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314" r:id="rId3"/>
    <p:sldId id="315" r:id="rId4"/>
    <p:sldId id="323" r:id="rId5"/>
    <p:sldId id="324" r:id="rId6"/>
    <p:sldId id="325" r:id="rId7"/>
    <p:sldId id="327" r:id="rId8"/>
    <p:sldId id="432" r:id="rId9"/>
    <p:sldId id="431" r:id="rId10"/>
    <p:sldId id="433" r:id="rId11"/>
    <p:sldId id="447" r:id="rId12"/>
    <p:sldId id="449" r:id="rId13"/>
    <p:sldId id="437" r:id="rId14"/>
    <p:sldId id="451" r:id="rId15"/>
    <p:sldId id="452" r:id="rId16"/>
    <p:sldId id="456" r:id="rId17"/>
    <p:sldId id="453" r:id="rId18"/>
    <p:sldId id="457" r:id="rId19"/>
    <p:sldId id="454" r:id="rId20"/>
    <p:sldId id="455" r:id="rId21"/>
    <p:sldId id="443" r:id="rId22"/>
  </p:sldIdLst>
  <p:sldSz cx="9753600" cy="7315200"/>
  <p:notesSz cx="7104063" cy="10234613"/>
  <p:embeddedFontLst>
    <p:embeddedFont>
      <p:font typeface="Arimo Bold Italics" panose="020B0604020202020204" charset="0"/>
      <p:regular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982" autoAdjust="0"/>
  </p:normalViewPr>
  <p:slideViewPr>
    <p:cSldViewPr>
      <p:cViewPr varScale="1">
        <p:scale>
          <a:sx n="59" d="100"/>
          <a:sy n="59" d="100"/>
        </p:scale>
        <p:origin x="1388" y="48"/>
      </p:cViewPr>
      <p:guideLst>
        <p:guide orient="horz" pos="2160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EFD42F7-718C-4B98-AAEC-167E6DDD60A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62" r="156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alphaModFix amt="58000"/>
          </a:blip>
          <a:srcRect l="2172" t="5660" b="21254"/>
          <a:stretch>
            <a:fillRect/>
          </a:stretch>
        </p:blipFill>
        <p:spPr>
          <a:xfrm>
            <a:off x="0" y="833"/>
            <a:ext cx="9753602" cy="73143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867736" y="503745"/>
            <a:ext cx="3885864" cy="455549"/>
            <a:chOff x="0" y="0"/>
            <a:chExt cx="2090804" cy="245110"/>
          </a:xfrm>
        </p:grpSpPr>
        <p:sp>
          <p:nvSpPr>
            <p:cNvPr id="4" name="Freeform 4"/>
            <p:cNvSpPr/>
            <p:nvPr/>
          </p:nvSpPr>
          <p:spPr>
            <a:xfrm>
              <a:off x="0" y="168910"/>
              <a:ext cx="2090805" cy="76200"/>
            </a:xfrm>
            <a:custGeom>
              <a:avLst/>
              <a:gdLst/>
              <a:ahLst/>
              <a:cxnLst/>
              <a:rect l="l" t="t" r="r" b="b"/>
              <a:pathLst>
                <a:path w="2090805" h="76200">
                  <a:moveTo>
                    <a:pt x="0" y="0"/>
                  </a:moveTo>
                  <a:lnTo>
                    <a:pt x="2090805" y="0"/>
                  </a:lnTo>
                  <a:lnTo>
                    <a:pt x="20908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090805" cy="76200"/>
            </a:xfrm>
            <a:custGeom>
              <a:avLst/>
              <a:gdLst/>
              <a:ahLst/>
              <a:cxnLst/>
              <a:rect l="l" t="t" r="r" b="b"/>
              <a:pathLst>
                <a:path w="2090805" h="76200">
                  <a:moveTo>
                    <a:pt x="0" y="0"/>
                  </a:moveTo>
                  <a:lnTo>
                    <a:pt x="2090805" y="0"/>
                  </a:lnTo>
                  <a:lnTo>
                    <a:pt x="20908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17333" y="6159020"/>
            <a:ext cx="879013" cy="77496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6457" y="2013148"/>
            <a:ext cx="9340686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5"/>
              </a:lnSpc>
            </a:pPr>
            <a:r>
              <a:rPr lang="en-US" sz="4000" b="1" dirty="0">
                <a:solidFill>
                  <a:schemeClr val="bg1"/>
                </a:solidFill>
                <a:ea typeface="Arimo Bold Italics" panose="020B0704020202090204" charset="0"/>
                <a:cs typeface="+mn-lt"/>
              </a:rPr>
              <a:t>Powers of Persuasion: top tips for persuasive writing </a:t>
            </a:r>
            <a:br>
              <a:rPr lang="en-GB" sz="3200" dirty="0"/>
            </a:br>
            <a:endParaRPr lang="en-US" sz="3600" spc="-61" dirty="0">
              <a:solidFill>
                <a:srgbClr val="FFFFFF"/>
              </a:solidFill>
              <a:latin typeface="Arimo Bold Italics" panose="020B070402020209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551880" y="3191826"/>
            <a:ext cx="10857360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cs typeface="+mn-lt"/>
              </a:rPr>
              <a:t>by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cs typeface="+mn-lt"/>
              </a:rPr>
              <a:t>Jeff Heasman MABP, PGCert CELTA, LL.B (Hons), LL.M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4621352"/>
            <a:ext cx="8593480" cy="83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cs typeface="+mn-lt"/>
              </a:rPr>
              <a:t>Certified Practitioner Member of the Academy of Modern Applied Psychology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cs typeface="+mn-lt"/>
              </a:rPr>
              <a:t>Member of the Association for Business Psychology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2000" y="6367218"/>
            <a:ext cx="8593480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cs typeface="+mn-lt"/>
              </a:rPr>
              <a:t>linkedin.com/in/</a:t>
            </a:r>
            <a:r>
              <a:rPr lang="en-US" sz="2400" dirty="0" err="1">
                <a:solidFill>
                  <a:srgbClr val="FFFFFF"/>
                </a:solidFill>
                <a:cs typeface="+mn-lt"/>
              </a:rPr>
              <a:t>jeffheasman</a:t>
            </a:r>
            <a:endParaRPr lang="en-US" sz="2400" dirty="0">
              <a:solidFill>
                <a:srgbClr val="FFFFFF"/>
              </a:solidFill>
              <a:cs typeface="+mn-lt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0" y="5420036"/>
            <a:ext cx="3572980" cy="455549"/>
            <a:chOff x="0" y="0"/>
            <a:chExt cx="2244365" cy="245110"/>
          </a:xfrm>
        </p:grpSpPr>
        <p:sp>
          <p:nvSpPr>
            <p:cNvPr id="14" name="Freeform 14"/>
            <p:cNvSpPr/>
            <p:nvPr/>
          </p:nvSpPr>
          <p:spPr>
            <a:xfrm>
              <a:off x="0" y="168910"/>
              <a:ext cx="2244365" cy="76200"/>
            </a:xfrm>
            <a:custGeom>
              <a:avLst/>
              <a:gdLst/>
              <a:ahLst/>
              <a:cxnLst/>
              <a:rect l="l" t="t" r="r" b="b"/>
              <a:pathLst>
                <a:path w="2244365" h="76200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7BB6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244365" cy="76200"/>
            </a:xfrm>
            <a:custGeom>
              <a:avLst/>
              <a:gdLst/>
              <a:ahLst/>
              <a:cxnLst/>
              <a:rect l="l" t="t" r="r" b="b"/>
              <a:pathLst>
                <a:path w="2244365" h="76200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7BB6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2B051CB-52E1-4790-8AF8-8E92FA1F49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3" y="221130"/>
            <a:ext cx="3217333" cy="8954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609600"/>
            <a:ext cx="8194948" cy="57550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P</a:t>
            </a:r>
            <a:r>
              <a:rPr lang="es-ES" sz="2800" dirty="0" err="1"/>
              <a:t>ride</a:t>
            </a:r>
            <a:endParaRPr lang="es-E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/>
              <a:t>I can do </a:t>
            </a:r>
            <a:r>
              <a:rPr lang="es-ES" dirty="0" err="1"/>
              <a:t>this</a:t>
            </a:r>
            <a:r>
              <a:rPr lang="es-ES" dirty="0"/>
              <a:t>!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F</a:t>
            </a:r>
            <a:r>
              <a:rPr lang="es-ES" sz="2800" dirty="0" err="1"/>
              <a:t>ear</a:t>
            </a:r>
            <a:endParaRPr lang="es-E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suffer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I </a:t>
            </a:r>
            <a:r>
              <a:rPr lang="es-ES" dirty="0" err="1"/>
              <a:t>don´t</a:t>
            </a:r>
            <a:r>
              <a:rPr lang="es-ES" dirty="0"/>
              <a:t> do </a:t>
            </a:r>
            <a:r>
              <a:rPr lang="es-ES" dirty="0" err="1"/>
              <a:t>it</a:t>
            </a:r>
            <a:r>
              <a:rPr lang="es-ES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E</a:t>
            </a:r>
            <a:r>
              <a:rPr lang="es-ES" sz="2800" dirty="0" err="1"/>
              <a:t>nvy</a:t>
            </a:r>
            <a:r>
              <a:rPr lang="es-ES" sz="28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</a:t>
            </a:r>
            <a:r>
              <a:rPr lang="es-ES" dirty="0"/>
              <a:t>f </a:t>
            </a:r>
            <a:r>
              <a:rPr lang="es-ES" dirty="0" err="1"/>
              <a:t>everyone</a:t>
            </a:r>
            <a:r>
              <a:rPr lang="es-ES" dirty="0"/>
              <a:t> </a:t>
            </a:r>
            <a:r>
              <a:rPr lang="es-ES" dirty="0" err="1"/>
              <a:t>else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doing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, so </a:t>
            </a:r>
            <a:r>
              <a:rPr lang="es-ES" dirty="0" err="1"/>
              <a:t>should</a:t>
            </a:r>
            <a:r>
              <a:rPr lang="es-ES" dirty="0"/>
              <a:t> 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Greed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 will get something in return. </a:t>
            </a: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n-GB" sz="2600" i="1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208296" y="6364627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9" name="Picture 14">
            <a:extLst>
              <a:ext uri="{FF2B5EF4-FFF2-40B4-BE49-F238E27FC236}">
                <a16:creationId xmlns:a16="http://schemas.microsoft.com/office/drawing/2014/main" id="{1100599E-69AF-474E-83E5-143A7C662F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720978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399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b="1" dirty="0"/>
              <a:t>The 12 most powerful words in English?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300" dirty="0"/>
              <a:t>you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300" dirty="0"/>
              <a:t>save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300" dirty="0"/>
              <a:t>results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300" dirty="0"/>
              <a:t>health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300" dirty="0"/>
              <a:t>love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300" dirty="0"/>
              <a:t>proven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8C21F0-B2E1-7F79-E18E-AE5AA8E54A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money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new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easy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safety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discovery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guaranteed </a:t>
            </a:r>
          </a:p>
          <a:p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6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b="1" dirty="0"/>
              <a:t>Burying bad news (with justifications)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29489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Think of how you would present the following information: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The Newcastle office is 10% behind its target.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The Birmingham office is 20% ahead of its target.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The London team is on target.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Think about the power of “because”.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99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/>
          <a:lstStyle/>
          <a:p>
            <a:pPr algn="l"/>
            <a:r>
              <a:rPr lang="en-GB" sz="4400" b="1" dirty="0"/>
              <a:t>External influences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371600"/>
            <a:ext cx="8194948" cy="5943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Recommendations / testimonials v stories.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Statistics and information v stories.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Social proof (put the reader in someone else´s shoes).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5" y="6364628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141538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pPr algn="l"/>
            <a:r>
              <a:rPr lang="en-GB" b="1" dirty="0"/>
              <a:t>Storytelling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29489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000" dirty="0"/>
              <a:t>Identifiable characters that people can relate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/>
              <a:t>we need to care about them and they need to seem familiar.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000" dirty="0"/>
              <a:t>Emotion: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/>
              <a:t>think about the emotions you want to stir.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000" dirty="0"/>
              <a:t>A normal: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/>
              <a:t>this is where you build with the audience why they should care.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47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381000"/>
            <a:ext cx="8229600" cy="59836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 moment of revelation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specific with time and place with imagery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 new normal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wiser, stronger, better, successful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3200" dirty="0"/>
          </a:p>
          <a:p>
            <a:pPr lvl="1">
              <a:buFont typeface="Wingdings" panose="05000000000000000000" pitchFamily="2" charset="2"/>
              <a:buChar char="Ø"/>
            </a:pPr>
            <a:endParaRPr lang="en-GB" sz="3200" dirty="0"/>
          </a:p>
          <a:p>
            <a:pPr marL="457200" lvl="1" indent="0" algn="ctr">
              <a:buNone/>
            </a:pPr>
            <a:r>
              <a:rPr lang="en-GB" sz="3200" b="1" dirty="0"/>
              <a:t>Normal – Revelation – New Normal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5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No hard  evidence?  Appeal to common sense 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294890"/>
            <a:ext cx="8229600" cy="5069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N</a:t>
            </a:r>
            <a:r>
              <a:rPr lang="es-ES" sz="2800" dirty="0" err="1"/>
              <a:t>ote</a:t>
            </a:r>
            <a:r>
              <a:rPr lang="es-ES" sz="2800" dirty="0"/>
              <a:t> – </a:t>
            </a:r>
            <a:r>
              <a:rPr lang="es-ES" sz="2800" dirty="0" err="1"/>
              <a:t>this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not</a:t>
            </a:r>
            <a:r>
              <a:rPr lang="es-ES" sz="2800" dirty="0"/>
              <a:t> </a:t>
            </a:r>
            <a:r>
              <a:rPr lang="es-ES" sz="2800" dirty="0" err="1"/>
              <a:t>appropriate</a:t>
            </a:r>
            <a:r>
              <a:rPr lang="es-ES" sz="2800" dirty="0"/>
              <a:t> </a:t>
            </a:r>
            <a:r>
              <a:rPr lang="es-ES" sz="2800" dirty="0" err="1"/>
              <a:t>when</a:t>
            </a:r>
            <a:r>
              <a:rPr lang="es-ES" sz="2800" dirty="0"/>
              <a:t> </a:t>
            </a:r>
            <a:r>
              <a:rPr lang="es-ES" sz="2800" dirty="0" err="1"/>
              <a:t>compliance</a:t>
            </a:r>
            <a:r>
              <a:rPr lang="es-ES" sz="2800" dirty="0"/>
              <a:t> </a:t>
            </a:r>
            <a:r>
              <a:rPr lang="es-ES" sz="2800" dirty="0" err="1"/>
              <a:t>issues</a:t>
            </a:r>
            <a:r>
              <a:rPr lang="es-ES" sz="2800" dirty="0"/>
              <a:t> </a:t>
            </a:r>
            <a:r>
              <a:rPr lang="es-ES" sz="2800" dirty="0" err="1"/>
              <a:t>may</a:t>
            </a:r>
            <a:r>
              <a:rPr lang="es-ES" sz="2800" dirty="0"/>
              <a:t> </a:t>
            </a:r>
            <a:r>
              <a:rPr lang="es-ES" sz="2800" dirty="0" err="1"/>
              <a:t>arise</a:t>
            </a:r>
            <a:r>
              <a:rPr lang="es-ES" sz="2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2800" dirty="0"/>
              <a:t> </a:t>
            </a:r>
            <a:r>
              <a:rPr lang="es-ES" sz="2800" dirty="0" err="1"/>
              <a:t>Typical</a:t>
            </a:r>
            <a:r>
              <a:rPr lang="es-ES" sz="2800" dirty="0"/>
              <a:t> </a:t>
            </a:r>
            <a:r>
              <a:rPr lang="es-ES" sz="2800" dirty="0" err="1"/>
              <a:t>phrases</a:t>
            </a:r>
            <a:r>
              <a:rPr lang="es-ES" sz="2800" dirty="0"/>
              <a:t> </a:t>
            </a:r>
            <a:r>
              <a:rPr lang="es-ES" sz="2800" dirty="0" err="1"/>
              <a:t>used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show </a:t>
            </a:r>
            <a:r>
              <a:rPr lang="es-ES" sz="2800" dirty="0" err="1"/>
              <a:t>that</a:t>
            </a:r>
            <a:r>
              <a:rPr lang="es-ES" sz="2800" dirty="0"/>
              <a:t> </a:t>
            </a:r>
            <a:r>
              <a:rPr lang="es-ES" sz="2800" dirty="0" err="1"/>
              <a:t>what</a:t>
            </a:r>
            <a:r>
              <a:rPr lang="es-ES" sz="2800" dirty="0"/>
              <a:t> </a:t>
            </a:r>
            <a:r>
              <a:rPr lang="es-ES" sz="2800" dirty="0" err="1"/>
              <a:t>you</a:t>
            </a:r>
            <a:r>
              <a:rPr lang="es-ES" sz="2800" dirty="0"/>
              <a:t> are </a:t>
            </a:r>
            <a:r>
              <a:rPr lang="es-ES" sz="2800" dirty="0" err="1"/>
              <a:t>suggesting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common</a:t>
            </a:r>
            <a:r>
              <a:rPr lang="es-ES" sz="2800" dirty="0"/>
              <a:t> </a:t>
            </a:r>
            <a:r>
              <a:rPr lang="es-ES" sz="2800" dirty="0" err="1"/>
              <a:t>sense</a:t>
            </a:r>
            <a:r>
              <a:rPr lang="es-ES" sz="2800" dirty="0"/>
              <a:t>:</a:t>
            </a:r>
            <a:endParaRPr lang="en-GB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It´s generally accepted that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The widely held view is …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The traditional view is …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The majority of people/businesses 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8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/>
          <a:lstStyle/>
          <a:p>
            <a:pPr algn="l"/>
            <a:r>
              <a:rPr lang="en-US" b="1" dirty="0"/>
              <a:t>Structure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371600"/>
            <a:ext cx="8194948" cy="5943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Question and answer.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Claims:</a:t>
            </a:r>
          </a:p>
          <a:p>
            <a:pPr marL="0" indent="0">
              <a:buNone/>
            </a:pPr>
            <a:endParaRPr lang="en-GB" b="1" dirty="0"/>
          </a:p>
          <a:p>
            <a:pPr marL="1714500" lvl="4" indent="0">
              <a:buNone/>
            </a:pPr>
            <a:r>
              <a:rPr lang="en-GB" sz="2800" b="1" dirty="0"/>
              <a:t>C</a:t>
            </a:r>
            <a:r>
              <a:rPr lang="en-GB" sz="2800" dirty="0"/>
              <a:t>laim</a:t>
            </a:r>
          </a:p>
          <a:p>
            <a:pPr marL="1714500" lvl="4" indent="0">
              <a:buNone/>
            </a:pPr>
            <a:r>
              <a:rPr lang="en-GB" sz="2800" b="1" dirty="0"/>
              <a:t>L</a:t>
            </a:r>
            <a:r>
              <a:rPr lang="en-GB" sz="2800" dirty="0"/>
              <a:t>aw</a:t>
            </a:r>
          </a:p>
          <a:p>
            <a:pPr marL="1714500" lvl="4" indent="0">
              <a:buNone/>
            </a:pPr>
            <a:r>
              <a:rPr lang="en-GB" sz="2800" b="1" dirty="0"/>
              <a:t>E</a:t>
            </a:r>
            <a:r>
              <a:rPr lang="en-GB" sz="2800" dirty="0"/>
              <a:t>valuation </a:t>
            </a:r>
          </a:p>
          <a:p>
            <a:pPr marL="1714500" lvl="4" indent="0">
              <a:buNone/>
            </a:pPr>
            <a:r>
              <a:rPr lang="en-GB" sz="2800" b="1" dirty="0"/>
              <a:t>O</a:t>
            </a:r>
            <a:r>
              <a:rPr lang="en-GB" sz="2800" dirty="0"/>
              <a:t>utcome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5" y="6364628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333211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762000"/>
            <a:ext cx="8194948" cy="6553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Critical thinking / problem solving: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171700" lvl="5" indent="0">
              <a:buNone/>
            </a:pPr>
            <a:r>
              <a:rPr lang="en-GB" sz="2800" b="1" dirty="0"/>
              <a:t>I</a:t>
            </a:r>
            <a:r>
              <a:rPr lang="en-GB" sz="2800" dirty="0"/>
              <a:t>ssue</a:t>
            </a:r>
          </a:p>
          <a:p>
            <a:pPr marL="2171700" lvl="5" indent="0">
              <a:buNone/>
            </a:pPr>
            <a:r>
              <a:rPr lang="en-GB" sz="2800" b="1" dirty="0"/>
              <a:t>N</a:t>
            </a:r>
            <a:r>
              <a:rPr lang="en-GB" sz="2800" dirty="0"/>
              <a:t>ew information </a:t>
            </a:r>
          </a:p>
          <a:p>
            <a:pPr marL="2171700" lvl="5" indent="0">
              <a:buNone/>
            </a:pPr>
            <a:r>
              <a:rPr lang="en-GB" sz="2800" b="1" dirty="0"/>
              <a:t>S</a:t>
            </a:r>
            <a:r>
              <a:rPr lang="en-GB" sz="2800" dirty="0"/>
              <a:t>crutiny</a:t>
            </a:r>
          </a:p>
          <a:p>
            <a:pPr marL="2171700" lvl="5" indent="0">
              <a:buNone/>
            </a:pPr>
            <a:r>
              <a:rPr lang="en-GB" sz="2800" b="1" dirty="0"/>
              <a:t>U</a:t>
            </a:r>
            <a:r>
              <a:rPr lang="en-GB" sz="2800" dirty="0"/>
              <a:t>ncertainties</a:t>
            </a:r>
          </a:p>
          <a:p>
            <a:pPr marL="2171700" lvl="5" indent="0">
              <a:buNone/>
            </a:pPr>
            <a:r>
              <a:rPr lang="en-GB" sz="2800" b="1" dirty="0"/>
              <a:t>R</a:t>
            </a:r>
            <a:r>
              <a:rPr lang="en-GB" sz="2800" dirty="0"/>
              <a:t>ecommendations </a:t>
            </a:r>
          </a:p>
          <a:p>
            <a:pPr marL="2171700" lvl="5" indent="0">
              <a:buNone/>
            </a:pPr>
            <a:r>
              <a:rPr lang="en-GB" sz="2800" b="1" dirty="0"/>
              <a:t>E</a:t>
            </a:r>
            <a:r>
              <a:rPr lang="en-GB" sz="2800" dirty="0"/>
              <a:t>xpectations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5" y="6364628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391238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371600"/>
            <a:ext cx="8194948" cy="59435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Target reader and reader emotions.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Plan based on the response you want.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Think about structure.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The power of “because”.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Storytelling.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Be confident and positive. 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5" y="6364628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82131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734F83-1D5B-4564-9D2B-464A8EEB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Learning objectives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BA070-41B0-42F6-AA2D-28FEB04DA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442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600" dirty="0"/>
          </a:p>
          <a:p>
            <a:pPr marL="0" indent="0">
              <a:buNone/>
            </a:pPr>
            <a:r>
              <a:rPr lang="en-GB" dirty="0"/>
              <a:t>By the end of this session, participants will be able to:</a:t>
            </a:r>
          </a:p>
          <a:p>
            <a:pPr marL="0" indent="0">
              <a:buNone/>
            </a:pPr>
            <a:endParaRPr lang="en-GB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3300" dirty="0"/>
              <a:t>understand the importance of structuring communication when seeking to influence the target reader. </a:t>
            </a:r>
            <a:endParaRPr lang="es-ES" sz="33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3300" dirty="0"/>
              <a:t>use language and writing techniques that enhance the power of persuasion in communication. </a:t>
            </a:r>
            <a:endParaRPr lang="es-ES" sz="33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3300" dirty="0"/>
              <a:t>communicate with clients or third parties to create a win-win situation for everyone involved.   </a:t>
            </a:r>
            <a:endParaRPr lang="es-ES" sz="33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Restatement of learning objectives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523999"/>
            <a:ext cx="8194948" cy="4953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During this session, we have: </a:t>
            </a:r>
          </a:p>
          <a:p>
            <a:pPr marL="0" indent="0">
              <a:buNone/>
            </a:pPr>
            <a:endParaRPr lang="en-GB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/>
              <a:t>u</a:t>
            </a:r>
            <a:r>
              <a:rPr lang="en-GB" sz="3200" dirty="0"/>
              <a:t>nderstood the importance of structuring communication when seeking to influence the target reader. </a:t>
            </a:r>
            <a:endParaRPr lang="es-ES" sz="32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/>
              <a:t>l</a:t>
            </a:r>
            <a:r>
              <a:rPr lang="en-GB" sz="3200" dirty="0"/>
              <a:t>earnt how to use language and writing techniques that enhance the power of persuasion in communication. </a:t>
            </a:r>
            <a:endParaRPr lang="es-ES" sz="32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/>
              <a:t>learnt how to </a:t>
            </a:r>
            <a:r>
              <a:rPr lang="en-GB" sz="3200"/>
              <a:t>communicate </a:t>
            </a:r>
            <a:r>
              <a:rPr lang="en-GB" sz="3200" dirty="0"/>
              <a:t>with clients or third parties to create a win-win situation for everyone involved.   </a:t>
            </a:r>
            <a:endParaRPr lang="es-ES" sz="3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5" y="6364628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3820085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5" y="6364628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1BEE6CE-618D-41BA-A78A-91B888972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46" y="0"/>
            <a:ext cx="8558912" cy="7315199"/>
          </a:xfrm>
        </p:spPr>
      </p:pic>
    </p:spTree>
    <p:extLst>
      <p:ext uri="{BB962C8B-B14F-4D97-AF65-F5344CB8AC3E}">
        <p14:creationId xmlns:p14="http://schemas.microsoft.com/office/powerpoint/2010/main" val="140671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400" b="1" dirty="0"/>
              <a:t>Why is persuasive writing important?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In business, we write to achieve a result.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If we are not writing to achieve a result, we must question why we are writing at all.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Unless by pure luck or chance, you can only achieve results through persuasive writing.  </a:t>
            </a:r>
            <a:endParaRPr lang="es-ES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400" b="1" dirty="0"/>
              <a:t>The target audience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53" y="1219199"/>
            <a:ext cx="8229600" cy="5067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Think of the following: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W</a:t>
            </a:r>
            <a:r>
              <a:rPr lang="es-ES" sz="2400" dirty="0" err="1"/>
              <a:t>hy</a:t>
            </a:r>
            <a:r>
              <a:rPr lang="es-ES" sz="2400" dirty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W</a:t>
            </a:r>
            <a:r>
              <a:rPr lang="es-ES" sz="2400" dirty="0" err="1"/>
              <a:t>ho</a:t>
            </a:r>
            <a:r>
              <a:rPr lang="es-ES" sz="2400" dirty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W</a:t>
            </a:r>
            <a:r>
              <a:rPr lang="es-ES" sz="2400" dirty="0" err="1"/>
              <a:t>hat</a:t>
            </a:r>
            <a:r>
              <a:rPr lang="es-ES" sz="2400" dirty="0"/>
              <a:t> response 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result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needed</a:t>
            </a:r>
            <a:r>
              <a:rPr lang="es-ES" sz="2400" dirty="0"/>
              <a:t>?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Language grading. 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Before writing, think about the hierarchy of personalised communication.  Is written communication appropriate?</a:t>
            </a:r>
          </a:p>
          <a:p>
            <a:pPr marL="109728" indent="0" algn="just">
              <a:buNone/>
            </a:pPr>
            <a:endParaRPr lang="en-GB" sz="30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838200"/>
            <a:ext cx="8194948" cy="5791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000" dirty="0"/>
              <a:t>The hierarchy of personalised communication: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GB" sz="3000" dirty="0"/>
              <a:t>A conversation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GB" sz="3000" dirty="0"/>
              <a:t>An individually written document 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GB" sz="3000" dirty="0"/>
              <a:t>A standard document with personal data and selective messages 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GB" sz="3000" dirty="0"/>
              <a:t>Standard document to a particular target market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GB" sz="3000" dirty="0"/>
              <a:t>Indiscriminate standard document </a:t>
            </a:r>
          </a:p>
          <a:p>
            <a:pPr marL="1028700" lvl="2" indent="-342900">
              <a:buFont typeface="+mj-lt"/>
              <a:buAutoNum type="arabicPeriod"/>
            </a:pPr>
            <a:endParaRPr lang="en-GB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000" dirty="0"/>
              <a:t>The lower we go down the list the harder the reader has to work to understand the relevance and so the harder it is to persuade them.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9" name="Picture 14">
            <a:extLst>
              <a:ext uri="{FF2B5EF4-FFF2-40B4-BE49-F238E27FC236}">
                <a16:creationId xmlns:a16="http://schemas.microsoft.com/office/drawing/2014/main" id="{C1F6AC2C-31C4-424E-B6C1-FE2BC5ABD8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644880" y="6364627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4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/>
          <a:lstStyle/>
          <a:p>
            <a:pPr algn="l"/>
            <a:r>
              <a:rPr lang="en-GB" sz="4400" b="1" dirty="0"/>
              <a:t>What to think about the reader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981200"/>
            <a:ext cx="819494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Intelligent but ignorant (plain language).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Cynical (rhetorical questions).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Busy skim readers (layout).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5" y="6364628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202986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b="1" dirty="0"/>
              <a:t>The precursors to persuasive writing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29489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Respect from the reader.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Logic (because …).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Emotion.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1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b="1" dirty="0"/>
              <a:t>Planning the response means getting a  result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29489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What do you want from the reader?</a:t>
            </a:r>
            <a:endParaRPr lang="es-ES" sz="2800" dirty="0"/>
          </a:p>
          <a:p>
            <a:pPr marL="0" indent="0">
              <a:buNone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C</a:t>
            </a:r>
            <a:r>
              <a:rPr lang="es-ES" sz="2800" dirty="0" err="1"/>
              <a:t>all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action</a:t>
            </a:r>
            <a:r>
              <a:rPr lang="es-ES" sz="2800" dirty="0"/>
              <a:t>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D</a:t>
            </a:r>
            <a:r>
              <a:rPr lang="es-ES" sz="2800" dirty="0" err="1"/>
              <a:t>on´t</a:t>
            </a:r>
            <a:r>
              <a:rPr lang="es-ES" sz="2800" dirty="0"/>
              <a:t> use </a:t>
            </a:r>
            <a:r>
              <a:rPr lang="es-ES" sz="2800" dirty="0" err="1"/>
              <a:t>ultimatums</a:t>
            </a:r>
            <a:r>
              <a:rPr lang="es-ES" sz="2800" dirty="0"/>
              <a:t> – use positive </a:t>
            </a:r>
            <a:r>
              <a:rPr lang="es-ES" sz="2800" dirty="0" err="1"/>
              <a:t>langauge</a:t>
            </a:r>
            <a:r>
              <a:rPr lang="es-ES" sz="2800" dirty="0"/>
              <a:t> (more </a:t>
            </a:r>
            <a:r>
              <a:rPr lang="es-ES" sz="2800" dirty="0" err="1"/>
              <a:t>later</a:t>
            </a:r>
            <a:r>
              <a:rPr lang="es-ES" sz="2800" dirty="0"/>
              <a:t>).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47625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3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9 reader emotions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676400"/>
            <a:ext cx="8194948" cy="5638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H</a:t>
            </a:r>
            <a:r>
              <a:rPr lang="es-ES" sz="2800" dirty="0" err="1"/>
              <a:t>ope</a:t>
            </a:r>
            <a:r>
              <a:rPr lang="es-ES" sz="28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If I follow the advice, there will be a positive result. </a:t>
            </a: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H</a:t>
            </a:r>
            <a:r>
              <a:rPr lang="es-ES" sz="2800" dirty="0" err="1"/>
              <a:t>appiness</a:t>
            </a:r>
            <a:endParaRPr lang="es-E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now</a:t>
            </a:r>
            <a:r>
              <a:rPr lang="es-ES" dirty="0"/>
              <a:t> do </a:t>
            </a:r>
            <a:r>
              <a:rPr lang="es-ES" dirty="0" err="1"/>
              <a:t>anything</a:t>
            </a:r>
            <a:r>
              <a:rPr lang="es-ES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A</a:t>
            </a:r>
            <a:r>
              <a:rPr lang="es-ES" sz="2800" dirty="0" err="1"/>
              <a:t>nger</a:t>
            </a:r>
            <a:endParaRPr lang="es-E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I´m going to do something about it. </a:t>
            </a: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G</a:t>
            </a:r>
            <a:r>
              <a:rPr lang="es-ES" sz="2800" dirty="0" err="1"/>
              <a:t>uilt</a:t>
            </a:r>
            <a:r>
              <a:rPr lang="es-ES" sz="28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 should do something about this. </a:t>
            </a: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P</a:t>
            </a:r>
            <a:r>
              <a:rPr lang="es-ES" sz="2800" dirty="0" err="1"/>
              <a:t>ity</a:t>
            </a:r>
            <a:endParaRPr lang="es-E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Poor people, I must do something. </a:t>
            </a:r>
          </a:p>
          <a:p>
            <a:pPr marL="0" indent="0">
              <a:buNone/>
            </a:pPr>
            <a:endParaRPr lang="en-GB" sz="2600" i="1" dirty="0"/>
          </a:p>
          <a:p>
            <a:pPr marL="0" indent="0">
              <a:buNone/>
            </a:pPr>
            <a:endParaRPr lang="en-GB" sz="2600" i="1" dirty="0"/>
          </a:p>
          <a:p>
            <a:pPr>
              <a:buFont typeface="Wingdings" panose="05000000000000000000" pitchFamily="2" charset="2"/>
              <a:buChar char="Ø"/>
            </a:pPr>
            <a:endParaRPr lang="en-GB" sz="2600" i="1" dirty="0"/>
          </a:p>
          <a:p>
            <a:pPr marL="0" indent="0">
              <a:buNone/>
            </a:pPr>
            <a:endParaRPr lang="en-GB" sz="2600" i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208296" y="6364627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9" name="Picture 14">
            <a:extLst>
              <a:ext uri="{FF2B5EF4-FFF2-40B4-BE49-F238E27FC236}">
                <a16:creationId xmlns:a16="http://schemas.microsoft.com/office/drawing/2014/main" id="{1100599E-69AF-474E-83E5-143A7C662F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720978" y="6364628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2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788</Words>
  <Application>Microsoft Office PowerPoint</Application>
  <PresentationFormat>Custom</PresentationFormat>
  <Paragraphs>192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Wingdings</vt:lpstr>
      <vt:lpstr>Arial</vt:lpstr>
      <vt:lpstr>Arimo Bold Italics</vt:lpstr>
      <vt:lpstr>Office Theme</vt:lpstr>
      <vt:lpstr>PowerPoint Presentation</vt:lpstr>
      <vt:lpstr>Learning objectives </vt:lpstr>
      <vt:lpstr>Why is persuasive writing important?</vt:lpstr>
      <vt:lpstr>The target audience</vt:lpstr>
      <vt:lpstr>PowerPoint Presentation</vt:lpstr>
      <vt:lpstr>What to think about the reader</vt:lpstr>
      <vt:lpstr>The precursors to persuasive writing </vt:lpstr>
      <vt:lpstr>Planning the response means getting a  result </vt:lpstr>
      <vt:lpstr>9 reader emotions </vt:lpstr>
      <vt:lpstr>PowerPoint Presentation</vt:lpstr>
      <vt:lpstr>The 12 most powerful words in English? </vt:lpstr>
      <vt:lpstr>Burying bad news (with justifications) </vt:lpstr>
      <vt:lpstr>External influences </vt:lpstr>
      <vt:lpstr>Storytelling </vt:lpstr>
      <vt:lpstr>PowerPoint Presentation</vt:lpstr>
      <vt:lpstr>No hard  evidence?  Appeal to common sense …</vt:lpstr>
      <vt:lpstr>Structure</vt:lpstr>
      <vt:lpstr>PowerPoint Presentation</vt:lpstr>
      <vt:lpstr>Summary</vt:lpstr>
      <vt:lpstr>Restatement of learning objectives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Upskill Presentation</dc:title>
  <dc:creator>Admin</dc:creator>
  <cp:lastModifiedBy>Jeffrey Heasman</cp:lastModifiedBy>
  <cp:revision>101</cp:revision>
  <cp:lastPrinted>2020-06-30T13:22:11Z</cp:lastPrinted>
  <dcterms:created xsi:type="dcterms:W3CDTF">2006-08-16T00:00:00Z</dcterms:created>
  <dcterms:modified xsi:type="dcterms:W3CDTF">2022-09-28T09:06:54Z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