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2" r:id="rId3"/>
    <p:sldId id="257" r:id="rId4"/>
    <p:sldId id="258" r:id="rId5"/>
    <p:sldId id="260" r:id="rId6"/>
    <p:sldId id="261" r:id="rId7"/>
    <p:sldId id="259" r:id="rId8"/>
    <p:sldId id="263" r:id="rId9"/>
    <p:sldId id="264" r:id="rId10"/>
    <p:sldId id="265"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E2F5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112" d="100"/>
          <a:sy n="112" d="100"/>
        </p:scale>
        <p:origin x="552"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CE9E31-940B-4951-9A8A-64D0B41AD31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F7408529-0F18-46DB-890F-0047EA4C23E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A9B1189D-EF0C-4EE9-98C4-EBA6E1BDD038}"/>
              </a:ext>
            </a:extLst>
          </p:cNvPr>
          <p:cNvSpPr>
            <a:spLocks noGrp="1"/>
          </p:cNvSpPr>
          <p:nvPr>
            <p:ph type="dt" sz="half" idx="10"/>
          </p:nvPr>
        </p:nvSpPr>
        <p:spPr/>
        <p:txBody>
          <a:bodyPr/>
          <a:lstStyle/>
          <a:p>
            <a:fld id="{34E8E6B9-1BC5-4B47-9585-AA1608562A6C}" type="datetimeFigureOut">
              <a:rPr lang="en-GB" smtClean="0"/>
              <a:t>27/06/2022</a:t>
            </a:fld>
            <a:endParaRPr lang="en-GB"/>
          </a:p>
        </p:txBody>
      </p:sp>
      <p:sp>
        <p:nvSpPr>
          <p:cNvPr id="5" name="Footer Placeholder 4">
            <a:extLst>
              <a:ext uri="{FF2B5EF4-FFF2-40B4-BE49-F238E27FC236}">
                <a16:creationId xmlns:a16="http://schemas.microsoft.com/office/drawing/2014/main" id="{D0EE054B-FC9A-4882-9FDA-A982D0B354C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F6DCA73-0705-4E3D-A8C1-D908CC34C13A}"/>
              </a:ext>
            </a:extLst>
          </p:cNvPr>
          <p:cNvSpPr>
            <a:spLocks noGrp="1"/>
          </p:cNvSpPr>
          <p:nvPr>
            <p:ph type="sldNum" sz="quarter" idx="12"/>
          </p:nvPr>
        </p:nvSpPr>
        <p:spPr/>
        <p:txBody>
          <a:bodyPr/>
          <a:lstStyle/>
          <a:p>
            <a:fld id="{D37050C5-5E51-48A0-B34D-C02745DBA2A4}" type="slidenum">
              <a:rPr lang="en-GB" smtClean="0"/>
              <a:t>‹#›</a:t>
            </a:fld>
            <a:endParaRPr lang="en-GB"/>
          </a:p>
        </p:txBody>
      </p:sp>
    </p:spTree>
    <p:extLst>
      <p:ext uri="{BB962C8B-B14F-4D97-AF65-F5344CB8AC3E}">
        <p14:creationId xmlns:p14="http://schemas.microsoft.com/office/powerpoint/2010/main" val="15540530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50B4DB-637C-4E3B-9CB0-0124ED83480F}"/>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C38CEBC-6FCA-4EC7-B04F-34C96A60D5B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C04378A-0349-43B3-9800-317FA9CB8E48}"/>
              </a:ext>
            </a:extLst>
          </p:cNvPr>
          <p:cNvSpPr>
            <a:spLocks noGrp="1"/>
          </p:cNvSpPr>
          <p:nvPr>
            <p:ph type="dt" sz="half" idx="10"/>
          </p:nvPr>
        </p:nvSpPr>
        <p:spPr/>
        <p:txBody>
          <a:bodyPr/>
          <a:lstStyle/>
          <a:p>
            <a:fld id="{34E8E6B9-1BC5-4B47-9585-AA1608562A6C}" type="datetimeFigureOut">
              <a:rPr lang="en-GB" smtClean="0"/>
              <a:t>27/06/2022</a:t>
            </a:fld>
            <a:endParaRPr lang="en-GB"/>
          </a:p>
        </p:txBody>
      </p:sp>
      <p:sp>
        <p:nvSpPr>
          <p:cNvPr id="5" name="Footer Placeholder 4">
            <a:extLst>
              <a:ext uri="{FF2B5EF4-FFF2-40B4-BE49-F238E27FC236}">
                <a16:creationId xmlns:a16="http://schemas.microsoft.com/office/drawing/2014/main" id="{1351EDD9-05E9-4EF8-8F18-EC6926650D8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5D35675-4DC7-49D5-A682-15C9355466D4}"/>
              </a:ext>
            </a:extLst>
          </p:cNvPr>
          <p:cNvSpPr>
            <a:spLocks noGrp="1"/>
          </p:cNvSpPr>
          <p:nvPr>
            <p:ph type="sldNum" sz="quarter" idx="12"/>
          </p:nvPr>
        </p:nvSpPr>
        <p:spPr/>
        <p:txBody>
          <a:bodyPr/>
          <a:lstStyle/>
          <a:p>
            <a:fld id="{D37050C5-5E51-48A0-B34D-C02745DBA2A4}" type="slidenum">
              <a:rPr lang="en-GB" smtClean="0"/>
              <a:t>‹#›</a:t>
            </a:fld>
            <a:endParaRPr lang="en-GB"/>
          </a:p>
        </p:txBody>
      </p:sp>
    </p:spTree>
    <p:extLst>
      <p:ext uri="{BB962C8B-B14F-4D97-AF65-F5344CB8AC3E}">
        <p14:creationId xmlns:p14="http://schemas.microsoft.com/office/powerpoint/2010/main" val="10402423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360AC0A-2FA8-4278-9D43-477290EB2DC1}"/>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FB8958D-913F-4AA4-97ED-3FE9461B9D3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269F0AF-FDEA-49C8-BD92-DE004B97CB27}"/>
              </a:ext>
            </a:extLst>
          </p:cNvPr>
          <p:cNvSpPr>
            <a:spLocks noGrp="1"/>
          </p:cNvSpPr>
          <p:nvPr>
            <p:ph type="dt" sz="half" idx="10"/>
          </p:nvPr>
        </p:nvSpPr>
        <p:spPr/>
        <p:txBody>
          <a:bodyPr/>
          <a:lstStyle/>
          <a:p>
            <a:fld id="{34E8E6B9-1BC5-4B47-9585-AA1608562A6C}" type="datetimeFigureOut">
              <a:rPr lang="en-GB" smtClean="0"/>
              <a:t>27/06/2022</a:t>
            </a:fld>
            <a:endParaRPr lang="en-GB"/>
          </a:p>
        </p:txBody>
      </p:sp>
      <p:sp>
        <p:nvSpPr>
          <p:cNvPr id="5" name="Footer Placeholder 4">
            <a:extLst>
              <a:ext uri="{FF2B5EF4-FFF2-40B4-BE49-F238E27FC236}">
                <a16:creationId xmlns:a16="http://schemas.microsoft.com/office/drawing/2014/main" id="{52A34922-F8D3-4090-B383-FB92F2448C0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A376BC2-E7DB-40C4-9A8D-BDC8DFC5870D}"/>
              </a:ext>
            </a:extLst>
          </p:cNvPr>
          <p:cNvSpPr>
            <a:spLocks noGrp="1"/>
          </p:cNvSpPr>
          <p:nvPr>
            <p:ph type="sldNum" sz="quarter" idx="12"/>
          </p:nvPr>
        </p:nvSpPr>
        <p:spPr/>
        <p:txBody>
          <a:bodyPr/>
          <a:lstStyle/>
          <a:p>
            <a:fld id="{D37050C5-5E51-48A0-B34D-C02745DBA2A4}" type="slidenum">
              <a:rPr lang="en-GB" smtClean="0"/>
              <a:t>‹#›</a:t>
            </a:fld>
            <a:endParaRPr lang="en-GB"/>
          </a:p>
        </p:txBody>
      </p:sp>
    </p:spTree>
    <p:extLst>
      <p:ext uri="{BB962C8B-B14F-4D97-AF65-F5344CB8AC3E}">
        <p14:creationId xmlns:p14="http://schemas.microsoft.com/office/powerpoint/2010/main" val="18879684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BCC6DC-1E35-40D2-8151-E9D42475BE8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383E3B1-0A3B-47A3-A836-491D50BEB13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4D37072-F2DD-4F1C-B80F-22B686287C23}"/>
              </a:ext>
            </a:extLst>
          </p:cNvPr>
          <p:cNvSpPr>
            <a:spLocks noGrp="1"/>
          </p:cNvSpPr>
          <p:nvPr>
            <p:ph type="dt" sz="half" idx="10"/>
          </p:nvPr>
        </p:nvSpPr>
        <p:spPr/>
        <p:txBody>
          <a:bodyPr/>
          <a:lstStyle/>
          <a:p>
            <a:fld id="{34E8E6B9-1BC5-4B47-9585-AA1608562A6C}" type="datetimeFigureOut">
              <a:rPr lang="en-GB" smtClean="0"/>
              <a:t>27/06/2022</a:t>
            </a:fld>
            <a:endParaRPr lang="en-GB"/>
          </a:p>
        </p:txBody>
      </p:sp>
      <p:sp>
        <p:nvSpPr>
          <p:cNvPr id="5" name="Footer Placeholder 4">
            <a:extLst>
              <a:ext uri="{FF2B5EF4-FFF2-40B4-BE49-F238E27FC236}">
                <a16:creationId xmlns:a16="http://schemas.microsoft.com/office/drawing/2014/main" id="{2BACC949-DE91-4913-8EDB-7CEB303A105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AB04EA6-732C-4A90-9017-F33054F1B988}"/>
              </a:ext>
            </a:extLst>
          </p:cNvPr>
          <p:cNvSpPr>
            <a:spLocks noGrp="1"/>
          </p:cNvSpPr>
          <p:nvPr>
            <p:ph type="sldNum" sz="quarter" idx="12"/>
          </p:nvPr>
        </p:nvSpPr>
        <p:spPr/>
        <p:txBody>
          <a:bodyPr/>
          <a:lstStyle/>
          <a:p>
            <a:fld id="{D37050C5-5E51-48A0-B34D-C02745DBA2A4}" type="slidenum">
              <a:rPr lang="en-GB" smtClean="0"/>
              <a:t>‹#›</a:t>
            </a:fld>
            <a:endParaRPr lang="en-GB"/>
          </a:p>
        </p:txBody>
      </p:sp>
    </p:spTree>
    <p:extLst>
      <p:ext uri="{BB962C8B-B14F-4D97-AF65-F5344CB8AC3E}">
        <p14:creationId xmlns:p14="http://schemas.microsoft.com/office/powerpoint/2010/main" val="34634722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484399-6ED2-4810-998F-0853629E275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7EE6CFA4-BCEB-4816-BF92-BFC1825358F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356AB45-4A18-4FC0-BD71-9B19351B51CE}"/>
              </a:ext>
            </a:extLst>
          </p:cNvPr>
          <p:cNvSpPr>
            <a:spLocks noGrp="1"/>
          </p:cNvSpPr>
          <p:nvPr>
            <p:ph type="dt" sz="half" idx="10"/>
          </p:nvPr>
        </p:nvSpPr>
        <p:spPr/>
        <p:txBody>
          <a:bodyPr/>
          <a:lstStyle/>
          <a:p>
            <a:fld id="{34E8E6B9-1BC5-4B47-9585-AA1608562A6C}" type="datetimeFigureOut">
              <a:rPr lang="en-GB" smtClean="0"/>
              <a:t>27/06/2022</a:t>
            </a:fld>
            <a:endParaRPr lang="en-GB"/>
          </a:p>
        </p:txBody>
      </p:sp>
      <p:sp>
        <p:nvSpPr>
          <p:cNvPr id="5" name="Footer Placeholder 4">
            <a:extLst>
              <a:ext uri="{FF2B5EF4-FFF2-40B4-BE49-F238E27FC236}">
                <a16:creationId xmlns:a16="http://schemas.microsoft.com/office/drawing/2014/main" id="{132452C0-C876-4CDB-BB67-8D99321ED60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AEE3647-93B5-423C-BBA0-EA771FBE6E96}"/>
              </a:ext>
            </a:extLst>
          </p:cNvPr>
          <p:cNvSpPr>
            <a:spLocks noGrp="1"/>
          </p:cNvSpPr>
          <p:nvPr>
            <p:ph type="sldNum" sz="quarter" idx="12"/>
          </p:nvPr>
        </p:nvSpPr>
        <p:spPr/>
        <p:txBody>
          <a:bodyPr/>
          <a:lstStyle/>
          <a:p>
            <a:fld id="{D37050C5-5E51-48A0-B34D-C02745DBA2A4}" type="slidenum">
              <a:rPr lang="en-GB" smtClean="0"/>
              <a:t>‹#›</a:t>
            </a:fld>
            <a:endParaRPr lang="en-GB"/>
          </a:p>
        </p:txBody>
      </p:sp>
    </p:spTree>
    <p:extLst>
      <p:ext uri="{BB962C8B-B14F-4D97-AF65-F5344CB8AC3E}">
        <p14:creationId xmlns:p14="http://schemas.microsoft.com/office/powerpoint/2010/main" val="19858096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B48C8E-AF5B-4FA9-93B5-EE54BAA1EED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F42AE33-6882-4191-BDE1-7F91E376FD6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5ABD821A-C677-48D1-9A4A-0BA90FB53D5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D96D4491-7F0B-43BF-80DD-F9421645F516}"/>
              </a:ext>
            </a:extLst>
          </p:cNvPr>
          <p:cNvSpPr>
            <a:spLocks noGrp="1"/>
          </p:cNvSpPr>
          <p:nvPr>
            <p:ph type="dt" sz="half" idx="10"/>
          </p:nvPr>
        </p:nvSpPr>
        <p:spPr/>
        <p:txBody>
          <a:bodyPr/>
          <a:lstStyle/>
          <a:p>
            <a:fld id="{34E8E6B9-1BC5-4B47-9585-AA1608562A6C}" type="datetimeFigureOut">
              <a:rPr lang="en-GB" smtClean="0"/>
              <a:t>27/06/2022</a:t>
            </a:fld>
            <a:endParaRPr lang="en-GB"/>
          </a:p>
        </p:txBody>
      </p:sp>
      <p:sp>
        <p:nvSpPr>
          <p:cNvPr id="6" name="Footer Placeholder 5">
            <a:extLst>
              <a:ext uri="{FF2B5EF4-FFF2-40B4-BE49-F238E27FC236}">
                <a16:creationId xmlns:a16="http://schemas.microsoft.com/office/drawing/2014/main" id="{3338C073-37FF-488C-BA5F-325644D75F2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76C7311-5119-46E2-9A94-22CD2093D666}"/>
              </a:ext>
            </a:extLst>
          </p:cNvPr>
          <p:cNvSpPr>
            <a:spLocks noGrp="1"/>
          </p:cNvSpPr>
          <p:nvPr>
            <p:ph type="sldNum" sz="quarter" idx="12"/>
          </p:nvPr>
        </p:nvSpPr>
        <p:spPr/>
        <p:txBody>
          <a:bodyPr/>
          <a:lstStyle/>
          <a:p>
            <a:fld id="{D37050C5-5E51-48A0-B34D-C02745DBA2A4}" type="slidenum">
              <a:rPr lang="en-GB" smtClean="0"/>
              <a:t>‹#›</a:t>
            </a:fld>
            <a:endParaRPr lang="en-GB"/>
          </a:p>
        </p:txBody>
      </p:sp>
    </p:spTree>
    <p:extLst>
      <p:ext uri="{BB962C8B-B14F-4D97-AF65-F5344CB8AC3E}">
        <p14:creationId xmlns:p14="http://schemas.microsoft.com/office/powerpoint/2010/main" val="10568321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5F2E4C-2A95-4A0B-9C22-965D3CCE0D7E}"/>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28E46B8-71CF-4C4B-AE45-25A469BA199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F816ADD-DC53-4E23-97D4-68F14880F11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59105131-875E-4EE0-BA24-FD098F36588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BEBE0D6-BABF-4C3D-BD42-9DE8BA76C60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ED936B58-BA79-4DED-A35D-1AE7DD2BA227}"/>
              </a:ext>
            </a:extLst>
          </p:cNvPr>
          <p:cNvSpPr>
            <a:spLocks noGrp="1"/>
          </p:cNvSpPr>
          <p:nvPr>
            <p:ph type="dt" sz="half" idx="10"/>
          </p:nvPr>
        </p:nvSpPr>
        <p:spPr/>
        <p:txBody>
          <a:bodyPr/>
          <a:lstStyle/>
          <a:p>
            <a:fld id="{34E8E6B9-1BC5-4B47-9585-AA1608562A6C}" type="datetimeFigureOut">
              <a:rPr lang="en-GB" smtClean="0"/>
              <a:t>27/06/2022</a:t>
            </a:fld>
            <a:endParaRPr lang="en-GB"/>
          </a:p>
        </p:txBody>
      </p:sp>
      <p:sp>
        <p:nvSpPr>
          <p:cNvPr id="8" name="Footer Placeholder 7">
            <a:extLst>
              <a:ext uri="{FF2B5EF4-FFF2-40B4-BE49-F238E27FC236}">
                <a16:creationId xmlns:a16="http://schemas.microsoft.com/office/drawing/2014/main" id="{DBAF377C-5B88-424E-A1F6-7220332015C4}"/>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03D1E4E2-87D9-4AED-9AC9-535DA408A057}"/>
              </a:ext>
            </a:extLst>
          </p:cNvPr>
          <p:cNvSpPr>
            <a:spLocks noGrp="1"/>
          </p:cNvSpPr>
          <p:nvPr>
            <p:ph type="sldNum" sz="quarter" idx="12"/>
          </p:nvPr>
        </p:nvSpPr>
        <p:spPr/>
        <p:txBody>
          <a:bodyPr/>
          <a:lstStyle/>
          <a:p>
            <a:fld id="{D37050C5-5E51-48A0-B34D-C02745DBA2A4}" type="slidenum">
              <a:rPr lang="en-GB" smtClean="0"/>
              <a:t>‹#›</a:t>
            </a:fld>
            <a:endParaRPr lang="en-GB"/>
          </a:p>
        </p:txBody>
      </p:sp>
    </p:spTree>
    <p:extLst>
      <p:ext uri="{BB962C8B-B14F-4D97-AF65-F5344CB8AC3E}">
        <p14:creationId xmlns:p14="http://schemas.microsoft.com/office/powerpoint/2010/main" val="32466977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2C9224-44A8-4712-8E92-9F09E109AC1A}"/>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7A7BBB03-2EF0-49CA-ACD1-4953DAB30FB9}"/>
              </a:ext>
            </a:extLst>
          </p:cNvPr>
          <p:cNvSpPr>
            <a:spLocks noGrp="1"/>
          </p:cNvSpPr>
          <p:nvPr>
            <p:ph type="dt" sz="half" idx="10"/>
          </p:nvPr>
        </p:nvSpPr>
        <p:spPr/>
        <p:txBody>
          <a:bodyPr/>
          <a:lstStyle/>
          <a:p>
            <a:fld id="{34E8E6B9-1BC5-4B47-9585-AA1608562A6C}" type="datetimeFigureOut">
              <a:rPr lang="en-GB" smtClean="0"/>
              <a:t>27/06/2022</a:t>
            </a:fld>
            <a:endParaRPr lang="en-GB"/>
          </a:p>
        </p:txBody>
      </p:sp>
      <p:sp>
        <p:nvSpPr>
          <p:cNvPr id="4" name="Footer Placeholder 3">
            <a:extLst>
              <a:ext uri="{FF2B5EF4-FFF2-40B4-BE49-F238E27FC236}">
                <a16:creationId xmlns:a16="http://schemas.microsoft.com/office/drawing/2014/main" id="{7F3DC46B-1EA1-43F2-82A4-94526B93E621}"/>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29238F93-220F-44AC-8A9C-CB958037FF93}"/>
              </a:ext>
            </a:extLst>
          </p:cNvPr>
          <p:cNvSpPr>
            <a:spLocks noGrp="1"/>
          </p:cNvSpPr>
          <p:nvPr>
            <p:ph type="sldNum" sz="quarter" idx="12"/>
          </p:nvPr>
        </p:nvSpPr>
        <p:spPr/>
        <p:txBody>
          <a:bodyPr/>
          <a:lstStyle/>
          <a:p>
            <a:fld id="{D37050C5-5E51-48A0-B34D-C02745DBA2A4}" type="slidenum">
              <a:rPr lang="en-GB" smtClean="0"/>
              <a:t>‹#›</a:t>
            </a:fld>
            <a:endParaRPr lang="en-GB"/>
          </a:p>
        </p:txBody>
      </p:sp>
    </p:spTree>
    <p:extLst>
      <p:ext uri="{BB962C8B-B14F-4D97-AF65-F5344CB8AC3E}">
        <p14:creationId xmlns:p14="http://schemas.microsoft.com/office/powerpoint/2010/main" val="16057555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C2CEAEC-7079-4091-98B6-3DF5090C75D9}"/>
              </a:ext>
            </a:extLst>
          </p:cNvPr>
          <p:cNvSpPr>
            <a:spLocks noGrp="1"/>
          </p:cNvSpPr>
          <p:nvPr>
            <p:ph type="dt" sz="half" idx="10"/>
          </p:nvPr>
        </p:nvSpPr>
        <p:spPr/>
        <p:txBody>
          <a:bodyPr/>
          <a:lstStyle/>
          <a:p>
            <a:fld id="{34E8E6B9-1BC5-4B47-9585-AA1608562A6C}" type="datetimeFigureOut">
              <a:rPr lang="en-GB" smtClean="0"/>
              <a:t>27/06/2022</a:t>
            </a:fld>
            <a:endParaRPr lang="en-GB"/>
          </a:p>
        </p:txBody>
      </p:sp>
      <p:sp>
        <p:nvSpPr>
          <p:cNvPr id="3" name="Footer Placeholder 2">
            <a:extLst>
              <a:ext uri="{FF2B5EF4-FFF2-40B4-BE49-F238E27FC236}">
                <a16:creationId xmlns:a16="http://schemas.microsoft.com/office/drawing/2014/main" id="{D4FA6E45-D065-48DA-A38F-00377352297F}"/>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A6A40389-B14E-473F-844F-3A27DE561755}"/>
              </a:ext>
            </a:extLst>
          </p:cNvPr>
          <p:cNvSpPr>
            <a:spLocks noGrp="1"/>
          </p:cNvSpPr>
          <p:nvPr>
            <p:ph type="sldNum" sz="quarter" idx="12"/>
          </p:nvPr>
        </p:nvSpPr>
        <p:spPr/>
        <p:txBody>
          <a:bodyPr/>
          <a:lstStyle/>
          <a:p>
            <a:fld id="{D37050C5-5E51-48A0-B34D-C02745DBA2A4}" type="slidenum">
              <a:rPr lang="en-GB" smtClean="0"/>
              <a:t>‹#›</a:t>
            </a:fld>
            <a:endParaRPr lang="en-GB"/>
          </a:p>
        </p:txBody>
      </p:sp>
    </p:spTree>
    <p:extLst>
      <p:ext uri="{BB962C8B-B14F-4D97-AF65-F5344CB8AC3E}">
        <p14:creationId xmlns:p14="http://schemas.microsoft.com/office/powerpoint/2010/main" val="21044713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0188BF-02A5-49A6-B1F3-232FA3D3A49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F9D25574-AB6B-49EC-BA16-E86600ED3B9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9E687E99-698B-4E0E-AE17-E637537373B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A1C2E73-237C-4968-AA63-35D3C76DFBF0}"/>
              </a:ext>
            </a:extLst>
          </p:cNvPr>
          <p:cNvSpPr>
            <a:spLocks noGrp="1"/>
          </p:cNvSpPr>
          <p:nvPr>
            <p:ph type="dt" sz="half" idx="10"/>
          </p:nvPr>
        </p:nvSpPr>
        <p:spPr/>
        <p:txBody>
          <a:bodyPr/>
          <a:lstStyle/>
          <a:p>
            <a:fld id="{34E8E6B9-1BC5-4B47-9585-AA1608562A6C}" type="datetimeFigureOut">
              <a:rPr lang="en-GB" smtClean="0"/>
              <a:t>27/06/2022</a:t>
            </a:fld>
            <a:endParaRPr lang="en-GB"/>
          </a:p>
        </p:txBody>
      </p:sp>
      <p:sp>
        <p:nvSpPr>
          <p:cNvPr id="6" name="Footer Placeholder 5">
            <a:extLst>
              <a:ext uri="{FF2B5EF4-FFF2-40B4-BE49-F238E27FC236}">
                <a16:creationId xmlns:a16="http://schemas.microsoft.com/office/drawing/2014/main" id="{5D85A97A-9698-4913-8FDF-8BAB268E5B7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C3F1355-A987-4D1C-B0C9-488B17E2BC74}"/>
              </a:ext>
            </a:extLst>
          </p:cNvPr>
          <p:cNvSpPr>
            <a:spLocks noGrp="1"/>
          </p:cNvSpPr>
          <p:nvPr>
            <p:ph type="sldNum" sz="quarter" idx="12"/>
          </p:nvPr>
        </p:nvSpPr>
        <p:spPr/>
        <p:txBody>
          <a:bodyPr/>
          <a:lstStyle/>
          <a:p>
            <a:fld id="{D37050C5-5E51-48A0-B34D-C02745DBA2A4}" type="slidenum">
              <a:rPr lang="en-GB" smtClean="0"/>
              <a:t>‹#›</a:t>
            </a:fld>
            <a:endParaRPr lang="en-GB"/>
          </a:p>
        </p:txBody>
      </p:sp>
    </p:spTree>
    <p:extLst>
      <p:ext uri="{BB962C8B-B14F-4D97-AF65-F5344CB8AC3E}">
        <p14:creationId xmlns:p14="http://schemas.microsoft.com/office/powerpoint/2010/main" val="10942024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306AB5-A0EA-4179-95C7-5EF66755865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D1B89BE1-89A9-48CE-8D34-B718027F696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BAB4FF9B-7262-4468-9041-9CBD61CDEE6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8F4B624-5887-4572-BDDC-F36FB4C39FEA}"/>
              </a:ext>
            </a:extLst>
          </p:cNvPr>
          <p:cNvSpPr>
            <a:spLocks noGrp="1"/>
          </p:cNvSpPr>
          <p:nvPr>
            <p:ph type="dt" sz="half" idx="10"/>
          </p:nvPr>
        </p:nvSpPr>
        <p:spPr/>
        <p:txBody>
          <a:bodyPr/>
          <a:lstStyle/>
          <a:p>
            <a:fld id="{34E8E6B9-1BC5-4B47-9585-AA1608562A6C}" type="datetimeFigureOut">
              <a:rPr lang="en-GB" smtClean="0"/>
              <a:t>27/06/2022</a:t>
            </a:fld>
            <a:endParaRPr lang="en-GB"/>
          </a:p>
        </p:txBody>
      </p:sp>
      <p:sp>
        <p:nvSpPr>
          <p:cNvPr id="6" name="Footer Placeholder 5">
            <a:extLst>
              <a:ext uri="{FF2B5EF4-FFF2-40B4-BE49-F238E27FC236}">
                <a16:creationId xmlns:a16="http://schemas.microsoft.com/office/drawing/2014/main" id="{1AC7A5F8-3B21-4E3C-94DF-157BB03819D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E6FF71C-AEB2-4A44-AD54-6483D08E5B3A}"/>
              </a:ext>
            </a:extLst>
          </p:cNvPr>
          <p:cNvSpPr>
            <a:spLocks noGrp="1"/>
          </p:cNvSpPr>
          <p:nvPr>
            <p:ph type="sldNum" sz="quarter" idx="12"/>
          </p:nvPr>
        </p:nvSpPr>
        <p:spPr/>
        <p:txBody>
          <a:bodyPr/>
          <a:lstStyle/>
          <a:p>
            <a:fld id="{D37050C5-5E51-48A0-B34D-C02745DBA2A4}" type="slidenum">
              <a:rPr lang="en-GB" smtClean="0"/>
              <a:t>‹#›</a:t>
            </a:fld>
            <a:endParaRPr lang="en-GB"/>
          </a:p>
        </p:txBody>
      </p:sp>
    </p:spTree>
    <p:extLst>
      <p:ext uri="{BB962C8B-B14F-4D97-AF65-F5344CB8AC3E}">
        <p14:creationId xmlns:p14="http://schemas.microsoft.com/office/powerpoint/2010/main" val="23110798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60000"/>
            <a:lum/>
          </a:blip>
          <a:srcRect/>
          <a:stretch>
            <a:fillRect l="-8000" t="-20000" r="-8000" b="-49000"/>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2825355-4DE3-4801-A668-D4F51F5FA4F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64364C4-C295-4EC3-A715-14781B65044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206109D-7F7C-4E8C-8623-A489EC0588C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4E8E6B9-1BC5-4B47-9585-AA1608562A6C}" type="datetimeFigureOut">
              <a:rPr lang="en-GB" smtClean="0"/>
              <a:t>27/06/2022</a:t>
            </a:fld>
            <a:endParaRPr lang="en-GB"/>
          </a:p>
        </p:txBody>
      </p:sp>
      <p:sp>
        <p:nvSpPr>
          <p:cNvPr id="5" name="Footer Placeholder 4">
            <a:extLst>
              <a:ext uri="{FF2B5EF4-FFF2-40B4-BE49-F238E27FC236}">
                <a16:creationId xmlns:a16="http://schemas.microsoft.com/office/drawing/2014/main" id="{565B33B1-9EAF-47B0-98B2-6A62608774D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6050345F-BD50-4609-8BDD-095DDD16E74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7050C5-5E51-48A0-B34D-C02745DBA2A4}" type="slidenum">
              <a:rPr lang="en-GB" smtClean="0"/>
              <a:t>‹#›</a:t>
            </a:fld>
            <a:endParaRPr lang="en-GB"/>
          </a:p>
        </p:txBody>
      </p:sp>
    </p:spTree>
    <p:extLst>
      <p:ext uri="{BB962C8B-B14F-4D97-AF65-F5344CB8AC3E}">
        <p14:creationId xmlns:p14="http://schemas.microsoft.com/office/powerpoint/2010/main" val="27875344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James.Almond@directlinegroup.co.uk" TargetMode="External"/><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F37AAF0-BB15-3E70-546A-E3CB481D5AEF}"/>
              </a:ext>
            </a:extLst>
          </p:cNvPr>
          <p:cNvSpPr/>
          <p:nvPr/>
        </p:nvSpPr>
        <p:spPr>
          <a:xfrm>
            <a:off x="0" y="0"/>
            <a:ext cx="12191999" cy="6830010"/>
          </a:xfrm>
          <a:prstGeom prst="rect">
            <a:avLst/>
          </a:prstGeom>
          <a:solidFill>
            <a:schemeClr val="bg1">
              <a:alpha val="6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a:extLst>
              <a:ext uri="{FF2B5EF4-FFF2-40B4-BE49-F238E27FC236}">
                <a16:creationId xmlns:a16="http://schemas.microsoft.com/office/drawing/2014/main" id="{B6FFA3BC-6BEF-E7A5-15A7-41D04CB03FBA}"/>
              </a:ext>
            </a:extLst>
          </p:cNvPr>
          <p:cNvSpPr/>
          <p:nvPr/>
        </p:nvSpPr>
        <p:spPr>
          <a:xfrm>
            <a:off x="317560" y="633430"/>
            <a:ext cx="11525250" cy="6148370"/>
          </a:xfrm>
          <a:prstGeom prst="rect">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descr="A picture containing chart&#10;&#10;Description automatically generated">
            <a:extLst>
              <a:ext uri="{FF2B5EF4-FFF2-40B4-BE49-F238E27FC236}">
                <a16:creationId xmlns:a16="http://schemas.microsoft.com/office/drawing/2014/main" id="{39FAF6FC-5940-0838-516A-08F9950F99AD}"/>
              </a:ext>
            </a:extLst>
          </p:cNvPr>
          <p:cNvPicPr>
            <a:picLocks noChangeAspect="1"/>
          </p:cNvPicPr>
          <p:nvPr/>
        </p:nvPicPr>
        <p:blipFill rotWithShape="1">
          <a:blip r:embed="rId2">
            <a:extLst>
              <a:ext uri="{28A0092B-C50C-407E-A947-70E740481C1C}">
                <a14:useLocalDpi xmlns:a14="http://schemas.microsoft.com/office/drawing/2010/main" val="0"/>
              </a:ext>
            </a:extLst>
          </a:blip>
          <a:srcRect b="77500"/>
          <a:stretch/>
        </p:blipFill>
        <p:spPr>
          <a:xfrm>
            <a:off x="122776" y="-3485469"/>
            <a:ext cx="12539853" cy="3990759"/>
          </a:xfrm>
          <a:prstGeom prst="rect">
            <a:avLst/>
          </a:prstGeom>
        </p:spPr>
      </p:pic>
      <p:sp>
        <p:nvSpPr>
          <p:cNvPr id="25" name="TextBox 24">
            <a:extLst>
              <a:ext uri="{FF2B5EF4-FFF2-40B4-BE49-F238E27FC236}">
                <a16:creationId xmlns:a16="http://schemas.microsoft.com/office/drawing/2014/main" id="{D6D8DDDB-0657-4C72-8C92-0D18428196CD}"/>
              </a:ext>
            </a:extLst>
          </p:cNvPr>
          <p:cNvSpPr txBox="1"/>
          <p:nvPr/>
        </p:nvSpPr>
        <p:spPr>
          <a:xfrm>
            <a:off x="626335" y="863617"/>
            <a:ext cx="11216475" cy="5909310"/>
          </a:xfrm>
          <a:prstGeom prst="rect">
            <a:avLst/>
          </a:prstGeom>
          <a:noFill/>
        </p:spPr>
        <p:txBody>
          <a:bodyPr wrap="square">
            <a:spAutoFit/>
          </a:bodyPr>
          <a:lstStyle/>
          <a:p>
            <a:r>
              <a:rPr lang="en-GB" sz="1400" b="1" dirty="0">
                <a:effectLst/>
                <a:latin typeface="Century Gothic" panose="020B0502020202020204" pitchFamily="34" charset="0"/>
                <a:ea typeface="Calibri" panose="020F0502020204030204" pitchFamily="34" charset="0"/>
              </a:rPr>
              <a:t>Well, hello and dare I say happy 2022! </a:t>
            </a:r>
          </a:p>
          <a:p>
            <a:r>
              <a:rPr lang="en-GB" sz="1400" dirty="0">
                <a:effectLst/>
                <a:latin typeface="Century Gothic" panose="020B0502020202020204" pitchFamily="34" charset="0"/>
                <a:ea typeface="Calibri" panose="020F0502020204030204" pitchFamily="34" charset="0"/>
              </a:rPr>
              <a:t> </a:t>
            </a:r>
          </a:p>
          <a:p>
            <a:r>
              <a:rPr lang="en-GB" sz="1400" dirty="0">
                <a:effectLst/>
                <a:latin typeface="Century Gothic" panose="020B0502020202020204" pitchFamily="34" charset="0"/>
                <a:ea typeface="Calibri" panose="020F0502020204030204" pitchFamily="34" charset="0"/>
              </a:rPr>
              <a:t>I’m find it hard to write this, but this is the first update we have been able to share this year. A lot of us will be more than aware that a lot of activity we complete as council member is side of desk, and on top of your core role. I’ve really struggled this year, with a change of role and dare I say now having people management responsibilities ( I thought I left this behind some ten year ago ! ) , and this has affected my time , already finite , to dedicate to these updates. </a:t>
            </a:r>
          </a:p>
          <a:p>
            <a:r>
              <a:rPr lang="en-GB" sz="1400" dirty="0">
                <a:effectLst/>
                <a:latin typeface="Century Gothic" panose="020B0502020202020204" pitchFamily="34" charset="0"/>
                <a:ea typeface="Calibri" panose="020F0502020204030204" pitchFamily="34" charset="0"/>
              </a:rPr>
              <a:t> </a:t>
            </a:r>
          </a:p>
          <a:p>
            <a:r>
              <a:rPr lang="en-GB" sz="1400" dirty="0">
                <a:effectLst/>
                <a:latin typeface="Century Gothic" panose="020B0502020202020204" pitchFamily="34" charset="0"/>
                <a:ea typeface="Calibri" panose="020F0502020204030204" pitchFamily="34" charset="0"/>
              </a:rPr>
              <a:t>So first things first sorry, I understand and appreciate how timely communications can be effective and I’m determined to address this. On this note, I’m happy to report that I’m now feeling some of the pressure ease ( But don’t say that too loud ) , so I can start to concentrate on communication in 22. Its something I really enjoy doing and I hope you all take away something from these updates. I’m really excited about the second half of 2022, with Covid restrictions a distant memory I hope we can all get time meeting face to face and really leveraging the value of working with so many like minded professionals.</a:t>
            </a:r>
          </a:p>
          <a:p>
            <a:endParaRPr lang="en-GB" sz="1400" dirty="0">
              <a:latin typeface="Century Gothic" panose="020B0502020202020204" pitchFamily="34" charset="0"/>
              <a:ea typeface="Calibri" panose="020F0502020204030204" pitchFamily="34" charset="0"/>
            </a:endParaRPr>
          </a:p>
          <a:p>
            <a:r>
              <a:rPr lang="en-GB" sz="1400" b="1" dirty="0">
                <a:effectLst/>
                <a:latin typeface="Century Gothic" panose="020B0502020202020204" pitchFamily="34" charset="0"/>
                <a:ea typeface="Calibri" panose="020F0502020204030204" pitchFamily="34" charset="0"/>
              </a:rPr>
              <a:t>What we expect in this issue:</a:t>
            </a:r>
          </a:p>
          <a:p>
            <a:r>
              <a:rPr lang="en-GB" sz="1400" dirty="0">
                <a:effectLst/>
                <a:latin typeface="Century Gothic" panose="020B0502020202020204" pitchFamily="34" charset="0"/>
                <a:ea typeface="Calibri" panose="020F0502020204030204" pitchFamily="34" charset="0"/>
              </a:rPr>
              <a:t>We’ll be hearing from our very own Jack Steel, who was sworn in as president back in April.  I know Jack and Damien have been immersing themselves in their new roles, and really pushing CII presence across the Northwest. </a:t>
            </a:r>
          </a:p>
          <a:p>
            <a:r>
              <a:rPr lang="en-GB" sz="1400" dirty="0">
                <a:effectLst/>
                <a:latin typeface="Century Gothic" panose="020B0502020202020204" pitchFamily="34" charset="0"/>
                <a:ea typeface="Calibri" panose="020F0502020204030204" pitchFamily="34" charset="0"/>
              </a:rPr>
              <a:t>In terms of industry updates, things have been quiet with little to report so we’ll be looking at a couple of new strands as well as recapping on the annual dinner. </a:t>
            </a:r>
          </a:p>
          <a:p>
            <a:r>
              <a:rPr lang="en-GB" sz="1400" dirty="0">
                <a:effectLst/>
                <a:latin typeface="Century Gothic" panose="020B0502020202020204" pitchFamily="34" charset="0"/>
                <a:ea typeface="Calibri" panose="020F0502020204030204" pitchFamily="34" charset="0"/>
              </a:rPr>
              <a:t> </a:t>
            </a:r>
          </a:p>
          <a:p>
            <a:r>
              <a:rPr lang="en-GB" sz="1400" dirty="0">
                <a:effectLst/>
                <a:latin typeface="Century Gothic" panose="020B0502020202020204" pitchFamily="34" charset="0"/>
                <a:ea typeface="Calibri" panose="020F0502020204030204" pitchFamily="34" charset="0"/>
              </a:rPr>
              <a:t>As always , we’re really keen to receive any feedback on how you think this update has worked and anything you would like to see in future . Please either contact myself James Almond ( </a:t>
            </a:r>
            <a:r>
              <a:rPr lang="en-GB" sz="1400" u="sng" dirty="0">
                <a:solidFill>
                  <a:srgbClr val="0563C1"/>
                </a:solidFill>
                <a:effectLst/>
                <a:latin typeface="Century Gothic" panose="020B0502020202020204" pitchFamily="34" charset="0"/>
                <a:ea typeface="Calibri" panose="020F0502020204030204" pitchFamily="34" charset="0"/>
                <a:hlinkClick r:id="rId3"/>
              </a:rPr>
              <a:t>James.Almond@directlinegroup.co.uk</a:t>
            </a:r>
            <a:r>
              <a:rPr lang="en-GB" sz="1400" dirty="0">
                <a:effectLst/>
                <a:latin typeface="Century Gothic" panose="020B0502020202020204" pitchFamily="34" charset="0"/>
                <a:ea typeface="Calibri" panose="020F0502020204030204" pitchFamily="34" charset="0"/>
              </a:rPr>
              <a:t> )  or reach out to Jack directly .</a:t>
            </a:r>
          </a:p>
          <a:p>
            <a:r>
              <a:rPr lang="en-GB" sz="1400" dirty="0">
                <a:effectLst/>
                <a:latin typeface="Century Gothic" panose="020B0502020202020204" pitchFamily="34" charset="0"/>
                <a:ea typeface="Calibri" panose="020F0502020204030204" pitchFamily="34" charset="0"/>
              </a:rPr>
              <a:t> </a:t>
            </a:r>
          </a:p>
          <a:p>
            <a:r>
              <a:rPr lang="en-GB" sz="1400" dirty="0">
                <a:effectLst/>
                <a:latin typeface="Century Gothic" panose="020B0502020202020204" pitchFamily="34" charset="0"/>
                <a:ea typeface="Calibri" panose="020F0502020204030204" pitchFamily="34" charset="0"/>
              </a:rPr>
              <a:t>So without further a do over to our new president , Mr Steel ! </a:t>
            </a:r>
          </a:p>
          <a:p>
            <a:r>
              <a:rPr lang="en-GB" sz="1400" dirty="0">
                <a:effectLst/>
                <a:latin typeface="Century Gothic" panose="020B0502020202020204" pitchFamily="34" charset="0"/>
                <a:ea typeface="Calibri" panose="020F0502020204030204" pitchFamily="34" charset="0"/>
              </a:rPr>
              <a:t> </a:t>
            </a:r>
          </a:p>
          <a:p>
            <a:r>
              <a:rPr lang="en-GB" sz="1400" dirty="0">
                <a:effectLst/>
                <a:latin typeface="Century Gothic" panose="020B0502020202020204" pitchFamily="34" charset="0"/>
                <a:ea typeface="Calibri" panose="020F0502020204030204" pitchFamily="34" charset="0"/>
              </a:rPr>
              <a:t>Cheers, James </a:t>
            </a:r>
          </a:p>
        </p:txBody>
      </p:sp>
      <p:pic>
        <p:nvPicPr>
          <p:cNvPr id="12" name="Picture 11" descr="A picture containing chart&#10;&#10;Description automatically generated">
            <a:extLst>
              <a:ext uri="{FF2B5EF4-FFF2-40B4-BE49-F238E27FC236}">
                <a16:creationId xmlns:a16="http://schemas.microsoft.com/office/drawing/2014/main" id="{4A9AF20C-73C1-3CC9-A117-906E913E93B3}"/>
              </a:ext>
            </a:extLst>
          </p:cNvPr>
          <p:cNvPicPr>
            <a:picLocks noChangeAspect="1"/>
          </p:cNvPicPr>
          <p:nvPr/>
        </p:nvPicPr>
        <p:blipFill rotWithShape="1">
          <a:blip r:embed="rId2">
            <a:extLst>
              <a:ext uri="{28A0092B-C50C-407E-A947-70E740481C1C}">
                <a14:useLocalDpi xmlns:a14="http://schemas.microsoft.com/office/drawing/2010/main" val="0"/>
              </a:ext>
            </a:extLst>
          </a:blip>
          <a:srcRect t="73649"/>
          <a:stretch/>
        </p:blipFill>
        <p:spPr>
          <a:xfrm rot="20735213">
            <a:off x="-1156331" y="-107291"/>
            <a:ext cx="3565332" cy="1807161"/>
          </a:xfrm>
          <a:prstGeom prst="rect">
            <a:avLst/>
          </a:prstGeom>
        </p:spPr>
      </p:pic>
      <p:pic>
        <p:nvPicPr>
          <p:cNvPr id="15" name="Picture 14" descr="A picture containing chart&#10;&#10;Description automatically generated">
            <a:extLst>
              <a:ext uri="{FF2B5EF4-FFF2-40B4-BE49-F238E27FC236}">
                <a16:creationId xmlns:a16="http://schemas.microsoft.com/office/drawing/2014/main" id="{190B3886-9371-7DB3-8A75-108E3BA8E023}"/>
              </a:ext>
            </a:extLst>
          </p:cNvPr>
          <p:cNvPicPr>
            <a:picLocks noChangeAspect="1"/>
          </p:cNvPicPr>
          <p:nvPr/>
        </p:nvPicPr>
        <p:blipFill rotWithShape="1">
          <a:blip r:embed="rId2">
            <a:extLst>
              <a:ext uri="{28A0092B-C50C-407E-A947-70E740481C1C}">
                <a14:useLocalDpi xmlns:a14="http://schemas.microsoft.com/office/drawing/2010/main" val="0"/>
              </a:ext>
            </a:extLst>
          </a:blip>
          <a:srcRect t="73649"/>
          <a:stretch/>
        </p:blipFill>
        <p:spPr>
          <a:xfrm rot="1533156">
            <a:off x="9539469" y="-43240"/>
            <a:ext cx="3565332" cy="1807161"/>
          </a:xfrm>
          <a:prstGeom prst="rect">
            <a:avLst/>
          </a:prstGeom>
        </p:spPr>
      </p:pic>
      <p:pic>
        <p:nvPicPr>
          <p:cNvPr id="11" name="Picture 10" descr="A picture containing chart&#10;&#10;Description automatically generated">
            <a:extLst>
              <a:ext uri="{FF2B5EF4-FFF2-40B4-BE49-F238E27FC236}">
                <a16:creationId xmlns:a16="http://schemas.microsoft.com/office/drawing/2014/main" id="{E69DD90F-22C6-041A-D9EF-ECA6723269C1}"/>
              </a:ext>
            </a:extLst>
          </p:cNvPr>
          <p:cNvPicPr>
            <a:picLocks noChangeAspect="1"/>
          </p:cNvPicPr>
          <p:nvPr/>
        </p:nvPicPr>
        <p:blipFill rotWithShape="1">
          <a:blip r:embed="rId2">
            <a:extLst>
              <a:ext uri="{28A0092B-C50C-407E-A947-70E740481C1C}">
                <a14:useLocalDpi xmlns:a14="http://schemas.microsoft.com/office/drawing/2010/main" val="0"/>
              </a:ext>
            </a:extLst>
          </a:blip>
          <a:srcRect t="22254" b="26547"/>
          <a:stretch/>
        </p:blipFill>
        <p:spPr>
          <a:xfrm>
            <a:off x="5272380" y="27990"/>
            <a:ext cx="1647240" cy="1192868"/>
          </a:xfrm>
          <a:prstGeom prst="rect">
            <a:avLst/>
          </a:prstGeom>
        </p:spPr>
      </p:pic>
      <p:pic>
        <p:nvPicPr>
          <p:cNvPr id="8" name="Picture 7" descr="A picture containing icon&#10;&#10;Description automatically generated">
            <a:extLst>
              <a:ext uri="{FF2B5EF4-FFF2-40B4-BE49-F238E27FC236}">
                <a16:creationId xmlns:a16="http://schemas.microsoft.com/office/drawing/2014/main" id="{943F48DA-C431-92DA-582A-F8822387E9D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21266" y="4646724"/>
            <a:ext cx="2476575" cy="3502935"/>
          </a:xfrm>
          <a:prstGeom prst="rect">
            <a:avLst/>
          </a:prstGeom>
        </p:spPr>
      </p:pic>
    </p:spTree>
    <p:extLst>
      <p:ext uri="{BB962C8B-B14F-4D97-AF65-F5344CB8AC3E}">
        <p14:creationId xmlns:p14="http://schemas.microsoft.com/office/powerpoint/2010/main" val="13419498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030AA3F-8EAA-DCFF-9A73-80C7547D5D6F}"/>
              </a:ext>
            </a:extLst>
          </p:cNvPr>
          <p:cNvSpPr/>
          <p:nvPr/>
        </p:nvSpPr>
        <p:spPr>
          <a:xfrm>
            <a:off x="-2" y="-179790"/>
            <a:ext cx="12191999" cy="7037790"/>
          </a:xfrm>
          <a:prstGeom prst="rect">
            <a:avLst/>
          </a:prstGeom>
          <a:solidFill>
            <a:schemeClr val="bg1">
              <a:alpha val="6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953601CA-F19F-E170-6AD6-1E8D960434F6}"/>
              </a:ext>
            </a:extLst>
          </p:cNvPr>
          <p:cNvSpPr/>
          <p:nvPr/>
        </p:nvSpPr>
        <p:spPr>
          <a:xfrm>
            <a:off x="781050" y="152400"/>
            <a:ext cx="10382250" cy="6153507"/>
          </a:xfrm>
          <a:prstGeom prst="rect">
            <a:avLst/>
          </a:prstGeom>
          <a:solidFill>
            <a:schemeClr val="bg1"/>
          </a:solidFill>
          <a:ln w="38100">
            <a:solidFill>
              <a:srgbClr val="1E2F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TextBox 4">
            <a:extLst>
              <a:ext uri="{FF2B5EF4-FFF2-40B4-BE49-F238E27FC236}">
                <a16:creationId xmlns:a16="http://schemas.microsoft.com/office/drawing/2014/main" id="{DA5F0C6C-3A5B-52B4-AA8C-5789910B0490}"/>
              </a:ext>
            </a:extLst>
          </p:cNvPr>
          <p:cNvSpPr txBox="1"/>
          <p:nvPr/>
        </p:nvSpPr>
        <p:spPr>
          <a:xfrm>
            <a:off x="781050" y="335845"/>
            <a:ext cx="10382250" cy="5632311"/>
          </a:xfrm>
          <a:prstGeom prst="rect">
            <a:avLst/>
          </a:prstGeom>
          <a:noFill/>
        </p:spPr>
        <p:txBody>
          <a:bodyPr wrap="square">
            <a:spAutoFit/>
          </a:bodyPr>
          <a:lstStyle/>
          <a:p>
            <a:pPr algn="ctr"/>
            <a:r>
              <a:rPr lang="en-GB" sz="1800" b="1" dirty="0">
                <a:solidFill>
                  <a:srgbClr val="11100F"/>
                </a:solidFill>
                <a:effectLst/>
                <a:latin typeface="Century Gothic" panose="020B0502020202020204" pitchFamily="34" charset="0"/>
                <a:ea typeface="Times New Roman" panose="02020603050405020304" pitchFamily="18" charset="0"/>
              </a:rPr>
              <a:t>Social Mobility means a variety of things to different people </a:t>
            </a:r>
            <a:endParaRPr lang="en-GB" sz="1800" b="1" dirty="0">
              <a:effectLst/>
              <a:latin typeface="Century Gothic" panose="020B0502020202020204" pitchFamily="34" charset="0"/>
              <a:ea typeface="Times New Roman" panose="02020603050405020304" pitchFamily="18" charset="0"/>
            </a:endParaRPr>
          </a:p>
          <a:p>
            <a:pPr algn="ctr"/>
            <a:r>
              <a:rPr lang="en-GB" sz="1800" dirty="0">
                <a:solidFill>
                  <a:srgbClr val="11100F"/>
                </a:solidFill>
                <a:effectLst/>
                <a:latin typeface="Century Gothic" panose="020B0502020202020204" pitchFamily="34" charset="0"/>
                <a:ea typeface="Times New Roman" panose="02020603050405020304" pitchFamily="18" charset="0"/>
              </a:rPr>
              <a:t> </a:t>
            </a:r>
            <a:endParaRPr lang="en-GB" sz="1800" dirty="0">
              <a:effectLst/>
              <a:latin typeface="Century Gothic" panose="020B0502020202020204" pitchFamily="34" charset="0"/>
              <a:ea typeface="Times New Roman" panose="02020603050405020304" pitchFamily="18" charset="0"/>
            </a:endParaRPr>
          </a:p>
          <a:p>
            <a:pPr algn="ctr"/>
            <a:r>
              <a:rPr lang="en-GB" sz="1800" dirty="0">
                <a:solidFill>
                  <a:srgbClr val="11100F"/>
                </a:solidFill>
                <a:effectLst/>
                <a:latin typeface="Century Gothic" panose="020B0502020202020204" pitchFamily="34" charset="0"/>
                <a:ea typeface="Times New Roman" panose="02020603050405020304" pitchFamily="18" charset="0"/>
              </a:rPr>
              <a:t>My own personal experience, I felt where limited and restricted, by not possessing a degree or education pathway which some of my peers possessed. By not recognising traditional linear opportunity to forge a career I had to look at a variety of different options to help move towards my goals. I’m using the platform of SOMO and working with a fantastic, passionate set of people to show opportunities do exist and can be overcome.</a:t>
            </a:r>
            <a:endParaRPr lang="en-GB" sz="1800" dirty="0">
              <a:effectLst/>
              <a:latin typeface="Century Gothic" panose="020B0502020202020204" pitchFamily="34" charset="0"/>
              <a:ea typeface="Times New Roman" panose="02020603050405020304" pitchFamily="18" charset="0"/>
            </a:endParaRPr>
          </a:p>
          <a:p>
            <a:pPr algn="ctr"/>
            <a:r>
              <a:rPr lang="en-GB" sz="1800" dirty="0">
                <a:solidFill>
                  <a:srgbClr val="11100F"/>
                </a:solidFill>
                <a:effectLst/>
                <a:latin typeface="Century Gothic" panose="020B0502020202020204" pitchFamily="34" charset="0"/>
                <a:ea typeface="Times New Roman" panose="02020603050405020304" pitchFamily="18" charset="0"/>
              </a:rPr>
              <a:t> </a:t>
            </a:r>
            <a:endParaRPr lang="en-GB" sz="1800" dirty="0">
              <a:effectLst/>
              <a:latin typeface="Century Gothic" panose="020B0502020202020204" pitchFamily="34" charset="0"/>
              <a:ea typeface="Times New Roman" panose="02020603050405020304" pitchFamily="18" charset="0"/>
            </a:endParaRPr>
          </a:p>
          <a:p>
            <a:pPr algn="ctr"/>
            <a:r>
              <a:rPr lang="en-GB" sz="1800" dirty="0">
                <a:solidFill>
                  <a:srgbClr val="11100F"/>
                </a:solidFill>
                <a:effectLst/>
                <a:latin typeface="Century Gothic" panose="020B0502020202020204" pitchFamily="34" charset="0"/>
                <a:ea typeface="Times New Roman" panose="02020603050405020304" pitchFamily="18" charset="0"/>
              </a:rPr>
              <a:t>In my experience a greater awareness and understanding of SOMO across the workplace can only a good thing. A company as richly diverse as DLG employees’ people who have taken different pathways to come together and work here, regardless of class, education, and background. To continue the work, we are undertaking to help recognizing and correct this will only strengthen our position as an employer of choice.</a:t>
            </a:r>
            <a:endParaRPr lang="en-GB" sz="1800" dirty="0">
              <a:effectLst/>
              <a:latin typeface="Century Gothic" panose="020B0502020202020204" pitchFamily="34" charset="0"/>
              <a:ea typeface="Times New Roman" panose="02020603050405020304" pitchFamily="18" charset="0"/>
            </a:endParaRPr>
          </a:p>
          <a:p>
            <a:pPr algn="ctr"/>
            <a:r>
              <a:rPr lang="en-GB" sz="1800" dirty="0">
                <a:effectLst/>
                <a:latin typeface="Century Gothic" panose="020B0502020202020204" pitchFamily="34" charset="0"/>
                <a:ea typeface="Calibri" panose="020F0502020204030204" pitchFamily="34" charset="0"/>
              </a:rPr>
              <a:t> </a:t>
            </a:r>
          </a:p>
          <a:p>
            <a:pPr algn="ctr"/>
            <a:r>
              <a:rPr lang="en-GB" sz="1800" dirty="0">
                <a:effectLst/>
                <a:latin typeface="Century Gothic" panose="020B0502020202020204" pitchFamily="34" charset="0"/>
                <a:ea typeface="Calibri" panose="020F0502020204030204" pitchFamily="34" charset="0"/>
              </a:rPr>
              <a:t>Thanks, as always for reading everyone, we hope you found this useful, and different in terms of content. If you have the time, we would love to get your thoughts of what you liked, and what we can improve upon in our edition.  This update is only as good as the information shared by you all, lets ensure we keep sharing our updates and real-life experiences so we can use this update to highlight the great stuff we’re doing across council. </a:t>
            </a:r>
          </a:p>
        </p:txBody>
      </p:sp>
      <p:pic>
        <p:nvPicPr>
          <p:cNvPr id="8" name="Picture 7" descr="A picture containing chart&#10;&#10;Description automatically generated">
            <a:extLst>
              <a:ext uri="{FF2B5EF4-FFF2-40B4-BE49-F238E27FC236}">
                <a16:creationId xmlns:a16="http://schemas.microsoft.com/office/drawing/2014/main" id="{C4D05A7D-CD32-E702-505C-AC440919D36D}"/>
              </a:ext>
            </a:extLst>
          </p:cNvPr>
          <p:cNvPicPr>
            <a:picLocks noChangeAspect="1"/>
          </p:cNvPicPr>
          <p:nvPr/>
        </p:nvPicPr>
        <p:blipFill rotWithShape="1">
          <a:blip r:embed="rId2">
            <a:extLst>
              <a:ext uri="{28A0092B-C50C-407E-A947-70E740481C1C}">
                <a14:useLocalDpi xmlns:a14="http://schemas.microsoft.com/office/drawing/2010/main" val="0"/>
              </a:ext>
            </a:extLst>
          </a:blip>
          <a:srcRect t="73649"/>
          <a:stretch/>
        </p:blipFill>
        <p:spPr>
          <a:xfrm rot="20735213">
            <a:off x="-1156331" y="-107291"/>
            <a:ext cx="3565332" cy="1807161"/>
          </a:xfrm>
          <a:prstGeom prst="rect">
            <a:avLst/>
          </a:prstGeom>
        </p:spPr>
      </p:pic>
      <p:pic>
        <p:nvPicPr>
          <p:cNvPr id="9" name="Picture 8" descr="A picture containing chart&#10;&#10;Description automatically generated">
            <a:extLst>
              <a:ext uri="{FF2B5EF4-FFF2-40B4-BE49-F238E27FC236}">
                <a16:creationId xmlns:a16="http://schemas.microsoft.com/office/drawing/2014/main" id="{16D20DD3-D88C-26DB-1757-349D7743471E}"/>
              </a:ext>
            </a:extLst>
          </p:cNvPr>
          <p:cNvPicPr>
            <a:picLocks noChangeAspect="1"/>
          </p:cNvPicPr>
          <p:nvPr/>
        </p:nvPicPr>
        <p:blipFill rotWithShape="1">
          <a:blip r:embed="rId2">
            <a:extLst>
              <a:ext uri="{28A0092B-C50C-407E-A947-70E740481C1C}">
                <a14:useLocalDpi xmlns:a14="http://schemas.microsoft.com/office/drawing/2010/main" val="0"/>
              </a:ext>
            </a:extLst>
          </a:blip>
          <a:srcRect t="73649"/>
          <a:stretch/>
        </p:blipFill>
        <p:spPr>
          <a:xfrm rot="1533156">
            <a:off x="9539469" y="-43240"/>
            <a:ext cx="3565332" cy="1807161"/>
          </a:xfrm>
          <a:prstGeom prst="rect">
            <a:avLst/>
          </a:prstGeom>
        </p:spPr>
      </p:pic>
      <p:pic>
        <p:nvPicPr>
          <p:cNvPr id="10" name="Picture 9" descr="A picture containing text, vector graphics, queen, sign&#10;&#10;Description automatically generated">
            <a:extLst>
              <a:ext uri="{FF2B5EF4-FFF2-40B4-BE49-F238E27FC236}">
                <a16:creationId xmlns:a16="http://schemas.microsoft.com/office/drawing/2014/main" id="{A584423B-0136-D40F-744A-137DAC15FEF9}"/>
              </a:ext>
            </a:extLst>
          </p:cNvPr>
          <p:cNvPicPr>
            <a:picLocks noChangeAspect="1"/>
          </p:cNvPicPr>
          <p:nvPr/>
        </p:nvPicPr>
        <p:blipFill rotWithShape="1">
          <a:blip r:embed="rId3">
            <a:extLst>
              <a:ext uri="{28A0092B-C50C-407E-A947-70E740481C1C}">
                <a14:useLocalDpi xmlns:a14="http://schemas.microsoft.com/office/drawing/2010/main" val="0"/>
              </a:ext>
            </a:extLst>
          </a:blip>
          <a:srcRect l="64537" b="47222"/>
          <a:stretch/>
        </p:blipFill>
        <p:spPr>
          <a:xfrm flipH="1">
            <a:off x="10655084" y="3514547"/>
            <a:ext cx="1746465" cy="3619500"/>
          </a:xfrm>
          <a:prstGeom prst="rect">
            <a:avLst/>
          </a:prstGeom>
        </p:spPr>
      </p:pic>
      <p:pic>
        <p:nvPicPr>
          <p:cNvPr id="12" name="Picture 11" descr="A picture containing chart&#10;&#10;Description automatically generated">
            <a:extLst>
              <a:ext uri="{FF2B5EF4-FFF2-40B4-BE49-F238E27FC236}">
                <a16:creationId xmlns:a16="http://schemas.microsoft.com/office/drawing/2014/main" id="{594C02B3-7C4B-07AD-390C-1C8EA4A72E90}"/>
              </a:ext>
            </a:extLst>
          </p:cNvPr>
          <p:cNvPicPr>
            <a:picLocks noChangeAspect="1"/>
          </p:cNvPicPr>
          <p:nvPr/>
        </p:nvPicPr>
        <p:blipFill rotWithShape="1">
          <a:blip r:embed="rId2">
            <a:extLst>
              <a:ext uri="{28A0092B-C50C-407E-A947-70E740481C1C}">
                <a14:useLocalDpi xmlns:a14="http://schemas.microsoft.com/office/drawing/2010/main" val="0"/>
              </a:ext>
            </a:extLst>
          </a:blip>
          <a:srcRect t="22254" b="26547"/>
          <a:stretch/>
        </p:blipFill>
        <p:spPr>
          <a:xfrm>
            <a:off x="-42570" y="5555167"/>
            <a:ext cx="1647240" cy="1192868"/>
          </a:xfrm>
          <a:prstGeom prst="rect">
            <a:avLst/>
          </a:prstGeom>
        </p:spPr>
      </p:pic>
    </p:spTree>
    <p:extLst>
      <p:ext uri="{BB962C8B-B14F-4D97-AF65-F5344CB8AC3E}">
        <p14:creationId xmlns:p14="http://schemas.microsoft.com/office/powerpoint/2010/main" val="13187673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2D2953D-826D-93A9-DE94-DDF6D57A592E}"/>
              </a:ext>
            </a:extLst>
          </p:cNvPr>
          <p:cNvSpPr/>
          <p:nvPr/>
        </p:nvSpPr>
        <p:spPr>
          <a:xfrm>
            <a:off x="-2" y="-179790"/>
            <a:ext cx="12191999" cy="7037790"/>
          </a:xfrm>
          <a:prstGeom prst="rect">
            <a:avLst/>
          </a:prstGeom>
          <a:solidFill>
            <a:schemeClr val="bg1">
              <a:alpha val="6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ectangle 1">
            <a:extLst>
              <a:ext uri="{FF2B5EF4-FFF2-40B4-BE49-F238E27FC236}">
                <a16:creationId xmlns:a16="http://schemas.microsoft.com/office/drawing/2014/main" id="{306911DE-7463-7B22-D2B6-F479DB77BAF3}"/>
              </a:ext>
            </a:extLst>
          </p:cNvPr>
          <p:cNvSpPr/>
          <p:nvPr/>
        </p:nvSpPr>
        <p:spPr>
          <a:xfrm>
            <a:off x="323850" y="1524000"/>
            <a:ext cx="11525250" cy="4667250"/>
          </a:xfrm>
          <a:prstGeom prst="rect">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TextBox 24">
            <a:extLst>
              <a:ext uri="{FF2B5EF4-FFF2-40B4-BE49-F238E27FC236}">
                <a16:creationId xmlns:a16="http://schemas.microsoft.com/office/drawing/2014/main" id="{D6D8DDDB-0657-4C72-8C92-0D18428196CD}"/>
              </a:ext>
            </a:extLst>
          </p:cNvPr>
          <p:cNvSpPr txBox="1"/>
          <p:nvPr/>
        </p:nvSpPr>
        <p:spPr>
          <a:xfrm>
            <a:off x="487758" y="1594329"/>
            <a:ext cx="11216475" cy="4339650"/>
          </a:xfrm>
          <a:prstGeom prst="rect">
            <a:avLst/>
          </a:prstGeom>
          <a:noFill/>
        </p:spPr>
        <p:txBody>
          <a:bodyPr wrap="square">
            <a:spAutoFit/>
          </a:bodyPr>
          <a:lstStyle/>
          <a:p>
            <a:pPr algn="ctr"/>
            <a:r>
              <a:rPr lang="en-GB" sz="1800" b="1" u="sng" dirty="0">
                <a:effectLst/>
                <a:latin typeface="Century Gothic" panose="020B0502020202020204" pitchFamily="34" charset="0"/>
                <a:ea typeface="Calibri" panose="020F0502020204030204" pitchFamily="34" charset="0"/>
              </a:rPr>
              <a:t>Round Up – Jack Steel, President</a:t>
            </a:r>
            <a:endParaRPr lang="en-GB" sz="1800" b="1" dirty="0">
              <a:effectLst/>
              <a:latin typeface="Century Gothic" panose="020B0502020202020204" pitchFamily="34" charset="0"/>
              <a:ea typeface="Calibri" panose="020F0502020204030204" pitchFamily="34" charset="0"/>
            </a:endParaRPr>
          </a:p>
          <a:p>
            <a:pPr algn="ctr"/>
            <a:r>
              <a:rPr lang="en-GB" sz="1800" u="none" strike="noStrike" dirty="0">
                <a:effectLst/>
                <a:latin typeface="Century Gothic" panose="020B0502020202020204" pitchFamily="34" charset="0"/>
                <a:ea typeface="Calibri" panose="020F0502020204030204" pitchFamily="34" charset="0"/>
              </a:rPr>
              <a:t> </a:t>
            </a:r>
            <a:endParaRPr lang="en-GB" sz="1800" dirty="0">
              <a:effectLst/>
              <a:latin typeface="Century Gothic" panose="020B0502020202020204" pitchFamily="34" charset="0"/>
              <a:ea typeface="Calibri" panose="020F0502020204030204" pitchFamily="34" charset="0"/>
            </a:endParaRPr>
          </a:p>
          <a:p>
            <a:pPr algn="ctr"/>
            <a:r>
              <a:rPr lang="en-GB" sz="1600" dirty="0">
                <a:effectLst/>
                <a:latin typeface="Century Gothic" panose="020B0502020202020204" pitchFamily="34" charset="0"/>
                <a:ea typeface="Calibri" panose="020F0502020204030204" pitchFamily="34" charset="0"/>
              </a:rPr>
              <a:t>Thanks James, before I start I want to echo your sentiments in terms of how busy work / life and of course CII activity can be . I know there are peaks are troughs, and we recognise that work and external pressures happen to us all.  </a:t>
            </a:r>
          </a:p>
          <a:p>
            <a:pPr algn="ctr"/>
            <a:r>
              <a:rPr lang="en-GB" sz="1600" dirty="0">
                <a:effectLst/>
                <a:latin typeface="Century Gothic" panose="020B0502020202020204" pitchFamily="34" charset="0"/>
                <a:ea typeface="Calibri" panose="020F0502020204030204" pitchFamily="34" charset="0"/>
              </a:rPr>
              <a:t> </a:t>
            </a:r>
          </a:p>
          <a:p>
            <a:pPr algn="ctr"/>
            <a:r>
              <a:rPr lang="en-GB" sz="1600" dirty="0">
                <a:effectLst/>
                <a:latin typeface="Century Gothic" panose="020B0502020202020204" pitchFamily="34" charset="0"/>
                <a:ea typeface="Calibri" panose="020F0502020204030204" pitchFamily="34" charset="0"/>
              </a:rPr>
              <a:t>In terms of my life as president, it has been a busy couple of months since the AGM in April and there are lots of exciting discussions happening and events coming up this year.</a:t>
            </a:r>
          </a:p>
          <a:p>
            <a:pPr algn="ctr"/>
            <a:r>
              <a:rPr lang="en-GB" sz="1600" dirty="0">
                <a:effectLst/>
                <a:latin typeface="Century Gothic" panose="020B0502020202020204" pitchFamily="34" charset="0"/>
                <a:ea typeface="Calibri" panose="020F0502020204030204" pitchFamily="34" charset="0"/>
              </a:rPr>
              <a:t> </a:t>
            </a:r>
          </a:p>
          <a:p>
            <a:pPr algn="ctr"/>
            <a:r>
              <a:rPr lang="en-GB" sz="1600" dirty="0">
                <a:effectLst/>
                <a:latin typeface="Century Gothic" panose="020B0502020202020204" pitchFamily="34" charset="0"/>
                <a:ea typeface="Calibri" panose="020F0502020204030204" pitchFamily="34" charset="0"/>
              </a:rPr>
              <a:t>I recently joined a call for the North West Regional Forum including other local institute presidents and representatives. Several topics were addressed, including but not limited to; the local institute funding proposal, exam issues, and ways in which to improve communication between the CII and the local institutes.</a:t>
            </a:r>
          </a:p>
          <a:p>
            <a:pPr algn="ctr"/>
            <a:r>
              <a:rPr lang="en-GB" sz="1600" dirty="0">
                <a:effectLst/>
                <a:latin typeface="Century Gothic" panose="020B0502020202020204" pitchFamily="34" charset="0"/>
                <a:ea typeface="Calibri" panose="020F0502020204030204" pitchFamily="34" charset="0"/>
              </a:rPr>
              <a:t> </a:t>
            </a:r>
          </a:p>
          <a:p>
            <a:pPr algn="ctr"/>
            <a:r>
              <a:rPr lang="en-GB" sz="1600" dirty="0">
                <a:effectLst/>
                <a:latin typeface="Century Gothic" panose="020B0502020202020204" pitchFamily="34" charset="0"/>
                <a:ea typeface="Calibri" panose="020F0502020204030204" pitchFamily="34" charset="0"/>
              </a:rPr>
              <a:t>Coming up this year we are intending once more to host our award winning careers fair in October 2022. The event will introduce local school pupils to a variety of career opportunities within the Insurance and finance industries. Further details to follow in due course.</a:t>
            </a:r>
          </a:p>
          <a:p>
            <a:r>
              <a:rPr lang="en-GB" sz="1600" dirty="0">
                <a:effectLst/>
                <a:latin typeface="Century Gothic" panose="020B0502020202020204" pitchFamily="34" charset="0"/>
                <a:ea typeface="Calibri" panose="020F0502020204030204" pitchFamily="34" charset="0"/>
              </a:rPr>
              <a:t> </a:t>
            </a:r>
          </a:p>
        </p:txBody>
      </p:sp>
      <p:pic>
        <p:nvPicPr>
          <p:cNvPr id="3" name="Picture 2" descr="A picture containing chart&#10;&#10;Description automatically generated">
            <a:extLst>
              <a:ext uri="{FF2B5EF4-FFF2-40B4-BE49-F238E27FC236}">
                <a16:creationId xmlns:a16="http://schemas.microsoft.com/office/drawing/2014/main" id="{39FAF6FC-5940-0838-516A-08F9950F99AD}"/>
              </a:ext>
            </a:extLst>
          </p:cNvPr>
          <p:cNvPicPr>
            <a:picLocks noChangeAspect="1"/>
          </p:cNvPicPr>
          <p:nvPr/>
        </p:nvPicPr>
        <p:blipFill rotWithShape="1">
          <a:blip r:embed="rId2">
            <a:extLst>
              <a:ext uri="{28A0092B-C50C-407E-A947-70E740481C1C}">
                <a14:useLocalDpi xmlns:a14="http://schemas.microsoft.com/office/drawing/2010/main" val="0"/>
              </a:ext>
            </a:extLst>
          </a:blip>
          <a:srcRect b="77500"/>
          <a:stretch/>
        </p:blipFill>
        <p:spPr>
          <a:xfrm>
            <a:off x="-257821" y="-1252945"/>
            <a:ext cx="12539853" cy="3990759"/>
          </a:xfrm>
          <a:prstGeom prst="rect">
            <a:avLst/>
          </a:prstGeom>
        </p:spPr>
      </p:pic>
    </p:spTree>
    <p:extLst>
      <p:ext uri="{BB962C8B-B14F-4D97-AF65-F5344CB8AC3E}">
        <p14:creationId xmlns:p14="http://schemas.microsoft.com/office/powerpoint/2010/main" val="31340274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9F44BA0-9DEA-A4CC-8053-B808C154B61E}"/>
              </a:ext>
            </a:extLst>
          </p:cNvPr>
          <p:cNvSpPr/>
          <p:nvPr/>
        </p:nvSpPr>
        <p:spPr>
          <a:xfrm>
            <a:off x="-2" y="-179790"/>
            <a:ext cx="12191999" cy="7037790"/>
          </a:xfrm>
          <a:prstGeom prst="rect">
            <a:avLst/>
          </a:prstGeom>
          <a:solidFill>
            <a:schemeClr val="bg1">
              <a:alpha val="6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a:extLst>
              <a:ext uri="{FF2B5EF4-FFF2-40B4-BE49-F238E27FC236}">
                <a16:creationId xmlns:a16="http://schemas.microsoft.com/office/drawing/2014/main" id="{B1401249-57E2-A316-0E85-791E57DF565A}"/>
              </a:ext>
            </a:extLst>
          </p:cNvPr>
          <p:cNvSpPr/>
          <p:nvPr/>
        </p:nvSpPr>
        <p:spPr>
          <a:xfrm>
            <a:off x="323850" y="1524000"/>
            <a:ext cx="11525250" cy="4667250"/>
          </a:xfrm>
          <a:prstGeom prst="rect">
            <a:avLst/>
          </a:prstGeom>
          <a:solidFill>
            <a:schemeClr val="bg1"/>
          </a:solidFill>
          <a:ln w="38100">
            <a:solidFill>
              <a:srgbClr val="1E2F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Picture 11" descr="A picture containing chart&#10;&#10;Description automatically generated">
            <a:extLst>
              <a:ext uri="{FF2B5EF4-FFF2-40B4-BE49-F238E27FC236}">
                <a16:creationId xmlns:a16="http://schemas.microsoft.com/office/drawing/2014/main" id="{21B080D2-A790-8A26-5CFF-1D4260EF6C0C}"/>
              </a:ext>
            </a:extLst>
          </p:cNvPr>
          <p:cNvPicPr>
            <a:picLocks noChangeAspect="1"/>
          </p:cNvPicPr>
          <p:nvPr/>
        </p:nvPicPr>
        <p:blipFill rotWithShape="1">
          <a:blip r:embed="rId2">
            <a:extLst>
              <a:ext uri="{28A0092B-C50C-407E-A947-70E740481C1C}">
                <a14:useLocalDpi xmlns:a14="http://schemas.microsoft.com/office/drawing/2010/main" val="0"/>
              </a:ext>
            </a:extLst>
          </a:blip>
          <a:srcRect b="77500"/>
          <a:stretch/>
        </p:blipFill>
        <p:spPr>
          <a:xfrm>
            <a:off x="-173930" y="-1409019"/>
            <a:ext cx="12539853" cy="3990759"/>
          </a:xfrm>
          <a:prstGeom prst="rect">
            <a:avLst/>
          </a:prstGeom>
        </p:spPr>
      </p:pic>
      <p:sp>
        <p:nvSpPr>
          <p:cNvPr id="16" name="TextBox 15">
            <a:extLst>
              <a:ext uri="{FF2B5EF4-FFF2-40B4-BE49-F238E27FC236}">
                <a16:creationId xmlns:a16="http://schemas.microsoft.com/office/drawing/2014/main" id="{EAF6680B-A0C7-6C9B-6B27-3CAE8443A9CD}"/>
              </a:ext>
            </a:extLst>
          </p:cNvPr>
          <p:cNvSpPr txBox="1"/>
          <p:nvPr/>
        </p:nvSpPr>
        <p:spPr>
          <a:xfrm>
            <a:off x="487758" y="1892555"/>
            <a:ext cx="11216475" cy="4493538"/>
          </a:xfrm>
          <a:prstGeom prst="rect">
            <a:avLst/>
          </a:prstGeom>
          <a:noFill/>
        </p:spPr>
        <p:txBody>
          <a:bodyPr wrap="square">
            <a:spAutoFit/>
          </a:bodyPr>
          <a:lstStyle/>
          <a:p>
            <a:r>
              <a:rPr lang="en-GB" sz="1800" dirty="0">
                <a:effectLst/>
                <a:latin typeface="Century Gothic" panose="020B0502020202020204" pitchFamily="34" charset="0"/>
                <a:ea typeface="Calibri" panose="020F0502020204030204" pitchFamily="34" charset="0"/>
              </a:rPr>
              <a:t>We are also looking to host many face to face social events throughout the year. At present we are arranging a summer drinks event in July, so please keep an eye out for further details. </a:t>
            </a:r>
          </a:p>
          <a:p>
            <a:r>
              <a:rPr lang="en-GB" sz="1800" dirty="0">
                <a:effectLst/>
                <a:latin typeface="Century Gothic" panose="020B0502020202020204" pitchFamily="34" charset="0"/>
                <a:ea typeface="Calibri" panose="020F0502020204030204" pitchFamily="34" charset="0"/>
              </a:rPr>
              <a:t> </a:t>
            </a:r>
          </a:p>
          <a:p>
            <a:r>
              <a:rPr lang="en-GB" sz="1800" dirty="0">
                <a:effectLst/>
                <a:latin typeface="Century Gothic" panose="020B0502020202020204" pitchFamily="34" charset="0"/>
                <a:ea typeface="Calibri" panose="020F0502020204030204" pitchFamily="34" charset="0"/>
              </a:rPr>
              <a:t>We currently have the following virtual revisions courses being held in June:</a:t>
            </a:r>
          </a:p>
          <a:p>
            <a:endParaRPr lang="en-GB" dirty="0">
              <a:latin typeface="Calibri" panose="020F0502020204030204" pitchFamily="34" charset="0"/>
              <a:ea typeface="Calibri" panose="020F0502020204030204" pitchFamily="34" charset="0"/>
            </a:endParaRPr>
          </a:p>
          <a:p>
            <a:r>
              <a:rPr lang="en-GB" sz="1800" dirty="0">
                <a:effectLst/>
                <a:latin typeface="Century Gothic" panose="020B0502020202020204" pitchFamily="34" charset="0"/>
                <a:ea typeface="Calibri" panose="020F0502020204030204" pitchFamily="34" charset="0"/>
              </a:rPr>
              <a:t>Course 		Date</a:t>
            </a:r>
          </a:p>
          <a:p>
            <a:r>
              <a:rPr lang="en-GB" b="1" dirty="0">
                <a:latin typeface="Century Gothic" panose="020B0502020202020204" pitchFamily="34" charset="0"/>
                <a:ea typeface="Calibri" panose="020F0502020204030204" pitchFamily="34" charset="0"/>
              </a:rPr>
              <a:t>R01		27/06/2022</a:t>
            </a:r>
          </a:p>
          <a:p>
            <a:r>
              <a:rPr lang="en-GB" sz="1800" b="1" dirty="0">
                <a:effectLst/>
                <a:latin typeface="Century Gothic" panose="020B0502020202020204" pitchFamily="34" charset="0"/>
                <a:ea typeface="Calibri" panose="020F0502020204030204" pitchFamily="34" charset="0"/>
              </a:rPr>
              <a:t>R02		28/06/2022</a:t>
            </a:r>
          </a:p>
          <a:p>
            <a:endParaRPr lang="en-GB" b="1" dirty="0">
              <a:latin typeface="Century Gothic" panose="020B0502020202020204" pitchFamily="34" charset="0"/>
              <a:ea typeface="Calibri" panose="020F0502020204030204" pitchFamily="34" charset="0"/>
            </a:endParaRPr>
          </a:p>
          <a:p>
            <a:endParaRPr lang="en-GB" sz="1800" b="1" dirty="0">
              <a:effectLst/>
              <a:latin typeface="Century Gothic" panose="020B0502020202020204" pitchFamily="34" charset="0"/>
              <a:ea typeface="Calibri" panose="020F0502020204030204" pitchFamily="34" charset="0"/>
            </a:endParaRPr>
          </a:p>
          <a:p>
            <a:r>
              <a:rPr lang="en-GB" sz="1800" dirty="0">
                <a:effectLst/>
                <a:latin typeface="Century Gothic" panose="020B0502020202020204" pitchFamily="34" charset="0"/>
                <a:ea typeface="Calibri" panose="020F0502020204030204" pitchFamily="34" charset="0"/>
              </a:rPr>
              <a:t>We are hopeful both courses will be well attended and shall continue to review the revision needs of members, with a view to putting on further revision courses later in the year.</a:t>
            </a:r>
          </a:p>
          <a:p>
            <a:r>
              <a:rPr lang="en-GB" sz="1800" dirty="0">
                <a:effectLst/>
                <a:latin typeface="Century Gothic" panose="020B0502020202020204" pitchFamily="34" charset="0"/>
                <a:ea typeface="Calibri" panose="020F0502020204030204" pitchFamily="34" charset="0"/>
              </a:rPr>
              <a:t> </a:t>
            </a:r>
          </a:p>
          <a:p>
            <a:r>
              <a:rPr lang="en-GB" sz="1800" dirty="0">
                <a:effectLst/>
                <a:latin typeface="Century Gothic" panose="020B0502020202020204" pitchFamily="34" charset="0"/>
                <a:ea typeface="Calibri" panose="020F0502020204030204" pitchFamily="34" charset="0"/>
              </a:rPr>
              <a:t>That’s it from me, I look forward to seeing and speaking to you all soon, as James has said, please reach out.</a:t>
            </a:r>
            <a:endParaRPr lang="en-GB" sz="1800" b="1" dirty="0">
              <a:effectLst/>
              <a:latin typeface="Century Gothic" panose="020B0502020202020204" pitchFamily="34" charset="0"/>
              <a:ea typeface="Calibri" panose="020F0502020204030204" pitchFamily="34" charset="0"/>
            </a:endParaRPr>
          </a:p>
          <a:p>
            <a:r>
              <a:rPr lang="en-GB" sz="1600" dirty="0">
                <a:effectLst/>
                <a:latin typeface="Century Gothic" panose="020B0502020202020204" pitchFamily="34" charset="0"/>
                <a:ea typeface="Calibri" panose="020F0502020204030204" pitchFamily="34" charset="0"/>
              </a:rPr>
              <a:t> </a:t>
            </a:r>
          </a:p>
        </p:txBody>
      </p:sp>
    </p:spTree>
    <p:extLst>
      <p:ext uri="{BB962C8B-B14F-4D97-AF65-F5344CB8AC3E}">
        <p14:creationId xmlns:p14="http://schemas.microsoft.com/office/powerpoint/2010/main" val="11049633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E4EFBBB7-E031-9559-5C40-710AFCEBE90F}"/>
              </a:ext>
            </a:extLst>
          </p:cNvPr>
          <p:cNvSpPr/>
          <p:nvPr/>
        </p:nvSpPr>
        <p:spPr>
          <a:xfrm>
            <a:off x="-19052" y="-179790"/>
            <a:ext cx="12191999" cy="7037790"/>
          </a:xfrm>
          <a:prstGeom prst="rect">
            <a:avLst/>
          </a:prstGeom>
          <a:solidFill>
            <a:schemeClr val="bg1">
              <a:alpha val="6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a:extLst>
              <a:ext uri="{FF2B5EF4-FFF2-40B4-BE49-F238E27FC236}">
                <a16:creationId xmlns:a16="http://schemas.microsoft.com/office/drawing/2014/main" id="{36A228CB-E0D5-8532-ABA3-26CFD8971225}"/>
              </a:ext>
            </a:extLst>
          </p:cNvPr>
          <p:cNvSpPr/>
          <p:nvPr/>
        </p:nvSpPr>
        <p:spPr>
          <a:xfrm>
            <a:off x="380998" y="323493"/>
            <a:ext cx="11430003" cy="6287214"/>
          </a:xfrm>
          <a:prstGeom prst="rect">
            <a:avLst/>
          </a:prstGeom>
          <a:solidFill>
            <a:schemeClr val="bg1"/>
          </a:solidFill>
          <a:ln w="38100">
            <a:solidFill>
              <a:srgbClr val="1E2F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9" name="TextBox 18">
            <a:extLst>
              <a:ext uri="{FF2B5EF4-FFF2-40B4-BE49-F238E27FC236}">
                <a16:creationId xmlns:a16="http://schemas.microsoft.com/office/drawing/2014/main" id="{FFE41EE5-D4DC-B5CA-DBE4-454E3297432A}"/>
              </a:ext>
            </a:extLst>
          </p:cNvPr>
          <p:cNvSpPr txBox="1"/>
          <p:nvPr/>
        </p:nvSpPr>
        <p:spPr>
          <a:xfrm>
            <a:off x="514351" y="437793"/>
            <a:ext cx="11296650" cy="5878532"/>
          </a:xfrm>
          <a:prstGeom prst="rect">
            <a:avLst/>
          </a:prstGeom>
          <a:noFill/>
        </p:spPr>
        <p:txBody>
          <a:bodyPr wrap="square">
            <a:spAutoFit/>
          </a:bodyPr>
          <a:lstStyle/>
          <a:p>
            <a:pPr algn="ctr"/>
            <a:r>
              <a:rPr lang="en-GB" sz="1600" b="1" u="sng" dirty="0">
                <a:effectLst/>
                <a:latin typeface="Century Gothic" panose="020B0502020202020204" pitchFamily="34" charset="0"/>
                <a:ea typeface="Calibri" panose="020F0502020204030204" pitchFamily="34" charset="0"/>
              </a:rPr>
              <a:t>CII Award Dinner </a:t>
            </a:r>
            <a:endParaRPr lang="en-GB" sz="1600" b="1" dirty="0">
              <a:effectLst/>
              <a:latin typeface="Century Gothic" panose="020B0502020202020204" pitchFamily="34" charset="0"/>
              <a:ea typeface="Calibri" panose="020F0502020204030204" pitchFamily="34" charset="0"/>
            </a:endParaRPr>
          </a:p>
          <a:p>
            <a:pPr algn="ctr"/>
            <a:r>
              <a:rPr lang="en-GB" sz="1600" dirty="0">
                <a:effectLst/>
                <a:latin typeface="Century Gothic" panose="020B0502020202020204" pitchFamily="34" charset="0"/>
                <a:ea typeface="Calibri" panose="020F0502020204030204" pitchFamily="34" charset="0"/>
              </a:rPr>
              <a:t>Our annual dinner took place in March and was a great success, being the first proper celebration post Covid restrictions. </a:t>
            </a:r>
          </a:p>
          <a:p>
            <a:pPr algn="ctr"/>
            <a:r>
              <a:rPr lang="en-GB" sz="1600" dirty="0">
                <a:effectLst/>
                <a:latin typeface="Century Gothic" panose="020B0502020202020204" pitchFamily="34" charset="0"/>
                <a:ea typeface="Calibri" panose="020F0502020204030204" pitchFamily="34" charset="0"/>
              </a:rPr>
              <a:t> </a:t>
            </a:r>
          </a:p>
          <a:p>
            <a:pPr algn="ctr"/>
            <a:r>
              <a:rPr lang="en-GB" sz="1600" dirty="0">
                <a:effectLst/>
                <a:latin typeface="Century Gothic" panose="020B0502020202020204" pitchFamily="34" charset="0"/>
                <a:ea typeface="Calibri" panose="020F0502020204030204" pitchFamily="34" charset="0"/>
              </a:rPr>
              <a:t>It was with mixed emotions that we had the first winner of the inaugural Caz Murphy Award.  </a:t>
            </a:r>
            <a:r>
              <a:rPr lang="en-US" sz="1600" dirty="0">
                <a:effectLst/>
                <a:latin typeface="Century Gothic" panose="020B0502020202020204" pitchFamily="34" charset="0"/>
                <a:ea typeface="Calibri" panose="020F0502020204030204" pitchFamily="34" charset="0"/>
              </a:rPr>
              <a:t>Many will know that Caroline started her career in insurance by joining Griffiths &amp; </a:t>
            </a:r>
            <a:r>
              <a:rPr lang="en-US" sz="1600" dirty="0" err="1">
                <a:effectLst/>
                <a:latin typeface="Century Gothic" panose="020B0502020202020204" pitchFamily="34" charset="0"/>
                <a:ea typeface="Calibri" panose="020F0502020204030204" pitchFamily="34" charset="0"/>
              </a:rPr>
              <a:t>Armour</a:t>
            </a:r>
            <a:r>
              <a:rPr lang="en-US" sz="1600" dirty="0">
                <a:effectLst/>
                <a:latin typeface="Century Gothic" panose="020B0502020202020204" pitchFamily="34" charset="0"/>
                <a:ea typeface="Calibri" panose="020F0502020204030204" pitchFamily="34" charset="0"/>
              </a:rPr>
              <a:t> just before her 21</a:t>
            </a:r>
            <a:r>
              <a:rPr lang="en-US" sz="1600" baseline="30000" dirty="0">
                <a:effectLst/>
                <a:latin typeface="Century Gothic" panose="020B0502020202020204" pitchFamily="34" charset="0"/>
                <a:ea typeface="Calibri" panose="020F0502020204030204" pitchFamily="34" charset="0"/>
              </a:rPr>
              <a:t>st</a:t>
            </a:r>
            <a:r>
              <a:rPr lang="en-US" sz="1600" dirty="0">
                <a:effectLst/>
                <a:latin typeface="Century Gothic" panose="020B0502020202020204" pitchFamily="34" charset="0"/>
                <a:ea typeface="Calibri" panose="020F0502020204030204" pitchFamily="34" charset="0"/>
              </a:rPr>
              <a:t> birthday in 1992. Her talents were recognized immediately, and Caroline would eventually be promoted to Associate Director and lead G&amp;A’s Private Clients team. Caroline will be sorely missed by us all but we wanted to recognize her huge influence on so many by dedicating this award. </a:t>
            </a:r>
            <a:endParaRPr lang="en-GB" sz="1600" dirty="0">
              <a:effectLst/>
              <a:latin typeface="Century Gothic" panose="020B0502020202020204" pitchFamily="34" charset="0"/>
              <a:ea typeface="Calibri" panose="020F0502020204030204" pitchFamily="34" charset="0"/>
            </a:endParaRPr>
          </a:p>
          <a:p>
            <a:pPr algn="ctr"/>
            <a:r>
              <a:rPr lang="en-GB" sz="1600" dirty="0">
                <a:effectLst/>
                <a:latin typeface="Century Gothic" panose="020B0502020202020204" pitchFamily="34" charset="0"/>
                <a:ea typeface="Calibri" panose="020F0502020204030204" pitchFamily="34" charset="0"/>
              </a:rPr>
              <a:t> </a:t>
            </a:r>
          </a:p>
          <a:p>
            <a:pPr algn="ctr"/>
            <a:r>
              <a:rPr lang="en-GB" sz="1600" dirty="0">
                <a:effectLst/>
                <a:latin typeface="Century Gothic" panose="020B0502020202020204" pitchFamily="34" charset="0"/>
                <a:ea typeface="Calibri" panose="020F0502020204030204" pitchFamily="34" charset="0"/>
              </a:rPr>
              <a:t>The Caz Murphy Award is being introduced to celebrate people within our industry who encompass the virtues that Caz demonstrated every day, people who put others before themselves and live their lives to the full. This will be our chance to recognise them individually and celebrate their great achievements with others. Winners of the award will be presented with an award for themselves and also their chosen charity.</a:t>
            </a:r>
          </a:p>
          <a:p>
            <a:pPr algn="ctr"/>
            <a:endParaRPr lang="en-GB" sz="1600" dirty="0">
              <a:latin typeface="Century Gothic" panose="020B0502020202020204" pitchFamily="34" charset="0"/>
              <a:ea typeface="Calibri" panose="020F0502020204030204" pitchFamily="34" charset="0"/>
            </a:endParaRPr>
          </a:p>
          <a:p>
            <a:pPr algn="ctr"/>
            <a:r>
              <a:rPr lang="en-GB" sz="1600" dirty="0">
                <a:effectLst/>
                <a:latin typeface="Century Gothic" panose="020B0502020202020204" pitchFamily="34" charset="0"/>
                <a:ea typeface="Calibri" panose="020F0502020204030204" pitchFamily="34" charset="0"/>
              </a:rPr>
              <a:t>The first winner of the award was Gail Williams of Griffiths &amp; Armour, for her huge contribution.  Gail was overawed by the award and donated the £500 charity money to Clatterbridge Cancer Charity, our chosen recipient charity for this year award </a:t>
            </a:r>
          </a:p>
          <a:p>
            <a:pPr algn="ctr"/>
            <a:r>
              <a:rPr lang="en-GB" sz="1600" dirty="0">
                <a:effectLst/>
                <a:latin typeface="Century Gothic" panose="020B0502020202020204" pitchFamily="34" charset="0"/>
                <a:ea typeface="Calibri" panose="020F0502020204030204" pitchFamily="34" charset="0"/>
              </a:rPr>
              <a:t> </a:t>
            </a:r>
          </a:p>
          <a:p>
            <a:pPr algn="ctr"/>
            <a:r>
              <a:rPr lang="en-GB" sz="1600" b="1" dirty="0">
                <a:solidFill>
                  <a:srgbClr val="1F497D"/>
                </a:solidFill>
                <a:effectLst/>
                <a:latin typeface="Century Gothic" panose="020B0502020202020204" pitchFamily="34" charset="0"/>
                <a:ea typeface="Calibri" panose="020F0502020204030204" pitchFamily="34" charset="0"/>
              </a:rPr>
              <a:t>On the night we raised a considerable £4,388.69 through charitable donations. </a:t>
            </a:r>
            <a:endParaRPr lang="en-GB" sz="1600" b="1" dirty="0">
              <a:effectLst/>
              <a:latin typeface="Century Gothic" panose="020B0502020202020204" pitchFamily="34" charset="0"/>
              <a:ea typeface="Calibri" panose="020F0502020204030204" pitchFamily="34" charset="0"/>
            </a:endParaRPr>
          </a:p>
          <a:p>
            <a:pPr algn="ctr"/>
            <a:r>
              <a:rPr lang="en-GB" sz="1600" b="1" dirty="0">
                <a:solidFill>
                  <a:srgbClr val="1F497D"/>
                </a:solidFill>
                <a:effectLst/>
                <a:latin typeface="Century Gothic" panose="020B0502020202020204" pitchFamily="34" charset="0"/>
                <a:ea typeface="Calibri" panose="020F0502020204030204" pitchFamily="34" charset="0"/>
              </a:rPr>
              <a:t> </a:t>
            </a:r>
            <a:endParaRPr lang="en-GB" sz="1600" b="1" dirty="0">
              <a:effectLst/>
              <a:latin typeface="Century Gothic" panose="020B0502020202020204" pitchFamily="34" charset="0"/>
              <a:ea typeface="Calibri" panose="020F0502020204030204" pitchFamily="34" charset="0"/>
            </a:endParaRPr>
          </a:p>
          <a:p>
            <a:pPr algn="ctr"/>
            <a:r>
              <a:rPr lang="en-GB" sz="1600" b="1" dirty="0">
                <a:solidFill>
                  <a:srgbClr val="1F497D"/>
                </a:solidFill>
                <a:effectLst/>
                <a:latin typeface="Century Gothic" panose="020B0502020202020204" pitchFamily="34" charset="0"/>
                <a:ea typeface="Calibri" panose="020F0502020204030204" pitchFamily="34" charset="0"/>
              </a:rPr>
              <a:t>Thanks once again to everyone who attended and their kind donations, until next year!</a:t>
            </a:r>
            <a:endParaRPr lang="en-GB" sz="1600" b="1" dirty="0">
              <a:effectLst/>
              <a:latin typeface="Century Gothic" panose="020B0502020202020204" pitchFamily="34" charset="0"/>
              <a:ea typeface="Calibri" panose="020F0502020204030204" pitchFamily="34" charset="0"/>
            </a:endParaRPr>
          </a:p>
          <a:p>
            <a:endParaRPr lang="en-GB" dirty="0">
              <a:effectLst/>
              <a:latin typeface="Century Gothic" panose="020B0502020202020204" pitchFamily="34" charset="0"/>
              <a:ea typeface="Calibri" panose="020F0502020204030204" pitchFamily="34" charset="0"/>
            </a:endParaRPr>
          </a:p>
        </p:txBody>
      </p:sp>
      <p:pic>
        <p:nvPicPr>
          <p:cNvPr id="3" name="Picture 2" descr="A picture containing text, vector graphics, queen, sign&#10;&#10;Description automatically generated">
            <a:extLst>
              <a:ext uri="{FF2B5EF4-FFF2-40B4-BE49-F238E27FC236}">
                <a16:creationId xmlns:a16="http://schemas.microsoft.com/office/drawing/2014/main" id="{0CE523DD-E347-86E6-DB42-CA06497D1B9F}"/>
              </a:ext>
            </a:extLst>
          </p:cNvPr>
          <p:cNvPicPr>
            <a:picLocks noChangeAspect="1"/>
          </p:cNvPicPr>
          <p:nvPr/>
        </p:nvPicPr>
        <p:blipFill rotWithShape="1">
          <a:blip r:embed="rId2">
            <a:extLst>
              <a:ext uri="{28A0092B-C50C-407E-A947-70E740481C1C}">
                <a14:useLocalDpi xmlns:a14="http://schemas.microsoft.com/office/drawing/2010/main" val="0"/>
              </a:ext>
            </a:extLst>
          </a:blip>
          <a:srcRect r="38606" b="55278"/>
          <a:stretch/>
        </p:blipFill>
        <p:spPr>
          <a:xfrm>
            <a:off x="-280797" y="4881517"/>
            <a:ext cx="2166747" cy="2232473"/>
          </a:xfrm>
          <a:prstGeom prst="rect">
            <a:avLst/>
          </a:prstGeom>
        </p:spPr>
      </p:pic>
      <p:pic>
        <p:nvPicPr>
          <p:cNvPr id="25" name="Picture 24" descr="A picture containing chart&#10;&#10;Description automatically generated">
            <a:extLst>
              <a:ext uri="{FF2B5EF4-FFF2-40B4-BE49-F238E27FC236}">
                <a16:creationId xmlns:a16="http://schemas.microsoft.com/office/drawing/2014/main" id="{26227DF1-8194-FFDC-73AC-1A412384421F}"/>
              </a:ext>
            </a:extLst>
          </p:cNvPr>
          <p:cNvPicPr>
            <a:picLocks noChangeAspect="1"/>
          </p:cNvPicPr>
          <p:nvPr/>
        </p:nvPicPr>
        <p:blipFill rotWithShape="1">
          <a:blip r:embed="rId3">
            <a:extLst>
              <a:ext uri="{28A0092B-C50C-407E-A947-70E740481C1C}">
                <a14:useLocalDpi xmlns:a14="http://schemas.microsoft.com/office/drawing/2010/main" val="0"/>
              </a:ext>
            </a:extLst>
          </a:blip>
          <a:srcRect t="73649"/>
          <a:stretch/>
        </p:blipFill>
        <p:spPr>
          <a:xfrm rot="20735213">
            <a:off x="-462755" y="-245965"/>
            <a:ext cx="3565332" cy="1807161"/>
          </a:xfrm>
          <a:prstGeom prst="rect">
            <a:avLst/>
          </a:prstGeom>
        </p:spPr>
      </p:pic>
      <p:pic>
        <p:nvPicPr>
          <p:cNvPr id="26" name="Picture 25" descr="A picture containing chart&#10;&#10;Description automatically generated">
            <a:extLst>
              <a:ext uri="{FF2B5EF4-FFF2-40B4-BE49-F238E27FC236}">
                <a16:creationId xmlns:a16="http://schemas.microsoft.com/office/drawing/2014/main" id="{1852C2C3-B172-BF91-4077-2EE5E145E252}"/>
              </a:ext>
            </a:extLst>
          </p:cNvPr>
          <p:cNvPicPr>
            <a:picLocks noChangeAspect="1"/>
          </p:cNvPicPr>
          <p:nvPr/>
        </p:nvPicPr>
        <p:blipFill rotWithShape="1">
          <a:blip r:embed="rId3">
            <a:extLst>
              <a:ext uri="{28A0092B-C50C-407E-A947-70E740481C1C}">
                <a14:useLocalDpi xmlns:a14="http://schemas.microsoft.com/office/drawing/2010/main" val="0"/>
              </a:ext>
            </a:extLst>
          </a:blip>
          <a:srcRect t="73649"/>
          <a:stretch/>
        </p:blipFill>
        <p:spPr>
          <a:xfrm rot="1533156">
            <a:off x="9637123" y="-158649"/>
            <a:ext cx="3565332" cy="1807161"/>
          </a:xfrm>
          <a:prstGeom prst="rect">
            <a:avLst/>
          </a:prstGeom>
        </p:spPr>
      </p:pic>
    </p:spTree>
    <p:extLst>
      <p:ext uri="{BB962C8B-B14F-4D97-AF65-F5344CB8AC3E}">
        <p14:creationId xmlns:p14="http://schemas.microsoft.com/office/powerpoint/2010/main" val="42438442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70DE3BC-BE47-F214-EC1F-C623F7936150}"/>
              </a:ext>
            </a:extLst>
          </p:cNvPr>
          <p:cNvSpPr/>
          <p:nvPr/>
        </p:nvSpPr>
        <p:spPr>
          <a:xfrm>
            <a:off x="-2" y="-179790"/>
            <a:ext cx="12191999" cy="7037790"/>
          </a:xfrm>
          <a:prstGeom prst="rect">
            <a:avLst/>
          </a:prstGeom>
          <a:solidFill>
            <a:schemeClr val="bg1">
              <a:alpha val="6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6EA6ED3D-14BD-557C-D8E3-99864B122C89}"/>
              </a:ext>
            </a:extLst>
          </p:cNvPr>
          <p:cNvSpPr/>
          <p:nvPr/>
        </p:nvSpPr>
        <p:spPr>
          <a:xfrm>
            <a:off x="666746" y="495300"/>
            <a:ext cx="10629903" cy="4724400"/>
          </a:xfrm>
          <a:prstGeom prst="rect">
            <a:avLst/>
          </a:prstGeom>
          <a:solidFill>
            <a:schemeClr val="bg1"/>
          </a:solidFill>
          <a:ln w="38100">
            <a:solidFill>
              <a:srgbClr val="1E2F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extBox 8">
            <a:extLst>
              <a:ext uri="{FF2B5EF4-FFF2-40B4-BE49-F238E27FC236}">
                <a16:creationId xmlns:a16="http://schemas.microsoft.com/office/drawing/2014/main" id="{5C66812F-457E-3AF9-C058-1CEAC7AB8F90}"/>
              </a:ext>
            </a:extLst>
          </p:cNvPr>
          <p:cNvSpPr txBox="1"/>
          <p:nvPr/>
        </p:nvSpPr>
        <p:spPr>
          <a:xfrm>
            <a:off x="895351" y="704493"/>
            <a:ext cx="10115550" cy="4247317"/>
          </a:xfrm>
          <a:prstGeom prst="rect">
            <a:avLst/>
          </a:prstGeom>
          <a:noFill/>
        </p:spPr>
        <p:txBody>
          <a:bodyPr wrap="square">
            <a:spAutoFit/>
          </a:bodyPr>
          <a:lstStyle/>
          <a:p>
            <a:pPr algn="ctr"/>
            <a:r>
              <a:rPr lang="en-GB" sz="1800" b="1" u="sng" dirty="0">
                <a:effectLst/>
                <a:latin typeface="Century Gothic" panose="020B0502020202020204" pitchFamily="34" charset="0"/>
                <a:ea typeface="Calibri" panose="020F0502020204030204" pitchFamily="34" charset="0"/>
              </a:rPr>
              <a:t>Careers </a:t>
            </a:r>
            <a:endParaRPr lang="en-GB" sz="1800" b="1" dirty="0">
              <a:effectLst/>
              <a:latin typeface="Century Gothic" panose="020B0502020202020204" pitchFamily="34" charset="0"/>
              <a:ea typeface="Calibri" panose="020F0502020204030204" pitchFamily="34" charset="0"/>
            </a:endParaRPr>
          </a:p>
          <a:p>
            <a:pPr algn="ctr"/>
            <a:r>
              <a:rPr lang="en-GB" sz="1800" dirty="0">
                <a:effectLst/>
                <a:latin typeface="Century Gothic" panose="020B0502020202020204" pitchFamily="34" charset="0"/>
                <a:ea typeface="Calibri" panose="020F0502020204030204" pitchFamily="34" charset="0"/>
              </a:rPr>
              <a:t> </a:t>
            </a:r>
          </a:p>
          <a:p>
            <a:pPr algn="ctr"/>
            <a:r>
              <a:rPr lang="en-GB" sz="1800" dirty="0">
                <a:effectLst/>
                <a:latin typeface="Century Gothic" panose="020B0502020202020204" pitchFamily="34" charset="0"/>
                <a:ea typeface="Calibri" panose="020F0502020204030204" pitchFamily="34" charset="0"/>
              </a:rPr>
              <a:t>Since the AGM, Jack Steel and Chris Legg have attended the </a:t>
            </a:r>
            <a:r>
              <a:rPr lang="en-GB" sz="1800" dirty="0">
                <a:effectLst/>
                <a:latin typeface="Century Gothic" panose="020B0502020202020204" pitchFamily="34" charset="0"/>
                <a:ea typeface="Times New Roman" panose="02020603050405020304" pitchFamily="18" charset="0"/>
              </a:rPr>
              <a:t>Notre Dame Careers Event on 28</a:t>
            </a:r>
            <a:r>
              <a:rPr lang="en-GB" sz="1800" baseline="30000" dirty="0">
                <a:effectLst/>
                <a:latin typeface="Century Gothic" panose="020B0502020202020204" pitchFamily="34" charset="0"/>
                <a:ea typeface="Times New Roman" panose="02020603050405020304" pitchFamily="18" charset="0"/>
              </a:rPr>
              <a:t>th</a:t>
            </a:r>
            <a:r>
              <a:rPr lang="en-GB" sz="1800" dirty="0">
                <a:effectLst/>
                <a:latin typeface="Century Gothic" panose="020B0502020202020204" pitchFamily="34" charset="0"/>
                <a:ea typeface="Times New Roman" panose="02020603050405020304" pitchFamily="18" charset="0"/>
              </a:rPr>
              <a:t> April 2022. Feedback was positive </a:t>
            </a:r>
            <a:r>
              <a:rPr lang="en-GB" sz="1800" dirty="0">
                <a:effectLst/>
                <a:latin typeface="Century Gothic" panose="020B0502020202020204" pitchFamily="34" charset="0"/>
                <a:ea typeface="Calibri" panose="020F0502020204030204" pitchFamily="34" charset="0"/>
              </a:rPr>
              <a:t>with one of the kids’ parents even posting on LinkedIn which is a real testimony to what we achieved.</a:t>
            </a:r>
          </a:p>
          <a:p>
            <a:pPr algn="ctr"/>
            <a:r>
              <a:rPr lang="en-GB" sz="1800" dirty="0">
                <a:effectLst/>
                <a:latin typeface="Century Gothic" panose="020B0502020202020204" pitchFamily="34" charset="0"/>
                <a:ea typeface="Times New Roman" panose="02020603050405020304" pitchFamily="18" charset="0"/>
              </a:rPr>
              <a:t> </a:t>
            </a:r>
            <a:endParaRPr lang="en-GB" sz="1800" dirty="0">
              <a:effectLst/>
              <a:latin typeface="Century Gothic" panose="020B0502020202020204" pitchFamily="34" charset="0"/>
              <a:ea typeface="Calibri" panose="020F0502020204030204" pitchFamily="34" charset="0"/>
            </a:endParaRPr>
          </a:p>
          <a:p>
            <a:pPr algn="ctr"/>
            <a:r>
              <a:rPr lang="en-GB" sz="1800" dirty="0">
                <a:effectLst/>
                <a:latin typeface="Century Gothic" panose="020B0502020202020204" pitchFamily="34" charset="0"/>
                <a:ea typeface="Times New Roman" panose="02020603050405020304" pitchFamily="18" charset="0"/>
              </a:rPr>
              <a:t>Our next event is the Careers Day event, scheduled for October. We are in discussion with Crowne Plaza regarding using their space and once a date has been agreed with them, we will issue invitations to local schools. </a:t>
            </a:r>
            <a:endParaRPr lang="en-GB" sz="1800" dirty="0">
              <a:effectLst/>
              <a:latin typeface="Century Gothic" panose="020B0502020202020204" pitchFamily="34" charset="0"/>
              <a:ea typeface="Calibri" panose="020F0502020204030204" pitchFamily="34" charset="0"/>
            </a:endParaRPr>
          </a:p>
          <a:p>
            <a:pPr algn="ctr"/>
            <a:r>
              <a:rPr lang="en-GB" sz="1800" dirty="0">
                <a:effectLst/>
                <a:latin typeface="Century Gothic" panose="020B0502020202020204" pitchFamily="34" charset="0"/>
                <a:ea typeface="Times New Roman" panose="02020603050405020304" pitchFamily="18" charset="0"/>
              </a:rPr>
              <a:t> </a:t>
            </a:r>
            <a:endParaRPr lang="en-GB" sz="1800" dirty="0">
              <a:effectLst/>
              <a:latin typeface="Century Gothic" panose="020B0502020202020204" pitchFamily="34" charset="0"/>
              <a:ea typeface="Calibri" panose="020F0502020204030204" pitchFamily="34" charset="0"/>
            </a:endParaRPr>
          </a:p>
          <a:p>
            <a:pPr algn="ctr"/>
            <a:r>
              <a:rPr lang="en-GB" sz="1800" dirty="0">
                <a:effectLst/>
                <a:latin typeface="Century Gothic" panose="020B0502020202020204" pitchFamily="34" charset="0"/>
                <a:ea typeface="Times New Roman" panose="02020603050405020304" pitchFamily="18" charset="0"/>
              </a:rPr>
              <a:t>We’ve decided that invitations will be extended to Year 10 – 13 only, targeting Year 12-13 mostly. This is to help ensure that students are more engaged. We’ve also spoken to George at CII Education Champions, who has agreed to circulate the event to his contacts in the Merseyside region.</a:t>
            </a:r>
            <a:endParaRPr lang="en-GB" sz="1800" dirty="0">
              <a:effectLst/>
              <a:latin typeface="Century Gothic" panose="020B0502020202020204" pitchFamily="34" charset="0"/>
              <a:ea typeface="Calibri" panose="020F0502020204030204" pitchFamily="34" charset="0"/>
            </a:endParaRPr>
          </a:p>
          <a:p>
            <a:endParaRPr lang="en-GB" dirty="0">
              <a:effectLst/>
              <a:latin typeface="Century Gothic" panose="020B0502020202020204" pitchFamily="34" charset="0"/>
              <a:ea typeface="Calibri" panose="020F0502020204030204" pitchFamily="34" charset="0"/>
            </a:endParaRPr>
          </a:p>
        </p:txBody>
      </p:sp>
      <p:pic>
        <p:nvPicPr>
          <p:cNvPr id="11" name="Picture 10" descr="A picture containing text, vector graphics, queen, sign&#10;&#10;Description automatically generated">
            <a:extLst>
              <a:ext uri="{FF2B5EF4-FFF2-40B4-BE49-F238E27FC236}">
                <a16:creationId xmlns:a16="http://schemas.microsoft.com/office/drawing/2014/main" id="{FA6095EE-33FF-0EE2-FC59-67528B02EC0F}"/>
              </a:ext>
            </a:extLst>
          </p:cNvPr>
          <p:cNvPicPr>
            <a:picLocks noChangeAspect="1"/>
          </p:cNvPicPr>
          <p:nvPr/>
        </p:nvPicPr>
        <p:blipFill rotWithShape="1">
          <a:blip r:embed="rId2">
            <a:extLst>
              <a:ext uri="{28A0092B-C50C-407E-A947-70E740481C1C}">
                <a14:useLocalDpi xmlns:a14="http://schemas.microsoft.com/office/drawing/2010/main" val="0"/>
              </a:ext>
            </a:extLst>
          </a:blip>
          <a:srcRect l="49112" t="50833"/>
          <a:stretch/>
        </p:blipFill>
        <p:spPr>
          <a:xfrm>
            <a:off x="266701" y="3250397"/>
            <a:ext cx="2686049" cy="3670717"/>
          </a:xfrm>
          <a:prstGeom prst="rect">
            <a:avLst/>
          </a:prstGeom>
        </p:spPr>
      </p:pic>
      <p:pic>
        <p:nvPicPr>
          <p:cNvPr id="12" name="Picture 11" descr="A picture containing text, vector graphics, queen, sign&#10;&#10;Description automatically generated">
            <a:extLst>
              <a:ext uri="{FF2B5EF4-FFF2-40B4-BE49-F238E27FC236}">
                <a16:creationId xmlns:a16="http://schemas.microsoft.com/office/drawing/2014/main" id="{81229364-E7AA-3542-0047-EBC6ACAA84F7}"/>
              </a:ext>
            </a:extLst>
          </p:cNvPr>
          <p:cNvPicPr>
            <a:picLocks noChangeAspect="1"/>
          </p:cNvPicPr>
          <p:nvPr/>
        </p:nvPicPr>
        <p:blipFill rotWithShape="1">
          <a:blip r:embed="rId2">
            <a:extLst>
              <a:ext uri="{28A0092B-C50C-407E-A947-70E740481C1C}">
                <a14:useLocalDpi xmlns:a14="http://schemas.microsoft.com/office/drawing/2010/main" val="0"/>
              </a:ext>
            </a:extLst>
          </a:blip>
          <a:srcRect t="50833" r="51470"/>
          <a:stretch/>
        </p:blipFill>
        <p:spPr>
          <a:xfrm>
            <a:off x="10253602" y="4400550"/>
            <a:ext cx="2186052" cy="3132540"/>
          </a:xfrm>
          <a:prstGeom prst="rect">
            <a:avLst/>
          </a:prstGeom>
        </p:spPr>
      </p:pic>
      <p:pic>
        <p:nvPicPr>
          <p:cNvPr id="14" name="Picture 13" descr="A picture containing chart&#10;&#10;Description automatically generated">
            <a:extLst>
              <a:ext uri="{FF2B5EF4-FFF2-40B4-BE49-F238E27FC236}">
                <a16:creationId xmlns:a16="http://schemas.microsoft.com/office/drawing/2014/main" id="{AEED30D5-5016-5FC4-BDF8-9C2AC76CC49B}"/>
              </a:ext>
            </a:extLst>
          </p:cNvPr>
          <p:cNvPicPr>
            <a:picLocks noChangeAspect="1"/>
          </p:cNvPicPr>
          <p:nvPr/>
        </p:nvPicPr>
        <p:blipFill rotWithShape="1">
          <a:blip r:embed="rId3">
            <a:extLst>
              <a:ext uri="{28A0092B-C50C-407E-A947-70E740481C1C}">
                <a14:useLocalDpi xmlns:a14="http://schemas.microsoft.com/office/drawing/2010/main" val="0"/>
              </a:ext>
            </a:extLst>
          </a:blip>
          <a:srcRect t="73649"/>
          <a:stretch/>
        </p:blipFill>
        <p:spPr>
          <a:xfrm rot="20735213">
            <a:off x="-1156331" y="-107291"/>
            <a:ext cx="3565332" cy="1807161"/>
          </a:xfrm>
          <a:prstGeom prst="rect">
            <a:avLst/>
          </a:prstGeom>
        </p:spPr>
      </p:pic>
      <p:pic>
        <p:nvPicPr>
          <p:cNvPr id="15" name="Picture 14" descr="A picture containing chart&#10;&#10;Description automatically generated">
            <a:extLst>
              <a:ext uri="{FF2B5EF4-FFF2-40B4-BE49-F238E27FC236}">
                <a16:creationId xmlns:a16="http://schemas.microsoft.com/office/drawing/2014/main" id="{FEF6A5F2-0E4E-E1DC-C390-FDCF651B79CA}"/>
              </a:ext>
            </a:extLst>
          </p:cNvPr>
          <p:cNvPicPr>
            <a:picLocks noChangeAspect="1"/>
          </p:cNvPicPr>
          <p:nvPr/>
        </p:nvPicPr>
        <p:blipFill rotWithShape="1">
          <a:blip r:embed="rId3">
            <a:extLst>
              <a:ext uri="{28A0092B-C50C-407E-A947-70E740481C1C}">
                <a14:useLocalDpi xmlns:a14="http://schemas.microsoft.com/office/drawing/2010/main" val="0"/>
              </a:ext>
            </a:extLst>
          </a:blip>
          <a:srcRect t="73649"/>
          <a:stretch/>
        </p:blipFill>
        <p:spPr>
          <a:xfrm rot="1533156">
            <a:off x="9539469" y="-43240"/>
            <a:ext cx="3565332" cy="1807161"/>
          </a:xfrm>
          <a:prstGeom prst="rect">
            <a:avLst/>
          </a:prstGeom>
        </p:spPr>
      </p:pic>
    </p:spTree>
    <p:extLst>
      <p:ext uri="{BB962C8B-B14F-4D97-AF65-F5344CB8AC3E}">
        <p14:creationId xmlns:p14="http://schemas.microsoft.com/office/powerpoint/2010/main" val="5402076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501BCD5-B51C-D44C-1FBD-F008278E5D8F}"/>
              </a:ext>
            </a:extLst>
          </p:cNvPr>
          <p:cNvSpPr/>
          <p:nvPr/>
        </p:nvSpPr>
        <p:spPr>
          <a:xfrm>
            <a:off x="0" y="-89895"/>
            <a:ext cx="12191999" cy="7037790"/>
          </a:xfrm>
          <a:prstGeom prst="rect">
            <a:avLst/>
          </a:prstGeom>
          <a:solidFill>
            <a:schemeClr val="bg1">
              <a:alpha val="6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3CFBACC8-066B-4247-9047-937BF5280635}"/>
              </a:ext>
            </a:extLst>
          </p:cNvPr>
          <p:cNvSpPr/>
          <p:nvPr/>
        </p:nvSpPr>
        <p:spPr>
          <a:xfrm>
            <a:off x="400050" y="456843"/>
            <a:ext cx="11449048" cy="5696664"/>
          </a:xfrm>
          <a:prstGeom prst="rect">
            <a:avLst/>
          </a:prstGeom>
          <a:solidFill>
            <a:schemeClr val="bg1"/>
          </a:solidFill>
          <a:ln w="38100">
            <a:solidFill>
              <a:srgbClr val="1E2F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TextBox 9">
            <a:extLst>
              <a:ext uri="{FF2B5EF4-FFF2-40B4-BE49-F238E27FC236}">
                <a16:creationId xmlns:a16="http://schemas.microsoft.com/office/drawing/2014/main" id="{4375C3D5-BA84-C9A1-AE01-59B727FE13D5}"/>
              </a:ext>
            </a:extLst>
          </p:cNvPr>
          <p:cNvSpPr txBox="1"/>
          <p:nvPr/>
        </p:nvSpPr>
        <p:spPr>
          <a:xfrm>
            <a:off x="1428912" y="3078376"/>
            <a:ext cx="10363038" cy="3044423"/>
          </a:xfrm>
          <a:prstGeom prst="rect">
            <a:avLst/>
          </a:prstGeom>
          <a:noFill/>
        </p:spPr>
        <p:txBody>
          <a:bodyPr wrap="square">
            <a:spAutoFit/>
          </a:bodyPr>
          <a:lstStyle/>
          <a:p>
            <a:pPr algn="ctr"/>
            <a:r>
              <a:rPr lang="en-GB" sz="1800" u="none" strike="noStrike" dirty="0">
                <a:effectLst/>
                <a:latin typeface="Century Gothic" panose="020B0502020202020204" pitchFamily="34" charset="0"/>
                <a:ea typeface="Calibri" panose="020F0502020204030204" pitchFamily="34" charset="0"/>
              </a:rPr>
              <a:t> </a:t>
            </a:r>
            <a:endParaRPr lang="en-GB" sz="1800" dirty="0">
              <a:effectLst/>
              <a:latin typeface="Century Gothic" panose="020B0502020202020204" pitchFamily="34" charset="0"/>
              <a:ea typeface="Calibri" panose="020F0502020204030204" pitchFamily="34" charset="0"/>
            </a:endParaRPr>
          </a:p>
          <a:p>
            <a:pPr algn="ctr"/>
            <a:r>
              <a:rPr lang="en-GB" sz="1800" u="none" strike="noStrike" dirty="0">
                <a:effectLst/>
                <a:latin typeface="Century Gothic" panose="020B0502020202020204" pitchFamily="34" charset="0"/>
                <a:ea typeface="Calibri" panose="020F0502020204030204" pitchFamily="34" charset="0"/>
              </a:rPr>
              <a:t> </a:t>
            </a:r>
            <a:endParaRPr lang="en-GB" sz="1800" dirty="0">
              <a:effectLst/>
              <a:latin typeface="Century Gothic" panose="020B0502020202020204" pitchFamily="34" charset="0"/>
              <a:ea typeface="Calibri" panose="020F0502020204030204" pitchFamily="34" charset="0"/>
            </a:endParaRPr>
          </a:p>
          <a:p>
            <a:pPr algn="ctr">
              <a:lnSpc>
                <a:spcPts val="1680"/>
              </a:lnSpc>
              <a:spcAft>
                <a:spcPts val="1680"/>
              </a:spcAft>
            </a:pPr>
            <a:r>
              <a:rPr lang="en-GB" sz="1800" b="1" dirty="0">
                <a:solidFill>
                  <a:srgbClr val="000000"/>
                </a:solidFill>
                <a:effectLst/>
                <a:latin typeface="Century Gothic" panose="020B0502020202020204" pitchFamily="34" charset="0"/>
                <a:ea typeface="Times New Roman" panose="02020603050405020304" pitchFamily="18" charset="0"/>
              </a:rPr>
              <a:t>Protests, progress, and Pride: 50 years on from when it first began</a:t>
            </a:r>
            <a:endParaRPr lang="en-GB" sz="1800" dirty="0">
              <a:effectLst/>
              <a:latin typeface="Century Gothic" panose="020B0502020202020204" pitchFamily="34" charset="0"/>
              <a:ea typeface="Times New Roman" panose="02020603050405020304" pitchFamily="18" charset="0"/>
            </a:endParaRPr>
          </a:p>
          <a:p>
            <a:pPr algn="ctr">
              <a:lnSpc>
                <a:spcPts val="1680"/>
              </a:lnSpc>
              <a:spcAft>
                <a:spcPts val="1680"/>
              </a:spcAft>
            </a:pPr>
            <a:r>
              <a:rPr lang="en-GB" sz="1800" dirty="0">
                <a:solidFill>
                  <a:srgbClr val="323130"/>
                </a:solidFill>
                <a:effectLst/>
                <a:latin typeface="Century Gothic" panose="020B0502020202020204" pitchFamily="34" charset="0"/>
                <a:ea typeface="Times New Roman" panose="02020603050405020304" pitchFamily="18" charset="0"/>
              </a:rPr>
              <a:t>Whilst societal attitudes are shifting, the fact Jake Daniels’ news hit headlines shows the LGBT+ community continue to face barriers and challenges in their everyday lives. Industries and business alike are focussing on creating an environment where everybody can succeed regardless of difference.  </a:t>
            </a:r>
            <a:endParaRPr lang="en-GB" sz="1800" dirty="0">
              <a:effectLst/>
              <a:latin typeface="Century Gothic" panose="020B0502020202020204" pitchFamily="34" charset="0"/>
              <a:ea typeface="Calibri" panose="020F0502020204030204" pitchFamily="34" charset="0"/>
            </a:endParaRPr>
          </a:p>
          <a:p>
            <a:pPr algn="ctr">
              <a:lnSpc>
                <a:spcPts val="1680"/>
              </a:lnSpc>
            </a:pPr>
            <a:r>
              <a:rPr lang="en-GB" sz="1800" dirty="0">
                <a:solidFill>
                  <a:srgbClr val="323130"/>
                </a:solidFill>
                <a:effectLst/>
                <a:latin typeface="Century Gothic" panose="020B0502020202020204" pitchFamily="34" charset="0"/>
                <a:ea typeface="Times New Roman" panose="02020603050405020304" pitchFamily="18" charset="0"/>
              </a:rPr>
              <a:t>50 years on from when Pride first began, we’re inviting you to learn about the issues faced by LGBT+ colleagues, to celebrate our standout moments, and join us at a Pride event near you. We look at </a:t>
            </a:r>
            <a:r>
              <a:rPr lang="en-GB" sz="1800" dirty="0" err="1">
                <a:solidFill>
                  <a:srgbClr val="323130"/>
                </a:solidFill>
                <a:effectLst/>
                <a:latin typeface="Century Gothic" panose="020B0502020202020204" pitchFamily="34" charset="0"/>
                <a:ea typeface="Times New Roman" panose="02020603050405020304" pitchFamily="18" charset="0"/>
              </a:rPr>
              <a:t>Directline</a:t>
            </a:r>
            <a:r>
              <a:rPr lang="en-GB" sz="1800" dirty="0">
                <a:solidFill>
                  <a:srgbClr val="323130"/>
                </a:solidFill>
                <a:effectLst/>
                <a:latin typeface="Century Gothic" panose="020B0502020202020204" pitchFamily="34" charset="0"/>
                <a:ea typeface="Times New Roman" panose="02020603050405020304" pitchFamily="18" charset="0"/>
              </a:rPr>
              <a:t> Group (DLG) to see what they have been doing to highlight this. </a:t>
            </a:r>
            <a:endParaRPr lang="en-GB" sz="1800" dirty="0">
              <a:effectLst/>
              <a:latin typeface="Century Gothic" panose="020B0502020202020204" pitchFamily="34" charset="0"/>
              <a:ea typeface="Calibri" panose="020F0502020204030204" pitchFamily="34" charset="0"/>
            </a:endParaRPr>
          </a:p>
          <a:p>
            <a:pPr>
              <a:lnSpc>
                <a:spcPts val="1680"/>
              </a:lnSpc>
            </a:pPr>
            <a:endParaRPr lang="en-GB" sz="1800" dirty="0">
              <a:effectLst/>
              <a:latin typeface="Times New Roman" panose="02020603050405020304" pitchFamily="18" charset="0"/>
              <a:ea typeface="Calibri" panose="020F0502020204030204" pitchFamily="34" charset="0"/>
            </a:endParaRPr>
          </a:p>
        </p:txBody>
      </p:sp>
      <p:pic>
        <p:nvPicPr>
          <p:cNvPr id="3" name="Picture 2" descr="A picture containing text, vector graphics, queen, sign&#10;&#10;Description automatically generated">
            <a:extLst>
              <a:ext uri="{FF2B5EF4-FFF2-40B4-BE49-F238E27FC236}">
                <a16:creationId xmlns:a16="http://schemas.microsoft.com/office/drawing/2014/main" id="{58CF7172-2F9D-F256-69E7-6F60FD0E737C}"/>
              </a:ext>
            </a:extLst>
          </p:cNvPr>
          <p:cNvPicPr>
            <a:picLocks noChangeAspect="1"/>
          </p:cNvPicPr>
          <p:nvPr/>
        </p:nvPicPr>
        <p:blipFill rotWithShape="1">
          <a:blip r:embed="rId2">
            <a:extLst>
              <a:ext uri="{28A0092B-C50C-407E-A947-70E740481C1C}">
                <a14:useLocalDpi xmlns:a14="http://schemas.microsoft.com/office/drawing/2010/main" val="0"/>
              </a:ext>
            </a:extLst>
          </a:blip>
          <a:srcRect l="64537" b="47222"/>
          <a:stretch/>
        </p:blipFill>
        <p:spPr>
          <a:xfrm>
            <a:off x="-233392" y="3473199"/>
            <a:ext cx="1719453" cy="3619500"/>
          </a:xfrm>
          <a:prstGeom prst="rect">
            <a:avLst/>
          </a:prstGeom>
        </p:spPr>
      </p:pic>
      <p:sp>
        <p:nvSpPr>
          <p:cNvPr id="18" name="TextBox 17">
            <a:extLst>
              <a:ext uri="{FF2B5EF4-FFF2-40B4-BE49-F238E27FC236}">
                <a16:creationId xmlns:a16="http://schemas.microsoft.com/office/drawing/2014/main" id="{1F23CFDD-1300-B514-DBFE-AA036C16BABF}"/>
              </a:ext>
            </a:extLst>
          </p:cNvPr>
          <p:cNvSpPr txBox="1"/>
          <p:nvPr/>
        </p:nvSpPr>
        <p:spPr>
          <a:xfrm>
            <a:off x="819149" y="671534"/>
            <a:ext cx="10682689" cy="2585323"/>
          </a:xfrm>
          <a:prstGeom prst="rect">
            <a:avLst/>
          </a:prstGeom>
          <a:noFill/>
        </p:spPr>
        <p:txBody>
          <a:bodyPr wrap="square">
            <a:spAutoFit/>
          </a:bodyPr>
          <a:lstStyle/>
          <a:p>
            <a:pPr algn="ctr"/>
            <a:r>
              <a:rPr lang="en-GB" sz="1800" b="1" u="sng" dirty="0">
                <a:effectLst/>
                <a:latin typeface="Century Gothic" panose="020B0502020202020204" pitchFamily="34" charset="0"/>
                <a:ea typeface="Calibri" panose="020F0502020204030204" pitchFamily="34" charset="0"/>
              </a:rPr>
              <a:t>Key Industry Updates</a:t>
            </a:r>
            <a:endParaRPr lang="en-GB" sz="1800" dirty="0">
              <a:effectLst/>
              <a:latin typeface="Century Gothic" panose="020B0502020202020204" pitchFamily="34" charset="0"/>
              <a:ea typeface="Calibri" panose="020F0502020204030204" pitchFamily="34" charset="0"/>
            </a:endParaRPr>
          </a:p>
          <a:p>
            <a:pPr algn="ctr"/>
            <a:r>
              <a:rPr lang="en-GB" sz="1800" u="none" strike="noStrike" dirty="0">
                <a:effectLst/>
                <a:latin typeface="Century Gothic" panose="020B0502020202020204" pitchFamily="34" charset="0"/>
                <a:ea typeface="Calibri" panose="020F0502020204030204" pitchFamily="34" charset="0"/>
              </a:rPr>
              <a:t> </a:t>
            </a:r>
            <a:endParaRPr lang="en-GB" sz="1800" dirty="0">
              <a:effectLst/>
              <a:latin typeface="Century Gothic" panose="020B0502020202020204" pitchFamily="34" charset="0"/>
              <a:ea typeface="Calibri" panose="020F0502020204030204" pitchFamily="34" charset="0"/>
            </a:endParaRPr>
          </a:p>
          <a:p>
            <a:pPr algn="ctr"/>
            <a:r>
              <a:rPr lang="en-GB" sz="1800" dirty="0">
                <a:effectLst/>
                <a:latin typeface="Century Gothic" panose="020B0502020202020204" pitchFamily="34" charset="0"/>
                <a:ea typeface="Calibri" panose="020F0502020204030204" pitchFamily="34" charset="0"/>
              </a:rPr>
              <a:t>As mentioned earlier, with little key developments directly across our industries we wanted to use the opportunity to highlight two huge causes which will directly and / or indirectly affect us in both our personal and professional lives, namely Pride and Social Mobility Movement </a:t>
            </a:r>
          </a:p>
          <a:p>
            <a:pPr algn="ctr"/>
            <a:r>
              <a:rPr lang="en-GB" sz="1800" dirty="0">
                <a:effectLst/>
                <a:latin typeface="Century Gothic" panose="020B0502020202020204" pitchFamily="34" charset="0"/>
                <a:ea typeface="Calibri" panose="020F0502020204030204" pitchFamily="34" charset="0"/>
              </a:rPr>
              <a:t> </a:t>
            </a:r>
          </a:p>
          <a:p>
            <a:pPr algn="ctr"/>
            <a:r>
              <a:rPr lang="en-GB" sz="1800" dirty="0">
                <a:effectLst/>
                <a:latin typeface="Century Gothic" panose="020B0502020202020204" pitchFamily="34" charset="0"/>
                <a:ea typeface="Calibri" panose="020F0502020204030204" pitchFamily="34" charset="0"/>
              </a:rPr>
              <a:t>As we’re in pride month (June) lets start with Pride, and look back to what’s been an interesting month, starting of course that Jake Daniels became the first professional football to “Out “himself, it still feels terribly uncomfortable that we use these terms in 2022 </a:t>
            </a:r>
          </a:p>
        </p:txBody>
      </p:sp>
      <p:pic>
        <p:nvPicPr>
          <p:cNvPr id="21" name="Picture 20" descr="A picture containing chart&#10;&#10;Description automatically generated">
            <a:extLst>
              <a:ext uri="{FF2B5EF4-FFF2-40B4-BE49-F238E27FC236}">
                <a16:creationId xmlns:a16="http://schemas.microsoft.com/office/drawing/2014/main" id="{C7E7F803-CA10-C44F-AB42-AF246444A708}"/>
              </a:ext>
            </a:extLst>
          </p:cNvPr>
          <p:cNvPicPr>
            <a:picLocks noChangeAspect="1"/>
          </p:cNvPicPr>
          <p:nvPr/>
        </p:nvPicPr>
        <p:blipFill rotWithShape="1">
          <a:blip r:embed="rId3">
            <a:extLst>
              <a:ext uri="{28A0092B-C50C-407E-A947-70E740481C1C}">
                <a14:useLocalDpi xmlns:a14="http://schemas.microsoft.com/office/drawing/2010/main" val="0"/>
              </a:ext>
            </a:extLst>
          </a:blip>
          <a:srcRect b="77500"/>
          <a:stretch/>
        </p:blipFill>
        <p:spPr>
          <a:xfrm rot="21333129">
            <a:off x="1131466" y="-1381862"/>
            <a:ext cx="10270923" cy="2931471"/>
          </a:xfrm>
          <a:prstGeom prst="rect">
            <a:avLst/>
          </a:prstGeom>
        </p:spPr>
      </p:pic>
    </p:spTree>
    <p:extLst>
      <p:ext uri="{BB962C8B-B14F-4D97-AF65-F5344CB8AC3E}">
        <p14:creationId xmlns:p14="http://schemas.microsoft.com/office/powerpoint/2010/main" val="24486070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E55E0412-4BBE-865C-1563-5F22623ED924}"/>
              </a:ext>
            </a:extLst>
          </p:cNvPr>
          <p:cNvSpPr/>
          <p:nvPr/>
        </p:nvSpPr>
        <p:spPr>
          <a:xfrm>
            <a:off x="-2" y="-179790"/>
            <a:ext cx="12191999" cy="7037790"/>
          </a:xfrm>
          <a:prstGeom prst="rect">
            <a:avLst/>
          </a:prstGeom>
          <a:solidFill>
            <a:schemeClr val="bg1">
              <a:alpha val="6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extLst>
              <a:ext uri="{FF2B5EF4-FFF2-40B4-BE49-F238E27FC236}">
                <a16:creationId xmlns:a16="http://schemas.microsoft.com/office/drawing/2014/main" id="{B58C7BA0-550A-9AC0-4FB8-1832541E7E6A}"/>
              </a:ext>
            </a:extLst>
          </p:cNvPr>
          <p:cNvSpPr/>
          <p:nvPr/>
        </p:nvSpPr>
        <p:spPr>
          <a:xfrm>
            <a:off x="38099" y="209192"/>
            <a:ext cx="12020547" cy="6172557"/>
          </a:xfrm>
          <a:prstGeom prst="rect">
            <a:avLst/>
          </a:prstGeom>
          <a:solidFill>
            <a:schemeClr val="bg1"/>
          </a:solidFill>
          <a:ln w="38100">
            <a:solidFill>
              <a:srgbClr val="1E2F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extBox 17">
            <a:extLst>
              <a:ext uri="{FF2B5EF4-FFF2-40B4-BE49-F238E27FC236}">
                <a16:creationId xmlns:a16="http://schemas.microsoft.com/office/drawing/2014/main" id="{5C81FAF9-57BF-07A4-52E6-BEBB7C1553EC}"/>
              </a:ext>
            </a:extLst>
          </p:cNvPr>
          <p:cNvSpPr txBox="1"/>
          <p:nvPr/>
        </p:nvSpPr>
        <p:spPr>
          <a:xfrm>
            <a:off x="540000" y="399693"/>
            <a:ext cx="11096628" cy="3200876"/>
          </a:xfrm>
          <a:prstGeom prst="rect">
            <a:avLst/>
          </a:prstGeom>
          <a:noFill/>
        </p:spPr>
        <p:txBody>
          <a:bodyPr wrap="square" tIns="0">
            <a:spAutoFit/>
          </a:bodyPr>
          <a:lstStyle/>
          <a:p>
            <a:pPr algn="ctr">
              <a:lnSpc>
                <a:spcPts val="1680"/>
              </a:lnSpc>
            </a:pPr>
            <a:r>
              <a:rPr lang="en-GB" sz="1800" b="1" u="sng" dirty="0">
                <a:solidFill>
                  <a:srgbClr val="323130"/>
                </a:solidFill>
                <a:effectLst/>
                <a:latin typeface="Century Gothic" panose="020B0502020202020204" pitchFamily="34" charset="0"/>
                <a:ea typeface="Times New Roman" panose="02020603050405020304" pitchFamily="18" charset="0"/>
              </a:rPr>
              <a:t>Celebrating standout moments </a:t>
            </a:r>
          </a:p>
          <a:p>
            <a:pPr algn="ctr">
              <a:lnSpc>
                <a:spcPts val="1680"/>
              </a:lnSpc>
            </a:pPr>
            <a:endParaRPr lang="en-GB" sz="1800" dirty="0">
              <a:effectLst/>
              <a:latin typeface="Century Gothic" panose="020B0502020202020204" pitchFamily="34" charset="0"/>
              <a:ea typeface="Calibri" panose="020F0502020204030204" pitchFamily="34" charset="0"/>
            </a:endParaRPr>
          </a:p>
          <a:p>
            <a:pPr marL="342900" lvl="0" indent="-342900">
              <a:lnSpc>
                <a:spcPts val="1680"/>
              </a:lnSpc>
              <a:spcAft>
                <a:spcPts val="1350"/>
              </a:spcAft>
              <a:buSzPts val="1000"/>
              <a:buFont typeface="Symbol" panose="05050102010706020507" pitchFamily="18" charset="2"/>
              <a:buChar char=""/>
              <a:tabLst>
                <a:tab pos="457200" algn="l"/>
              </a:tabLst>
            </a:pPr>
            <a:r>
              <a:rPr lang="en-GB" sz="1800" dirty="0">
                <a:solidFill>
                  <a:srgbClr val="323130"/>
                </a:solidFill>
                <a:effectLst/>
                <a:latin typeface="Century Gothic" panose="020B0502020202020204" pitchFamily="34" charset="0"/>
                <a:ea typeface="Times New Roman" panose="02020603050405020304" pitchFamily="18" charset="0"/>
              </a:rPr>
              <a:t>DLG first took part in London Pride in 2014, and now will be bigger than ever marching with over 150 colleagues across Glasgow, London, Bristol, Leeds and Doncaster. </a:t>
            </a:r>
            <a:endParaRPr lang="en-GB" dirty="0">
              <a:solidFill>
                <a:srgbClr val="323130"/>
              </a:solidFill>
              <a:latin typeface="Century Gothic" panose="020B0502020202020204" pitchFamily="34" charset="0"/>
              <a:ea typeface="Times New Roman" panose="02020603050405020304" pitchFamily="18" charset="0"/>
            </a:endParaRPr>
          </a:p>
          <a:p>
            <a:pPr marL="342900" lvl="0" indent="-342900">
              <a:lnSpc>
                <a:spcPts val="1680"/>
              </a:lnSpc>
              <a:spcAft>
                <a:spcPts val="1350"/>
              </a:spcAft>
              <a:buSzPts val="1000"/>
              <a:buFont typeface="Symbol" panose="05050102010706020507" pitchFamily="18" charset="2"/>
              <a:buChar char=""/>
              <a:tabLst>
                <a:tab pos="457200" algn="l"/>
              </a:tabLst>
            </a:pPr>
            <a:r>
              <a:rPr lang="en-GB" sz="1800" dirty="0">
                <a:solidFill>
                  <a:srgbClr val="323130"/>
                </a:solidFill>
                <a:effectLst/>
                <a:latin typeface="Century Gothic" panose="020B0502020202020204" pitchFamily="34" charset="0"/>
                <a:ea typeface="Times New Roman" panose="02020603050405020304" pitchFamily="18" charset="0"/>
              </a:rPr>
              <a:t>Last year the DNA values team LGBT+ strand continued to grow in numbers. People from all walks of life at DLG promoting and talking about the importance of an immersive culture within the workplace</a:t>
            </a:r>
            <a:endParaRPr lang="en-GB" sz="1800" dirty="0">
              <a:solidFill>
                <a:srgbClr val="323130"/>
              </a:solidFill>
              <a:effectLst/>
              <a:latin typeface="Century Gothic" panose="020B0502020202020204" pitchFamily="34" charset="0"/>
              <a:ea typeface="Calibri" panose="020F0502020204030204" pitchFamily="34" charset="0"/>
            </a:endParaRPr>
          </a:p>
          <a:p>
            <a:pPr marL="457200">
              <a:lnSpc>
                <a:spcPts val="1680"/>
              </a:lnSpc>
            </a:pPr>
            <a:r>
              <a:rPr lang="en-GB" sz="1800" dirty="0">
                <a:solidFill>
                  <a:srgbClr val="323130"/>
                </a:solidFill>
                <a:effectLst/>
                <a:latin typeface="Century Gothic" panose="020B0502020202020204" pitchFamily="34" charset="0"/>
                <a:ea typeface="Times New Roman" panose="02020603050405020304" pitchFamily="18" charset="0"/>
              </a:rPr>
              <a:t> </a:t>
            </a:r>
            <a:endParaRPr lang="en-GB" sz="1800" dirty="0">
              <a:effectLst/>
              <a:latin typeface="Century Gothic" panose="020B0502020202020204" pitchFamily="34" charset="0"/>
              <a:ea typeface="Calibri" panose="020F0502020204030204" pitchFamily="34" charset="0"/>
            </a:endParaRPr>
          </a:p>
          <a:p>
            <a:pPr marL="342900" lvl="0" indent="-342900">
              <a:lnSpc>
                <a:spcPts val="1680"/>
              </a:lnSpc>
              <a:spcAft>
                <a:spcPts val="1350"/>
              </a:spcAft>
              <a:buSzPts val="1000"/>
              <a:buFont typeface="Symbol" panose="05050102010706020507" pitchFamily="18" charset="2"/>
              <a:buChar char=""/>
              <a:tabLst>
                <a:tab pos="457200" algn="l"/>
              </a:tabLst>
            </a:pPr>
            <a:r>
              <a:rPr lang="en-GB" sz="1800" dirty="0">
                <a:solidFill>
                  <a:srgbClr val="323130"/>
                </a:solidFill>
                <a:effectLst/>
                <a:latin typeface="Century Gothic" panose="020B0502020202020204" pitchFamily="34" charset="0"/>
                <a:ea typeface="Times New Roman" panose="02020603050405020304" pitchFamily="18" charset="0"/>
              </a:rPr>
              <a:t>The DLG LGBT+ and Thrive strands worked together with HR to support colleagues during their transitioning gender journey and refreshing HR policy.</a:t>
            </a:r>
            <a:endParaRPr lang="en-GB" dirty="0">
              <a:solidFill>
                <a:srgbClr val="323130"/>
              </a:solidFill>
              <a:latin typeface="Century Gothic" panose="020B0502020202020204" pitchFamily="34" charset="0"/>
              <a:ea typeface="Times New Roman" panose="02020603050405020304" pitchFamily="18" charset="0"/>
            </a:endParaRPr>
          </a:p>
          <a:p>
            <a:pPr marL="342900" lvl="0" indent="-342900">
              <a:lnSpc>
                <a:spcPts val="1680"/>
              </a:lnSpc>
              <a:spcAft>
                <a:spcPts val="1350"/>
              </a:spcAft>
              <a:buSzPts val="1000"/>
              <a:buFont typeface="Symbol" panose="05050102010706020507" pitchFamily="18" charset="2"/>
              <a:buChar char=""/>
              <a:tabLst>
                <a:tab pos="457200" algn="l"/>
              </a:tabLst>
            </a:pPr>
            <a:r>
              <a:rPr lang="en-GB" sz="1800" dirty="0">
                <a:solidFill>
                  <a:srgbClr val="323130"/>
                </a:solidFill>
                <a:effectLst/>
                <a:latin typeface="Century Gothic" panose="020B0502020202020204" pitchFamily="34" charset="0"/>
                <a:ea typeface="Times New Roman" panose="02020603050405020304" pitchFamily="18" charset="0"/>
              </a:rPr>
              <a:t>Empathy and understanding around the importance of personal pronouns in inclusion from DLG’s non-binary and gender fluid colleagues. </a:t>
            </a:r>
            <a:endParaRPr lang="en-GB" sz="1800" dirty="0">
              <a:solidFill>
                <a:srgbClr val="323130"/>
              </a:solidFill>
              <a:effectLst/>
              <a:latin typeface="Century Gothic" panose="020B0502020202020204" pitchFamily="34" charset="0"/>
              <a:ea typeface="Calibri" panose="020F0502020204030204" pitchFamily="34" charset="0"/>
            </a:endParaRPr>
          </a:p>
        </p:txBody>
      </p:sp>
      <p:pic>
        <p:nvPicPr>
          <p:cNvPr id="6" name="Picture 5" descr="A picture containing text, vector graphics&#10;&#10;Description automatically generated">
            <a:extLst>
              <a:ext uri="{FF2B5EF4-FFF2-40B4-BE49-F238E27FC236}">
                <a16:creationId xmlns:a16="http://schemas.microsoft.com/office/drawing/2014/main" id="{C630558C-608E-DAF1-EAD1-7EF662937637}"/>
              </a:ext>
            </a:extLst>
          </p:cNvPr>
          <p:cNvPicPr>
            <a:picLocks noChangeAspect="1"/>
          </p:cNvPicPr>
          <p:nvPr/>
        </p:nvPicPr>
        <p:blipFill rotWithShape="1">
          <a:blip r:embed="rId2">
            <a:extLst>
              <a:ext uri="{28A0092B-C50C-407E-A947-70E740481C1C}">
                <a14:useLocalDpi xmlns:a14="http://schemas.microsoft.com/office/drawing/2010/main" val="0"/>
              </a:ext>
            </a:extLst>
          </a:blip>
          <a:srcRect t="39723" b="26944"/>
          <a:stretch/>
        </p:blipFill>
        <p:spPr>
          <a:xfrm rot="599350">
            <a:off x="9371973" y="-270871"/>
            <a:ext cx="3815766" cy="1799041"/>
          </a:xfrm>
          <a:prstGeom prst="rect">
            <a:avLst/>
          </a:prstGeom>
        </p:spPr>
      </p:pic>
      <p:pic>
        <p:nvPicPr>
          <p:cNvPr id="29" name="Picture 28" descr="A picture containing text, vector graphics&#10;&#10;Description automatically generated">
            <a:extLst>
              <a:ext uri="{FF2B5EF4-FFF2-40B4-BE49-F238E27FC236}">
                <a16:creationId xmlns:a16="http://schemas.microsoft.com/office/drawing/2014/main" id="{4E2FCC48-84D1-D63F-F074-D3564BA1DCCD}"/>
              </a:ext>
            </a:extLst>
          </p:cNvPr>
          <p:cNvPicPr>
            <a:picLocks noChangeAspect="1"/>
          </p:cNvPicPr>
          <p:nvPr/>
        </p:nvPicPr>
        <p:blipFill rotWithShape="1">
          <a:blip r:embed="rId2">
            <a:extLst>
              <a:ext uri="{28A0092B-C50C-407E-A947-70E740481C1C}">
                <a14:useLocalDpi xmlns:a14="http://schemas.microsoft.com/office/drawing/2010/main" val="0"/>
              </a:ext>
            </a:extLst>
          </a:blip>
          <a:srcRect t="72778"/>
          <a:stretch/>
        </p:blipFill>
        <p:spPr>
          <a:xfrm>
            <a:off x="190505" y="5501029"/>
            <a:ext cx="3524246" cy="1356969"/>
          </a:xfrm>
          <a:prstGeom prst="rect">
            <a:avLst/>
          </a:prstGeom>
        </p:spPr>
      </p:pic>
      <p:sp>
        <p:nvSpPr>
          <p:cNvPr id="30" name="TextBox 29">
            <a:extLst>
              <a:ext uri="{FF2B5EF4-FFF2-40B4-BE49-F238E27FC236}">
                <a16:creationId xmlns:a16="http://schemas.microsoft.com/office/drawing/2014/main" id="{CA1C5D5A-549C-8500-0259-3CEB1BE01B57}"/>
              </a:ext>
            </a:extLst>
          </p:cNvPr>
          <p:cNvSpPr txBox="1"/>
          <p:nvPr/>
        </p:nvSpPr>
        <p:spPr>
          <a:xfrm>
            <a:off x="171450" y="3581400"/>
            <a:ext cx="11817598" cy="2272417"/>
          </a:xfrm>
          <a:prstGeom prst="rect">
            <a:avLst/>
          </a:prstGeom>
          <a:noFill/>
        </p:spPr>
        <p:txBody>
          <a:bodyPr wrap="square">
            <a:spAutoFit/>
          </a:bodyPr>
          <a:lstStyle/>
          <a:p>
            <a:pPr algn="ctr">
              <a:lnSpc>
                <a:spcPts val="1680"/>
              </a:lnSpc>
            </a:pPr>
            <a:r>
              <a:rPr lang="en-GB" sz="1800" b="1" dirty="0">
                <a:solidFill>
                  <a:srgbClr val="323130"/>
                </a:solidFill>
                <a:effectLst/>
                <a:latin typeface="Century Gothic" panose="020B0502020202020204" pitchFamily="34" charset="0"/>
                <a:ea typeface="Times New Roman" panose="02020603050405020304" pitchFamily="18" charset="0"/>
              </a:rPr>
              <a:t>Did you know, Pride is still a protest </a:t>
            </a:r>
          </a:p>
          <a:p>
            <a:pPr algn="ctr">
              <a:lnSpc>
                <a:spcPts val="1680"/>
              </a:lnSpc>
            </a:pPr>
            <a:endParaRPr lang="en-GB" sz="1800" dirty="0">
              <a:effectLst/>
              <a:latin typeface="Century Gothic" panose="020B0502020202020204" pitchFamily="34" charset="0"/>
              <a:ea typeface="Calibri" panose="020F0502020204030204" pitchFamily="34" charset="0"/>
            </a:endParaRPr>
          </a:p>
          <a:p>
            <a:pPr algn="ctr">
              <a:lnSpc>
                <a:spcPts val="1680"/>
              </a:lnSpc>
              <a:spcAft>
                <a:spcPts val="1680"/>
              </a:spcAft>
            </a:pPr>
            <a:r>
              <a:rPr lang="en-GB" sz="1800" dirty="0">
                <a:solidFill>
                  <a:srgbClr val="323130"/>
                </a:solidFill>
                <a:effectLst/>
                <a:latin typeface="Century Gothic" panose="020B0502020202020204" pitchFamily="34" charset="0"/>
                <a:ea typeface="Times New Roman" panose="02020603050405020304" pitchFamily="18" charset="0"/>
              </a:rPr>
              <a:t>Pride is a celebration of how far LGBT+ rights and </a:t>
            </a:r>
            <a:r>
              <a:rPr lang="en-GB" sz="1800" dirty="0">
                <a:effectLst/>
                <a:latin typeface="Century Gothic" panose="020B0502020202020204" pitchFamily="34" charset="0"/>
                <a:ea typeface="Times New Roman" panose="02020603050405020304" pitchFamily="18" charset="0"/>
              </a:rPr>
              <a:t>societal attitudes towards the LGBT+ community </a:t>
            </a:r>
            <a:r>
              <a:rPr lang="en-GB" sz="1800" dirty="0">
                <a:solidFill>
                  <a:srgbClr val="323130"/>
                </a:solidFill>
                <a:effectLst/>
                <a:latin typeface="Century Gothic" panose="020B0502020202020204" pitchFamily="34" charset="0"/>
                <a:ea typeface="Times New Roman" panose="02020603050405020304" pitchFamily="18" charset="0"/>
              </a:rPr>
              <a:t>have come. But more than two thirds of LGBT+ people don’t feel comfortable walking down the street holding their partners’ hand, and 40% will have mental health experiences compared to 25% of the general population, highlighting there’s much more to be done. </a:t>
            </a:r>
            <a:endParaRPr lang="en-GB" sz="1800" dirty="0">
              <a:effectLst/>
              <a:latin typeface="Century Gothic" panose="020B0502020202020204" pitchFamily="34" charset="0"/>
              <a:ea typeface="Calibri" panose="020F0502020204030204" pitchFamily="34" charset="0"/>
            </a:endParaRPr>
          </a:p>
          <a:p>
            <a:pPr algn="ctr">
              <a:lnSpc>
                <a:spcPts val="1680"/>
              </a:lnSpc>
              <a:spcAft>
                <a:spcPts val="1680"/>
              </a:spcAft>
            </a:pPr>
            <a:r>
              <a:rPr lang="en-GB" sz="1800" dirty="0">
                <a:solidFill>
                  <a:srgbClr val="323130"/>
                </a:solidFill>
                <a:effectLst/>
                <a:latin typeface="Century Gothic" panose="020B0502020202020204" pitchFamily="34" charset="0"/>
                <a:ea typeface="Times New Roman" panose="02020603050405020304" pitchFamily="18" charset="0"/>
              </a:rPr>
              <a:t>Flying your rainbow flag is a great way to show your support – but it’s more than that. That’s why DLG’s LGBT is focused on raising awareness of the issues faced by LGBT+ people today, including gender assumptions, non-inclusive language and microaggressions .</a:t>
            </a:r>
            <a:endParaRPr lang="en-GB" sz="1800" dirty="0">
              <a:effectLst/>
              <a:latin typeface="Century Gothic" panose="020B0502020202020204" pitchFamily="34" charset="0"/>
              <a:ea typeface="Calibri" panose="020F0502020204030204" pitchFamily="34" charset="0"/>
            </a:endParaRPr>
          </a:p>
        </p:txBody>
      </p:sp>
    </p:spTree>
    <p:extLst>
      <p:ext uri="{BB962C8B-B14F-4D97-AF65-F5344CB8AC3E}">
        <p14:creationId xmlns:p14="http://schemas.microsoft.com/office/powerpoint/2010/main" val="30847684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929C71C-0435-E984-E4AB-4AF7817214FF}"/>
              </a:ext>
            </a:extLst>
          </p:cNvPr>
          <p:cNvSpPr/>
          <p:nvPr/>
        </p:nvSpPr>
        <p:spPr>
          <a:xfrm>
            <a:off x="400050" y="456843"/>
            <a:ext cx="11449048" cy="5696664"/>
          </a:xfrm>
          <a:prstGeom prst="rect">
            <a:avLst/>
          </a:prstGeom>
          <a:solidFill>
            <a:schemeClr val="bg1"/>
          </a:solidFill>
          <a:ln w="38100">
            <a:solidFill>
              <a:srgbClr val="1E2F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Rectangle 3">
            <a:extLst>
              <a:ext uri="{FF2B5EF4-FFF2-40B4-BE49-F238E27FC236}">
                <a16:creationId xmlns:a16="http://schemas.microsoft.com/office/drawing/2014/main" id="{8CB289E6-AB3D-7DC1-3AB1-3F76906640F2}"/>
              </a:ext>
            </a:extLst>
          </p:cNvPr>
          <p:cNvSpPr/>
          <p:nvPr/>
        </p:nvSpPr>
        <p:spPr>
          <a:xfrm>
            <a:off x="-2" y="-179790"/>
            <a:ext cx="12191999" cy="7037790"/>
          </a:xfrm>
          <a:prstGeom prst="rect">
            <a:avLst/>
          </a:prstGeom>
          <a:solidFill>
            <a:schemeClr val="bg1">
              <a:alpha val="6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CEC2568A-A56A-FEAC-716F-1A3F64E26590}"/>
              </a:ext>
            </a:extLst>
          </p:cNvPr>
          <p:cNvSpPr txBox="1"/>
          <p:nvPr/>
        </p:nvSpPr>
        <p:spPr>
          <a:xfrm>
            <a:off x="342901" y="933093"/>
            <a:ext cx="11449049" cy="6127318"/>
          </a:xfrm>
          <a:prstGeom prst="rect">
            <a:avLst/>
          </a:prstGeom>
          <a:noFill/>
        </p:spPr>
        <p:txBody>
          <a:bodyPr wrap="square">
            <a:spAutoFit/>
          </a:bodyPr>
          <a:lstStyle/>
          <a:p>
            <a:pPr algn="ctr"/>
            <a:r>
              <a:rPr lang="en-GB" sz="1800" b="1" u="sng" dirty="0">
                <a:solidFill>
                  <a:srgbClr val="000000"/>
                </a:solidFill>
                <a:effectLst/>
                <a:latin typeface="Century Gothic" panose="020B0502020202020204" pitchFamily="34" charset="0"/>
                <a:ea typeface="Calibri" panose="020F0502020204030204" pitchFamily="34" charset="0"/>
              </a:rPr>
              <a:t>What is Social Mobility</a:t>
            </a:r>
            <a:endParaRPr lang="en-GB" sz="1800" b="1" dirty="0">
              <a:effectLst/>
              <a:latin typeface="Century Gothic" panose="020B0502020202020204" pitchFamily="34" charset="0"/>
              <a:ea typeface="Calibri" panose="020F0502020204030204" pitchFamily="34" charset="0"/>
            </a:endParaRPr>
          </a:p>
          <a:p>
            <a:pPr algn="ctr"/>
            <a:r>
              <a:rPr lang="en-GB" sz="1800" u="none" strike="noStrike" dirty="0">
                <a:solidFill>
                  <a:srgbClr val="000000"/>
                </a:solidFill>
                <a:effectLst/>
                <a:latin typeface="Century Gothic" panose="020B0502020202020204" pitchFamily="34" charset="0"/>
                <a:ea typeface="Calibri" panose="020F0502020204030204" pitchFamily="34" charset="0"/>
              </a:rPr>
              <a:t> </a:t>
            </a:r>
            <a:endParaRPr lang="en-GB" sz="1800" dirty="0">
              <a:effectLst/>
              <a:latin typeface="Century Gothic" panose="020B0502020202020204" pitchFamily="34" charset="0"/>
              <a:ea typeface="Calibri" panose="020F0502020204030204" pitchFamily="34" charset="0"/>
            </a:endParaRPr>
          </a:p>
          <a:p>
            <a:pPr algn="ctr"/>
            <a:r>
              <a:rPr lang="en-GB" sz="1800" dirty="0">
                <a:solidFill>
                  <a:srgbClr val="000000"/>
                </a:solidFill>
                <a:effectLst/>
                <a:latin typeface="Century Gothic" panose="020B0502020202020204" pitchFamily="34" charset="0"/>
                <a:ea typeface="Calibri" panose="020F0502020204030204" pitchFamily="34" charset="0"/>
              </a:rPr>
              <a:t>SMAD (Social Mobility Awareness Day) took place on the 16/06 and was warmly received across the UK. The aim of the day was to promote awareness and understanding of the subject and understand what it means to others</a:t>
            </a:r>
            <a:endParaRPr lang="en-GB" sz="1800" dirty="0">
              <a:effectLst/>
              <a:latin typeface="Century Gothic" panose="020B0502020202020204" pitchFamily="34" charset="0"/>
              <a:ea typeface="Calibri" panose="020F0502020204030204" pitchFamily="34" charset="0"/>
            </a:endParaRPr>
          </a:p>
          <a:p>
            <a:pPr algn="ctr"/>
            <a:r>
              <a:rPr lang="en-GB" sz="1800" dirty="0">
                <a:solidFill>
                  <a:srgbClr val="000000"/>
                </a:solidFill>
                <a:effectLst/>
                <a:latin typeface="Century Gothic" panose="020B0502020202020204" pitchFamily="34" charset="0"/>
                <a:ea typeface="Calibri" panose="020F0502020204030204" pitchFamily="34" charset="0"/>
              </a:rPr>
              <a:t> </a:t>
            </a:r>
            <a:endParaRPr lang="en-GB" sz="1800" dirty="0">
              <a:effectLst/>
              <a:latin typeface="Century Gothic" panose="020B0502020202020204" pitchFamily="34" charset="0"/>
              <a:ea typeface="Calibri" panose="020F0502020204030204" pitchFamily="34" charset="0"/>
            </a:endParaRPr>
          </a:p>
          <a:p>
            <a:pPr algn="ctr"/>
            <a:r>
              <a:rPr lang="en-GB" sz="1800" dirty="0">
                <a:solidFill>
                  <a:srgbClr val="000000"/>
                </a:solidFill>
                <a:effectLst/>
                <a:latin typeface="Century Gothic" panose="020B0502020202020204" pitchFamily="34" charset="0"/>
                <a:ea typeface="Calibri" panose="020F0502020204030204" pitchFamily="34" charset="0"/>
              </a:rPr>
              <a:t>James Almond spoke with James Peacock, who is by day a Principle Actuarial Analyst at DLG but also the founder of the SOMO network and ask James to describe this, and what it meant to him.</a:t>
            </a:r>
            <a:endParaRPr lang="en-GB" sz="1800" dirty="0">
              <a:effectLst/>
              <a:latin typeface="Century Gothic" panose="020B0502020202020204" pitchFamily="34" charset="0"/>
              <a:ea typeface="Calibri" panose="020F0502020204030204" pitchFamily="34" charset="0"/>
            </a:endParaRPr>
          </a:p>
          <a:p>
            <a:pPr algn="ctr"/>
            <a:r>
              <a:rPr lang="en-GB" sz="1800" dirty="0">
                <a:solidFill>
                  <a:srgbClr val="000000"/>
                </a:solidFill>
                <a:effectLst/>
                <a:latin typeface="Century Gothic" panose="020B0502020202020204" pitchFamily="34" charset="0"/>
                <a:ea typeface="Calibri" panose="020F0502020204030204" pitchFamily="34" charset="0"/>
              </a:rPr>
              <a:t> </a:t>
            </a:r>
            <a:endParaRPr lang="en-GB" sz="1800" dirty="0">
              <a:effectLst/>
              <a:latin typeface="Century Gothic" panose="020B0502020202020204" pitchFamily="34" charset="0"/>
              <a:ea typeface="Calibri" panose="020F0502020204030204" pitchFamily="34" charset="0"/>
            </a:endParaRPr>
          </a:p>
          <a:p>
            <a:pPr lvl="2" algn="ctr"/>
            <a:r>
              <a:rPr lang="en-GB" i="1" dirty="0">
                <a:solidFill>
                  <a:srgbClr val="11100F"/>
                </a:solidFill>
                <a:effectLst/>
                <a:latin typeface="Century Gothic" panose="020B0502020202020204" pitchFamily="34" charset="0"/>
                <a:ea typeface="Times New Roman" panose="02020603050405020304" pitchFamily="18" charset="0"/>
              </a:rPr>
              <a:t>In our society we have an "illusion of equality" suggesting that it's all down to hard work, but in fact luck plays a huge part. As Warren Buffett said he won the Ovarian lottery in that he was born with a huge head start.</a:t>
            </a:r>
            <a:endParaRPr lang="en-GB" dirty="0">
              <a:effectLst/>
              <a:latin typeface="Century Gothic" panose="020B0502020202020204" pitchFamily="34" charset="0"/>
              <a:ea typeface="Times New Roman" panose="02020603050405020304" pitchFamily="18" charset="0"/>
            </a:endParaRPr>
          </a:p>
          <a:p>
            <a:pPr lvl="1" algn="ctr"/>
            <a:r>
              <a:rPr lang="en-GB" dirty="0">
                <a:solidFill>
                  <a:srgbClr val="11100F"/>
                </a:solidFill>
                <a:effectLst/>
                <a:latin typeface="Century Gothic" panose="020B0502020202020204" pitchFamily="34" charset="0"/>
                <a:ea typeface="Times New Roman" panose="02020603050405020304" pitchFamily="18" charset="0"/>
              </a:rPr>
              <a:t> </a:t>
            </a:r>
            <a:endParaRPr lang="en-GB" dirty="0">
              <a:effectLst/>
              <a:latin typeface="Century Gothic" panose="020B0502020202020204" pitchFamily="34" charset="0"/>
              <a:ea typeface="Times New Roman" panose="02020603050405020304" pitchFamily="18" charset="0"/>
            </a:endParaRPr>
          </a:p>
          <a:p>
            <a:pPr lvl="2" algn="ctr"/>
            <a:r>
              <a:rPr lang="en-GB" i="1" dirty="0">
                <a:solidFill>
                  <a:srgbClr val="11100F"/>
                </a:solidFill>
                <a:effectLst/>
                <a:latin typeface="Century Gothic" panose="020B0502020202020204" pitchFamily="34" charset="0"/>
                <a:ea typeface="Times New Roman" panose="02020603050405020304" pitchFamily="18" charset="0"/>
              </a:rPr>
              <a:t>In that context improving social mobility is about allowing everyone to achieve their full potential regardless of their circumstances or education. And to me that's a blindingly obvious and purposeful way to improve the vitality and success of our organisation.”</a:t>
            </a:r>
            <a:endParaRPr lang="en-GB" dirty="0">
              <a:effectLst/>
              <a:latin typeface="Century Gothic" panose="020B0502020202020204" pitchFamily="34" charset="0"/>
              <a:ea typeface="Times New Roman" panose="02020603050405020304" pitchFamily="18" charset="0"/>
            </a:endParaRPr>
          </a:p>
          <a:p>
            <a:r>
              <a:rPr lang="en-GB" sz="1800" dirty="0">
                <a:solidFill>
                  <a:srgbClr val="000000"/>
                </a:solidFill>
                <a:effectLst/>
                <a:latin typeface="Calibri" panose="020F0502020204030204" pitchFamily="34" charset="0"/>
                <a:ea typeface="Calibri" panose="020F0502020204030204" pitchFamily="34" charset="0"/>
              </a:rPr>
              <a:t> </a:t>
            </a:r>
            <a:endParaRPr lang="en-GB" sz="1800" dirty="0">
              <a:effectLst/>
              <a:latin typeface="Times New Roman" panose="02020603050405020304" pitchFamily="18" charset="0"/>
              <a:ea typeface="Calibri" panose="020F0502020204030204" pitchFamily="34" charset="0"/>
            </a:endParaRPr>
          </a:p>
          <a:p>
            <a:r>
              <a:rPr lang="en-GB" sz="1800" u="none" strike="noStrike" dirty="0">
                <a:effectLst/>
                <a:latin typeface="Calibri" panose="020F0502020204030204" pitchFamily="34" charset="0"/>
                <a:ea typeface="Calibri" panose="020F0502020204030204" pitchFamily="34" charset="0"/>
              </a:rPr>
              <a:t> </a:t>
            </a:r>
            <a:endParaRPr lang="en-GB" sz="1800" dirty="0">
              <a:effectLst/>
              <a:latin typeface="Times New Roman" panose="02020603050405020304" pitchFamily="18" charset="0"/>
              <a:ea typeface="Calibri" panose="020F0502020204030204" pitchFamily="34" charset="0"/>
            </a:endParaRPr>
          </a:p>
          <a:p>
            <a:r>
              <a:rPr lang="en-GB" sz="1800" u="sng" dirty="0">
                <a:effectLst/>
                <a:latin typeface="Calibri" panose="020F0502020204030204" pitchFamily="34" charset="0"/>
                <a:ea typeface="Calibri" panose="020F0502020204030204" pitchFamily="34" charset="0"/>
              </a:rPr>
              <a:t> </a:t>
            </a:r>
            <a:endParaRPr lang="en-GB" sz="1800" dirty="0">
              <a:effectLst/>
              <a:latin typeface="Times New Roman" panose="02020603050405020304" pitchFamily="18" charset="0"/>
              <a:ea typeface="Calibri" panose="020F0502020204030204" pitchFamily="34" charset="0"/>
            </a:endParaRPr>
          </a:p>
          <a:p>
            <a:r>
              <a:rPr lang="en-GB" sz="1800" u="none" strike="noStrike" dirty="0">
                <a:effectLst/>
                <a:latin typeface="Calibri" panose="020F0502020204030204" pitchFamily="34" charset="0"/>
                <a:ea typeface="Calibri" panose="020F0502020204030204" pitchFamily="34" charset="0"/>
              </a:rPr>
              <a:t> </a:t>
            </a:r>
            <a:endParaRPr lang="en-GB" sz="1800" dirty="0">
              <a:effectLst/>
              <a:latin typeface="Times New Roman" panose="02020603050405020304" pitchFamily="18" charset="0"/>
              <a:ea typeface="Calibri" panose="020F0502020204030204" pitchFamily="34" charset="0"/>
            </a:endParaRPr>
          </a:p>
          <a:p>
            <a:pPr lvl="0">
              <a:lnSpc>
                <a:spcPts val="1680"/>
              </a:lnSpc>
              <a:buSzPts val="1000"/>
              <a:tabLst>
                <a:tab pos="457200" algn="l"/>
              </a:tabLst>
            </a:pPr>
            <a:endParaRPr lang="en-GB" sz="1800" dirty="0">
              <a:solidFill>
                <a:srgbClr val="323130"/>
              </a:solidFill>
              <a:effectLst/>
              <a:latin typeface="Times New Roman" panose="02020603050405020304" pitchFamily="18" charset="0"/>
              <a:ea typeface="Calibri" panose="020F0502020204030204" pitchFamily="34" charset="0"/>
            </a:endParaRPr>
          </a:p>
          <a:p>
            <a:endParaRPr lang="en-GB" dirty="0">
              <a:effectLst/>
              <a:latin typeface="Century Gothic" panose="020B0502020202020204" pitchFamily="34" charset="0"/>
              <a:ea typeface="Calibri" panose="020F0502020204030204" pitchFamily="34" charset="0"/>
            </a:endParaRPr>
          </a:p>
        </p:txBody>
      </p:sp>
      <p:pic>
        <p:nvPicPr>
          <p:cNvPr id="7" name="Picture 6" descr="A picture containing chart&#10;&#10;Description automatically generated">
            <a:extLst>
              <a:ext uri="{FF2B5EF4-FFF2-40B4-BE49-F238E27FC236}">
                <a16:creationId xmlns:a16="http://schemas.microsoft.com/office/drawing/2014/main" id="{BC20D8EC-7348-CE57-1FA8-9087F4C0D08A}"/>
              </a:ext>
            </a:extLst>
          </p:cNvPr>
          <p:cNvPicPr>
            <a:picLocks noChangeAspect="1"/>
          </p:cNvPicPr>
          <p:nvPr/>
        </p:nvPicPr>
        <p:blipFill rotWithShape="1">
          <a:blip r:embed="rId2">
            <a:extLst>
              <a:ext uri="{28A0092B-C50C-407E-A947-70E740481C1C}">
                <a14:useLocalDpi xmlns:a14="http://schemas.microsoft.com/office/drawing/2010/main" val="0"/>
              </a:ext>
            </a:extLst>
          </a:blip>
          <a:srcRect t="73649"/>
          <a:stretch/>
        </p:blipFill>
        <p:spPr>
          <a:xfrm rot="20735213">
            <a:off x="-1156331" y="-107291"/>
            <a:ext cx="3565332" cy="1807161"/>
          </a:xfrm>
          <a:prstGeom prst="rect">
            <a:avLst/>
          </a:prstGeom>
        </p:spPr>
      </p:pic>
      <p:pic>
        <p:nvPicPr>
          <p:cNvPr id="8" name="Picture 7" descr="A picture containing chart&#10;&#10;Description automatically generated">
            <a:extLst>
              <a:ext uri="{FF2B5EF4-FFF2-40B4-BE49-F238E27FC236}">
                <a16:creationId xmlns:a16="http://schemas.microsoft.com/office/drawing/2014/main" id="{80E603A5-E5FF-54CE-DAD1-07936C1CFD03}"/>
              </a:ext>
            </a:extLst>
          </p:cNvPr>
          <p:cNvPicPr>
            <a:picLocks noChangeAspect="1"/>
          </p:cNvPicPr>
          <p:nvPr/>
        </p:nvPicPr>
        <p:blipFill rotWithShape="1">
          <a:blip r:embed="rId2">
            <a:extLst>
              <a:ext uri="{28A0092B-C50C-407E-A947-70E740481C1C}">
                <a14:useLocalDpi xmlns:a14="http://schemas.microsoft.com/office/drawing/2010/main" val="0"/>
              </a:ext>
            </a:extLst>
          </a:blip>
          <a:srcRect t="73649"/>
          <a:stretch/>
        </p:blipFill>
        <p:spPr>
          <a:xfrm rot="1533156">
            <a:off x="9539469" y="-43240"/>
            <a:ext cx="3565332" cy="1807161"/>
          </a:xfrm>
          <a:prstGeom prst="rect">
            <a:avLst/>
          </a:prstGeom>
        </p:spPr>
      </p:pic>
      <p:pic>
        <p:nvPicPr>
          <p:cNvPr id="10" name="Picture 9" descr="A person in a garment&#10;&#10;Description automatically generated with low confidence">
            <a:extLst>
              <a:ext uri="{FF2B5EF4-FFF2-40B4-BE49-F238E27FC236}">
                <a16:creationId xmlns:a16="http://schemas.microsoft.com/office/drawing/2014/main" id="{74084FE7-009D-A756-49A6-96FC97E07DA6}"/>
              </a:ext>
            </a:extLst>
          </p:cNvPr>
          <p:cNvPicPr>
            <a:picLocks noChangeAspect="1"/>
          </p:cNvPicPr>
          <p:nvPr/>
        </p:nvPicPr>
        <p:blipFill rotWithShape="1">
          <a:blip r:embed="rId3">
            <a:extLst>
              <a:ext uri="{28A0092B-C50C-407E-A947-70E740481C1C}">
                <a14:useLocalDpi xmlns:a14="http://schemas.microsoft.com/office/drawing/2010/main" val="0"/>
              </a:ext>
            </a:extLst>
          </a:blip>
          <a:srcRect t="46300" r="64057"/>
          <a:stretch/>
        </p:blipFill>
        <p:spPr>
          <a:xfrm>
            <a:off x="-352093" y="3355718"/>
            <a:ext cx="1742743" cy="3682726"/>
          </a:xfrm>
          <a:prstGeom prst="rect">
            <a:avLst/>
          </a:prstGeom>
        </p:spPr>
      </p:pic>
    </p:spTree>
    <p:extLst>
      <p:ext uri="{BB962C8B-B14F-4D97-AF65-F5344CB8AC3E}">
        <p14:creationId xmlns:p14="http://schemas.microsoft.com/office/powerpoint/2010/main" val="24765695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DF79BA1-586D-B137-7894-EAC928D57469}"/>
              </a:ext>
            </a:extLst>
          </p:cNvPr>
          <p:cNvSpPr/>
          <p:nvPr/>
        </p:nvSpPr>
        <p:spPr>
          <a:xfrm>
            <a:off x="-2" y="-179790"/>
            <a:ext cx="12191999" cy="7037790"/>
          </a:xfrm>
          <a:prstGeom prst="rect">
            <a:avLst/>
          </a:prstGeom>
          <a:solidFill>
            <a:schemeClr val="bg1">
              <a:alpha val="6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4937DFFF-45A9-C8A8-F5C3-CC9E83D2816E}"/>
              </a:ext>
            </a:extLst>
          </p:cNvPr>
          <p:cNvSpPr/>
          <p:nvPr/>
        </p:nvSpPr>
        <p:spPr>
          <a:xfrm>
            <a:off x="400050" y="456843"/>
            <a:ext cx="11449048" cy="5696664"/>
          </a:xfrm>
          <a:prstGeom prst="rect">
            <a:avLst/>
          </a:prstGeom>
          <a:solidFill>
            <a:schemeClr val="bg1"/>
          </a:solidFill>
          <a:ln w="38100">
            <a:solidFill>
              <a:srgbClr val="1E2F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u="none" strike="noStrike">
                <a:effectLst/>
                <a:latin typeface="Century Gothic" panose="020B0502020202020204" pitchFamily="34" charset="0"/>
                <a:ea typeface="Calibri" panose="020F0502020204030204" pitchFamily="34" charset="0"/>
              </a:rPr>
              <a:t> </a:t>
            </a:r>
            <a:endParaRPr lang="en-GB" sz="1800">
              <a:effectLst/>
              <a:latin typeface="Century Gothic" panose="020B0502020202020204" pitchFamily="34" charset="0"/>
              <a:ea typeface="Calibri" panose="020F0502020204030204" pitchFamily="34" charset="0"/>
            </a:endParaRPr>
          </a:p>
          <a:p>
            <a:pPr algn="ctr"/>
            <a:r>
              <a:rPr lang="en-GB" sz="1800">
                <a:effectLst/>
                <a:latin typeface="Century Gothic" panose="020B0502020202020204" pitchFamily="34" charset="0"/>
                <a:ea typeface="Calibri" panose="020F0502020204030204" pitchFamily="34" charset="0"/>
              </a:rPr>
              <a:t>Before we bring this edition to a close, James A also shared his thoughts. James as a council member has some first-hand experience of SOMO and would be really interested to hear some stories and experiences of our members. It would be great to have a quarterly update on the strides we are making which help break down and contribute to a better society, please reach out to James directly if you wish to become involved </a:t>
            </a:r>
            <a:endParaRPr lang="en-GB" sz="1800" dirty="0">
              <a:effectLst/>
              <a:latin typeface="Century Gothic" panose="020B0502020202020204" pitchFamily="34" charset="0"/>
              <a:ea typeface="Calibri" panose="020F0502020204030204" pitchFamily="34" charset="0"/>
            </a:endParaRPr>
          </a:p>
        </p:txBody>
      </p:sp>
      <p:sp>
        <p:nvSpPr>
          <p:cNvPr id="5" name="TextBox 4">
            <a:extLst>
              <a:ext uri="{FF2B5EF4-FFF2-40B4-BE49-F238E27FC236}">
                <a16:creationId xmlns:a16="http://schemas.microsoft.com/office/drawing/2014/main" id="{D8FC5903-BA26-031B-1078-8D6905BE5DBC}"/>
              </a:ext>
            </a:extLst>
          </p:cNvPr>
          <p:cNvSpPr txBox="1"/>
          <p:nvPr/>
        </p:nvSpPr>
        <p:spPr>
          <a:xfrm>
            <a:off x="1257297" y="751344"/>
            <a:ext cx="9677400" cy="3416320"/>
          </a:xfrm>
          <a:prstGeom prst="rect">
            <a:avLst/>
          </a:prstGeom>
          <a:noFill/>
        </p:spPr>
        <p:txBody>
          <a:bodyPr wrap="square">
            <a:spAutoFit/>
          </a:bodyPr>
          <a:lstStyle/>
          <a:p>
            <a:pPr algn="ctr"/>
            <a:r>
              <a:rPr lang="en-GB" sz="1800" dirty="0">
                <a:solidFill>
                  <a:srgbClr val="000000"/>
                </a:solidFill>
                <a:effectLst/>
                <a:latin typeface="Century Gothic" panose="020B0502020202020204" pitchFamily="34" charset="0"/>
                <a:ea typeface="Calibri" panose="020F0502020204030204" pitchFamily="34" charset="0"/>
              </a:rPr>
              <a:t>For more insightful information check out the material below, well worth a read / watch if you have time.</a:t>
            </a:r>
            <a:endParaRPr lang="en-GB" sz="1800" dirty="0">
              <a:effectLst/>
              <a:latin typeface="Century Gothic" panose="020B0502020202020204" pitchFamily="34" charset="0"/>
              <a:ea typeface="Calibri" panose="020F0502020204030204" pitchFamily="34" charset="0"/>
            </a:endParaRPr>
          </a:p>
          <a:p>
            <a:pPr algn="ctr"/>
            <a:r>
              <a:rPr lang="en-GB" sz="1800" dirty="0">
                <a:solidFill>
                  <a:srgbClr val="000000"/>
                </a:solidFill>
                <a:effectLst/>
                <a:latin typeface="Century Gothic" panose="020B0502020202020204" pitchFamily="34" charset="0"/>
                <a:ea typeface="Calibri" panose="020F0502020204030204" pitchFamily="34" charset="0"/>
              </a:rPr>
              <a:t> </a:t>
            </a:r>
            <a:endParaRPr lang="en-GB" sz="1800" dirty="0">
              <a:effectLst/>
              <a:latin typeface="Century Gothic" panose="020B0502020202020204" pitchFamily="34" charset="0"/>
              <a:ea typeface="Calibri" panose="020F0502020204030204" pitchFamily="34" charset="0"/>
            </a:endParaRPr>
          </a:p>
          <a:p>
            <a:pPr algn="ctr"/>
            <a:r>
              <a:rPr lang="en-GB" sz="1800" dirty="0">
                <a:solidFill>
                  <a:srgbClr val="11100F"/>
                </a:solidFill>
                <a:effectLst/>
                <a:latin typeface="Century Gothic" panose="020B0502020202020204" pitchFamily="34" charset="0"/>
                <a:ea typeface="Times New Roman" panose="02020603050405020304" pitchFamily="18" charset="0"/>
              </a:rPr>
              <a:t>One good watch: </a:t>
            </a:r>
            <a:r>
              <a:rPr lang="en-GB" sz="1800" b="1" dirty="0">
                <a:solidFill>
                  <a:srgbClr val="11100F"/>
                </a:solidFill>
                <a:effectLst/>
                <a:latin typeface="Century Gothic" panose="020B0502020202020204" pitchFamily="34" charset="0"/>
                <a:ea typeface="Times New Roman" panose="02020603050405020304" pitchFamily="18" charset="0"/>
              </a:rPr>
              <a:t>Life and Death in the Warehouse</a:t>
            </a:r>
            <a:r>
              <a:rPr lang="en-GB" sz="1800" dirty="0">
                <a:solidFill>
                  <a:srgbClr val="11100F"/>
                </a:solidFill>
                <a:effectLst/>
                <a:latin typeface="Century Gothic" panose="020B0502020202020204" pitchFamily="34" charset="0"/>
                <a:ea typeface="Times New Roman" panose="02020603050405020304" pitchFamily="18" charset="0"/>
              </a:rPr>
              <a:t> (BBC iPlayer) follows the story of people working in distribution centres</a:t>
            </a:r>
            <a:endParaRPr lang="en-GB" sz="1800" dirty="0">
              <a:effectLst/>
              <a:latin typeface="Century Gothic" panose="020B0502020202020204" pitchFamily="34" charset="0"/>
              <a:ea typeface="Times New Roman" panose="02020603050405020304" pitchFamily="18" charset="0"/>
            </a:endParaRPr>
          </a:p>
          <a:p>
            <a:pPr algn="ctr"/>
            <a:r>
              <a:rPr lang="en-GB" sz="1800" dirty="0">
                <a:solidFill>
                  <a:srgbClr val="11100F"/>
                </a:solidFill>
                <a:effectLst/>
                <a:latin typeface="Century Gothic" panose="020B0502020202020204" pitchFamily="34" charset="0"/>
                <a:ea typeface="Times New Roman" panose="02020603050405020304" pitchFamily="18" charset="0"/>
              </a:rPr>
              <a:t> </a:t>
            </a:r>
            <a:endParaRPr lang="en-GB" sz="1800" dirty="0">
              <a:effectLst/>
              <a:latin typeface="Century Gothic" panose="020B0502020202020204" pitchFamily="34" charset="0"/>
              <a:ea typeface="Times New Roman" panose="02020603050405020304" pitchFamily="18" charset="0"/>
            </a:endParaRPr>
          </a:p>
          <a:p>
            <a:pPr algn="ctr"/>
            <a:r>
              <a:rPr lang="en-GB" sz="1800" dirty="0">
                <a:solidFill>
                  <a:srgbClr val="11100F"/>
                </a:solidFill>
                <a:effectLst/>
                <a:latin typeface="Century Gothic" panose="020B0502020202020204" pitchFamily="34" charset="0"/>
                <a:ea typeface="Times New Roman" panose="02020603050405020304" pitchFamily="18" charset="0"/>
              </a:rPr>
              <a:t>One good listen: </a:t>
            </a:r>
            <a:r>
              <a:rPr lang="en-GB" sz="1800" b="1" dirty="0">
                <a:solidFill>
                  <a:srgbClr val="11100F"/>
                </a:solidFill>
                <a:effectLst/>
                <a:latin typeface="Century Gothic" panose="020B0502020202020204" pitchFamily="34" charset="0"/>
                <a:ea typeface="Times New Roman" panose="02020603050405020304" pitchFamily="18" charset="0"/>
              </a:rPr>
              <a:t>The Social Mobility Podcast</a:t>
            </a:r>
            <a:r>
              <a:rPr lang="en-GB" sz="1800" dirty="0">
                <a:solidFill>
                  <a:srgbClr val="11100F"/>
                </a:solidFill>
                <a:effectLst/>
                <a:latin typeface="Century Gothic" panose="020B0502020202020204" pitchFamily="34" charset="0"/>
                <a:ea typeface="Times New Roman" panose="02020603050405020304" pitchFamily="18" charset="0"/>
              </a:rPr>
              <a:t> - dive into any episode!</a:t>
            </a:r>
            <a:endParaRPr lang="en-GB" sz="1800" dirty="0">
              <a:effectLst/>
              <a:latin typeface="Century Gothic" panose="020B0502020202020204" pitchFamily="34" charset="0"/>
              <a:ea typeface="Times New Roman" panose="02020603050405020304" pitchFamily="18" charset="0"/>
            </a:endParaRPr>
          </a:p>
          <a:p>
            <a:pPr algn="ctr"/>
            <a:r>
              <a:rPr lang="en-GB" sz="1800" dirty="0">
                <a:solidFill>
                  <a:srgbClr val="11100F"/>
                </a:solidFill>
                <a:effectLst/>
                <a:latin typeface="Century Gothic" panose="020B0502020202020204" pitchFamily="34" charset="0"/>
                <a:ea typeface="Times New Roman" panose="02020603050405020304" pitchFamily="18" charset="0"/>
              </a:rPr>
              <a:t> </a:t>
            </a:r>
            <a:endParaRPr lang="en-GB" sz="1800" dirty="0">
              <a:effectLst/>
              <a:latin typeface="Century Gothic" panose="020B0502020202020204" pitchFamily="34" charset="0"/>
              <a:ea typeface="Times New Roman" panose="02020603050405020304" pitchFamily="18" charset="0"/>
            </a:endParaRPr>
          </a:p>
          <a:p>
            <a:pPr algn="ctr"/>
            <a:r>
              <a:rPr lang="en-GB" sz="1800" dirty="0">
                <a:solidFill>
                  <a:srgbClr val="11100F"/>
                </a:solidFill>
                <a:effectLst/>
                <a:latin typeface="Century Gothic" panose="020B0502020202020204" pitchFamily="34" charset="0"/>
                <a:ea typeface="Times New Roman" panose="02020603050405020304" pitchFamily="18" charset="0"/>
              </a:rPr>
              <a:t>One good read: </a:t>
            </a:r>
            <a:r>
              <a:rPr lang="en-GB" sz="1800" b="1" dirty="0">
                <a:solidFill>
                  <a:srgbClr val="11100F"/>
                </a:solidFill>
                <a:effectLst/>
                <a:latin typeface="Century Gothic" panose="020B0502020202020204" pitchFamily="34" charset="0"/>
                <a:ea typeface="Times New Roman" panose="02020603050405020304" pitchFamily="18" charset="0"/>
              </a:rPr>
              <a:t>Poverty Safari</a:t>
            </a:r>
            <a:r>
              <a:rPr lang="en-GB" sz="1800" dirty="0">
                <a:solidFill>
                  <a:srgbClr val="11100F"/>
                </a:solidFill>
                <a:effectLst/>
                <a:latin typeface="Century Gothic" panose="020B0502020202020204" pitchFamily="34" charset="0"/>
                <a:ea typeface="Times New Roman" panose="02020603050405020304" pitchFamily="18" charset="0"/>
              </a:rPr>
              <a:t> by Darren McGarvey</a:t>
            </a:r>
            <a:endParaRPr lang="en-GB" sz="1800" dirty="0">
              <a:effectLst/>
              <a:latin typeface="Century Gothic" panose="020B0502020202020204" pitchFamily="34" charset="0"/>
              <a:ea typeface="Times New Roman" panose="02020603050405020304" pitchFamily="18" charset="0"/>
            </a:endParaRPr>
          </a:p>
          <a:p>
            <a:pPr algn="ctr"/>
            <a:r>
              <a:rPr lang="en-GB" sz="1800" dirty="0">
                <a:solidFill>
                  <a:srgbClr val="11100F"/>
                </a:solidFill>
                <a:effectLst/>
                <a:latin typeface="Century Gothic" panose="020B0502020202020204" pitchFamily="34" charset="0"/>
                <a:ea typeface="Times New Roman" panose="02020603050405020304" pitchFamily="18" charset="0"/>
              </a:rPr>
              <a:t> </a:t>
            </a:r>
            <a:endParaRPr lang="en-GB" sz="1800" dirty="0">
              <a:effectLst/>
              <a:latin typeface="Century Gothic" panose="020B0502020202020204" pitchFamily="34" charset="0"/>
              <a:ea typeface="Times New Roman" panose="02020603050405020304" pitchFamily="18" charset="0"/>
            </a:endParaRPr>
          </a:p>
          <a:p>
            <a:pPr algn="ctr"/>
            <a:r>
              <a:rPr lang="en-GB" sz="1800" dirty="0">
                <a:solidFill>
                  <a:srgbClr val="11100F"/>
                </a:solidFill>
                <a:effectLst/>
                <a:latin typeface="Century Gothic" panose="020B0502020202020204" pitchFamily="34" charset="0"/>
                <a:ea typeface="Times New Roman" panose="02020603050405020304" pitchFamily="18" charset="0"/>
              </a:rPr>
              <a:t>One good follow: </a:t>
            </a:r>
            <a:r>
              <a:rPr lang="en-GB" sz="1800" b="1" dirty="0">
                <a:solidFill>
                  <a:srgbClr val="11100F"/>
                </a:solidFill>
                <a:effectLst/>
                <a:latin typeface="Century Gothic" panose="020B0502020202020204" pitchFamily="34" charset="0"/>
                <a:ea typeface="Times New Roman" panose="02020603050405020304" pitchFamily="18" charset="0"/>
              </a:rPr>
              <a:t>Jack Monroe</a:t>
            </a:r>
            <a:r>
              <a:rPr lang="en-GB" sz="1800" dirty="0">
                <a:solidFill>
                  <a:srgbClr val="11100F"/>
                </a:solidFill>
                <a:effectLst/>
                <a:latin typeface="Century Gothic" panose="020B0502020202020204" pitchFamily="34" charset="0"/>
                <a:ea typeface="Times New Roman" panose="02020603050405020304" pitchFamily="18" charset="0"/>
              </a:rPr>
              <a:t> - cook and activist with lived experience of life in poverty @BootstrapCook on twitter</a:t>
            </a:r>
            <a:endParaRPr lang="en-GB" sz="1800" dirty="0">
              <a:effectLst/>
              <a:latin typeface="Century Gothic" panose="020B0502020202020204" pitchFamily="34" charset="0"/>
              <a:ea typeface="Times New Roman" panose="02020603050405020304" pitchFamily="18" charset="0"/>
            </a:endParaRPr>
          </a:p>
        </p:txBody>
      </p:sp>
      <p:pic>
        <p:nvPicPr>
          <p:cNvPr id="11" name="Picture 10" descr="A person in a garment&#10;&#10;Description automatically generated with low confidence">
            <a:extLst>
              <a:ext uri="{FF2B5EF4-FFF2-40B4-BE49-F238E27FC236}">
                <a16:creationId xmlns:a16="http://schemas.microsoft.com/office/drawing/2014/main" id="{971C98CF-DD32-DDD7-DBE4-4CD6CB347E9D}"/>
              </a:ext>
            </a:extLst>
          </p:cNvPr>
          <p:cNvPicPr>
            <a:picLocks noChangeAspect="1"/>
          </p:cNvPicPr>
          <p:nvPr/>
        </p:nvPicPr>
        <p:blipFill rotWithShape="1">
          <a:blip r:embed="rId2">
            <a:extLst>
              <a:ext uri="{28A0092B-C50C-407E-A947-70E740481C1C}">
                <a14:useLocalDpi xmlns:a14="http://schemas.microsoft.com/office/drawing/2010/main" val="0"/>
              </a:ext>
            </a:extLst>
          </a:blip>
          <a:srcRect r="51674" b="61120"/>
          <a:stretch/>
        </p:blipFill>
        <p:spPr>
          <a:xfrm>
            <a:off x="8882748" y="3581400"/>
            <a:ext cx="3480698" cy="3960858"/>
          </a:xfrm>
          <a:prstGeom prst="rect">
            <a:avLst/>
          </a:prstGeom>
        </p:spPr>
      </p:pic>
      <p:sp>
        <p:nvSpPr>
          <p:cNvPr id="13" name="TextBox 12">
            <a:extLst>
              <a:ext uri="{FF2B5EF4-FFF2-40B4-BE49-F238E27FC236}">
                <a16:creationId xmlns:a16="http://schemas.microsoft.com/office/drawing/2014/main" id="{48874646-0789-8932-9F12-A8E321DBBA1D}"/>
              </a:ext>
            </a:extLst>
          </p:cNvPr>
          <p:cNvSpPr txBox="1"/>
          <p:nvPr/>
        </p:nvSpPr>
        <p:spPr>
          <a:xfrm>
            <a:off x="721585" y="3986701"/>
            <a:ext cx="8697747" cy="2031325"/>
          </a:xfrm>
          <a:prstGeom prst="rect">
            <a:avLst/>
          </a:prstGeom>
          <a:noFill/>
        </p:spPr>
        <p:txBody>
          <a:bodyPr wrap="square">
            <a:spAutoFit/>
          </a:bodyPr>
          <a:lstStyle/>
          <a:p>
            <a:pPr algn="ctr"/>
            <a:r>
              <a:rPr lang="en-GB" sz="1800" u="none" strike="noStrike" dirty="0">
                <a:effectLst/>
                <a:latin typeface="Century Gothic" panose="020B0502020202020204" pitchFamily="34" charset="0"/>
                <a:ea typeface="Calibri" panose="020F0502020204030204" pitchFamily="34" charset="0"/>
              </a:rPr>
              <a:t> </a:t>
            </a:r>
            <a:endParaRPr lang="en-GB" sz="1800" dirty="0">
              <a:effectLst/>
              <a:latin typeface="Century Gothic" panose="020B0502020202020204" pitchFamily="34" charset="0"/>
              <a:ea typeface="Calibri" panose="020F0502020204030204" pitchFamily="34" charset="0"/>
            </a:endParaRPr>
          </a:p>
          <a:p>
            <a:pPr algn="ctr"/>
            <a:r>
              <a:rPr lang="en-GB" sz="1800" dirty="0">
                <a:effectLst/>
                <a:latin typeface="Century Gothic" panose="020B0502020202020204" pitchFamily="34" charset="0"/>
                <a:ea typeface="Calibri" panose="020F0502020204030204" pitchFamily="34" charset="0"/>
              </a:rPr>
              <a:t>Before we bring this edition to a close, James A also shared his thoughts. James as a council member has some first-hand experience of SOMO and would be really interested to hear some stories and experiences of our members. It would be great to have a quarterly update on the strides we are making which help break down and contribute to a better society, please reach out to James directly if you wish to become involved </a:t>
            </a:r>
          </a:p>
        </p:txBody>
      </p:sp>
      <p:pic>
        <p:nvPicPr>
          <p:cNvPr id="14" name="Picture 13" descr="A picture containing chart&#10;&#10;Description automatically generated">
            <a:extLst>
              <a:ext uri="{FF2B5EF4-FFF2-40B4-BE49-F238E27FC236}">
                <a16:creationId xmlns:a16="http://schemas.microsoft.com/office/drawing/2014/main" id="{A9CDD7CF-1217-6F6A-309C-92C7221D17DF}"/>
              </a:ext>
            </a:extLst>
          </p:cNvPr>
          <p:cNvPicPr>
            <a:picLocks noChangeAspect="1"/>
          </p:cNvPicPr>
          <p:nvPr/>
        </p:nvPicPr>
        <p:blipFill rotWithShape="1">
          <a:blip r:embed="rId3">
            <a:extLst>
              <a:ext uri="{28A0092B-C50C-407E-A947-70E740481C1C}">
                <a14:useLocalDpi xmlns:a14="http://schemas.microsoft.com/office/drawing/2010/main" val="0"/>
              </a:ext>
            </a:extLst>
          </a:blip>
          <a:srcRect b="77500"/>
          <a:stretch/>
        </p:blipFill>
        <p:spPr>
          <a:xfrm rot="246692">
            <a:off x="5796640" y="-807255"/>
            <a:ext cx="7015902" cy="2232783"/>
          </a:xfrm>
          <a:prstGeom prst="rect">
            <a:avLst/>
          </a:prstGeom>
        </p:spPr>
      </p:pic>
      <p:pic>
        <p:nvPicPr>
          <p:cNvPr id="15" name="Picture 14" descr="A picture containing chart&#10;&#10;Description automatically generated">
            <a:extLst>
              <a:ext uri="{FF2B5EF4-FFF2-40B4-BE49-F238E27FC236}">
                <a16:creationId xmlns:a16="http://schemas.microsoft.com/office/drawing/2014/main" id="{070FE021-E0E8-3FE6-B3D4-493581A3F45B}"/>
              </a:ext>
            </a:extLst>
          </p:cNvPr>
          <p:cNvPicPr>
            <a:picLocks noChangeAspect="1"/>
          </p:cNvPicPr>
          <p:nvPr/>
        </p:nvPicPr>
        <p:blipFill rotWithShape="1">
          <a:blip r:embed="rId3">
            <a:extLst>
              <a:ext uri="{28A0092B-C50C-407E-A947-70E740481C1C}">
                <a14:useLocalDpi xmlns:a14="http://schemas.microsoft.com/office/drawing/2010/main" val="0"/>
              </a:ext>
            </a:extLst>
          </a:blip>
          <a:srcRect b="77500"/>
          <a:stretch/>
        </p:blipFill>
        <p:spPr>
          <a:xfrm rot="20443347">
            <a:off x="-1890782" y="-512299"/>
            <a:ext cx="7015902" cy="2232783"/>
          </a:xfrm>
          <a:prstGeom prst="rect">
            <a:avLst/>
          </a:prstGeom>
        </p:spPr>
      </p:pic>
    </p:spTree>
    <p:extLst>
      <p:ext uri="{BB962C8B-B14F-4D97-AF65-F5344CB8AC3E}">
        <p14:creationId xmlns:p14="http://schemas.microsoft.com/office/powerpoint/2010/main" val="285126371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566</TotalTime>
  <Words>2287</Words>
  <Application>Microsoft Office PowerPoint</Application>
  <PresentationFormat>Widescreen</PresentationFormat>
  <Paragraphs>111</Paragraphs>
  <Slides>10</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10</vt:i4>
      </vt:variant>
    </vt:vector>
  </HeadingPairs>
  <TitlesOfParts>
    <vt:vector size="17" baseType="lpstr">
      <vt:lpstr>Arial</vt:lpstr>
      <vt:lpstr>Calibri</vt:lpstr>
      <vt:lpstr>Calibri Light</vt:lpstr>
      <vt:lpstr>Century Gothic</vt:lpstr>
      <vt:lpstr>Symbol</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Strickland, David (Learning Delivery, HR Operations)</dc:creator>
  <cp:lastModifiedBy>Phil Beattie (UK)</cp:lastModifiedBy>
  <cp:revision>10</cp:revision>
  <dcterms:created xsi:type="dcterms:W3CDTF">2021-12-10T10:36:07Z</dcterms:created>
  <dcterms:modified xsi:type="dcterms:W3CDTF">2022-06-27T10:47:55Z</dcterms:modified>
</cp:coreProperties>
</file>