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377" r:id="rId2"/>
    <p:sldId id="417" r:id="rId3"/>
    <p:sldId id="418" r:id="rId4"/>
    <p:sldId id="419" r:id="rId5"/>
    <p:sldId id="420" r:id="rId6"/>
    <p:sldId id="421" r:id="rId7"/>
    <p:sldId id="422" r:id="rId8"/>
    <p:sldId id="423" r:id="rId9"/>
    <p:sldId id="424" r:id="rId10"/>
    <p:sldId id="425" r:id="rId11"/>
    <p:sldId id="452" r:id="rId12"/>
    <p:sldId id="426" r:id="rId13"/>
    <p:sldId id="427" r:id="rId14"/>
    <p:sldId id="428" r:id="rId15"/>
    <p:sldId id="429" r:id="rId16"/>
    <p:sldId id="431" r:id="rId17"/>
    <p:sldId id="432" r:id="rId18"/>
    <p:sldId id="433" r:id="rId19"/>
    <p:sldId id="434" r:id="rId20"/>
    <p:sldId id="435" r:id="rId21"/>
    <p:sldId id="437" r:id="rId22"/>
    <p:sldId id="438" r:id="rId23"/>
    <p:sldId id="440" r:id="rId24"/>
    <p:sldId id="441" r:id="rId25"/>
    <p:sldId id="442" r:id="rId26"/>
    <p:sldId id="443" r:id="rId27"/>
    <p:sldId id="444" r:id="rId28"/>
    <p:sldId id="445" r:id="rId29"/>
    <p:sldId id="448" r:id="rId30"/>
    <p:sldId id="449" r:id="rId31"/>
    <p:sldId id="450" r:id="rId32"/>
    <p:sldId id="453" r:id="rId33"/>
    <p:sldId id="451" r:id="rId34"/>
    <p:sldId id="414" r:id="rId35"/>
    <p:sldId id="326" r:id="rId36"/>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6">
          <p15:clr>
            <a:srgbClr val="A4A3A4"/>
          </p15:clr>
        </p15:guide>
        <p15:guide id="2" pos="3872">
          <p15:clr>
            <a:srgbClr val="A4A3A4"/>
          </p15:clr>
        </p15:guide>
        <p15:guide id="3" orient="horz" pos="3716">
          <p15:clr>
            <a:srgbClr val="A4A3A4"/>
          </p15:clr>
        </p15:guide>
        <p15:guide id="4" pos="3629">
          <p15:clr>
            <a:srgbClr val="A4A3A4"/>
          </p15:clr>
        </p15:guide>
        <p15:guide id="5" orient="horz" pos="1520">
          <p15:clr>
            <a:srgbClr val="A4A3A4"/>
          </p15:clr>
        </p15:guide>
      </p15:sldGuideLst>
    </p:ext>
    <p:ext uri="{2D200454-40CA-4A62-9FC3-DE9A4176ACB9}">
      <p15:notesGuideLst xmlns:p15="http://schemas.microsoft.com/office/powerpoint/2012/main">
        <p15:guide id="1" orient="horz" pos="3109">
          <p15:clr>
            <a:srgbClr val="A4A3A4"/>
          </p15:clr>
        </p15:guide>
        <p15:guide id="2" pos="21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56"/>
    <a:srgbClr val="333333"/>
    <a:srgbClr val="878787"/>
    <a:srgbClr val="E3DAD1"/>
    <a:srgbClr val="0B1742"/>
    <a:srgbClr val="431663"/>
    <a:srgbClr val="E3E3E3"/>
    <a:srgbClr val="B5896C"/>
    <a:srgbClr val="00C8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88" d="100"/>
          <a:sy n="88" d="100"/>
        </p:scale>
        <p:origin x="475" y="62"/>
      </p:cViewPr>
      <p:guideLst>
        <p:guide orient="horz" pos="3566"/>
        <p:guide pos="3872"/>
        <p:guide orient="horz" pos="3716"/>
        <p:guide pos="3629"/>
        <p:guide orient="horz" pos="1520"/>
      </p:guideLst>
    </p:cSldViewPr>
  </p:slideViewPr>
  <p:notesTextViewPr>
    <p:cViewPr>
      <p:scale>
        <a:sx n="1" d="1"/>
        <a:sy n="1" d="1"/>
      </p:scale>
      <p:origin x="0" y="0"/>
    </p:cViewPr>
  </p:notesTextViewPr>
  <p:sorterViewPr>
    <p:cViewPr>
      <p:scale>
        <a:sx n="100" d="100"/>
        <a:sy n="100" d="100"/>
      </p:scale>
      <p:origin x="0" y="-1632"/>
    </p:cViewPr>
  </p:sorterViewPr>
  <p:notesViewPr>
    <p:cSldViewPr snapToGrid="0">
      <p:cViewPr varScale="1">
        <p:scale>
          <a:sx n="65" d="100"/>
          <a:sy n="65" d="100"/>
        </p:scale>
        <p:origin x="2890" y="53"/>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a:defRPr sz="1200"/>
            </a:lvl1pPr>
          </a:lstStyle>
          <a:p>
            <a:fld id="{95E9E597-19EB-4C3A-AB50-61C764F9FC89}" type="datetimeFigureOut">
              <a:rPr lang="en-GB" smtClean="0"/>
              <a:t>03/11/2021</a:t>
            </a:fld>
            <a:endParaRPr lang="en-GB"/>
          </a:p>
        </p:txBody>
      </p:sp>
      <p:sp>
        <p:nvSpPr>
          <p:cNvPr id="4" name="Footer Placeholder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r>
              <a:rPr lang="en-GB" smtClean="0"/>
              <a:t>classification</a:t>
            </a:r>
            <a:endParaRPr lang="en-GB"/>
          </a:p>
        </p:txBody>
      </p:sp>
      <p:sp>
        <p:nvSpPr>
          <p:cNvPr id="5" name="Slide Number Placehold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F288BA20-B453-4567-A72A-3CF3C8F3F9E8}" type="slidenum">
              <a:rPr lang="en-GB" smtClean="0"/>
              <a:t>‹#›</a:t>
            </a:fld>
            <a:endParaRPr lang="en-GB"/>
          </a:p>
        </p:txBody>
      </p:sp>
    </p:spTree>
    <p:extLst>
      <p:ext uri="{BB962C8B-B14F-4D97-AF65-F5344CB8AC3E}">
        <p14:creationId xmlns:p14="http://schemas.microsoft.com/office/powerpoint/2010/main" val="971032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FD94AFFF-4E0F-49FC-B981-DC9E9E5DE070}" type="datetimeFigureOut">
              <a:rPr lang="en-GB" smtClean="0"/>
              <a:t>03/11/2021</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r>
              <a:rPr lang="en-GB" smtClean="0"/>
              <a:t>classification</a:t>
            </a:r>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8A0B2723-D14F-400D-B3BB-EEB681BEB377}" type="slidenum">
              <a:rPr lang="en-GB" smtClean="0"/>
              <a:t>‹#›</a:t>
            </a:fld>
            <a:endParaRPr lang="en-GB"/>
          </a:p>
        </p:txBody>
      </p:sp>
    </p:spTree>
    <p:extLst>
      <p:ext uri="{BB962C8B-B14F-4D97-AF65-F5344CB8AC3E}">
        <p14:creationId xmlns:p14="http://schemas.microsoft.com/office/powerpoint/2010/main" val="2095007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86B751-EED6-4954-A887-DE4E19E0BA5B}" type="slidenum">
              <a:rPr lang="en-GB" smtClean="0"/>
              <a:t>2</a:t>
            </a:fld>
            <a:endParaRPr lang="en-GB"/>
          </a:p>
        </p:txBody>
      </p:sp>
    </p:spTree>
    <p:extLst>
      <p:ext uri="{BB962C8B-B14F-4D97-AF65-F5344CB8AC3E}">
        <p14:creationId xmlns:p14="http://schemas.microsoft.com/office/powerpoint/2010/main" val="1648350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43166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863849"/>
            <a:ext cx="5770562" cy="3108325"/>
          </a:xfrm>
        </p:spPr>
        <p:txBody>
          <a:bodyPr anchor="t"/>
          <a:lstStyle>
            <a:lvl1pPr algn="l">
              <a:defRPr sz="6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9278" y="1651002"/>
            <a:ext cx="11308860" cy="876300"/>
          </a:xfrm>
          <a:prstGeom prst="rect">
            <a:avLst/>
          </a:prstGeom>
        </p:spPr>
        <p:txBody>
          <a:bodyPr anchor="b">
            <a:normAutofit/>
          </a:bodyPr>
          <a:lstStyle>
            <a:lvl1pPr marL="0" indent="0" algn="l">
              <a:buNone/>
              <a:defRPr sz="1900" b="1">
                <a:solidFill>
                  <a:schemeClr val="bg1"/>
                </a:solidFill>
                <a:latin typeface="+mn-lt"/>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endParaRPr lang="en-US" dirty="0"/>
          </a:p>
        </p:txBody>
      </p:sp>
      <p:sp>
        <p:nvSpPr>
          <p:cNvPr id="6" name="Slide Number Placeholder 5"/>
          <p:cNvSpPr>
            <a:spLocks noGrp="1"/>
          </p:cNvSpPr>
          <p:nvPr>
            <p:ph type="sldNum" sz="quarter" idx="12"/>
          </p:nvPr>
        </p:nvSpPr>
        <p:spPr>
          <a:xfrm>
            <a:off x="5826146" y="-546227"/>
            <a:ext cx="323808" cy="180000"/>
          </a:xfrm>
        </p:spPr>
        <p:txBody>
          <a:bodyPr/>
          <a:lstStyle/>
          <a:p>
            <a:fld id="{44E28417-200B-450A-9FCE-6D48432C8BD9}" type="slidenum">
              <a:rPr lang="en-GB" smtClean="0"/>
              <a:t>‹#›</a:t>
            </a:fld>
            <a:endParaRPr lang="en-GB"/>
          </a:p>
        </p:txBody>
      </p:sp>
      <p:cxnSp>
        <p:nvCxnSpPr>
          <p:cNvPr id="7" name="Straight Connector 6"/>
          <p:cNvCxnSpPr/>
          <p:nvPr userDrawn="1"/>
        </p:nvCxnSpPr>
        <p:spPr>
          <a:xfrm>
            <a:off x="442913" y="2695575"/>
            <a:ext cx="11306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9036558" y="2861781"/>
            <a:ext cx="2712530" cy="328966"/>
          </a:xfrm>
          <a:prstGeom prst="rect">
            <a:avLst/>
          </a:prstGeom>
        </p:spPr>
        <p:txBody>
          <a:bodyPr/>
          <a:lstStyle>
            <a:lvl1pPr marL="0" indent="0">
              <a:buNone/>
              <a:defRPr sz="1400" b="1">
                <a:solidFill>
                  <a:schemeClr val="bg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smtClean="0"/>
              <a:t>Date</a:t>
            </a:r>
          </a:p>
        </p:txBody>
      </p:sp>
      <p:pic>
        <p:nvPicPr>
          <p:cNvPr id="13"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txBox="1">
            <a:spLocks/>
          </p:cNvSpPr>
          <p:nvPr userDrawn="1"/>
        </p:nvSpPr>
        <p:spPr>
          <a:xfrm>
            <a:off x="442913" y="6512377"/>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solidFill>
                  <a:schemeClr val="bg1"/>
                </a:solidFill>
              </a:rPr>
              <a:pPr/>
              <a:t>‹#›</a:t>
            </a:fld>
            <a:endParaRPr lang="en-GB" dirty="0">
              <a:solidFill>
                <a:schemeClr val="bg1"/>
              </a:solidFill>
            </a:endParaRPr>
          </a:p>
        </p:txBody>
      </p:sp>
      <p:sp>
        <p:nvSpPr>
          <p:cNvPr id="10"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bg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18745024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Divider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15"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7"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9141023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Divider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15"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7"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9141023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9" name="Content Placeholder 2"/>
          <p:cNvSpPr>
            <a:spLocks noGrp="1"/>
          </p:cNvSpPr>
          <p:nvPr>
            <p:ph idx="1"/>
          </p:nvPr>
        </p:nvSpPr>
        <p:spPr>
          <a:xfrm>
            <a:off x="442913" y="2089155"/>
            <a:ext cx="11337417" cy="4328897"/>
          </a:xfrm>
        </p:spPr>
        <p:txBody>
          <a:bodyPr/>
          <a:lstStyle>
            <a:lvl1pPr marL="285750" indent="-285750">
              <a:buFont typeface="Arial" panose="020B0604020202020204" pitchFamily="34" charset="0"/>
              <a:buChar char="—"/>
              <a:defRPr b="0">
                <a:latin typeface="+mj-lt"/>
              </a:defRPr>
            </a:lvl1pPr>
          </a:lstStyle>
          <a:p>
            <a:pPr lvl="0"/>
            <a:r>
              <a:rPr lang="en-US" dirty="0" smtClean="0"/>
              <a:t>Click to edit Master text styles</a:t>
            </a:r>
          </a:p>
          <a:p>
            <a:pPr lvl="3"/>
            <a:r>
              <a:rPr lang="en-US" dirty="0" smtClean="0"/>
              <a:t>Second level</a:t>
            </a:r>
          </a:p>
          <a:p>
            <a:pPr lvl="4"/>
            <a:r>
              <a:rPr lang="en-US" dirty="0" smtClean="0"/>
              <a:t>Third level</a:t>
            </a:r>
          </a:p>
        </p:txBody>
      </p:sp>
      <p:sp>
        <p:nvSpPr>
          <p:cNvPr id="10" name="Text Placeholder 9"/>
          <p:cNvSpPr>
            <a:spLocks noGrp="1"/>
          </p:cNvSpPr>
          <p:nvPr>
            <p:ph type="body" sz="quarter" idx="15"/>
          </p:nvPr>
        </p:nvSpPr>
        <p:spPr>
          <a:xfrm>
            <a:off x="438788" y="1624399"/>
            <a:ext cx="11336400" cy="363538"/>
          </a:xfrm>
        </p:spPr>
        <p:txBody>
          <a:bodyPr/>
          <a:lstStyle>
            <a:lvl1pPr marL="0" indent="0">
              <a:spcBef>
                <a:spcPts val="0"/>
              </a:spcBef>
              <a:spcAft>
                <a:spcPts val="0"/>
              </a:spcAft>
              <a:buNone/>
              <a:defRPr b="1">
                <a:latin typeface="+mn-lt"/>
              </a:defRPr>
            </a:lvl1pPr>
          </a:lstStyle>
          <a:p>
            <a:pPr lvl="0"/>
            <a:r>
              <a:rPr lang="en-US" dirty="0" smtClean="0"/>
              <a:t>Click to edit Master text styles</a:t>
            </a:r>
          </a:p>
        </p:txBody>
      </p:sp>
      <p:sp>
        <p:nvSpPr>
          <p:cNvPr id="11"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7"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10613477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9" name="Text Placeholder 7"/>
          <p:cNvSpPr>
            <a:spLocks noGrp="1"/>
          </p:cNvSpPr>
          <p:nvPr>
            <p:ph type="body" sz="quarter" idx="15"/>
          </p:nvPr>
        </p:nvSpPr>
        <p:spPr>
          <a:xfrm>
            <a:off x="436564" y="1626395"/>
            <a:ext cx="5582099" cy="362749"/>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1" name="Text Placeholder 7"/>
          <p:cNvSpPr>
            <a:spLocks noGrp="1"/>
          </p:cNvSpPr>
          <p:nvPr>
            <p:ph type="body" sz="quarter" idx="16"/>
          </p:nvPr>
        </p:nvSpPr>
        <p:spPr>
          <a:xfrm>
            <a:off x="6217192" y="1626395"/>
            <a:ext cx="5563646" cy="362749"/>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19" name="Content Placeholder 2"/>
          <p:cNvSpPr>
            <a:spLocks noGrp="1"/>
          </p:cNvSpPr>
          <p:nvPr>
            <p:ph idx="1"/>
          </p:nvPr>
        </p:nvSpPr>
        <p:spPr>
          <a:xfrm>
            <a:off x="447675" y="2089155"/>
            <a:ext cx="5554024" cy="4328898"/>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20" name="Content Placeholder 2"/>
          <p:cNvSpPr>
            <a:spLocks noGrp="1"/>
          </p:cNvSpPr>
          <p:nvPr>
            <p:ph idx="13"/>
          </p:nvPr>
        </p:nvSpPr>
        <p:spPr>
          <a:xfrm>
            <a:off x="6227123" y="2089795"/>
            <a:ext cx="5545137" cy="4328898"/>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10"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14" name="Footer Placeholder 3"/>
          <p:cNvSpPr>
            <a:spLocks noGrp="1"/>
          </p:cNvSpPr>
          <p:nvPr>
            <p:ph type="ftr" sz="quarter" idx="3"/>
          </p:nvPr>
        </p:nvSpPr>
        <p:spPr>
          <a:xfrm>
            <a:off x="7062952" y="6359511"/>
            <a:ext cx="4719481"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243003769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2" name="Text Placeholder 7"/>
          <p:cNvSpPr>
            <a:spLocks noGrp="1"/>
          </p:cNvSpPr>
          <p:nvPr>
            <p:ph type="body" sz="quarter" idx="17"/>
          </p:nvPr>
        </p:nvSpPr>
        <p:spPr>
          <a:xfrm>
            <a:off x="4259618" y="1623959"/>
            <a:ext cx="3681090" cy="365185"/>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14" name="Text Placeholder 7"/>
          <p:cNvSpPr>
            <a:spLocks noGrp="1"/>
          </p:cNvSpPr>
          <p:nvPr>
            <p:ph type="body" sz="quarter" idx="13"/>
          </p:nvPr>
        </p:nvSpPr>
        <p:spPr>
          <a:xfrm>
            <a:off x="8110931" y="1623959"/>
            <a:ext cx="3669907" cy="366372"/>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15" name="Content Placeholder 2"/>
          <p:cNvSpPr>
            <a:spLocks noGrp="1"/>
          </p:cNvSpPr>
          <p:nvPr>
            <p:ph idx="19"/>
          </p:nvPr>
        </p:nvSpPr>
        <p:spPr>
          <a:xfrm>
            <a:off x="442914" y="2089156"/>
            <a:ext cx="3636962" cy="4330694"/>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16" name="Content Placeholder 2"/>
          <p:cNvSpPr>
            <a:spLocks noGrp="1"/>
          </p:cNvSpPr>
          <p:nvPr>
            <p:ph idx="20"/>
          </p:nvPr>
        </p:nvSpPr>
        <p:spPr>
          <a:xfrm>
            <a:off x="4259263" y="2089156"/>
            <a:ext cx="3673475" cy="4330694"/>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17" name="Content Placeholder 2"/>
          <p:cNvSpPr>
            <a:spLocks noGrp="1"/>
          </p:cNvSpPr>
          <p:nvPr>
            <p:ph idx="14"/>
          </p:nvPr>
        </p:nvSpPr>
        <p:spPr>
          <a:xfrm>
            <a:off x="8112125" y="2089156"/>
            <a:ext cx="3673475" cy="4330694"/>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18" name="Text Placeholder 9"/>
          <p:cNvSpPr>
            <a:spLocks noGrp="1"/>
          </p:cNvSpPr>
          <p:nvPr>
            <p:ph type="body" sz="quarter" idx="21"/>
          </p:nvPr>
        </p:nvSpPr>
        <p:spPr>
          <a:xfrm>
            <a:off x="442914" y="1621378"/>
            <a:ext cx="3636000" cy="369242"/>
          </a:xfrm>
        </p:spPr>
        <p:txBody>
          <a:bodyPr/>
          <a:lstStyle>
            <a:lvl1pPr marL="0" indent="0">
              <a:spcBef>
                <a:spcPts val="0"/>
              </a:spcBef>
              <a:spcAft>
                <a:spcPts val="0"/>
              </a:spcAft>
              <a:buNone/>
              <a:defRPr b="1">
                <a:latin typeface="+mn-lt"/>
              </a:defRPr>
            </a:lvl1pPr>
          </a:lstStyle>
          <a:p>
            <a:pPr lvl="0"/>
            <a:r>
              <a:rPr lang="en-US" dirty="0" smtClean="0"/>
              <a:t>Click to edit Master text styles</a:t>
            </a:r>
          </a:p>
        </p:txBody>
      </p:sp>
      <p:sp>
        <p:nvSpPr>
          <p:cNvPr id="11"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19" name="Footer Placeholder 3"/>
          <p:cNvSpPr>
            <a:spLocks noGrp="1"/>
          </p:cNvSpPr>
          <p:nvPr>
            <p:ph type="ftr" sz="quarter" idx="3"/>
          </p:nvPr>
        </p:nvSpPr>
        <p:spPr>
          <a:xfrm>
            <a:off x="7472855" y="6359511"/>
            <a:ext cx="4309578"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85255863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9" name="Text Placeholder 7"/>
          <p:cNvSpPr>
            <a:spLocks noGrp="1"/>
          </p:cNvSpPr>
          <p:nvPr>
            <p:ph type="body" sz="quarter" idx="15"/>
          </p:nvPr>
        </p:nvSpPr>
        <p:spPr>
          <a:xfrm>
            <a:off x="436564" y="1626345"/>
            <a:ext cx="5582099" cy="362799"/>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9" name="Content Placeholder 2"/>
          <p:cNvSpPr>
            <a:spLocks noGrp="1"/>
          </p:cNvSpPr>
          <p:nvPr>
            <p:ph idx="1"/>
          </p:nvPr>
        </p:nvSpPr>
        <p:spPr>
          <a:xfrm>
            <a:off x="447675" y="2089155"/>
            <a:ext cx="5554024" cy="4328898"/>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7" name="Picture Placeholder 6"/>
          <p:cNvSpPr>
            <a:spLocks noGrp="1"/>
          </p:cNvSpPr>
          <p:nvPr>
            <p:ph type="pic" sz="quarter" idx="16"/>
          </p:nvPr>
        </p:nvSpPr>
        <p:spPr>
          <a:xfrm>
            <a:off x="6219758" y="2350687"/>
            <a:ext cx="5540221" cy="3800696"/>
          </a:xfrm>
        </p:spPr>
        <p:txBody>
          <a:bodyPr/>
          <a:lstStyle/>
          <a:p>
            <a:endParaRPr lang="en-GB"/>
          </a:p>
        </p:txBody>
      </p:sp>
      <p:sp>
        <p:nvSpPr>
          <p:cNvPr id="10"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8" name="Footer Placeholder 3"/>
          <p:cNvSpPr>
            <a:spLocks noGrp="1"/>
          </p:cNvSpPr>
          <p:nvPr>
            <p:ph type="ftr" sz="quarter" idx="3"/>
          </p:nvPr>
        </p:nvSpPr>
        <p:spPr>
          <a:xfrm>
            <a:off x="7136524" y="6359511"/>
            <a:ext cx="4645909"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147834346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8" name="Picture Placeholder 7"/>
          <p:cNvSpPr>
            <a:spLocks noGrp="1"/>
          </p:cNvSpPr>
          <p:nvPr>
            <p:ph type="pic" sz="quarter" idx="23"/>
          </p:nvPr>
        </p:nvSpPr>
        <p:spPr>
          <a:xfrm>
            <a:off x="-1" y="0"/>
            <a:ext cx="8082000" cy="6858000"/>
          </a:xfrm>
        </p:spPr>
        <p:txBody>
          <a:bodyPr/>
          <a:lstStyle/>
          <a:p>
            <a:endParaRPr lang="en-GB"/>
          </a:p>
        </p:txBody>
      </p:sp>
      <p:sp>
        <p:nvSpPr>
          <p:cNvPr id="2" name="Title 1"/>
          <p:cNvSpPr>
            <a:spLocks noGrp="1"/>
          </p:cNvSpPr>
          <p:nvPr>
            <p:ph type="title"/>
          </p:nvPr>
        </p:nvSpPr>
        <p:spPr>
          <a:xfrm>
            <a:off x="8221033" y="225410"/>
            <a:ext cx="2751767" cy="1260000"/>
          </a:xfrm>
        </p:spPr>
        <p:txBody>
          <a:bodyPr/>
          <a:lstStyle/>
          <a:p>
            <a:r>
              <a:rPr lang="en-US" smtClean="0"/>
              <a:t>Click to edit Master title style</a:t>
            </a:r>
            <a:endParaRPr lang="en-GB"/>
          </a:p>
        </p:txBody>
      </p:sp>
      <p:sp>
        <p:nvSpPr>
          <p:cNvPr id="5" name="Text Placeholder 7"/>
          <p:cNvSpPr>
            <a:spLocks noGrp="1"/>
          </p:cNvSpPr>
          <p:nvPr>
            <p:ph type="body" sz="quarter" idx="22"/>
          </p:nvPr>
        </p:nvSpPr>
        <p:spPr>
          <a:xfrm>
            <a:off x="8224841" y="1625358"/>
            <a:ext cx="3520800" cy="363786"/>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6" name="Content Placeholder 2"/>
          <p:cNvSpPr>
            <a:spLocks noGrp="1"/>
          </p:cNvSpPr>
          <p:nvPr>
            <p:ph idx="1"/>
          </p:nvPr>
        </p:nvSpPr>
        <p:spPr>
          <a:xfrm>
            <a:off x="8231191" y="2089155"/>
            <a:ext cx="3520800" cy="4335499"/>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11"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9" name="Footer Placeholder 3"/>
          <p:cNvSpPr>
            <a:spLocks noGrp="1"/>
          </p:cNvSpPr>
          <p:nvPr>
            <p:ph type="ftr" sz="quarter" idx="3"/>
          </p:nvPr>
        </p:nvSpPr>
        <p:spPr>
          <a:xfrm>
            <a:off x="7851228" y="6359511"/>
            <a:ext cx="3931205"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19025428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medium image">
    <p:spTree>
      <p:nvGrpSpPr>
        <p:cNvPr id="1" name=""/>
        <p:cNvGrpSpPr/>
        <p:nvPr/>
      </p:nvGrpSpPr>
      <p:grpSpPr>
        <a:xfrm>
          <a:off x="0" y="0"/>
          <a:ext cx="0" cy="0"/>
          <a:chOff x="0" y="0"/>
          <a:chExt cx="0" cy="0"/>
        </a:xfrm>
      </p:grpSpPr>
      <p:sp>
        <p:nvSpPr>
          <p:cNvPr id="8" name="Picture Placeholder 7"/>
          <p:cNvSpPr>
            <a:spLocks noGrp="1"/>
          </p:cNvSpPr>
          <p:nvPr>
            <p:ph type="pic" sz="quarter" idx="23"/>
          </p:nvPr>
        </p:nvSpPr>
        <p:spPr>
          <a:xfrm>
            <a:off x="-1" y="0"/>
            <a:ext cx="6019020" cy="6858000"/>
          </a:xfrm>
        </p:spPr>
        <p:txBody>
          <a:bodyPr/>
          <a:lstStyle/>
          <a:p>
            <a:endParaRPr lang="en-GB"/>
          </a:p>
        </p:txBody>
      </p:sp>
      <p:sp>
        <p:nvSpPr>
          <p:cNvPr id="2" name="Title 1"/>
          <p:cNvSpPr>
            <a:spLocks noGrp="1"/>
          </p:cNvSpPr>
          <p:nvPr>
            <p:ph type="title"/>
          </p:nvPr>
        </p:nvSpPr>
        <p:spPr>
          <a:xfrm>
            <a:off x="6204031" y="223820"/>
            <a:ext cx="4529056" cy="1260000"/>
          </a:xfrm>
        </p:spPr>
        <p:txBody>
          <a:bodyPr/>
          <a:lstStyle/>
          <a:p>
            <a:r>
              <a:rPr lang="en-US" smtClean="0"/>
              <a:t>Click to edit Master title style</a:t>
            </a:r>
            <a:endParaRPr lang="en-GB"/>
          </a:p>
        </p:txBody>
      </p:sp>
      <p:sp>
        <p:nvSpPr>
          <p:cNvPr id="5" name="Text Placeholder 7"/>
          <p:cNvSpPr>
            <a:spLocks noGrp="1"/>
          </p:cNvSpPr>
          <p:nvPr>
            <p:ph type="body" sz="quarter" idx="22"/>
          </p:nvPr>
        </p:nvSpPr>
        <p:spPr>
          <a:xfrm>
            <a:off x="6207838" y="1631652"/>
            <a:ext cx="5537803" cy="357492"/>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6" name="Content Placeholder 2"/>
          <p:cNvSpPr>
            <a:spLocks noGrp="1"/>
          </p:cNvSpPr>
          <p:nvPr>
            <p:ph idx="1"/>
          </p:nvPr>
        </p:nvSpPr>
        <p:spPr>
          <a:xfrm>
            <a:off x="6214188" y="2089155"/>
            <a:ext cx="5537803" cy="4335499"/>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11"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9" name="Footer Placeholder 3"/>
          <p:cNvSpPr>
            <a:spLocks noGrp="1"/>
          </p:cNvSpPr>
          <p:nvPr>
            <p:ph type="ftr" sz="quarter" idx="3"/>
          </p:nvPr>
        </p:nvSpPr>
        <p:spPr>
          <a:xfrm>
            <a:off x="7283669" y="6359511"/>
            <a:ext cx="4498764"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19114676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bookmark image">
    <p:spTree>
      <p:nvGrpSpPr>
        <p:cNvPr id="1" name=""/>
        <p:cNvGrpSpPr/>
        <p:nvPr/>
      </p:nvGrpSpPr>
      <p:grpSpPr>
        <a:xfrm>
          <a:off x="0" y="0"/>
          <a:ext cx="0" cy="0"/>
          <a:chOff x="0" y="0"/>
          <a:chExt cx="0" cy="0"/>
        </a:xfrm>
      </p:grpSpPr>
      <p:sp>
        <p:nvSpPr>
          <p:cNvPr id="8" name="Picture Placeholder 7"/>
          <p:cNvSpPr>
            <a:spLocks noGrp="1"/>
          </p:cNvSpPr>
          <p:nvPr>
            <p:ph type="pic" sz="quarter" idx="23"/>
          </p:nvPr>
        </p:nvSpPr>
        <p:spPr>
          <a:xfrm>
            <a:off x="-1" y="0"/>
            <a:ext cx="2711670" cy="6858000"/>
          </a:xfrm>
        </p:spPr>
        <p:txBody>
          <a:bodyPr/>
          <a:lstStyle/>
          <a:p>
            <a:endParaRPr lang="en-GB"/>
          </a:p>
        </p:txBody>
      </p:sp>
      <p:sp>
        <p:nvSpPr>
          <p:cNvPr id="2" name="Title 1"/>
          <p:cNvSpPr>
            <a:spLocks noGrp="1"/>
          </p:cNvSpPr>
          <p:nvPr>
            <p:ph type="title"/>
          </p:nvPr>
        </p:nvSpPr>
        <p:spPr>
          <a:xfrm>
            <a:off x="2906464" y="223029"/>
            <a:ext cx="7826624" cy="1260000"/>
          </a:xfrm>
        </p:spPr>
        <p:txBody>
          <a:bodyPr/>
          <a:lstStyle/>
          <a:p>
            <a:r>
              <a:rPr lang="en-US" smtClean="0"/>
              <a:t>Click to edit Master title style</a:t>
            </a:r>
            <a:endParaRPr lang="en-GB"/>
          </a:p>
        </p:txBody>
      </p:sp>
      <p:sp>
        <p:nvSpPr>
          <p:cNvPr id="5" name="Text Placeholder 7"/>
          <p:cNvSpPr>
            <a:spLocks noGrp="1"/>
          </p:cNvSpPr>
          <p:nvPr>
            <p:ph type="body" sz="quarter" idx="22"/>
          </p:nvPr>
        </p:nvSpPr>
        <p:spPr>
          <a:xfrm>
            <a:off x="2910271" y="1625358"/>
            <a:ext cx="8835370" cy="363786"/>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6" name="Content Placeholder 2"/>
          <p:cNvSpPr>
            <a:spLocks noGrp="1"/>
          </p:cNvSpPr>
          <p:nvPr>
            <p:ph idx="1"/>
          </p:nvPr>
        </p:nvSpPr>
        <p:spPr>
          <a:xfrm>
            <a:off x="2916621" y="2089155"/>
            <a:ext cx="8835370" cy="4335499"/>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11"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9" name="Footer Placeholder 3"/>
          <p:cNvSpPr>
            <a:spLocks noGrp="1"/>
          </p:cNvSpPr>
          <p:nvPr>
            <p:ph type="ftr" sz="quarter" idx="3"/>
          </p:nvPr>
        </p:nvSpPr>
        <p:spPr>
          <a:xfrm>
            <a:off x="7483366" y="6359511"/>
            <a:ext cx="4299067"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23291387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Content and medium image">
    <p:spTree>
      <p:nvGrpSpPr>
        <p:cNvPr id="1" name=""/>
        <p:cNvGrpSpPr/>
        <p:nvPr/>
      </p:nvGrpSpPr>
      <p:grpSpPr>
        <a:xfrm>
          <a:off x="0" y="0"/>
          <a:ext cx="0" cy="0"/>
          <a:chOff x="0" y="0"/>
          <a:chExt cx="0" cy="0"/>
        </a:xfrm>
      </p:grpSpPr>
      <p:sp>
        <p:nvSpPr>
          <p:cNvPr id="8" name="Picture Placeholder 7"/>
          <p:cNvSpPr>
            <a:spLocks noGrp="1"/>
          </p:cNvSpPr>
          <p:nvPr>
            <p:ph type="pic" sz="quarter" idx="23"/>
          </p:nvPr>
        </p:nvSpPr>
        <p:spPr>
          <a:xfrm>
            <a:off x="-1" y="0"/>
            <a:ext cx="5080001" cy="6858000"/>
          </a:xfrm>
          <a:prstGeom prst="flowChartDelay">
            <a:avLst/>
          </a:prstGeom>
        </p:spPr>
        <p:txBody>
          <a:bodyPr/>
          <a:lstStyle/>
          <a:p>
            <a:endParaRPr lang="en-GB"/>
          </a:p>
        </p:txBody>
      </p:sp>
      <p:sp>
        <p:nvSpPr>
          <p:cNvPr id="2" name="Title 1"/>
          <p:cNvSpPr>
            <a:spLocks noGrp="1"/>
          </p:cNvSpPr>
          <p:nvPr>
            <p:ph type="title"/>
          </p:nvPr>
        </p:nvSpPr>
        <p:spPr>
          <a:xfrm>
            <a:off x="4775200" y="223820"/>
            <a:ext cx="5957887" cy="1260000"/>
          </a:xfrm>
        </p:spPr>
        <p:txBody>
          <a:bodyPr/>
          <a:lstStyle/>
          <a:p>
            <a:r>
              <a:rPr lang="en-US" smtClean="0"/>
              <a:t>Click to edit Master title style</a:t>
            </a:r>
            <a:endParaRPr lang="en-GB"/>
          </a:p>
        </p:txBody>
      </p:sp>
      <p:sp>
        <p:nvSpPr>
          <p:cNvPr id="5" name="Text Placeholder 7"/>
          <p:cNvSpPr>
            <a:spLocks noGrp="1"/>
          </p:cNvSpPr>
          <p:nvPr>
            <p:ph type="body" sz="quarter" idx="22"/>
          </p:nvPr>
        </p:nvSpPr>
        <p:spPr>
          <a:xfrm>
            <a:off x="5226050" y="1631652"/>
            <a:ext cx="6519591" cy="357492"/>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6" name="Content Placeholder 2"/>
          <p:cNvSpPr>
            <a:spLocks noGrp="1"/>
          </p:cNvSpPr>
          <p:nvPr>
            <p:ph idx="1"/>
          </p:nvPr>
        </p:nvSpPr>
        <p:spPr>
          <a:xfrm>
            <a:off x="5232400" y="2089155"/>
            <a:ext cx="6519591" cy="4335499"/>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10"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9" name="Footer Placeholder 3"/>
          <p:cNvSpPr>
            <a:spLocks noGrp="1"/>
          </p:cNvSpPr>
          <p:nvPr>
            <p:ph type="ftr" sz="quarter" idx="3"/>
          </p:nvPr>
        </p:nvSpPr>
        <p:spPr>
          <a:xfrm>
            <a:off x="7430814" y="6359511"/>
            <a:ext cx="4351619"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28563605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D6005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863849"/>
            <a:ext cx="5770562" cy="3108325"/>
          </a:xfrm>
        </p:spPr>
        <p:txBody>
          <a:bodyPr anchor="t"/>
          <a:lstStyle>
            <a:lvl1pPr algn="l">
              <a:defRPr sz="6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9278" y="1651002"/>
            <a:ext cx="11308860" cy="876300"/>
          </a:xfrm>
          <a:prstGeom prst="rect">
            <a:avLst/>
          </a:prstGeom>
        </p:spPr>
        <p:txBody>
          <a:bodyPr anchor="b">
            <a:normAutofit/>
          </a:bodyPr>
          <a:lstStyle>
            <a:lvl1pPr marL="0" indent="0" algn="l">
              <a:buNone/>
              <a:defRPr sz="1900" b="1">
                <a:solidFill>
                  <a:schemeClr val="bg1"/>
                </a:solidFill>
                <a:latin typeface="+mn-lt"/>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5826146" y="-546227"/>
            <a:ext cx="323808" cy="180000"/>
          </a:xfrm>
        </p:spPr>
        <p:txBody>
          <a:bodyPr/>
          <a:lstStyle/>
          <a:p>
            <a:fld id="{44E28417-200B-450A-9FCE-6D48432C8BD9}" type="slidenum">
              <a:rPr lang="en-GB" smtClean="0"/>
              <a:t>‹#›</a:t>
            </a:fld>
            <a:endParaRPr lang="en-GB"/>
          </a:p>
        </p:txBody>
      </p:sp>
      <p:cxnSp>
        <p:nvCxnSpPr>
          <p:cNvPr id="7" name="Straight Connector 6"/>
          <p:cNvCxnSpPr/>
          <p:nvPr userDrawn="1"/>
        </p:nvCxnSpPr>
        <p:spPr>
          <a:xfrm>
            <a:off x="442913" y="2695575"/>
            <a:ext cx="11306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9036558" y="2861781"/>
            <a:ext cx="2712530" cy="328966"/>
          </a:xfrm>
          <a:prstGeom prst="rect">
            <a:avLst/>
          </a:prstGeom>
        </p:spPr>
        <p:txBody>
          <a:bodyPr/>
          <a:lstStyle>
            <a:lvl1pPr marL="0" indent="0">
              <a:buNone/>
              <a:defRPr sz="1400" b="1">
                <a:solidFill>
                  <a:schemeClr val="bg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smtClean="0"/>
              <a:t>Date</a:t>
            </a:r>
          </a:p>
        </p:txBody>
      </p:sp>
      <p:sp>
        <p:nvSpPr>
          <p:cNvPr id="23" name="Slide Number Placeholder 5"/>
          <p:cNvSpPr txBox="1">
            <a:spLocks/>
          </p:cNvSpPr>
          <p:nvPr userDrawn="1"/>
        </p:nvSpPr>
        <p:spPr>
          <a:xfrm>
            <a:off x="442913" y="6512377"/>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solidFill>
                  <a:schemeClr val="bg1"/>
                </a:solidFill>
              </a:rPr>
              <a:pPr/>
              <a:t>‹#›</a:t>
            </a:fld>
            <a:endParaRPr lang="en-GB" dirty="0">
              <a:solidFill>
                <a:schemeClr val="bg1"/>
              </a:solidFill>
            </a:endParaRP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020" y="162557"/>
            <a:ext cx="1911961" cy="1351667"/>
          </a:xfrm>
          <a:prstGeom prst="rect">
            <a:avLst/>
          </a:prstGeom>
        </p:spPr>
      </p:pic>
      <p:sp>
        <p:nvSpPr>
          <p:cNvPr id="10"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bg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128181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and medium image">
    <p:spTree>
      <p:nvGrpSpPr>
        <p:cNvPr id="1" name=""/>
        <p:cNvGrpSpPr/>
        <p:nvPr/>
      </p:nvGrpSpPr>
      <p:grpSpPr>
        <a:xfrm>
          <a:off x="0" y="0"/>
          <a:ext cx="0" cy="0"/>
          <a:chOff x="0" y="0"/>
          <a:chExt cx="0" cy="0"/>
        </a:xfrm>
      </p:grpSpPr>
      <p:sp>
        <p:nvSpPr>
          <p:cNvPr id="8" name="Picture Placeholder 7"/>
          <p:cNvSpPr>
            <a:spLocks noGrp="1"/>
          </p:cNvSpPr>
          <p:nvPr>
            <p:ph type="pic" sz="quarter" idx="23"/>
          </p:nvPr>
        </p:nvSpPr>
        <p:spPr>
          <a:xfrm>
            <a:off x="-1" y="0"/>
            <a:ext cx="6019020" cy="6858000"/>
          </a:xfrm>
          <a:prstGeom prst="snip1Rect">
            <a:avLst>
              <a:gd name="adj" fmla="val 24738"/>
            </a:avLst>
          </a:prstGeom>
        </p:spPr>
        <p:txBody>
          <a:bodyPr/>
          <a:lstStyle/>
          <a:p>
            <a:endParaRPr lang="en-GB"/>
          </a:p>
        </p:txBody>
      </p:sp>
      <p:sp>
        <p:nvSpPr>
          <p:cNvPr id="2" name="Title 1"/>
          <p:cNvSpPr>
            <a:spLocks noGrp="1"/>
          </p:cNvSpPr>
          <p:nvPr>
            <p:ph type="title"/>
          </p:nvPr>
        </p:nvSpPr>
        <p:spPr>
          <a:xfrm>
            <a:off x="6204030" y="223820"/>
            <a:ext cx="4529057" cy="1260000"/>
          </a:xfrm>
        </p:spPr>
        <p:txBody>
          <a:bodyPr/>
          <a:lstStyle/>
          <a:p>
            <a:r>
              <a:rPr lang="en-US" smtClean="0"/>
              <a:t>Click to edit Master title style</a:t>
            </a:r>
            <a:endParaRPr lang="en-GB"/>
          </a:p>
        </p:txBody>
      </p:sp>
      <p:sp>
        <p:nvSpPr>
          <p:cNvPr id="5" name="Text Placeholder 7"/>
          <p:cNvSpPr>
            <a:spLocks noGrp="1"/>
          </p:cNvSpPr>
          <p:nvPr>
            <p:ph type="body" sz="quarter" idx="22"/>
          </p:nvPr>
        </p:nvSpPr>
        <p:spPr>
          <a:xfrm>
            <a:off x="6207838" y="1631652"/>
            <a:ext cx="5537803" cy="357492"/>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6" name="Content Placeholder 2"/>
          <p:cNvSpPr>
            <a:spLocks noGrp="1"/>
          </p:cNvSpPr>
          <p:nvPr>
            <p:ph idx="1"/>
          </p:nvPr>
        </p:nvSpPr>
        <p:spPr>
          <a:xfrm>
            <a:off x="6214188" y="2089155"/>
            <a:ext cx="5537803" cy="4335499"/>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10"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9" name="Footer Placeholder 3"/>
          <p:cNvSpPr>
            <a:spLocks noGrp="1"/>
          </p:cNvSpPr>
          <p:nvPr>
            <p:ph type="ftr" sz="quarter" idx="3"/>
          </p:nvPr>
        </p:nvSpPr>
        <p:spPr>
          <a:xfrm>
            <a:off x="7399283" y="6368065"/>
            <a:ext cx="4388345"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9135187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x4 image">
    <p:spTree>
      <p:nvGrpSpPr>
        <p:cNvPr id="1" name=""/>
        <p:cNvGrpSpPr/>
        <p:nvPr/>
      </p:nvGrpSpPr>
      <p:grpSpPr>
        <a:xfrm>
          <a:off x="0" y="0"/>
          <a:ext cx="0" cy="0"/>
          <a:chOff x="0" y="0"/>
          <a:chExt cx="0" cy="0"/>
        </a:xfrm>
      </p:grpSpPr>
      <p:sp>
        <p:nvSpPr>
          <p:cNvPr id="8" name="Picture Placeholder 7"/>
          <p:cNvSpPr>
            <a:spLocks noGrp="1"/>
          </p:cNvSpPr>
          <p:nvPr>
            <p:ph type="pic" sz="quarter" idx="23"/>
          </p:nvPr>
        </p:nvSpPr>
        <p:spPr>
          <a:xfrm>
            <a:off x="-1" y="0"/>
            <a:ext cx="4054477" cy="3429000"/>
          </a:xfrm>
        </p:spPr>
        <p:txBody>
          <a:bodyPr/>
          <a:lstStyle/>
          <a:p>
            <a:endParaRPr lang="en-GB"/>
          </a:p>
        </p:txBody>
      </p:sp>
      <p:sp>
        <p:nvSpPr>
          <p:cNvPr id="2" name="Title 1"/>
          <p:cNvSpPr>
            <a:spLocks noGrp="1"/>
          </p:cNvSpPr>
          <p:nvPr>
            <p:ph type="title"/>
          </p:nvPr>
        </p:nvSpPr>
        <p:spPr>
          <a:xfrm>
            <a:off x="8221033" y="223822"/>
            <a:ext cx="2751768" cy="1260000"/>
          </a:xfrm>
        </p:spPr>
        <p:txBody>
          <a:bodyPr/>
          <a:lstStyle/>
          <a:p>
            <a:r>
              <a:rPr lang="en-US" smtClean="0"/>
              <a:t>Click to edit Master title style</a:t>
            </a:r>
            <a:endParaRPr lang="en-GB"/>
          </a:p>
        </p:txBody>
      </p:sp>
      <p:sp>
        <p:nvSpPr>
          <p:cNvPr id="5" name="Text Placeholder 7"/>
          <p:cNvSpPr>
            <a:spLocks noGrp="1"/>
          </p:cNvSpPr>
          <p:nvPr>
            <p:ph type="body" sz="quarter" idx="22"/>
          </p:nvPr>
        </p:nvSpPr>
        <p:spPr>
          <a:xfrm>
            <a:off x="8224841" y="1625358"/>
            <a:ext cx="3520800" cy="363786"/>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6" name="Content Placeholder 2"/>
          <p:cNvSpPr>
            <a:spLocks noGrp="1"/>
          </p:cNvSpPr>
          <p:nvPr>
            <p:ph idx="1"/>
          </p:nvPr>
        </p:nvSpPr>
        <p:spPr>
          <a:xfrm>
            <a:off x="8231191" y="2089155"/>
            <a:ext cx="3520800" cy="4335499"/>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9" name="Picture Placeholder 7"/>
          <p:cNvSpPr>
            <a:spLocks noGrp="1"/>
          </p:cNvSpPr>
          <p:nvPr>
            <p:ph type="pic" sz="quarter" idx="24"/>
          </p:nvPr>
        </p:nvSpPr>
        <p:spPr>
          <a:xfrm>
            <a:off x="4054476" y="0"/>
            <a:ext cx="4054477" cy="3429000"/>
          </a:xfrm>
        </p:spPr>
        <p:txBody>
          <a:bodyPr/>
          <a:lstStyle/>
          <a:p>
            <a:endParaRPr lang="en-GB"/>
          </a:p>
        </p:txBody>
      </p:sp>
      <p:sp>
        <p:nvSpPr>
          <p:cNvPr id="10" name="Picture Placeholder 7"/>
          <p:cNvSpPr>
            <a:spLocks noGrp="1"/>
          </p:cNvSpPr>
          <p:nvPr>
            <p:ph type="pic" sz="quarter" idx="25"/>
          </p:nvPr>
        </p:nvSpPr>
        <p:spPr>
          <a:xfrm>
            <a:off x="0" y="3429000"/>
            <a:ext cx="4054477" cy="3429000"/>
          </a:xfrm>
        </p:spPr>
        <p:txBody>
          <a:bodyPr/>
          <a:lstStyle/>
          <a:p>
            <a:endParaRPr lang="en-GB"/>
          </a:p>
        </p:txBody>
      </p:sp>
      <p:sp>
        <p:nvSpPr>
          <p:cNvPr id="11" name="Picture Placeholder 7"/>
          <p:cNvSpPr>
            <a:spLocks noGrp="1"/>
          </p:cNvSpPr>
          <p:nvPr>
            <p:ph type="pic" sz="quarter" idx="26"/>
          </p:nvPr>
        </p:nvSpPr>
        <p:spPr>
          <a:xfrm>
            <a:off x="4054477" y="3429000"/>
            <a:ext cx="4054477" cy="3429000"/>
          </a:xfrm>
        </p:spPr>
        <p:txBody>
          <a:bodyPr/>
          <a:lstStyle/>
          <a:p>
            <a:endParaRPr lang="en-GB"/>
          </a:p>
        </p:txBody>
      </p:sp>
      <p:sp>
        <p:nvSpPr>
          <p:cNvPr id="14"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12" name="Footer Placeholder 3"/>
          <p:cNvSpPr>
            <a:spLocks noGrp="1"/>
          </p:cNvSpPr>
          <p:nvPr>
            <p:ph type="ftr" sz="quarter" idx="3"/>
          </p:nvPr>
        </p:nvSpPr>
        <p:spPr>
          <a:xfrm>
            <a:off x="7924800" y="6359511"/>
            <a:ext cx="3857633"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18453550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onten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5" name="Text Placeholder 7"/>
          <p:cNvSpPr>
            <a:spLocks noGrp="1"/>
          </p:cNvSpPr>
          <p:nvPr>
            <p:ph type="body" sz="quarter" idx="19"/>
          </p:nvPr>
        </p:nvSpPr>
        <p:spPr>
          <a:xfrm>
            <a:off x="436564" y="1633538"/>
            <a:ext cx="3652830" cy="361593"/>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17" name="Text Placeholder 7"/>
          <p:cNvSpPr>
            <a:spLocks noGrp="1"/>
          </p:cNvSpPr>
          <p:nvPr>
            <p:ph type="body" sz="quarter" idx="21"/>
          </p:nvPr>
        </p:nvSpPr>
        <p:spPr>
          <a:xfrm>
            <a:off x="4267982" y="1627551"/>
            <a:ext cx="3652830" cy="361593"/>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19" name="Text Placeholder 7"/>
          <p:cNvSpPr>
            <a:spLocks noGrp="1"/>
          </p:cNvSpPr>
          <p:nvPr>
            <p:ph type="body" sz="quarter" idx="23"/>
          </p:nvPr>
        </p:nvSpPr>
        <p:spPr>
          <a:xfrm>
            <a:off x="8117128" y="1627551"/>
            <a:ext cx="3652830" cy="361593"/>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32" name="Content Placeholder 2"/>
          <p:cNvSpPr>
            <a:spLocks noGrp="1"/>
          </p:cNvSpPr>
          <p:nvPr>
            <p:ph idx="1"/>
          </p:nvPr>
        </p:nvSpPr>
        <p:spPr>
          <a:xfrm>
            <a:off x="442914" y="2093648"/>
            <a:ext cx="3636962" cy="1886213"/>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33" name="Content Placeholder 2"/>
          <p:cNvSpPr>
            <a:spLocks noGrp="1"/>
          </p:cNvSpPr>
          <p:nvPr>
            <p:ph idx="13"/>
          </p:nvPr>
        </p:nvSpPr>
        <p:spPr>
          <a:xfrm>
            <a:off x="4259263" y="2088886"/>
            <a:ext cx="3673475" cy="1886213"/>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34" name="Content Placeholder 2"/>
          <p:cNvSpPr>
            <a:spLocks noGrp="1"/>
          </p:cNvSpPr>
          <p:nvPr>
            <p:ph idx="14"/>
          </p:nvPr>
        </p:nvSpPr>
        <p:spPr>
          <a:xfrm>
            <a:off x="8112125" y="2088886"/>
            <a:ext cx="3673475" cy="1886213"/>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42" name="Text Placeholder 7"/>
          <p:cNvSpPr>
            <a:spLocks noGrp="1"/>
          </p:cNvSpPr>
          <p:nvPr>
            <p:ph type="body" sz="quarter" idx="24"/>
          </p:nvPr>
        </p:nvSpPr>
        <p:spPr>
          <a:xfrm>
            <a:off x="438836" y="4082247"/>
            <a:ext cx="3652830" cy="393337"/>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43" name="Text Placeholder 7"/>
          <p:cNvSpPr>
            <a:spLocks noGrp="1"/>
          </p:cNvSpPr>
          <p:nvPr>
            <p:ph type="body" sz="quarter" idx="25"/>
          </p:nvPr>
        </p:nvSpPr>
        <p:spPr>
          <a:xfrm>
            <a:off x="4270254" y="4076260"/>
            <a:ext cx="3652830" cy="393337"/>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44" name="Text Placeholder 7"/>
          <p:cNvSpPr>
            <a:spLocks noGrp="1"/>
          </p:cNvSpPr>
          <p:nvPr>
            <p:ph type="body" sz="quarter" idx="26"/>
          </p:nvPr>
        </p:nvSpPr>
        <p:spPr>
          <a:xfrm>
            <a:off x="8119400" y="4076260"/>
            <a:ext cx="3652830" cy="393337"/>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45" name="Content Placeholder 2"/>
          <p:cNvSpPr>
            <a:spLocks noGrp="1"/>
          </p:cNvSpPr>
          <p:nvPr>
            <p:ph idx="27"/>
          </p:nvPr>
        </p:nvSpPr>
        <p:spPr>
          <a:xfrm>
            <a:off x="445186" y="4578054"/>
            <a:ext cx="3636962" cy="1886400"/>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46" name="Content Placeholder 2"/>
          <p:cNvSpPr>
            <a:spLocks noGrp="1"/>
          </p:cNvSpPr>
          <p:nvPr>
            <p:ph idx="28"/>
          </p:nvPr>
        </p:nvSpPr>
        <p:spPr>
          <a:xfrm>
            <a:off x="4261535" y="4573292"/>
            <a:ext cx="3673475" cy="1886400"/>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47" name="Content Placeholder 2"/>
          <p:cNvSpPr>
            <a:spLocks noGrp="1"/>
          </p:cNvSpPr>
          <p:nvPr>
            <p:ph idx="29"/>
          </p:nvPr>
        </p:nvSpPr>
        <p:spPr>
          <a:xfrm>
            <a:off x="8114397" y="4573292"/>
            <a:ext cx="3673475" cy="1886400"/>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18"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21" name="Footer Placeholder 3"/>
          <p:cNvSpPr>
            <a:spLocks noGrp="1"/>
          </p:cNvSpPr>
          <p:nvPr>
            <p:ph type="ftr" sz="quarter" idx="3"/>
          </p:nvPr>
        </p:nvSpPr>
        <p:spPr>
          <a:xfrm>
            <a:off x="7920812" y="6359511"/>
            <a:ext cx="3861621"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54302950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2"/>
          <p:cNvSpPr>
            <a:spLocks noGrp="1"/>
          </p:cNvSpPr>
          <p:nvPr>
            <p:ph idx="20"/>
          </p:nvPr>
        </p:nvSpPr>
        <p:spPr>
          <a:xfrm>
            <a:off x="8112126" y="2633822"/>
            <a:ext cx="3636962" cy="3788924"/>
          </a:xfrm>
          <a:prstGeom prst="rect">
            <a:avLst/>
          </a:prstGeom>
        </p:spPr>
        <p:txBody>
          <a:bodyPr/>
          <a:lstStyle>
            <a:lvl1pPr>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dirty="0" smtClean="0"/>
              <a:t>Click to edit Master text styles</a:t>
            </a:r>
          </a:p>
          <a:p>
            <a:pPr lvl="1"/>
            <a:r>
              <a:rPr lang="en-US" dirty="0" smtClean="0"/>
              <a:t>Name</a:t>
            </a:r>
          </a:p>
          <a:p>
            <a:pPr lvl="2"/>
            <a:r>
              <a:rPr lang="en-US" dirty="0" smtClean="0"/>
              <a:t>Title</a:t>
            </a:r>
          </a:p>
          <a:p>
            <a:pPr lvl="3"/>
            <a:r>
              <a:rPr lang="en-US" dirty="0" smtClean="0"/>
              <a:t>Company</a:t>
            </a:r>
          </a:p>
        </p:txBody>
      </p:sp>
      <p:sp>
        <p:nvSpPr>
          <p:cNvPr id="9" name="Freeform 7"/>
          <p:cNvSpPr>
            <a:spLocks noEditPoints="1"/>
          </p:cNvSpPr>
          <p:nvPr userDrawn="1"/>
        </p:nvSpPr>
        <p:spPr bwMode="auto">
          <a:xfrm>
            <a:off x="8112125" y="2228234"/>
            <a:ext cx="514268" cy="316669"/>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a:extLst/>
        </p:spPr>
        <p:txBody>
          <a:bodyPr/>
          <a:lstStyle/>
          <a:p>
            <a:endParaRPr lang="en-GB"/>
          </a:p>
        </p:txBody>
      </p:sp>
      <p:sp>
        <p:nvSpPr>
          <p:cNvPr id="13" name="Content Placeholder 2"/>
          <p:cNvSpPr>
            <a:spLocks noGrp="1"/>
          </p:cNvSpPr>
          <p:nvPr>
            <p:ph idx="1"/>
          </p:nvPr>
        </p:nvSpPr>
        <p:spPr>
          <a:xfrm>
            <a:off x="429265" y="2089155"/>
            <a:ext cx="7489825" cy="4333591"/>
          </a:xfrm>
        </p:spPr>
        <p:txBody>
          <a:bodyPr/>
          <a:lstStyle>
            <a:lvl1pPr marL="285750" indent="-285750">
              <a:buFont typeface="Arial" panose="020B0604020202020204" pitchFamily="34" charset="0"/>
              <a:buChar char="—"/>
              <a:defRPr b="0">
                <a:latin typeface="+mj-lt"/>
              </a:defRPr>
            </a:lvl1pPr>
            <a:lvl2pPr marL="285750" indent="-285750">
              <a:buFont typeface="Arial" panose="020B0604020202020204" pitchFamily="34" charset="0"/>
              <a:buChar char="—"/>
              <a:defRPr b="0">
                <a:latin typeface="+mj-lt"/>
              </a:defRPr>
            </a:lvl2pPr>
            <a:lvl3pPr>
              <a:defRPr b="0">
                <a:latin typeface="+mj-lt"/>
              </a:defRPr>
            </a:lvl3pPr>
            <a:lvl4pPr>
              <a:defRPr b="0">
                <a:latin typeface="+mj-lt"/>
              </a:defRPr>
            </a:lvl4pPr>
            <a:lvl5pPr>
              <a:defRPr b="0">
                <a:latin typeface="+mj-lt"/>
              </a:defRPr>
            </a:lvl5pPr>
            <a:lvl6pPr marL="2286057" indent="0">
              <a:buFont typeface="Times New Roman" panose="02020603050405020304" pitchFamily="18" charset="0"/>
              <a:buNone/>
              <a:defRPr sz="1600">
                <a:latin typeface="+mj-lt"/>
              </a:defRPr>
            </a:lvl6pPr>
          </a:lstStyle>
          <a:p>
            <a:pPr lvl="0"/>
            <a:r>
              <a:rPr lang="en-US" dirty="0" smtClean="0"/>
              <a:t>Click to edit Master text styles</a:t>
            </a:r>
          </a:p>
          <a:p>
            <a:pPr lvl="3"/>
            <a:r>
              <a:rPr lang="en-US" dirty="0" smtClean="0"/>
              <a:t>Second level</a:t>
            </a:r>
          </a:p>
          <a:p>
            <a:pPr lvl="4"/>
            <a:r>
              <a:rPr lang="en-US" dirty="0" smtClean="0"/>
              <a:t>Third level</a:t>
            </a:r>
          </a:p>
        </p:txBody>
      </p:sp>
      <p:sp>
        <p:nvSpPr>
          <p:cNvPr id="14" name="Text Placeholder 9"/>
          <p:cNvSpPr>
            <a:spLocks noGrp="1"/>
          </p:cNvSpPr>
          <p:nvPr>
            <p:ph type="body" sz="quarter" idx="15"/>
          </p:nvPr>
        </p:nvSpPr>
        <p:spPr>
          <a:xfrm>
            <a:off x="438788" y="1626641"/>
            <a:ext cx="7480302" cy="362503"/>
          </a:xfrm>
        </p:spPr>
        <p:txBody>
          <a:bodyPr/>
          <a:lstStyle>
            <a:lvl1pPr marL="0" indent="0">
              <a:spcBef>
                <a:spcPts val="0"/>
              </a:spcBef>
              <a:spcAft>
                <a:spcPts val="0"/>
              </a:spcAft>
              <a:buNone/>
              <a:defRPr b="1">
                <a:latin typeface="+mn-lt"/>
              </a:defRPr>
            </a:lvl1pPr>
          </a:lstStyle>
          <a:p>
            <a:pPr lvl="0"/>
            <a:r>
              <a:rPr lang="en-US" dirty="0" smtClean="0"/>
              <a:t>Click to edit Master text styles</a:t>
            </a:r>
          </a:p>
        </p:txBody>
      </p:sp>
      <p:sp>
        <p:nvSpPr>
          <p:cNvPr id="11"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10" name="Footer Placeholder 3"/>
          <p:cNvSpPr>
            <a:spLocks noGrp="1"/>
          </p:cNvSpPr>
          <p:nvPr>
            <p:ph type="ftr" sz="quarter" idx="3"/>
          </p:nvPr>
        </p:nvSpPr>
        <p:spPr>
          <a:xfrm>
            <a:off x="7919090" y="6359511"/>
            <a:ext cx="3863343"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295250021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42914" y="2352348"/>
            <a:ext cx="3636962" cy="1306048"/>
          </a:xfrm>
        </p:spPr>
        <p:txBody>
          <a:bodyPr/>
          <a:lstStyle>
            <a:lvl1pPr marL="0" indent="0">
              <a:buNone/>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dirty="0" smtClean="0"/>
              <a:t>Click to edit Master text styles</a:t>
            </a:r>
          </a:p>
          <a:p>
            <a:pPr lvl="1"/>
            <a:r>
              <a:rPr lang="en-US" dirty="0" smtClean="0"/>
              <a:t>Name</a:t>
            </a:r>
          </a:p>
          <a:p>
            <a:pPr lvl="2"/>
            <a:r>
              <a:rPr lang="en-US" dirty="0" smtClean="0"/>
              <a:t>Title</a:t>
            </a:r>
          </a:p>
          <a:p>
            <a:pPr lvl="3"/>
            <a:r>
              <a:rPr lang="en-US" dirty="0" smtClean="0"/>
              <a:t>Company</a:t>
            </a:r>
          </a:p>
        </p:txBody>
      </p:sp>
      <p:sp>
        <p:nvSpPr>
          <p:cNvPr id="13" name="Freeform 7"/>
          <p:cNvSpPr>
            <a:spLocks noEditPoints="1"/>
          </p:cNvSpPr>
          <p:nvPr userDrawn="1"/>
        </p:nvSpPr>
        <p:spPr bwMode="auto">
          <a:xfrm>
            <a:off x="442913" y="1943896"/>
            <a:ext cx="514268" cy="322263"/>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a:extLst/>
        </p:spPr>
        <p:txBody>
          <a:bodyPr/>
          <a:lstStyle/>
          <a:p>
            <a:endParaRPr lang="en-GB"/>
          </a:p>
        </p:txBody>
      </p:sp>
      <p:sp>
        <p:nvSpPr>
          <p:cNvPr id="14" name="Content Placeholder 2"/>
          <p:cNvSpPr>
            <a:spLocks noGrp="1"/>
          </p:cNvSpPr>
          <p:nvPr>
            <p:ph idx="19"/>
          </p:nvPr>
        </p:nvSpPr>
        <p:spPr>
          <a:xfrm>
            <a:off x="4259264" y="2352348"/>
            <a:ext cx="3636962" cy="1306048"/>
          </a:xfrm>
        </p:spPr>
        <p:txBody>
          <a:bodyPr/>
          <a:lstStyle>
            <a:lvl1pPr marL="0" indent="0">
              <a:buNone/>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dirty="0" smtClean="0"/>
              <a:t>Click to edit Master text styles</a:t>
            </a:r>
          </a:p>
          <a:p>
            <a:pPr lvl="1"/>
            <a:r>
              <a:rPr lang="en-US" dirty="0" smtClean="0"/>
              <a:t>Name</a:t>
            </a:r>
          </a:p>
          <a:p>
            <a:pPr lvl="2"/>
            <a:r>
              <a:rPr lang="en-US" dirty="0" smtClean="0"/>
              <a:t>Title</a:t>
            </a:r>
          </a:p>
          <a:p>
            <a:pPr lvl="3"/>
            <a:r>
              <a:rPr lang="en-US" dirty="0" smtClean="0"/>
              <a:t>Company</a:t>
            </a:r>
          </a:p>
        </p:txBody>
      </p:sp>
      <p:sp>
        <p:nvSpPr>
          <p:cNvPr id="15" name="Freeform 7"/>
          <p:cNvSpPr>
            <a:spLocks noEditPoints="1"/>
          </p:cNvSpPr>
          <p:nvPr userDrawn="1"/>
        </p:nvSpPr>
        <p:spPr bwMode="auto">
          <a:xfrm>
            <a:off x="4259263" y="1943896"/>
            <a:ext cx="514268" cy="322263"/>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a:extLst/>
        </p:spPr>
        <p:txBody>
          <a:bodyPr/>
          <a:lstStyle/>
          <a:p>
            <a:endParaRPr lang="en-GB"/>
          </a:p>
        </p:txBody>
      </p:sp>
      <p:sp>
        <p:nvSpPr>
          <p:cNvPr id="16" name="Content Placeholder 2"/>
          <p:cNvSpPr>
            <a:spLocks noGrp="1"/>
          </p:cNvSpPr>
          <p:nvPr>
            <p:ph idx="20"/>
          </p:nvPr>
        </p:nvSpPr>
        <p:spPr>
          <a:xfrm>
            <a:off x="8112126" y="2352348"/>
            <a:ext cx="3636962" cy="1306048"/>
          </a:xfrm>
        </p:spPr>
        <p:txBody>
          <a:bodyPr/>
          <a:lstStyle>
            <a:lvl1pPr marL="0" indent="0">
              <a:buNone/>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dirty="0" smtClean="0"/>
              <a:t>Click to edit Master text styles</a:t>
            </a:r>
          </a:p>
          <a:p>
            <a:pPr lvl="1"/>
            <a:r>
              <a:rPr lang="en-US" dirty="0" smtClean="0"/>
              <a:t>Name</a:t>
            </a:r>
          </a:p>
          <a:p>
            <a:pPr lvl="2"/>
            <a:r>
              <a:rPr lang="en-US" dirty="0" smtClean="0"/>
              <a:t>Title</a:t>
            </a:r>
          </a:p>
          <a:p>
            <a:pPr lvl="3"/>
            <a:r>
              <a:rPr lang="en-US" dirty="0" smtClean="0"/>
              <a:t>Company</a:t>
            </a:r>
          </a:p>
        </p:txBody>
      </p:sp>
      <p:sp>
        <p:nvSpPr>
          <p:cNvPr id="17" name="Freeform 7"/>
          <p:cNvSpPr>
            <a:spLocks noEditPoints="1"/>
          </p:cNvSpPr>
          <p:nvPr userDrawn="1"/>
        </p:nvSpPr>
        <p:spPr bwMode="auto">
          <a:xfrm>
            <a:off x="8112125" y="1943896"/>
            <a:ext cx="514268" cy="322263"/>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a:extLst/>
        </p:spPr>
        <p:txBody>
          <a:bodyPr/>
          <a:lstStyle/>
          <a:p>
            <a:endParaRPr lang="en-GB"/>
          </a:p>
        </p:txBody>
      </p:sp>
      <p:sp>
        <p:nvSpPr>
          <p:cNvPr id="18" name="Content Placeholder 2"/>
          <p:cNvSpPr>
            <a:spLocks noGrp="1"/>
          </p:cNvSpPr>
          <p:nvPr>
            <p:ph idx="21"/>
          </p:nvPr>
        </p:nvSpPr>
        <p:spPr>
          <a:xfrm>
            <a:off x="442914" y="4225598"/>
            <a:ext cx="3636962" cy="1306048"/>
          </a:xfrm>
        </p:spPr>
        <p:txBody>
          <a:bodyPr/>
          <a:lstStyle>
            <a:lvl1pPr marL="0" indent="0">
              <a:buNone/>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dirty="0" smtClean="0"/>
              <a:t>Click to edit Master text styles</a:t>
            </a:r>
          </a:p>
          <a:p>
            <a:pPr lvl="1"/>
            <a:r>
              <a:rPr lang="en-US" dirty="0" smtClean="0"/>
              <a:t>Name</a:t>
            </a:r>
          </a:p>
          <a:p>
            <a:pPr lvl="2"/>
            <a:r>
              <a:rPr lang="en-US" dirty="0" smtClean="0"/>
              <a:t>Title</a:t>
            </a:r>
          </a:p>
          <a:p>
            <a:pPr lvl="3"/>
            <a:r>
              <a:rPr lang="en-US" dirty="0" smtClean="0"/>
              <a:t>Company</a:t>
            </a:r>
          </a:p>
        </p:txBody>
      </p:sp>
      <p:sp>
        <p:nvSpPr>
          <p:cNvPr id="19" name="Freeform 7"/>
          <p:cNvSpPr>
            <a:spLocks noEditPoints="1"/>
          </p:cNvSpPr>
          <p:nvPr userDrawn="1"/>
        </p:nvSpPr>
        <p:spPr bwMode="auto">
          <a:xfrm>
            <a:off x="442913" y="3817146"/>
            <a:ext cx="514268" cy="322263"/>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a:extLst/>
        </p:spPr>
        <p:txBody>
          <a:bodyPr/>
          <a:lstStyle/>
          <a:p>
            <a:endParaRPr lang="en-GB"/>
          </a:p>
        </p:txBody>
      </p:sp>
      <p:sp>
        <p:nvSpPr>
          <p:cNvPr id="20" name="Content Placeholder 2"/>
          <p:cNvSpPr>
            <a:spLocks noGrp="1"/>
          </p:cNvSpPr>
          <p:nvPr>
            <p:ph idx="22"/>
          </p:nvPr>
        </p:nvSpPr>
        <p:spPr>
          <a:xfrm>
            <a:off x="4259264" y="4225598"/>
            <a:ext cx="3636962" cy="1306048"/>
          </a:xfrm>
        </p:spPr>
        <p:txBody>
          <a:bodyPr/>
          <a:lstStyle>
            <a:lvl1pPr marL="0" indent="0">
              <a:buNone/>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dirty="0" smtClean="0"/>
              <a:t>Click to edit Master text styles</a:t>
            </a:r>
          </a:p>
          <a:p>
            <a:pPr lvl="1"/>
            <a:r>
              <a:rPr lang="en-US" dirty="0" smtClean="0"/>
              <a:t>Name</a:t>
            </a:r>
          </a:p>
          <a:p>
            <a:pPr lvl="2"/>
            <a:r>
              <a:rPr lang="en-US" dirty="0" smtClean="0"/>
              <a:t>Title</a:t>
            </a:r>
          </a:p>
          <a:p>
            <a:pPr lvl="3"/>
            <a:r>
              <a:rPr lang="en-US" dirty="0" smtClean="0"/>
              <a:t>Company</a:t>
            </a:r>
          </a:p>
        </p:txBody>
      </p:sp>
      <p:sp>
        <p:nvSpPr>
          <p:cNvPr id="21" name="Freeform 7"/>
          <p:cNvSpPr>
            <a:spLocks noEditPoints="1"/>
          </p:cNvSpPr>
          <p:nvPr userDrawn="1"/>
        </p:nvSpPr>
        <p:spPr bwMode="auto">
          <a:xfrm>
            <a:off x="4259263" y="3817146"/>
            <a:ext cx="514268" cy="322263"/>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a:extLst/>
        </p:spPr>
        <p:txBody>
          <a:bodyPr/>
          <a:lstStyle/>
          <a:p>
            <a:endParaRPr lang="en-GB"/>
          </a:p>
        </p:txBody>
      </p:sp>
      <p:sp>
        <p:nvSpPr>
          <p:cNvPr id="22" name="Content Placeholder 2"/>
          <p:cNvSpPr>
            <a:spLocks noGrp="1"/>
          </p:cNvSpPr>
          <p:nvPr>
            <p:ph idx="23"/>
          </p:nvPr>
        </p:nvSpPr>
        <p:spPr>
          <a:xfrm>
            <a:off x="8112126" y="4225598"/>
            <a:ext cx="3636962" cy="1306048"/>
          </a:xfrm>
        </p:spPr>
        <p:txBody>
          <a:bodyPr/>
          <a:lstStyle>
            <a:lvl1pPr marL="0" indent="0">
              <a:buNone/>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dirty="0" smtClean="0"/>
              <a:t>Click to edit Master text styles</a:t>
            </a:r>
          </a:p>
          <a:p>
            <a:pPr lvl="1"/>
            <a:r>
              <a:rPr lang="en-US" dirty="0" smtClean="0"/>
              <a:t>Name</a:t>
            </a:r>
          </a:p>
          <a:p>
            <a:pPr lvl="2"/>
            <a:r>
              <a:rPr lang="en-US" dirty="0" smtClean="0"/>
              <a:t>Title</a:t>
            </a:r>
          </a:p>
          <a:p>
            <a:pPr lvl="3"/>
            <a:r>
              <a:rPr lang="en-US" dirty="0" smtClean="0"/>
              <a:t>Company</a:t>
            </a:r>
          </a:p>
        </p:txBody>
      </p:sp>
      <p:sp>
        <p:nvSpPr>
          <p:cNvPr id="23" name="Freeform 7"/>
          <p:cNvSpPr>
            <a:spLocks noEditPoints="1"/>
          </p:cNvSpPr>
          <p:nvPr userDrawn="1"/>
        </p:nvSpPr>
        <p:spPr bwMode="auto">
          <a:xfrm>
            <a:off x="8112125" y="3817146"/>
            <a:ext cx="514268" cy="322263"/>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a:extLst/>
        </p:spPr>
        <p:txBody>
          <a:bodyPr/>
          <a:lstStyle/>
          <a:p>
            <a:endParaRPr lang="en-GB"/>
          </a:p>
        </p:txBody>
      </p:sp>
      <p:sp>
        <p:nvSpPr>
          <p:cNvPr id="25"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24" name="Footer Placeholder 3"/>
          <p:cNvSpPr>
            <a:spLocks noGrp="1"/>
          </p:cNvSpPr>
          <p:nvPr>
            <p:ph type="ftr" sz="quarter" idx="3"/>
          </p:nvPr>
        </p:nvSpPr>
        <p:spPr>
          <a:xfrm>
            <a:off x="7896226" y="6359511"/>
            <a:ext cx="3886207"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70073179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mp;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idx="13"/>
          </p:nvPr>
        </p:nvSpPr>
        <p:spPr>
          <a:xfrm>
            <a:off x="6213475" y="1626685"/>
            <a:ext cx="5545137" cy="362460"/>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9" name="Chart Placeholder 8"/>
          <p:cNvSpPr>
            <a:spLocks noGrp="1"/>
          </p:cNvSpPr>
          <p:nvPr>
            <p:ph type="chart" sz="quarter" idx="14"/>
          </p:nvPr>
        </p:nvSpPr>
        <p:spPr>
          <a:xfrm>
            <a:off x="6245279" y="2286220"/>
            <a:ext cx="5535613" cy="3795533"/>
          </a:xfrm>
          <a:prstGeom prst="rect">
            <a:avLst/>
          </a:prstGeom>
        </p:spPr>
        <p:txBody>
          <a:bodyPr/>
          <a:lstStyle/>
          <a:p>
            <a:endParaRPr lang="en-GB" dirty="0"/>
          </a:p>
        </p:txBody>
      </p:sp>
      <p:sp>
        <p:nvSpPr>
          <p:cNvPr id="11" name="Text Placeholder 7"/>
          <p:cNvSpPr>
            <a:spLocks noGrp="1"/>
          </p:cNvSpPr>
          <p:nvPr>
            <p:ph type="body" sz="quarter" idx="22"/>
          </p:nvPr>
        </p:nvSpPr>
        <p:spPr>
          <a:xfrm>
            <a:off x="436563" y="1625250"/>
            <a:ext cx="5546569" cy="363894"/>
          </a:xfrm>
          <a:prstGeom prst="rect">
            <a:avLst/>
          </a:prstGeom>
        </p:spPr>
        <p:txBody>
          <a:bodyPr/>
          <a:lstStyle>
            <a:lvl1pPr marL="0" indent="0">
              <a:buNone/>
              <a:defRPr b="1">
                <a:latin typeface="+mn-lt"/>
              </a:defRPr>
            </a:lvl1pPr>
          </a:lstStyle>
          <a:p>
            <a:pPr lvl="0"/>
            <a:r>
              <a:rPr lang="en-US" dirty="0" smtClean="0"/>
              <a:t>Click to edit Master text styles</a:t>
            </a:r>
          </a:p>
        </p:txBody>
      </p:sp>
      <p:sp>
        <p:nvSpPr>
          <p:cNvPr id="12" name="Content Placeholder 2"/>
          <p:cNvSpPr>
            <a:spLocks noGrp="1"/>
          </p:cNvSpPr>
          <p:nvPr>
            <p:ph idx="1"/>
          </p:nvPr>
        </p:nvSpPr>
        <p:spPr>
          <a:xfrm>
            <a:off x="442913" y="2089155"/>
            <a:ext cx="5545137" cy="4335499"/>
          </a:xfrm>
        </p:spPr>
        <p:txBody>
          <a:bodyPr/>
          <a:lstStyle>
            <a:lvl1pPr marL="285750" indent="-285750">
              <a:buFont typeface="Arial" panose="020B0604020202020204" pitchFamily="34" charset="0"/>
              <a:buChar cha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dirty="0" smtClean="0"/>
              <a:t>Click to edit Master text styles</a:t>
            </a:r>
          </a:p>
          <a:p>
            <a:pPr lvl="3"/>
            <a:r>
              <a:rPr lang="en-US" dirty="0" smtClean="0"/>
              <a:t>Second level</a:t>
            </a:r>
          </a:p>
          <a:p>
            <a:pPr lvl="4"/>
            <a:r>
              <a:rPr lang="en-US" dirty="0" smtClean="0"/>
              <a:t>Third level</a:t>
            </a:r>
          </a:p>
        </p:txBody>
      </p:sp>
      <p:sp>
        <p:nvSpPr>
          <p:cNvPr id="10"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14" name="Footer Placeholder 3"/>
          <p:cNvSpPr>
            <a:spLocks noGrp="1"/>
          </p:cNvSpPr>
          <p:nvPr>
            <p:ph type="ftr" sz="quarter" idx="3"/>
          </p:nvPr>
        </p:nvSpPr>
        <p:spPr>
          <a:xfrm>
            <a:off x="7746124" y="6359511"/>
            <a:ext cx="4036309"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403194361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6" name="Picture Placeholder 25"/>
          <p:cNvSpPr>
            <a:spLocks noGrp="1"/>
          </p:cNvSpPr>
          <p:nvPr>
            <p:ph type="pic" sz="quarter" idx="24"/>
          </p:nvPr>
        </p:nvSpPr>
        <p:spPr>
          <a:xfrm>
            <a:off x="442913" y="2400472"/>
            <a:ext cx="2719387" cy="1727200"/>
          </a:xfrm>
          <a:prstGeom prst="rect">
            <a:avLst/>
          </a:prstGeom>
        </p:spPr>
        <p:txBody>
          <a:bodyPr/>
          <a:lstStyle/>
          <a:p>
            <a:endParaRPr lang="en-GB"/>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27" name="Picture Placeholder 25"/>
          <p:cNvSpPr>
            <a:spLocks noGrp="1"/>
          </p:cNvSpPr>
          <p:nvPr>
            <p:ph type="pic" sz="quarter" idx="25"/>
          </p:nvPr>
        </p:nvSpPr>
        <p:spPr>
          <a:xfrm>
            <a:off x="3287713" y="2398542"/>
            <a:ext cx="2719387" cy="1727200"/>
          </a:xfrm>
          <a:prstGeom prst="rect">
            <a:avLst/>
          </a:prstGeom>
        </p:spPr>
        <p:txBody>
          <a:bodyPr/>
          <a:lstStyle/>
          <a:p>
            <a:endParaRPr lang="en-GB"/>
          </a:p>
        </p:txBody>
      </p:sp>
      <p:sp>
        <p:nvSpPr>
          <p:cNvPr id="28" name="Picture Placeholder 25"/>
          <p:cNvSpPr>
            <a:spLocks noGrp="1"/>
          </p:cNvSpPr>
          <p:nvPr>
            <p:ph type="pic" sz="quarter" idx="26"/>
          </p:nvPr>
        </p:nvSpPr>
        <p:spPr>
          <a:xfrm>
            <a:off x="6190457" y="2393973"/>
            <a:ext cx="2719387" cy="1727200"/>
          </a:xfrm>
          <a:prstGeom prst="rect">
            <a:avLst/>
          </a:prstGeom>
        </p:spPr>
        <p:txBody>
          <a:bodyPr/>
          <a:lstStyle/>
          <a:p>
            <a:endParaRPr lang="en-GB" dirty="0"/>
          </a:p>
        </p:txBody>
      </p:sp>
      <p:sp>
        <p:nvSpPr>
          <p:cNvPr id="29" name="Picture Placeholder 25"/>
          <p:cNvSpPr>
            <a:spLocks noGrp="1"/>
          </p:cNvSpPr>
          <p:nvPr>
            <p:ph type="pic" sz="quarter" idx="27"/>
          </p:nvPr>
        </p:nvSpPr>
        <p:spPr>
          <a:xfrm>
            <a:off x="9048750" y="2398542"/>
            <a:ext cx="2719387" cy="1727200"/>
          </a:xfrm>
          <a:prstGeom prst="rect">
            <a:avLst/>
          </a:prstGeom>
        </p:spPr>
        <p:txBody>
          <a:bodyPr/>
          <a:lstStyle/>
          <a:p>
            <a:endParaRPr lang="en-GB"/>
          </a:p>
        </p:txBody>
      </p:sp>
      <p:sp>
        <p:nvSpPr>
          <p:cNvPr id="24" name="Text Placeholder 28"/>
          <p:cNvSpPr>
            <a:spLocks noGrp="1"/>
          </p:cNvSpPr>
          <p:nvPr>
            <p:ph type="body" sz="quarter" idx="28"/>
          </p:nvPr>
        </p:nvSpPr>
        <p:spPr>
          <a:xfrm>
            <a:off x="442912" y="4268720"/>
            <a:ext cx="2700000" cy="862013"/>
          </a:xfrm>
        </p:spPr>
        <p:txBody>
          <a:bodyPr>
            <a:normAutofit/>
          </a:bodyPr>
          <a:lstStyle>
            <a:lvl1pPr marL="0" indent="0">
              <a:spcBef>
                <a:spcPts val="0"/>
              </a:spcBef>
              <a:buNone/>
              <a:defRPr sz="1200" b="0">
                <a:latin typeface="+mj-lt"/>
              </a:defRPr>
            </a:lvl1pPr>
          </a:lstStyle>
          <a:p>
            <a:pPr lvl="0"/>
            <a:r>
              <a:rPr lang="en-US" dirty="0" smtClean="0"/>
              <a:t>Click to edit Master text styles</a:t>
            </a:r>
          </a:p>
        </p:txBody>
      </p:sp>
      <p:sp>
        <p:nvSpPr>
          <p:cNvPr id="25" name="Text Placeholder 28"/>
          <p:cNvSpPr>
            <a:spLocks noGrp="1"/>
          </p:cNvSpPr>
          <p:nvPr>
            <p:ph type="body" sz="quarter" idx="29"/>
          </p:nvPr>
        </p:nvSpPr>
        <p:spPr>
          <a:xfrm>
            <a:off x="3287713" y="4268720"/>
            <a:ext cx="2700000" cy="862013"/>
          </a:xfrm>
        </p:spPr>
        <p:txBody>
          <a:bodyPr>
            <a:normAutofit/>
          </a:bodyPr>
          <a:lstStyle>
            <a:lvl1pPr marL="0" indent="0">
              <a:spcBef>
                <a:spcPts val="0"/>
              </a:spcBef>
              <a:buNone/>
              <a:defRPr sz="1200" b="0">
                <a:latin typeface="+mj-lt"/>
              </a:defRPr>
            </a:lvl1pPr>
          </a:lstStyle>
          <a:p>
            <a:pPr lvl="0"/>
            <a:r>
              <a:rPr lang="en-US" dirty="0" smtClean="0"/>
              <a:t>Click to edit Master text styles</a:t>
            </a:r>
          </a:p>
        </p:txBody>
      </p:sp>
      <p:sp>
        <p:nvSpPr>
          <p:cNvPr id="30" name="Text Placeholder 28"/>
          <p:cNvSpPr>
            <a:spLocks noGrp="1"/>
          </p:cNvSpPr>
          <p:nvPr>
            <p:ph type="body" sz="quarter" idx="30"/>
          </p:nvPr>
        </p:nvSpPr>
        <p:spPr>
          <a:xfrm>
            <a:off x="6203089" y="4268720"/>
            <a:ext cx="2700000" cy="862013"/>
          </a:xfrm>
        </p:spPr>
        <p:txBody>
          <a:bodyPr>
            <a:normAutofit/>
          </a:bodyPr>
          <a:lstStyle>
            <a:lvl1pPr marL="0" indent="0">
              <a:spcBef>
                <a:spcPts val="0"/>
              </a:spcBef>
              <a:buNone/>
              <a:defRPr sz="1200" b="0">
                <a:latin typeface="+mj-lt"/>
              </a:defRPr>
            </a:lvl1pPr>
          </a:lstStyle>
          <a:p>
            <a:pPr lvl="0"/>
            <a:r>
              <a:rPr lang="en-US" dirty="0" smtClean="0"/>
              <a:t>Click to edit Master text styles</a:t>
            </a:r>
          </a:p>
        </p:txBody>
      </p:sp>
      <p:sp>
        <p:nvSpPr>
          <p:cNvPr id="31" name="Text Placeholder 28"/>
          <p:cNvSpPr>
            <a:spLocks noGrp="1"/>
          </p:cNvSpPr>
          <p:nvPr>
            <p:ph type="body" sz="quarter" idx="31"/>
          </p:nvPr>
        </p:nvSpPr>
        <p:spPr>
          <a:xfrm>
            <a:off x="9051655" y="4268720"/>
            <a:ext cx="2700000" cy="862013"/>
          </a:xfrm>
        </p:spPr>
        <p:txBody>
          <a:bodyPr>
            <a:normAutofit/>
          </a:bodyPr>
          <a:lstStyle>
            <a:lvl1pPr marL="0" indent="0">
              <a:spcBef>
                <a:spcPts val="0"/>
              </a:spcBef>
              <a:buNone/>
              <a:defRPr sz="1200" b="0">
                <a:latin typeface="+mj-lt"/>
              </a:defRPr>
            </a:lvl1pPr>
          </a:lstStyle>
          <a:p>
            <a:pPr lvl="0"/>
            <a:r>
              <a:rPr lang="en-US" dirty="0" smtClean="0"/>
              <a:t>Click to edit Master text styles</a:t>
            </a:r>
          </a:p>
        </p:txBody>
      </p:sp>
      <p:sp>
        <p:nvSpPr>
          <p:cNvPr id="13"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15" name="Footer Placeholder 3"/>
          <p:cNvSpPr>
            <a:spLocks noGrp="1"/>
          </p:cNvSpPr>
          <p:nvPr>
            <p:ph type="ftr" sz="quarter" idx="3"/>
          </p:nvPr>
        </p:nvSpPr>
        <p:spPr>
          <a:xfrm>
            <a:off x="7893269" y="6359511"/>
            <a:ext cx="3889164"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70686189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5" name="Footer Placeholder 3"/>
          <p:cNvSpPr>
            <a:spLocks noGrp="1"/>
          </p:cNvSpPr>
          <p:nvPr>
            <p:ph type="ftr" sz="quarter" idx="3"/>
          </p:nvPr>
        </p:nvSpPr>
        <p:spPr>
          <a:xfrm>
            <a:off x="7788166" y="6359511"/>
            <a:ext cx="3994267"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2028931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26146" y="-546227"/>
            <a:ext cx="323808" cy="180000"/>
          </a:xfrm>
        </p:spPr>
        <p:txBody>
          <a:bodyPr/>
          <a:lstStyle/>
          <a:p>
            <a:fld id="{44E28417-200B-450A-9FCE-6D48432C8BD9}" type="slidenum">
              <a:rPr lang="en-GB" smtClean="0"/>
              <a:t>‹#›</a:t>
            </a:fld>
            <a:endParaRPr lang="en-GB"/>
          </a:p>
        </p:txBody>
      </p:sp>
      <p:pic>
        <p:nvPicPr>
          <p:cNvPr id="13"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hasCustomPrompt="1"/>
          </p:nvPr>
        </p:nvSpPr>
        <p:spPr>
          <a:xfrm>
            <a:off x="442911" y="219905"/>
            <a:ext cx="10290175" cy="1260000"/>
          </a:xfrm>
        </p:spPr>
        <p:txBody>
          <a:bodyPr anchor="b"/>
          <a:lstStyle>
            <a:lvl1pPr>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42913" y="6512377"/>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pPr/>
              <a:t>‹#›</a:t>
            </a:fld>
            <a:endParaRPr lang="en-GB" dirty="0"/>
          </a:p>
        </p:txBody>
      </p:sp>
      <p:sp>
        <p:nvSpPr>
          <p:cNvPr id="8" name="Footer Placeholder 3"/>
          <p:cNvSpPr>
            <a:spLocks noGrp="1"/>
          </p:cNvSpPr>
          <p:nvPr>
            <p:ph type="ftr" sz="quarter" idx="3"/>
          </p:nvPr>
        </p:nvSpPr>
        <p:spPr>
          <a:xfrm>
            <a:off x="7756634" y="6359511"/>
            <a:ext cx="4025799"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19477458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oiler Plate">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26146" y="-546227"/>
            <a:ext cx="323808" cy="180000"/>
          </a:xfrm>
        </p:spPr>
        <p:txBody>
          <a:bodyPr/>
          <a:lstStyle/>
          <a:p>
            <a:fld id="{44E28417-200B-450A-9FCE-6D48432C8BD9}" type="slidenum">
              <a:rPr lang="en-GB" smtClean="0"/>
              <a:t>‹#›</a:t>
            </a:fld>
            <a:endParaRPr lang="en-GB"/>
          </a:p>
        </p:txBody>
      </p:sp>
      <p:cxnSp>
        <p:nvCxnSpPr>
          <p:cNvPr id="7" name="Straight Connector 6"/>
          <p:cNvCxnSpPr/>
          <p:nvPr userDrawn="1"/>
        </p:nvCxnSpPr>
        <p:spPr>
          <a:xfrm>
            <a:off x="442913" y="2695575"/>
            <a:ext cx="11306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9048750" y="2816225"/>
            <a:ext cx="2470150" cy="342401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smtClean="0">
                <a:ln>
                  <a:noFill/>
                </a:ln>
                <a:solidFill>
                  <a:prstClr val="white"/>
                </a:solidFill>
                <a:effectLst/>
                <a:uLnTx/>
                <a:uFillTx/>
                <a:latin typeface="Arial"/>
                <a:ea typeface="+mn-ea"/>
                <a:cs typeface="+mn-cs"/>
              </a:rPr>
              <a:t>© DWF 2020, all rights reserved. DWF is a collective trading name for the international legal practice and multi-disciplinary commercial business comprising DWF Group plc and all of its subsidiaries and subsidiary undertakings of which, the entities that practice law are separate and distinct law firms. Please refer to the Legal Notices page on our website located at www.dwf.law for further details. DWF's lawyers are subject to regulation by the relevant regulatory body in the jurisdiction in which they are qualified and/or in which they practise.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smtClean="0">
                <a:ln>
                  <a:noFill/>
                </a:ln>
                <a:solidFill>
                  <a:prstClr val="white"/>
                </a:solidFill>
                <a:effectLst/>
                <a:uLnTx/>
                <a:uFillTx/>
                <a:latin typeface="Arial"/>
                <a:ea typeface="+mn-ea"/>
                <a:cs typeface="+mn-cs"/>
              </a:rPr>
              <a:t>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endParaRPr kumimoji="0" lang="en-GB" sz="600" b="0"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prstClr val="white"/>
                </a:solidFill>
                <a:effectLst/>
                <a:uLnTx/>
                <a:uFillTx/>
                <a:latin typeface="Arial"/>
                <a:ea typeface="+mn-ea"/>
                <a:cs typeface="+mn-cs"/>
              </a:rPr>
              <a:t>dwf.law</a:t>
            </a:r>
            <a:endParaRPr kumimoji="0" lang="en-GB" sz="2000" b="1" i="0" u="none" strike="noStrike" kern="1200" cap="none" spc="0" normalizeH="0" baseline="0" noProof="0" dirty="0" smtClean="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prstClr val="white"/>
                </a:solidFill>
                <a:effectLst/>
                <a:uLnTx/>
                <a:uFillTx/>
                <a:latin typeface="Arial"/>
                <a:ea typeface="+mn-ea"/>
                <a:cs typeface="+mn-cs"/>
              </a:rPr>
              <a:t/>
            </a:r>
            <a:br>
              <a:rPr kumimoji="0" lang="en-GB" sz="600" b="0" i="0" u="none" strike="noStrike" kern="1200" cap="none" spc="0" normalizeH="0" baseline="0" noProof="0" dirty="0" smtClean="0">
                <a:ln>
                  <a:noFill/>
                </a:ln>
                <a:solidFill>
                  <a:prstClr val="white"/>
                </a:solidFill>
                <a:effectLst/>
                <a:uLnTx/>
                <a:uFillTx/>
                <a:latin typeface="Arial"/>
                <a:ea typeface="+mn-ea"/>
                <a:cs typeface="+mn-cs"/>
              </a:rPr>
            </a:br>
            <a:endParaRPr kumimoji="0" lang="en-GB" sz="600" b="0" i="0" u="none" strike="noStrike" kern="1200" cap="none" spc="0" normalizeH="0" baseline="0" noProof="0" dirty="0" smtClean="0">
              <a:ln>
                <a:noFill/>
              </a:ln>
              <a:solidFill>
                <a:prstClr val="white"/>
              </a:solidFill>
              <a:effectLst/>
              <a:uLnTx/>
              <a:uFillTx/>
              <a:latin typeface="Arial"/>
              <a:ea typeface="+mn-ea"/>
              <a:cs typeface="+mn-cs"/>
            </a:endParaRPr>
          </a:p>
        </p:txBody>
      </p:sp>
      <p:sp>
        <p:nvSpPr>
          <p:cNvPr id="13" name="TextBox 12"/>
          <p:cNvSpPr txBox="1"/>
          <p:nvPr userDrawn="1"/>
        </p:nvSpPr>
        <p:spPr>
          <a:xfrm>
            <a:off x="459279" y="2816224"/>
            <a:ext cx="5636721" cy="3323987"/>
          </a:xfrm>
          <a:prstGeom prst="rect">
            <a:avLst/>
          </a:prstGeom>
          <a:noFill/>
        </p:spPr>
        <p:txBody>
          <a:bodyPr wrap="square" lIns="0" tIns="0" rIns="0" bIns="0" rtlCol="0">
            <a:spAutoFit/>
          </a:bodyPr>
          <a:lstStyle/>
          <a:p>
            <a:pPr>
              <a:lnSpc>
                <a:spcPct val="100000"/>
              </a:lnSpc>
            </a:pPr>
            <a:r>
              <a:rPr lang="en-GB" sz="1800" kern="1200" dirty="0" smtClean="0">
                <a:solidFill>
                  <a:schemeClr val="bg1"/>
                </a:solidFill>
                <a:latin typeface="+mj-lt"/>
                <a:ea typeface="+mn-ea"/>
                <a:cs typeface="+mn-cs"/>
              </a:rPr>
              <a:t>DWF is a global legal business,</a:t>
            </a:r>
            <a:r>
              <a:rPr lang="en-GB" sz="1800" kern="1200" baseline="0" dirty="0" smtClean="0">
                <a:solidFill>
                  <a:schemeClr val="bg1"/>
                </a:solidFill>
                <a:latin typeface="+mj-lt"/>
                <a:ea typeface="+mn-ea"/>
                <a:cs typeface="+mn-cs"/>
              </a:rPr>
              <a:t> connecting expert services with innovative thinkers across diverse sectors. Like us, our clients recognise that the world is changing fast and the old rules no longer apply.</a:t>
            </a:r>
          </a:p>
          <a:p>
            <a:pPr>
              <a:lnSpc>
                <a:spcPct val="100000"/>
              </a:lnSpc>
            </a:pPr>
            <a:r>
              <a:rPr lang="en-GB" sz="1800" kern="1200" dirty="0" smtClean="0">
                <a:solidFill>
                  <a:schemeClr val="bg1"/>
                </a:solidFill>
                <a:latin typeface="+mj-lt"/>
                <a:ea typeface="+mn-ea"/>
                <a:cs typeface="+mn-cs"/>
              </a:rPr>
              <a:t/>
            </a:r>
            <a:br>
              <a:rPr lang="en-GB" sz="1800" kern="1200" dirty="0" smtClean="0">
                <a:solidFill>
                  <a:schemeClr val="bg1"/>
                </a:solidFill>
                <a:latin typeface="+mj-lt"/>
                <a:ea typeface="+mn-ea"/>
                <a:cs typeface="+mn-cs"/>
              </a:rPr>
            </a:br>
            <a:r>
              <a:rPr lang="en-GB" sz="1800" kern="1200" dirty="0" smtClean="0">
                <a:solidFill>
                  <a:schemeClr val="bg1"/>
                </a:solidFill>
                <a:latin typeface="+mj-lt"/>
                <a:ea typeface="+mn-ea"/>
                <a:cs typeface="+mn-cs"/>
              </a:rPr>
              <a:t>That’s why we’re always finding agile ways to tackle new challenges together. But we don’t simply claim to be different. We prove it through</a:t>
            </a:r>
            <a:r>
              <a:rPr lang="en-GB" sz="1800" kern="1200" baseline="0" dirty="0" smtClean="0">
                <a:solidFill>
                  <a:schemeClr val="bg1"/>
                </a:solidFill>
                <a:latin typeface="+mj-lt"/>
                <a:ea typeface="+mn-ea"/>
                <a:cs typeface="+mn-cs"/>
              </a:rPr>
              <a:t> every detail of our work, across every level. We go beyond conventions and expectations.</a:t>
            </a:r>
          </a:p>
          <a:p>
            <a:pPr>
              <a:lnSpc>
                <a:spcPct val="100000"/>
              </a:lnSpc>
            </a:pPr>
            <a:endParaRPr lang="en-GB" sz="1800" kern="1200" baseline="0" dirty="0" smtClean="0">
              <a:solidFill>
                <a:schemeClr val="bg1"/>
              </a:solidFill>
              <a:latin typeface="+mj-lt"/>
              <a:ea typeface="+mn-ea"/>
              <a:cs typeface="+mn-cs"/>
            </a:endParaRPr>
          </a:p>
          <a:p>
            <a:pPr>
              <a:lnSpc>
                <a:spcPct val="100000"/>
              </a:lnSpc>
            </a:pPr>
            <a:r>
              <a:rPr lang="en-GB" sz="1800" kern="1200" baseline="0" dirty="0" smtClean="0">
                <a:solidFill>
                  <a:schemeClr val="bg1"/>
                </a:solidFill>
                <a:latin typeface="+mj-lt"/>
                <a:ea typeface="+mn-ea"/>
                <a:cs typeface="+mn-cs"/>
              </a:rPr>
              <a:t>Join us on the journey.</a:t>
            </a:r>
            <a:endParaRPr lang="en-GB" sz="1800" kern="1200" dirty="0" smtClean="0">
              <a:solidFill>
                <a:schemeClr val="bg1"/>
              </a:solidFill>
              <a:latin typeface="+mj-lt"/>
              <a:ea typeface="+mn-ea"/>
              <a:cs typeface="+mn-cs"/>
            </a:endParaRPr>
          </a:p>
        </p:txBody>
      </p:sp>
      <p:pic>
        <p:nvPicPr>
          <p:cNvPr id="11"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368967" y="2190050"/>
            <a:ext cx="11289809" cy="384721"/>
          </a:xfrm>
          <a:prstGeom prst="rect">
            <a:avLst/>
          </a:prstGeom>
          <a:noFill/>
        </p:spPr>
        <p:txBody>
          <a:bodyPr wrap="square" rtlCol="0">
            <a:spAutoFit/>
          </a:bodyPr>
          <a:lstStyle/>
          <a:p>
            <a:r>
              <a:rPr lang="en-US" sz="1900" b="1" dirty="0" smtClean="0">
                <a:solidFill>
                  <a:schemeClr val="bg1"/>
                </a:solidFill>
              </a:rPr>
              <a:t>Beyond borders, sectors and expectations</a:t>
            </a:r>
            <a:endParaRPr lang="en-US" sz="1900" b="1" dirty="0">
              <a:solidFill>
                <a:schemeClr val="bg1"/>
              </a:solidFill>
            </a:endParaRPr>
          </a:p>
        </p:txBody>
      </p:sp>
    </p:spTree>
    <p:extLst>
      <p:ext uri="{BB962C8B-B14F-4D97-AF65-F5344CB8AC3E}">
        <p14:creationId xmlns:p14="http://schemas.microsoft.com/office/powerpoint/2010/main" val="38246524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rgbClr val="0B17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863849"/>
            <a:ext cx="5770562" cy="3108325"/>
          </a:xfrm>
        </p:spPr>
        <p:txBody>
          <a:bodyPr anchor="t"/>
          <a:lstStyle>
            <a:lvl1pPr algn="l">
              <a:defRPr sz="6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9278" y="1651002"/>
            <a:ext cx="11308860" cy="876300"/>
          </a:xfrm>
          <a:prstGeom prst="rect">
            <a:avLst/>
          </a:prstGeom>
        </p:spPr>
        <p:txBody>
          <a:bodyPr anchor="b">
            <a:normAutofit/>
          </a:bodyPr>
          <a:lstStyle>
            <a:lvl1pPr marL="0" indent="0" algn="l">
              <a:buNone/>
              <a:defRPr sz="1900" b="1">
                <a:solidFill>
                  <a:schemeClr val="bg1"/>
                </a:solidFill>
                <a:latin typeface="+mn-lt"/>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5826146" y="-546227"/>
            <a:ext cx="323808" cy="180000"/>
          </a:xfrm>
        </p:spPr>
        <p:txBody>
          <a:bodyPr/>
          <a:lstStyle/>
          <a:p>
            <a:fld id="{44E28417-200B-450A-9FCE-6D48432C8BD9}" type="slidenum">
              <a:rPr lang="en-GB" smtClean="0"/>
              <a:t>‹#›</a:t>
            </a:fld>
            <a:endParaRPr lang="en-GB"/>
          </a:p>
        </p:txBody>
      </p:sp>
      <p:cxnSp>
        <p:nvCxnSpPr>
          <p:cNvPr id="7" name="Straight Connector 6"/>
          <p:cNvCxnSpPr/>
          <p:nvPr userDrawn="1"/>
        </p:nvCxnSpPr>
        <p:spPr>
          <a:xfrm>
            <a:off x="442913" y="2695575"/>
            <a:ext cx="11306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9036558" y="2861781"/>
            <a:ext cx="2712530" cy="328966"/>
          </a:xfrm>
          <a:prstGeom prst="rect">
            <a:avLst/>
          </a:prstGeom>
        </p:spPr>
        <p:txBody>
          <a:bodyPr/>
          <a:lstStyle>
            <a:lvl1pPr marL="0" indent="0">
              <a:buNone/>
              <a:defRPr sz="1400" b="1">
                <a:solidFill>
                  <a:schemeClr val="bg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smtClean="0"/>
              <a:t>Date</a:t>
            </a:r>
          </a:p>
        </p:txBody>
      </p:sp>
      <p:pic>
        <p:nvPicPr>
          <p:cNvPr id="13"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txBox="1">
            <a:spLocks/>
          </p:cNvSpPr>
          <p:nvPr userDrawn="1"/>
        </p:nvSpPr>
        <p:spPr>
          <a:xfrm>
            <a:off x="442913" y="6512377"/>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solidFill>
                  <a:schemeClr val="bg1"/>
                </a:solidFill>
              </a:rPr>
              <a:pPr/>
              <a:t>‹#›</a:t>
            </a:fld>
            <a:endParaRPr lang="en-GB" dirty="0">
              <a:solidFill>
                <a:schemeClr val="bg1"/>
              </a:solidFill>
            </a:endParaRPr>
          </a:p>
        </p:txBody>
      </p:sp>
      <p:sp>
        <p:nvSpPr>
          <p:cNvPr id="10"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bg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504962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109179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23"/>
          <p:cNvSpPr>
            <a:spLocks noGrp="1"/>
          </p:cNvSpPr>
          <p:nvPr>
            <p:ph type="sldNum" sz="quarter" idx="10"/>
          </p:nvPr>
        </p:nvSpPr>
        <p:spPr/>
        <p:txBody>
          <a:bodyPr/>
          <a:lstStyle>
            <a:lvl1pPr>
              <a:defRPr/>
            </a:lvl1pPr>
          </a:lstStyle>
          <a:p>
            <a:pPr>
              <a:defRPr/>
            </a:pPr>
            <a:fld id="{CF85A2B2-B75F-4D95-94E7-CD163B106F4D}" type="slidenum">
              <a:rPr lang="en-GB"/>
              <a:pPr>
                <a:defRPr/>
              </a:pPr>
              <a:t>‹#›</a:t>
            </a:fld>
            <a:endParaRPr lang="en-GB" dirty="0"/>
          </a:p>
        </p:txBody>
      </p:sp>
    </p:spTree>
    <p:extLst>
      <p:ext uri="{BB962C8B-B14F-4D97-AF65-F5344CB8AC3E}">
        <p14:creationId xmlns:p14="http://schemas.microsoft.com/office/powerpoint/2010/main" val="4153976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4273412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2084105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Rectangle 2"/>
          <p:cNvSpPr/>
          <p:nvPr/>
        </p:nvSpPr>
        <p:spPr>
          <a:xfrm>
            <a:off x="304800" y="242888"/>
            <a:ext cx="11584354" cy="63674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5">
              <a:defRPr/>
            </a:pPr>
            <a:endParaRPr lang="en-GB" sz="1800" dirty="0">
              <a:solidFill>
                <a:srgbClr val="FFFFFF"/>
              </a:solidFill>
            </a:endParaRPr>
          </a:p>
        </p:txBody>
      </p:sp>
      <p:cxnSp>
        <p:nvCxnSpPr>
          <p:cNvPr id="4" name="Straight Connector 3"/>
          <p:cNvCxnSpPr/>
          <p:nvPr/>
        </p:nvCxnSpPr>
        <p:spPr>
          <a:xfrm>
            <a:off x="609603" y="6289675"/>
            <a:ext cx="10984523"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3" y="3349625"/>
            <a:ext cx="10984523"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603" y="2368550"/>
            <a:ext cx="10984523"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7416" y="6369050"/>
            <a:ext cx="5478584" cy="242888"/>
          </a:xfrm>
          <a:prstGeom prst="rect">
            <a:avLst/>
          </a:prstGeom>
          <a:noFill/>
        </p:spPr>
        <p:txBody>
          <a:bodyPr lIns="0" tIns="0" rIns="0" bIns="0"/>
          <a:lstStyle/>
          <a:p>
            <a:pPr defTabSz="914235">
              <a:lnSpc>
                <a:spcPts val="650"/>
              </a:lnSpc>
              <a:defRPr/>
            </a:pPr>
            <a:r>
              <a:rPr lang="en-US" sz="550" dirty="0">
                <a:solidFill>
                  <a:srgbClr val="FFFFFF"/>
                </a:solidFill>
              </a:rPr>
              <a:t>Private &amp; Confidential. Not for distribution.</a:t>
            </a:r>
          </a:p>
          <a:p>
            <a:pPr defTabSz="914235">
              <a:lnSpc>
                <a:spcPts val="650"/>
              </a:lnSpc>
              <a:defRPr/>
            </a:pPr>
            <a:r>
              <a:rPr lang="en-US" sz="550" dirty="0">
                <a:solidFill>
                  <a:srgbClr val="FFFFFF"/>
                </a:solidFill>
              </a:rPr>
              <a:t>© DWF LLP </a:t>
            </a:r>
            <a:r>
              <a:rPr lang="en-US" sz="550" dirty="0" smtClean="0">
                <a:solidFill>
                  <a:srgbClr val="FFFFFF"/>
                </a:solidFill>
              </a:rPr>
              <a:t>2017  </a:t>
            </a:r>
            <a:r>
              <a:rPr lang="en-US" sz="550" b="1" dirty="0">
                <a:solidFill>
                  <a:srgbClr val="FFFFFF"/>
                </a:solidFill>
              </a:rPr>
              <a:t>www.dwf.law</a:t>
            </a:r>
          </a:p>
        </p:txBody>
      </p:sp>
      <p:grpSp>
        <p:nvGrpSpPr>
          <p:cNvPr id="8" name="Group 25"/>
          <p:cNvGrpSpPr>
            <a:grpSpLocks/>
          </p:cNvGrpSpPr>
          <p:nvPr/>
        </p:nvGrpSpPr>
        <p:grpSpPr bwMode="auto">
          <a:xfrm>
            <a:off x="10400324" y="2917825"/>
            <a:ext cx="1004278" cy="395288"/>
            <a:chOff x="7586663" y="2859088"/>
            <a:chExt cx="815975" cy="395287"/>
          </a:xfrm>
        </p:grpSpPr>
        <p:sp>
          <p:nvSpPr>
            <p:cNvPr id="9" name="AutoShape 13"/>
            <p:cNvSpPr>
              <a:spLocks noChangeAspect="1" noChangeArrowheads="1" noTextEdit="1"/>
            </p:cNvSpPr>
            <p:nvPr userDrawn="1"/>
          </p:nvSpPr>
          <p:spPr bwMode="auto">
            <a:xfrm>
              <a:off x="7586663" y="2859088"/>
              <a:ext cx="815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fontAlgn="base">
                <a:spcBef>
                  <a:spcPct val="0"/>
                </a:spcBef>
                <a:spcAft>
                  <a:spcPct val="0"/>
                </a:spcAft>
              </a:pPr>
              <a:endParaRPr lang="en-GB" sz="1800" dirty="0">
                <a:solidFill>
                  <a:srgbClr val="333333"/>
                </a:solidFill>
              </a:endParaRPr>
            </a:p>
          </p:txBody>
        </p:sp>
        <p:sp>
          <p:nvSpPr>
            <p:cNvPr id="10" name="Freeform 15"/>
            <p:cNvSpPr>
              <a:spLocks noEditPoints="1"/>
            </p:cNvSpPr>
            <p:nvPr userDrawn="1"/>
          </p:nvSpPr>
          <p:spPr bwMode="auto">
            <a:xfrm>
              <a:off x="7586663" y="2859088"/>
              <a:ext cx="815975" cy="395287"/>
            </a:xfrm>
            <a:custGeom>
              <a:avLst/>
              <a:gdLst>
                <a:gd name="T0" fmla="*/ 2147483647 w 1272"/>
                <a:gd name="T1" fmla="*/ 2147483647 h 614"/>
                <a:gd name="T2" fmla="*/ 2147483647 w 1272"/>
                <a:gd name="T3" fmla="*/ 2147483647 h 614"/>
                <a:gd name="T4" fmla="*/ 2147483647 w 1272"/>
                <a:gd name="T5" fmla="*/ 2147483647 h 614"/>
                <a:gd name="T6" fmla="*/ 2147483647 w 1272"/>
                <a:gd name="T7" fmla="*/ 2147483647 h 614"/>
                <a:gd name="T8" fmla="*/ 2147483647 w 1272"/>
                <a:gd name="T9" fmla="*/ 2147483647 h 614"/>
                <a:gd name="T10" fmla="*/ 2147483647 w 1272"/>
                <a:gd name="T11" fmla="*/ 2147483647 h 614"/>
                <a:gd name="T12" fmla="*/ 2147483647 w 1272"/>
                <a:gd name="T13" fmla="*/ 2147483647 h 614"/>
                <a:gd name="T14" fmla="*/ 2147483647 w 1272"/>
                <a:gd name="T15" fmla="*/ 2147483647 h 614"/>
                <a:gd name="T16" fmla="*/ 2147483647 w 1272"/>
                <a:gd name="T17" fmla="*/ 2147483647 h 614"/>
                <a:gd name="T18" fmla="*/ 2147483647 w 1272"/>
                <a:gd name="T19" fmla="*/ 2147483647 h 614"/>
                <a:gd name="T20" fmla="*/ 2147483647 w 1272"/>
                <a:gd name="T21" fmla="*/ 2147483647 h 614"/>
                <a:gd name="T22" fmla="*/ 2147483647 w 1272"/>
                <a:gd name="T23" fmla="*/ 2147483647 h 614"/>
                <a:gd name="T24" fmla="*/ 2147483647 w 1272"/>
                <a:gd name="T25" fmla="*/ 2147483647 h 614"/>
                <a:gd name="T26" fmla="*/ 2147483647 w 1272"/>
                <a:gd name="T27" fmla="*/ 2147483647 h 614"/>
                <a:gd name="T28" fmla="*/ 2147483647 w 1272"/>
                <a:gd name="T29" fmla="*/ 2147483647 h 614"/>
                <a:gd name="T30" fmla="*/ 2147483647 w 1272"/>
                <a:gd name="T31" fmla="*/ 2147483647 h 614"/>
                <a:gd name="T32" fmla="*/ 2147483647 w 1272"/>
                <a:gd name="T33" fmla="*/ 2147483647 h 614"/>
                <a:gd name="T34" fmla="*/ 2147483647 w 1272"/>
                <a:gd name="T35" fmla="*/ 2147483647 h 614"/>
                <a:gd name="T36" fmla="*/ 2147483647 w 1272"/>
                <a:gd name="T37" fmla="*/ 2147483647 h 614"/>
                <a:gd name="T38" fmla="*/ 2147483647 w 1272"/>
                <a:gd name="T39" fmla="*/ 2147483647 h 614"/>
                <a:gd name="T40" fmla="*/ 2147483647 w 1272"/>
                <a:gd name="T41" fmla="*/ 2147483647 h 614"/>
                <a:gd name="T42" fmla="*/ 2147483647 w 1272"/>
                <a:gd name="T43" fmla="*/ 2147483647 h 614"/>
                <a:gd name="T44" fmla="*/ 2147483647 w 1272"/>
                <a:gd name="T45" fmla="*/ 2147483647 h 614"/>
                <a:gd name="T46" fmla="*/ 2147483647 w 1272"/>
                <a:gd name="T47" fmla="*/ 2147483647 h 614"/>
                <a:gd name="T48" fmla="*/ 2147483647 w 1272"/>
                <a:gd name="T49" fmla="*/ 2147483647 h 614"/>
                <a:gd name="T50" fmla="*/ 2147483647 w 1272"/>
                <a:gd name="T51" fmla="*/ 2147483647 h 614"/>
                <a:gd name="T52" fmla="*/ 2147483647 w 1272"/>
                <a:gd name="T53" fmla="*/ 2147483647 h 614"/>
                <a:gd name="T54" fmla="*/ 2147483647 w 1272"/>
                <a:gd name="T55" fmla="*/ 2147483647 h 614"/>
                <a:gd name="T56" fmla="*/ 2147483647 w 1272"/>
                <a:gd name="T57" fmla="*/ 2147483647 h 614"/>
                <a:gd name="T58" fmla="*/ 2147483647 w 1272"/>
                <a:gd name="T59" fmla="*/ 2147483647 h 614"/>
                <a:gd name="T60" fmla="*/ 2147483647 w 1272"/>
                <a:gd name="T61" fmla="*/ 2147483647 h 614"/>
                <a:gd name="T62" fmla="*/ 2147483647 w 1272"/>
                <a:gd name="T63" fmla="*/ 2147483647 h 614"/>
                <a:gd name="T64" fmla="*/ 2147483647 w 1272"/>
                <a:gd name="T65" fmla="*/ 2147483647 h 614"/>
                <a:gd name="T66" fmla="*/ 2147483647 w 1272"/>
                <a:gd name="T67" fmla="*/ 2147483647 h 614"/>
                <a:gd name="T68" fmla="*/ 2147483647 w 1272"/>
                <a:gd name="T69" fmla="*/ 2147483647 h 614"/>
                <a:gd name="T70" fmla="*/ 2147483647 w 1272"/>
                <a:gd name="T71" fmla="*/ 2147483647 h 614"/>
                <a:gd name="T72" fmla="*/ 2147483647 w 1272"/>
                <a:gd name="T73" fmla="*/ 2147483647 h 614"/>
                <a:gd name="T74" fmla="*/ 2147483647 w 1272"/>
                <a:gd name="T75" fmla="*/ 2147483647 h 614"/>
                <a:gd name="T76" fmla="*/ 2147483647 w 1272"/>
                <a:gd name="T77" fmla="*/ 2147483647 h 614"/>
                <a:gd name="T78" fmla="*/ 2147483647 w 1272"/>
                <a:gd name="T79" fmla="*/ 2147483647 h 614"/>
                <a:gd name="T80" fmla="*/ 2147483647 w 1272"/>
                <a:gd name="T81" fmla="*/ 2147483647 h 614"/>
                <a:gd name="T82" fmla="*/ 2147483647 w 1272"/>
                <a:gd name="T83" fmla="*/ 2147483647 h 614"/>
                <a:gd name="T84" fmla="*/ 2147483647 w 1272"/>
                <a:gd name="T85" fmla="*/ 2147483647 h 614"/>
                <a:gd name="T86" fmla="*/ 2147483647 w 1272"/>
                <a:gd name="T87" fmla="*/ 2147483647 h 614"/>
                <a:gd name="T88" fmla="*/ 2147483647 w 1272"/>
                <a:gd name="T89" fmla="*/ 2147483647 h 614"/>
                <a:gd name="T90" fmla="*/ 2147483647 w 1272"/>
                <a:gd name="T91" fmla="*/ 2147483647 h 614"/>
                <a:gd name="T92" fmla="*/ 2147483647 w 1272"/>
                <a:gd name="T93" fmla="*/ 2147483647 h 614"/>
                <a:gd name="T94" fmla="*/ 2147483647 w 1272"/>
                <a:gd name="T95" fmla="*/ 2147483647 h 614"/>
                <a:gd name="T96" fmla="*/ 2147483647 w 1272"/>
                <a:gd name="T97" fmla="*/ 2147483647 h 614"/>
                <a:gd name="T98" fmla="*/ 2147483647 w 1272"/>
                <a:gd name="T99" fmla="*/ 2147483647 h 614"/>
                <a:gd name="T100" fmla="*/ 2147483647 w 1272"/>
                <a:gd name="T101" fmla="*/ 2147483647 h 614"/>
                <a:gd name="T102" fmla="*/ 2147483647 w 1272"/>
                <a:gd name="T103" fmla="*/ 2147483647 h 614"/>
                <a:gd name="T104" fmla="*/ 2147483647 w 1272"/>
                <a:gd name="T105" fmla="*/ 2147483647 h 6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72" h="614">
                  <a:moveTo>
                    <a:pt x="2" y="583"/>
                  </a:moveTo>
                  <a:cubicBezTo>
                    <a:pt x="1" y="593"/>
                    <a:pt x="1" y="603"/>
                    <a:pt x="0" y="614"/>
                  </a:cubicBezTo>
                  <a:cubicBezTo>
                    <a:pt x="344" y="614"/>
                    <a:pt x="344" y="614"/>
                    <a:pt x="344" y="614"/>
                  </a:cubicBezTo>
                  <a:cubicBezTo>
                    <a:pt x="356" y="469"/>
                    <a:pt x="472" y="355"/>
                    <a:pt x="616" y="346"/>
                  </a:cubicBezTo>
                  <a:cubicBezTo>
                    <a:pt x="637" y="178"/>
                    <a:pt x="637" y="178"/>
                    <a:pt x="637" y="178"/>
                  </a:cubicBezTo>
                  <a:cubicBezTo>
                    <a:pt x="656" y="346"/>
                    <a:pt x="656" y="346"/>
                    <a:pt x="656" y="346"/>
                  </a:cubicBezTo>
                  <a:cubicBezTo>
                    <a:pt x="799" y="357"/>
                    <a:pt x="913" y="471"/>
                    <a:pt x="924" y="614"/>
                  </a:cubicBezTo>
                  <a:cubicBezTo>
                    <a:pt x="1272" y="614"/>
                    <a:pt x="1272" y="614"/>
                    <a:pt x="1272" y="614"/>
                  </a:cubicBezTo>
                  <a:cubicBezTo>
                    <a:pt x="1272" y="604"/>
                    <a:pt x="1272" y="594"/>
                    <a:pt x="1271" y="585"/>
                  </a:cubicBezTo>
                  <a:cubicBezTo>
                    <a:pt x="1223" y="589"/>
                    <a:pt x="1223" y="589"/>
                    <a:pt x="1223" y="589"/>
                  </a:cubicBezTo>
                  <a:cubicBezTo>
                    <a:pt x="1222" y="583"/>
                    <a:pt x="1222" y="583"/>
                    <a:pt x="1222" y="583"/>
                  </a:cubicBezTo>
                  <a:cubicBezTo>
                    <a:pt x="1270" y="578"/>
                    <a:pt x="1270" y="578"/>
                    <a:pt x="1270" y="578"/>
                  </a:cubicBezTo>
                  <a:cubicBezTo>
                    <a:pt x="1269" y="562"/>
                    <a:pt x="1267" y="546"/>
                    <a:pt x="1264" y="530"/>
                  </a:cubicBezTo>
                  <a:cubicBezTo>
                    <a:pt x="1216" y="538"/>
                    <a:pt x="1216" y="538"/>
                    <a:pt x="1216" y="538"/>
                  </a:cubicBezTo>
                  <a:cubicBezTo>
                    <a:pt x="1215" y="532"/>
                    <a:pt x="1215" y="532"/>
                    <a:pt x="1215" y="532"/>
                  </a:cubicBezTo>
                  <a:cubicBezTo>
                    <a:pt x="1263" y="523"/>
                    <a:pt x="1263" y="523"/>
                    <a:pt x="1263" y="523"/>
                  </a:cubicBezTo>
                  <a:cubicBezTo>
                    <a:pt x="1260" y="507"/>
                    <a:pt x="1256" y="491"/>
                    <a:pt x="1252" y="475"/>
                  </a:cubicBezTo>
                  <a:cubicBezTo>
                    <a:pt x="1206" y="488"/>
                    <a:pt x="1206" y="488"/>
                    <a:pt x="1206" y="488"/>
                  </a:cubicBezTo>
                  <a:cubicBezTo>
                    <a:pt x="1204" y="482"/>
                    <a:pt x="1204" y="482"/>
                    <a:pt x="1204" y="482"/>
                  </a:cubicBezTo>
                  <a:cubicBezTo>
                    <a:pt x="1251" y="469"/>
                    <a:pt x="1251" y="469"/>
                    <a:pt x="1251" y="469"/>
                  </a:cubicBezTo>
                  <a:cubicBezTo>
                    <a:pt x="1246" y="453"/>
                    <a:pt x="1241" y="438"/>
                    <a:pt x="1236" y="422"/>
                  </a:cubicBezTo>
                  <a:cubicBezTo>
                    <a:pt x="1190" y="439"/>
                    <a:pt x="1190" y="439"/>
                    <a:pt x="1190" y="439"/>
                  </a:cubicBezTo>
                  <a:cubicBezTo>
                    <a:pt x="1188" y="433"/>
                    <a:pt x="1188" y="433"/>
                    <a:pt x="1188" y="433"/>
                  </a:cubicBezTo>
                  <a:cubicBezTo>
                    <a:pt x="1234" y="416"/>
                    <a:pt x="1234" y="416"/>
                    <a:pt x="1234" y="416"/>
                  </a:cubicBezTo>
                  <a:cubicBezTo>
                    <a:pt x="1228" y="401"/>
                    <a:pt x="1222" y="386"/>
                    <a:pt x="1215" y="371"/>
                  </a:cubicBezTo>
                  <a:cubicBezTo>
                    <a:pt x="1171" y="391"/>
                    <a:pt x="1171" y="391"/>
                    <a:pt x="1171" y="391"/>
                  </a:cubicBezTo>
                  <a:cubicBezTo>
                    <a:pt x="1168" y="385"/>
                    <a:pt x="1168" y="385"/>
                    <a:pt x="1168" y="385"/>
                  </a:cubicBezTo>
                  <a:cubicBezTo>
                    <a:pt x="1212" y="365"/>
                    <a:pt x="1212" y="365"/>
                    <a:pt x="1212" y="365"/>
                  </a:cubicBezTo>
                  <a:cubicBezTo>
                    <a:pt x="1205" y="350"/>
                    <a:pt x="1198" y="336"/>
                    <a:pt x="1190" y="321"/>
                  </a:cubicBezTo>
                  <a:cubicBezTo>
                    <a:pt x="1148" y="346"/>
                    <a:pt x="1148" y="346"/>
                    <a:pt x="1148" y="346"/>
                  </a:cubicBezTo>
                  <a:cubicBezTo>
                    <a:pt x="1145" y="340"/>
                    <a:pt x="1145" y="340"/>
                    <a:pt x="1145" y="340"/>
                  </a:cubicBezTo>
                  <a:cubicBezTo>
                    <a:pt x="1186" y="316"/>
                    <a:pt x="1186" y="316"/>
                    <a:pt x="1186" y="316"/>
                  </a:cubicBezTo>
                  <a:cubicBezTo>
                    <a:pt x="1178" y="302"/>
                    <a:pt x="1169" y="288"/>
                    <a:pt x="1160" y="274"/>
                  </a:cubicBezTo>
                  <a:cubicBezTo>
                    <a:pt x="1121" y="302"/>
                    <a:pt x="1121" y="302"/>
                    <a:pt x="1121" y="302"/>
                  </a:cubicBezTo>
                  <a:cubicBezTo>
                    <a:pt x="1117" y="297"/>
                    <a:pt x="1117" y="297"/>
                    <a:pt x="1117" y="297"/>
                  </a:cubicBezTo>
                  <a:cubicBezTo>
                    <a:pt x="1156" y="269"/>
                    <a:pt x="1156" y="269"/>
                    <a:pt x="1156" y="269"/>
                  </a:cubicBezTo>
                  <a:cubicBezTo>
                    <a:pt x="1147" y="256"/>
                    <a:pt x="1137" y="243"/>
                    <a:pt x="1126" y="230"/>
                  </a:cubicBezTo>
                  <a:cubicBezTo>
                    <a:pt x="1090" y="261"/>
                    <a:pt x="1090" y="261"/>
                    <a:pt x="1090" y="261"/>
                  </a:cubicBezTo>
                  <a:cubicBezTo>
                    <a:pt x="1085" y="256"/>
                    <a:pt x="1085" y="256"/>
                    <a:pt x="1085" y="256"/>
                  </a:cubicBezTo>
                  <a:cubicBezTo>
                    <a:pt x="1122" y="225"/>
                    <a:pt x="1122" y="225"/>
                    <a:pt x="1122" y="225"/>
                  </a:cubicBezTo>
                  <a:cubicBezTo>
                    <a:pt x="1112" y="213"/>
                    <a:pt x="1101" y="201"/>
                    <a:pt x="1089" y="189"/>
                  </a:cubicBezTo>
                  <a:cubicBezTo>
                    <a:pt x="1055" y="223"/>
                    <a:pt x="1055" y="223"/>
                    <a:pt x="1055" y="223"/>
                  </a:cubicBezTo>
                  <a:cubicBezTo>
                    <a:pt x="1051" y="218"/>
                    <a:pt x="1051" y="218"/>
                    <a:pt x="1051" y="218"/>
                  </a:cubicBezTo>
                  <a:cubicBezTo>
                    <a:pt x="1085" y="185"/>
                    <a:pt x="1085" y="185"/>
                    <a:pt x="1085" y="185"/>
                  </a:cubicBezTo>
                  <a:cubicBezTo>
                    <a:pt x="1073" y="173"/>
                    <a:pt x="1061" y="162"/>
                    <a:pt x="1048" y="151"/>
                  </a:cubicBezTo>
                  <a:cubicBezTo>
                    <a:pt x="1018" y="188"/>
                    <a:pt x="1018" y="188"/>
                    <a:pt x="1018" y="188"/>
                  </a:cubicBezTo>
                  <a:cubicBezTo>
                    <a:pt x="1013" y="184"/>
                    <a:pt x="1013" y="184"/>
                    <a:pt x="1013" y="184"/>
                  </a:cubicBezTo>
                  <a:cubicBezTo>
                    <a:pt x="1043" y="147"/>
                    <a:pt x="1043" y="147"/>
                    <a:pt x="1043" y="147"/>
                  </a:cubicBezTo>
                  <a:cubicBezTo>
                    <a:pt x="1031" y="137"/>
                    <a:pt x="1018" y="127"/>
                    <a:pt x="1005" y="117"/>
                  </a:cubicBezTo>
                  <a:cubicBezTo>
                    <a:pt x="977" y="156"/>
                    <a:pt x="977" y="156"/>
                    <a:pt x="977" y="156"/>
                  </a:cubicBezTo>
                  <a:cubicBezTo>
                    <a:pt x="972" y="153"/>
                    <a:pt x="972" y="153"/>
                    <a:pt x="972" y="153"/>
                  </a:cubicBezTo>
                  <a:cubicBezTo>
                    <a:pt x="999" y="114"/>
                    <a:pt x="999" y="114"/>
                    <a:pt x="999" y="114"/>
                  </a:cubicBezTo>
                  <a:cubicBezTo>
                    <a:pt x="986" y="104"/>
                    <a:pt x="972" y="95"/>
                    <a:pt x="958" y="87"/>
                  </a:cubicBezTo>
                  <a:cubicBezTo>
                    <a:pt x="934" y="129"/>
                    <a:pt x="934" y="129"/>
                    <a:pt x="934" y="129"/>
                  </a:cubicBezTo>
                  <a:cubicBezTo>
                    <a:pt x="928" y="125"/>
                    <a:pt x="928" y="125"/>
                    <a:pt x="928" y="125"/>
                  </a:cubicBezTo>
                  <a:cubicBezTo>
                    <a:pt x="952" y="84"/>
                    <a:pt x="952" y="84"/>
                    <a:pt x="952" y="84"/>
                  </a:cubicBezTo>
                  <a:cubicBezTo>
                    <a:pt x="938" y="76"/>
                    <a:pt x="924" y="68"/>
                    <a:pt x="909" y="61"/>
                  </a:cubicBezTo>
                  <a:cubicBezTo>
                    <a:pt x="889" y="105"/>
                    <a:pt x="889" y="105"/>
                    <a:pt x="889" y="105"/>
                  </a:cubicBezTo>
                  <a:cubicBezTo>
                    <a:pt x="883" y="102"/>
                    <a:pt x="883" y="102"/>
                    <a:pt x="883" y="102"/>
                  </a:cubicBezTo>
                  <a:cubicBezTo>
                    <a:pt x="903" y="58"/>
                    <a:pt x="903" y="58"/>
                    <a:pt x="903" y="58"/>
                  </a:cubicBezTo>
                  <a:cubicBezTo>
                    <a:pt x="888" y="52"/>
                    <a:pt x="873" y="45"/>
                    <a:pt x="858" y="40"/>
                  </a:cubicBezTo>
                  <a:cubicBezTo>
                    <a:pt x="841" y="85"/>
                    <a:pt x="841" y="85"/>
                    <a:pt x="841" y="85"/>
                  </a:cubicBezTo>
                  <a:cubicBezTo>
                    <a:pt x="835" y="82"/>
                    <a:pt x="835" y="82"/>
                    <a:pt x="835" y="82"/>
                  </a:cubicBezTo>
                  <a:cubicBezTo>
                    <a:pt x="852" y="37"/>
                    <a:pt x="852" y="37"/>
                    <a:pt x="852" y="37"/>
                  </a:cubicBezTo>
                  <a:cubicBezTo>
                    <a:pt x="836" y="32"/>
                    <a:pt x="821" y="27"/>
                    <a:pt x="805" y="23"/>
                  </a:cubicBezTo>
                  <a:cubicBezTo>
                    <a:pt x="793" y="69"/>
                    <a:pt x="793" y="69"/>
                    <a:pt x="793" y="69"/>
                  </a:cubicBezTo>
                  <a:cubicBezTo>
                    <a:pt x="786" y="67"/>
                    <a:pt x="786" y="67"/>
                    <a:pt x="786" y="67"/>
                  </a:cubicBezTo>
                  <a:cubicBezTo>
                    <a:pt x="799" y="21"/>
                    <a:pt x="799" y="21"/>
                    <a:pt x="799" y="21"/>
                  </a:cubicBezTo>
                  <a:cubicBezTo>
                    <a:pt x="783" y="17"/>
                    <a:pt x="767" y="13"/>
                    <a:pt x="751" y="10"/>
                  </a:cubicBezTo>
                  <a:cubicBezTo>
                    <a:pt x="742" y="57"/>
                    <a:pt x="742" y="57"/>
                    <a:pt x="742" y="57"/>
                  </a:cubicBezTo>
                  <a:cubicBezTo>
                    <a:pt x="736" y="56"/>
                    <a:pt x="736" y="56"/>
                    <a:pt x="736" y="56"/>
                  </a:cubicBezTo>
                  <a:cubicBezTo>
                    <a:pt x="744" y="9"/>
                    <a:pt x="744" y="9"/>
                    <a:pt x="744" y="9"/>
                  </a:cubicBezTo>
                  <a:cubicBezTo>
                    <a:pt x="728" y="6"/>
                    <a:pt x="712" y="4"/>
                    <a:pt x="696" y="3"/>
                  </a:cubicBezTo>
                  <a:cubicBezTo>
                    <a:pt x="692" y="50"/>
                    <a:pt x="692" y="50"/>
                    <a:pt x="692" y="50"/>
                  </a:cubicBezTo>
                  <a:cubicBezTo>
                    <a:pt x="685" y="50"/>
                    <a:pt x="685" y="50"/>
                    <a:pt x="685" y="50"/>
                  </a:cubicBezTo>
                  <a:cubicBezTo>
                    <a:pt x="689" y="2"/>
                    <a:pt x="689" y="2"/>
                    <a:pt x="689" y="2"/>
                  </a:cubicBezTo>
                  <a:cubicBezTo>
                    <a:pt x="673" y="1"/>
                    <a:pt x="657" y="0"/>
                    <a:pt x="640" y="0"/>
                  </a:cubicBezTo>
                  <a:cubicBezTo>
                    <a:pt x="640" y="48"/>
                    <a:pt x="640" y="48"/>
                    <a:pt x="640" y="48"/>
                  </a:cubicBezTo>
                  <a:cubicBezTo>
                    <a:pt x="634" y="48"/>
                    <a:pt x="634" y="48"/>
                    <a:pt x="634" y="48"/>
                  </a:cubicBezTo>
                  <a:cubicBezTo>
                    <a:pt x="634" y="0"/>
                    <a:pt x="634" y="0"/>
                    <a:pt x="634" y="0"/>
                  </a:cubicBezTo>
                  <a:cubicBezTo>
                    <a:pt x="617" y="0"/>
                    <a:pt x="601" y="1"/>
                    <a:pt x="585" y="2"/>
                  </a:cubicBezTo>
                  <a:cubicBezTo>
                    <a:pt x="589" y="50"/>
                    <a:pt x="589" y="50"/>
                    <a:pt x="589" y="50"/>
                  </a:cubicBezTo>
                  <a:cubicBezTo>
                    <a:pt x="583" y="50"/>
                    <a:pt x="583" y="50"/>
                    <a:pt x="583" y="50"/>
                  </a:cubicBezTo>
                  <a:cubicBezTo>
                    <a:pt x="579" y="3"/>
                    <a:pt x="579" y="3"/>
                    <a:pt x="579" y="3"/>
                  </a:cubicBezTo>
                  <a:cubicBezTo>
                    <a:pt x="562" y="4"/>
                    <a:pt x="546" y="6"/>
                    <a:pt x="530" y="9"/>
                  </a:cubicBezTo>
                  <a:cubicBezTo>
                    <a:pt x="538" y="56"/>
                    <a:pt x="538" y="56"/>
                    <a:pt x="538" y="56"/>
                  </a:cubicBezTo>
                  <a:cubicBezTo>
                    <a:pt x="532" y="57"/>
                    <a:pt x="532" y="57"/>
                    <a:pt x="532" y="57"/>
                  </a:cubicBezTo>
                  <a:cubicBezTo>
                    <a:pt x="524" y="10"/>
                    <a:pt x="524" y="10"/>
                    <a:pt x="524" y="10"/>
                  </a:cubicBezTo>
                  <a:cubicBezTo>
                    <a:pt x="507" y="13"/>
                    <a:pt x="491" y="16"/>
                    <a:pt x="476" y="20"/>
                  </a:cubicBezTo>
                  <a:cubicBezTo>
                    <a:pt x="488" y="67"/>
                    <a:pt x="488" y="67"/>
                    <a:pt x="488" y="67"/>
                  </a:cubicBezTo>
                  <a:cubicBezTo>
                    <a:pt x="482" y="68"/>
                    <a:pt x="482" y="68"/>
                    <a:pt x="482" y="68"/>
                  </a:cubicBezTo>
                  <a:cubicBezTo>
                    <a:pt x="469" y="22"/>
                    <a:pt x="469" y="22"/>
                    <a:pt x="469" y="22"/>
                  </a:cubicBezTo>
                  <a:cubicBezTo>
                    <a:pt x="454" y="26"/>
                    <a:pt x="438" y="31"/>
                    <a:pt x="423" y="37"/>
                  </a:cubicBezTo>
                  <a:cubicBezTo>
                    <a:pt x="439" y="82"/>
                    <a:pt x="439" y="82"/>
                    <a:pt x="439" y="82"/>
                  </a:cubicBezTo>
                  <a:cubicBezTo>
                    <a:pt x="433" y="84"/>
                    <a:pt x="433" y="84"/>
                    <a:pt x="433" y="84"/>
                  </a:cubicBezTo>
                  <a:cubicBezTo>
                    <a:pt x="416" y="39"/>
                    <a:pt x="416" y="39"/>
                    <a:pt x="416" y="39"/>
                  </a:cubicBezTo>
                  <a:cubicBezTo>
                    <a:pt x="401" y="45"/>
                    <a:pt x="386" y="51"/>
                    <a:pt x="371" y="58"/>
                  </a:cubicBezTo>
                  <a:cubicBezTo>
                    <a:pt x="391" y="101"/>
                    <a:pt x="391" y="101"/>
                    <a:pt x="391" y="101"/>
                  </a:cubicBezTo>
                  <a:cubicBezTo>
                    <a:pt x="386" y="104"/>
                    <a:pt x="386" y="104"/>
                    <a:pt x="386" y="104"/>
                  </a:cubicBezTo>
                  <a:cubicBezTo>
                    <a:pt x="365" y="60"/>
                    <a:pt x="365" y="60"/>
                    <a:pt x="365" y="60"/>
                  </a:cubicBezTo>
                  <a:cubicBezTo>
                    <a:pt x="350" y="67"/>
                    <a:pt x="336" y="75"/>
                    <a:pt x="322" y="83"/>
                  </a:cubicBezTo>
                  <a:cubicBezTo>
                    <a:pt x="346" y="124"/>
                    <a:pt x="346" y="124"/>
                    <a:pt x="346" y="124"/>
                  </a:cubicBezTo>
                  <a:cubicBezTo>
                    <a:pt x="340" y="128"/>
                    <a:pt x="340" y="128"/>
                    <a:pt x="340" y="128"/>
                  </a:cubicBezTo>
                  <a:cubicBezTo>
                    <a:pt x="316" y="86"/>
                    <a:pt x="316" y="86"/>
                    <a:pt x="316" y="86"/>
                  </a:cubicBezTo>
                  <a:cubicBezTo>
                    <a:pt x="302" y="94"/>
                    <a:pt x="288" y="103"/>
                    <a:pt x="275" y="113"/>
                  </a:cubicBezTo>
                  <a:cubicBezTo>
                    <a:pt x="302" y="152"/>
                    <a:pt x="302" y="152"/>
                    <a:pt x="302" y="152"/>
                  </a:cubicBezTo>
                  <a:cubicBezTo>
                    <a:pt x="297" y="155"/>
                    <a:pt x="297" y="155"/>
                    <a:pt x="297" y="155"/>
                  </a:cubicBezTo>
                  <a:cubicBezTo>
                    <a:pt x="269" y="116"/>
                    <a:pt x="269" y="116"/>
                    <a:pt x="269" y="116"/>
                  </a:cubicBezTo>
                  <a:cubicBezTo>
                    <a:pt x="256" y="126"/>
                    <a:pt x="243" y="136"/>
                    <a:pt x="230" y="146"/>
                  </a:cubicBezTo>
                  <a:cubicBezTo>
                    <a:pt x="261" y="183"/>
                    <a:pt x="261" y="183"/>
                    <a:pt x="261" y="183"/>
                  </a:cubicBezTo>
                  <a:cubicBezTo>
                    <a:pt x="256" y="187"/>
                    <a:pt x="256" y="187"/>
                    <a:pt x="256" y="187"/>
                  </a:cubicBezTo>
                  <a:cubicBezTo>
                    <a:pt x="226" y="150"/>
                    <a:pt x="226" y="150"/>
                    <a:pt x="226" y="150"/>
                  </a:cubicBezTo>
                  <a:cubicBezTo>
                    <a:pt x="213" y="161"/>
                    <a:pt x="201" y="172"/>
                    <a:pt x="189" y="183"/>
                  </a:cubicBezTo>
                  <a:cubicBezTo>
                    <a:pt x="223" y="217"/>
                    <a:pt x="223" y="217"/>
                    <a:pt x="223" y="217"/>
                  </a:cubicBezTo>
                  <a:cubicBezTo>
                    <a:pt x="219" y="222"/>
                    <a:pt x="219" y="222"/>
                    <a:pt x="219" y="222"/>
                  </a:cubicBezTo>
                  <a:cubicBezTo>
                    <a:pt x="185" y="188"/>
                    <a:pt x="185" y="188"/>
                    <a:pt x="185" y="188"/>
                  </a:cubicBezTo>
                  <a:cubicBezTo>
                    <a:pt x="173" y="199"/>
                    <a:pt x="162" y="211"/>
                    <a:pt x="151" y="224"/>
                  </a:cubicBezTo>
                  <a:cubicBezTo>
                    <a:pt x="188" y="255"/>
                    <a:pt x="188" y="255"/>
                    <a:pt x="188" y="255"/>
                  </a:cubicBezTo>
                  <a:cubicBezTo>
                    <a:pt x="184" y="259"/>
                    <a:pt x="184" y="259"/>
                    <a:pt x="184" y="259"/>
                  </a:cubicBezTo>
                  <a:cubicBezTo>
                    <a:pt x="147" y="229"/>
                    <a:pt x="147" y="229"/>
                    <a:pt x="147" y="229"/>
                  </a:cubicBezTo>
                  <a:cubicBezTo>
                    <a:pt x="137" y="241"/>
                    <a:pt x="127" y="254"/>
                    <a:pt x="117" y="268"/>
                  </a:cubicBezTo>
                  <a:cubicBezTo>
                    <a:pt x="157" y="295"/>
                    <a:pt x="157" y="295"/>
                    <a:pt x="157" y="295"/>
                  </a:cubicBezTo>
                  <a:cubicBezTo>
                    <a:pt x="153" y="300"/>
                    <a:pt x="153" y="300"/>
                    <a:pt x="153" y="300"/>
                  </a:cubicBezTo>
                  <a:cubicBezTo>
                    <a:pt x="114" y="273"/>
                    <a:pt x="114" y="273"/>
                    <a:pt x="114" y="273"/>
                  </a:cubicBezTo>
                  <a:cubicBezTo>
                    <a:pt x="104" y="286"/>
                    <a:pt x="95" y="300"/>
                    <a:pt x="87" y="314"/>
                  </a:cubicBezTo>
                  <a:cubicBezTo>
                    <a:pt x="129" y="338"/>
                    <a:pt x="129" y="338"/>
                    <a:pt x="129" y="338"/>
                  </a:cubicBezTo>
                  <a:cubicBezTo>
                    <a:pt x="125" y="344"/>
                    <a:pt x="125" y="344"/>
                    <a:pt x="125" y="344"/>
                  </a:cubicBezTo>
                  <a:cubicBezTo>
                    <a:pt x="84" y="320"/>
                    <a:pt x="84" y="320"/>
                    <a:pt x="84" y="320"/>
                  </a:cubicBezTo>
                  <a:cubicBezTo>
                    <a:pt x="76" y="334"/>
                    <a:pt x="68" y="348"/>
                    <a:pt x="61" y="363"/>
                  </a:cubicBezTo>
                  <a:cubicBezTo>
                    <a:pt x="105" y="384"/>
                    <a:pt x="105" y="384"/>
                    <a:pt x="105" y="384"/>
                  </a:cubicBezTo>
                  <a:cubicBezTo>
                    <a:pt x="102" y="389"/>
                    <a:pt x="102" y="389"/>
                    <a:pt x="102" y="389"/>
                  </a:cubicBezTo>
                  <a:cubicBezTo>
                    <a:pt x="58" y="369"/>
                    <a:pt x="58" y="369"/>
                    <a:pt x="58" y="369"/>
                  </a:cubicBezTo>
                  <a:cubicBezTo>
                    <a:pt x="51" y="384"/>
                    <a:pt x="45" y="399"/>
                    <a:pt x="39" y="414"/>
                  </a:cubicBezTo>
                  <a:cubicBezTo>
                    <a:pt x="85" y="431"/>
                    <a:pt x="85" y="431"/>
                    <a:pt x="85" y="431"/>
                  </a:cubicBezTo>
                  <a:cubicBezTo>
                    <a:pt x="82" y="437"/>
                    <a:pt x="82" y="437"/>
                    <a:pt x="82" y="437"/>
                  </a:cubicBezTo>
                  <a:cubicBezTo>
                    <a:pt x="37" y="420"/>
                    <a:pt x="37" y="420"/>
                    <a:pt x="37" y="420"/>
                  </a:cubicBezTo>
                  <a:cubicBezTo>
                    <a:pt x="32" y="436"/>
                    <a:pt x="27" y="451"/>
                    <a:pt x="22" y="467"/>
                  </a:cubicBezTo>
                  <a:cubicBezTo>
                    <a:pt x="69" y="480"/>
                    <a:pt x="69" y="480"/>
                    <a:pt x="69" y="480"/>
                  </a:cubicBezTo>
                  <a:cubicBezTo>
                    <a:pt x="67" y="486"/>
                    <a:pt x="67" y="486"/>
                    <a:pt x="67" y="486"/>
                  </a:cubicBezTo>
                  <a:cubicBezTo>
                    <a:pt x="21" y="473"/>
                    <a:pt x="21" y="473"/>
                    <a:pt x="21" y="473"/>
                  </a:cubicBezTo>
                  <a:cubicBezTo>
                    <a:pt x="16" y="489"/>
                    <a:pt x="13" y="505"/>
                    <a:pt x="10" y="521"/>
                  </a:cubicBezTo>
                  <a:cubicBezTo>
                    <a:pt x="57" y="530"/>
                    <a:pt x="57" y="530"/>
                    <a:pt x="57" y="530"/>
                  </a:cubicBezTo>
                  <a:cubicBezTo>
                    <a:pt x="56" y="536"/>
                    <a:pt x="56" y="536"/>
                    <a:pt x="56" y="536"/>
                  </a:cubicBezTo>
                  <a:cubicBezTo>
                    <a:pt x="9" y="528"/>
                    <a:pt x="9" y="528"/>
                    <a:pt x="9" y="528"/>
                  </a:cubicBezTo>
                  <a:cubicBezTo>
                    <a:pt x="6" y="544"/>
                    <a:pt x="4" y="560"/>
                    <a:pt x="2" y="576"/>
                  </a:cubicBezTo>
                  <a:cubicBezTo>
                    <a:pt x="50" y="581"/>
                    <a:pt x="50" y="581"/>
                    <a:pt x="50" y="581"/>
                  </a:cubicBezTo>
                  <a:cubicBezTo>
                    <a:pt x="50" y="587"/>
                    <a:pt x="50" y="587"/>
                    <a:pt x="50" y="587"/>
                  </a:cubicBezTo>
                  <a:lnTo>
                    <a:pt x="2" y="583"/>
                  </a:lnTo>
                  <a:close/>
                  <a:moveTo>
                    <a:pt x="604" y="77"/>
                  </a:moveTo>
                  <a:cubicBezTo>
                    <a:pt x="620" y="77"/>
                    <a:pt x="620" y="77"/>
                    <a:pt x="620" y="77"/>
                  </a:cubicBezTo>
                  <a:cubicBezTo>
                    <a:pt x="651" y="127"/>
                    <a:pt x="651" y="127"/>
                    <a:pt x="651" y="127"/>
                  </a:cubicBezTo>
                  <a:cubicBezTo>
                    <a:pt x="651" y="127"/>
                    <a:pt x="651" y="127"/>
                    <a:pt x="651" y="127"/>
                  </a:cubicBezTo>
                  <a:cubicBezTo>
                    <a:pt x="651" y="77"/>
                    <a:pt x="651" y="77"/>
                    <a:pt x="651" y="77"/>
                  </a:cubicBezTo>
                  <a:cubicBezTo>
                    <a:pt x="667" y="77"/>
                    <a:pt x="667" y="77"/>
                    <a:pt x="667" y="77"/>
                  </a:cubicBezTo>
                  <a:cubicBezTo>
                    <a:pt x="667" y="151"/>
                    <a:pt x="667" y="151"/>
                    <a:pt x="667" y="151"/>
                  </a:cubicBezTo>
                  <a:cubicBezTo>
                    <a:pt x="650" y="151"/>
                    <a:pt x="650" y="151"/>
                    <a:pt x="650" y="151"/>
                  </a:cubicBezTo>
                  <a:cubicBezTo>
                    <a:pt x="619" y="101"/>
                    <a:pt x="619" y="101"/>
                    <a:pt x="619" y="101"/>
                  </a:cubicBezTo>
                  <a:cubicBezTo>
                    <a:pt x="619" y="101"/>
                    <a:pt x="619" y="101"/>
                    <a:pt x="619" y="101"/>
                  </a:cubicBezTo>
                  <a:cubicBezTo>
                    <a:pt x="619" y="151"/>
                    <a:pt x="619" y="151"/>
                    <a:pt x="619" y="151"/>
                  </a:cubicBezTo>
                  <a:cubicBezTo>
                    <a:pt x="604" y="151"/>
                    <a:pt x="604" y="151"/>
                    <a:pt x="604" y="151"/>
                  </a:cubicBezTo>
                  <a:lnTo>
                    <a:pt x="604"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pPr>
              <a:endParaRPr lang="en-GB" sz="1800" dirty="0">
                <a:solidFill>
                  <a:srgbClr val="333333"/>
                </a:solidFill>
              </a:endParaRPr>
            </a:p>
          </p:txBody>
        </p:sp>
        <p:sp>
          <p:nvSpPr>
            <p:cNvPr id="11" name="Freeform 16"/>
            <p:cNvSpPr>
              <a:spLocks/>
            </p:cNvSpPr>
            <p:nvPr userDrawn="1"/>
          </p:nvSpPr>
          <p:spPr bwMode="auto">
            <a:xfrm>
              <a:off x="7958138" y="3092450"/>
              <a:ext cx="73025" cy="161925"/>
            </a:xfrm>
            <a:custGeom>
              <a:avLst/>
              <a:gdLst>
                <a:gd name="T0" fmla="*/ 2147483647 w 46"/>
                <a:gd name="T1" fmla="*/ 2147483647 h 102"/>
                <a:gd name="T2" fmla="*/ 2147483647 w 46"/>
                <a:gd name="T3" fmla="*/ 0 h 102"/>
                <a:gd name="T4" fmla="*/ 0 w 46"/>
                <a:gd name="T5" fmla="*/ 2147483647 h 102"/>
                <a:gd name="T6" fmla="*/ 2147483647 w 46"/>
                <a:gd name="T7" fmla="*/ 2147483647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02">
                  <a:moveTo>
                    <a:pt x="46" y="102"/>
                  </a:moveTo>
                  <a:lnTo>
                    <a:pt x="23" y="0"/>
                  </a:lnTo>
                  <a:lnTo>
                    <a:pt x="0" y="102"/>
                  </a:lnTo>
                  <a:lnTo>
                    <a:pt x="46"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pPr>
              <a:endParaRPr lang="en-GB" sz="1800" dirty="0">
                <a:solidFill>
                  <a:srgbClr val="333333"/>
                </a:solidFill>
              </a:endParaRPr>
            </a:p>
          </p:txBody>
        </p:sp>
      </p:grpSp>
      <p:sp>
        <p:nvSpPr>
          <p:cNvPr id="2" name="Title 1"/>
          <p:cNvSpPr>
            <a:spLocks noGrp="1"/>
          </p:cNvSpPr>
          <p:nvPr>
            <p:ph type="title"/>
          </p:nvPr>
        </p:nvSpPr>
        <p:spPr>
          <a:xfrm>
            <a:off x="617417" y="2365375"/>
            <a:ext cx="9605109" cy="990600"/>
          </a:xfrm>
        </p:spPr>
        <p:txBody>
          <a:bodyPr/>
          <a:lstStyle>
            <a:lvl1pPr>
              <a:defRPr sz="2400">
                <a:solidFill>
                  <a:schemeClr val="bg2"/>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09104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16315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1029708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4180788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562777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150166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rgbClr val="E3DAD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863849"/>
            <a:ext cx="5770562" cy="3108325"/>
          </a:xfrm>
        </p:spPr>
        <p:txBody>
          <a:bodyPr anchor="t"/>
          <a:lstStyle>
            <a:lvl1pPr algn="l">
              <a:defRPr sz="62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9278" y="1651002"/>
            <a:ext cx="11308860" cy="876300"/>
          </a:xfrm>
          <a:prstGeom prst="rect">
            <a:avLst/>
          </a:prstGeom>
        </p:spPr>
        <p:txBody>
          <a:bodyPr anchor="b">
            <a:normAutofit/>
          </a:bodyPr>
          <a:lstStyle>
            <a:lvl1pPr marL="0" indent="0" algn="l">
              <a:buNone/>
              <a:defRPr sz="1900" b="1">
                <a:solidFill>
                  <a:schemeClr val="tx1"/>
                </a:solidFill>
                <a:latin typeface="+mn-lt"/>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5826146" y="-546227"/>
            <a:ext cx="323808" cy="180000"/>
          </a:xfrm>
        </p:spPr>
        <p:txBody>
          <a:bodyPr/>
          <a:lstStyle/>
          <a:p>
            <a:fld id="{44E28417-200B-450A-9FCE-6D48432C8BD9}" type="slidenum">
              <a:rPr lang="en-GB" smtClean="0"/>
              <a:t>‹#›</a:t>
            </a:fld>
            <a:endParaRPr lang="en-GB"/>
          </a:p>
        </p:txBody>
      </p:sp>
      <p:cxnSp>
        <p:nvCxnSpPr>
          <p:cNvPr id="7" name="Straight Connector 6"/>
          <p:cNvCxnSpPr/>
          <p:nvPr userDrawn="1"/>
        </p:nvCxnSpPr>
        <p:spPr>
          <a:xfrm>
            <a:off x="442913" y="2695575"/>
            <a:ext cx="11306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9036558" y="2861781"/>
            <a:ext cx="2712530" cy="328966"/>
          </a:xfrm>
          <a:prstGeom prst="rect">
            <a:avLst/>
          </a:prstGeom>
        </p:spPr>
        <p:txBody>
          <a:bodyPr/>
          <a:lstStyle>
            <a:lvl1pPr marL="0" indent="0">
              <a:buNone/>
              <a:defRPr sz="1400" b="1">
                <a:solidFill>
                  <a:schemeClr val="tx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smtClean="0"/>
              <a:t>Date</a:t>
            </a:r>
          </a:p>
        </p:txBody>
      </p:sp>
      <p:pic>
        <p:nvPicPr>
          <p:cNvPr id="13"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txBox="1">
            <a:spLocks/>
          </p:cNvSpPr>
          <p:nvPr userDrawn="1"/>
        </p:nvSpPr>
        <p:spPr>
          <a:xfrm>
            <a:off x="442913" y="6512377"/>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pPr/>
              <a:t>‹#›</a:t>
            </a:fld>
            <a:endParaRPr lang="en-GB" dirty="0"/>
          </a:p>
        </p:txBody>
      </p:sp>
      <p:sp>
        <p:nvSpPr>
          <p:cNvPr id="10"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7091002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2176122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897555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1249015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39434046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19" y="1809750"/>
            <a:ext cx="10976707" cy="4083050"/>
          </a:xfrm>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
        <p:nvSpPr>
          <p:cNvPr id="4" name="Slide Number Placeholder 23"/>
          <p:cNvSpPr>
            <a:spLocks noGrp="1"/>
          </p:cNvSpPr>
          <p:nvPr>
            <p:ph type="sldNum" sz="quarter" idx="10"/>
          </p:nvPr>
        </p:nvSpPr>
        <p:spPr/>
        <p:txBody>
          <a:bodyPr/>
          <a:lstStyle>
            <a:lvl1pPr>
              <a:defRPr/>
            </a:lvl1pPr>
          </a:lstStyle>
          <a:p>
            <a:pPr>
              <a:defRPr/>
            </a:pPr>
            <a:fld id="{6576C234-03F7-4393-B97E-34BAFAEA821F}" type="slidenum">
              <a:rPr lang="en-GB">
                <a:solidFill>
                  <a:srgbClr val="333333"/>
                </a:solidFill>
              </a:rPr>
              <a:pPr>
                <a:defRPr/>
              </a:pPr>
              <a:t>‹#›</a:t>
            </a:fld>
            <a:endParaRPr lang="en-GB" dirty="0">
              <a:solidFill>
                <a:srgbClr val="333333"/>
              </a:solidFill>
            </a:endParaRPr>
          </a:p>
        </p:txBody>
      </p:sp>
    </p:spTree>
    <p:extLst>
      <p:ext uri="{BB962C8B-B14F-4D97-AF65-F5344CB8AC3E}">
        <p14:creationId xmlns:p14="http://schemas.microsoft.com/office/powerpoint/2010/main" val="241738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rgbClr val="87878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863849"/>
            <a:ext cx="5770562" cy="3108325"/>
          </a:xfrm>
        </p:spPr>
        <p:txBody>
          <a:bodyPr anchor="t"/>
          <a:lstStyle>
            <a:lvl1pPr algn="l">
              <a:defRPr sz="6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9278" y="1651002"/>
            <a:ext cx="11308860" cy="876300"/>
          </a:xfrm>
          <a:prstGeom prst="rect">
            <a:avLst/>
          </a:prstGeom>
        </p:spPr>
        <p:txBody>
          <a:bodyPr anchor="b">
            <a:normAutofit/>
          </a:bodyPr>
          <a:lstStyle>
            <a:lvl1pPr marL="0" indent="0" algn="l">
              <a:buNone/>
              <a:defRPr sz="1900" b="1">
                <a:solidFill>
                  <a:schemeClr val="bg1"/>
                </a:solidFill>
                <a:latin typeface="+mn-lt"/>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5826146" y="-546227"/>
            <a:ext cx="323808" cy="180000"/>
          </a:xfrm>
        </p:spPr>
        <p:txBody>
          <a:bodyPr/>
          <a:lstStyle/>
          <a:p>
            <a:fld id="{44E28417-200B-450A-9FCE-6D48432C8BD9}" type="slidenum">
              <a:rPr lang="en-GB" smtClean="0"/>
              <a:t>‹#›</a:t>
            </a:fld>
            <a:endParaRPr lang="en-GB"/>
          </a:p>
        </p:txBody>
      </p:sp>
      <p:cxnSp>
        <p:nvCxnSpPr>
          <p:cNvPr id="7" name="Straight Connector 6"/>
          <p:cNvCxnSpPr/>
          <p:nvPr userDrawn="1"/>
        </p:nvCxnSpPr>
        <p:spPr>
          <a:xfrm>
            <a:off x="442913" y="2695575"/>
            <a:ext cx="11306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9036558" y="2861781"/>
            <a:ext cx="2712530" cy="328966"/>
          </a:xfrm>
          <a:prstGeom prst="rect">
            <a:avLst/>
          </a:prstGeom>
        </p:spPr>
        <p:txBody>
          <a:bodyPr/>
          <a:lstStyle>
            <a:lvl1pPr marL="0" indent="0">
              <a:buNone/>
              <a:defRPr sz="1400" b="1">
                <a:solidFill>
                  <a:schemeClr val="bg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smtClean="0"/>
              <a:t>Date</a:t>
            </a:r>
          </a:p>
        </p:txBody>
      </p:sp>
      <p:pic>
        <p:nvPicPr>
          <p:cNvPr id="13"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txBox="1">
            <a:spLocks/>
          </p:cNvSpPr>
          <p:nvPr userDrawn="1"/>
        </p:nvSpPr>
        <p:spPr>
          <a:xfrm>
            <a:off x="442913" y="6512377"/>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solidFill>
                  <a:schemeClr val="bg1"/>
                </a:solidFill>
              </a:rPr>
              <a:pPr/>
              <a:t>‹#›</a:t>
            </a:fld>
            <a:endParaRPr lang="en-GB" dirty="0">
              <a:solidFill>
                <a:schemeClr val="bg1"/>
              </a:solidFill>
            </a:endParaRPr>
          </a:p>
        </p:txBody>
      </p:sp>
      <p:sp>
        <p:nvSpPr>
          <p:cNvPr id="10"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bg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742140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rgbClr val="E3E3E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863849"/>
            <a:ext cx="5770562" cy="3108325"/>
          </a:xfrm>
        </p:spPr>
        <p:txBody>
          <a:bodyPr anchor="t"/>
          <a:lstStyle>
            <a:lvl1pPr algn="l">
              <a:defRPr sz="62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9278" y="1651002"/>
            <a:ext cx="11308860" cy="876300"/>
          </a:xfrm>
          <a:prstGeom prst="rect">
            <a:avLst/>
          </a:prstGeom>
        </p:spPr>
        <p:txBody>
          <a:bodyPr anchor="b">
            <a:normAutofit/>
          </a:bodyPr>
          <a:lstStyle>
            <a:lvl1pPr marL="0" indent="0" algn="l">
              <a:buNone/>
              <a:defRPr sz="1900" b="1">
                <a:solidFill>
                  <a:schemeClr val="tx1"/>
                </a:solidFill>
                <a:latin typeface="+mn-lt"/>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5772192" y="-558927"/>
            <a:ext cx="323808" cy="180000"/>
          </a:xfrm>
        </p:spPr>
        <p:txBody>
          <a:bodyPr/>
          <a:lstStyle/>
          <a:p>
            <a:fld id="{44E28417-200B-450A-9FCE-6D48432C8BD9}" type="slidenum">
              <a:rPr lang="en-GB" smtClean="0"/>
              <a:t>‹#›</a:t>
            </a:fld>
            <a:endParaRPr lang="en-GB"/>
          </a:p>
        </p:txBody>
      </p:sp>
      <p:cxnSp>
        <p:nvCxnSpPr>
          <p:cNvPr id="7" name="Straight Connector 6"/>
          <p:cNvCxnSpPr/>
          <p:nvPr userDrawn="1"/>
        </p:nvCxnSpPr>
        <p:spPr>
          <a:xfrm>
            <a:off x="442913" y="2695575"/>
            <a:ext cx="11306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9036558" y="2861781"/>
            <a:ext cx="2712530" cy="328966"/>
          </a:xfrm>
          <a:prstGeom prst="rect">
            <a:avLst/>
          </a:prstGeom>
        </p:spPr>
        <p:txBody>
          <a:bodyPr/>
          <a:lstStyle>
            <a:lvl1pPr marL="0" indent="0">
              <a:buNone/>
              <a:defRPr sz="1400" b="1">
                <a:solidFill>
                  <a:schemeClr val="tx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smtClean="0"/>
              <a:t>Date</a:t>
            </a:r>
          </a:p>
        </p:txBody>
      </p:sp>
      <p:pic>
        <p:nvPicPr>
          <p:cNvPr id="15"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txBox="1">
            <a:spLocks/>
          </p:cNvSpPr>
          <p:nvPr userDrawn="1"/>
        </p:nvSpPr>
        <p:spPr>
          <a:xfrm>
            <a:off x="442913" y="6512377"/>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pPr/>
              <a:t>‹#›</a:t>
            </a:fld>
            <a:endParaRPr lang="en-GB" dirty="0"/>
          </a:p>
        </p:txBody>
      </p:sp>
      <p:sp>
        <p:nvSpPr>
          <p:cNvPr id="10"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26119247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4" y="2370"/>
            <a:ext cx="12181172" cy="6853258"/>
          </a:xfrm>
          <a:prstGeom prst="rect">
            <a:avLst/>
          </a:prstGeom>
        </p:spPr>
      </p:pic>
      <p:pic>
        <p:nvPicPr>
          <p:cNvPr id="15"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7"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11182901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Divider Slid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5" y="0"/>
            <a:ext cx="12186584" cy="6861047"/>
          </a:xfrm>
          <a:prstGeom prst="rect">
            <a:avLst/>
          </a:prstGeom>
        </p:spPr>
      </p:pic>
      <p:pic>
        <p:nvPicPr>
          <p:cNvPr id="15"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6"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9141023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Divider Slid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15"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sp>
        <p:nvSpPr>
          <p:cNvPr id="10"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39141023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2" y="221444"/>
            <a:ext cx="10288588" cy="1260000"/>
          </a:xfrm>
          <a:prstGeom prst="rect">
            <a:avLst/>
          </a:prstGeom>
        </p:spPr>
        <p:txBody>
          <a:bodyPr vert="horz" lIns="0" tIns="0" rIns="0" bIns="0" rtlCol="0" anchor="b">
            <a:no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42913" y="6512377"/>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pPr/>
              <a:t>‹#›</a:t>
            </a:fld>
            <a:endParaRPr lang="en-GB" dirty="0"/>
          </a:p>
        </p:txBody>
      </p:sp>
      <p:cxnSp>
        <p:nvCxnSpPr>
          <p:cNvPr id="11" name="Straight Connector 10"/>
          <p:cNvCxnSpPr/>
          <p:nvPr userDrawn="1"/>
        </p:nvCxnSpPr>
        <p:spPr>
          <a:xfrm>
            <a:off x="442913" y="1482847"/>
            <a:ext cx="11306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46" cstate="print">
            <a:extLst>
              <a:ext uri="{28A0092B-C50C-407E-A947-70E740481C1C}">
                <a14:useLocalDpi xmlns:a14="http://schemas.microsoft.com/office/drawing/2010/main" val="0"/>
              </a:ext>
            </a:extLst>
          </a:blip>
          <a:srcRect l="31192" t="19586" r="28904" b="23836"/>
          <a:stretch/>
        </p:blipFill>
        <p:spPr bwMode="auto">
          <a:xfrm>
            <a:off x="11046619"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p:cNvSpPr>
            <a:spLocks noGrp="1"/>
          </p:cNvSpPr>
          <p:nvPr>
            <p:ph type="body" idx="1"/>
          </p:nvPr>
        </p:nvSpPr>
        <p:spPr>
          <a:xfrm>
            <a:off x="442913" y="1624084"/>
            <a:ext cx="11337417" cy="4792592"/>
          </a:xfrm>
          <a:prstGeom prst="rect">
            <a:avLst/>
          </a:prstGeom>
        </p:spPr>
        <p:txBody>
          <a:bodyPr vert="horz" lIns="0" tIns="0" rIns="0" bIns="0" rtlCol="0">
            <a:normAutofit/>
          </a:bodyPr>
          <a:lstStyle/>
          <a:p>
            <a:pPr lvl="0"/>
            <a:r>
              <a:rPr lang="en-US" dirty="0" smtClean="0"/>
              <a:t>Click to edit Master text styles</a:t>
            </a:r>
          </a:p>
          <a:p>
            <a:pPr lvl="3"/>
            <a:r>
              <a:rPr lang="en-US" dirty="0" smtClean="0"/>
              <a:t>Second level</a:t>
            </a:r>
          </a:p>
          <a:p>
            <a:pPr lvl="4"/>
            <a:r>
              <a:rPr lang="en-US" dirty="0" smtClean="0"/>
              <a:t>Third level</a:t>
            </a:r>
          </a:p>
        </p:txBody>
      </p:sp>
      <p:sp>
        <p:nvSpPr>
          <p:cNvPr id="4" name="Footer Placeholder 3"/>
          <p:cNvSpPr>
            <a:spLocks noGrp="1"/>
          </p:cNvSpPr>
          <p:nvPr>
            <p:ph type="ftr" sz="quarter" idx="3"/>
          </p:nvPr>
        </p:nvSpPr>
        <p:spPr>
          <a:xfrm>
            <a:off x="8139113" y="6359511"/>
            <a:ext cx="3643320" cy="365125"/>
          </a:xfrm>
          <a:prstGeom prst="rect">
            <a:avLst/>
          </a:prstGeom>
        </p:spPr>
        <p:txBody>
          <a:bodyPr vert="horz" lIns="91440" tIns="45720" rIns="91440" bIns="45720" rtlCol="0" anchor="ctr"/>
          <a:lstStyle>
            <a:lvl1pPr algn="r">
              <a:defRPr sz="600">
                <a:solidFill>
                  <a:schemeClr val="tx1"/>
                </a:solidFill>
              </a:defRPr>
            </a:lvl1p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405821424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677" r:id="rId7"/>
    <p:sldLayoutId id="2147483706" r:id="rId8"/>
    <p:sldLayoutId id="2147483707" r:id="rId9"/>
    <p:sldLayoutId id="2147483708" r:id="rId10"/>
    <p:sldLayoutId id="2147483709" r:id="rId11"/>
    <p:sldLayoutId id="2147483662" r:id="rId12"/>
    <p:sldLayoutId id="2147483679" r:id="rId13"/>
    <p:sldLayoutId id="2147483681" r:id="rId14"/>
    <p:sldLayoutId id="2147483696" r:id="rId15"/>
    <p:sldLayoutId id="2147483698" r:id="rId16"/>
    <p:sldLayoutId id="2147483712" r:id="rId17"/>
    <p:sldLayoutId id="2147483710" r:id="rId18"/>
    <p:sldLayoutId id="2147483726" r:id="rId19"/>
    <p:sldLayoutId id="2147483724" r:id="rId20"/>
    <p:sldLayoutId id="2147483713" r:id="rId21"/>
    <p:sldLayoutId id="2147483688" r:id="rId22"/>
    <p:sldLayoutId id="2147483689" r:id="rId23"/>
    <p:sldLayoutId id="2147483697" r:id="rId24"/>
    <p:sldLayoutId id="2147483684" r:id="rId25"/>
    <p:sldLayoutId id="2147483686" r:id="rId26"/>
    <p:sldLayoutId id="2147483666" r:id="rId27"/>
    <p:sldLayoutId id="2147483715" r:id="rId28"/>
    <p:sldLayoutId id="2147483687"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 id="2147483740" r:id="rId43"/>
    <p:sldLayoutId id="2147483741" r:id="rId44"/>
  </p:sldLayoutIdLst>
  <p:timing>
    <p:tnLst>
      <p:par>
        <p:cTn id="1" dur="indefinite" restart="never" nodeType="tmRoot"/>
      </p:par>
    </p:tnLst>
  </p:timing>
  <p:hf hdr="0" dt="0"/>
  <p:txStyles>
    <p:titleStyle>
      <a:lvl1pPr algn="l" defTabSz="914423" rtl="0" eaLnBrk="1" latinLnBrk="0" hangingPunct="1">
        <a:lnSpc>
          <a:spcPct val="80000"/>
        </a:lnSpc>
        <a:spcBef>
          <a:spcPct val="0"/>
        </a:spcBef>
        <a:buNone/>
        <a:defRPr sz="4000" b="0" kern="1200" cap="none" baseline="0">
          <a:solidFill>
            <a:schemeClr val="tx1"/>
          </a:solidFill>
          <a:latin typeface="+mj-lt"/>
          <a:ea typeface="+mj-ea"/>
          <a:cs typeface="+mj-cs"/>
        </a:defRPr>
      </a:lvl1pPr>
    </p:titleStyle>
    <p:bodyStyle>
      <a:lvl1pPr marL="285750" indent="-285750" algn="l" defTabSz="914423" rtl="0" eaLnBrk="1" latinLnBrk="0" hangingPunct="1">
        <a:lnSpc>
          <a:spcPct val="90000"/>
        </a:lnSpc>
        <a:spcBef>
          <a:spcPts val="1000"/>
        </a:spcBef>
        <a:spcAft>
          <a:spcPts val="400"/>
        </a:spcAft>
        <a:buFont typeface="Times New Roman" panose="02020603050405020304" pitchFamily="18" charset="0"/>
        <a:buChar char="—"/>
        <a:defRPr sz="1600" b="0" kern="1200" cap="none" baseline="0">
          <a:solidFill>
            <a:schemeClr val="tx1"/>
          </a:solidFill>
          <a:latin typeface="+mj-lt"/>
          <a:ea typeface="+mn-ea"/>
          <a:cs typeface="+mn-cs"/>
        </a:defRPr>
      </a:lvl1pPr>
      <a:lvl2pPr marL="0" indent="0" algn="l" defTabSz="914423" rtl="0" eaLnBrk="1" latinLnBrk="0" hangingPunct="1">
        <a:lnSpc>
          <a:spcPct val="90000"/>
        </a:lnSpc>
        <a:spcBef>
          <a:spcPts val="500"/>
        </a:spcBef>
        <a:spcAft>
          <a:spcPts val="400"/>
        </a:spcAft>
        <a:buFont typeface="Arial" panose="020B0604020202020204" pitchFamily="34" charset="0"/>
        <a:buNone/>
        <a:defRPr sz="1600" kern="1200" baseline="0">
          <a:solidFill>
            <a:schemeClr val="tx1"/>
          </a:solidFill>
          <a:latin typeface="+mj-lt"/>
          <a:ea typeface="+mn-ea"/>
          <a:cs typeface="+mn-cs"/>
        </a:defRPr>
      </a:lvl2pPr>
      <a:lvl3pPr marL="288000" indent="-288000" algn="l" defTabSz="914423" rtl="0" eaLnBrk="1" latinLnBrk="0" hangingPunct="1">
        <a:lnSpc>
          <a:spcPct val="90000"/>
        </a:lnSpc>
        <a:spcBef>
          <a:spcPts val="500"/>
        </a:spcBef>
        <a:spcAft>
          <a:spcPts val="400"/>
        </a:spcAft>
        <a:buSzPct val="100000"/>
        <a:buFont typeface="Arial" panose="020B0604020202020204" pitchFamily="34" charset="0"/>
        <a:buChar char="—"/>
        <a:defRPr sz="1600" kern="1200" baseline="0">
          <a:solidFill>
            <a:schemeClr val="tx1"/>
          </a:solidFill>
          <a:latin typeface="+mj-lt"/>
          <a:ea typeface="+mn-ea"/>
          <a:cs typeface="+mn-cs"/>
        </a:defRPr>
      </a:lvl3pPr>
      <a:lvl4pPr marL="648000" indent="-288000" algn="l" defTabSz="914423" rtl="0" eaLnBrk="1" latinLnBrk="0" hangingPunct="1">
        <a:lnSpc>
          <a:spcPct val="90000"/>
        </a:lnSpc>
        <a:spcBef>
          <a:spcPts val="500"/>
        </a:spcBef>
        <a:spcAft>
          <a:spcPts val="400"/>
        </a:spcAft>
        <a:buFont typeface="Arial" panose="020B0604020202020204" pitchFamily="34" charset="0"/>
        <a:buChar char="—"/>
        <a:defRPr sz="1600" b="0" kern="1200" baseline="0">
          <a:solidFill>
            <a:schemeClr val="tx1"/>
          </a:solidFill>
          <a:latin typeface="+mj-lt"/>
          <a:ea typeface="+mn-ea"/>
          <a:cs typeface="+mn-cs"/>
        </a:defRPr>
      </a:lvl4pPr>
      <a:lvl5pPr marL="972000" indent="-288000" algn="l" defTabSz="914423" rtl="0" eaLnBrk="1" latinLnBrk="0" hangingPunct="1">
        <a:lnSpc>
          <a:spcPct val="90000"/>
        </a:lnSpc>
        <a:spcBef>
          <a:spcPts val="500"/>
        </a:spcBef>
        <a:spcAft>
          <a:spcPts val="400"/>
        </a:spcAft>
        <a:buSzPct val="100000"/>
        <a:buFont typeface="Arial" panose="020B0604020202020204" pitchFamily="34" charset="0"/>
        <a:buChar char="—"/>
        <a:defRPr sz="1600" b="0" kern="1200" baseline="0">
          <a:solidFill>
            <a:schemeClr val="tx1"/>
          </a:solidFill>
          <a:latin typeface="+mj-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8" userDrawn="1">
          <p15:clr>
            <a:srgbClr val="F26B43"/>
          </p15:clr>
        </p15:guide>
        <p15:guide id="2" pos="279" userDrawn="1">
          <p15:clr>
            <a:srgbClr val="F26B43"/>
          </p15:clr>
        </p15:guide>
        <p15:guide id="3" orient="horz" pos="4042" userDrawn="1">
          <p15:clr>
            <a:srgbClr val="F26B43"/>
          </p15:clr>
        </p15:guide>
        <p15:guide id="4" pos="7401" userDrawn="1">
          <p15:clr>
            <a:srgbClr val="F26B43"/>
          </p15:clr>
        </p15:guide>
        <p15:guide id="6" pos="3914" userDrawn="1">
          <p15:clr>
            <a:srgbClr val="5ACBF0"/>
          </p15:clr>
        </p15:guide>
        <p15:guide id="7" pos="3772" userDrawn="1">
          <p15:clr>
            <a:srgbClr val="5ACBF0"/>
          </p15:clr>
        </p15:guide>
        <p15:guide id="8" pos="1980" userDrawn="1">
          <p15:clr>
            <a:srgbClr val="5ACBF0"/>
          </p15:clr>
        </p15:guide>
        <p15:guide id="9" pos="2071" userDrawn="1">
          <p15:clr>
            <a:srgbClr val="5ACBF0"/>
          </p15:clr>
        </p15:guide>
        <p15:guide id="10" pos="5700" userDrawn="1">
          <p15:clr>
            <a:srgbClr val="5ACBF0"/>
          </p15:clr>
        </p15:guide>
        <p15:guide id="11" pos="5609" userDrawn="1">
          <p15:clr>
            <a:srgbClr val="5ACBF0"/>
          </p15:clr>
        </p15:guide>
        <p15:guide id="12" pos="2570" userDrawn="1">
          <p15:clr>
            <a:srgbClr val="9FCC3B"/>
          </p15:clr>
        </p15:guide>
        <p15:guide id="13" pos="5110" userDrawn="1">
          <p15:clr>
            <a:srgbClr val="9FCC3B"/>
          </p15:clr>
        </p15:guide>
        <p15:guide id="14" pos="2683" userDrawn="1">
          <p15:clr>
            <a:srgbClr val="9FCC3B"/>
          </p15:clr>
        </p15:guide>
        <p15:guide id="15" pos="4997" userDrawn="1">
          <p15:clr>
            <a:srgbClr val="9FCC3B"/>
          </p15:clr>
        </p15:guide>
        <p15:guide id="16" orient="horz" pos="1275" userDrawn="1">
          <p15:clr>
            <a:srgbClr val="F26B43"/>
          </p15:clr>
        </p15:guide>
        <p15:guide id="18" orient="horz" pos="2863" userDrawn="1">
          <p15:clr>
            <a:srgbClr val="C35EA4"/>
          </p15:clr>
        </p15:guide>
        <p15:guide id="19" orient="horz" pos="913" userDrawn="1">
          <p15:clr>
            <a:srgbClr val="F26B43"/>
          </p15:clr>
        </p15:guide>
        <p15:guide id="20" orient="horz" pos="2954" userDrawn="1">
          <p15:clr>
            <a:srgbClr val="C35EA4"/>
          </p15:clr>
        </p15:guide>
        <p15:guide id="21" orient="horz" pos="17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hyperlink" Target="mailto:neil.irving@dwf.law" TargetMode="External"/><Relationship Id="rId3" Type="http://schemas.openxmlformats.org/officeDocument/2006/relationships/hyperlink" Target="mailto:kieran.walshe@dwf.law" TargetMode="External"/><Relationship Id="rId7" Type="http://schemas.openxmlformats.org/officeDocument/2006/relationships/image" Target="../media/image11.jpeg"/><Relationship Id="rId2" Type="http://schemas.openxmlformats.org/officeDocument/2006/relationships/hyperlink" Target="mailto:chris.lagar@dwf.law" TargetMode="External"/><Relationship Id="rId1" Type="http://schemas.openxmlformats.org/officeDocument/2006/relationships/slideLayout" Target="../slideLayouts/slideLayout2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hyperlink" Target="mailto:mark.mulgrave@dwf.law"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4E28417-200B-450A-9FCE-6D48432C8BD9}" type="slidenum">
              <a:rPr lang="en-GB" smtClean="0"/>
              <a:pPr/>
              <a:t>1</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214365"/>
              </p:ext>
            </p:extLst>
          </p:nvPr>
        </p:nvGraphicFramePr>
        <p:xfrm>
          <a:off x="465972" y="2707756"/>
          <a:ext cx="10493179" cy="3124200"/>
        </p:xfrm>
        <a:graphic>
          <a:graphicData uri="http://schemas.openxmlformats.org/drawingml/2006/table">
            <a:tbl>
              <a:tblPr firstRow="1" bandRow="1">
                <a:tableStyleId>{5C22544A-7EE6-4342-B048-85BDC9FD1C3A}</a:tableStyleId>
              </a:tblPr>
              <a:tblGrid>
                <a:gridCol w="10493179">
                  <a:extLst>
                    <a:ext uri="{9D8B030D-6E8A-4147-A177-3AD203B41FA5}">
                      <a16:colId xmlns:a16="http://schemas.microsoft.com/office/drawing/2014/main" val="20000"/>
                    </a:ext>
                  </a:extLst>
                </a:gridCol>
              </a:tblGrid>
              <a:tr h="141181">
                <a:tc>
                  <a:txBody>
                    <a:bodyPr/>
                    <a:lstStyle/>
                    <a:p>
                      <a:r>
                        <a:rPr lang="en-GB" sz="1900" b="1" baseline="0" dirty="0" smtClean="0">
                          <a:solidFill>
                            <a:schemeClr val="bg1"/>
                          </a:solidFill>
                          <a:latin typeface="+mj-lt"/>
                        </a:rPr>
                        <a:t>DWF Law LLP </a:t>
                      </a:r>
                      <a:endParaRPr lang="en-GB" sz="1900" b="1" dirty="0">
                        <a:solidFill>
                          <a:schemeClr val="bg1"/>
                        </a:solidFill>
                        <a:latin typeface="+mj-lt"/>
                      </a:endParaRPr>
                    </a:p>
                  </a:txBody>
                  <a:tcPr>
                    <a:lnL w="38100" cap="flat" cmpd="sng" algn="ctr">
                      <a:solidFill>
                        <a:srgbClr val="D60056"/>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78787">
                        <a:alpha val="50196"/>
                      </a:srgbClr>
                    </a:solidFill>
                  </a:tcPr>
                </a:tc>
                <a:extLst>
                  <a:ext uri="{0D108BD9-81ED-4DB2-BD59-A6C34878D82A}">
                    <a16:rowId xmlns:a16="http://schemas.microsoft.com/office/drawing/2014/main" val="10000"/>
                  </a:ext>
                </a:extLst>
              </a:tr>
              <a:tr h="1352974">
                <a:tc>
                  <a:txBody>
                    <a:bodyPr/>
                    <a:lstStyle/>
                    <a:p>
                      <a:r>
                        <a:rPr lang="en-US" sz="6200" b="0" dirty="0" smtClean="0">
                          <a:solidFill>
                            <a:schemeClr val="bg1"/>
                          </a:solidFill>
                          <a:latin typeface="+mj-lt"/>
                        </a:rPr>
                        <a:t>Product</a:t>
                      </a:r>
                      <a:r>
                        <a:rPr lang="en-US" sz="6200" b="0" baseline="0" dirty="0" smtClean="0">
                          <a:solidFill>
                            <a:schemeClr val="bg1"/>
                          </a:solidFill>
                          <a:latin typeface="+mj-lt"/>
                        </a:rPr>
                        <a:t> Liability Claims</a:t>
                      </a:r>
                    </a:p>
                    <a:p>
                      <a:r>
                        <a:rPr lang="en-US" sz="2800" b="1" baseline="0" dirty="0" smtClean="0">
                          <a:solidFill>
                            <a:schemeClr val="bg1"/>
                          </a:solidFill>
                          <a:latin typeface="+mj-lt"/>
                        </a:rPr>
                        <a:t>The Insurance Institute of Manchester – 3 November 2021</a:t>
                      </a:r>
                    </a:p>
                    <a:p>
                      <a:endParaRPr lang="en-US" sz="2800" b="1" baseline="0" dirty="0" smtClean="0">
                        <a:solidFill>
                          <a:schemeClr val="bg1"/>
                        </a:solidFill>
                        <a:latin typeface="+mj-lt"/>
                      </a:endParaRPr>
                    </a:p>
                    <a:p>
                      <a:r>
                        <a:rPr lang="en-US" sz="2800" b="1" baseline="0" dirty="0" smtClean="0">
                          <a:solidFill>
                            <a:schemeClr val="bg1"/>
                          </a:solidFill>
                          <a:latin typeface="+mj-lt"/>
                        </a:rPr>
                        <a:t>Neil Irving </a:t>
                      </a:r>
                    </a:p>
                    <a:p>
                      <a:r>
                        <a:rPr lang="en-US" sz="2800" b="1" baseline="0" dirty="0" smtClean="0">
                          <a:solidFill>
                            <a:schemeClr val="bg1"/>
                          </a:solidFill>
                          <a:latin typeface="+mj-lt"/>
                        </a:rPr>
                        <a:t>Mark Mulgrave</a:t>
                      </a:r>
                    </a:p>
                  </a:txBody>
                  <a:tcPr>
                    <a:lnL w="38100" cap="flat" cmpd="sng" algn="ctr">
                      <a:solidFill>
                        <a:srgbClr val="D60056"/>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78787">
                        <a:alpha val="50196"/>
                      </a:srgbClr>
                    </a:solidFill>
                  </a:tcPr>
                </a:tc>
                <a:extLst>
                  <a:ext uri="{0D108BD9-81ED-4DB2-BD59-A6C34878D82A}">
                    <a16:rowId xmlns:a16="http://schemas.microsoft.com/office/drawing/2014/main" val="10001"/>
                  </a:ext>
                </a:extLst>
              </a:tr>
            </a:tbl>
          </a:graphicData>
        </a:graphic>
      </p:graphicFrame>
      <p:sp>
        <p:nvSpPr>
          <p:cNvPr id="10" name="Footer Placeholder 7"/>
          <p:cNvSpPr>
            <a:spLocks noGrp="1"/>
          </p:cNvSpPr>
          <p:nvPr>
            <p:ph type="ftr" sz="quarter" idx="3"/>
          </p:nvPr>
        </p:nvSpPr>
        <p:spPr>
          <a:xfrm>
            <a:off x="7409793" y="6359511"/>
            <a:ext cx="4372640" cy="365125"/>
          </a:xfrm>
        </p:spPr>
        <p:txBody>
          <a:bodyPr/>
          <a:lstStyle/>
          <a:p>
            <a:r>
              <a:rPr lang="en-GB" smtClean="0"/>
              <a:t>© DWF 2020 | Classification: Public / Internal / Confidential / Highly Confidential &lt;delete as appropriate&gt;</a:t>
            </a:r>
            <a:endParaRPr lang="en-GB" dirty="0"/>
          </a:p>
        </p:txBody>
      </p:sp>
    </p:spTree>
    <p:extLst>
      <p:ext uri="{BB962C8B-B14F-4D97-AF65-F5344CB8AC3E}">
        <p14:creationId xmlns:p14="http://schemas.microsoft.com/office/powerpoint/2010/main" val="770513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Breach of </a:t>
            </a:r>
            <a:r>
              <a:rPr lang="en-GB" altLang="en-US" dirty="0" smtClean="0"/>
              <a:t>Contract</a:t>
            </a:r>
            <a:endParaRPr lang="en-GB" dirty="0"/>
          </a:p>
        </p:txBody>
      </p:sp>
      <p:sp>
        <p:nvSpPr>
          <p:cNvPr id="3" name="Content Placeholder 2"/>
          <p:cNvSpPr>
            <a:spLocks noGrp="1"/>
          </p:cNvSpPr>
          <p:nvPr>
            <p:ph idx="1"/>
          </p:nvPr>
        </p:nvSpPr>
        <p:spPr/>
        <p:txBody>
          <a:bodyPr/>
          <a:lstStyle/>
          <a:p>
            <a:endParaRPr lang="en-GB" sz="1800" dirty="0" smtClean="0"/>
          </a:p>
          <a:p>
            <a:r>
              <a:rPr lang="en-GB" sz="1800" dirty="0" smtClean="0"/>
              <a:t>Section </a:t>
            </a:r>
            <a:r>
              <a:rPr lang="en-GB" sz="1800" dirty="0"/>
              <a:t>14(2C</a:t>
            </a:r>
            <a:r>
              <a:rPr lang="en-GB" sz="1800" dirty="0" smtClean="0"/>
              <a:t>):</a:t>
            </a:r>
            <a:endParaRPr lang="en-GB" sz="1800" dirty="0"/>
          </a:p>
          <a:p>
            <a:pPr lvl="3"/>
            <a:r>
              <a:rPr lang="en-GB" sz="1800" dirty="0"/>
              <a:t>The implied term does not extend to any matter making the goods unsatisfactory where:</a:t>
            </a:r>
          </a:p>
          <a:p>
            <a:pPr lvl="4"/>
            <a:r>
              <a:rPr lang="en-GB" sz="1800" dirty="0"/>
              <a:t>The issue was </a:t>
            </a:r>
            <a:r>
              <a:rPr lang="en-GB" sz="1800" b="1" dirty="0" smtClean="0"/>
              <a:t>specifically drawn to the buyer's attention </a:t>
            </a:r>
            <a:r>
              <a:rPr lang="en-GB" sz="1800" dirty="0" smtClean="0"/>
              <a:t>before </a:t>
            </a:r>
            <a:r>
              <a:rPr lang="en-GB" sz="1800" dirty="0"/>
              <a:t>the contract was made;</a:t>
            </a:r>
          </a:p>
          <a:p>
            <a:pPr lvl="4"/>
            <a:r>
              <a:rPr lang="en-GB" sz="1800" dirty="0"/>
              <a:t>The buyer </a:t>
            </a:r>
            <a:r>
              <a:rPr lang="en-GB" sz="1800" b="1" dirty="0"/>
              <a:t>examines </a:t>
            </a:r>
            <a:r>
              <a:rPr lang="en-GB" sz="1800" b="1" dirty="0" smtClean="0"/>
              <a:t>the </a:t>
            </a:r>
            <a:r>
              <a:rPr lang="en-GB" sz="1800" b="1" dirty="0"/>
              <a:t>goods </a:t>
            </a:r>
            <a:r>
              <a:rPr lang="en-GB" sz="1800" dirty="0"/>
              <a:t>before the contract is made and the examination ought to have revealed the issue; and</a:t>
            </a:r>
          </a:p>
          <a:p>
            <a:pPr lvl="4"/>
            <a:r>
              <a:rPr lang="en-GB" sz="1800" dirty="0"/>
              <a:t>In </a:t>
            </a:r>
            <a:r>
              <a:rPr lang="en-GB" sz="1800" dirty="0" smtClean="0"/>
              <a:t>the case </a:t>
            </a:r>
            <a:r>
              <a:rPr lang="en-GB" sz="1800" dirty="0"/>
              <a:t>of sale by sample, the issue was apparent on a </a:t>
            </a:r>
            <a:r>
              <a:rPr lang="en-GB" sz="1800" b="1" dirty="0"/>
              <a:t>reasonable examination of the </a:t>
            </a:r>
            <a:r>
              <a:rPr lang="en-GB" sz="1800" b="1" dirty="0" smtClean="0"/>
              <a:t>sample</a:t>
            </a:r>
            <a:r>
              <a:rPr lang="en-GB" sz="1800" dirty="0" smtClean="0"/>
              <a:t>.</a:t>
            </a:r>
            <a:endParaRPr lang="en-GB" sz="1800" dirty="0"/>
          </a:p>
          <a:p>
            <a:pPr marL="0" indent="0">
              <a:buNone/>
            </a:pPr>
            <a:endParaRPr lang="en-GB" dirty="0"/>
          </a:p>
        </p:txBody>
      </p:sp>
      <p:sp>
        <p:nvSpPr>
          <p:cNvPr id="4" name="Text Placeholder 3"/>
          <p:cNvSpPr>
            <a:spLocks noGrp="1"/>
          </p:cNvSpPr>
          <p:nvPr>
            <p:ph type="body" sz="quarter" idx="15"/>
          </p:nvPr>
        </p:nvSpPr>
        <p:spPr/>
        <p:txBody>
          <a:bodyPr/>
          <a:lstStyle/>
          <a:p>
            <a:r>
              <a:rPr lang="en-US" altLang="en-US" sz="1800" dirty="0"/>
              <a:t>Sale of Goods Act 1979</a:t>
            </a:r>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10</a:t>
            </a:fld>
            <a:endParaRPr lang="en-GB" dirty="0"/>
          </a:p>
        </p:txBody>
      </p:sp>
    </p:spTree>
    <p:extLst>
      <p:ext uri="{BB962C8B-B14F-4D97-AF65-F5344CB8AC3E}">
        <p14:creationId xmlns:p14="http://schemas.microsoft.com/office/powerpoint/2010/main" val="1438422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Breach of Contract	</a:t>
            </a:r>
            <a:endParaRPr lang="en-GB" dirty="0"/>
          </a:p>
        </p:txBody>
      </p:sp>
      <p:sp>
        <p:nvSpPr>
          <p:cNvPr id="3" name="Content Placeholder 2"/>
          <p:cNvSpPr>
            <a:spLocks noGrp="1"/>
          </p:cNvSpPr>
          <p:nvPr>
            <p:ph idx="1"/>
          </p:nvPr>
        </p:nvSpPr>
        <p:spPr/>
        <p:txBody>
          <a:bodyPr/>
          <a:lstStyle/>
          <a:p>
            <a:pPr lvl="0"/>
            <a:endParaRPr lang="en-GB" sz="1800" dirty="0" smtClean="0">
              <a:solidFill>
                <a:prstClr val="black"/>
              </a:solidFill>
            </a:endParaRPr>
          </a:p>
          <a:p>
            <a:pPr lvl="0"/>
            <a:r>
              <a:rPr lang="en-GB" sz="1800" dirty="0" smtClean="0">
                <a:solidFill>
                  <a:prstClr val="black"/>
                </a:solidFill>
              </a:rPr>
              <a:t>Section </a:t>
            </a:r>
            <a:r>
              <a:rPr lang="en-GB" sz="1800" dirty="0">
                <a:solidFill>
                  <a:prstClr val="black"/>
                </a:solidFill>
              </a:rPr>
              <a:t>14(3) – fitness for purpose.</a:t>
            </a:r>
          </a:p>
          <a:p>
            <a:pPr lvl="3"/>
            <a:r>
              <a:rPr lang="en-GB" sz="1800" dirty="0">
                <a:solidFill>
                  <a:prstClr val="black"/>
                </a:solidFill>
              </a:rPr>
              <a:t>Implied term that where </a:t>
            </a:r>
            <a:r>
              <a:rPr lang="en-GB" sz="1800" dirty="0" smtClean="0">
                <a:solidFill>
                  <a:prstClr val="black"/>
                </a:solidFill>
              </a:rPr>
              <a:t>the buyer </a:t>
            </a:r>
            <a:r>
              <a:rPr lang="en-GB" sz="1800" b="1" dirty="0" smtClean="0">
                <a:solidFill>
                  <a:prstClr val="black"/>
                </a:solidFill>
              </a:rPr>
              <a:t>expressly </a:t>
            </a:r>
            <a:r>
              <a:rPr lang="en-GB" sz="1800" b="1" dirty="0">
                <a:solidFill>
                  <a:prstClr val="black"/>
                </a:solidFill>
              </a:rPr>
              <a:t>or by implication makes known any particular purpose </a:t>
            </a:r>
            <a:r>
              <a:rPr lang="en-GB" sz="1800" dirty="0">
                <a:solidFill>
                  <a:prstClr val="black"/>
                </a:solidFill>
              </a:rPr>
              <a:t>for which the goods are being bought, then implied term that the goods are </a:t>
            </a:r>
            <a:r>
              <a:rPr lang="en-GB" sz="1800" b="1" dirty="0">
                <a:solidFill>
                  <a:prstClr val="black"/>
                </a:solidFill>
              </a:rPr>
              <a:t>reasonably fit </a:t>
            </a:r>
            <a:r>
              <a:rPr lang="en-GB" sz="1800" dirty="0">
                <a:solidFill>
                  <a:prstClr val="black"/>
                </a:solidFill>
              </a:rPr>
              <a:t>for that purpose.</a:t>
            </a:r>
          </a:p>
          <a:p>
            <a:pPr lvl="3"/>
            <a:r>
              <a:rPr lang="en-GB" sz="1800" dirty="0" smtClean="0">
                <a:solidFill>
                  <a:prstClr val="black"/>
                </a:solidFill>
              </a:rPr>
              <a:t>Applies </a:t>
            </a:r>
            <a:r>
              <a:rPr lang="en-GB" sz="1800" dirty="0">
                <a:solidFill>
                  <a:prstClr val="black"/>
                </a:solidFill>
              </a:rPr>
              <a:t>whether or not that is a purpose for which such goods are commonly supplied, </a:t>
            </a:r>
            <a:r>
              <a:rPr lang="en-GB" sz="1800" u="sng" dirty="0">
                <a:solidFill>
                  <a:prstClr val="black"/>
                </a:solidFill>
              </a:rPr>
              <a:t>except where </a:t>
            </a:r>
            <a:r>
              <a:rPr lang="en-GB" sz="1800" dirty="0">
                <a:solidFill>
                  <a:prstClr val="black"/>
                </a:solidFill>
              </a:rPr>
              <a:t>the circumstances show that the buyer does not rely, or that it is unreasonable for him to rely, on the skill or judgment of the seller or credit-broker.</a:t>
            </a:r>
          </a:p>
          <a:p>
            <a:pPr lvl="3"/>
            <a:r>
              <a:rPr lang="en-GB" sz="1800" dirty="0">
                <a:solidFill>
                  <a:prstClr val="black"/>
                </a:solidFill>
              </a:rPr>
              <a:t>Normally a higher standard than the requirement for goods to be of satisfactory quality if a special purpose is made known.</a:t>
            </a:r>
          </a:p>
          <a:p>
            <a:pPr marL="0" indent="0">
              <a:buNone/>
            </a:pPr>
            <a:endParaRPr lang="en-GB" dirty="0"/>
          </a:p>
        </p:txBody>
      </p:sp>
      <p:sp>
        <p:nvSpPr>
          <p:cNvPr id="4" name="Text Placeholder 3"/>
          <p:cNvSpPr>
            <a:spLocks noGrp="1"/>
          </p:cNvSpPr>
          <p:nvPr>
            <p:ph type="body" sz="quarter" idx="15"/>
          </p:nvPr>
        </p:nvSpPr>
        <p:spPr/>
        <p:txBody>
          <a:bodyPr>
            <a:normAutofit/>
          </a:bodyPr>
          <a:lstStyle/>
          <a:p>
            <a:r>
              <a:rPr lang="en-GB" sz="1800" dirty="0" smtClean="0"/>
              <a:t>Sale of Goods Act 1979</a:t>
            </a:r>
            <a:endParaRPr lang="en-GB" sz="1800" dirty="0"/>
          </a:p>
        </p:txBody>
      </p:sp>
      <p:sp>
        <p:nvSpPr>
          <p:cNvPr id="5" name="Slide Number Placeholder 4"/>
          <p:cNvSpPr>
            <a:spLocks noGrp="1"/>
          </p:cNvSpPr>
          <p:nvPr>
            <p:ph type="sldNum" sz="quarter" idx="4"/>
          </p:nvPr>
        </p:nvSpPr>
        <p:spPr/>
        <p:txBody>
          <a:bodyPr/>
          <a:lstStyle/>
          <a:p>
            <a:fld id="{44E28417-200B-450A-9FCE-6D48432C8BD9}" type="slidenum">
              <a:rPr lang="en-GB" smtClean="0"/>
              <a:pPr/>
              <a:t>11</a:t>
            </a:fld>
            <a:endParaRPr lang="en-GB" dirty="0"/>
          </a:p>
        </p:txBody>
      </p:sp>
      <p:sp>
        <p:nvSpPr>
          <p:cNvPr id="6" name="Footer Placeholder 5"/>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val="153453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Breach of </a:t>
            </a:r>
            <a:r>
              <a:rPr lang="en-GB" altLang="en-US" dirty="0" smtClean="0"/>
              <a:t>Contract</a:t>
            </a:r>
            <a:endParaRPr lang="en-GB" dirty="0"/>
          </a:p>
        </p:txBody>
      </p:sp>
      <p:sp>
        <p:nvSpPr>
          <p:cNvPr id="3" name="Content Placeholder 2"/>
          <p:cNvSpPr>
            <a:spLocks noGrp="1"/>
          </p:cNvSpPr>
          <p:nvPr>
            <p:ph idx="1"/>
          </p:nvPr>
        </p:nvSpPr>
        <p:spPr/>
        <p:txBody>
          <a:bodyPr/>
          <a:lstStyle/>
          <a:p>
            <a:r>
              <a:rPr lang="en-GB" sz="1800" dirty="0"/>
              <a:t>Section 4(2</a:t>
            </a:r>
            <a:r>
              <a:rPr lang="en-GB" sz="1800" dirty="0" smtClean="0"/>
              <a:t>):</a:t>
            </a:r>
            <a:endParaRPr lang="en-GB" sz="1800" dirty="0"/>
          </a:p>
          <a:p>
            <a:pPr lvl="3"/>
            <a:r>
              <a:rPr lang="en-GB" sz="1800" dirty="0"/>
              <a:t>Implied term that the goods are of satisfactory </a:t>
            </a:r>
            <a:r>
              <a:rPr lang="en-GB" sz="1800" dirty="0" smtClean="0"/>
              <a:t>quality.</a:t>
            </a:r>
            <a:endParaRPr lang="en-GB" sz="1800" dirty="0"/>
          </a:p>
          <a:p>
            <a:r>
              <a:rPr lang="en-GB" sz="1800" dirty="0"/>
              <a:t>Section 4(2A</a:t>
            </a:r>
            <a:r>
              <a:rPr lang="en-GB" sz="1800" dirty="0" smtClean="0"/>
              <a:t>):</a:t>
            </a:r>
            <a:endParaRPr lang="en-GB" sz="1800" dirty="0"/>
          </a:p>
          <a:p>
            <a:pPr lvl="3"/>
            <a:r>
              <a:rPr lang="en-GB" sz="1800" dirty="0"/>
              <a:t>Satisfactory quality means that it meets the standard that a reasonable person would regard as satisfactory, taking into account:</a:t>
            </a:r>
          </a:p>
          <a:p>
            <a:pPr lvl="4"/>
            <a:r>
              <a:rPr lang="en-GB" sz="1800" dirty="0" smtClean="0"/>
              <a:t>Description;</a:t>
            </a:r>
            <a:endParaRPr lang="en-GB" sz="1800" dirty="0"/>
          </a:p>
          <a:p>
            <a:pPr lvl="4"/>
            <a:r>
              <a:rPr lang="en-GB" sz="1800" dirty="0" smtClean="0"/>
              <a:t>Price; and</a:t>
            </a:r>
            <a:endParaRPr lang="en-GB" sz="1800" dirty="0"/>
          </a:p>
          <a:p>
            <a:pPr lvl="4"/>
            <a:r>
              <a:rPr lang="en-GB" sz="1800" dirty="0"/>
              <a:t>Other relevant </a:t>
            </a:r>
            <a:r>
              <a:rPr lang="en-GB" sz="1800" dirty="0" smtClean="0"/>
              <a:t>circumstances.</a:t>
            </a:r>
            <a:endParaRPr lang="en-GB" sz="1800" dirty="0"/>
          </a:p>
          <a:p>
            <a:r>
              <a:rPr lang="en-GB" sz="1800" dirty="0"/>
              <a:t>Section 4(3</a:t>
            </a:r>
            <a:r>
              <a:rPr lang="en-GB" sz="1800" dirty="0" smtClean="0"/>
              <a:t>):</a:t>
            </a:r>
            <a:endParaRPr lang="en-GB" sz="1800" dirty="0"/>
          </a:p>
          <a:p>
            <a:pPr lvl="3"/>
            <a:r>
              <a:rPr lang="en-GB" sz="1800" dirty="0"/>
              <a:t>The same exemptions as in </a:t>
            </a:r>
            <a:r>
              <a:rPr lang="en-GB" sz="1800" dirty="0" smtClean="0"/>
              <a:t>s 14(2C) of the </a:t>
            </a:r>
            <a:r>
              <a:rPr lang="en-GB" sz="1800" dirty="0"/>
              <a:t>Sale of Goods Act 1979 </a:t>
            </a:r>
            <a:r>
              <a:rPr lang="en-GB" sz="1800" dirty="0" smtClean="0"/>
              <a:t>apply (</a:t>
            </a:r>
            <a:r>
              <a:rPr lang="en-GB" sz="1800" dirty="0" err="1" smtClean="0"/>
              <a:t>ie</a:t>
            </a:r>
            <a:r>
              <a:rPr lang="en-GB" sz="1800" dirty="0" smtClean="0"/>
              <a:t> drawn to attention / examines goods / sample).</a:t>
            </a:r>
            <a:endParaRPr lang="en-GB" sz="1800" dirty="0"/>
          </a:p>
          <a:p>
            <a:endParaRPr lang="en-GB" dirty="0"/>
          </a:p>
        </p:txBody>
      </p:sp>
      <p:sp>
        <p:nvSpPr>
          <p:cNvPr id="4" name="Text Placeholder 3"/>
          <p:cNvSpPr>
            <a:spLocks noGrp="1"/>
          </p:cNvSpPr>
          <p:nvPr>
            <p:ph type="body" sz="quarter" idx="15"/>
          </p:nvPr>
        </p:nvSpPr>
        <p:spPr/>
        <p:txBody>
          <a:bodyPr>
            <a:normAutofit/>
          </a:bodyPr>
          <a:lstStyle/>
          <a:p>
            <a:r>
              <a:rPr lang="en-US" altLang="en-US" sz="1800" dirty="0"/>
              <a:t>Supply of Goods and Services Act </a:t>
            </a:r>
            <a:r>
              <a:rPr lang="en-US" altLang="en-US" sz="1800" dirty="0" smtClean="0"/>
              <a:t>1982</a:t>
            </a:r>
            <a:endParaRPr lang="en-US" altLang="en-US" sz="1800" dirty="0"/>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12</a:t>
            </a:fld>
            <a:endParaRPr lang="en-GB" dirty="0"/>
          </a:p>
        </p:txBody>
      </p:sp>
    </p:spTree>
    <p:extLst>
      <p:ext uri="{BB962C8B-B14F-4D97-AF65-F5344CB8AC3E}">
        <p14:creationId xmlns:p14="http://schemas.microsoft.com/office/powerpoint/2010/main" val="1903949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Breach of </a:t>
            </a:r>
            <a:r>
              <a:rPr lang="en-GB" altLang="en-US" dirty="0" smtClean="0"/>
              <a:t>Contract</a:t>
            </a:r>
            <a:endParaRPr lang="en-GB" dirty="0"/>
          </a:p>
        </p:txBody>
      </p:sp>
      <p:sp>
        <p:nvSpPr>
          <p:cNvPr id="3" name="Content Placeholder 2"/>
          <p:cNvSpPr>
            <a:spLocks noGrp="1"/>
          </p:cNvSpPr>
          <p:nvPr>
            <p:ph idx="1"/>
          </p:nvPr>
        </p:nvSpPr>
        <p:spPr/>
        <p:txBody>
          <a:bodyPr/>
          <a:lstStyle/>
          <a:p>
            <a:endParaRPr lang="en-GB" sz="1800" dirty="0" smtClean="0"/>
          </a:p>
          <a:p>
            <a:r>
              <a:rPr lang="en-GB" sz="1800" dirty="0" smtClean="0"/>
              <a:t>Commenced </a:t>
            </a:r>
            <a:r>
              <a:rPr lang="en-GB" sz="1800" dirty="0"/>
              <a:t>on 1 October 2015 (for the most part</a:t>
            </a:r>
            <a:r>
              <a:rPr lang="en-GB" sz="1800" dirty="0" smtClean="0"/>
              <a:t>).</a:t>
            </a:r>
            <a:endParaRPr lang="en-GB" sz="1800" dirty="0"/>
          </a:p>
          <a:p>
            <a:r>
              <a:rPr lang="en-GB" sz="1800" dirty="0"/>
              <a:t>Applies in respect of </a:t>
            </a:r>
            <a:r>
              <a:rPr lang="en-GB" sz="1800" b="1" dirty="0"/>
              <a:t>business to consumer </a:t>
            </a:r>
            <a:r>
              <a:rPr lang="en-GB" sz="1800" b="1" dirty="0" smtClean="0"/>
              <a:t>contracts</a:t>
            </a:r>
            <a:r>
              <a:rPr lang="en-GB" sz="1800" dirty="0" smtClean="0"/>
              <a:t>:</a:t>
            </a:r>
            <a:endParaRPr lang="en-GB" sz="1800" dirty="0"/>
          </a:p>
          <a:p>
            <a:pPr lvl="3"/>
            <a:r>
              <a:rPr lang="en-GB" sz="1800" dirty="0"/>
              <a:t>Consumer means:  </a:t>
            </a:r>
            <a:r>
              <a:rPr lang="en-GB" sz="1800" i="1" dirty="0"/>
              <a:t>“An individual acting for purposes wholly or mainly outside the individual's trade, business, craft or profession" </a:t>
            </a:r>
            <a:r>
              <a:rPr lang="en-GB" sz="1800" dirty="0"/>
              <a:t>(s. 2(3))</a:t>
            </a:r>
          </a:p>
          <a:p>
            <a:r>
              <a:rPr lang="en-GB" sz="1800" dirty="0"/>
              <a:t>Largely </a:t>
            </a:r>
            <a:r>
              <a:rPr lang="en-GB" sz="1800" dirty="0" smtClean="0"/>
              <a:t>replaces (for consumers):</a:t>
            </a:r>
            <a:endParaRPr lang="en-GB" sz="1800" dirty="0"/>
          </a:p>
          <a:p>
            <a:pPr lvl="3"/>
            <a:r>
              <a:rPr lang="en-GB" sz="1800" dirty="0"/>
              <a:t>Sale of Goods Act </a:t>
            </a:r>
            <a:r>
              <a:rPr lang="en-GB" sz="1800" dirty="0" smtClean="0"/>
              <a:t>1979; </a:t>
            </a:r>
            <a:r>
              <a:rPr lang="en-GB" sz="1800" dirty="0"/>
              <a:t>and</a:t>
            </a:r>
          </a:p>
          <a:p>
            <a:pPr lvl="3"/>
            <a:r>
              <a:rPr lang="en-GB" sz="1800" dirty="0"/>
              <a:t>Supply of Goods and Services Act 1982</a:t>
            </a:r>
          </a:p>
          <a:p>
            <a:endParaRPr lang="en-GB" dirty="0"/>
          </a:p>
        </p:txBody>
      </p:sp>
      <p:sp>
        <p:nvSpPr>
          <p:cNvPr id="4" name="Text Placeholder 3"/>
          <p:cNvSpPr>
            <a:spLocks noGrp="1"/>
          </p:cNvSpPr>
          <p:nvPr>
            <p:ph type="body" sz="quarter" idx="15"/>
          </p:nvPr>
        </p:nvSpPr>
        <p:spPr/>
        <p:txBody>
          <a:bodyPr/>
          <a:lstStyle/>
          <a:p>
            <a:r>
              <a:rPr lang="en-US" altLang="en-US" sz="1800" dirty="0"/>
              <a:t>Consumer Rights Act 2015</a:t>
            </a:r>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13</a:t>
            </a:fld>
            <a:endParaRPr lang="en-GB" dirty="0"/>
          </a:p>
        </p:txBody>
      </p:sp>
    </p:spTree>
    <p:extLst>
      <p:ext uri="{BB962C8B-B14F-4D97-AF65-F5344CB8AC3E}">
        <p14:creationId xmlns:p14="http://schemas.microsoft.com/office/powerpoint/2010/main" val="262145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Breach of </a:t>
            </a:r>
            <a:r>
              <a:rPr lang="en-GB" altLang="en-US" dirty="0" smtClean="0"/>
              <a:t>Contract</a:t>
            </a:r>
            <a:endParaRPr lang="en-GB" dirty="0"/>
          </a:p>
        </p:txBody>
      </p:sp>
      <p:sp>
        <p:nvSpPr>
          <p:cNvPr id="3" name="Content Placeholder 2"/>
          <p:cNvSpPr>
            <a:spLocks noGrp="1"/>
          </p:cNvSpPr>
          <p:nvPr>
            <p:ph idx="1"/>
          </p:nvPr>
        </p:nvSpPr>
        <p:spPr/>
        <p:txBody>
          <a:bodyPr>
            <a:normAutofit/>
          </a:bodyPr>
          <a:lstStyle/>
          <a:p>
            <a:r>
              <a:rPr lang="en-GB" sz="1800" dirty="0"/>
              <a:t>Section 9 – Implied term as to </a:t>
            </a:r>
            <a:r>
              <a:rPr lang="en-GB" sz="1800" b="1" dirty="0"/>
              <a:t>satisfactory </a:t>
            </a:r>
            <a:r>
              <a:rPr lang="en-GB" sz="1800" b="1" dirty="0" smtClean="0"/>
              <a:t>quality</a:t>
            </a:r>
            <a:r>
              <a:rPr lang="en-GB" sz="1800" dirty="0" smtClean="0"/>
              <a:t>.</a:t>
            </a:r>
            <a:endParaRPr lang="en-GB" sz="1800" dirty="0"/>
          </a:p>
          <a:p>
            <a:r>
              <a:rPr lang="en-GB" sz="1800" dirty="0" smtClean="0"/>
              <a:t>Sections </a:t>
            </a:r>
            <a:r>
              <a:rPr lang="en-GB" sz="1800" dirty="0"/>
              <a:t>9(2)-9(3) – Incorporate the same tests for satisfactory quality as the Sale of Goods Act </a:t>
            </a:r>
            <a:r>
              <a:rPr lang="en-GB" sz="1800" dirty="0" smtClean="0"/>
              <a:t>1979.</a:t>
            </a:r>
            <a:endParaRPr lang="en-GB" sz="1800" dirty="0"/>
          </a:p>
          <a:p>
            <a:r>
              <a:rPr lang="en-GB" sz="1800" dirty="0" smtClean="0"/>
              <a:t>Sections </a:t>
            </a:r>
            <a:r>
              <a:rPr lang="en-GB" sz="1800" dirty="0"/>
              <a:t>9(5)-9(7</a:t>
            </a:r>
            <a:r>
              <a:rPr lang="en-GB" sz="1800" dirty="0" smtClean="0"/>
              <a:t>):</a:t>
            </a:r>
            <a:endParaRPr lang="en-GB" sz="1800" dirty="0"/>
          </a:p>
          <a:p>
            <a:pPr lvl="3"/>
            <a:r>
              <a:rPr lang="en-GB" sz="1800" dirty="0"/>
              <a:t>The circumstances to take into account include </a:t>
            </a:r>
            <a:r>
              <a:rPr lang="en-GB" sz="1800" b="1" dirty="0"/>
              <a:t>statements about the specific characteristics of the goods </a:t>
            </a:r>
            <a:r>
              <a:rPr lang="en-GB" sz="1800" dirty="0"/>
              <a:t>made by the trader, producer or their representatives (</a:t>
            </a:r>
            <a:r>
              <a:rPr lang="en-GB" sz="1800" b="1" dirty="0"/>
              <a:t>including advertisements or labelling</a:t>
            </a:r>
            <a:r>
              <a:rPr lang="en-GB" sz="1800" dirty="0"/>
              <a:t>) but not in respect of the trader:</a:t>
            </a:r>
          </a:p>
          <a:p>
            <a:pPr lvl="4"/>
            <a:r>
              <a:rPr lang="en-GB" sz="1800" dirty="0"/>
              <a:t>When the trader was not and could not reasonably have been aware of the </a:t>
            </a:r>
            <a:r>
              <a:rPr lang="en-GB" sz="1800" dirty="0" smtClean="0"/>
              <a:t>statement;</a:t>
            </a:r>
            <a:endParaRPr lang="en-GB" sz="1800" dirty="0"/>
          </a:p>
          <a:p>
            <a:pPr lvl="4"/>
            <a:r>
              <a:rPr lang="en-GB" sz="1800" dirty="0"/>
              <a:t>Before the contract, the statement had been publicly </a:t>
            </a:r>
            <a:r>
              <a:rPr lang="en-GB" sz="1800" dirty="0" smtClean="0"/>
              <a:t>withdrawn/corrected;</a:t>
            </a:r>
            <a:endParaRPr lang="en-GB" sz="1800" dirty="0"/>
          </a:p>
          <a:p>
            <a:pPr lvl="4"/>
            <a:r>
              <a:rPr lang="en-GB" sz="1800" dirty="0"/>
              <a:t>The consumer's decision to contract for the goods could not have been influenced by the </a:t>
            </a:r>
            <a:r>
              <a:rPr lang="en-GB" sz="1800" dirty="0" smtClean="0"/>
              <a:t>statement.</a:t>
            </a:r>
            <a:endParaRPr lang="en-GB" sz="1800" dirty="0"/>
          </a:p>
        </p:txBody>
      </p:sp>
      <p:sp>
        <p:nvSpPr>
          <p:cNvPr id="4" name="Text Placeholder 3"/>
          <p:cNvSpPr>
            <a:spLocks noGrp="1"/>
          </p:cNvSpPr>
          <p:nvPr>
            <p:ph type="body" sz="quarter" idx="15"/>
          </p:nvPr>
        </p:nvSpPr>
        <p:spPr/>
        <p:txBody>
          <a:bodyPr/>
          <a:lstStyle/>
          <a:p>
            <a:r>
              <a:rPr lang="en-US" altLang="en-US" sz="1800" dirty="0"/>
              <a:t>Consumer Rights Act 2015</a:t>
            </a:r>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14</a:t>
            </a:fld>
            <a:endParaRPr lang="en-GB" dirty="0"/>
          </a:p>
        </p:txBody>
      </p:sp>
    </p:spTree>
    <p:extLst>
      <p:ext uri="{BB962C8B-B14F-4D97-AF65-F5344CB8AC3E}">
        <p14:creationId xmlns:p14="http://schemas.microsoft.com/office/powerpoint/2010/main" val="312782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Breach of </a:t>
            </a:r>
            <a:r>
              <a:rPr lang="en-GB" altLang="en-US" dirty="0" smtClean="0"/>
              <a:t>Contract</a:t>
            </a:r>
            <a:endParaRPr lang="en-GB" dirty="0"/>
          </a:p>
        </p:txBody>
      </p:sp>
      <p:sp>
        <p:nvSpPr>
          <p:cNvPr id="3" name="Content Placeholder 2"/>
          <p:cNvSpPr>
            <a:spLocks noGrp="1"/>
          </p:cNvSpPr>
          <p:nvPr>
            <p:ph idx="1"/>
          </p:nvPr>
        </p:nvSpPr>
        <p:spPr/>
        <p:txBody>
          <a:bodyPr>
            <a:normAutofit/>
          </a:bodyPr>
          <a:lstStyle/>
          <a:p>
            <a:endParaRPr lang="en-GB" sz="1800" dirty="0" smtClean="0"/>
          </a:p>
          <a:p>
            <a:r>
              <a:rPr lang="en-GB" sz="1800" dirty="0" smtClean="0"/>
              <a:t>Section </a:t>
            </a:r>
            <a:r>
              <a:rPr lang="en-GB" sz="1800" dirty="0"/>
              <a:t>10 – </a:t>
            </a:r>
            <a:r>
              <a:rPr lang="en-GB" sz="1800" b="1" dirty="0"/>
              <a:t>Fitness for particular </a:t>
            </a:r>
            <a:r>
              <a:rPr lang="en-GB" sz="1800" b="1" dirty="0" smtClean="0"/>
              <a:t>purpose</a:t>
            </a:r>
            <a:r>
              <a:rPr lang="en-GB" sz="1800" dirty="0" smtClean="0"/>
              <a:t>.</a:t>
            </a:r>
            <a:endParaRPr lang="en-GB" sz="1800" dirty="0"/>
          </a:p>
          <a:p>
            <a:r>
              <a:rPr lang="en-GB" sz="1800" dirty="0"/>
              <a:t>Sections 10(1), 10(3) &amp; 10(4</a:t>
            </a:r>
            <a:r>
              <a:rPr lang="en-GB" sz="1800" dirty="0" smtClean="0"/>
              <a:t>):</a:t>
            </a:r>
            <a:endParaRPr lang="en-GB" sz="1800" dirty="0"/>
          </a:p>
          <a:p>
            <a:pPr lvl="3"/>
            <a:r>
              <a:rPr lang="en-GB" sz="1800" dirty="0"/>
              <a:t>Implied term that the goods are reasonably fit for the particular purpose made known by the consumer to the trader (expressly or by implication) </a:t>
            </a:r>
            <a:r>
              <a:rPr lang="en-GB" sz="1800" u="sng" dirty="0"/>
              <a:t>whether or not </a:t>
            </a:r>
            <a:r>
              <a:rPr lang="en-GB" sz="1800" dirty="0"/>
              <a:t>that is a purpose for which such goods are usually supplied, save where for such unusual purpose the consumer does not rely (or it is unreasonable for the consumer to rely) on the skill or judgment of the trader</a:t>
            </a:r>
            <a:r>
              <a:rPr lang="en-GB" sz="1800" dirty="0" smtClean="0"/>
              <a:t>.</a:t>
            </a:r>
          </a:p>
          <a:p>
            <a:pPr lvl="2" algn="just"/>
            <a:r>
              <a:rPr lang="en-GB" sz="1800" dirty="0" smtClean="0"/>
              <a:t>Section 11 – </a:t>
            </a:r>
            <a:r>
              <a:rPr lang="en-GB" sz="1800" b="1" dirty="0" smtClean="0"/>
              <a:t>goods to be supplied as described</a:t>
            </a:r>
            <a:r>
              <a:rPr lang="en-GB" sz="1800" dirty="0" smtClean="0"/>
              <a:t>.</a:t>
            </a:r>
            <a:endParaRPr lang="en-GB" sz="1800" dirty="0"/>
          </a:p>
          <a:p>
            <a:pPr marL="360000" lvl="3" indent="0">
              <a:buNone/>
            </a:pPr>
            <a:endParaRPr lang="en-GB" sz="1800" dirty="0" smtClean="0"/>
          </a:p>
        </p:txBody>
      </p:sp>
      <p:sp>
        <p:nvSpPr>
          <p:cNvPr id="4" name="Text Placeholder 3"/>
          <p:cNvSpPr>
            <a:spLocks noGrp="1"/>
          </p:cNvSpPr>
          <p:nvPr>
            <p:ph type="body" sz="quarter" idx="15"/>
          </p:nvPr>
        </p:nvSpPr>
        <p:spPr/>
        <p:txBody>
          <a:bodyPr/>
          <a:lstStyle/>
          <a:p>
            <a:r>
              <a:rPr lang="en-US" altLang="en-US" sz="1800" dirty="0"/>
              <a:t>Consumer Rights Act 2015</a:t>
            </a:r>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15</a:t>
            </a:fld>
            <a:endParaRPr lang="en-GB" dirty="0"/>
          </a:p>
        </p:txBody>
      </p:sp>
    </p:spTree>
    <p:extLst>
      <p:ext uri="{BB962C8B-B14F-4D97-AF65-F5344CB8AC3E}">
        <p14:creationId xmlns:p14="http://schemas.microsoft.com/office/powerpoint/2010/main" val="1210231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Negligence</a:t>
            </a:r>
            <a:endParaRPr lang="en-GB" dirty="0"/>
          </a:p>
        </p:txBody>
      </p:sp>
      <p:sp>
        <p:nvSpPr>
          <p:cNvPr id="3" name="Content Placeholder 2"/>
          <p:cNvSpPr>
            <a:spLocks noGrp="1"/>
          </p:cNvSpPr>
          <p:nvPr>
            <p:ph idx="1"/>
          </p:nvPr>
        </p:nvSpPr>
        <p:spPr/>
        <p:txBody>
          <a:bodyPr/>
          <a:lstStyle/>
          <a:p>
            <a:r>
              <a:rPr lang="en-GB" sz="1800" dirty="0"/>
              <a:t>Did the Defendant owe the Claimant a duty of care?</a:t>
            </a:r>
          </a:p>
          <a:p>
            <a:r>
              <a:rPr lang="en-GB" sz="1800" dirty="0"/>
              <a:t>Has there been a breach of duty?</a:t>
            </a:r>
          </a:p>
          <a:p>
            <a:r>
              <a:rPr lang="en-GB" sz="1800" dirty="0"/>
              <a:t>Did the breach cause reasonably foreseeable losses?</a:t>
            </a:r>
          </a:p>
          <a:p>
            <a:r>
              <a:rPr lang="en-GB" sz="1800" dirty="0"/>
              <a:t>Main </a:t>
            </a:r>
            <a:r>
              <a:rPr lang="en-GB" sz="1800" dirty="0" smtClean="0"/>
              <a:t>advantage:</a:t>
            </a:r>
            <a:endParaRPr lang="en-GB" sz="1800" dirty="0"/>
          </a:p>
          <a:p>
            <a:pPr lvl="3"/>
            <a:r>
              <a:rPr lang="en-GB" sz="1800" dirty="0"/>
              <a:t>Can form the basis of a claim against a party regardless as to whether there is any contractual </a:t>
            </a:r>
            <a:r>
              <a:rPr lang="en-GB" sz="1800" dirty="0" smtClean="0"/>
              <a:t>link.</a:t>
            </a:r>
            <a:endParaRPr lang="en-GB" sz="1800" dirty="0"/>
          </a:p>
          <a:p>
            <a:r>
              <a:rPr lang="en-GB" sz="1800" dirty="0"/>
              <a:t>Main </a:t>
            </a:r>
            <a:r>
              <a:rPr lang="en-GB" sz="1800" dirty="0" smtClean="0"/>
              <a:t>disadvantage:</a:t>
            </a:r>
            <a:endParaRPr lang="en-GB" sz="1800" dirty="0"/>
          </a:p>
          <a:p>
            <a:pPr lvl="3"/>
            <a:r>
              <a:rPr lang="en-GB" sz="1800" dirty="0"/>
              <a:t>Often more difficult to prove than breach of </a:t>
            </a:r>
            <a:r>
              <a:rPr lang="en-GB" sz="1800" dirty="0" smtClean="0"/>
              <a:t>contract.</a:t>
            </a:r>
            <a:endParaRPr lang="en-GB" sz="1800" dirty="0"/>
          </a:p>
          <a:p>
            <a:endParaRPr lang="en-GB" dirty="0"/>
          </a:p>
        </p:txBody>
      </p:sp>
      <p:sp>
        <p:nvSpPr>
          <p:cNvPr id="4" name="Text Placeholder 3"/>
          <p:cNvSpPr>
            <a:spLocks noGrp="1"/>
          </p:cNvSpPr>
          <p:nvPr>
            <p:ph type="body" sz="quarter" idx="15"/>
          </p:nvPr>
        </p:nvSpPr>
        <p:spPr/>
        <p:txBody>
          <a:bodyPr/>
          <a:lstStyle/>
          <a:p>
            <a:r>
              <a:rPr lang="en-US" altLang="en-US" sz="1800" dirty="0"/>
              <a:t>Establishing Negligence</a:t>
            </a:r>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16</a:t>
            </a:fld>
            <a:endParaRPr lang="en-GB" dirty="0"/>
          </a:p>
        </p:txBody>
      </p:sp>
    </p:spTree>
    <p:extLst>
      <p:ext uri="{BB962C8B-B14F-4D97-AF65-F5344CB8AC3E}">
        <p14:creationId xmlns:p14="http://schemas.microsoft.com/office/powerpoint/2010/main" val="17604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Consumer Protection Act 1987 </a:t>
            </a:r>
            <a:endParaRPr lang="en-GB" dirty="0"/>
          </a:p>
        </p:txBody>
      </p:sp>
      <p:sp>
        <p:nvSpPr>
          <p:cNvPr id="3" name="Content Placeholder 2"/>
          <p:cNvSpPr>
            <a:spLocks noGrp="1"/>
          </p:cNvSpPr>
          <p:nvPr>
            <p:ph idx="1"/>
          </p:nvPr>
        </p:nvSpPr>
        <p:spPr/>
        <p:txBody>
          <a:bodyPr/>
          <a:lstStyle/>
          <a:p>
            <a:r>
              <a:rPr lang="en-GB" sz="1800" dirty="0"/>
              <a:t>Strict liability introduced into the product liability </a:t>
            </a:r>
            <a:r>
              <a:rPr lang="en-GB" sz="1800" dirty="0" smtClean="0"/>
              <a:t>arena.</a:t>
            </a:r>
            <a:endParaRPr lang="en-GB" sz="1800" dirty="0"/>
          </a:p>
          <a:p>
            <a:r>
              <a:rPr lang="en-GB" sz="1800" dirty="0"/>
              <a:t>Applies to products supplied after 1 March </a:t>
            </a:r>
            <a:r>
              <a:rPr lang="en-GB" sz="1800" dirty="0" smtClean="0"/>
              <a:t>1988.</a:t>
            </a:r>
            <a:endParaRPr lang="en-GB" sz="1800" dirty="0"/>
          </a:p>
          <a:p>
            <a:r>
              <a:rPr lang="en-GB" sz="1800" dirty="0"/>
              <a:t>Three categories of persons strictly liable (section 2(2)):</a:t>
            </a:r>
          </a:p>
          <a:p>
            <a:pPr lvl="3"/>
            <a:r>
              <a:rPr lang="en-GB" sz="1800" dirty="0"/>
              <a:t>The </a:t>
            </a:r>
            <a:r>
              <a:rPr lang="en-GB" sz="1800" i="1" dirty="0"/>
              <a:t>"producer" </a:t>
            </a:r>
            <a:r>
              <a:rPr lang="en-GB" sz="1800" dirty="0"/>
              <a:t>(manufacturer) i.e. who abstracted the product or who carried out a process which gave the product its essential </a:t>
            </a:r>
            <a:r>
              <a:rPr lang="en-GB" sz="1800" dirty="0" smtClean="0"/>
              <a:t>characteristics;</a:t>
            </a:r>
            <a:endParaRPr lang="en-GB" sz="1800" dirty="0"/>
          </a:p>
          <a:p>
            <a:pPr lvl="3"/>
            <a:r>
              <a:rPr lang="en-GB" sz="1800" dirty="0"/>
              <a:t>Those who hold themselves out as </a:t>
            </a:r>
            <a:r>
              <a:rPr lang="en-GB" sz="1800" dirty="0" smtClean="0"/>
              <a:t>producer; and</a:t>
            </a:r>
            <a:endParaRPr lang="en-GB" sz="1800" dirty="0"/>
          </a:p>
          <a:p>
            <a:pPr lvl="3"/>
            <a:r>
              <a:rPr lang="en-GB" sz="1800" dirty="0" smtClean="0"/>
              <a:t>Importers </a:t>
            </a:r>
            <a:r>
              <a:rPr lang="en-GB" sz="1800" dirty="0"/>
              <a:t>into a member state (i.e. into the EU</a:t>
            </a:r>
            <a:r>
              <a:rPr lang="en-GB" sz="1800" dirty="0" smtClean="0"/>
              <a:t>). This has changed post-</a:t>
            </a:r>
            <a:r>
              <a:rPr lang="en-GB" sz="1800" dirty="0" err="1" smtClean="0"/>
              <a:t>Brexit</a:t>
            </a:r>
            <a:r>
              <a:rPr lang="en-GB" sz="1800" dirty="0" smtClean="0"/>
              <a:t> transition period.</a:t>
            </a:r>
            <a:endParaRPr lang="en-GB" sz="1800" dirty="0"/>
          </a:p>
          <a:p>
            <a:r>
              <a:rPr lang="en-GB" sz="1800" dirty="0"/>
              <a:t>Suppliers are potentially liable (section 2(3)) if the person in section 2(2) is not identified within a reasonable </a:t>
            </a:r>
            <a:r>
              <a:rPr lang="en-GB" sz="1800" dirty="0" smtClean="0"/>
              <a:t>time.</a:t>
            </a:r>
            <a:endParaRPr lang="en-GB" sz="1800" dirty="0"/>
          </a:p>
          <a:p>
            <a:r>
              <a:rPr lang="en-GB" sz="1800" dirty="0"/>
              <a:t>Applies where a defective product causes damage – what is a </a:t>
            </a:r>
            <a:r>
              <a:rPr lang="en-GB" sz="1800" i="1" dirty="0"/>
              <a:t>"</a:t>
            </a:r>
            <a:r>
              <a:rPr lang="en-GB" sz="1800" i="1" dirty="0" smtClean="0"/>
              <a:t>defect“</a:t>
            </a:r>
            <a:r>
              <a:rPr lang="en-GB" sz="1800" dirty="0" smtClean="0"/>
              <a:t>?</a:t>
            </a:r>
            <a:endParaRPr lang="en-GB" sz="1800" i="1" dirty="0"/>
          </a:p>
          <a:p>
            <a:endParaRPr lang="en-GB" dirty="0"/>
          </a:p>
        </p:txBody>
      </p:sp>
      <p:sp>
        <p:nvSpPr>
          <p:cNvPr id="4" name="Text Placeholder 3"/>
          <p:cNvSpPr>
            <a:spLocks noGrp="1"/>
          </p:cNvSpPr>
          <p:nvPr>
            <p:ph type="body" sz="quarter" idx="15"/>
          </p:nvPr>
        </p:nvSpPr>
        <p:spPr/>
        <p:txBody>
          <a:bodyPr/>
          <a:lstStyle/>
          <a:p>
            <a:r>
              <a:rPr lang="en-US" altLang="en-US" sz="1800" dirty="0"/>
              <a:t>Strict liability</a:t>
            </a:r>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17</a:t>
            </a:fld>
            <a:endParaRPr lang="en-GB" dirty="0"/>
          </a:p>
        </p:txBody>
      </p:sp>
    </p:spTree>
    <p:extLst>
      <p:ext uri="{BB962C8B-B14F-4D97-AF65-F5344CB8AC3E}">
        <p14:creationId xmlns:p14="http://schemas.microsoft.com/office/powerpoint/2010/main" val="922433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Consumer Protection Act 1987 </a:t>
            </a:r>
            <a:endParaRPr lang="en-GB" dirty="0"/>
          </a:p>
        </p:txBody>
      </p:sp>
      <p:sp>
        <p:nvSpPr>
          <p:cNvPr id="4" name="Text Placeholder 3"/>
          <p:cNvSpPr>
            <a:spLocks noGrp="1"/>
          </p:cNvSpPr>
          <p:nvPr>
            <p:ph type="body" sz="quarter" idx="15"/>
          </p:nvPr>
        </p:nvSpPr>
        <p:spPr/>
        <p:txBody>
          <a:bodyPr/>
          <a:lstStyle/>
          <a:p>
            <a:r>
              <a:rPr lang="en-US" altLang="en-US" sz="1800" dirty="0"/>
              <a:t>What is a defect?</a:t>
            </a:r>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18</a:t>
            </a:fld>
            <a:endParaRPr lang="en-GB" dirty="0"/>
          </a:p>
        </p:txBody>
      </p:sp>
      <p:sp>
        <p:nvSpPr>
          <p:cNvPr id="7" name="Content Placeholder 11"/>
          <p:cNvSpPr txBox="1">
            <a:spLocks/>
          </p:cNvSpPr>
          <p:nvPr/>
        </p:nvSpPr>
        <p:spPr>
          <a:xfrm>
            <a:off x="1645366" y="1809751"/>
            <a:ext cx="8051035" cy="2213781"/>
          </a:xfrm>
          <a:prstGeom prst="rect">
            <a:avLst/>
          </a:prstGeom>
        </p:spPr>
        <p:txBody>
          <a:bodyPr/>
          <a:lstStyle>
            <a:lvl1pPr marL="179388" indent="-179388" algn="l" defTabSz="912813" rtl="0" eaLnBrk="0" fontAlgn="base" hangingPunct="0">
              <a:spcBef>
                <a:spcPts val="600"/>
              </a:spcBef>
              <a:spcAft>
                <a:spcPts val="400"/>
              </a:spcAft>
              <a:buClr>
                <a:schemeClr val="tx2"/>
              </a:buClr>
              <a:buSzPct val="100000"/>
              <a:buFont typeface="Arial" charset="0"/>
              <a:buChar char="•"/>
              <a:defRPr kern="1200">
                <a:solidFill>
                  <a:schemeClr val="tx1"/>
                </a:solidFill>
                <a:latin typeface="+mn-lt"/>
                <a:ea typeface="+mn-ea"/>
                <a:cs typeface="+mn-cs"/>
              </a:defRPr>
            </a:lvl1pPr>
            <a:lvl2pPr marL="412750" indent="-215900" algn="l" defTabSz="912813" rtl="0" eaLnBrk="0" fontAlgn="base" hangingPunct="0">
              <a:spcBef>
                <a:spcPts val="200"/>
              </a:spcBef>
              <a:spcAft>
                <a:spcPts val="400"/>
              </a:spcAft>
              <a:buClr>
                <a:schemeClr val="tx2"/>
              </a:buClr>
              <a:buFont typeface="Arial" charset="0"/>
              <a:buChar char="–"/>
              <a:defRPr kern="1200">
                <a:solidFill>
                  <a:schemeClr val="tx1"/>
                </a:solidFill>
                <a:latin typeface="+mn-lt"/>
                <a:ea typeface="+mn-ea"/>
                <a:cs typeface="+mn-cs"/>
              </a:defRPr>
            </a:lvl2pPr>
            <a:lvl3pPr marL="611188" indent="-179388" algn="l" defTabSz="912813" rtl="0" eaLnBrk="0" fontAlgn="base" hangingPunct="0">
              <a:spcBef>
                <a:spcPts val="200"/>
              </a:spcBef>
              <a:spcAft>
                <a:spcPts val="200"/>
              </a:spcAft>
              <a:buClr>
                <a:schemeClr val="tx1"/>
              </a:buClr>
              <a:buFont typeface="Arial" charset="0"/>
              <a:buChar char="–"/>
              <a:defRPr sz="1400" kern="1200">
                <a:solidFill>
                  <a:schemeClr val="tx1"/>
                </a:solidFill>
                <a:latin typeface="+mn-lt"/>
                <a:ea typeface="+mn-ea"/>
                <a:cs typeface="+mn-cs"/>
              </a:defRPr>
            </a:lvl3pPr>
            <a:lvl4pPr marL="773113" indent="-161925" algn="l" defTabSz="912813" rtl="0" eaLnBrk="0" fontAlgn="base" hangingPunct="0">
              <a:spcBef>
                <a:spcPts val="200"/>
              </a:spcBef>
              <a:spcAft>
                <a:spcPts val="200"/>
              </a:spcAft>
              <a:buClr>
                <a:schemeClr val="tx2"/>
              </a:buClr>
              <a:buFont typeface="Arial" charset="0"/>
              <a:buChar char="–"/>
              <a:defRPr lang="en-US" sz="1200" kern="1200" dirty="0">
                <a:solidFill>
                  <a:schemeClr val="tx1"/>
                </a:solidFill>
                <a:latin typeface="+mn-lt"/>
                <a:ea typeface="+mn-ea"/>
                <a:cs typeface="+mn-cs"/>
              </a:defRPr>
            </a:lvl4pPr>
            <a:lvl5pPr marL="892175" indent="-107950" algn="l" defTabSz="912813" rtl="0" eaLnBrk="0" fontAlgn="base" hangingPunct="0">
              <a:spcBef>
                <a:spcPts val="200"/>
              </a:spcBef>
              <a:spcAft>
                <a:spcPts val="200"/>
              </a:spcAft>
              <a:buClr>
                <a:schemeClr val="tx1"/>
              </a:buClr>
              <a:buFont typeface="Arial" charset="0"/>
              <a:buChar char="–"/>
              <a:defRPr sz="1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charset="0"/>
              <a:buNone/>
            </a:pPr>
            <a:endParaRPr lang="en-US" altLang="en-US" b="1" dirty="0"/>
          </a:p>
        </p:txBody>
      </p:sp>
      <p:sp>
        <p:nvSpPr>
          <p:cNvPr id="8" name="Content Placeholder 2"/>
          <p:cNvSpPr txBox="1">
            <a:spLocks/>
          </p:cNvSpPr>
          <p:nvPr/>
        </p:nvSpPr>
        <p:spPr>
          <a:xfrm>
            <a:off x="3147114" y="3306709"/>
            <a:ext cx="5395732" cy="1930308"/>
          </a:xfrm>
          <a:prstGeom prst="rect">
            <a:avLst/>
          </a:prstGeom>
        </p:spPr>
        <p:txBody>
          <a:bodyPr/>
          <a:lstStyle>
            <a:lvl1pPr marL="179388" indent="-179388" algn="l" defTabSz="912813" rtl="0" eaLnBrk="0" fontAlgn="base" hangingPunct="0">
              <a:spcBef>
                <a:spcPts val="600"/>
              </a:spcBef>
              <a:spcAft>
                <a:spcPts val="400"/>
              </a:spcAft>
              <a:buClr>
                <a:schemeClr val="tx2"/>
              </a:buClr>
              <a:buSzPct val="100000"/>
              <a:buFont typeface="Arial" charset="0"/>
              <a:buChar char="•"/>
              <a:defRPr kern="1200">
                <a:solidFill>
                  <a:schemeClr val="tx1"/>
                </a:solidFill>
                <a:latin typeface="+mn-lt"/>
                <a:ea typeface="+mn-ea"/>
                <a:cs typeface="+mn-cs"/>
              </a:defRPr>
            </a:lvl1pPr>
            <a:lvl2pPr marL="412750" indent="-215900" algn="l" defTabSz="912813" rtl="0" eaLnBrk="0" fontAlgn="base" hangingPunct="0">
              <a:spcBef>
                <a:spcPts val="200"/>
              </a:spcBef>
              <a:spcAft>
                <a:spcPts val="400"/>
              </a:spcAft>
              <a:buClr>
                <a:schemeClr val="tx2"/>
              </a:buClr>
              <a:buFont typeface="Arial" charset="0"/>
              <a:buChar char="–"/>
              <a:defRPr kern="1200">
                <a:solidFill>
                  <a:schemeClr val="tx1"/>
                </a:solidFill>
                <a:latin typeface="+mn-lt"/>
                <a:ea typeface="+mn-ea"/>
                <a:cs typeface="+mn-cs"/>
              </a:defRPr>
            </a:lvl2pPr>
            <a:lvl3pPr marL="611188" indent="-179388" algn="l" defTabSz="912813" rtl="0" eaLnBrk="0" fontAlgn="base" hangingPunct="0">
              <a:spcBef>
                <a:spcPts val="200"/>
              </a:spcBef>
              <a:spcAft>
                <a:spcPts val="200"/>
              </a:spcAft>
              <a:buClr>
                <a:schemeClr val="tx1"/>
              </a:buClr>
              <a:buFont typeface="Arial" charset="0"/>
              <a:buChar char="–"/>
              <a:defRPr sz="1400" kern="1200">
                <a:solidFill>
                  <a:schemeClr val="tx1"/>
                </a:solidFill>
                <a:latin typeface="+mn-lt"/>
                <a:ea typeface="+mn-ea"/>
                <a:cs typeface="+mn-cs"/>
              </a:defRPr>
            </a:lvl3pPr>
            <a:lvl4pPr marL="773113" indent="-161925" algn="l" defTabSz="912813" rtl="0" eaLnBrk="0" fontAlgn="base" hangingPunct="0">
              <a:spcBef>
                <a:spcPts val="200"/>
              </a:spcBef>
              <a:spcAft>
                <a:spcPts val="200"/>
              </a:spcAft>
              <a:buClr>
                <a:schemeClr val="tx2"/>
              </a:buClr>
              <a:buFont typeface="Arial" charset="0"/>
              <a:buChar char="–"/>
              <a:defRPr lang="en-US" sz="1200" kern="1200" dirty="0">
                <a:solidFill>
                  <a:schemeClr val="tx1"/>
                </a:solidFill>
                <a:latin typeface="+mn-lt"/>
                <a:ea typeface="+mn-ea"/>
                <a:cs typeface="+mn-cs"/>
              </a:defRPr>
            </a:lvl4pPr>
            <a:lvl5pPr marL="892175" indent="-107950" algn="l" defTabSz="912813" rtl="0" eaLnBrk="0" fontAlgn="base" hangingPunct="0">
              <a:spcBef>
                <a:spcPts val="200"/>
              </a:spcBef>
              <a:spcAft>
                <a:spcPts val="200"/>
              </a:spcAft>
              <a:buClr>
                <a:schemeClr val="tx1"/>
              </a:buClr>
              <a:buFont typeface="Arial" charset="0"/>
              <a:buChar char="–"/>
              <a:defRPr sz="1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GB" altLang="en-US" sz="1600" dirty="0"/>
              <a:t>… there is a defect … if the safety of the product is not such as persons generally are entitled to expect; and for those purposes 'safety', in relation to a product, shall include safety with respect to products comprised in that product and safety in the context of risks of damage to property, as well as in the context of risks of death or personal </a:t>
            </a:r>
            <a:r>
              <a:rPr lang="en-GB" altLang="en-US" sz="1600" dirty="0" smtClean="0"/>
              <a:t>injury.</a:t>
            </a:r>
            <a:endParaRPr lang="en-GB" altLang="en-US" sz="1600" dirty="0"/>
          </a:p>
          <a:p>
            <a:pPr marL="0" indent="0" algn="r" eaLnBrk="1" hangingPunct="1">
              <a:buNone/>
            </a:pPr>
            <a:r>
              <a:rPr lang="en-GB" altLang="en-US" b="1" dirty="0">
                <a:solidFill>
                  <a:schemeClr val="bg1">
                    <a:lumMod val="50000"/>
                  </a:schemeClr>
                </a:solidFill>
              </a:rPr>
              <a:t>Section 3(1) Consumer Protection Act 1987</a:t>
            </a:r>
          </a:p>
          <a:p>
            <a:pPr eaLnBrk="1" hangingPunct="1">
              <a:spcBef>
                <a:spcPct val="0"/>
              </a:spcBef>
              <a:spcAft>
                <a:spcPts val="200"/>
              </a:spcAft>
              <a:buNone/>
            </a:pPr>
            <a:endParaRPr lang="en-GB" altLang="en-US" sz="900" b="1" dirty="0"/>
          </a:p>
        </p:txBody>
      </p:sp>
      <p:cxnSp>
        <p:nvCxnSpPr>
          <p:cNvPr id="12" name="Straight Connector 11"/>
          <p:cNvCxnSpPr/>
          <p:nvPr/>
        </p:nvCxnSpPr>
        <p:spPr>
          <a:xfrm>
            <a:off x="3079868" y="5578226"/>
            <a:ext cx="5390970" cy="0"/>
          </a:xfrm>
          <a:prstGeom prst="line">
            <a:avLst/>
          </a:prstGeom>
          <a:ln w="9525"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79868" y="2697906"/>
            <a:ext cx="5390970" cy="0"/>
          </a:xfrm>
          <a:prstGeom prst="line">
            <a:avLst/>
          </a:prstGeom>
          <a:ln w="9525"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72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Consumer Protection Act 1987 </a:t>
            </a:r>
            <a:endParaRPr lang="en-GB" dirty="0"/>
          </a:p>
        </p:txBody>
      </p:sp>
      <p:sp>
        <p:nvSpPr>
          <p:cNvPr id="3" name="Content Placeholder 2"/>
          <p:cNvSpPr>
            <a:spLocks noGrp="1"/>
          </p:cNvSpPr>
          <p:nvPr>
            <p:ph idx="1"/>
          </p:nvPr>
        </p:nvSpPr>
        <p:spPr/>
        <p:txBody>
          <a:bodyPr/>
          <a:lstStyle/>
          <a:p>
            <a:r>
              <a:rPr lang="en-GB" altLang="en-US" sz="1800" dirty="0"/>
              <a:t>Section 3(2) – in determining what persons are generally entitled to expect, all circumstances are to be taken into account, </a:t>
            </a:r>
            <a:r>
              <a:rPr lang="en-GB" altLang="en-US" sz="1800" dirty="0" smtClean="0"/>
              <a:t>including:</a:t>
            </a:r>
          </a:p>
          <a:p>
            <a:pPr lvl="3"/>
            <a:r>
              <a:rPr lang="en-GB" altLang="en-US" sz="1800" dirty="0" smtClean="0"/>
              <a:t>The marketing</a:t>
            </a:r>
          </a:p>
          <a:p>
            <a:pPr lvl="3"/>
            <a:r>
              <a:rPr lang="en-GB" altLang="en-US" sz="1800" dirty="0" smtClean="0"/>
              <a:t>It's </a:t>
            </a:r>
            <a:r>
              <a:rPr lang="en-GB" altLang="en-US" sz="1800" dirty="0"/>
              <a:t>'get </a:t>
            </a:r>
            <a:r>
              <a:rPr lang="en-GB" altLang="en-US" sz="1800" dirty="0" smtClean="0"/>
              <a:t>up‘</a:t>
            </a:r>
          </a:p>
          <a:p>
            <a:pPr lvl="3"/>
            <a:r>
              <a:rPr lang="en-GB" altLang="en-US" sz="1800" dirty="0" smtClean="0"/>
              <a:t>Use </a:t>
            </a:r>
            <a:r>
              <a:rPr lang="en-GB" altLang="en-US" sz="1800" dirty="0"/>
              <a:t>of any mark in relation to the </a:t>
            </a:r>
            <a:r>
              <a:rPr lang="en-GB" altLang="en-US" sz="1800" dirty="0" smtClean="0"/>
              <a:t>product</a:t>
            </a:r>
          </a:p>
          <a:p>
            <a:pPr lvl="3"/>
            <a:r>
              <a:rPr lang="en-GB" altLang="en-US" sz="1800" dirty="0" smtClean="0"/>
              <a:t>Any </a:t>
            </a:r>
            <a:r>
              <a:rPr lang="en-GB" altLang="en-US" sz="1800" dirty="0"/>
              <a:t>instructions/warnings</a:t>
            </a:r>
          </a:p>
          <a:p>
            <a:r>
              <a:rPr lang="en-GB" altLang="en-US" sz="1800" dirty="0"/>
              <a:t>When must the defect exist for the Defendant to be </a:t>
            </a:r>
            <a:r>
              <a:rPr lang="en-GB" altLang="en-US" sz="1800" dirty="0" smtClean="0"/>
              <a:t>liable?</a:t>
            </a:r>
          </a:p>
          <a:p>
            <a:pPr lvl="3"/>
            <a:r>
              <a:rPr lang="en-GB" altLang="en-US" sz="1800" dirty="0" smtClean="0"/>
              <a:t>Section </a:t>
            </a:r>
            <a:r>
              <a:rPr lang="en-GB" altLang="en-US" sz="1800" dirty="0"/>
              <a:t>4(2) sets out what is meant by the </a:t>
            </a:r>
            <a:r>
              <a:rPr lang="en-GB" altLang="en-US" sz="1800" i="1" dirty="0"/>
              <a:t>"relevant time" </a:t>
            </a:r>
            <a:r>
              <a:rPr lang="en-GB" altLang="en-US" sz="1800" dirty="0"/>
              <a:t>for each part of the supply </a:t>
            </a:r>
            <a:r>
              <a:rPr lang="en-GB" altLang="en-US" sz="1800" dirty="0" smtClean="0"/>
              <a:t>chain.</a:t>
            </a:r>
          </a:p>
          <a:p>
            <a:pPr lvl="3"/>
            <a:r>
              <a:rPr lang="en-GB" altLang="en-US" sz="1800" dirty="0" smtClean="0"/>
              <a:t>In </a:t>
            </a:r>
            <a:r>
              <a:rPr lang="en-GB" altLang="en-US" sz="1800" dirty="0"/>
              <a:t>general, this is the time of supply of the product to </a:t>
            </a:r>
            <a:r>
              <a:rPr lang="en-GB" altLang="en-US" sz="1800" dirty="0" smtClean="0"/>
              <a:t>another.</a:t>
            </a:r>
            <a:endParaRPr lang="en-GB" altLang="en-US" sz="1800" dirty="0"/>
          </a:p>
          <a:p>
            <a:pPr marL="0" indent="0">
              <a:buNone/>
            </a:pPr>
            <a:endParaRPr lang="en-GB" dirty="0"/>
          </a:p>
        </p:txBody>
      </p:sp>
      <p:sp>
        <p:nvSpPr>
          <p:cNvPr id="4" name="Text Placeholder 3"/>
          <p:cNvSpPr>
            <a:spLocks noGrp="1"/>
          </p:cNvSpPr>
          <p:nvPr>
            <p:ph type="body" sz="quarter" idx="15"/>
          </p:nvPr>
        </p:nvSpPr>
        <p:spPr/>
        <p:txBody>
          <a:bodyPr/>
          <a:lstStyle/>
          <a:p>
            <a:r>
              <a:rPr lang="en-US" altLang="en-US" sz="1800" dirty="0"/>
              <a:t>Defects</a:t>
            </a:r>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19</a:t>
            </a:fld>
            <a:endParaRPr lang="en-GB" dirty="0"/>
          </a:p>
        </p:txBody>
      </p:sp>
    </p:spTree>
    <p:extLst>
      <p:ext uri="{BB962C8B-B14F-4D97-AF65-F5344CB8AC3E}">
        <p14:creationId xmlns:p14="http://schemas.microsoft.com/office/powerpoint/2010/main" val="492791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Roadmap</a:t>
            </a:r>
            <a:endParaRPr lang="en-GB" dirty="0"/>
          </a:p>
        </p:txBody>
      </p:sp>
      <p:cxnSp>
        <p:nvCxnSpPr>
          <p:cNvPr id="118" name="Straight Arrow Connector 117"/>
          <p:cNvCxnSpPr/>
          <p:nvPr/>
        </p:nvCxnSpPr>
        <p:spPr>
          <a:xfrm>
            <a:off x="1805962" y="3716137"/>
            <a:ext cx="8580076" cy="0"/>
          </a:xfrm>
          <a:prstGeom prst="straightConnector1">
            <a:avLst/>
          </a:prstGeom>
          <a:noFill/>
          <a:ln w="76200" cap="flat" cmpd="sng" algn="ctr">
            <a:solidFill>
              <a:srgbClr val="00ADD1"/>
            </a:solidFill>
            <a:prstDash val="solid"/>
            <a:miter lim="800000"/>
            <a:headEnd type="none"/>
            <a:tailEnd type="none"/>
          </a:ln>
          <a:effectLst/>
        </p:spPr>
      </p:cxnSp>
      <p:cxnSp>
        <p:nvCxnSpPr>
          <p:cNvPr id="149" name="Straight Connector 148"/>
          <p:cNvCxnSpPr/>
          <p:nvPr/>
        </p:nvCxnSpPr>
        <p:spPr>
          <a:xfrm flipV="1">
            <a:off x="2126909" y="2555174"/>
            <a:ext cx="0" cy="1160965"/>
          </a:xfrm>
          <a:prstGeom prst="line">
            <a:avLst/>
          </a:prstGeom>
          <a:noFill/>
          <a:ln w="38100" cap="flat" cmpd="sng" algn="ctr">
            <a:solidFill>
              <a:srgbClr val="00ADD1"/>
            </a:solidFill>
            <a:prstDash val="solid"/>
            <a:miter lim="800000"/>
            <a:headEnd type="oval" w="lg" len="lg"/>
            <a:tailEnd type="none"/>
          </a:ln>
          <a:effectLst/>
        </p:spPr>
      </p:cxnSp>
      <p:cxnSp>
        <p:nvCxnSpPr>
          <p:cNvPr id="151" name="Straight Connector 150"/>
          <p:cNvCxnSpPr/>
          <p:nvPr/>
        </p:nvCxnSpPr>
        <p:spPr>
          <a:xfrm flipV="1">
            <a:off x="8399914" y="2555174"/>
            <a:ext cx="0" cy="1160965"/>
          </a:xfrm>
          <a:prstGeom prst="line">
            <a:avLst/>
          </a:prstGeom>
          <a:noFill/>
          <a:ln w="38100" cap="flat" cmpd="sng" algn="ctr">
            <a:solidFill>
              <a:srgbClr val="00ADD1"/>
            </a:solidFill>
            <a:prstDash val="solid"/>
            <a:miter lim="800000"/>
            <a:headEnd type="oval" w="lg" len="lg"/>
            <a:tailEnd type="none"/>
          </a:ln>
          <a:effectLst/>
        </p:spPr>
      </p:cxnSp>
      <p:cxnSp>
        <p:nvCxnSpPr>
          <p:cNvPr id="153" name="Straight Connector 152"/>
          <p:cNvCxnSpPr/>
          <p:nvPr/>
        </p:nvCxnSpPr>
        <p:spPr>
          <a:xfrm>
            <a:off x="3359696" y="3716137"/>
            <a:ext cx="0" cy="722222"/>
          </a:xfrm>
          <a:prstGeom prst="line">
            <a:avLst/>
          </a:prstGeom>
          <a:noFill/>
          <a:ln w="38100" cap="flat" cmpd="sng" algn="ctr">
            <a:solidFill>
              <a:srgbClr val="00ADD1"/>
            </a:solidFill>
            <a:prstDash val="solid"/>
            <a:miter lim="800000"/>
            <a:headEnd type="oval" w="lg" len="lg"/>
            <a:tailEnd type="none"/>
          </a:ln>
          <a:effectLst/>
        </p:spPr>
      </p:cxnSp>
      <p:cxnSp>
        <p:nvCxnSpPr>
          <p:cNvPr id="154" name="Straight Connector 153"/>
          <p:cNvCxnSpPr/>
          <p:nvPr/>
        </p:nvCxnSpPr>
        <p:spPr>
          <a:xfrm>
            <a:off x="6548028" y="3716139"/>
            <a:ext cx="0" cy="722222"/>
          </a:xfrm>
          <a:prstGeom prst="line">
            <a:avLst/>
          </a:prstGeom>
          <a:noFill/>
          <a:ln w="38100" cap="flat" cmpd="sng" algn="ctr">
            <a:solidFill>
              <a:srgbClr val="00ADD1"/>
            </a:solidFill>
            <a:prstDash val="solid"/>
            <a:miter lim="800000"/>
            <a:headEnd type="oval" w="lg" len="lg"/>
            <a:tailEnd type="none"/>
          </a:ln>
          <a:effectLst/>
        </p:spPr>
      </p:cxnSp>
      <p:cxnSp>
        <p:nvCxnSpPr>
          <p:cNvPr id="150" name="Straight Connector 149"/>
          <p:cNvCxnSpPr/>
          <p:nvPr/>
        </p:nvCxnSpPr>
        <p:spPr>
          <a:xfrm flipV="1">
            <a:off x="5111601" y="2555174"/>
            <a:ext cx="0" cy="1160965"/>
          </a:xfrm>
          <a:prstGeom prst="line">
            <a:avLst/>
          </a:prstGeom>
          <a:noFill/>
          <a:ln w="38100" cap="flat" cmpd="sng" algn="ctr">
            <a:solidFill>
              <a:srgbClr val="00ADD1"/>
            </a:solidFill>
            <a:prstDash val="solid"/>
            <a:miter lim="800000"/>
            <a:headEnd type="oval" w="lg" len="lg"/>
            <a:tailEnd type="none"/>
          </a:ln>
          <a:effectLst/>
        </p:spPr>
      </p:cxnSp>
      <p:sp>
        <p:nvSpPr>
          <p:cNvPr id="159" name="Text Placeholder 3"/>
          <p:cNvSpPr txBox="1">
            <a:spLocks/>
          </p:cNvSpPr>
          <p:nvPr/>
        </p:nvSpPr>
        <p:spPr>
          <a:xfrm>
            <a:off x="3763852" y="4508022"/>
            <a:ext cx="1900101" cy="15852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solidFill>
                  <a:srgbClr val="0070C0"/>
                </a:solidFill>
              </a:rPr>
              <a:t>Causes of action</a:t>
            </a:r>
          </a:p>
          <a:p>
            <a:pPr>
              <a:defRPr/>
            </a:pPr>
            <a:r>
              <a:rPr lang="en-US" dirty="0" smtClean="0">
                <a:solidFill>
                  <a:prstClr val="black"/>
                </a:solidFill>
              </a:rPr>
              <a:t>Contract, Negligence </a:t>
            </a:r>
            <a:r>
              <a:rPr lang="en-US" dirty="0">
                <a:solidFill>
                  <a:prstClr val="black"/>
                </a:solidFill>
              </a:rPr>
              <a:t>and the relevant legislative framework</a:t>
            </a:r>
          </a:p>
        </p:txBody>
      </p:sp>
      <p:sp>
        <p:nvSpPr>
          <p:cNvPr id="161" name="Text Placeholder 3"/>
          <p:cNvSpPr txBox="1">
            <a:spLocks/>
          </p:cNvSpPr>
          <p:nvPr/>
        </p:nvSpPr>
        <p:spPr>
          <a:xfrm>
            <a:off x="8820103" y="1766121"/>
            <a:ext cx="1799129" cy="15188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b="1" dirty="0">
                <a:solidFill>
                  <a:schemeClr val="accent3">
                    <a:lumMod val="75000"/>
                  </a:schemeClr>
                </a:solidFill>
              </a:rPr>
              <a:t>Future</a:t>
            </a:r>
          </a:p>
          <a:p>
            <a:pPr>
              <a:defRPr/>
            </a:pPr>
            <a:r>
              <a:rPr lang="en-US" dirty="0" err="1">
                <a:solidFill>
                  <a:prstClr val="black"/>
                </a:solidFill>
              </a:rPr>
              <a:t>Brexit</a:t>
            </a:r>
            <a:r>
              <a:rPr lang="en-US" dirty="0">
                <a:solidFill>
                  <a:prstClr val="black"/>
                </a:solidFill>
              </a:rPr>
              <a:t> and beyond</a:t>
            </a:r>
          </a:p>
        </p:txBody>
      </p:sp>
      <p:sp>
        <p:nvSpPr>
          <p:cNvPr id="173" name="Text Placeholder 3"/>
          <p:cNvSpPr txBox="1">
            <a:spLocks/>
          </p:cNvSpPr>
          <p:nvPr/>
        </p:nvSpPr>
        <p:spPr>
          <a:xfrm>
            <a:off x="2519358" y="1766120"/>
            <a:ext cx="1890017" cy="18068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solidFill>
                  <a:srgbClr val="EA6D00"/>
                </a:solidFill>
              </a:rPr>
              <a:t>Product liability</a:t>
            </a:r>
          </a:p>
          <a:p>
            <a:pPr>
              <a:defRPr/>
            </a:pPr>
            <a:r>
              <a:rPr lang="en-US" dirty="0">
                <a:solidFill>
                  <a:prstClr val="black"/>
                </a:solidFill>
              </a:rPr>
              <a:t>What it is and the recent rise in claims</a:t>
            </a:r>
          </a:p>
        </p:txBody>
      </p:sp>
      <p:sp>
        <p:nvSpPr>
          <p:cNvPr id="179" name="Rounded Rectangle 178"/>
          <p:cNvSpPr/>
          <p:nvPr/>
        </p:nvSpPr>
        <p:spPr>
          <a:xfrm>
            <a:off x="1775521" y="1772817"/>
            <a:ext cx="672933" cy="672933"/>
          </a:xfrm>
          <a:prstGeom prst="roundRect">
            <a:avLst/>
          </a:prstGeom>
          <a:noFill/>
          <a:ln w="57150">
            <a:solidFill>
              <a:srgbClr val="EA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a:t>
            </a:r>
          </a:p>
        </p:txBody>
      </p:sp>
      <p:sp>
        <p:nvSpPr>
          <p:cNvPr id="181" name="Rounded Rectangle 180"/>
          <p:cNvSpPr/>
          <p:nvPr/>
        </p:nvSpPr>
        <p:spPr>
          <a:xfrm>
            <a:off x="8051256" y="1772817"/>
            <a:ext cx="672933" cy="672933"/>
          </a:xfrm>
          <a:prstGeom prst="roundRect">
            <a:avLst/>
          </a:prstGeom>
          <a:noFill/>
          <a:ln w="57150">
            <a:solidFill>
              <a:srgbClr val="126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5</a:t>
            </a:r>
          </a:p>
        </p:txBody>
      </p:sp>
      <p:sp>
        <p:nvSpPr>
          <p:cNvPr id="182" name="Rounded Rectangle 181"/>
          <p:cNvSpPr/>
          <p:nvPr/>
        </p:nvSpPr>
        <p:spPr>
          <a:xfrm>
            <a:off x="3033501" y="4509121"/>
            <a:ext cx="672933" cy="672933"/>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a:t>
            </a:r>
          </a:p>
        </p:txBody>
      </p:sp>
      <p:grpSp>
        <p:nvGrpSpPr>
          <p:cNvPr id="5" name="Group 4"/>
          <p:cNvGrpSpPr/>
          <p:nvPr/>
        </p:nvGrpSpPr>
        <p:grpSpPr>
          <a:xfrm>
            <a:off x="4750751" y="1772817"/>
            <a:ext cx="2694738" cy="1656183"/>
            <a:chOff x="4409375" y="1772817"/>
            <a:chExt cx="2694738" cy="1656183"/>
          </a:xfrm>
        </p:grpSpPr>
        <p:sp>
          <p:nvSpPr>
            <p:cNvPr id="180" name="Rounded Rectangle 179"/>
            <p:cNvSpPr/>
            <p:nvPr/>
          </p:nvSpPr>
          <p:spPr>
            <a:xfrm>
              <a:off x="4409375" y="1772817"/>
              <a:ext cx="672933" cy="67293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3</a:t>
              </a:r>
            </a:p>
          </p:txBody>
        </p:sp>
        <p:sp>
          <p:nvSpPr>
            <p:cNvPr id="20" name="Text Placeholder 3"/>
            <p:cNvSpPr txBox="1">
              <a:spLocks/>
            </p:cNvSpPr>
            <p:nvPr/>
          </p:nvSpPr>
          <p:spPr>
            <a:xfrm>
              <a:off x="5149746" y="1772817"/>
              <a:ext cx="1954367" cy="16561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b="1" dirty="0">
                  <a:solidFill>
                    <a:srgbClr val="E5756D"/>
                  </a:solidFill>
                </a:rPr>
                <a:t>Defending claims</a:t>
              </a:r>
            </a:p>
            <a:p>
              <a:pPr lvl="0">
                <a:defRPr/>
              </a:pPr>
              <a:r>
                <a:rPr lang="en-US" dirty="0">
                  <a:solidFill>
                    <a:prstClr val="black"/>
                  </a:solidFill>
                </a:rPr>
                <a:t>Important steps and when to take them</a:t>
              </a:r>
            </a:p>
          </p:txBody>
        </p:sp>
      </p:grpSp>
      <p:grpSp>
        <p:nvGrpSpPr>
          <p:cNvPr id="6" name="Group 5"/>
          <p:cNvGrpSpPr/>
          <p:nvPr/>
        </p:nvGrpSpPr>
        <p:grpSpPr>
          <a:xfrm>
            <a:off x="6205213" y="4508022"/>
            <a:ext cx="2411726" cy="1729290"/>
            <a:chOff x="5851645" y="4508022"/>
            <a:chExt cx="2411726" cy="1729290"/>
          </a:xfrm>
        </p:grpSpPr>
        <p:sp>
          <p:nvSpPr>
            <p:cNvPr id="183" name="Rounded Rectangle 182"/>
            <p:cNvSpPr/>
            <p:nvPr/>
          </p:nvSpPr>
          <p:spPr>
            <a:xfrm>
              <a:off x="5851645" y="4509121"/>
              <a:ext cx="672933" cy="672933"/>
            </a:xfrm>
            <a:prstGeom prst="roundRect">
              <a:avLst/>
            </a:prstGeom>
            <a:noFill/>
            <a:ln w="57150">
              <a:solidFill>
                <a:srgbClr val="E57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4</a:t>
              </a:r>
            </a:p>
          </p:txBody>
        </p:sp>
        <p:sp>
          <p:nvSpPr>
            <p:cNvPr id="24" name="Text Placeholder 3"/>
            <p:cNvSpPr txBox="1">
              <a:spLocks/>
            </p:cNvSpPr>
            <p:nvPr/>
          </p:nvSpPr>
          <p:spPr>
            <a:xfrm>
              <a:off x="6589456" y="4508022"/>
              <a:ext cx="1673915" cy="17292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a:solidFill>
                    <a:srgbClr val="126180"/>
                  </a:solidFill>
                </a:rPr>
                <a:t>Policy indemnity</a:t>
              </a:r>
            </a:p>
            <a:p>
              <a:pPr lvl="0">
                <a:defRPr/>
              </a:pPr>
              <a:r>
                <a:rPr lang="en-US">
                  <a:solidFill>
                    <a:prstClr val="black"/>
                  </a:solidFill>
                </a:rPr>
                <a:t>Key considerations for insurers</a:t>
              </a:r>
              <a:endParaRPr lang="en-US" dirty="0">
                <a:solidFill>
                  <a:prstClr val="black"/>
                </a:solidFill>
              </a:endParaRPr>
            </a:p>
          </p:txBody>
        </p:sp>
      </p:grpSp>
      <p:sp>
        <p:nvSpPr>
          <p:cNvPr id="27" name="Text Placeholder 3"/>
          <p:cNvSpPr txBox="1">
            <a:spLocks/>
          </p:cNvSpPr>
          <p:nvPr/>
        </p:nvSpPr>
        <p:spPr>
          <a:xfrm>
            <a:off x="9327495" y="4508022"/>
            <a:ext cx="1377018" cy="17292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endParaRPr lang="en-US" dirty="0">
              <a:solidFill>
                <a:prstClr val="black"/>
              </a:solidFill>
            </a:endParaRPr>
          </a:p>
        </p:txBody>
      </p:sp>
    </p:spTree>
    <p:extLst>
      <p:ext uri="{BB962C8B-B14F-4D97-AF65-F5344CB8AC3E}">
        <p14:creationId xmlns:p14="http://schemas.microsoft.com/office/powerpoint/2010/main" val="3694673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Consumer Protection Act 1987 </a:t>
            </a:r>
            <a:endParaRPr lang="en-GB" dirty="0"/>
          </a:p>
        </p:txBody>
      </p:sp>
      <p:sp>
        <p:nvSpPr>
          <p:cNvPr id="3" name="Content Placeholder 2"/>
          <p:cNvSpPr>
            <a:spLocks noGrp="1"/>
          </p:cNvSpPr>
          <p:nvPr>
            <p:ph idx="1"/>
          </p:nvPr>
        </p:nvSpPr>
        <p:spPr/>
        <p:txBody>
          <a:bodyPr/>
          <a:lstStyle/>
          <a:p>
            <a:r>
              <a:rPr lang="en-GB" altLang="en-US" dirty="0" smtClean="0"/>
              <a:t>Section </a:t>
            </a:r>
            <a:r>
              <a:rPr lang="en-GB" altLang="en-US" dirty="0"/>
              <a:t>4 contains six specific Defences</a:t>
            </a:r>
            <a:r>
              <a:rPr lang="en-GB" altLang="en-US" dirty="0" smtClean="0"/>
              <a:t>:</a:t>
            </a:r>
            <a:endParaRPr lang="en-GB" altLang="en-US" dirty="0"/>
          </a:p>
          <a:p>
            <a:pPr marL="539750" lvl="1" indent="-342900">
              <a:buClr>
                <a:srgbClr val="D60056"/>
              </a:buClr>
              <a:buFont typeface="+mj-lt"/>
              <a:buAutoNum type="arabicPeriod"/>
            </a:pPr>
            <a:r>
              <a:rPr lang="en-GB" altLang="en-US" dirty="0" smtClean="0"/>
              <a:t>The </a:t>
            </a:r>
            <a:r>
              <a:rPr lang="en-GB" altLang="en-US" dirty="0"/>
              <a:t>defect is attributable to compliance with statutory/EU </a:t>
            </a:r>
            <a:r>
              <a:rPr lang="en-GB" altLang="en-US" dirty="0" smtClean="0"/>
              <a:t>requirement;</a:t>
            </a:r>
            <a:endParaRPr lang="en-GB" altLang="en-US" dirty="0"/>
          </a:p>
          <a:p>
            <a:pPr marL="539750" lvl="1" indent="-342900">
              <a:buClr>
                <a:srgbClr val="D60056"/>
              </a:buClr>
              <a:buFont typeface="+mj-lt"/>
              <a:buAutoNum type="arabicPeriod"/>
            </a:pPr>
            <a:r>
              <a:rPr lang="en-GB" altLang="en-US" dirty="0"/>
              <a:t>The Defendant did not at any time supply the product to another – for example, stolen goods/accidents </a:t>
            </a:r>
            <a:r>
              <a:rPr lang="en-GB" altLang="en-US" dirty="0" smtClean="0"/>
              <a:t>pre-distribution;</a:t>
            </a:r>
            <a:endParaRPr lang="en-GB" altLang="en-US" dirty="0"/>
          </a:p>
          <a:p>
            <a:pPr marL="539750" lvl="1" indent="-342900">
              <a:buClr>
                <a:srgbClr val="D60056"/>
              </a:buClr>
              <a:buFont typeface="+mj-lt"/>
              <a:buAutoNum type="arabicPeriod"/>
            </a:pPr>
            <a:r>
              <a:rPr lang="en-GB" altLang="en-US" dirty="0"/>
              <a:t>The Defendant is a non-business party – i.e. neither in the course of business nor with a view to </a:t>
            </a:r>
            <a:r>
              <a:rPr lang="en-GB" altLang="en-US" dirty="0" smtClean="0"/>
              <a:t>profit;</a:t>
            </a:r>
            <a:endParaRPr lang="en-GB" altLang="en-US" dirty="0"/>
          </a:p>
          <a:p>
            <a:pPr marL="539750" lvl="1" indent="-342900">
              <a:buClr>
                <a:srgbClr val="D60056"/>
              </a:buClr>
              <a:buFont typeface="+mj-lt"/>
              <a:buAutoNum type="arabicPeriod"/>
            </a:pPr>
            <a:r>
              <a:rPr lang="en-GB" altLang="en-US" dirty="0"/>
              <a:t>The defect did not exist in the product at the relevant </a:t>
            </a:r>
            <a:r>
              <a:rPr lang="en-GB" altLang="en-US" dirty="0" smtClean="0"/>
              <a:t>time;</a:t>
            </a:r>
          </a:p>
          <a:p>
            <a:pPr marL="539750" lvl="1" indent="-342900">
              <a:buClr>
                <a:srgbClr val="D60056"/>
              </a:buClr>
              <a:buFont typeface="+mj-lt"/>
              <a:buAutoNum type="arabicPeriod"/>
            </a:pPr>
            <a:r>
              <a:rPr lang="en-GB" dirty="0"/>
              <a:t>"Suppliers of component parts" defence – if the defect constituted a defect in the subsequent product and was wholly attributable to the design of the subsequent product (or in compliance by producer of the product in question with instructions given by the producer of the subsequent product</a:t>
            </a:r>
            <a:r>
              <a:rPr lang="en-GB" dirty="0" smtClean="0"/>
              <a:t>); and</a:t>
            </a:r>
          </a:p>
          <a:p>
            <a:pPr marL="539750" lvl="1" indent="-342900">
              <a:buClr>
                <a:srgbClr val="D60056"/>
              </a:buClr>
              <a:buFont typeface="+mj-lt"/>
              <a:buAutoNum type="arabicPeriod"/>
            </a:pPr>
            <a:r>
              <a:rPr lang="en-GB" dirty="0"/>
              <a:t>"Development Risks" defence – an objective test in section 4(1)(e</a:t>
            </a:r>
            <a:r>
              <a:rPr lang="en-GB" dirty="0" smtClean="0"/>
              <a:t>):</a:t>
            </a:r>
          </a:p>
          <a:p>
            <a:pPr marL="196850" lvl="1">
              <a:buClr>
                <a:srgbClr val="D60056"/>
              </a:buClr>
            </a:pPr>
            <a:r>
              <a:rPr lang="en-GB" i="1" dirty="0" smtClean="0"/>
              <a:t>“… </a:t>
            </a:r>
            <a:r>
              <a:rPr lang="en-GB" i="1" dirty="0"/>
              <a:t>the state of scientific and technical knowledge at the relevant time was not such that a producer of products of the same description as the product in question might be expected to have discovered the defect if it had existed in his products while they were still under his control </a:t>
            </a:r>
            <a:r>
              <a:rPr lang="en-GB" i="1" dirty="0" smtClean="0"/>
              <a:t>…”</a:t>
            </a:r>
            <a:endParaRPr lang="en-GB" i="1" dirty="0"/>
          </a:p>
          <a:p>
            <a:pPr marL="196850" lvl="1">
              <a:buClr>
                <a:srgbClr val="D60056"/>
              </a:buClr>
            </a:pPr>
            <a:endParaRPr lang="en-GB" dirty="0"/>
          </a:p>
          <a:p>
            <a:pPr marL="196850" lvl="1">
              <a:buClr>
                <a:srgbClr val="D60056"/>
              </a:buClr>
            </a:pPr>
            <a:endParaRPr lang="en-GB" dirty="0"/>
          </a:p>
          <a:p>
            <a:pPr marL="539750" lvl="1" indent="-342900">
              <a:buClr>
                <a:srgbClr val="D60056"/>
              </a:buClr>
              <a:buFont typeface="+mj-lt"/>
              <a:buAutoNum type="arabicPeriod"/>
            </a:pPr>
            <a:endParaRPr lang="en-GB" altLang="en-US" dirty="0" smtClean="0"/>
          </a:p>
          <a:p>
            <a:pPr marL="539750" lvl="1" indent="-342900">
              <a:buClr>
                <a:srgbClr val="D60056"/>
              </a:buClr>
              <a:buFont typeface="+mj-lt"/>
              <a:buAutoNum type="arabicPeriod"/>
            </a:pPr>
            <a:endParaRPr lang="en-GB" altLang="en-US" dirty="0" smtClean="0"/>
          </a:p>
          <a:p>
            <a:pPr marL="539750" lvl="1" indent="-342900">
              <a:buClr>
                <a:srgbClr val="D60056"/>
              </a:buClr>
              <a:buFont typeface="+mj-lt"/>
              <a:buAutoNum type="arabicPeriod"/>
            </a:pPr>
            <a:endParaRPr lang="en-GB" altLang="en-US" sz="1800" dirty="0"/>
          </a:p>
          <a:p>
            <a:endParaRPr lang="en-GB" dirty="0"/>
          </a:p>
        </p:txBody>
      </p:sp>
      <p:sp>
        <p:nvSpPr>
          <p:cNvPr id="4" name="Text Placeholder 3"/>
          <p:cNvSpPr>
            <a:spLocks noGrp="1"/>
          </p:cNvSpPr>
          <p:nvPr>
            <p:ph type="body" sz="quarter" idx="15"/>
          </p:nvPr>
        </p:nvSpPr>
        <p:spPr/>
        <p:txBody>
          <a:bodyPr>
            <a:normAutofit/>
          </a:bodyPr>
          <a:lstStyle/>
          <a:p>
            <a:r>
              <a:rPr lang="en-US" altLang="en-US" sz="1800" dirty="0" err="1">
                <a:latin typeface="+mj-lt"/>
              </a:rPr>
              <a:t>Defences</a:t>
            </a:r>
            <a:endParaRPr lang="en-GB" sz="1800" dirty="0">
              <a:latin typeface="+mj-lt"/>
            </a:endParaRPr>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20</a:t>
            </a:fld>
            <a:endParaRPr lang="en-GB" dirty="0"/>
          </a:p>
        </p:txBody>
      </p:sp>
    </p:spTree>
    <p:extLst>
      <p:ext uri="{BB962C8B-B14F-4D97-AF65-F5344CB8AC3E}">
        <p14:creationId xmlns:p14="http://schemas.microsoft.com/office/powerpoint/2010/main" val="4226023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Defending Claims</a:t>
            </a:r>
            <a:endParaRPr lang="en-GB" dirty="0"/>
          </a:p>
        </p:txBody>
      </p:sp>
      <p:sp>
        <p:nvSpPr>
          <p:cNvPr id="2" name="Content Placeholder 1"/>
          <p:cNvSpPr>
            <a:spLocks noGrp="1"/>
          </p:cNvSpPr>
          <p:nvPr>
            <p:ph idx="1"/>
          </p:nvPr>
        </p:nvSpPr>
        <p:spPr/>
        <p:txBody>
          <a:bodyPr/>
          <a:lstStyle/>
          <a:p>
            <a:pPr marL="285750" lvl="1" indent="-285750">
              <a:spcBef>
                <a:spcPts val="1000"/>
              </a:spcBef>
              <a:buFont typeface="Arial" panose="020B0604020202020204" pitchFamily="34" charset="0"/>
              <a:buChar char="—"/>
            </a:pPr>
            <a:r>
              <a:rPr lang="en-GB" altLang="en-US" sz="1800" dirty="0"/>
              <a:t>Personal </a:t>
            </a:r>
            <a:r>
              <a:rPr lang="en-GB" altLang="en-US" sz="1800" dirty="0" smtClean="0"/>
              <a:t>Injury: </a:t>
            </a:r>
            <a:endParaRPr lang="en-GB" altLang="en-US" sz="1800" dirty="0"/>
          </a:p>
          <a:p>
            <a:pPr marL="573750" lvl="2" indent="-285750">
              <a:spcBef>
                <a:spcPts val="1000"/>
              </a:spcBef>
            </a:pPr>
            <a:r>
              <a:rPr lang="en-GB" altLang="en-US" sz="1800" dirty="0"/>
              <a:t>3 years from cause of action or date of </a:t>
            </a:r>
            <a:r>
              <a:rPr lang="en-GB" altLang="en-US" sz="1800" dirty="0" smtClean="0"/>
              <a:t>knowledge.</a:t>
            </a:r>
            <a:endParaRPr lang="en-GB" altLang="en-US" sz="1800" dirty="0"/>
          </a:p>
          <a:p>
            <a:pPr marL="573750" lvl="2" indent="-285750">
              <a:spcBef>
                <a:spcPts val="1000"/>
              </a:spcBef>
            </a:pPr>
            <a:r>
              <a:rPr lang="en-GB" altLang="en-US" sz="1800" dirty="0"/>
              <a:t>Court discretion to extend – section 33 Limitation Act </a:t>
            </a:r>
            <a:r>
              <a:rPr lang="en-GB" altLang="en-US" sz="1800" dirty="0" smtClean="0"/>
              <a:t>1980.</a:t>
            </a:r>
            <a:endParaRPr lang="en-GB" altLang="en-US" sz="1800" dirty="0"/>
          </a:p>
          <a:p>
            <a:r>
              <a:rPr lang="en-GB" altLang="en-US" sz="1800" dirty="0"/>
              <a:t>Breach of </a:t>
            </a:r>
            <a:r>
              <a:rPr lang="en-GB" altLang="en-US" sz="1800" dirty="0" smtClean="0"/>
              <a:t>Contract:</a:t>
            </a:r>
            <a:endParaRPr lang="en-GB" altLang="en-US" sz="1800" dirty="0"/>
          </a:p>
          <a:p>
            <a:pPr marL="573750" lvl="2" indent="-285750">
              <a:spcBef>
                <a:spcPts val="1000"/>
              </a:spcBef>
            </a:pPr>
            <a:r>
              <a:rPr lang="en-GB" altLang="en-US" sz="1800" dirty="0"/>
              <a:t>6 years from the cause of action (i.e. the date of breach</a:t>
            </a:r>
            <a:r>
              <a:rPr lang="en-GB" altLang="en-US" sz="1800" dirty="0" smtClean="0"/>
              <a:t>).</a:t>
            </a:r>
            <a:endParaRPr lang="en-GB" altLang="en-US" sz="1800" dirty="0"/>
          </a:p>
          <a:p>
            <a:r>
              <a:rPr lang="en-GB" altLang="en-US" sz="1800" dirty="0" smtClean="0"/>
              <a:t>CPA:</a:t>
            </a:r>
            <a:endParaRPr lang="en-GB" altLang="en-US" sz="1800" dirty="0"/>
          </a:p>
          <a:p>
            <a:pPr marL="573750" lvl="2" indent="-285750">
              <a:spcBef>
                <a:spcPts val="1000"/>
              </a:spcBef>
            </a:pPr>
            <a:r>
              <a:rPr lang="en-GB" altLang="en-US" sz="1800" dirty="0"/>
              <a:t>3 years from the later of the date the damage is suffered or the date of knowledge of the </a:t>
            </a:r>
            <a:r>
              <a:rPr lang="en-GB" altLang="en-US" sz="1800" dirty="0" smtClean="0"/>
              <a:t>Claimant.</a:t>
            </a:r>
            <a:endParaRPr lang="en-GB" altLang="en-US" sz="1800" dirty="0"/>
          </a:p>
          <a:p>
            <a:pPr marL="573750" lvl="2" indent="-285750">
              <a:spcBef>
                <a:spcPts val="1000"/>
              </a:spcBef>
            </a:pPr>
            <a:r>
              <a:rPr lang="en-GB" altLang="en-US" sz="1800" dirty="0"/>
              <a:t>Overriding time limit of 10 years from the </a:t>
            </a:r>
            <a:r>
              <a:rPr lang="en-GB" altLang="en-US" sz="1800" dirty="0" smtClean="0"/>
              <a:t>relevant supply date of the </a:t>
            </a:r>
            <a:r>
              <a:rPr lang="en-GB" altLang="en-US" sz="1800" dirty="0"/>
              <a:t>defective </a:t>
            </a:r>
            <a:r>
              <a:rPr lang="en-GB" altLang="en-US" sz="1800" dirty="0" smtClean="0"/>
              <a:t>product.</a:t>
            </a:r>
            <a:endParaRPr lang="en-GB" altLang="en-US" sz="1800" dirty="0"/>
          </a:p>
          <a:p>
            <a:endParaRPr lang="en-GB" dirty="0"/>
          </a:p>
        </p:txBody>
      </p:sp>
      <p:sp>
        <p:nvSpPr>
          <p:cNvPr id="6" name="Text Placeholder 5"/>
          <p:cNvSpPr>
            <a:spLocks noGrp="1"/>
          </p:cNvSpPr>
          <p:nvPr>
            <p:ph type="body" sz="quarter" idx="15"/>
          </p:nvPr>
        </p:nvSpPr>
        <p:spPr/>
        <p:txBody>
          <a:bodyPr/>
          <a:lstStyle/>
          <a:p>
            <a:r>
              <a:rPr lang="en-US" altLang="en-US" sz="1800" dirty="0"/>
              <a:t>Limitation Periods</a:t>
            </a:r>
          </a:p>
          <a:p>
            <a:endParaRPr lang="en-GB" dirty="0"/>
          </a:p>
        </p:txBody>
      </p:sp>
      <p:sp>
        <p:nvSpPr>
          <p:cNvPr id="4" name="Slide Number Placeholder 3"/>
          <p:cNvSpPr>
            <a:spLocks noGrp="1"/>
          </p:cNvSpPr>
          <p:nvPr>
            <p:ph type="sldNum" sz="quarter" idx="4294967295"/>
          </p:nvPr>
        </p:nvSpPr>
        <p:spPr>
          <a:xfrm>
            <a:off x="0" y="6511925"/>
            <a:ext cx="323850" cy="180975"/>
          </a:xfrm>
        </p:spPr>
        <p:txBody>
          <a:bodyPr/>
          <a:lstStyle/>
          <a:p>
            <a:pPr>
              <a:defRPr/>
            </a:pPr>
            <a:fld id="{6576C234-03F7-4393-B97E-34BAFAEA821F}" type="slidenum">
              <a:rPr lang="en-GB" smtClean="0">
                <a:solidFill>
                  <a:srgbClr val="333333"/>
                </a:solidFill>
              </a:rPr>
              <a:pPr>
                <a:defRPr/>
              </a:pPr>
              <a:t>21</a:t>
            </a:fld>
            <a:endParaRPr lang="en-GB" dirty="0">
              <a:solidFill>
                <a:srgbClr val="333333"/>
              </a:solidFill>
            </a:endParaRPr>
          </a:p>
        </p:txBody>
      </p:sp>
    </p:spTree>
    <p:extLst>
      <p:ext uri="{BB962C8B-B14F-4D97-AF65-F5344CB8AC3E}">
        <p14:creationId xmlns:p14="http://schemas.microsoft.com/office/powerpoint/2010/main" val="1805393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Defending Claims</a:t>
            </a:r>
            <a:endParaRPr lang="en-GB" dirty="0"/>
          </a:p>
        </p:txBody>
      </p:sp>
      <p:sp>
        <p:nvSpPr>
          <p:cNvPr id="2" name="Content Placeholder 1"/>
          <p:cNvSpPr>
            <a:spLocks noGrp="1"/>
          </p:cNvSpPr>
          <p:nvPr>
            <p:ph idx="1"/>
          </p:nvPr>
        </p:nvSpPr>
        <p:spPr/>
        <p:txBody>
          <a:bodyPr/>
          <a:lstStyle/>
          <a:p>
            <a:r>
              <a:rPr lang="en-GB" sz="1800" dirty="0"/>
              <a:t>Negligence</a:t>
            </a:r>
          </a:p>
          <a:p>
            <a:pPr lvl="3"/>
            <a:r>
              <a:rPr lang="en-GB" sz="1800" dirty="0"/>
              <a:t>6 years from the date the damage is </a:t>
            </a:r>
            <a:r>
              <a:rPr lang="en-GB" sz="1800" dirty="0" smtClean="0"/>
              <a:t>suffered.</a:t>
            </a:r>
            <a:endParaRPr lang="en-GB" sz="1800" dirty="0"/>
          </a:p>
          <a:p>
            <a:pPr lvl="2"/>
            <a:r>
              <a:rPr lang="en-GB" sz="1800" dirty="0" smtClean="0"/>
              <a:t>But </a:t>
            </a:r>
            <a:r>
              <a:rPr lang="en-GB" sz="1800" dirty="0"/>
              <a:t>- latent defects – a defect caused by a fault in design, materials or workmanship, that was not apparent at the time of completion. Does not apply to personal injury </a:t>
            </a:r>
            <a:r>
              <a:rPr lang="en-GB" sz="1800" dirty="0" smtClean="0"/>
              <a:t>claims.</a:t>
            </a:r>
            <a:endParaRPr lang="en-GB" sz="1800" dirty="0"/>
          </a:p>
          <a:p>
            <a:r>
              <a:rPr lang="en-GB" sz="1800" dirty="0"/>
              <a:t>The time limit is the later of:</a:t>
            </a:r>
          </a:p>
          <a:p>
            <a:pPr lvl="3"/>
            <a:r>
              <a:rPr lang="en-GB" sz="1800" dirty="0"/>
              <a:t>Six years from the date of accrual of the cause of action being raised; and</a:t>
            </a:r>
          </a:p>
          <a:p>
            <a:pPr lvl="3"/>
            <a:r>
              <a:rPr lang="en-GB" sz="1800" dirty="0"/>
              <a:t>Three years from the earliest date on which the potential Claimant knew, or reasonably ought to have known, material facts necessary to bring an </a:t>
            </a:r>
            <a:r>
              <a:rPr lang="en-GB" sz="1800" dirty="0" smtClean="0"/>
              <a:t>action.</a:t>
            </a:r>
            <a:endParaRPr lang="en-GB" sz="1800" dirty="0"/>
          </a:p>
          <a:p>
            <a:r>
              <a:rPr lang="en-GB" sz="1800" dirty="0"/>
              <a:t>Subject to an overall limit of fifteen years from the accrual of </a:t>
            </a:r>
            <a:r>
              <a:rPr lang="en-GB" sz="1800" dirty="0" smtClean="0"/>
              <a:t>damage.</a:t>
            </a:r>
            <a:endParaRPr lang="en-GB" sz="1800" dirty="0"/>
          </a:p>
          <a:p>
            <a:endParaRPr lang="en-GB" dirty="0"/>
          </a:p>
        </p:txBody>
      </p:sp>
      <p:sp>
        <p:nvSpPr>
          <p:cNvPr id="6" name="Text Placeholder 5"/>
          <p:cNvSpPr>
            <a:spLocks noGrp="1"/>
          </p:cNvSpPr>
          <p:nvPr>
            <p:ph type="body" sz="quarter" idx="15"/>
          </p:nvPr>
        </p:nvSpPr>
        <p:spPr/>
        <p:txBody>
          <a:bodyPr/>
          <a:lstStyle/>
          <a:p>
            <a:r>
              <a:rPr lang="en-US" altLang="en-US" sz="1800" dirty="0"/>
              <a:t>Limitation Periods</a:t>
            </a:r>
          </a:p>
          <a:p>
            <a:endParaRPr lang="en-GB" dirty="0"/>
          </a:p>
        </p:txBody>
      </p:sp>
      <p:sp>
        <p:nvSpPr>
          <p:cNvPr id="4" name="Slide Number Placeholder 3"/>
          <p:cNvSpPr>
            <a:spLocks noGrp="1"/>
          </p:cNvSpPr>
          <p:nvPr>
            <p:ph type="sldNum" sz="quarter" idx="4294967295"/>
          </p:nvPr>
        </p:nvSpPr>
        <p:spPr>
          <a:xfrm>
            <a:off x="0" y="6511925"/>
            <a:ext cx="323850" cy="180975"/>
          </a:xfrm>
        </p:spPr>
        <p:txBody>
          <a:bodyPr/>
          <a:lstStyle/>
          <a:p>
            <a:pPr>
              <a:defRPr/>
            </a:pPr>
            <a:fld id="{6576C234-03F7-4393-B97E-34BAFAEA821F}" type="slidenum">
              <a:rPr lang="en-GB" smtClean="0">
                <a:solidFill>
                  <a:srgbClr val="333333"/>
                </a:solidFill>
              </a:rPr>
              <a:pPr>
                <a:defRPr/>
              </a:pPr>
              <a:t>22</a:t>
            </a:fld>
            <a:endParaRPr lang="en-GB" dirty="0">
              <a:solidFill>
                <a:srgbClr val="333333"/>
              </a:solidFill>
            </a:endParaRPr>
          </a:p>
        </p:txBody>
      </p:sp>
      <p:sp>
        <p:nvSpPr>
          <p:cNvPr id="5" name="Content Placeholder 11"/>
          <p:cNvSpPr txBox="1">
            <a:spLocks/>
          </p:cNvSpPr>
          <p:nvPr/>
        </p:nvSpPr>
        <p:spPr>
          <a:xfrm>
            <a:off x="1645366" y="1809750"/>
            <a:ext cx="7979027" cy="4427562"/>
          </a:xfrm>
          <a:prstGeom prst="rect">
            <a:avLst/>
          </a:prstGeom>
        </p:spPr>
        <p:txBody>
          <a:bodyPr/>
          <a:lstStyle>
            <a:lvl1pPr marL="179388" indent="-179388" algn="l" defTabSz="912813" rtl="0" eaLnBrk="0" fontAlgn="base" hangingPunct="0">
              <a:spcBef>
                <a:spcPts val="600"/>
              </a:spcBef>
              <a:spcAft>
                <a:spcPts val="400"/>
              </a:spcAft>
              <a:buClr>
                <a:schemeClr val="tx2"/>
              </a:buClr>
              <a:buSzPct val="100000"/>
              <a:buFont typeface="Arial" charset="0"/>
              <a:buChar char="•"/>
              <a:defRPr kern="1200">
                <a:solidFill>
                  <a:schemeClr val="tx1"/>
                </a:solidFill>
                <a:latin typeface="+mn-lt"/>
                <a:ea typeface="+mn-ea"/>
                <a:cs typeface="+mn-cs"/>
              </a:defRPr>
            </a:lvl1pPr>
            <a:lvl2pPr marL="412750" indent="-215900" algn="l" defTabSz="912813" rtl="0" eaLnBrk="0" fontAlgn="base" hangingPunct="0">
              <a:spcBef>
                <a:spcPts val="200"/>
              </a:spcBef>
              <a:spcAft>
                <a:spcPts val="400"/>
              </a:spcAft>
              <a:buClr>
                <a:schemeClr val="tx2"/>
              </a:buClr>
              <a:buFont typeface="Arial" charset="0"/>
              <a:buChar char="–"/>
              <a:defRPr kern="1200">
                <a:solidFill>
                  <a:schemeClr val="tx1"/>
                </a:solidFill>
                <a:latin typeface="+mn-lt"/>
                <a:ea typeface="+mn-ea"/>
                <a:cs typeface="+mn-cs"/>
              </a:defRPr>
            </a:lvl2pPr>
            <a:lvl3pPr marL="611188" indent="-179388" algn="l" defTabSz="912813" rtl="0" eaLnBrk="0" fontAlgn="base" hangingPunct="0">
              <a:spcBef>
                <a:spcPts val="200"/>
              </a:spcBef>
              <a:spcAft>
                <a:spcPts val="200"/>
              </a:spcAft>
              <a:buClr>
                <a:schemeClr val="tx1"/>
              </a:buClr>
              <a:buFont typeface="Arial" charset="0"/>
              <a:buChar char="–"/>
              <a:defRPr sz="1400" kern="1200">
                <a:solidFill>
                  <a:schemeClr val="tx1"/>
                </a:solidFill>
                <a:latin typeface="+mn-lt"/>
                <a:ea typeface="+mn-ea"/>
                <a:cs typeface="+mn-cs"/>
              </a:defRPr>
            </a:lvl3pPr>
            <a:lvl4pPr marL="773113" indent="-161925" algn="l" defTabSz="912813" rtl="0" eaLnBrk="0" fontAlgn="base" hangingPunct="0">
              <a:spcBef>
                <a:spcPts val="200"/>
              </a:spcBef>
              <a:spcAft>
                <a:spcPts val="200"/>
              </a:spcAft>
              <a:buClr>
                <a:schemeClr val="tx2"/>
              </a:buClr>
              <a:buFont typeface="Arial" charset="0"/>
              <a:buChar char="–"/>
              <a:defRPr lang="en-US" sz="1200" kern="1200" dirty="0">
                <a:solidFill>
                  <a:schemeClr val="tx1"/>
                </a:solidFill>
                <a:latin typeface="+mn-lt"/>
                <a:ea typeface="+mn-ea"/>
                <a:cs typeface="+mn-cs"/>
              </a:defRPr>
            </a:lvl4pPr>
            <a:lvl5pPr marL="892175" indent="-107950" algn="l" defTabSz="912813" rtl="0" eaLnBrk="0" fontAlgn="base" hangingPunct="0">
              <a:spcBef>
                <a:spcPts val="200"/>
              </a:spcBef>
              <a:spcAft>
                <a:spcPts val="200"/>
              </a:spcAft>
              <a:buClr>
                <a:schemeClr val="tx1"/>
              </a:buClr>
              <a:buFont typeface="Arial" charset="0"/>
              <a:buChar char="–"/>
              <a:defRPr sz="1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eaLnBrk="1" hangingPunct="1"/>
            <a:endParaRPr lang="en-GB" dirty="0"/>
          </a:p>
          <a:p>
            <a:pPr marL="196850" lvl="1" indent="0" eaLnBrk="1" hangingPunct="1">
              <a:buNone/>
            </a:pPr>
            <a:endParaRPr lang="en-GB" altLang="en-US" dirty="0"/>
          </a:p>
          <a:p>
            <a:pPr marL="196850" lvl="1" indent="0" eaLnBrk="1" hangingPunct="1">
              <a:buNone/>
            </a:pPr>
            <a:endParaRPr lang="en-GB" altLang="en-US" dirty="0"/>
          </a:p>
        </p:txBody>
      </p:sp>
    </p:spTree>
    <p:extLst>
      <p:ext uri="{BB962C8B-B14F-4D97-AF65-F5344CB8AC3E}">
        <p14:creationId xmlns:p14="http://schemas.microsoft.com/office/powerpoint/2010/main" val="3642027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Defending Claims</a:t>
            </a:r>
            <a:endParaRPr lang="en-GB" dirty="0"/>
          </a:p>
        </p:txBody>
      </p:sp>
      <p:sp>
        <p:nvSpPr>
          <p:cNvPr id="2" name="Content Placeholder 1"/>
          <p:cNvSpPr>
            <a:spLocks noGrp="1"/>
          </p:cNvSpPr>
          <p:nvPr>
            <p:ph idx="1"/>
          </p:nvPr>
        </p:nvSpPr>
        <p:spPr/>
        <p:txBody>
          <a:bodyPr/>
          <a:lstStyle/>
          <a:p>
            <a:r>
              <a:rPr lang="en-GB" altLang="en-US" sz="1800" dirty="0"/>
              <a:t>Suppliers/manufacturers should consider the following:</a:t>
            </a:r>
          </a:p>
          <a:p>
            <a:pPr marL="573750" lvl="2" indent="-285750">
              <a:spcBef>
                <a:spcPts val="1000"/>
              </a:spcBef>
            </a:pPr>
            <a:r>
              <a:rPr lang="en-GB" altLang="en-US" sz="1800" dirty="0"/>
              <a:t>Routine testing and inspections at every stage of </a:t>
            </a:r>
            <a:r>
              <a:rPr lang="en-GB" altLang="en-US" sz="1800" dirty="0" smtClean="0"/>
              <a:t>production.</a:t>
            </a:r>
            <a:endParaRPr lang="en-GB" altLang="en-US" sz="1800" dirty="0"/>
          </a:p>
          <a:p>
            <a:pPr marL="573750" lvl="2" indent="-285750">
              <a:spcBef>
                <a:spcPts val="1000"/>
              </a:spcBef>
            </a:pPr>
            <a:r>
              <a:rPr lang="en-GB" altLang="en-US" sz="1800" dirty="0"/>
              <a:t>Using their own terms and conditions of sale with </a:t>
            </a:r>
            <a:r>
              <a:rPr lang="en-GB" altLang="en-US" sz="1800" dirty="0" smtClean="0"/>
              <a:t>customers.</a:t>
            </a:r>
            <a:endParaRPr lang="en-GB" altLang="en-US" sz="1800" dirty="0"/>
          </a:p>
          <a:p>
            <a:pPr marL="573750" lvl="2" indent="-285750">
              <a:spcBef>
                <a:spcPts val="1000"/>
              </a:spcBef>
            </a:pPr>
            <a:r>
              <a:rPr lang="en-GB" altLang="en-US" sz="1800" dirty="0"/>
              <a:t>Using their own terms and conditions of purchase with suppliers – ensuring these complement any terms and conditions of </a:t>
            </a:r>
            <a:r>
              <a:rPr lang="en-GB" altLang="en-US" sz="1800" dirty="0" smtClean="0"/>
              <a:t>sale.</a:t>
            </a:r>
            <a:endParaRPr lang="en-GB" altLang="en-US" sz="1800" dirty="0"/>
          </a:p>
          <a:p>
            <a:pPr marL="573750" lvl="2" indent="-285750">
              <a:spcBef>
                <a:spcPts val="1000"/>
              </a:spcBef>
            </a:pPr>
            <a:r>
              <a:rPr lang="en-GB" altLang="en-US" sz="1800" dirty="0"/>
              <a:t>Maintaining records of e.g. manufacture and testing and to prove that their terms and conditions </a:t>
            </a:r>
            <a:r>
              <a:rPr lang="en-GB" altLang="en-US" sz="1800" dirty="0" smtClean="0"/>
              <a:t>apply.</a:t>
            </a:r>
            <a:endParaRPr lang="en-GB" altLang="en-US" sz="1800" dirty="0"/>
          </a:p>
          <a:p>
            <a:pPr marL="573750" lvl="2" indent="-285750">
              <a:spcBef>
                <a:spcPts val="1000"/>
              </a:spcBef>
            </a:pPr>
            <a:r>
              <a:rPr lang="en-GB" altLang="en-US" sz="1800" dirty="0"/>
              <a:t>Regularly reviewing complaints and feedback from customers for significant incidents and </a:t>
            </a:r>
            <a:r>
              <a:rPr lang="en-GB" altLang="en-US" sz="1800" dirty="0" smtClean="0"/>
              <a:t>trends.</a:t>
            </a:r>
            <a:endParaRPr lang="en-GB" altLang="en-US" sz="1800" dirty="0"/>
          </a:p>
          <a:p>
            <a:pPr marL="573750" lvl="2" indent="-285750">
              <a:spcBef>
                <a:spcPts val="1000"/>
              </a:spcBef>
            </a:pPr>
            <a:r>
              <a:rPr lang="en-GB" altLang="en-US" sz="1800" dirty="0"/>
              <a:t>Keeping </a:t>
            </a:r>
            <a:r>
              <a:rPr lang="en-GB" altLang="en-US" sz="1800" dirty="0" smtClean="0"/>
              <a:t>samples.</a:t>
            </a:r>
            <a:endParaRPr lang="en-GB" altLang="en-US" sz="1800" dirty="0"/>
          </a:p>
          <a:p>
            <a:pPr marL="573750" lvl="2" indent="-285750">
              <a:spcBef>
                <a:spcPts val="1000"/>
              </a:spcBef>
            </a:pPr>
            <a:r>
              <a:rPr lang="en-GB" altLang="en-US" sz="1800" dirty="0"/>
              <a:t>Ensure compliance with statutory requirements as to warnings and use instructions e.g. the "use by" </a:t>
            </a:r>
            <a:r>
              <a:rPr lang="en-GB" altLang="en-US" sz="1800" dirty="0" smtClean="0"/>
              <a:t>date. </a:t>
            </a:r>
            <a:endParaRPr lang="en-GB" altLang="en-US" sz="1800" dirty="0"/>
          </a:p>
          <a:p>
            <a:pPr lvl="1"/>
            <a:endParaRPr lang="en-GB" dirty="0"/>
          </a:p>
        </p:txBody>
      </p:sp>
      <p:sp>
        <p:nvSpPr>
          <p:cNvPr id="6" name="Text Placeholder 5"/>
          <p:cNvSpPr>
            <a:spLocks noGrp="1"/>
          </p:cNvSpPr>
          <p:nvPr>
            <p:ph type="body" sz="quarter" idx="15"/>
          </p:nvPr>
        </p:nvSpPr>
        <p:spPr/>
        <p:txBody>
          <a:bodyPr/>
          <a:lstStyle/>
          <a:p>
            <a:r>
              <a:rPr lang="en-US" altLang="en-US" sz="1800" dirty="0"/>
              <a:t>Avoiding/Mitigating Claims</a:t>
            </a:r>
          </a:p>
          <a:p>
            <a:endParaRPr lang="en-GB" dirty="0"/>
          </a:p>
        </p:txBody>
      </p:sp>
      <p:sp>
        <p:nvSpPr>
          <p:cNvPr id="4" name="Slide Number Placeholder 3"/>
          <p:cNvSpPr>
            <a:spLocks noGrp="1"/>
          </p:cNvSpPr>
          <p:nvPr>
            <p:ph type="sldNum" sz="quarter" idx="4294967295"/>
          </p:nvPr>
        </p:nvSpPr>
        <p:spPr>
          <a:xfrm>
            <a:off x="0" y="6511925"/>
            <a:ext cx="323850" cy="180975"/>
          </a:xfrm>
        </p:spPr>
        <p:txBody>
          <a:bodyPr/>
          <a:lstStyle/>
          <a:p>
            <a:pPr>
              <a:defRPr/>
            </a:pPr>
            <a:fld id="{6576C234-03F7-4393-B97E-34BAFAEA821F}" type="slidenum">
              <a:rPr lang="en-GB" smtClean="0">
                <a:solidFill>
                  <a:srgbClr val="333333"/>
                </a:solidFill>
              </a:rPr>
              <a:pPr>
                <a:defRPr/>
              </a:pPr>
              <a:t>23</a:t>
            </a:fld>
            <a:endParaRPr lang="en-GB" dirty="0">
              <a:solidFill>
                <a:srgbClr val="333333"/>
              </a:solidFill>
            </a:endParaRPr>
          </a:p>
        </p:txBody>
      </p:sp>
    </p:spTree>
    <p:extLst>
      <p:ext uri="{BB962C8B-B14F-4D97-AF65-F5344CB8AC3E}">
        <p14:creationId xmlns:p14="http://schemas.microsoft.com/office/powerpoint/2010/main" val="4252868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Defending Claims</a:t>
            </a:r>
            <a:endParaRPr lang="en-GB" dirty="0"/>
          </a:p>
        </p:txBody>
      </p:sp>
      <p:sp>
        <p:nvSpPr>
          <p:cNvPr id="2" name="Content Placeholder 1"/>
          <p:cNvSpPr>
            <a:spLocks noGrp="1"/>
          </p:cNvSpPr>
          <p:nvPr>
            <p:ph idx="1"/>
          </p:nvPr>
        </p:nvSpPr>
        <p:spPr/>
        <p:txBody>
          <a:bodyPr/>
          <a:lstStyle/>
          <a:p>
            <a:endParaRPr lang="en-GB" sz="1800" dirty="0" smtClean="0"/>
          </a:p>
          <a:p>
            <a:r>
              <a:rPr lang="en-GB" sz="1800" dirty="0" smtClean="0"/>
              <a:t>Consider </a:t>
            </a:r>
            <a:r>
              <a:rPr lang="en-GB" sz="1800" dirty="0"/>
              <a:t>the following:</a:t>
            </a:r>
          </a:p>
          <a:p>
            <a:pPr lvl="3"/>
            <a:r>
              <a:rPr lang="en-GB" sz="1800" dirty="0"/>
              <a:t>Policy coverage – is the claim covered?</a:t>
            </a:r>
          </a:p>
          <a:p>
            <a:pPr lvl="3"/>
            <a:r>
              <a:rPr lang="en-GB" sz="1800" dirty="0"/>
              <a:t>Fraud enquiries – review previous claims, Claimant's social media/online presence and financial </a:t>
            </a:r>
            <a:r>
              <a:rPr lang="en-GB" sz="1800" dirty="0" smtClean="0"/>
              <a:t>position.</a:t>
            </a:r>
            <a:endParaRPr lang="en-GB" sz="1800" dirty="0"/>
          </a:p>
          <a:p>
            <a:pPr lvl="3"/>
            <a:r>
              <a:rPr lang="en-GB" sz="1800" dirty="0"/>
              <a:t>Preservation of documents/records – particularly electronic records.  Ask the insured to suspend any automatic e-document deletion </a:t>
            </a:r>
            <a:r>
              <a:rPr lang="en-GB" sz="1800" dirty="0" smtClean="0"/>
              <a:t>programme.  </a:t>
            </a:r>
            <a:endParaRPr lang="en-GB" sz="1800" dirty="0"/>
          </a:p>
          <a:p>
            <a:pPr lvl="3"/>
            <a:r>
              <a:rPr lang="en-GB" sz="1800" dirty="0"/>
              <a:t>Ensure, if possible, that the product itself/any samples are returned/retained for any necessary </a:t>
            </a:r>
            <a:r>
              <a:rPr lang="en-GB" sz="1800" dirty="0" smtClean="0"/>
              <a:t>testing.</a:t>
            </a:r>
            <a:endParaRPr lang="en-GB" sz="1800" dirty="0"/>
          </a:p>
          <a:p>
            <a:pPr lvl="3"/>
            <a:r>
              <a:rPr lang="en-GB" sz="1800" dirty="0"/>
              <a:t>Choose and instruct an independent expert at an early stage.  Find out what they need to </a:t>
            </a:r>
            <a:r>
              <a:rPr lang="en-GB" sz="1800" dirty="0" smtClean="0"/>
              <a:t>see/examine.</a:t>
            </a:r>
            <a:endParaRPr lang="en-GB" sz="1800" dirty="0"/>
          </a:p>
          <a:p>
            <a:pPr lvl="3"/>
            <a:r>
              <a:rPr lang="en-GB" sz="1800" dirty="0"/>
              <a:t>Establish the terms of the contract between your Insured and the Claimant/any third party </a:t>
            </a:r>
            <a:r>
              <a:rPr lang="en-GB" sz="1800" dirty="0" smtClean="0"/>
              <a:t>supplier.</a:t>
            </a:r>
            <a:endParaRPr lang="en-GB" sz="1800" dirty="0"/>
          </a:p>
          <a:p>
            <a:endParaRPr lang="en-GB" dirty="0"/>
          </a:p>
        </p:txBody>
      </p:sp>
      <p:sp>
        <p:nvSpPr>
          <p:cNvPr id="6" name="Text Placeholder 5"/>
          <p:cNvSpPr>
            <a:spLocks noGrp="1"/>
          </p:cNvSpPr>
          <p:nvPr>
            <p:ph type="body" sz="quarter" idx="15"/>
          </p:nvPr>
        </p:nvSpPr>
        <p:spPr/>
        <p:txBody>
          <a:bodyPr/>
          <a:lstStyle/>
          <a:p>
            <a:r>
              <a:rPr lang="en-US" altLang="en-US" sz="1800" dirty="0"/>
              <a:t>Investigation</a:t>
            </a:r>
          </a:p>
          <a:p>
            <a:endParaRPr lang="en-GB" dirty="0"/>
          </a:p>
        </p:txBody>
      </p:sp>
      <p:sp>
        <p:nvSpPr>
          <p:cNvPr id="4" name="Slide Number Placeholder 3"/>
          <p:cNvSpPr>
            <a:spLocks noGrp="1"/>
          </p:cNvSpPr>
          <p:nvPr>
            <p:ph type="sldNum" sz="quarter" idx="4294967295"/>
          </p:nvPr>
        </p:nvSpPr>
        <p:spPr>
          <a:xfrm>
            <a:off x="0" y="6511925"/>
            <a:ext cx="323850" cy="180975"/>
          </a:xfrm>
        </p:spPr>
        <p:txBody>
          <a:bodyPr/>
          <a:lstStyle/>
          <a:p>
            <a:pPr>
              <a:defRPr/>
            </a:pPr>
            <a:fld id="{6576C234-03F7-4393-B97E-34BAFAEA821F}" type="slidenum">
              <a:rPr lang="en-GB" smtClean="0">
                <a:solidFill>
                  <a:srgbClr val="333333"/>
                </a:solidFill>
              </a:rPr>
              <a:pPr>
                <a:defRPr/>
              </a:pPr>
              <a:t>24</a:t>
            </a:fld>
            <a:endParaRPr lang="en-GB" dirty="0">
              <a:solidFill>
                <a:srgbClr val="333333"/>
              </a:solidFill>
            </a:endParaRPr>
          </a:p>
        </p:txBody>
      </p:sp>
    </p:spTree>
    <p:extLst>
      <p:ext uri="{BB962C8B-B14F-4D97-AF65-F5344CB8AC3E}">
        <p14:creationId xmlns:p14="http://schemas.microsoft.com/office/powerpoint/2010/main" val="3548388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Defending Claims</a:t>
            </a:r>
            <a:endParaRPr lang="en-GB" dirty="0"/>
          </a:p>
        </p:txBody>
      </p:sp>
      <p:sp>
        <p:nvSpPr>
          <p:cNvPr id="2" name="Content Placeholder 1"/>
          <p:cNvSpPr>
            <a:spLocks noGrp="1"/>
          </p:cNvSpPr>
          <p:nvPr>
            <p:ph idx="1"/>
          </p:nvPr>
        </p:nvSpPr>
        <p:spPr/>
        <p:txBody>
          <a:bodyPr/>
          <a:lstStyle/>
          <a:p>
            <a:endParaRPr lang="en-GB" sz="1800" dirty="0" smtClean="0"/>
          </a:p>
          <a:p>
            <a:r>
              <a:rPr lang="en-GB" sz="1800" dirty="0" smtClean="0"/>
              <a:t>Consider </a:t>
            </a:r>
            <a:r>
              <a:rPr lang="en-GB" sz="1800" dirty="0"/>
              <a:t>the following:</a:t>
            </a:r>
          </a:p>
          <a:p>
            <a:pPr lvl="3"/>
            <a:r>
              <a:rPr lang="en-GB" sz="1800" dirty="0"/>
              <a:t>Obtain information from the Claimant – including the extent of any injury/damage to property; the name, pack size and code number of the product; the name and address of the retailer (if any) who sold it; and confirmation of how the product was </a:t>
            </a:r>
            <a:r>
              <a:rPr lang="en-GB" sz="1800" dirty="0" smtClean="0"/>
              <a:t>stored/used.</a:t>
            </a:r>
          </a:p>
          <a:p>
            <a:pPr lvl="3"/>
            <a:r>
              <a:rPr lang="en-GB" sz="1800" dirty="0" smtClean="0"/>
              <a:t>Obtain </a:t>
            </a:r>
            <a:r>
              <a:rPr lang="en-GB" sz="1800" dirty="0"/>
              <a:t>witness statements from your Insured – memories will fade with </a:t>
            </a:r>
            <a:r>
              <a:rPr lang="en-GB" sz="1800" dirty="0" smtClean="0"/>
              <a:t>time.</a:t>
            </a:r>
          </a:p>
          <a:p>
            <a:pPr lvl="3"/>
            <a:r>
              <a:rPr lang="en-GB" sz="1800" dirty="0" smtClean="0"/>
              <a:t>Is </a:t>
            </a:r>
            <a:r>
              <a:rPr lang="en-GB" sz="1800" dirty="0"/>
              <a:t>there a viable recovery claim for your outlay?  If so, then consider the limitation period for any such claim and notify the third </a:t>
            </a:r>
            <a:r>
              <a:rPr lang="en-GB" sz="1800" dirty="0" smtClean="0"/>
              <a:t>party.</a:t>
            </a:r>
            <a:endParaRPr lang="en-GB" sz="1800" dirty="0"/>
          </a:p>
          <a:p>
            <a:endParaRPr lang="en-GB" dirty="0"/>
          </a:p>
        </p:txBody>
      </p:sp>
      <p:sp>
        <p:nvSpPr>
          <p:cNvPr id="6" name="Text Placeholder 5"/>
          <p:cNvSpPr>
            <a:spLocks noGrp="1"/>
          </p:cNvSpPr>
          <p:nvPr>
            <p:ph type="body" sz="quarter" idx="15"/>
          </p:nvPr>
        </p:nvSpPr>
        <p:spPr/>
        <p:txBody>
          <a:bodyPr/>
          <a:lstStyle/>
          <a:p>
            <a:r>
              <a:rPr lang="en-US" altLang="en-US" sz="1800" dirty="0"/>
              <a:t>Investigation</a:t>
            </a:r>
          </a:p>
          <a:p>
            <a:endParaRPr lang="en-GB" dirty="0"/>
          </a:p>
        </p:txBody>
      </p:sp>
      <p:sp>
        <p:nvSpPr>
          <p:cNvPr id="4" name="Slide Number Placeholder 3"/>
          <p:cNvSpPr>
            <a:spLocks noGrp="1"/>
          </p:cNvSpPr>
          <p:nvPr>
            <p:ph type="sldNum" sz="quarter" idx="4294967295"/>
          </p:nvPr>
        </p:nvSpPr>
        <p:spPr>
          <a:xfrm>
            <a:off x="0" y="6511925"/>
            <a:ext cx="323850" cy="180975"/>
          </a:xfrm>
        </p:spPr>
        <p:txBody>
          <a:bodyPr/>
          <a:lstStyle/>
          <a:p>
            <a:pPr>
              <a:defRPr/>
            </a:pPr>
            <a:fld id="{6576C234-03F7-4393-B97E-34BAFAEA821F}" type="slidenum">
              <a:rPr lang="en-GB" smtClean="0">
                <a:solidFill>
                  <a:srgbClr val="333333"/>
                </a:solidFill>
              </a:rPr>
              <a:pPr>
                <a:defRPr/>
              </a:pPr>
              <a:t>25</a:t>
            </a:fld>
            <a:endParaRPr lang="en-GB" dirty="0">
              <a:solidFill>
                <a:srgbClr val="333333"/>
              </a:solidFill>
            </a:endParaRPr>
          </a:p>
        </p:txBody>
      </p:sp>
    </p:spTree>
    <p:extLst>
      <p:ext uri="{BB962C8B-B14F-4D97-AF65-F5344CB8AC3E}">
        <p14:creationId xmlns:p14="http://schemas.microsoft.com/office/powerpoint/2010/main" val="533237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Policy Indemnity</a:t>
            </a:r>
            <a:endParaRPr lang="en-GB" dirty="0"/>
          </a:p>
        </p:txBody>
      </p:sp>
      <p:sp>
        <p:nvSpPr>
          <p:cNvPr id="2" name="Content Placeholder 1"/>
          <p:cNvSpPr>
            <a:spLocks noGrp="1"/>
          </p:cNvSpPr>
          <p:nvPr>
            <p:ph idx="1"/>
          </p:nvPr>
        </p:nvSpPr>
        <p:spPr>
          <a:xfrm>
            <a:off x="442913" y="2130892"/>
            <a:ext cx="11337417" cy="4287160"/>
          </a:xfrm>
        </p:spPr>
        <p:txBody>
          <a:bodyPr/>
          <a:lstStyle/>
          <a:p>
            <a:pPr marL="0" indent="0">
              <a:buNone/>
            </a:pPr>
            <a:endParaRPr lang="en-GB" b="1" dirty="0" smtClean="0"/>
          </a:p>
          <a:p>
            <a:r>
              <a:rPr lang="en-GB" sz="1800" b="1" dirty="0" smtClean="0"/>
              <a:t>Terms are policy-specific, but common terms include variations of:</a:t>
            </a:r>
          </a:p>
          <a:p>
            <a:pPr marL="0" indent="0">
              <a:buNone/>
            </a:pPr>
            <a:endParaRPr lang="en-GB" sz="1800" b="1" dirty="0"/>
          </a:p>
          <a:p>
            <a:r>
              <a:rPr lang="en-GB" sz="1800" b="1" dirty="0" smtClean="0"/>
              <a:t>Product </a:t>
            </a:r>
            <a:r>
              <a:rPr lang="en-GB" sz="1800" dirty="0"/>
              <a:t>– </a:t>
            </a:r>
            <a:r>
              <a:rPr lang="en-GB" sz="1800" i="1" dirty="0"/>
              <a:t>“means any property (including integral software, packaging, containers, labels and instructions for use) after it has left the custody or control of the </a:t>
            </a:r>
            <a:r>
              <a:rPr lang="en-GB" sz="1800" b="1" i="1" dirty="0"/>
              <a:t>insured</a:t>
            </a:r>
            <a:r>
              <a:rPr lang="en-GB" sz="1800" i="1" dirty="0"/>
              <a:t> which has been designed, specified, formulated, manufactured, constructed, installed, sold, supplied, distributed, treated, serviced, altered or repaired by or on behalf of the </a:t>
            </a:r>
            <a:r>
              <a:rPr lang="en-GB" sz="1800" b="1" i="1" dirty="0"/>
              <a:t>insured</a:t>
            </a:r>
            <a:r>
              <a:rPr lang="en-GB" sz="1800" i="1" dirty="0"/>
              <a:t>.”</a:t>
            </a:r>
          </a:p>
          <a:p>
            <a:endParaRPr lang="en-GB" sz="1800" dirty="0"/>
          </a:p>
          <a:p>
            <a:r>
              <a:rPr lang="en-GB" sz="1800" b="1" dirty="0"/>
              <a:t>Products liability cover</a:t>
            </a:r>
            <a:r>
              <a:rPr lang="en-GB" sz="1800" dirty="0"/>
              <a:t> – </a:t>
            </a:r>
            <a:r>
              <a:rPr lang="en-GB" sz="1800" i="1" dirty="0"/>
              <a:t>“The </a:t>
            </a:r>
            <a:r>
              <a:rPr lang="en-GB" sz="1800" b="1" i="1" dirty="0"/>
              <a:t>insurer</a:t>
            </a:r>
            <a:r>
              <a:rPr lang="en-GB" sz="1800" i="1" dirty="0"/>
              <a:t>  agrees to indemnify the insured by the terms of this </a:t>
            </a:r>
            <a:r>
              <a:rPr lang="en-GB" sz="1800" b="1" i="1" dirty="0"/>
              <a:t>insured section</a:t>
            </a:r>
            <a:r>
              <a:rPr lang="en-GB" sz="1800" i="1" dirty="0"/>
              <a:t> against </a:t>
            </a:r>
            <a:r>
              <a:rPr lang="en-GB" sz="1800" b="1" i="1" dirty="0"/>
              <a:t>legal liability to pay damages or compensation</a:t>
            </a:r>
            <a:r>
              <a:rPr lang="en-GB" sz="1800" i="1" dirty="0"/>
              <a:t>, including claimant costs recoverable from the </a:t>
            </a:r>
            <a:r>
              <a:rPr lang="en-GB" sz="1800" b="1" i="1" dirty="0"/>
              <a:t>insured</a:t>
            </a:r>
            <a:r>
              <a:rPr lang="en-GB" sz="1800" i="1" dirty="0"/>
              <a:t> as a result of </a:t>
            </a:r>
            <a:r>
              <a:rPr lang="en-GB" sz="1800" b="1" i="1" dirty="0"/>
              <a:t>personal injury, damage, denial of access </a:t>
            </a:r>
            <a:r>
              <a:rPr lang="en-GB" sz="1800" i="1" dirty="0"/>
              <a:t>or nuisance that occurs during the </a:t>
            </a:r>
            <a:r>
              <a:rPr lang="en-GB" sz="1800" b="1" i="1" dirty="0"/>
              <a:t>period of insurance </a:t>
            </a:r>
            <a:r>
              <a:rPr lang="en-GB" sz="1800" i="1" dirty="0"/>
              <a:t>and </a:t>
            </a:r>
            <a:r>
              <a:rPr lang="en-GB" sz="1800" i="1" u="sng" dirty="0"/>
              <a:t>arising out of or from or in connection with the </a:t>
            </a:r>
            <a:r>
              <a:rPr lang="en-GB" sz="1800" b="1" i="1" u="sng" dirty="0"/>
              <a:t>insured’s products</a:t>
            </a:r>
            <a:r>
              <a:rPr lang="en-GB" sz="1800" i="1" dirty="0"/>
              <a:t>.”</a:t>
            </a:r>
          </a:p>
          <a:p>
            <a:endParaRPr lang="en-GB" dirty="0"/>
          </a:p>
        </p:txBody>
      </p:sp>
      <p:sp>
        <p:nvSpPr>
          <p:cNvPr id="6" name="Text Placeholder 5"/>
          <p:cNvSpPr>
            <a:spLocks noGrp="1"/>
          </p:cNvSpPr>
          <p:nvPr>
            <p:ph type="body" sz="quarter" idx="15"/>
          </p:nvPr>
        </p:nvSpPr>
        <p:spPr/>
        <p:txBody>
          <a:bodyPr/>
          <a:lstStyle/>
          <a:p>
            <a:r>
              <a:rPr lang="en-US" altLang="en-US" sz="1800" dirty="0"/>
              <a:t>Key </a:t>
            </a:r>
            <a:r>
              <a:rPr lang="en-US" altLang="en-US" sz="1800" dirty="0" smtClean="0"/>
              <a:t>Definitions/Terms </a:t>
            </a:r>
            <a:endParaRPr lang="en-US" altLang="en-US" sz="1800" dirty="0"/>
          </a:p>
          <a:p>
            <a:endParaRPr lang="en-GB" dirty="0"/>
          </a:p>
        </p:txBody>
      </p:sp>
      <p:sp>
        <p:nvSpPr>
          <p:cNvPr id="4" name="Slide Number Placeholder 3"/>
          <p:cNvSpPr>
            <a:spLocks noGrp="1"/>
          </p:cNvSpPr>
          <p:nvPr>
            <p:ph type="sldNum" sz="quarter" idx="4294967295"/>
          </p:nvPr>
        </p:nvSpPr>
        <p:spPr>
          <a:xfrm>
            <a:off x="0" y="6511925"/>
            <a:ext cx="323850" cy="180975"/>
          </a:xfrm>
        </p:spPr>
        <p:txBody>
          <a:bodyPr/>
          <a:lstStyle/>
          <a:p>
            <a:pPr>
              <a:defRPr/>
            </a:pPr>
            <a:fld id="{6576C234-03F7-4393-B97E-34BAFAEA821F}" type="slidenum">
              <a:rPr lang="en-GB" smtClean="0">
                <a:solidFill>
                  <a:srgbClr val="333333"/>
                </a:solidFill>
              </a:rPr>
              <a:pPr>
                <a:defRPr/>
              </a:pPr>
              <a:t>26</a:t>
            </a:fld>
            <a:endParaRPr lang="en-GB" dirty="0">
              <a:solidFill>
                <a:srgbClr val="333333"/>
              </a:solidFill>
            </a:endParaRPr>
          </a:p>
        </p:txBody>
      </p:sp>
    </p:spTree>
    <p:extLst>
      <p:ext uri="{BB962C8B-B14F-4D97-AF65-F5344CB8AC3E}">
        <p14:creationId xmlns:p14="http://schemas.microsoft.com/office/powerpoint/2010/main" val="3451135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Policy Indemnity</a:t>
            </a:r>
            <a:endParaRPr lang="en-GB" dirty="0"/>
          </a:p>
        </p:txBody>
      </p:sp>
      <p:sp>
        <p:nvSpPr>
          <p:cNvPr id="2" name="Content Placeholder 1"/>
          <p:cNvSpPr>
            <a:spLocks noGrp="1"/>
          </p:cNvSpPr>
          <p:nvPr>
            <p:ph idx="1"/>
          </p:nvPr>
        </p:nvSpPr>
        <p:spPr/>
        <p:txBody>
          <a:bodyPr/>
          <a:lstStyle/>
          <a:p>
            <a:r>
              <a:rPr lang="en-GB" sz="1800" b="1" dirty="0" smtClean="0"/>
              <a:t>Costs </a:t>
            </a:r>
            <a:r>
              <a:rPr lang="en-GB" sz="1800" b="1" dirty="0"/>
              <a:t>of recall or guarantee </a:t>
            </a:r>
            <a:r>
              <a:rPr lang="en-GB" sz="1800" dirty="0"/>
              <a:t>– </a:t>
            </a:r>
            <a:r>
              <a:rPr lang="en-GB" sz="1800" i="1" dirty="0"/>
              <a:t>“expenditure, whether incurred by the insured or others, for the withdrawal, recall, disposal , removal, repair, adjustment, alteration, reconditioning, replacement or reinstatement of any product or part thereof and/or financial loss consequent upon the necessity for such withdrawal, recall, disposal, removal, repair, adjustment, alteration, reconditioning, replacement or reinstatement.”</a:t>
            </a:r>
          </a:p>
          <a:p>
            <a:r>
              <a:rPr lang="en-GB" sz="1800" b="1" dirty="0" smtClean="0"/>
              <a:t>Financial </a:t>
            </a:r>
            <a:r>
              <a:rPr lang="en-GB" sz="1800" b="1" dirty="0"/>
              <a:t>loss </a:t>
            </a:r>
            <a:r>
              <a:rPr lang="en-GB" sz="1800" dirty="0"/>
              <a:t>– </a:t>
            </a:r>
            <a:r>
              <a:rPr lang="en-GB" sz="1800" i="1" dirty="0"/>
              <a:t>“liability for economic loss not consequent upon bodily </a:t>
            </a:r>
            <a:r>
              <a:rPr lang="en-GB" sz="1800" i="1" dirty="0" smtClean="0"/>
              <a:t>injury </a:t>
            </a:r>
            <a:r>
              <a:rPr lang="en-GB" sz="1800" i="1" dirty="0"/>
              <a:t>or damage except for nuisance, libel, slander and the cover provided by clause 3.3.1 Data Protection Act 1998.”</a:t>
            </a:r>
          </a:p>
          <a:p>
            <a:r>
              <a:rPr lang="en-GB" sz="1800" b="1" dirty="0" smtClean="0"/>
              <a:t>Fines</a:t>
            </a:r>
            <a:r>
              <a:rPr lang="en-GB" sz="1800" b="1" dirty="0"/>
              <a:t>, penalties or multiplication of compensatory damages </a:t>
            </a:r>
            <a:r>
              <a:rPr lang="en-GB" sz="1800" dirty="0"/>
              <a:t>– </a:t>
            </a:r>
            <a:r>
              <a:rPr lang="en-GB" sz="1800" i="1" dirty="0"/>
              <a:t>“any fines, penalties, punitive damages, exemplary damages, aggravated damages, </a:t>
            </a:r>
            <a:r>
              <a:rPr lang="en-GB" sz="1800" i="1" dirty="0" smtClean="0"/>
              <a:t>or </a:t>
            </a:r>
            <a:r>
              <a:rPr lang="en-GB" sz="1800" i="1" dirty="0"/>
              <a:t>any other increase in damages resulting from the multiplication of compensatory damages.”</a:t>
            </a:r>
          </a:p>
          <a:p>
            <a:r>
              <a:rPr lang="en-GB" sz="1800" b="1" dirty="0" smtClean="0"/>
              <a:t>The </a:t>
            </a:r>
            <a:r>
              <a:rPr lang="en-GB" sz="1800" b="1" dirty="0"/>
              <a:t>product itself </a:t>
            </a:r>
            <a:r>
              <a:rPr lang="en-GB" sz="1800" dirty="0"/>
              <a:t>– </a:t>
            </a:r>
            <a:r>
              <a:rPr lang="en-GB" sz="1800" i="1" dirty="0"/>
              <a:t>“liability in respect of </a:t>
            </a:r>
            <a:r>
              <a:rPr lang="en-GB" sz="1800" b="1" i="1" dirty="0"/>
              <a:t>damage</a:t>
            </a:r>
            <a:r>
              <a:rPr lang="en-GB" sz="1800" i="1" dirty="0"/>
              <a:t> to the </a:t>
            </a:r>
            <a:r>
              <a:rPr lang="en-GB" sz="1800" b="1" i="1" dirty="0"/>
              <a:t>insured’s product </a:t>
            </a:r>
            <a:r>
              <a:rPr lang="en-GB" sz="1800" i="1" dirty="0"/>
              <a:t>or any part thereof arising from defect or unsuitability thereof provided that this exclusion will only apply to the </a:t>
            </a:r>
            <a:r>
              <a:rPr lang="en-GB" sz="1800" b="1" i="1" dirty="0"/>
              <a:t>insured’s product </a:t>
            </a:r>
            <a:r>
              <a:rPr lang="en-GB" sz="1800" i="1" dirty="0"/>
              <a:t>which has the defect or unsuitability.”</a:t>
            </a:r>
          </a:p>
          <a:p>
            <a:endParaRPr lang="en-GB" dirty="0"/>
          </a:p>
        </p:txBody>
      </p:sp>
      <p:sp>
        <p:nvSpPr>
          <p:cNvPr id="6" name="Text Placeholder 5"/>
          <p:cNvSpPr>
            <a:spLocks noGrp="1"/>
          </p:cNvSpPr>
          <p:nvPr>
            <p:ph type="body" sz="quarter" idx="15"/>
          </p:nvPr>
        </p:nvSpPr>
        <p:spPr/>
        <p:txBody>
          <a:bodyPr/>
          <a:lstStyle/>
          <a:p>
            <a:r>
              <a:rPr lang="en-US" altLang="en-US" sz="1800" dirty="0"/>
              <a:t>Exclusions</a:t>
            </a:r>
          </a:p>
          <a:p>
            <a:endParaRPr lang="en-GB" dirty="0"/>
          </a:p>
        </p:txBody>
      </p:sp>
      <p:sp>
        <p:nvSpPr>
          <p:cNvPr id="4" name="Slide Number Placeholder 3"/>
          <p:cNvSpPr>
            <a:spLocks noGrp="1"/>
          </p:cNvSpPr>
          <p:nvPr>
            <p:ph type="sldNum" sz="quarter" idx="4294967295"/>
          </p:nvPr>
        </p:nvSpPr>
        <p:spPr>
          <a:xfrm>
            <a:off x="0" y="6511925"/>
            <a:ext cx="323850" cy="180975"/>
          </a:xfrm>
        </p:spPr>
        <p:txBody>
          <a:bodyPr/>
          <a:lstStyle/>
          <a:p>
            <a:pPr>
              <a:defRPr/>
            </a:pPr>
            <a:fld id="{6576C234-03F7-4393-B97E-34BAFAEA821F}" type="slidenum">
              <a:rPr lang="en-GB" smtClean="0">
                <a:solidFill>
                  <a:srgbClr val="333333"/>
                </a:solidFill>
              </a:rPr>
              <a:pPr>
                <a:defRPr/>
              </a:pPr>
              <a:t>27</a:t>
            </a:fld>
            <a:endParaRPr lang="en-GB" dirty="0">
              <a:solidFill>
                <a:srgbClr val="333333"/>
              </a:solidFill>
            </a:endParaRPr>
          </a:p>
        </p:txBody>
      </p:sp>
    </p:spTree>
    <p:extLst>
      <p:ext uri="{BB962C8B-B14F-4D97-AF65-F5344CB8AC3E}">
        <p14:creationId xmlns:p14="http://schemas.microsoft.com/office/powerpoint/2010/main" val="421008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Policy Indemnity</a:t>
            </a:r>
            <a:endParaRPr lang="en-GB" dirty="0"/>
          </a:p>
        </p:txBody>
      </p:sp>
      <p:sp>
        <p:nvSpPr>
          <p:cNvPr id="2" name="Content Placeholder 1"/>
          <p:cNvSpPr>
            <a:spLocks noGrp="1"/>
          </p:cNvSpPr>
          <p:nvPr>
            <p:ph idx="1"/>
          </p:nvPr>
        </p:nvSpPr>
        <p:spPr/>
        <p:txBody>
          <a:bodyPr/>
          <a:lstStyle/>
          <a:p>
            <a:endParaRPr lang="en-GB" sz="1800" dirty="0" smtClean="0"/>
          </a:p>
          <a:p>
            <a:r>
              <a:rPr lang="en-GB" sz="1800" dirty="0" smtClean="0"/>
              <a:t>Note </a:t>
            </a:r>
            <a:r>
              <a:rPr lang="en-GB" sz="1800" dirty="0"/>
              <a:t>the distinction between </a:t>
            </a:r>
            <a:r>
              <a:rPr lang="en-GB" sz="1800" i="1" dirty="0"/>
              <a:t>“</a:t>
            </a:r>
            <a:r>
              <a:rPr lang="en-GB" sz="1800" b="1" i="1" dirty="0"/>
              <a:t>Product</a:t>
            </a:r>
            <a:r>
              <a:rPr lang="en-GB" sz="1800" i="1" dirty="0"/>
              <a:t>” </a:t>
            </a:r>
            <a:r>
              <a:rPr lang="en-GB" sz="1800" dirty="0"/>
              <a:t>and provision of the </a:t>
            </a:r>
            <a:r>
              <a:rPr lang="en-GB" sz="1800" b="1" dirty="0"/>
              <a:t>service</a:t>
            </a:r>
            <a:r>
              <a:rPr lang="en-GB" sz="1800" dirty="0"/>
              <a:t> for a customer – the latter is covered, if at all, by public liability </a:t>
            </a:r>
            <a:r>
              <a:rPr lang="en-GB" sz="1800" dirty="0" smtClean="0"/>
              <a:t>insurance.</a:t>
            </a:r>
            <a:endParaRPr lang="en-GB" sz="1800" dirty="0"/>
          </a:p>
          <a:p>
            <a:r>
              <a:rPr lang="en-GB" sz="1800" dirty="0"/>
              <a:t>Product liability is concerned with </a:t>
            </a:r>
            <a:r>
              <a:rPr lang="en-GB" sz="1800" b="1" dirty="0"/>
              <a:t>damage caused to persons </a:t>
            </a:r>
            <a:r>
              <a:rPr lang="en-GB" sz="1800" dirty="0"/>
              <a:t>and </a:t>
            </a:r>
            <a:r>
              <a:rPr lang="en-GB" sz="1800" b="1" u="sng" dirty="0"/>
              <a:t>other</a:t>
            </a:r>
            <a:r>
              <a:rPr lang="en-GB" sz="1800" dirty="0"/>
              <a:t> </a:t>
            </a:r>
            <a:r>
              <a:rPr lang="en-GB" sz="1800" b="1" dirty="0"/>
              <a:t>property </a:t>
            </a:r>
            <a:r>
              <a:rPr lang="en-GB" sz="1800" dirty="0"/>
              <a:t>by a defective product supplied by </a:t>
            </a:r>
            <a:r>
              <a:rPr lang="en-GB" sz="1800" dirty="0" smtClean="0"/>
              <a:t>the insured</a:t>
            </a:r>
            <a:r>
              <a:rPr lang="en-GB" sz="1800" dirty="0"/>
              <a:t>.  There must be some form of external </a:t>
            </a:r>
            <a:r>
              <a:rPr lang="en-GB" sz="1800" dirty="0" smtClean="0"/>
              <a:t>loss.</a:t>
            </a:r>
            <a:endParaRPr lang="en-GB" sz="1800" dirty="0"/>
          </a:p>
          <a:p>
            <a:r>
              <a:rPr lang="en-GB" sz="1800" dirty="0"/>
              <a:t>Costs of </a:t>
            </a:r>
            <a:r>
              <a:rPr lang="en-GB" sz="1800" b="1" dirty="0"/>
              <a:t>recall/guarantee, financial loss and fines, penalties or multiplication of compensatory damages </a:t>
            </a:r>
            <a:r>
              <a:rPr lang="en-GB" sz="1800" dirty="0"/>
              <a:t>are all </a:t>
            </a:r>
            <a:r>
              <a:rPr lang="en-GB" sz="1800" dirty="0" smtClean="0"/>
              <a:t>normally excluded </a:t>
            </a:r>
            <a:r>
              <a:rPr lang="en-GB" sz="1800" dirty="0"/>
              <a:t>from </a:t>
            </a:r>
            <a:r>
              <a:rPr lang="en-GB" sz="1800" dirty="0" smtClean="0"/>
              <a:t>cover.</a:t>
            </a:r>
            <a:endParaRPr lang="en-GB" sz="1800" dirty="0"/>
          </a:p>
          <a:p>
            <a:pPr marL="0" indent="0">
              <a:buNone/>
            </a:pPr>
            <a:endParaRPr lang="en-GB" dirty="0"/>
          </a:p>
        </p:txBody>
      </p:sp>
      <p:sp>
        <p:nvSpPr>
          <p:cNvPr id="6" name="Text Placeholder 5"/>
          <p:cNvSpPr>
            <a:spLocks noGrp="1"/>
          </p:cNvSpPr>
          <p:nvPr>
            <p:ph type="body" sz="quarter" idx="15"/>
          </p:nvPr>
        </p:nvSpPr>
        <p:spPr/>
        <p:txBody>
          <a:bodyPr/>
          <a:lstStyle/>
          <a:p>
            <a:r>
              <a:rPr lang="en-GB" altLang="en-US" sz="1800" dirty="0"/>
              <a:t>Key Considerations</a:t>
            </a:r>
          </a:p>
          <a:p>
            <a:endParaRPr lang="en-GB" dirty="0"/>
          </a:p>
        </p:txBody>
      </p:sp>
      <p:sp>
        <p:nvSpPr>
          <p:cNvPr id="4" name="Slide Number Placeholder 3"/>
          <p:cNvSpPr>
            <a:spLocks noGrp="1"/>
          </p:cNvSpPr>
          <p:nvPr>
            <p:ph type="sldNum" sz="quarter" idx="4294967295"/>
          </p:nvPr>
        </p:nvSpPr>
        <p:spPr>
          <a:xfrm>
            <a:off x="0" y="6511925"/>
            <a:ext cx="323850" cy="180975"/>
          </a:xfrm>
        </p:spPr>
        <p:txBody>
          <a:bodyPr/>
          <a:lstStyle/>
          <a:p>
            <a:pPr>
              <a:defRPr/>
            </a:pPr>
            <a:fld id="{6576C234-03F7-4393-B97E-34BAFAEA821F}" type="slidenum">
              <a:rPr lang="en-GB" smtClean="0">
                <a:solidFill>
                  <a:srgbClr val="333333"/>
                </a:solidFill>
              </a:rPr>
              <a:pPr>
                <a:defRPr/>
              </a:pPr>
              <a:t>28</a:t>
            </a:fld>
            <a:endParaRPr lang="en-GB" dirty="0">
              <a:solidFill>
                <a:srgbClr val="333333"/>
              </a:solidFill>
            </a:endParaRPr>
          </a:p>
        </p:txBody>
      </p:sp>
    </p:spTree>
    <p:extLst>
      <p:ext uri="{BB962C8B-B14F-4D97-AF65-F5344CB8AC3E}">
        <p14:creationId xmlns:p14="http://schemas.microsoft.com/office/powerpoint/2010/main" val="2445878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Brexit</a:t>
            </a:r>
            <a:endParaRPr lang="en-GB" dirty="0"/>
          </a:p>
        </p:txBody>
      </p:sp>
      <p:sp>
        <p:nvSpPr>
          <p:cNvPr id="2" name="Content Placeholder 1"/>
          <p:cNvSpPr>
            <a:spLocks noGrp="1"/>
          </p:cNvSpPr>
          <p:nvPr>
            <p:ph idx="1"/>
          </p:nvPr>
        </p:nvSpPr>
        <p:spPr/>
        <p:txBody>
          <a:bodyPr/>
          <a:lstStyle/>
          <a:p>
            <a:endParaRPr lang="en-GB" sz="1800" dirty="0" smtClean="0"/>
          </a:p>
          <a:p>
            <a:r>
              <a:rPr lang="en-GB" sz="1800" dirty="0" smtClean="0"/>
              <a:t>Much </a:t>
            </a:r>
            <a:r>
              <a:rPr lang="en-GB" sz="1800" dirty="0"/>
              <a:t>of UK Product Liability Law has its origin in EU Directives, for example:</a:t>
            </a:r>
          </a:p>
          <a:p>
            <a:r>
              <a:rPr lang="en-GB" sz="1800" b="1" dirty="0"/>
              <a:t>General Product Safety Directive (2001/9/EC) </a:t>
            </a:r>
            <a:r>
              <a:rPr lang="en-GB" sz="1800" dirty="0"/>
              <a:t>– implemented in the General Product Safety Regulations 2005 (requiring labelling and product instructions about the safe use of a product where not covered by sector specific legislation</a:t>
            </a:r>
            <a:r>
              <a:rPr lang="en-GB" sz="1800" dirty="0" smtClean="0"/>
              <a:t>).</a:t>
            </a:r>
            <a:endParaRPr lang="en-GB" sz="1800" dirty="0"/>
          </a:p>
          <a:p>
            <a:r>
              <a:rPr lang="en-GB" sz="1800" b="1" dirty="0"/>
              <a:t>Various sector-specific regulations </a:t>
            </a:r>
            <a:r>
              <a:rPr lang="en-GB" sz="1800" dirty="0"/>
              <a:t>to cover the labelling of products, including the (controversial) Standardised Packaging of Tobacco Products Regulations 2015 (SI 2015/829) and a large body of food sector </a:t>
            </a:r>
            <a:r>
              <a:rPr lang="en-GB" sz="1800" dirty="0" smtClean="0"/>
              <a:t>regulations.</a:t>
            </a:r>
            <a:endParaRPr lang="en-GB" sz="1800" dirty="0"/>
          </a:p>
          <a:p>
            <a:endParaRPr lang="en-GB" dirty="0"/>
          </a:p>
        </p:txBody>
      </p:sp>
      <p:sp>
        <p:nvSpPr>
          <p:cNvPr id="6" name="Text Placeholder 5"/>
          <p:cNvSpPr>
            <a:spLocks noGrp="1"/>
          </p:cNvSpPr>
          <p:nvPr>
            <p:ph type="body" sz="quarter" idx="15"/>
          </p:nvPr>
        </p:nvSpPr>
        <p:spPr/>
        <p:txBody>
          <a:bodyPr/>
          <a:lstStyle/>
          <a:p>
            <a:r>
              <a:rPr lang="en-US" altLang="en-US" sz="1800" dirty="0"/>
              <a:t>The Future</a:t>
            </a:r>
          </a:p>
          <a:p>
            <a:endParaRPr lang="en-GB" dirty="0"/>
          </a:p>
        </p:txBody>
      </p:sp>
      <p:sp>
        <p:nvSpPr>
          <p:cNvPr id="4" name="Slide Number Placeholder 3"/>
          <p:cNvSpPr>
            <a:spLocks noGrp="1"/>
          </p:cNvSpPr>
          <p:nvPr>
            <p:ph type="sldNum" sz="quarter" idx="4294967295"/>
          </p:nvPr>
        </p:nvSpPr>
        <p:spPr>
          <a:xfrm>
            <a:off x="0" y="6511925"/>
            <a:ext cx="323850" cy="180975"/>
          </a:xfrm>
        </p:spPr>
        <p:txBody>
          <a:bodyPr/>
          <a:lstStyle/>
          <a:p>
            <a:pPr>
              <a:defRPr/>
            </a:pPr>
            <a:fld id="{6576C234-03F7-4393-B97E-34BAFAEA821F}" type="slidenum">
              <a:rPr lang="en-GB" smtClean="0">
                <a:solidFill>
                  <a:srgbClr val="333333"/>
                </a:solidFill>
              </a:rPr>
              <a:pPr>
                <a:defRPr/>
              </a:pPr>
              <a:t>29</a:t>
            </a:fld>
            <a:endParaRPr lang="en-GB" dirty="0">
              <a:solidFill>
                <a:srgbClr val="333333"/>
              </a:solidFill>
            </a:endParaRPr>
          </a:p>
        </p:txBody>
      </p:sp>
    </p:spTree>
    <p:extLst>
      <p:ext uri="{BB962C8B-B14F-4D97-AF65-F5344CB8AC3E}">
        <p14:creationId xmlns:p14="http://schemas.microsoft.com/office/powerpoint/2010/main" val="2915628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5"/>
          <p:cNvSpPr>
            <a:spLocks noGrp="1"/>
          </p:cNvSpPr>
          <p:nvPr>
            <p:ph type="title"/>
          </p:nvPr>
        </p:nvSpPr>
        <p:spPr/>
        <p:txBody>
          <a:bodyPr/>
          <a:lstStyle/>
          <a:p>
            <a:pPr eaLnBrk="1" hangingPunct="1"/>
            <a:r>
              <a:rPr lang="en-GB" altLang="en-US" dirty="0" smtClean="0"/>
              <a:t>Introduction</a:t>
            </a:r>
          </a:p>
        </p:txBody>
      </p:sp>
      <p:sp>
        <p:nvSpPr>
          <p:cNvPr id="3" name="Content Placeholder 2"/>
          <p:cNvSpPr>
            <a:spLocks noGrp="1"/>
          </p:cNvSpPr>
          <p:nvPr>
            <p:ph idx="1"/>
          </p:nvPr>
        </p:nvSpPr>
        <p:spPr/>
        <p:txBody>
          <a:bodyPr/>
          <a:lstStyle/>
          <a:p>
            <a:endParaRPr lang="en-GB" dirty="0" smtClean="0"/>
          </a:p>
          <a:p>
            <a:r>
              <a:rPr lang="en-GB" sz="1800" dirty="0" smtClean="0"/>
              <a:t>Claim </a:t>
            </a:r>
            <a:r>
              <a:rPr lang="en-GB" sz="1800" dirty="0"/>
              <a:t>relating to a "product" for:</a:t>
            </a:r>
          </a:p>
          <a:p>
            <a:pPr lvl="3"/>
            <a:r>
              <a:rPr lang="en-GB" sz="1800" dirty="0"/>
              <a:t>Defective design</a:t>
            </a:r>
          </a:p>
          <a:p>
            <a:pPr lvl="3"/>
            <a:r>
              <a:rPr lang="en-GB" sz="1800" dirty="0"/>
              <a:t>Defective manufacture/production</a:t>
            </a:r>
          </a:p>
          <a:p>
            <a:pPr lvl="3"/>
            <a:r>
              <a:rPr lang="en-GB" sz="1800" dirty="0"/>
              <a:t>Defective warnings</a:t>
            </a:r>
          </a:p>
          <a:p>
            <a:pPr lvl="3"/>
            <a:r>
              <a:rPr lang="en-GB" sz="1800" dirty="0"/>
              <a:t>Negligent post-marketing action taken by company</a:t>
            </a:r>
          </a:p>
          <a:p>
            <a:endParaRPr lang="en-GB" sz="1800" dirty="0"/>
          </a:p>
          <a:p>
            <a:r>
              <a:rPr lang="en-GB" sz="1800" dirty="0"/>
              <a:t>Big recent increase seen in product </a:t>
            </a:r>
            <a:r>
              <a:rPr lang="en-GB" sz="1800" dirty="0" smtClean="0"/>
              <a:t>claims </a:t>
            </a:r>
            <a:r>
              <a:rPr lang="en-GB" sz="1800" dirty="0"/>
              <a:t>– the 'new' </a:t>
            </a:r>
            <a:r>
              <a:rPr lang="en-GB" sz="1800" dirty="0" smtClean="0"/>
              <a:t>whiplash?</a:t>
            </a:r>
            <a:endParaRPr lang="en-GB" sz="1800" dirty="0"/>
          </a:p>
          <a:p>
            <a:pPr lvl="3"/>
            <a:r>
              <a:rPr lang="en-GB" sz="1800" dirty="0"/>
              <a:t>Why?</a:t>
            </a:r>
          </a:p>
          <a:p>
            <a:endParaRPr lang="en-GB" dirty="0"/>
          </a:p>
        </p:txBody>
      </p:sp>
      <p:sp>
        <p:nvSpPr>
          <p:cNvPr id="4" name="Text Placeholder 3"/>
          <p:cNvSpPr>
            <a:spLocks noGrp="1"/>
          </p:cNvSpPr>
          <p:nvPr>
            <p:ph type="body" sz="quarter" idx="15"/>
          </p:nvPr>
        </p:nvSpPr>
        <p:spPr/>
        <p:txBody>
          <a:bodyPr>
            <a:normAutofit fontScale="92500" lnSpcReduction="20000"/>
          </a:bodyPr>
          <a:lstStyle/>
          <a:p>
            <a:endParaRPr lang="en-US" altLang="en-US" dirty="0" smtClean="0"/>
          </a:p>
          <a:p>
            <a:r>
              <a:rPr lang="en-US" altLang="en-US" sz="1900" dirty="0" smtClean="0"/>
              <a:t>What </a:t>
            </a:r>
            <a:r>
              <a:rPr lang="en-US" altLang="en-US" sz="1900" dirty="0"/>
              <a:t>is a product liability claim? </a:t>
            </a:r>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DCB5EB03-0C05-4CD5-9AEE-CF5BA21AE8A8}" type="slidenum">
              <a:rPr lang="en-GB"/>
              <a:pPr>
                <a:defRPr/>
              </a:pPr>
              <a:t>3</a:t>
            </a:fld>
            <a:endParaRPr lang="en-GB" dirty="0"/>
          </a:p>
        </p:txBody>
      </p:sp>
    </p:spTree>
    <p:extLst>
      <p:ext uri="{BB962C8B-B14F-4D97-AF65-F5344CB8AC3E}">
        <p14:creationId xmlns:p14="http://schemas.microsoft.com/office/powerpoint/2010/main" val="3451804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Brexit</a:t>
            </a:r>
            <a:endParaRPr lang="en-GB" dirty="0"/>
          </a:p>
        </p:txBody>
      </p:sp>
      <p:sp>
        <p:nvSpPr>
          <p:cNvPr id="4" name="Slide Number Placeholder 3"/>
          <p:cNvSpPr>
            <a:spLocks noGrp="1"/>
          </p:cNvSpPr>
          <p:nvPr>
            <p:ph type="sldNum" sz="quarter" idx="4294967295"/>
          </p:nvPr>
        </p:nvSpPr>
        <p:spPr>
          <a:xfrm>
            <a:off x="0" y="6511925"/>
            <a:ext cx="323850" cy="180975"/>
          </a:xfrm>
        </p:spPr>
        <p:txBody>
          <a:bodyPr/>
          <a:lstStyle/>
          <a:p>
            <a:pPr>
              <a:defRPr/>
            </a:pPr>
            <a:fld id="{6576C234-03F7-4393-B97E-34BAFAEA821F}" type="slidenum">
              <a:rPr lang="en-GB" smtClean="0">
                <a:solidFill>
                  <a:srgbClr val="333333"/>
                </a:solidFill>
              </a:rPr>
              <a:pPr>
                <a:defRPr/>
              </a:pPr>
              <a:t>30</a:t>
            </a:fld>
            <a:endParaRPr lang="en-GB" dirty="0">
              <a:solidFill>
                <a:srgbClr val="333333"/>
              </a:solidFill>
            </a:endParaRPr>
          </a:p>
        </p:txBody>
      </p:sp>
      <p:sp>
        <p:nvSpPr>
          <p:cNvPr id="6" name="Content Placeholder 5"/>
          <p:cNvSpPr>
            <a:spLocks noGrp="1"/>
          </p:cNvSpPr>
          <p:nvPr>
            <p:ph idx="1"/>
          </p:nvPr>
        </p:nvSpPr>
        <p:spPr/>
        <p:txBody>
          <a:bodyPr>
            <a:normAutofit/>
          </a:bodyPr>
          <a:lstStyle/>
          <a:p>
            <a:r>
              <a:rPr lang="en-GB" sz="1800" b="1" dirty="0" smtClean="0"/>
              <a:t>E.g. Food </a:t>
            </a:r>
            <a:r>
              <a:rPr lang="en-GB" sz="1800" b="1" dirty="0"/>
              <a:t>Sector statues, regulations, codes of practice and guidance are extensive and include:</a:t>
            </a:r>
          </a:p>
          <a:p>
            <a:pPr lvl="3"/>
            <a:r>
              <a:rPr lang="en-GB" sz="1800" dirty="0" smtClean="0"/>
              <a:t>Food </a:t>
            </a:r>
            <a:r>
              <a:rPr lang="en-GB" sz="1800" dirty="0"/>
              <a:t>Safety Act 1990 – statutory obligation to treat food for human consumption in a managed and controlled way – food must be of the </a:t>
            </a:r>
            <a:r>
              <a:rPr lang="en-GB" sz="1800" i="1" dirty="0"/>
              <a:t>“nature, substance and quality demanded”</a:t>
            </a:r>
            <a:r>
              <a:rPr lang="en-GB" sz="1800" dirty="0"/>
              <a:t> and must be correctly described.</a:t>
            </a:r>
          </a:p>
          <a:p>
            <a:pPr lvl="3"/>
            <a:r>
              <a:rPr lang="en-GB" sz="1800" dirty="0"/>
              <a:t>Food Standards Act 1999 – establishes the Food Standards Agency – functions and powers.</a:t>
            </a:r>
          </a:p>
          <a:p>
            <a:pPr lvl="3"/>
            <a:r>
              <a:rPr lang="en-GB" sz="1800" dirty="0"/>
              <a:t>Food Information Regulations 2014 (enabling local authorities to enforce EU Food Information for Consumers Regulation (EU FIC) - labelling information</a:t>
            </a:r>
            <a:r>
              <a:rPr lang="en-GB" sz="1800" dirty="0" smtClean="0"/>
              <a:t>).</a:t>
            </a:r>
            <a:endParaRPr lang="en-GB" sz="1800" dirty="0"/>
          </a:p>
          <a:p>
            <a:pPr lvl="3"/>
            <a:r>
              <a:rPr lang="en-GB" sz="1800" dirty="0"/>
              <a:t>EU Regulation No 2073/2005 – microbiological criteria for foods.</a:t>
            </a:r>
          </a:p>
          <a:p>
            <a:pPr lvl="3"/>
            <a:r>
              <a:rPr lang="en-GB" sz="1800" dirty="0"/>
              <a:t>EU Regulation 882/2004 –  controls for feed and food law (animal health / welfare</a:t>
            </a:r>
            <a:r>
              <a:rPr lang="en-GB" sz="1800" dirty="0" smtClean="0"/>
              <a:t>).</a:t>
            </a:r>
            <a:endParaRPr lang="en-GB" sz="1800" dirty="0"/>
          </a:p>
          <a:p>
            <a:r>
              <a:rPr lang="en-GB" sz="1800" b="1" dirty="0"/>
              <a:t>Transition Period </a:t>
            </a:r>
            <a:r>
              <a:rPr lang="en-GB" sz="1800" b="1" dirty="0" smtClean="0"/>
              <a:t>Ended </a:t>
            </a:r>
            <a:r>
              <a:rPr lang="en-GB" sz="1800" b="1" dirty="0"/>
              <a:t>on 31 December 2020 </a:t>
            </a:r>
            <a:r>
              <a:rPr lang="en-GB" sz="1800" dirty="0"/>
              <a:t>– EU law which </a:t>
            </a:r>
            <a:r>
              <a:rPr lang="en-GB" sz="1800" dirty="0" smtClean="0"/>
              <a:t>applied </a:t>
            </a:r>
            <a:r>
              <a:rPr lang="en-GB" sz="1800" dirty="0"/>
              <a:t>in </a:t>
            </a:r>
            <a:r>
              <a:rPr lang="en-GB" sz="1800" dirty="0" smtClean="0"/>
              <a:t>the UK </a:t>
            </a:r>
            <a:r>
              <a:rPr lang="en-GB" sz="1800" dirty="0"/>
              <a:t>on that date </a:t>
            </a:r>
            <a:r>
              <a:rPr lang="en-GB" sz="1800" dirty="0" smtClean="0"/>
              <a:t>is incorporated </a:t>
            </a:r>
            <a:r>
              <a:rPr lang="en-GB" sz="1800" dirty="0"/>
              <a:t>into UK </a:t>
            </a:r>
            <a:r>
              <a:rPr lang="en-GB" sz="1800" dirty="0" smtClean="0"/>
              <a:t>law, </a:t>
            </a:r>
            <a:r>
              <a:rPr lang="en-GB" sz="1800" dirty="0"/>
              <a:t>but may be amended or repealed </a:t>
            </a:r>
            <a:r>
              <a:rPr lang="en-GB" sz="1800" dirty="0" smtClean="0"/>
              <a:t>later.</a:t>
            </a:r>
            <a:endParaRPr lang="en-GB" sz="1800" dirty="0"/>
          </a:p>
        </p:txBody>
      </p:sp>
    </p:spTree>
    <p:extLst>
      <p:ext uri="{BB962C8B-B14F-4D97-AF65-F5344CB8AC3E}">
        <p14:creationId xmlns:p14="http://schemas.microsoft.com/office/powerpoint/2010/main" val="3456562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Brexit</a:t>
            </a:r>
            <a:endParaRPr lang="en-GB" dirty="0"/>
          </a:p>
        </p:txBody>
      </p:sp>
      <p:sp>
        <p:nvSpPr>
          <p:cNvPr id="2" name="Content Placeholder 1"/>
          <p:cNvSpPr>
            <a:spLocks noGrp="1"/>
          </p:cNvSpPr>
          <p:nvPr>
            <p:ph idx="1"/>
          </p:nvPr>
        </p:nvSpPr>
        <p:spPr/>
        <p:txBody>
          <a:bodyPr/>
          <a:lstStyle/>
          <a:p>
            <a:r>
              <a:rPr lang="en-GB" sz="1800" dirty="0"/>
              <a:t>The EU has published a </a:t>
            </a:r>
            <a:r>
              <a:rPr lang="en-GB" sz="1800" i="1" dirty="0"/>
              <a:t>"</a:t>
            </a:r>
            <a:r>
              <a:rPr lang="en-GB" sz="1800" b="1" i="1" dirty="0"/>
              <a:t>Product Safety and Market Surveillance Package</a:t>
            </a:r>
            <a:r>
              <a:rPr lang="en-GB" sz="1800" i="1" dirty="0"/>
              <a:t>" </a:t>
            </a:r>
            <a:r>
              <a:rPr lang="en-GB" sz="1800" dirty="0"/>
              <a:t>and is proposing to replace the General Product Safety Directive with a new Regulation on Consumer Product Safety. The aim is to:</a:t>
            </a:r>
          </a:p>
          <a:p>
            <a:pPr lvl="3"/>
            <a:r>
              <a:rPr lang="en-GB" sz="1800" dirty="0"/>
              <a:t>Simplify legislation, improve product identification and traceability and promote the increased use of European standards with a view to (1) more clearly defining the </a:t>
            </a:r>
            <a:r>
              <a:rPr lang="en-GB" sz="1800" b="1" dirty="0"/>
              <a:t>responsibilities</a:t>
            </a:r>
            <a:r>
              <a:rPr lang="en-GB" sz="1800" dirty="0"/>
              <a:t> of manufacturers, importers and distributors, (2) improving the </a:t>
            </a:r>
            <a:r>
              <a:rPr lang="en-GB" sz="1800" b="1" dirty="0"/>
              <a:t>implementation of product recalls</a:t>
            </a:r>
            <a:r>
              <a:rPr lang="en-GB" sz="1800" dirty="0"/>
              <a:t> and </a:t>
            </a:r>
            <a:r>
              <a:rPr lang="en-GB" sz="1800" b="1" dirty="0"/>
              <a:t>marketing restrictions </a:t>
            </a:r>
            <a:r>
              <a:rPr lang="en-GB" sz="1800" dirty="0"/>
              <a:t>through improved traceability of the product, and (3) improving </a:t>
            </a:r>
            <a:r>
              <a:rPr lang="en-GB" sz="1800" b="1" dirty="0"/>
              <a:t>awareness of dangerous products</a:t>
            </a:r>
            <a:r>
              <a:rPr lang="en-GB" sz="1800" dirty="0"/>
              <a:t>.</a:t>
            </a:r>
          </a:p>
          <a:p>
            <a:pPr lvl="3"/>
            <a:r>
              <a:rPr lang="en-GB" sz="1800" dirty="0"/>
              <a:t>Currently no agreement between member states (</a:t>
            </a:r>
            <a:r>
              <a:rPr lang="en-GB" sz="1800" dirty="0" smtClean="0"/>
              <a:t>delays, for example, on </a:t>
            </a:r>
            <a:r>
              <a:rPr lang="en-GB" sz="1800" dirty="0"/>
              <a:t>mandatory marking of origin on industrial products).</a:t>
            </a:r>
          </a:p>
          <a:p>
            <a:pPr lvl="3"/>
            <a:r>
              <a:rPr lang="en-GB" sz="1800" dirty="0" smtClean="0"/>
              <a:t>Has not been </a:t>
            </a:r>
            <a:r>
              <a:rPr lang="en-GB" sz="1800" dirty="0"/>
              <a:t>implemented before the end of the transition period – could be the start of significant divergence between EU and UK law in the longer term.</a:t>
            </a:r>
          </a:p>
          <a:p>
            <a:r>
              <a:rPr lang="en-GB" sz="1800" dirty="0" smtClean="0"/>
              <a:t>Various reports published by the EU on AI and technology, including (1) the Commission’s White Paper on AI in February 2020, and (2) on 21 April 2021, regulation proposals for the harmonisation of rules on AI.</a:t>
            </a:r>
            <a:endParaRPr lang="en-GB" sz="1800" dirty="0"/>
          </a:p>
        </p:txBody>
      </p:sp>
      <p:sp>
        <p:nvSpPr>
          <p:cNvPr id="6" name="Text Placeholder 5"/>
          <p:cNvSpPr>
            <a:spLocks noGrp="1"/>
          </p:cNvSpPr>
          <p:nvPr>
            <p:ph type="body" sz="quarter" idx="15"/>
          </p:nvPr>
        </p:nvSpPr>
        <p:spPr/>
        <p:txBody>
          <a:bodyPr/>
          <a:lstStyle/>
          <a:p>
            <a:r>
              <a:rPr lang="en-US" altLang="en-US" sz="1800" dirty="0"/>
              <a:t>The Future</a:t>
            </a:r>
          </a:p>
          <a:p>
            <a:endParaRPr lang="en-GB" dirty="0"/>
          </a:p>
        </p:txBody>
      </p:sp>
      <p:sp>
        <p:nvSpPr>
          <p:cNvPr id="4" name="Slide Number Placeholder 3"/>
          <p:cNvSpPr>
            <a:spLocks noGrp="1"/>
          </p:cNvSpPr>
          <p:nvPr>
            <p:ph type="sldNum" sz="quarter" idx="4294967295"/>
          </p:nvPr>
        </p:nvSpPr>
        <p:spPr>
          <a:xfrm>
            <a:off x="0" y="6511925"/>
            <a:ext cx="323850" cy="180975"/>
          </a:xfrm>
        </p:spPr>
        <p:txBody>
          <a:bodyPr/>
          <a:lstStyle/>
          <a:p>
            <a:pPr>
              <a:defRPr/>
            </a:pPr>
            <a:fld id="{6576C234-03F7-4393-B97E-34BAFAEA821F}" type="slidenum">
              <a:rPr lang="en-GB" smtClean="0">
                <a:solidFill>
                  <a:srgbClr val="333333"/>
                </a:solidFill>
              </a:rPr>
              <a:pPr>
                <a:defRPr/>
              </a:pPr>
              <a:t>31</a:t>
            </a:fld>
            <a:endParaRPr lang="en-GB" dirty="0">
              <a:solidFill>
                <a:srgbClr val="333333"/>
              </a:solidFill>
            </a:endParaRPr>
          </a:p>
        </p:txBody>
      </p:sp>
    </p:spTree>
    <p:extLst>
      <p:ext uri="{BB962C8B-B14F-4D97-AF65-F5344CB8AC3E}">
        <p14:creationId xmlns:p14="http://schemas.microsoft.com/office/powerpoint/2010/main" val="1715181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Brexit</a:t>
            </a:r>
            <a:endParaRPr lang="en-GB" dirty="0"/>
          </a:p>
        </p:txBody>
      </p:sp>
      <p:sp>
        <p:nvSpPr>
          <p:cNvPr id="2" name="Content Placeholder 1"/>
          <p:cNvSpPr>
            <a:spLocks noGrp="1"/>
          </p:cNvSpPr>
          <p:nvPr>
            <p:ph idx="1"/>
          </p:nvPr>
        </p:nvSpPr>
        <p:spPr/>
        <p:txBody>
          <a:bodyPr/>
          <a:lstStyle/>
          <a:p>
            <a:r>
              <a:rPr lang="en-GB" dirty="0"/>
              <a:t>On 11 March 2021, the UK </a:t>
            </a:r>
            <a:r>
              <a:rPr lang="en-GB" dirty="0" err="1"/>
              <a:t>Govt</a:t>
            </a:r>
            <a:r>
              <a:rPr lang="en-GB" dirty="0"/>
              <a:t> commenced a consultation through its UK Product Safety Review. </a:t>
            </a:r>
            <a:endParaRPr lang="en-GB" dirty="0" smtClean="0"/>
          </a:p>
          <a:p>
            <a:pPr marL="573750" lvl="2" indent="-285750">
              <a:buFont typeface="Arial" panose="020B0604020202020204" pitchFamily="34" charset="0"/>
              <a:buChar char="•"/>
            </a:pPr>
            <a:r>
              <a:rPr lang="en-GB" dirty="0" smtClean="0"/>
              <a:t>Exploring changes to existing product safety laws.</a:t>
            </a:r>
          </a:p>
          <a:p>
            <a:pPr marL="573750" lvl="2" indent="-285750">
              <a:buFont typeface="Arial" panose="020B0604020202020204" pitchFamily="34" charset="0"/>
              <a:buChar char="•"/>
            </a:pPr>
            <a:r>
              <a:rPr lang="en-GB" dirty="0" smtClean="0"/>
              <a:t>Seeking evidence from stakeholders as to how the existing framework may need to change regarding liability and enforcement.</a:t>
            </a:r>
          </a:p>
          <a:p>
            <a:pPr marL="573750" lvl="2" indent="-285750">
              <a:buFont typeface="Arial" panose="020B0604020202020204" pitchFamily="34" charset="0"/>
              <a:buChar char="•"/>
            </a:pPr>
            <a:r>
              <a:rPr lang="en-GB" dirty="0" smtClean="0"/>
              <a:t>Acknowledging that the CPA does not properly provide for emerging technologies.</a:t>
            </a:r>
          </a:p>
          <a:p>
            <a:pPr lvl="2" indent="0">
              <a:buNone/>
            </a:pPr>
            <a:endParaRPr lang="en-GB" dirty="0"/>
          </a:p>
          <a:p>
            <a:r>
              <a:rPr lang="en-GB" dirty="0" smtClean="0"/>
              <a:t>Simultaneously, the Law Commission, as part of its 14</a:t>
            </a:r>
            <a:r>
              <a:rPr lang="en-GB" baseline="30000" dirty="0" smtClean="0"/>
              <a:t>th</a:t>
            </a:r>
            <a:r>
              <a:rPr lang="en-GB" dirty="0" smtClean="0"/>
              <a:t> Programme of Law Reform</a:t>
            </a:r>
          </a:p>
          <a:p>
            <a:pPr marL="573750" lvl="2" indent="-285750">
              <a:buFont typeface="Arial" panose="020B0604020202020204" pitchFamily="34" charset="0"/>
              <a:buChar char="•"/>
            </a:pPr>
            <a:r>
              <a:rPr lang="en-GB" dirty="0" smtClean="0"/>
              <a:t> is considering the potential review and reform of the CPA.</a:t>
            </a:r>
          </a:p>
          <a:p>
            <a:pPr marL="573750" lvl="2" indent="-285750">
              <a:buFont typeface="Arial" panose="020B0604020202020204" pitchFamily="34" charset="0"/>
              <a:buChar char="•"/>
            </a:pPr>
            <a:r>
              <a:rPr lang="en-GB" dirty="0" smtClean="0"/>
              <a:t>Has invited input as to whether the CPA should be extended to cover all software and other tech developments.</a:t>
            </a:r>
            <a:endParaRPr lang="en-GB" dirty="0"/>
          </a:p>
        </p:txBody>
      </p:sp>
      <p:sp>
        <p:nvSpPr>
          <p:cNvPr id="6" name="Text Placeholder 5"/>
          <p:cNvSpPr>
            <a:spLocks noGrp="1"/>
          </p:cNvSpPr>
          <p:nvPr>
            <p:ph type="body" sz="quarter" idx="15"/>
          </p:nvPr>
        </p:nvSpPr>
        <p:spPr/>
        <p:txBody>
          <a:bodyPr/>
          <a:lstStyle/>
          <a:p>
            <a:r>
              <a:rPr lang="en-US" altLang="en-US" sz="1800" dirty="0"/>
              <a:t>The Future</a:t>
            </a:r>
          </a:p>
          <a:p>
            <a:endParaRPr lang="en-GB" dirty="0"/>
          </a:p>
        </p:txBody>
      </p:sp>
      <p:sp>
        <p:nvSpPr>
          <p:cNvPr id="4" name="Slide Number Placeholder 3"/>
          <p:cNvSpPr>
            <a:spLocks noGrp="1"/>
          </p:cNvSpPr>
          <p:nvPr>
            <p:ph type="sldNum" sz="quarter" idx="4294967295"/>
          </p:nvPr>
        </p:nvSpPr>
        <p:spPr>
          <a:xfrm>
            <a:off x="0" y="6511925"/>
            <a:ext cx="323850" cy="180975"/>
          </a:xfrm>
        </p:spPr>
        <p:txBody>
          <a:bodyPr/>
          <a:lstStyle/>
          <a:p>
            <a:pPr>
              <a:defRPr/>
            </a:pPr>
            <a:fld id="{6576C234-03F7-4393-B97E-34BAFAEA821F}" type="slidenum">
              <a:rPr lang="en-GB" smtClean="0">
                <a:solidFill>
                  <a:srgbClr val="333333"/>
                </a:solidFill>
              </a:rPr>
              <a:pPr>
                <a:defRPr/>
              </a:pPr>
              <a:t>32</a:t>
            </a:fld>
            <a:endParaRPr lang="en-GB" dirty="0">
              <a:solidFill>
                <a:srgbClr val="333333"/>
              </a:solidFill>
            </a:endParaRPr>
          </a:p>
        </p:txBody>
      </p:sp>
    </p:spTree>
    <p:extLst>
      <p:ext uri="{BB962C8B-B14F-4D97-AF65-F5344CB8AC3E}">
        <p14:creationId xmlns:p14="http://schemas.microsoft.com/office/powerpoint/2010/main" val="690826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Brexit</a:t>
            </a:r>
            <a:endParaRPr lang="en-GB" dirty="0"/>
          </a:p>
        </p:txBody>
      </p:sp>
      <p:sp>
        <p:nvSpPr>
          <p:cNvPr id="6" name="Content Placeholder 5"/>
          <p:cNvSpPr>
            <a:spLocks noGrp="1"/>
          </p:cNvSpPr>
          <p:nvPr>
            <p:ph idx="1"/>
          </p:nvPr>
        </p:nvSpPr>
        <p:spPr/>
        <p:txBody>
          <a:bodyPr/>
          <a:lstStyle/>
          <a:p>
            <a:endParaRPr lang="en-GB" sz="1800" dirty="0" smtClean="0"/>
          </a:p>
          <a:p>
            <a:r>
              <a:rPr lang="en-GB" sz="1800" dirty="0" smtClean="0"/>
              <a:t>The </a:t>
            </a:r>
            <a:r>
              <a:rPr lang="en-GB" sz="1800" dirty="0"/>
              <a:t>Product Safety and Metrology etc. (Amendment etc.) (EU Exit) Regulations (SI 2019/696) </a:t>
            </a:r>
            <a:r>
              <a:rPr lang="en-GB" sz="1800" dirty="0" smtClean="0"/>
              <a:t>came </a:t>
            </a:r>
            <a:r>
              <a:rPr lang="en-GB" sz="1800" dirty="0"/>
              <a:t>into force at the end of the transition period and amend the CPA.</a:t>
            </a:r>
          </a:p>
          <a:p>
            <a:r>
              <a:rPr lang="en-GB" sz="1800" dirty="0"/>
              <a:t>One of the categories of defendant changes from importers into the EU to importers into the UK. A UK distributor which imports from other EU countries may be strictly liable for defective products where previously it would not have been.</a:t>
            </a:r>
          </a:p>
          <a:p>
            <a:r>
              <a:rPr lang="en-GB" sz="1800" dirty="0"/>
              <a:t>One of the defences under s.4(1)(a) </a:t>
            </a:r>
            <a:r>
              <a:rPr lang="en-GB" sz="1800" dirty="0" smtClean="0"/>
              <a:t>has been </a:t>
            </a:r>
            <a:r>
              <a:rPr lang="en-GB" sz="1800" dirty="0"/>
              <a:t>where the defect is attributable to compliance with any EU </a:t>
            </a:r>
            <a:r>
              <a:rPr lang="en-GB" sz="1800" dirty="0" smtClean="0"/>
              <a:t>obligation. Going forward, </a:t>
            </a:r>
            <a:r>
              <a:rPr lang="en-GB" sz="1800" dirty="0"/>
              <a:t>there will not be a defence for defects attributable to compliance with </a:t>
            </a:r>
            <a:r>
              <a:rPr lang="en-GB" sz="1800" dirty="0" smtClean="0"/>
              <a:t>any EU </a:t>
            </a:r>
            <a:r>
              <a:rPr lang="en-GB" sz="1800" dirty="0"/>
              <a:t>law </a:t>
            </a:r>
            <a:r>
              <a:rPr lang="en-GB" sz="1800" dirty="0" smtClean="0"/>
              <a:t>introduced after </a:t>
            </a:r>
            <a:r>
              <a:rPr lang="en-GB" sz="1800" dirty="0"/>
              <a:t>31 </a:t>
            </a:r>
            <a:r>
              <a:rPr lang="en-GB" sz="1800" dirty="0" smtClean="0"/>
              <a:t>December </a:t>
            </a:r>
            <a:r>
              <a:rPr lang="en-GB" sz="1800" dirty="0"/>
              <a:t>2020</a:t>
            </a:r>
            <a:r>
              <a:rPr lang="en-GB" sz="1800" dirty="0" smtClean="0"/>
              <a:t>.</a:t>
            </a:r>
          </a:p>
          <a:p>
            <a:pPr marL="0" indent="0">
              <a:buNone/>
            </a:pPr>
            <a:endParaRPr lang="en-GB" dirty="0"/>
          </a:p>
        </p:txBody>
      </p:sp>
      <p:sp>
        <p:nvSpPr>
          <p:cNvPr id="7" name="Text Placeholder 6"/>
          <p:cNvSpPr>
            <a:spLocks noGrp="1"/>
          </p:cNvSpPr>
          <p:nvPr>
            <p:ph type="body" sz="quarter" idx="15"/>
          </p:nvPr>
        </p:nvSpPr>
        <p:spPr/>
        <p:txBody>
          <a:bodyPr/>
          <a:lstStyle/>
          <a:p>
            <a:r>
              <a:rPr lang="en-US" altLang="en-US" sz="1800" dirty="0"/>
              <a:t>Immediate Implications for CPA</a:t>
            </a:r>
          </a:p>
          <a:p>
            <a:endParaRPr lang="en-GB" dirty="0"/>
          </a:p>
        </p:txBody>
      </p:sp>
      <p:sp>
        <p:nvSpPr>
          <p:cNvPr id="2" name="Slide Number Placeholder 1"/>
          <p:cNvSpPr>
            <a:spLocks noGrp="1"/>
          </p:cNvSpPr>
          <p:nvPr>
            <p:ph type="sldNum" sz="quarter" idx="4294967295"/>
          </p:nvPr>
        </p:nvSpPr>
        <p:spPr>
          <a:xfrm>
            <a:off x="0" y="6511925"/>
            <a:ext cx="323850" cy="180975"/>
          </a:xfrm>
        </p:spPr>
        <p:txBody>
          <a:bodyPr/>
          <a:lstStyle/>
          <a:p>
            <a:pPr>
              <a:defRPr/>
            </a:pPr>
            <a:fld id="{CF85A2B2-B75F-4D95-94E7-CD163B106F4D}" type="slidenum">
              <a:rPr lang="en-GB" smtClean="0"/>
              <a:pPr>
                <a:defRPr/>
              </a:pPr>
              <a:t>33</a:t>
            </a:fld>
            <a:endParaRPr lang="en-GB" dirty="0"/>
          </a:p>
        </p:txBody>
      </p:sp>
    </p:spTree>
    <p:extLst>
      <p:ext uri="{BB962C8B-B14F-4D97-AF65-F5344CB8AC3E}">
        <p14:creationId xmlns:p14="http://schemas.microsoft.com/office/powerpoint/2010/main" val="4014604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Support at DWF</a:t>
            </a:r>
            <a:endParaRPr lang="en-GB" dirty="0"/>
          </a:p>
        </p:txBody>
      </p:sp>
      <p:sp>
        <p:nvSpPr>
          <p:cNvPr id="7" name="Text Placeholder 6"/>
          <p:cNvSpPr>
            <a:spLocks noGrp="1"/>
          </p:cNvSpPr>
          <p:nvPr>
            <p:ph type="body" sz="quarter" idx="28"/>
          </p:nvPr>
        </p:nvSpPr>
        <p:spPr>
          <a:xfrm>
            <a:off x="504227" y="3575572"/>
            <a:ext cx="2031855" cy="432928"/>
          </a:xfrm>
        </p:spPr>
        <p:txBody>
          <a:bodyPr>
            <a:normAutofit fontScale="92500" lnSpcReduction="10000"/>
          </a:bodyPr>
          <a:lstStyle/>
          <a:p>
            <a:r>
              <a:rPr lang="en-GB" dirty="0" smtClean="0"/>
              <a:t>Kieran </a:t>
            </a:r>
            <a:r>
              <a:rPr lang="en-GB" dirty="0" err="1" smtClean="0"/>
              <a:t>Walshe</a:t>
            </a:r>
            <a:r>
              <a:rPr lang="en-GB" dirty="0"/>
              <a:t/>
            </a:r>
            <a:br>
              <a:rPr lang="en-GB" dirty="0"/>
            </a:br>
            <a:r>
              <a:rPr lang="en-GB" dirty="0" smtClean="0"/>
              <a:t>Partner – Global Head PI/Commercial Insurance</a:t>
            </a:r>
            <a:endParaRPr lang="en-GB" dirty="0"/>
          </a:p>
        </p:txBody>
      </p:sp>
      <p:sp>
        <p:nvSpPr>
          <p:cNvPr id="8" name="Text Placeholder 7"/>
          <p:cNvSpPr>
            <a:spLocks noGrp="1"/>
          </p:cNvSpPr>
          <p:nvPr>
            <p:ph type="body" sz="quarter" idx="29"/>
          </p:nvPr>
        </p:nvSpPr>
        <p:spPr>
          <a:xfrm>
            <a:off x="2692314" y="3575572"/>
            <a:ext cx="2031855" cy="432928"/>
          </a:xfrm>
        </p:spPr>
        <p:txBody>
          <a:bodyPr>
            <a:normAutofit fontScale="92500" lnSpcReduction="20000"/>
          </a:bodyPr>
          <a:lstStyle/>
          <a:p>
            <a:r>
              <a:rPr lang="en-GB" dirty="0" smtClean="0"/>
              <a:t>Chris </a:t>
            </a:r>
            <a:r>
              <a:rPr lang="en-GB" dirty="0" err="1" smtClean="0"/>
              <a:t>Lagar</a:t>
            </a:r>
            <a:r>
              <a:rPr lang="en-GB" dirty="0"/>
              <a:t/>
            </a:r>
            <a:br>
              <a:rPr lang="en-GB" dirty="0"/>
            </a:br>
            <a:r>
              <a:rPr lang="en-GB" dirty="0"/>
              <a:t>Partner – Head of Commercial Insurance</a:t>
            </a:r>
          </a:p>
          <a:p>
            <a:endParaRPr lang="en-GB" dirty="0"/>
          </a:p>
        </p:txBody>
      </p:sp>
      <p:sp>
        <p:nvSpPr>
          <p:cNvPr id="9" name="Text Placeholder 8"/>
          <p:cNvSpPr>
            <a:spLocks noGrp="1"/>
          </p:cNvSpPr>
          <p:nvPr>
            <p:ph type="body" sz="quarter" idx="30"/>
          </p:nvPr>
        </p:nvSpPr>
        <p:spPr>
          <a:xfrm>
            <a:off x="4892792" y="3575572"/>
            <a:ext cx="2031855" cy="432928"/>
          </a:xfrm>
        </p:spPr>
        <p:txBody>
          <a:bodyPr>
            <a:normAutofit/>
          </a:bodyPr>
          <a:lstStyle/>
          <a:p>
            <a:r>
              <a:rPr lang="en-GB" dirty="0" smtClean="0"/>
              <a:t>Neil Irving</a:t>
            </a:r>
          </a:p>
          <a:p>
            <a:r>
              <a:rPr lang="en-GB" smtClean="0"/>
              <a:t>Partner</a:t>
            </a:r>
            <a:endParaRPr lang="en-GB" dirty="0" smtClean="0"/>
          </a:p>
        </p:txBody>
      </p:sp>
      <p:sp>
        <p:nvSpPr>
          <p:cNvPr id="10" name="Text Placeholder 9"/>
          <p:cNvSpPr>
            <a:spLocks noGrp="1"/>
          </p:cNvSpPr>
          <p:nvPr>
            <p:ph type="body" sz="quarter" idx="31"/>
          </p:nvPr>
        </p:nvSpPr>
        <p:spPr>
          <a:xfrm>
            <a:off x="7059718" y="3575572"/>
            <a:ext cx="2031855" cy="432928"/>
          </a:xfrm>
        </p:spPr>
        <p:txBody>
          <a:bodyPr>
            <a:normAutofit/>
          </a:bodyPr>
          <a:lstStyle/>
          <a:p>
            <a:r>
              <a:rPr lang="en-GB" dirty="0" smtClean="0"/>
              <a:t>Mark Mulgrave</a:t>
            </a:r>
          </a:p>
          <a:p>
            <a:r>
              <a:rPr lang="en-GB" dirty="0" smtClean="0"/>
              <a:t>Director</a:t>
            </a:r>
          </a:p>
        </p:txBody>
      </p:sp>
      <p:sp>
        <p:nvSpPr>
          <p:cNvPr id="11" name="Slide Number Placeholder 10"/>
          <p:cNvSpPr>
            <a:spLocks noGrp="1"/>
          </p:cNvSpPr>
          <p:nvPr>
            <p:ph type="sldNum" sz="quarter" idx="4"/>
          </p:nvPr>
        </p:nvSpPr>
        <p:spPr/>
        <p:txBody>
          <a:bodyPr/>
          <a:lstStyle/>
          <a:p>
            <a:fld id="{44E28417-200B-450A-9FCE-6D48432C8BD9}" type="slidenum">
              <a:rPr lang="en-GB" smtClean="0"/>
              <a:pPr/>
              <a:t>34</a:t>
            </a:fld>
            <a:endParaRPr lang="en-GB" dirty="0"/>
          </a:p>
        </p:txBody>
      </p:sp>
      <p:graphicFrame>
        <p:nvGraphicFramePr>
          <p:cNvPr id="15" name="Table 14"/>
          <p:cNvGraphicFramePr>
            <a:graphicFrameLocks noGrp="1"/>
          </p:cNvGraphicFramePr>
          <p:nvPr>
            <p:extLst>
              <p:ext uri="{D42A27DB-BD31-4B8C-83A1-F6EECF244321}">
                <p14:modId xmlns:p14="http://schemas.microsoft.com/office/powerpoint/2010/main" val="2773235106"/>
              </p:ext>
            </p:extLst>
          </p:nvPr>
        </p:nvGraphicFramePr>
        <p:xfrm>
          <a:off x="2690674" y="4164500"/>
          <a:ext cx="2028323" cy="502920"/>
        </p:xfrm>
        <a:graphic>
          <a:graphicData uri="http://schemas.openxmlformats.org/drawingml/2006/table">
            <a:tbl>
              <a:tblPr firstRow="1" bandRow="1">
                <a:tableStyleId>{5C22544A-7EE6-4342-B048-85BDC9FD1C3A}</a:tableStyleId>
              </a:tblPr>
              <a:tblGrid>
                <a:gridCol w="231076">
                  <a:extLst>
                    <a:ext uri="{9D8B030D-6E8A-4147-A177-3AD203B41FA5}">
                      <a16:colId xmlns:a16="http://schemas.microsoft.com/office/drawing/2014/main" val="20000"/>
                    </a:ext>
                  </a:extLst>
                </a:gridCol>
                <a:gridCol w="1797247">
                  <a:extLst>
                    <a:ext uri="{9D8B030D-6E8A-4147-A177-3AD203B41FA5}">
                      <a16:colId xmlns:a16="http://schemas.microsoft.com/office/drawing/2014/main" val="20001"/>
                    </a:ext>
                  </a:extLst>
                </a:gridCol>
              </a:tblGrid>
              <a:tr h="109609">
                <a:tc>
                  <a:txBody>
                    <a:bodyPr/>
                    <a:lstStyle/>
                    <a:p>
                      <a:r>
                        <a:rPr lang="en-GB" sz="1100" b="0" dirty="0" smtClean="0">
                          <a:solidFill>
                            <a:schemeClr val="tx1"/>
                          </a:solidFill>
                          <a:latin typeface="+mj-lt"/>
                        </a:rPr>
                        <a:t>E:</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err="1" smtClean="0">
                          <a:solidFill>
                            <a:schemeClr val="tx1"/>
                          </a:solidFill>
                          <a:latin typeface="+mj-lt"/>
                          <a:hlinkClick r:id="rId2"/>
                        </a:rPr>
                        <a:t>chris.lagar@dwf.law</a:t>
                      </a:r>
                      <a:r>
                        <a:rPr lang="en-GB" sz="1100" b="0" dirty="0" smtClean="0">
                          <a:solidFill>
                            <a:schemeClr val="tx1"/>
                          </a:solidFill>
                          <a:latin typeface="+mj-lt"/>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9572">
                <a:tc>
                  <a:txBody>
                    <a:bodyPr/>
                    <a:lstStyle/>
                    <a:p>
                      <a:r>
                        <a:rPr lang="en-GB" sz="1100" b="0" dirty="0" smtClean="0">
                          <a:solidFill>
                            <a:schemeClr val="tx1"/>
                          </a:solidFill>
                          <a:latin typeface="+mj-lt"/>
                        </a:rPr>
                        <a:t>D:</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smtClean="0">
                          <a:solidFill>
                            <a:schemeClr val="tx1"/>
                          </a:solidFill>
                          <a:latin typeface="+mj-lt"/>
                        </a:rPr>
                        <a:t>+44 (0)161 603 5053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7002">
                <a:tc>
                  <a:txBody>
                    <a:bodyPr/>
                    <a:lstStyle/>
                    <a:p>
                      <a:r>
                        <a:rPr lang="en-GB" sz="1100" b="0" dirty="0" smtClean="0">
                          <a:solidFill>
                            <a:schemeClr val="tx1"/>
                          </a:solidFill>
                          <a:latin typeface="+mj-lt"/>
                        </a:rPr>
                        <a:t>M:</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smtClean="0">
                          <a:solidFill>
                            <a:schemeClr val="tx1"/>
                          </a:solidFill>
                          <a:latin typeface="+mj-lt"/>
                        </a:rPr>
                        <a:t>+44 (0)774 811 6594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518271539"/>
              </p:ext>
            </p:extLst>
          </p:nvPr>
        </p:nvGraphicFramePr>
        <p:xfrm>
          <a:off x="503068" y="4165715"/>
          <a:ext cx="2028323" cy="502920"/>
        </p:xfrm>
        <a:graphic>
          <a:graphicData uri="http://schemas.openxmlformats.org/drawingml/2006/table">
            <a:tbl>
              <a:tblPr firstRow="1" bandRow="1">
                <a:tableStyleId>{5C22544A-7EE6-4342-B048-85BDC9FD1C3A}</a:tableStyleId>
              </a:tblPr>
              <a:tblGrid>
                <a:gridCol w="231076">
                  <a:extLst>
                    <a:ext uri="{9D8B030D-6E8A-4147-A177-3AD203B41FA5}">
                      <a16:colId xmlns:a16="http://schemas.microsoft.com/office/drawing/2014/main" val="20000"/>
                    </a:ext>
                  </a:extLst>
                </a:gridCol>
                <a:gridCol w="1797247">
                  <a:extLst>
                    <a:ext uri="{9D8B030D-6E8A-4147-A177-3AD203B41FA5}">
                      <a16:colId xmlns:a16="http://schemas.microsoft.com/office/drawing/2014/main" val="20001"/>
                    </a:ext>
                  </a:extLst>
                </a:gridCol>
              </a:tblGrid>
              <a:tr h="109609">
                <a:tc>
                  <a:txBody>
                    <a:bodyPr/>
                    <a:lstStyle/>
                    <a:p>
                      <a:r>
                        <a:rPr lang="en-GB" sz="1100" b="0" dirty="0" smtClean="0">
                          <a:solidFill>
                            <a:schemeClr val="tx1"/>
                          </a:solidFill>
                          <a:latin typeface="+mj-lt"/>
                        </a:rPr>
                        <a:t>E:</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err="1" smtClean="0">
                          <a:solidFill>
                            <a:schemeClr val="tx1"/>
                          </a:solidFill>
                          <a:latin typeface="+mj-lt"/>
                          <a:hlinkClick r:id="rId3"/>
                        </a:rPr>
                        <a:t>kieran</a:t>
                      </a:r>
                      <a:r>
                        <a:rPr lang="en-GB" sz="1100" b="0" baseline="0" dirty="0" err="1" smtClean="0">
                          <a:solidFill>
                            <a:schemeClr val="tx1"/>
                          </a:solidFill>
                          <a:latin typeface="+mj-lt"/>
                          <a:hlinkClick r:id="rId3"/>
                        </a:rPr>
                        <a:t>.walshe@dwf.law</a:t>
                      </a:r>
                      <a:r>
                        <a:rPr lang="en-GB" sz="1100" b="0" baseline="0" dirty="0" smtClean="0">
                          <a:solidFill>
                            <a:schemeClr val="tx1"/>
                          </a:solidFill>
                          <a:latin typeface="+mj-lt"/>
                        </a:rPr>
                        <a:t> </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9572">
                <a:tc>
                  <a:txBody>
                    <a:bodyPr/>
                    <a:lstStyle/>
                    <a:p>
                      <a:r>
                        <a:rPr lang="en-GB" sz="1100" b="0" dirty="0" smtClean="0">
                          <a:solidFill>
                            <a:schemeClr val="tx1"/>
                          </a:solidFill>
                          <a:latin typeface="+mj-lt"/>
                        </a:rPr>
                        <a:t>D:</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smtClean="0">
                          <a:solidFill>
                            <a:schemeClr val="tx1"/>
                          </a:solidFill>
                          <a:latin typeface="+mj-lt"/>
                        </a:rPr>
                        <a:t>+44 (0)333 320 3133</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7002">
                <a:tc>
                  <a:txBody>
                    <a:bodyPr/>
                    <a:lstStyle/>
                    <a:p>
                      <a:r>
                        <a:rPr lang="en-GB" sz="1100" b="0" dirty="0" smtClean="0">
                          <a:solidFill>
                            <a:schemeClr val="tx1"/>
                          </a:solidFill>
                          <a:latin typeface="+mj-lt"/>
                        </a:rPr>
                        <a:t>M:</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smtClean="0">
                          <a:solidFill>
                            <a:schemeClr val="tx1"/>
                          </a:solidFill>
                          <a:latin typeface="+mj-lt"/>
                        </a:rPr>
                        <a:t>+44 (0)774 811 6595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8" name="Straight Connector 17"/>
          <p:cNvCxnSpPr/>
          <p:nvPr userDrawn="1"/>
        </p:nvCxnSpPr>
        <p:spPr>
          <a:xfrm>
            <a:off x="497571" y="4045941"/>
            <a:ext cx="118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85657" y="4045941"/>
            <a:ext cx="118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896520" y="4045941"/>
            <a:ext cx="118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50156" y="4045941"/>
            <a:ext cx="118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Placeholder 3"/>
          <p:cNvPicPr>
            <a:picLocks noGrp="1" noChangeAspect="1"/>
          </p:cNvPicPr>
          <p:nvPr>
            <p:ph type="pic" sz="quarter" idx="24"/>
          </p:nvPr>
        </p:nvPicPr>
        <p:blipFill>
          <a:blip r:embed="rId4" cstate="print">
            <a:extLst>
              <a:ext uri="{28A0092B-C50C-407E-A947-70E740481C1C}">
                <a14:useLocalDpi xmlns:a14="http://schemas.microsoft.com/office/drawing/2010/main" val="0"/>
              </a:ext>
            </a:extLst>
          </a:blip>
          <a:stretch>
            <a:fillRect/>
          </a:stretch>
        </p:blipFill>
        <p:spPr>
          <a:xfrm>
            <a:off x="556914" y="2162855"/>
            <a:ext cx="1950669" cy="1299785"/>
          </a:xfrm>
        </p:spPr>
      </p:pic>
      <p:pic>
        <p:nvPicPr>
          <p:cNvPr id="6" name="Picture Placeholder 5"/>
          <p:cNvPicPr>
            <a:picLocks noGrp="1" noChangeAspect="1"/>
          </p:cNvPicPr>
          <p:nvPr>
            <p:ph type="pic" sz="quarter" idx="25"/>
          </p:nvPr>
        </p:nvPicPr>
        <p:blipFill>
          <a:blip r:embed="rId5" cstate="print">
            <a:extLst>
              <a:ext uri="{28A0092B-C50C-407E-A947-70E740481C1C}">
                <a14:useLocalDpi xmlns:a14="http://schemas.microsoft.com/office/drawing/2010/main" val="0"/>
              </a:ext>
            </a:extLst>
          </a:blip>
          <a:stretch>
            <a:fillRect/>
          </a:stretch>
        </p:blipFill>
        <p:spPr>
          <a:xfrm>
            <a:off x="2743911" y="2160925"/>
            <a:ext cx="1952847" cy="1299785"/>
          </a:xfrm>
        </p:spPr>
      </p:pic>
      <p:sp>
        <p:nvSpPr>
          <p:cNvPr id="27" name="Footer Placeholder 7"/>
          <p:cNvSpPr>
            <a:spLocks noGrp="1"/>
          </p:cNvSpPr>
          <p:nvPr>
            <p:ph type="ftr" sz="quarter" idx="3"/>
          </p:nvPr>
        </p:nvSpPr>
        <p:spPr>
          <a:xfrm>
            <a:off x="7607300" y="6359511"/>
            <a:ext cx="4175133" cy="365125"/>
          </a:xfrm>
        </p:spPr>
        <p:txBody>
          <a:bodyPr/>
          <a:lstStyle/>
          <a:p>
            <a:r>
              <a:rPr lang="en-GB" dirty="0" smtClean="0"/>
              <a:t>© DWF 2020 | Classification: Public</a:t>
            </a:r>
            <a:endParaRPr lang="en-GB" dirty="0"/>
          </a:p>
        </p:txBody>
      </p:sp>
      <p:pic>
        <p:nvPicPr>
          <p:cNvPr id="29" name="Picture Placeholder 32"/>
          <p:cNvPicPr>
            <a:picLocks noGrp="1" noChangeAspect="1"/>
          </p:cNvPicPr>
          <p:nvPr>
            <p:ph type="pic" sz="quarter" idx="27"/>
          </p:nvPr>
        </p:nvPicPr>
        <p:blipFill>
          <a:blip r:embed="rId6" cstate="print">
            <a:extLst>
              <a:ext uri="{28A0092B-C50C-407E-A947-70E740481C1C}">
                <a14:useLocalDpi xmlns:a14="http://schemas.microsoft.com/office/drawing/2010/main" val="0"/>
              </a:ext>
            </a:extLst>
          </a:blip>
          <a:stretch>
            <a:fillRect/>
          </a:stretch>
        </p:blipFill>
        <p:spPr>
          <a:xfrm>
            <a:off x="4893588" y="2173652"/>
            <a:ext cx="1941456" cy="1292203"/>
          </a:xfrm>
        </p:spPr>
      </p:pic>
      <p:sp>
        <p:nvSpPr>
          <p:cNvPr id="40" name="Text Placeholder 9"/>
          <p:cNvSpPr txBox="1">
            <a:spLocks/>
          </p:cNvSpPr>
          <p:nvPr/>
        </p:nvSpPr>
        <p:spPr>
          <a:xfrm>
            <a:off x="9230546" y="3571565"/>
            <a:ext cx="2031855" cy="432928"/>
          </a:xfrm>
          <a:prstGeom prst="rect">
            <a:avLst/>
          </a:prstGeom>
        </p:spPr>
        <p:txBody>
          <a:bodyPr vert="horz" lIns="0" tIns="0" rIns="0" bIns="0" rtlCol="0">
            <a:normAutofit/>
          </a:bodyPr>
          <a:lstStyle>
            <a:lvl1pPr marL="0" indent="0" algn="l" defTabSz="914423" rtl="0" eaLnBrk="1" latinLnBrk="0" hangingPunct="1">
              <a:lnSpc>
                <a:spcPct val="90000"/>
              </a:lnSpc>
              <a:spcBef>
                <a:spcPts val="0"/>
              </a:spcBef>
              <a:spcAft>
                <a:spcPts val="400"/>
              </a:spcAft>
              <a:buFont typeface="Times New Roman" panose="02020603050405020304" pitchFamily="18" charset="0"/>
              <a:buNone/>
              <a:defRPr sz="1200" b="0" kern="1200" cap="none" baseline="0">
                <a:solidFill>
                  <a:schemeClr val="tx1"/>
                </a:solidFill>
                <a:latin typeface="+mj-lt"/>
                <a:ea typeface="+mn-ea"/>
                <a:cs typeface="+mn-cs"/>
              </a:defRPr>
            </a:lvl1pPr>
            <a:lvl2pPr marL="0" indent="0" algn="l" defTabSz="914423" rtl="0" eaLnBrk="1" latinLnBrk="0" hangingPunct="1">
              <a:lnSpc>
                <a:spcPct val="90000"/>
              </a:lnSpc>
              <a:spcBef>
                <a:spcPts val="500"/>
              </a:spcBef>
              <a:spcAft>
                <a:spcPts val="400"/>
              </a:spcAft>
              <a:buFont typeface="Arial" panose="020B0604020202020204" pitchFamily="34" charset="0"/>
              <a:buNone/>
              <a:defRPr sz="1600" kern="1200" baseline="0">
                <a:solidFill>
                  <a:schemeClr val="tx1"/>
                </a:solidFill>
                <a:latin typeface="+mj-lt"/>
                <a:ea typeface="+mn-ea"/>
                <a:cs typeface="+mn-cs"/>
              </a:defRPr>
            </a:lvl2pPr>
            <a:lvl3pPr marL="288000" indent="-288000" algn="l" defTabSz="914423" rtl="0" eaLnBrk="1" latinLnBrk="0" hangingPunct="1">
              <a:lnSpc>
                <a:spcPct val="90000"/>
              </a:lnSpc>
              <a:spcBef>
                <a:spcPts val="500"/>
              </a:spcBef>
              <a:spcAft>
                <a:spcPts val="400"/>
              </a:spcAft>
              <a:buSzPct val="100000"/>
              <a:buFont typeface="Arial" panose="020B0604020202020204" pitchFamily="34" charset="0"/>
              <a:buChar char="—"/>
              <a:defRPr sz="1600" kern="1200" baseline="0">
                <a:solidFill>
                  <a:schemeClr val="tx1"/>
                </a:solidFill>
                <a:latin typeface="+mj-lt"/>
                <a:ea typeface="+mn-ea"/>
                <a:cs typeface="+mn-cs"/>
              </a:defRPr>
            </a:lvl3pPr>
            <a:lvl4pPr marL="648000" indent="-288000" algn="l" defTabSz="914423" rtl="0" eaLnBrk="1" latinLnBrk="0" hangingPunct="1">
              <a:lnSpc>
                <a:spcPct val="90000"/>
              </a:lnSpc>
              <a:spcBef>
                <a:spcPts val="500"/>
              </a:spcBef>
              <a:spcAft>
                <a:spcPts val="400"/>
              </a:spcAft>
              <a:buFont typeface="Arial" panose="020B0604020202020204" pitchFamily="34" charset="0"/>
              <a:buChar char="—"/>
              <a:defRPr sz="1600" b="0" kern="1200" baseline="0">
                <a:solidFill>
                  <a:schemeClr val="tx1"/>
                </a:solidFill>
                <a:latin typeface="+mj-lt"/>
                <a:ea typeface="+mn-ea"/>
                <a:cs typeface="+mn-cs"/>
              </a:defRPr>
            </a:lvl4pPr>
            <a:lvl5pPr marL="972000" indent="-288000" algn="l" defTabSz="914423" rtl="0" eaLnBrk="1" latinLnBrk="0" hangingPunct="1">
              <a:lnSpc>
                <a:spcPct val="90000"/>
              </a:lnSpc>
              <a:spcBef>
                <a:spcPts val="500"/>
              </a:spcBef>
              <a:spcAft>
                <a:spcPts val="400"/>
              </a:spcAft>
              <a:buSzPct val="100000"/>
              <a:buFont typeface="Arial" panose="020B0604020202020204" pitchFamily="34" charset="0"/>
              <a:buChar char="—"/>
              <a:defRPr sz="1600" b="0" kern="1200" baseline="0">
                <a:solidFill>
                  <a:schemeClr val="tx1"/>
                </a:solidFill>
                <a:latin typeface="+mj-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smtClean="0"/>
          </a:p>
          <a:p>
            <a:endParaRPr lang="en-GB" dirty="0"/>
          </a:p>
        </p:txBody>
      </p:sp>
      <p:cxnSp>
        <p:nvCxnSpPr>
          <p:cNvPr id="42" name="Straight Connector 41"/>
          <p:cNvCxnSpPr/>
          <p:nvPr/>
        </p:nvCxnSpPr>
        <p:spPr>
          <a:xfrm>
            <a:off x="9220984" y="4041934"/>
            <a:ext cx="118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Picture Placeholder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8329" y="2161435"/>
            <a:ext cx="1941514" cy="1291182"/>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3838155717"/>
              </p:ext>
            </p:extLst>
          </p:nvPr>
        </p:nvGraphicFramePr>
        <p:xfrm>
          <a:off x="4892792" y="4158063"/>
          <a:ext cx="2028323" cy="502920"/>
        </p:xfrm>
        <a:graphic>
          <a:graphicData uri="http://schemas.openxmlformats.org/drawingml/2006/table">
            <a:tbl>
              <a:tblPr firstRow="1" bandRow="1">
                <a:tableStyleId>{5C22544A-7EE6-4342-B048-85BDC9FD1C3A}</a:tableStyleId>
              </a:tblPr>
              <a:tblGrid>
                <a:gridCol w="231076">
                  <a:extLst>
                    <a:ext uri="{9D8B030D-6E8A-4147-A177-3AD203B41FA5}">
                      <a16:colId xmlns:a16="http://schemas.microsoft.com/office/drawing/2014/main" val="20000"/>
                    </a:ext>
                  </a:extLst>
                </a:gridCol>
                <a:gridCol w="1797247">
                  <a:extLst>
                    <a:ext uri="{9D8B030D-6E8A-4147-A177-3AD203B41FA5}">
                      <a16:colId xmlns:a16="http://schemas.microsoft.com/office/drawing/2014/main" val="20001"/>
                    </a:ext>
                  </a:extLst>
                </a:gridCol>
              </a:tblGrid>
              <a:tr h="109609">
                <a:tc>
                  <a:txBody>
                    <a:bodyPr/>
                    <a:lstStyle/>
                    <a:p>
                      <a:r>
                        <a:rPr lang="en-GB" sz="1100" b="0" dirty="0" smtClean="0">
                          <a:solidFill>
                            <a:schemeClr val="tx1"/>
                          </a:solidFill>
                          <a:latin typeface="+mj-lt"/>
                        </a:rPr>
                        <a:t>E:</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err="1" smtClean="0">
                          <a:solidFill>
                            <a:schemeClr val="tx1"/>
                          </a:solidFill>
                          <a:latin typeface="+mj-lt"/>
                          <a:hlinkClick r:id="rId8"/>
                        </a:rPr>
                        <a:t>neil.irving@dwf.law</a:t>
                      </a:r>
                      <a:r>
                        <a:rPr lang="en-GB" sz="1100" b="0" dirty="0" smtClean="0">
                          <a:solidFill>
                            <a:schemeClr val="tx1"/>
                          </a:solidFill>
                          <a:latin typeface="+mj-lt"/>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9572">
                <a:tc>
                  <a:txBody>
                    <a:bodyPr/>
                    <a:lstStyle/>
                    <a:p>
                      <a:r>
                        <a:rPr lang="en-GB" sz="1100" b="0" dirty="0" smtClean="0">
                          <a:solidFill>
                            <a:schemeClr val="tx1"/>
                          </a:solidFill>
                          <a:latin typeface="+mj-lt"/>
                        </a:rPr>
                        <a:t>D:</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smtClean="0">
                          <a:solidFill>
                            <a:schemeClr val="tx1"/>
                          </a:solidFill>
                          <a:latin typeface="+mj-lt"/>
                        </a:rPr>
                        <a:t>+44 (0)161 603 5117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7002">
                <a:tc>
                  <a:txBody>
                    <a:bodyPr/>
                    <a:lstStyle/>
                    <a:p>
                      <a:r>
                        <a:rPr lang="en-GB" sz="1100" b="0" dirty="0" smtClean="0">
                          <a:solidFill>
                            <a:schemeClr val="tx1"/>
                          </a:solidFill>
                          <a:latin typeface="+mj-lt"/>
                        </a:rPr>
                        <a:t>M:</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smtClean="0">
                          <a:solidFill>
                            <a:schemeClr val="tx1"/>
                          </a:solidFill>
                          <a:latin typeface="+mj-lt"/>
                        </a:rPr>
                        <a:t>+44 (0)7738</a:t>
                      </a:r>
                      <a:r>
                        <a:rPr lang="en-GB" sz="1100" b="0" baseline="0" dirty="0" smtClean="0">
                          <a:solidFill>
                            <a:schemeClr val="tx1"/>
                          </a:solidFill>
                          <a:latin typeface="+mj-lt"/>
                        </a:rPr>
                        <a:t> 886145</a:t>
                      </a:r>
                      <a:endParaRPr lang="en-GB" sz="1100" b="0" dirty="0" smtClean="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4015371645"/>
              </p:ext>
            </p:extLst>
          </p:nvPr>
        </p:nvGraphicFramePr>
        <p:xfrm>
          <a:off x="7094910" y="4151626"/>
          <a:ext cx="1989335" cy="502920"/>
        </p:xfrm>
        <a:graphic>
          <a:graphicData uri="http://schemas.openxmlformats.org/drawingml/2006/table">
            <a:tbl>
              <a:tblPr firstRow="1" bandRow="1">
                <a:tableStyleId>{5C22544A-7EE6-4342-B048-85BDC9FD1C3A}</a:tableStyleId>
              </a:tblPr>
              <a:tblGrid>
                <a:gridCol w="192088">
                  <a:extLst>
                    <a:ext uri="{9D8B030D-6E8A-4147-A177-3AD203B41FA5}">
                      <a16:colId xmlns:a16="http://schemas.microsoft.com/office/drawing/2014/main" val="20000"/>
                    </a:ext>
                  </a:extLst>
                </a:gridCol>
                <a:gridCol w="1797247">
                  <a:extLst>
                    <a:ext uri="{9D8B030D-6E8A-4147-A177-3AD203B41FA5}">
                      <a16:colId xmlns:a16="http://schemas.microsoft.com/office/drawing/2014/main" val="20001"/>
                    </a:ext>
                  </a:extLst>
                </a:gridCol>
              </a:tblGrid>
              <a:tr h="109609">
                <a:tc>
                  <a:txBody>
                    <a:bodyPr/>
                    <a:lstStyle/>
                    <a:p>
                      <a:r>
                        <a:rPr lang="en-GB" sz="1100" b="0" dirty="0" smtClean="0">
                          <a:solidFill>
                            <a:schemeClr val="tx1"/>
                          </a:solidFill>
                          <a:latin typeface="+mj-lt"/>
                        </a:rPr>
                        <a:t>E:</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err="1" smtClean="0">
                          <a:solidFill>
                            <a:schemeClr val="tx1"/>
                          </a:solidFill>
                          <a:latin typeface="+mj-lt"/>
                          <a:hlinkClick r:id="rId9"/>
                        </a:rPr>
                        <a:t>mark.mulgrave@dwf.law</a:t>
                      </a:r>
                      <a:r>
                        <a:rPr lang="en-GB" sz="1100" b="0" dirty="0" smtClean="0">
                          <a:solidFill>
                            <a:schemeClr val="tx1"/>
                          </a:solidFill>
                          <a:latin typeface="+mj-lt"/>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9572">
                <a:tc>
                  <a:txBody>
                    <a:bodyPr/>
                    <a:lstStyle/>
                    <a:p>
                      <a:r>
                        <a:rPr lang="en-GB" sz="1100" b="0" dirty="0" smtClean="0">
                          <a:solidFill>
                            <a:schemeClr val="tx1"/>
                          </a:solidFill>
                          <a:latin typeface="+mj-lt"/>
                        </a:rPr>
                        <a:t>D:</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smtClean="0">
                          <a:solidFill>
                            <a:schemeClr val="tx1"/>
                          </a:solidFill>
                          <a:latin typeface="+mj-lt"/>
                        </a:rPr>
                        <a:t>+44 (0)161 604</a:t>
                      </a:r>
                      <a:r>
                        <a:rPr lang="en-GB" sz="1100" b="0" baseline="0" dirty="0" smtClean="0">
                          <a:solidFill>
                            <a:schemeClr val="tx1"/>
                          </a:solidFill>
                          <a:latin typeface="+mj-lt"/>
                        </a:rPr>
                        <a:t> 1668</a:t>
                      </a:r>
                      <a:endParaRPr lang="en-GB" sz="1100" b="0" dirty="0" smtClean="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7002">
                <a:tc>
                  <a:txBody>
                    <a:bodyPr/>
                    <a:lstStyle/>
                    <a:p>
                      <a:r>
                        <a:rPr lang="en-GB" sz="1100" b="0" dirty="0" smtClean="0">
                          <a:solidFill>
                            <a:schemeClr val="tx1"/>
                          </a:solidFill>
                          <a:latin typeface="+mj-lt"/>
                        </a:rPr>
                        <a:t>M:</a:t>
                      </a:r>
                      <a:endParaRPr lang="en-GB" sz="1100" b="0" dirty="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smtClean="0">
                          <a:solidFill>
                            <a:schemeClr val="tx1"/>
                          </a:solidFill>
                          <a:latin typeface="+mj-lt"/>
                        </a:rPr>
                        <a:t>+44 (0)773</a:t>
                      </a:r>
                      <a:r>
                        <a:rPr lang="en-GB" sz="1100" b="0" baseline="0" dirty="0" smtClean="0">
                          <a:solidFill>
                            <a:schemeClr val="tx1"/>
                          </a:solidFill>
                          <a:latin typeface="+mj-lt"/>
                        </a:rPr>
                        <a:t> 495 8260</a:t>
                      </a:r>
                      <a:endParaRPr lang="en-GB" sz="1100" b="0" dirty="0" smtClean="0">
                        <a:solidFill>
                          <a:schemeClr val="tx1"/>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64401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4E28417-200B-450A-9FCE-6D48432C8BD9}" type="slidenum">
              <a:rPr lang="en-GB" smtClean="0"/>
              <a:t>35</a:t>
            </a:fld>
            <a:endParaRPr lang="en-GB"/>
          </a:p>
        </p:txBody>
      </p:sp>
    </p:spTree>
    <p:extLst>
      <p:ext uri="{BB962C8B-B14F-4D97-AF65-F5344CB8AC3E}">
        <p14:creationId xmlns:p14="http://schemas.microsoft.com/office/powerpoint/2010/main" val="701549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5"/>
          <p:cNvSpPr>
            <a:spLocks noGrp="1"/>
          </p:cNvSpPr>
          <p:nvPr>
            <p:ph type="title"/>
          </p:nvPr>
        </p:nvSpPr>
        <p:spPr/>
        <p:txBody>
          <a:bodyPr/>
          <a:lstStyle/>
          <a:p>
            <a:pPr eaLnBrk="1" hangingPunct="1"/>
            <a:r>
              <a:rPr lang="en-GB" altLang="en-US" dirty="0" smtClean="0"/>
              <a:t>Increase in Product </a:t>
            </a:r>
            <a:r>
              <a:rPr lang="en-GB" altLang="en-US" dirty="0"/>
              <a:t>L</a:t>
            </a:r>
            <a:r>
              <a:rPr lang="en-GB" altLang="en-US" dirty="0" smtClean="0"/>
              <a:t>iability </a:t>
            </a:r>
            <a:r>
              <a:rPr lang="en-GB" altLang="en-US" dirty="0"/>
              <a:t>C</a:t>
            </a:r>
            <a:r>
              <a:rPr lang="en-GB" altLang="en-US" dirty="0" smtClean="0"/>
              <a:t>laims</a:t>
            </a:r>
          </a:p>
        </p:txBody>
      </p:sp>
      <p:sp>
        <p:nvSpPr>
          <p:cNvPr id="2" name="Content Placeholder 1"/>
          <p:cNvSpPr>
            <a:spLocks noGrp="1"/>
          </p:cNvSpPr>
          <p:nvPr>
            <p:ph idx="1"/>
          </p:nvPr>
        </p:nvSpPr>
        <p:spPr/>
        <p:txBody>
          <a:bodyPr/>
          <a:lstStyle/>
          <a:p>
            <a:endParaRPr lang="en-GB" altLang="en-US" sz="1800" dirty="0" smtClean="0"/>
          </a:p>
          <a:p>
            <a:r>
              <a:rPr lang="en-GB" altLang="en-US" sz="1800" dirty="0" smtClean="0"/>
              <a:t>Increase </a:t>
            </a:r>
            <a:r>
              <a:rPr lang="en-GB" altLang="en-US" sz="1800" dirty="0"/>
              <a:t>in readiness of consumers to </a:t>
            </a:r>
            <a:r>
              <a:rPr lang="en-GB" altLang="en-US" sz="1800" dirty="0" smtClean="0"/>
              <a:t>complain.</a:t>
            </a:r>
            <a:endParaRPr lang="en-GB" altLang="en-US" sz="1800" dirty="0"/>
          </a:p>
          <a:p>
            <a:r>
              <a:rPr lang="en-GB" altLang="en-US" sz="1800" dirty="0"/>
              <a:t>Claimant lawyers' </a:t>
            </a:r>
            <a:r>
              <a:rPr lang="en-GB" altLang="en-US" sz="1800" dirty="0" smtClean="0"/>
              <a:t>practice/expertise.</a:t>
            </a:r>
            <a:endParaRPr lang="en-GB" altLang="en-US" sz="1800" dirty="0"/>
          </a:p>
          <a:p>
            <a:r>
              <a:rPr lang="en-GB" altLang="en-US" sz="1800" dirty="0"/>
              <a:t>The introduction of strict liability for damage caused by defective products in EU member </a:t>
            </a:r>
            <a:r>
              <a:rPr lang="en-GB" altLang="en-US" sz="1800" dirty="0" smtClean="0"/>
              <a:t>states.</a:t>
            </a:r>
            <a:endParaRPr lang="en-GB" altLang="en-US" sz="1800" dirty="0"/>
          </a:p>
          <a:p>
            <a:r>
              <a:rPr lang="en-GB" altLang="en-US" sz="1800" dirty="0"/>
              <a:t>Availability of mechanisms for funding </a:t>
            </a:r>
            <a:r>
              <a:rPr lang="en-GB" altLang="en-US" sz="1800" dirty="0" smtClean="0"/>
              <a:t>litigation &amp; introduction </a:t>
            </a:r>
            <a:r>
              <a:rPr lang="en-GB" altLang="en-US" sz="1800" dirty="0"/>
              <a:t>of class action </a:t>
            </a:r>
            <a:r>
              <a:rPr lang="en-GB" altLang="en-US" sz="1800" dirty="0" smtClean="0"/>
              <a:t>mechanisms.</a:t>
            </a:r>
            <a:endParaRPr lang="en-GB" altLang="en-US" sz="1800" dirty="0"/>
          </a:p>
          <a:p>
            <a:r>
              <a:rPr lang="en-GB" altLang="en-US" sz="1800" dirty="0"/>
              <a:t>Difficult to disprove in certain sectors  – fraud </a:t>
            </a:r>
            <a:r>
              <a:rPr lang="en-GB" altLang="en-US" sz="1800" dirty="0" smtClean="0"/>
              <a:t>opportunities.</a:t>
            </a:r>
          </a:p>
          <a:p>
            <a:r>
              <a:rPr lang="en-GB" altLang="en-US" sz="1800" dirty="0" smtClean="0"/>
              <a:t>Commerciality of defending claims thoroughly.</a:t>
            </a:r>
          </a:p>
          <a:p>
            <a:r>
              <a:rPr lang="en-GB" altLang="en-US" sz="1800" dirty="0" smtClean="0"/>
              <a:t>Particular </a:t>
            </a:r>
            <a:r>
              <a:rPr lang="en-GB" altLang="en-US" sz="1800" dirty="0"/>
              <a:t>sensitivities/vulnerabilities of certain industries e.g. cavity wall </a:t>
            </a:r>
            <a:r>
              <a:rPr lang="en-GB" altLang="en-US" sz="1800" dirty="0" smtClean="0"/>
              <a:t>claims.</a:t>
            </a:r>
            <a:endParaRPr lang="en-GB" altLang="en-US" sz="1800" dirty="0"/>
          </a:p>
          <a:p>
            <a:pPr marL="0" indent="0">
              <a:buNone/>
            </a:pPr>
            <a:endParaRPr lang="en-GB" dirty="0"/>
          </a:p>
        </p:txBody>
      </p:sp>
      <p:sp>
        <p:nvSpPr>
          <p:cNvPr id="3" name="Text Placeholder 2"/>
          <p:cNvSpPr>
            <a:spLocks noGrp="1"/>
          </p:cNvSpPr>
          <p:nvPr>
            <p:ph type="body" sz="quarter" idx="15"/>
          </p:nvPr>
        </p:nvSpPr>
        <p:spPr/>
        <p:txBody>
          <a:bodyPr>
            <a:normAutofit/>
          </a:bodyPr>
          <a:lstStyle/>
          <a:p>
            <a:r>
              <a:rPr lang="en-GB" sz="1800" dirty="0" smtClean="0"/>
              <a:t>Why?</a:t>
            </a:r>
            <a:endParaRPr lang="en-GB" sz="1800"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2557C0-D647-4925-B325-26490164C3D4}" type="slidenum">
              <a:rPr lang="en-GB"/>
              <a:pPr>
                <a:defRPr/>
              </a:pPr>
              <a:t>4</a:t>
            </a:fld>
            <a:endParaRPr lang="en-GB" dirty="0"/>
          </a:p>
        </p:txBody>
      </p:sp>
    </p:spTree>
    <p:extLst>
      <p:ext uri="{BB962C8B-B14F-4D97-AF65-F5344CB8AC3E}">
        <p14:creationId xmlns:p14="http://schemas.microsoft.com/office/powerpoint/2010/main" val="2131420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ltLang="en-US" dirty="0"/>
              <a:t>Causes of </a:t>
            </a:r>
            <a:r>
              <a:rPr lang="en-GB" altLang="en-US" dirty="0" smtClean="0"/>
              <a:t>Action</a:t>
            </a:r>
            <a:endParaRPr lang="en-GB" dirty="0"/>
          </a:p>
        </p:txBody>
      </p:sp>
      <p:sp>
        <p:nvSpPr>
          <p:cNvPr id="9" name="Content Placeholder 8"/>
          <p:cNvSpPr>
            <a:spLocks noGrp="1"/>
          </p:cNvSpPr>
          <p:nvPr>
            <p:ph idx="1"/>
          </p:nvPr>
        </p:nvSpPr>
        <p:spPr/>
        <p:txBody>
          <a:bodyPr/>
          <a:lstStyle/>
          <a:p>
            <a:endParaRPr lang="en-GB" altLang="en-US" sz="1800" dirty="0" smtClean="0"/>
          </a:p>
          <a:p>
            <a:r>
              <a:rPr lang="en-GB" altLang="en-US" sz="1800" dirty="0" smtClean="0"/>
              <a:t>Product </a:t>
            </a:r>
            <a:r>
              <a:rPr lang="en-GB" altLang="en-US" sz="1800" dirty="0"/>
              <a:t>liability claim can generally be based on one or more of the </a:t>
            </a:r>
            <a:r>
              <a:rPr lang="en-GB" altLang="en-US" sz="1800" dirty="0" smtClean="0"/>
              <a:t>following:</a:t>
            </a:r>
          </a:p>
          <a:p>
            <a:pPr lvl="3"/>
            <a:r>
              <a:rPr lang="en-GB" altLang="en-US" sz="1800" dirty="0" smtClean="0"/>
              <a:t>Breach </a:t>
            </a:r>
            <a:r>
              <a:rPr lang="en-GB" altLang="en-US" sz="1800" dirty="0"/>
              <a:t>of </a:t>
            </a:r>
            <a:r>
              <a:rPr lang="en-GB" altLang="en-US" sz="1800" dirty="0" smtClean="0"/>
              <a:t>contract;</a:t>
            </a:r>
          </a:p>
          <a:p>
            <a:pPr lvl="3"/>
            <a:r>
              <a:rPr lang="en-GB" altLang="en-US" sz="1800" dirty="0" smtClean="0"/>
              <a:t>Negligence; and</a:t>
            </a:r>
          </a:p>
          <a:p>
            <a:pPr lvl="3"/>
            <a:r>
              <a:rPr lang="en-GB" altLang="en-US" sz="1800" dirty="0" smtClean="0"/>
              <a:t>Strict </a:t>
            </a:r>
            <a:r>
              <a:rPr lang="en-GB" altLang="en-US" sz="1800" dirty="0"/>
              <a:t>liability for a defective </a:t>
            </a:r>
            <a:r>
              <a:rPr lang="en-GB" altLang="en-US" sz="1800" dirty="0" smtClean="0"/>
              <a:t>product.</a:t>
            </a:r>
            <a:endParaRPr lang="en-GB" altLang="en-US" sz="1800" dirty="0"/>
          </a:p>
          <a:p>
            <a:endParaRPr lang="en-GB" dirty="0"/>
          </a:p>
        </p:txBody>
      </p:sp>
      <p:sp>
        <p:nvSpPr>
          <p:cNvPr id="10" name="Text Placeholder 9"/>
          <p:cNvSpPr>
            <a:spLocks noGrp="1"/>
          </p:cNvSpPr>
          <p:nvPr>
            <p:ph type="body" sz="quarter" idx="15"/>
          </p:nvPr>
        </p:nvSpPr>
        <p:spPr/>
        <p:txBody>
          <a:bodyPr/>
          <a:lstStyle/>
          <a:p>
            <a:r>
              <a:rPr lang="en-US" altLang="en-US" sz="1800" dirty="0"/>
              <a:t>How to Claim</a:t>
            </a:r>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5</a:t>
            </a:fld>
            <a:endParaRPr lang="en-GB" dirty="0"/>
          </a:p>
        </p:txBody>
      </p:sp>
      <p:sp>
        <p:nvSpPr>
          <p:cNvPr id="2" name="AutoShape 2" descr="Image result for defective products clip art"/>
          <p:cNvSpPr>
            <a:spLocks noChangeAspect="1" noChangeArrowheads="1"/>
          </p:cNvSpPr>
          <p:nvPr/>
        </p:nvSpPr>
        <p:spPr bwMode="auto">
          <a:xfrm>
            <a:off x="1207294"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defective products clip art"/>
          <p:cNvSpPr>
            <a:spLocks noChangeAspect="1" noChangeArrowheads="1"/>
          </p:cNvSpPr>
          <p:nvPr/>
        </p:nvSpPr>
        <p:spPr bwMode="auto">
          <a:xfrm>
            <a:off x="1359694"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defective products clip art"/>
          <p:cNvSpPr>
            <a:spLocks noChangeAspect="1" noChangeArrowheads="1"/>
          </p:cNvSpPr>
          <p:nvPr/>
        </p:nvSpPr>
        <p:spPr bwMode="auto">
          <a:xfrm>
            <a:off x="1512094"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72699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Breach of Contract</a:t>
            </a:r>
            <a:endParaRPr lang="en-GB" dirty="0"/>
          </a:p>
        </p:txBody>
      </p:sp>
      <p:sp>
        <p:nvSpPr>
          <p:cNvPr id="8" name="Content Placeholder 7"/>
          <p:cNvSpPr>
            <a:spLocks noGrp="1"/>
          </p:cNvSpPr>
          <p:nvPr>
            <p:ph idx="1"/>
          </p:nvPr>
        </p:nvSpPr>
        <p:spPr/>
        <p:txBody>
          <a:bodyPr/>
          <a:lstStyle/>
          <a:p>
            <a:r>
              <a:rPr lang="en-GB" altLang="en-US" sz="1800" dirty="0"/>
              <a:t>Breach of an express </a:t>
            </a:r>
            <a:r>
              <a:rPr lang="en-GB" altLang="en-US" sz="1800" dirty="0" smtClean="0"/>
              <a:t>term.</a:t>
            </a:r>
            <a:endParaRPr lang="en-GB" altLang="en-US" sz="1800" dirty="0"/>
          </a:p>
          <a:p>
            <a:r>
              <a:rPr lang="en-GB" altLang="en-US" sz="1800" dirty="0"/>
              <a:t>Companies and </a:t>
            </a:r>
            <a:r>
              <a:rPr lang="en-GB" altLang="en-US" sz="1800" dirty="0" smtClean="0"/>
              <a:t>non-consumers:</a:t>
            </a:r>
          </a:p>
          <a:p>
            <a:pPr marL="573750" lvl="2" indent="-285750">
              <a:buFont typeface="Arial" panose="020B0604020202020204" pitchFamily="34" charset="0"/>
              <a:buChar char="•"/>
            </a:pPr>
            <a:r>
              <a:rPr lang="en-GB" altLang="en-US" sz="1800" dirty="0" smtClean="0"/>
              <a:t>Different </a:t>
            </a:r>
            <a:r>
              <a:rPr lang="en-GB" altLang="en-US" sz="1800" dirty="0"/>
              <a:t>terms in the supply chain</a:t>
            </a:r>
            <a:r>
              <a:rPr lang="en-GB" altLang="en-US" sz="1800" dirty="0" smtClean="0"/>
              <a:t>.</a:t>
            </a:r>
          </a:p>
          <a:p>
            <a:r>
              <a:rPr lang="en-GB" altLang="en-US" sz="1800" dirty="0" smtClean="0"/>
              <a:t>Consumers</a:t>
            </a:r>
          </a:p>
          <a:p>
            <a:pPr marL="573750" lvl="2" indent="-285750">
              <a:buFont typeface="Arial" panose="020B0604020202020204" pitchFamily="34" charset="0"/>
              <a:buChar char="•"/>
            </a:pPr>
            <a:r>
              <a:rPr lang="en-GB" altLang="en-US" sz="1800" dirty="0" smtClean="0"/>
              <a:t>Sometimes more difficult to evidence.</a:t>
            </a:r>
          </a:p>
        </p:txBody>
      </p:sp>
      <p:sp>
        <p:nvSpPr>
          <p:cNvPr id="9" name="Text Placeholder 8"/>
          <p:cNvSpPr>
            <a:spLocks noGrp="1"/>
          </p:cNvSpPr>
          <p:nvPr>
            <p:ph type="body" sz="quarter" idx="15"/>
          </p:nvPr>
        </p:nvSpPr>
        <p:spPr/>
        <p:txBody>
          <a:bodyPr/>
          <a:lstStyle/>
          <a:p>
            <a:r>
              <a:rPr lang="en-US" altLang="en-US" sz="1800" dirty="0"/>
              <a:t>Express Terms</a:t>
            </a:r>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6</a:t>
            </a:fld>
            <a:endParaRPr lang="en-GB" dirty="0"/>
          </a:p>
        </p:txBody>
      </p:sp>
      <p:sp>
        <p:nvSpPr>
          <p:cNvPr id="2" name="AutoShape 2" descr="Image result for images of defective food"/>
          <p:cNvSpPr>
            <a:spLocks noChangeAspect="1" noChangeArrowheads="1"/>
          </p:cNvSpPr>
          <p:nvPr/>
        </p:nvSpPr>
        <p:spPr bwMode="auto">
          <a:xfrm>
            <a:off x="1207294"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images of defective food"/>
          <p:cNvSpPr>
            <a:spLocks noChangeAspect="1" noChangeArrowheads="1"/>
          </p:cNvSpPr>
          <p:nvPr/>
        </p:nvSpPr>
        <p:spPr bwMode="auto">
          <a:xfrm>
            <a:off x="1359694"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8536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Breach of Contract</a:t>
            </a:r>
          </a:p>
        </p:txBody>
      </p:sp>
      <p:sp>
        <p:nvSpPr>
          <p:cNvPr id="3" name="Content Placeholder 2"/>
          <p:cNvSpPr>
            <a:spLocks noGrp="1"/>
          </p:cNvSpPr>
          <p:nvPr>
            <p:ph idx="1"/>
          </p:nvPr>
        </p:nvSpPr>
        <p:spPr/>
        <p:txBody>
          <a:bodyPr/>
          <a:lstStyle/>
          <a:p>
            <a:endParaRPr lang="en-GB" altLang="en-US" dirty="0" smtClean="0"/>
          </a:p>
          <a:p>
            <a:r>
              <a:rPr lang="en-GB" altLang="en-US" sz="1800" dirty="0" smtClean="0"/>
              <a:t>If </a:t>
            </a:r>
            <a:r>
              <a:rPr lang="en-GB" altLang="en-US" sz="1800" dirty="0"/>
              <a:t>there are no express terms as to quality, then </a:t>
            </a:r>
            <a:r>
              <a:rPr lang="en-GB" altLang="en-US" sz="1800" dirty="0" smtClean="0"/>
              <a:t>see:</a:t>
            </a:r>
          </a:p>
          <a:p>
            <a:pPr lvl="3"/>
            <a:r>
              <a:rPr lang="en-GB" altLang="en-US" sz="1800" dirty="0" smtClean="0"/>
              <a:t>Sale </a:t>
            </a:r>
            <a:r>
              <a:rPr lang="en-GB" altLang="en-US" sz="1800" dirty="0"/>
              <a:t>of Goods Act </a:t>
            </a:r>
            <a:r>
              <a:rPr lang="en-GB" altLang="en-US" sz="1800" dirty="0" smtClean="0"/>
              <a:t>1979</a:t>
            </a:r>
          </a:p>
          <a:p>
            <a:pPr lvl="3"/>
            <a:r>
              <a:rPr lang="en-GB" altLang="en-US" sz="1800" dirty="0" smtClean="0"/>
              <a:t>Supply </a:t>
            </a:r>
            <a:r>
              <a:rPr lang="en-GB" altLang="en-US" sz="1800" dirty="0"/>
              <a:t>of Goods and Services Act </a:t>
            </a:r>
            <a:r>
              <a:rPr lang="en-GB" altLang="en-US" sz="1800" dirty="0" smtClean="0"/>
              <a:t>1982</a:t>
            </a:r>
          </a:p>
          <a:p>
            <a:pPr lvl="3"/>
            <a:r>
              <a:rPr lang="en-GB" altLang="en-US" sz="1800" dirty="0" smtClean="0"/>
              <a:t>Consumer </a:t>
            </a:r>
            <a:r>
              <a:rPr lang="en-GB" altLang="en-US" sz="1800" dirty="0"/>
              <a:t>Rights Act </a:t>
            </a:r>
            <a:r>
              <a:rPr lang="en-GB" altLang="en-US" sz="1800" dirty="0" smtClean="0"/>
              <a:t>2015</a:t>
            </a:r>
          </a:p>
          <a:p>
            <a:pPr lvl="3"/>
            <a:r>
              <a:rPr lang="en-GB" altLang="en-US" sz="1800" dirty="0" smtClean="0"/>
              <a:t>Consumer </a:t>
            </a:r>
            <a:r>
              <a:rPr lang="en-GB" altLang="en-US" sz="1800" dirty="0"/>
              <a:t>Protection Act 1987</a:t>
            </a:r>
          </a:p>
          <a:p>
            <a:endParaRPr lang="en-GB" dirty="0"/>
          </a:p>
        </p:txBody>
      </p:sp>
      <p:sp>
        <p:nvSpPr>
          <p:cNvPr id="4" name="Text Placeholder 3"/>
          <p:cNvSpPr>
            <a:spLocks noGrp="1"/>
          </p:cNvSpPr>
          <p:nvPr>
            <p:ph type="body" sz="quarter" idx="15"/>
          </p:nvPr>
        </p:nvSpPr>
        <p:spPr/>
        <p:txBody>
          <a:bodyPr>
            <a:normAutofit/>
          </a:bodyPr>
          <a:lstStyle/>
          <a:p>
            <a:r>
              <a:rPr lang="en-GB" sz="1800" dirty="0" smtClean="0"/>
              <a:t>Implied Terms</a:t>
            </a:r>
            <a:endParaRPr lang="en-GB" sz="1800"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7</a:t>
            </a:fld>
            <a:endParaRPr lang="en-GB" dirty="0"/>
          </a:p>
        </p:txBody>
      </p:sp>
    </p:spTree>
    <p:extLst>
      <p:ext uri="{BB962C8B-B14F-4D97-AF65-F5344CB8AC3E}">
        <p14:creationId xmlns:p14="http://schemas.microsoft.com/office/powerpoint/2010/main" val="1404468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Breach of </a:t>
            </a:r>
            <a:r>
              <a:rPr lang="en-GB" altLang="en-US" dirty="0" smtClean="0"/>
              <a:t>Contract</a:t>
            </a:r>
            <a:endParaRPr lang="en-GB" dirty="0"/>
          </a:p>
        </p:txBody>
      </p:sp>
      <p:sp>
        <p:nvSpPr>
          <p:cNvPr id="3" name="Content Placeholder 2"/>
          <p:cNvSpPr>
            <a:spLocks noGrp="1"/>
          </p:cNvSpPr>
          <p:nvPr>
            <p:ph idx="1"/>
          </p:nvPr>
        </p:nvSpPr>
        <p:spPr/>
        <p:txBody>
          <a:bodyPr/>
          <a:lstStyle/>
          <a:p>
            <a:r>
              <a:rPr lang="en-GB" sz="1800" dirty="0"/>
              <a:t>Section 13(1) – Contract for sale of goods by description</a:t>
            </a:r>
          </a:p>
          <a:p>
            <a:pPr lvl="3"/>
            <a:r>
              <a:rPr lang="en-GB" sz="1800" dirty="0"/>
              <a:t>Implied term that the goods will </a:t>
            </a:r>
            <a:r>
              <a:rPr lang="en-GB" sz="1800" b="1" dirty="0"/>
              <a:t>correspond with the </a:t>
            </a:r>
            <a:r>
              <a:rPr lang="en-GB" sz="1800" b="1" dirty="0" smtClean="0"/>
              <a:t>description</a:t>
            </a:r>
            <a:r>
              <a:rPr lang="en-GB" sz="1800" dirty="0" smtClean="0"/>
              <a:t>.</a:t>
            </a:r>
            <a:endParaRPr lang="en-GB" sz="1800" dirty="0"/>
          </a:p>
          <a:p>
            <a:r>
              <a:rPr lang="en-GB" sz="1800" dirty="0"/>
              <a:t>Section 14(2)</a:t>
            </a:r>
          </a:p>
          <a:p>
            <a:pPr lvl="3"/>
            <a:r>
              <a:rPr lang="en-GB" sz="1800" dirty="0"/>
              <a:t>Implied term that the goods are of </a:t>
            </a:r>
            <a:r>
              <a:rPr lang="en-GB" sz="1800" b="1" dirty="0"/>
              <a:t>satisfactory </a:t>
            </a:r>
            <a:r>
              <a:rPr lang="en-GB" sz="1800" b="1" dirty="0" smtClean="0"/>
              <a:t>quality</a:t>
            </a:r>
            <a:r>
              <a:rPr lang="en-GB" sz="1800" dirty="0" smtClean="0"/>
              <a:t>.</a:t>
            </a:r>
            <a:endParaRPr lang="en-GB" sz="1800" dirty="0"/>
          </a:p>
          <a:p>
            <a:r>
              <a:rPr lang="en-GB" sz="1800" dirty="0"/>
              <a:t>Section 14(2A)</a:t>
            </a:r>
          </a:p>
          <a:p>
            <a:pPr lvl="3"/>
            <a:r>
              <a:rPr lang="en-GB" sz="1800" dirty="0"/>
              <a:t>Implied term that the quality meets the standard that a reasonable person would regard as satisfactory, taking into account:</a:t>
            </a:r>
          </a:p>
          <a:p>
            <a:pPr lvl="4"/>
            <a:r>
              <a:rPr lang="en-GB" sz="1800" dirty="0"/>
              <a:t>Description</a:t>
            </a:r>
          </a:p>
          <a:p>
            <a:pPr lvl="4"/>
            <a:r>
              <a:rPr lang="en-GB" sz="1800" dirty="0"/>
              <a:t>Price</a:t>
            </a:r>
          </a:p>
          <a:p>
            <a:pPr lvl="4"/>
            <a:r>
              <a:rPr lang="en-GB" sz="1800" dirty="0"/>
              <a:t>Other relevant circumstances</a:t>
            </a:r>
          </a:p>
          <a:p>
            <a:endParaRPr lang="en-GB" dirty="0"/>
          </a:p>
        </p:txBody>
      </p:sp>
      <p:sp>
        <p:nvSpPr>
          <p:cNvPr id="4" name="Text Placeholder 3"/>
          <p:cNvSpPr>
            <a:spLocks noGrp="1"/>
          </p:cNvSpPr>
          <p:nvPr>
            <p:ph type="body" sz="quarter" idx="15"/>
          </p:nvPr>
        </p:nvSpPr>
        <p:spPr/>
        <p:txBody>
          <a:bodyPr/>
          <a:lstStyle/>
          <a:p>
            <a:r>
              <a:rPr lang="en-US" altLang="en-US" sz="1800" dirty="0"/>
              <a:t>Sale of Goods Act 1979</a:t>
            </a:r>
          </a:p>
          <a:p>
            <a:endParaRPr lang="en-GB"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8</a:t>
            </a:fld>
            <a:endParaRPr lang="en-GB" dirty="0"/>
          </a:p>
        </p:txBody>
      </p:sp>
    </p:spTree>
    <p:extLst>
      <p:ext uri="{BB962C8B-B14F-4D97-AF65-F5344CB8AC3E}">
        <p14:creationId xmlns:p14="http://schemas.microsoft.com/office/powerpoint/2010/main" val="1098212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Breach of </a:t>
            </a:r>
            <a:r>
              <a:rPr lang="en-GB" altLang="en-US" dirty="0" smtClean="0"/>
              <a:t>Contract</a:t>
            </a:r>
            <a:endParaRPr lang="en-GB" dirty="0"/>
          </a:p>
        </p:txBody>
      </p:sp>
      <p:sp>
        <p:nvSpPr>
          <p:cNvPr id="3" name="Content Placeholder 2"/>
          <p:cNvSpPr>
            <a:spLocks noGrp="1"/>
          </p:cNvSpPr>
          <p:nvPr>
            <p:ph idx="1"/>
          </p:nvPr>
        </p:nvSpPr>
        <p:spPr/>
        <p:txBody>
          <a:bodyPr/>
          <a:lstStyle/>
          <a:p>
            <a:r>
              <a:rPr lang="en-GB" altLang="en-US" sz="1800" dirty="0"/>
              <a:t>Section 14(2B) –</a:t>
            </a:r>
            <a:r>
              <a:rPr lang="en-GB" altLang="en-US" sz="1800" b="1" dirty="0"/>
              <a:t> Quality </a:t>
            </a:r>
            <a:r>
              <a:rPr lang="en-GB" altLang="en-US" sz="1800" dirty="0"/>
              <a:t>of goods includes their state and </a:t>
            </a:r>
            <a:r>
              <a:rPr lang="en-GB" altLang="en-US" sz="1800" dirty="0" smtClean="0"/>
              <a:t>condition</a:t>
            </a:r>
          </a:p>
          <a:p>
            <a:pPr lvl="3"/>
            <a:r>
              <a:rPr lang="en-GB" altLang="en-US" sz="1800" dirty="0" smtClean="0"/>
              <a:t>The </a:t>
            </a:r>
            <a:r>
              <a:rPr lang="en-GB" altLang="en-US" sz="1800" dirty="0"/>
              <a:t>following are </a:t>
            </a:r>
            <a:r>
              <a:rPr lang="en-GB" altLang="en-US" sz="1800" dirty="0" smtClean="0"/>
              <a:t>relevant:</a:t>
            </a:r>
          </a:p>
          <a:p>
            <a:pPr lvl="4"/>
            <a:r>
              <a:rPr lang="en-GB" altLang="en-US" sz="1800" dirty="0" smtClean="0"/>
              <a:t>Fitness </a:t>
            </a:r>
            <a:r>
              <a:rPr lang="en-GB" altLang="en-US" sz="1800" dirty="0"/>
              <a:t>for </a:t>
            </a:r>
            <a:r>
              <a:rPr lang="en-GB" altLang="en-US" sz="1800" dirty="0" smtClean="0"/>
              <a:t>purpose</a:t>
            </a:r>
          </a:p>
          <a:p>
            <a:pPr lvl="4"/>
            <a:r>
              <a:rPr lang="en-GB" altLang="en-US" sz="1800" dirty="0" smtClean="0"/>
              <a:t>Appearance</a:t>
            </a:r>
          </a:p>
          <a:p>
            <a:pPr lvl="4"/>
            <a:r>
              <a:rPr lang="en-GB" altLang="en-US" sz="1800" dirty="0" smtClean="0"/>
              <a:t>Freedom </a:t>
            </a:r>
            <a:r>
              <a:rPr lang="en-GB" altLang="en-US" sz="1800" dirty="0"/>
              <a:t>from minor </a:t>
            </a:r>
            <a:r>
              <a:rPr lang="en-GB" altLang="en-US" sz="1800" dirty="0" smtClean="0"/>
              <a:t>defects</a:t>
            </a:r>
          </a:p>
          <a:p>
            <a:pPr lvl="4"/>
            <a:r>
              <a:rPr lang="en-GB" altLang="en-US" sz="1800" dirty="0" smtClean="0"/>
              <a:t>Safety</a:t>
            </a:r>
          </a:p>
          <a:p>
            <a:pPr lvl="4"/>
            <a:r>
              <a:rPr lang="en-GB" altLang="en-US" sz="1800" dirty="0" smtClean="0"/>
              <a:t>Durability</a:t>
            </a:r>
            <a:endParaRPr lang="en-GB" altLang="en-US" sz="1800" dirty="0"/>
          </a:p>
          <a:p>
            <a:endParaRPr lang="en-GB" dirty="0"/>
          </a:p>
        </p:txBody>
      </p:sp>
      <p:sp>
        <p:nvSpPr>
          <p:cNvPr id="4" name="Text Placeholder 3"/>
          <p:cNvSpPr>
            <a:spLocks noGrp="1"/>
          </p:cNvSpPr>
          <p:nvPr>
            <p:ph type="body" sz="quarter" idx="15"/>
          </p:nvPr>
        </p:nvSpPr>
        <p:spPr/>
        <p:txBody>
          <a:bodyPr>
            <a:normAutofit/>
          </a:bodyPr>
          <a:lstStyle/>
          <a:p>
            <a:r>
              <a:rPr lang="en-GB" sz="1800" dirty="0" smtClean="0"/>
              <a:t>Sale of Goods Act 1979</a:t>
            </a:r>
            <a:endParaRPr lang="en-GB" sz="1800" dirty="0"/>
          </a:p>
        </p:txBody>
      </p:sp>
      <p:sp>
        <p:nvSpPr>
          <p:cNvPr id="5" name="Slide Number Placeholder 1"/>
          <p:cNvSpPr>
            <a:spLocks noGrp="1"/>
          </p:cNvSpPr>
          <p:nvPr>
            <p:ph type="sldNum" sz="quarter" idx="4294967295"/>
          </p:nvPr>
        </p:nvSpPr>
        <p:spPr>
          <a:xfrm>
            <a:off x="0" y="6511925"/>
            <a:ext cx="323850" cy="180975"/>
          </a:xfrm>
        </p:spPr>
        <p:txBody>
          <a:bodyPr/>
          <a:lstStyle/>
          <a:p>
            <a:pPr>
              <a:defRPr/>
            </a:pPr>
            <a:fld id="{F1ECA213-0D1F-4F59-A5E0-87183ADF8ABE}" type="slidenum">
              <a:rPr lang="en-GB"/>
              <a:pPr>
                <a:defRPr/>
              </a:pPr>
              <a:t>9</a:t>
            </a:fld>
            <a:endParaRPr lang="en-GB" dirty="0"/>
          </a:p>
        </p:txBody>
      </p:sp>
    </p:spTree>
    <p:extLst>
      <p:ext uri="{BB962C8B-B14F-4D97-AF65-F5344CB8AC3E}">
        <p14:creationId xmlns:p14="http://schemas.microsoft.com/office/powerpoint/2010/main" val="1259859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ABACAD"/>
      </a:dk2>
      <a:lt2>
        <a:srgbClr val="FFFFFF"/>
      </a:lt2>
      <a:accent1>
        <a:srgbClr val="43165C"/>
      </a:accent1>
      <a:accent2>
        <a:srgbClr val="D60056"/>
      </a:accent2>
      <a:accent3>
        <a:srgbClr val="0B165B"/>
      </a:accent3>
      <a:accent4>
        <a:srgbClr val="304FFE"/>
      </a:accent4>
      <a:accent5>
        <a:srgbClr val="FF1702"/>
      </a:accent5>
      <a:accent6>
        <a:srgbClr val="FF9100"/>
      </a:accent6>
      <a:hlink>
        <a:srgbClr val="D60056"/>
      </a:hlink>
      <a:folHlink>
        <a:srgbClr val="D60056"/>
      </a:folHlink>
    </a:clrScheme>
    <a:fontScheme name="Custom 51">
      <a:majorFont>
        <a:latin typeface="Arial"/>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4107</TotalTime>
  <Words>3346</Words>
  <Application>Microsoft Office PowerPoint</Application>
  <PresentationFormat>Widescreen</PresentationFormat>
  <Paragraphs>356</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PowerPoint Presentation</vt:lpstr>
      <vt:lpstr>Roadmap</vt:lpstr>
      <vt:lpstr>Introduction</vt:lpstr>
      <vt:lpstr>Increase in Product Liability Claims</vt:lpstr>
      <vt:lpstr>Causes of Action</vt:lpstr>
      <vt:lpstr>Breach of Contract</vt:lpstr>
      <vt:lpstr>Breach of Contract</vt:lpstr>
      <vt:lpstr>Breach of Contract</vt:lpstr>
      <vt:lpstr>Breach of Contract</vt:lpstr>
      <vt:lpstr>Breach of Contract</vt:lpstr>
      <vt:lpstr>Breach of Contract </vt:lpstr>
      <vt:lpstr>Breach of Contract</vt:lpstr>
      <vt:lpstr>Breach of Contract</vt:lpstr>
      <vt:lpstr>Breach of Contract</vt:lpstr>
      <vt:lpstr>Breach of Contract</vt:lpstr>
      <vt:lpstr>Negligence</vt:lpstr>
      <vt:lpstr>Consumer Protection Act 1987 </vt:lpstr>
      <vt:lpstr>Consumer Protection Act 1987 </vt:lpstr>
      <vt:lpstr>Consumer Protection Act 1987 </vt:lpstr>
      <vt:lpstr>Consumer Protection Act 1987 </vt:lpstr>
      <vt:lpstr>Defending Claims</vt:lpstr>
      <vt:lpstr>Defending Claims</vt:lpstr>
      <vt:lpstr>Defending Claims</vt:lpstr>
      <vt:lpstr>Defending Claims</vt:lpstr>
      <vt:lpstr>Defending Claims</vt:lpstr>
      <vt:lpstr>Policy Indemnity</vt:lpstr>
      <vt:lpstr>Policy Indemnity</vt:lpstr>
      <vt:lpstr>Policy Indemnity</vt:lpstr>
      <vt:lpstr>Brexit</vt:lpstr>
      <vt:lpstr>Brexit</vt:lpstr>
      <vt:lpstr>Brexit</vt:lpstr>
      <vt:lpstr>Brexit</vt:lpstr>
      <vt:lpstr>Brexit</vt:lpstr>
      <vt:lpstr>Support at DWF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Balcombe</dc:creator>
  <cp:lastModifiedBy>Neil Irving</cp:lastModifiedBy>
  <cp:revision>335</cp:revision>
  <dcterms:created xsi:type="dcterms:W3CDTF">2015-06-24T13:40:51Z</dcterms:created>
  <dcterms:modified xsi:type="dcterms:W3CDTF">2021-11-03T11:04:56Z</dcterms:modified>
</cp:coreProperties>
</file>