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1"/>
  </p:notesMasterIdLst>
  <p:sldIdLst>
    <p:sldId id="257" r:id="rId3"/>
    <p:sldId id="303" r:id="rId4"/>
    <p:sldId id="260" r:id="rId5"/>
    <p:sldId id="261" r:id="rId6"/>
    <p:sldId id="262" r:id="rId7"/>
    <p:sldId id="268" r:id="rId8"/>
    <p:sldId id="263" r:id="rId9"/>
    <p:sldId id="264" r:id="rId10"/>
    <p:sldId id="271" r:id="rId11"/>
    <p:sldId id="272" r:id="rId12"/>
    <p:sldId id="274" r:id="rId13"/>
    <p:sldId id="276" r:id="rId14"/>
    <p:sldId id="278" r:id="rId15"/>
    <p:sldId id="280" r:id="rId16"/>
    <p:sldId id="282" r:id="rId17"/>
    <p:sldId id="283" r:id="rId18"/>
    <p:sldId id="284" r:id="rId19"/>
    <p:sldId id="286" r:id="rId20"/>
    <p:sldId id="290" r:id="rId21"/>
    <p:sldId id="293" r:id="rId22"/>
    <p:sldId id="294" r:id="rId23"/>
    <p:sldId id="296" r:id="rId24"/>
    <p:sldId id="300" r:id="rId25"/>
    <p:sldId id="301" r:id="rId26"/>
    <p:sldId id="302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4" d="100"/>
          <a:sy n="104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15EFA-69F5-4A6E-9DE7-33B34EEC601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C4261-78CF-4163-9360-EE9A88D3F2C2}">
      <dgm:prSet phldrT="[Text]"/>
      <dgm:spPr/>
      <dgm:t>
        <a:bodyPr/>
        <a:lstStyle/>
        <a:p>
          <a:r>
            <a:rPr lang="en-US" dirty="0"/>
            <a:t>Breach Scenario</a:t>
          </a:r>
        </a:p>
      </dgm:t>
    </dgm:pt>
    <dgm:pt modelId="{96161B6C-BFE0-42CD-88FE-57169EAF3C9F}" type="parTrans" cxnId="{D948B403-221B-499A-B9D8-AEBE88636156}">
      <dgm:prSet/>
      <dgm:spPr/>
      <dgm:t>
        <a:bodyPr/>
        <a:lstStyle/>
        <a:p>
          <a:endParaRPr lang="en-US"/>
        </a:p>
      </dgm:t>
    </dgm:pt>
    <dgm:pt modelId="{3B915786-BF0A-4293-B4BA-8813CA4583B9}" type="sibTrans" cxnId="{D948B403-221B-499A-B9D8-AEBE88636156}">
      <dgm:prSet/>
      <dgm:spPr/>
      <dgm:t>
        <a:bodyPr/>
        <a:lstStyle/>
        <a:p>
          <a:endParaRPr lang="en-US"/>
        </a:p>
      </dgm:t>
    </dgm:pt>
    <dgm:pt modelId="{16625641-7F6D-4C43-AF34-34BC586BD451}">
      <dgm:prSet phldrT="[Text]"/>
      <dgm:spPr/>
      <dgm:t>
        <a:bodyPr/>
        <a:lstStyle/>
        <a:p>
          <a:r>
            <a:rPr lang="en-US" dirty="0"/>
            <a:t>Cyber Security</a:t>
          </a:r>
        </a:p>
      </dgm:t>
    </dgm:pt>
    <dgm:pt modelId="{694664F1-0E9D-4DA3-A318-6E93723935C4}" type="parTrans" cxnId="{1C1D43DC-9727-4BD7-9707-4E4CFA87421E}">
      <dgm:prSet/>
      <dgm:spPr/>
      <dgm:t>
        <a:bodyPr/>
        <a:lstStyle/>
        <a:p>
          <a:endParaRPr lang="en-US"/>
        </a:p>
      </dgm:t>
    </dgm:pt>
    <dgm:pt modelId="{E4B2EEF7-DB92-425F-9622-02C947A78390}" type="sibTrans" cxnId="{1C1D43DC-9727-4BD7-9707-4E4CFA87421E}">
      <dgm:prSet/>
      <dgm:spPr/>
      <dgm:t>
        <a:bodyPr/>
        <a:lstStyle/>
        <a:p>
          <a:endParaRPr lang="en-US"/>
        </a:p>
      </dgm:t>
    </dgm:pt>
    <dgm:pt modelId="{50F2FDD0-3743-4CFE-8583-EBC831C06A11}">
      <dgm:prSet phldrT="[Text]"/>
      <dgm:spPr/>
      <dgm:t>
        <a:bodyPr/>
        <a:lstStyle/>
        <a:p>
          <a:r>
            <a:rPr lang="en-US" dirty="0"/>
            <a:t>Cyber Coverages</a:t>
          </a:r>
        </a:p>
      </dgm:t>
    </dgm:pt>
    <dgm:pt modelId="{06A31575-5A10-4DD4-B29F-C40CB0A985F2}" type="parTrans" cxnId="{8CEEEF3B-62CD-478C-A2CD-F5B8CE544805}">
      <dgm:prSet/>
      <dgm:spPr/>
      <dgm:t>
        <a:bodyPr/>
        <a:lstStyle/>
        <a:p>
          <a:endParaRPr lang="en-US"/>
        </a:p>
      </dgm:t>
    </dgm:pt>
    <dgm:pt modelId="{8E793A5D-85F2-4328-8E15-85F29A679F1F}" type="sibTrans" cxnId="{8CEEEF3B-62CD-478C-A2CD-F5B8CE544805}">
      <dgm:prSet/>
      <dgm:spPr/>
      <dgm:t>
        <a:bodyPr/>
        <a:lstStyle/>
        <a:p>
          <a:endParaRPr lang="en-US"/>
        </a:p>
      </dgm:t>
    </dgm:pt>
    <dgm:pt modelId="{C88DC462-1778-448F-82F4-80AC8688A958}" type="pres">
      <dgm:prSet presAssocID="{AB615EFA-69F5-4A6E-9DE7-33B34EEC6011}" presName="Name0" presStyleCnt="0">
        <dgm:presLayoutVars>
          <dgm:chMax val="7"/>
          <dgm:chPref val="7"/>
          <dgm:dir/>
        </dgm:presLayoutVars>
      </dgm:prSet>
      <dgm:spPr/>
    </dgm:pt>
    <dgm:pt modelId="{6AAF4D26-AD71-4A55-BBA3-7DCA4F13A4FA}" type="pres">
      <dgm:prSet presAssocID="{AB615EFA-69F5-4A6E-9DE7-33B34EEC6011}" presName="Name1" presStyleCnt="0"/>
      <dgm:spPr/>
    </dgm:pt>
    <dgm:pt modelId="{9126356B-B3DF-4543-B44F-128B861459BD}" type="pres">
      <dgm:prSet presAssocID="{AB615EFA-69F5-4A6E-9DE7-33B34EEC6011}" presName="cycle" presStyleCnt="0"/>
      <dgm:spPr/>
    </dgm:pt>
    <dgm:pt modelId="{B9813433-6FA0-413E-B15C-8EBEFB6B72AA}" type="pres">
      <dgm:prSet presAssocID="{AB615EFA-69F5-4A6E-9DE7-33B34EEC6011}" presName="srcNode" presStyleLbl="node1" presStyleIdx="0" presStyleCnt="3"/>
      <dgm:spPr/>
    </dgm:pt>
    <dgm:pt modelId="{D210C42E-6B0E-4806-8778-3DCCB135A5BF}" type="pres">
      <dgm:prSet presAssocID="{AB615EFA-69F5-4A6E-9DE7-33B34EEC6011}" presName="conn" presStyleLbl="parChTrans1D2" presStyleIdx="0" presStyleCnt="1"/>
      <dgm:spPr/>
    </dgm:pt>
    <dgm:pt modelId="{9069CD2C-AC2D-46DC-9D0B-15461A88FC0E}" type="pres">
      <dgm:prSet presAssocID="{AB615EFA-69F5-4A6E-9DE7-33B34EEC6011}" presName="extraNode" presStyleLbl="node1" presStyleIdx="0" presStyleCnt="3"/>
      <dgm:spPr/>
    </dgm:pt>
    <dgm:pt modelId="{BFDAEE8A-BD50-4005-86F9-8D20AF19675C}" type="pres">
      <dgm:prSet presAssocID="{AB615EFA-69F5-4A6E-9DE7-33B34EEC6011}" presName="dstNode" presStyleLbl="node1" presStyleIdx="0" presStyleCnt="3"/>
      <dgm:spPr/>
    </dgm:pt>
    <dgm:pt modelId="{0E8E438E-BA04-4EEF-BB46-D965946AA3D2}" type="pres">
      <dgm:prSet presAssocID="{34FC4261-78CF-4163-9360-EE9A88D3F2C2}" presName="text_1" presStyleLbl="node1" presStyleIdx="0" presStyleCnt="3" custLinFactNeighborX="-597" custLinFactNeighborY="-12246">
        <dgm:presLayoutVars>
          <dgm:bulletEnabled val="1"/>
        </dgm:presLayoutVars>
      </dgm:prSet>
      <dgm:spPr/>
    </dgm:pt>
    <dgm:pt modelId="{17969708-0F0F-4D49-BAEC-E9E30A07602B}" type="pres">
      <dgm:prSet presAssocID="{34FC4261-78CF-4163-9360-EE9A88D3F2C2}" presName="accent_1" presStyleCnt="0"/>
      <dgm:spPr/>
    </dgm:pt>
    <dgm:pt modelId="{D55AA72E-9386-4907-BB73-4DD2369CB1AA}" type="pres">
      <dgm:prSet presAssocID="{34FC4261-78CF-4163-9360-EE9A88D3F2C2}" presName="accentRepeatNode" presStyleLbl="solidFgAcc1" presStyleIdx="0" presStyleCnt="3"/>
      <dgm:spPr/>
    </dgm:pt>
    <dgm:pt modelId="{103C1926-4612-4F45-AB06-C089F05898A3}" type="pres">
      <dgm:prSet presAssocID="{16625641-7F6D-4C43-AF34-34BC586BD451}" presName="text_2" presStyleLbl="node1" presStyleIdx="1" presStyleCnt="3">
        <dgm:presLayoutVars>
          <dgm:bulletEnabled val="1"/>
        </dgm:presLayoutVars>
      </dgm:prSet>
      <dgm:spPr/>
    </dgm:pt>
    <dgm:pt modelId="{E7322174-DD90-47BF-8D06-3AF4C5C84261}" type="pres">
      <dgm:prSet presAssocID="{16625641-7F6D-4C43-AF34-34BC586BD451}" presName="accent_2" presStyleCnt="0"/>
      <dgm:spPr/>
    </dgm:pt>
    <dgm:pt modelId="{99EE8AA8-A86F-4A54-9D24-A7CE82F47E3F}" type="pres">
      <dgm:prSet presAssocID="{16625641-7F6D-4C43-AF34-34BC586BD451}" presName="accentRepeatNode" presStyleLbl="solidFgAcc1" presStyleIdx="1" presStyleCnt="3"/>
      <dgm:spPr/>
    </dgm:pt>
    <dgm:pt modelId="{E90DB9B1-C26A-46A3-8D18-7E15124DA088}" type="pres">
      <dgm:prSet presAssocID="{50F2FDD0-3743-4CFE-8583-EBC831C06A11}" presName="text_3" presStyleLbl="node1" presStyleIdx="2" presStyleCnt="3">
        <dgm:presLayoutVars>
          <dgm:bulletEnabled val="1"/>
        </dgm:presLayoutVars>
      </dgm:prSet>
      <dgm:spPr/>
    </dgm:pt>
    <dgm:pt modelId="{8C1028DF-8205-45D7-8C13-160304D9103C}" type="pres">
      <dgm:prSet presAssocID="{50F2FDD0-3743-4CFE-8583-EBC831C06A11}" presName="accent_3" presStyleCnt="0"/>
      <dgm:spPr/>
    </dgm:pt>
    <dgm:pt modelId="{291DF472-679B-47C5-A72F-48FCD6F8F018}" type="pres">
      <dgm:prSet presAssocID="{50F2FDD0-3743-4CFE-8583-EBC831C06A11}" presName="accentRepeatNode" presStyleLbl="solidFgAcc1" presStyleIdx="2" presStyleCnt="3"/>
      <dgm:spPr/>
    </dgm:pt>
  </dgm:ptLst>
  <dgm:cxnLst>
    <dgm:cxn modelId="{D948B403-221B-499A-B9D8-AEBE88636156}" srcId="{AB615EFA-69F5-4A6E-9DE7-33B34EEC6011}" destId="{34FC4261-78CF-4163-9360-EE9A88D3F2C2}" srcOrd="0" destOrd="0" parTransId="{96161B6C-BFE0-42CD-88FE-57169EAF3C9F}" sibTransId="{3B915786-BF0A-4293-B4BA-8813CA4583B9}"/>
    <dgm:cxn modelId="{3F396A0A-979D-4CBD-9EFF-B14BC52AF64F}" type="presOf" srcId="{AB615EFA-69F5-4A6E-9DE7-33B34EEC6011}" destId="{C88DC462-1778-448F-82F4-80AC8688A958}" srcOrd="0" destOrd="0" presId="urn:microsoft.com/office/officeart/2008/layout/VerticalCurvedList"/>
    <dgm:cxn modelId="{8CEEEF3B-62CD-478C-A2CD-F5B8CE544805}" srcId="{AB615EFA-69F5-4A6E-9DE7-33B34EEC6011}" destId="{50F2FDD0-3743-4CFE-8583-EBC831C06A11}" srcOrd="2" destOrd="0" parTransId="{06A31575-5A10-4DD4-B29F-C40CB0A985F2}" sibTransId="{8E793A5D-85F2-4328-8E15-85F29A679F1F}"/>
    <dgm:cxn modelId="{E816AB8F-6F73-4DD4-AEC0-FE15EDFBD819}" type="presOf" srcId="{34FC4261-78CF-4163-9360-EE9A88D3F2C2}" destId="{0E8E438E-BA04-4EEF-BB46-D965946AA3D2}" srcOrd="0" destOrd="0" presId="urn:microsoft.com/office/officeart/2008/layout/VerticalCurvedList"/>
    <dgm:cxn modelId="{F23EC1AF-10D4-4DF3-8ED0-D5D7AD83D266}" type="presOf" srcId="{3B915786-BF0A-4293-B4BA-8813CA4583B9}" destId="{D210C42E-6B0E-4806-8778-3DCCB135A5BF}" srcOrd="0" destOrd="0" presId="urn:microsoft.com/office/officeart/2008/layout/VerticalCurvedList"/>
    <dgm:cxn modelId="{1C1D43DC-9727-4BD7-9707-4E4CFA87421E}" srcId="{AB615EFA-69F5-4A6E-9DE7-33B34EEC6011}" destId="{16625641-7F6D-4C43-AF34-34BC586BD451}" srcOrd="1" destOrd="0" parTransId="{694664F1-0E9D-4DA3-A318-6E93723935C4}" sibTransId="{E4B2EEF7-DB92-425F-9622-02C947A78390}"/>
    <dgm:cxn modelId="{14DF28E4-56E9-4099-89FB-19ABD0C4D0EB}" type="presOf" srcId="{50F2FDD0-3743-4CFE-8583-EBC831C06A11}" destId="{E90DB9B1-C26A-46A3-8D18-7E15124DA088}" srcOrd="0" destOrd="0" presId="urn:microsoft.com/office/officeart/2008/layout/VerticalCurvedList"/>
    <dgm:cxn modelId="{83C1CCF9-F6F4-444F-A187-FA0AB7562E5B}" type="presOf" srcId="{16625641-7F6D-4C43-AF34-34BC586BD451}" destId="{103C1926-4612-4F45-AB06-C089F05898A3}" srcOrd="0" destOrd="0" presId="urn:microsoft.com/office/officeart/2008/layout/VerticalCurvedList"/>
    <dgm:cxn modelId="{09F51043-7006-4C84-ACA3-3D3CBA610569}" type="presParOf" srcId="{C88DC462-1778-448F-82F4-80AC8688A958}" destId="{6AAF4D26-AD71-4A55-BBA3-7DCA4F13A4FA}" srcOrd="0" destOrd="0" presId="urn:microsoft.com/office/officeart/2008/layout/VerticalCurvedList"/>
    <dgm:cxn modelId="{5D9E668E-9BE2-4B85-B602-06441A1C1792}" type="presParOf" srcId="{6AAF4D26-AD71-4A55-BBA3-7DCA4F13A4FA}" destId="{9126356B-B3DF-4543-B44F-128B861459BD}" srcOrd="0" destOrd="0" presId="urn:microsoft.com/office/officeart/2008/layout/VerticalCurvedList"/>
    <dgm:cxn modelId="{A84068E5-50BD-4DF6-89F9-F3D1F0F2C985}" type="presParOf" srcId="{9126356B-B3DF-4543-B44F-128B861459BD}" destId="{B9813433-6FA0-413E-B15C-8EBEFB6B72AA}" srcOrd="0" destOrd="0" presId="urn:microsoft.com/office/officeart/2008/layout/VerticalCurvedList"/>
    <dgm:cxn modelId="{E12B630F-C231-4FDC-A6A7-9F4B9BF3FEFE}" type="presParOf" srcId="{9126356B-B3DF-4543-B44F-128B861459BD}" destId="{D210C42E-6B0E-4806-8778-3DCCB135A5BF}" srcOrd="1" destOrd="0" presId="urn:microsoft.com/office/officeart/2008/layout/VerticalCurvedList"/>
    <dgm:cxn modelId="{F1409F26-EBC3-43F3-A318-4315440E80D3}" type="presParOf" srcId="{9126356B-B3DF-4543-B44F-128B861459BD}" destId="{9069CD2C-AC2D-46DC-9D0B-15461A88FC0E}" srcOrd="2" destOrd="0" presId="urn:microsoft.com/office/officeart/2008/layout/VerticalCurvedList"/>
    <dgm:cxn modelId="{E93A7FA8-55D8-434A-AE0E-06A158119C60}" type="presParOf" srcId="{9126356B-B3DF-4543-B44F-128B861459BD}" destId="{BFDAEE8A-BD50-4005-86F9-8D20AF19675C}" srcOrd="3" destOrd="0" presId="urn:microsoft.com/office/officeart/2008/layout/VerticalCurvedList"/>
    <dgm:cxn modelId="{8EA2A33E-45C5-4D39-8CA6-E18DCFF8F3D1}" type="presParOf" srcId="{6AAF4D26-AD71-4A55-BBA3-7DCA4F13A4FA}" destId="{0E8E438E-BA04-4EEF-BB46-D965946AA3D2}" srcOrd="1" destOrd="0" presId="urn:microsoft.com/office/officeart/2008/layout/VerticalCurvedList"/>
    <dgm:cxn modelId="{D3071CE7-3012-4992-9936-3A3AF0547FB2}" type="presParOf" srcId="{6AAF4D26-AD71-4A55-BBA3-7DCA4F13A4FA}" destId="{17969708-0F0F-4D49-BAEC-E9E30A07602B}" srcOrd="2" destOrd="0" presId="urn:microsoft.com/office/officeart/2008/layout/VerticalCurvedList"/>
    <dgm:cxn modelId="{87E77147-E601-4350-89F7-DA312985608A}" type="presParOf" srcId="{17969708-0F0F-4D49-BAEC-E9E30A07602B}" destId="{D55AA72E-9386-4907-BB73-4DD2369CB1AA}" srcOrd="0" destOrd="0" presId="urn:microsoft.com/office/officeart/2008/layout/VerticalCurvedList"/>
    <dgm:cxn modelId="{45AC50B5-B908-40B2-94D6-656C2016879D}" type="presParOf" srcId="{6AAF4D26-AD71-4A55-BBA3-7DCA4F13A4FA}" destId="{103C1926-4612-4F45-AB06-C089F05898A3}" srcOrd="3" destOrd="0" presId="urn:microsoft.com/office/officeart/2008/layout/VerticalCurvedList"/>
    <dgm:cxn modelId="{2A781B4B-8F13-4AE6-AE7E-B1B840655460}" type="presParOf" srcId="{6AAF4D26-AD71-4A55-BBA3-7DCA4F13A4FA}" destId="{E7322174-DD90-47BF-8D06-3AF4C5C84261}" srcOrd="4" destOrd="0" presId="urn:microsoft.com/office/officeart/2008/layout/VerticalCurvedList"/>
    <dgm:cxn modelId="{13EFF333-1193-449A-9DE2-6F5F1114617D}" type="presParOf" srcId="{E7322174-DD90-47BF-8D06-3AF4C5C84261}" destId="{99EE8AA8-A86F-4A54-9D24-A7CE82F47E3F}" srcOrd="0" destOrd="0" presId="urn:microsoft.com/office/officeart/2008/layout/VerticalCurvedList"/>
    <dgm:cxn modelId="{40B3AAF6-14B6-494B-9C02-B8A9412BFA0F}" type="presParOf" srcId="{6AAF4D26-AD71-4A55-BBA3-7DCA4F13A4FA}" destId="{E90DB9B1-C26A-46A3-8D18-7E15124DA088}" srcOrd="5" destOrd="0" presId="urn:microsoft.com/office/officeart/2008/layout/VerticalCurvedList"/>
    <dgm:cxn modelId="{62E537C4-E686-4724-BB18-898746D47CDA}" type="presParOf" srcId="{6AAF4D26-AD71-4A55-BBA3-7DCA4F13A4FA}" destId="{8C1028DF-8205-45D7-8C13-160304D9103C}" srcOrd="6" destOrd="0" presId="urn:microsoft.com/office/officeart/2008/layout/VerticalCurvedList"/>
    <dgm:cxn modelId="{5DD68134-0AD1-45F8-A7A2-85A32761CD11}" type="presParOf" srcId="{8C1028DF-8205-45D7-8C13-160304D9103C}" destId="{291DF472-679B-47C5-A72F-48FCD6F8F0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0C42E-6B0E-4806-8778-3DCCB135A5BF}">
      <dsp:nvSpPr>
        <dsp:cNvPr id="0" name=""/>
        <dsp:cNvSpPr/>
      </dsp:nvSpPr>
      <dsp:spPr>
        <a:xfrm>
          <a:off x="-5390664" y="-825548"/>
          <a:ext cx="6419400" cy="6419400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E438E-BA04-4EEF-BB46-D965946AA3D2}">
      <dsp:nvSpPr>
        <dsp:cNvPr id="0" name=""/>
        <dsp:cNvSpPr/>
      </dsp:nvSpPr>
      <dsp:spPr>
        <a:xfrm>
          <a:off x="611594" y="360045"/>
          <a:ext cx="8416356" cy="953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96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Breach Scenario</a:t>
          </a:r>
        </a:p>
      </dsp:txBody>
      <dsp:txXfrm>
        <a:off x="611594" y="360045"/>
        <a:ext cx="8416356" cy="953660"/>
      </dsp:txXfrm>
    </dsp:sp>
    <dsp:sp modelId="{D55AA72E-9386-4907-BB73-4DD2369CB1AA}">
      <dsp:nvSpPr>
        <dsp:cNvPr id="0" name=""/>
        <dsp:cNvSpPr/>
      </dsp:nvSpPr>
      <dsp:spPr>
        <a:xfrm>
          <a:off x="65802" y="357622"/>
          <a:ext cx="1192076" cy="1192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C1926-4612-4F45-AB06-C089F05898A3}">
      <dsp:nvSpPr>
        <dsp:cNvPr id="0" name=""/>
        <dsp:cNvSpPr/>
      </dsp:nvSpPr>
      <dsp:spPr>
        <a:xfrm>
          <a:off x="1008496" y="1907321"/>
          <a:ext cx="8069701" cy="953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96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Cyber Security</a:t>
          </a:r>
        </a:p>
      </dsp:txBody>
      <dsp:txXfrm>
        <a:off x="1008496" y="1907321"/>
        <a:ext cx="8069701" cy="953660"/>
      </dsp:txXfrm>
    </dsp:sp>
    <dsp:sp modelId="{99EE8AA8-A86F-4A54-9D24-A7CE82F47E3F}">
      <dsp:nvSpPr>
        <dsp:cNvPr id="0" name=""/>
        <dsp:cNvSpPr/>
      </dsp:nvSpPr>
      <dsp:spPr>
        <a:xfrm>
          <a:off x="412458" y="1788114"/>
          <a:ext cx="1192076" cy="1192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DB9B1-C26A-46A3-8D18-7E15124DA088}">
      <dsp:nvSpPr>
        <dsp:cNvPr id="0" name=""/>
        <dsp:cNvSpPr/>
      </dsp:nvSpPr>
      <dsp:spPr>
        <a:xfrm>
          <a:off x="661840" y="3337812"/>
          <a:ext cx="8416356" cy="953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96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Cyber Coverages</a:t>
          </a:r>
        </a:p>
      </dsp:txBody>
      <dsp:txXfrm>
        <a:off x="661840" y="3337812"/>
        <a:ext cx="8416356" cy="953660"/>
      </dsp:txXfrm>
    </dsp:sp>
    <dsp:sp modelId="{291DF472-679B-47C5-A72F-48FCD6F8F018}">
      <dsp:nvSpPr>
        <dsp:cNvPr id="0" name=""/>
        <dsp:cNvSpPr/>
      </dsp:nvSpPr>
      <dsp:spPr>
        <a:xfrm>
          <a:off x="65802" y="3218605"/>
          <a:ext cx="1192076" cy="1192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AE8E7-89FD-4D5A-82D0-BC01DF842AE9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69377-283D-4789-8D51-8509B3249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4E365-7BA1-46EE-AFAB-1CB16733C12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B8F3-7BA2-44FF-912A-171A1C9DEF3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7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B8F3-7BA2-44FF-912A-171A1C9DEF3F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1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B8F3-7BA2-44FF-912A-171A1C9DEF3F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B8F3-7BA2-44FF-912A-171A1C9DEF3F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9146931" cy="6872288"/>
          </a:xfrm>
          <a:prstGeom prst="rect">
            <a:avLst/>
          </a:prstGeom>
          <a:solidFill>
            <a:srgbClr val="5E27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1219"/>
            <a:ext cx="7776000" cy="129503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defRPr sz="4800" cap="all" spc="-17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45217"/>
            <a:ext cx="7776000" cy="972616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9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71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401638"/>
            <a:ext cx="8343900" cy="6064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769" y="1757050"/>
            <a:ext cx="5618247" cy="1040937"/>
          </a:xfrm>
        </p:spPr>
        <p:txBody>
          <a:bodyPr lIns="0" tIns="0" rIns="0" bIns="0" anchor="t">
            <a:noAutofit/>
          </a:bodyPr>
          <a:lstStyle>
            <a:lvl1pPr algn="ctr">
              <a:lnSpc>
                <a:spcPts val="3100"/>
              </a:lnSpc>
              <a:defRPr sz="28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771769" y="2945220"/>
            <a:ext cx="5618247" cy="2694739"/>
          </a:xfrm>
        </p:spPr>
        <p:txBody>
          <a:bodyPr lIns="0" tIns="0" rIns="0" bIns="0">
            <a:noAutofit/>
          </a:bodyPr>
          <a:lstStyle>
            <a:lvl1pPr marL="0" indent="0" algn="ctr">
              <a:spcAft>
                <a:spcPts val="600"/>
              </a:spcAft>
              <a:buNone/>
              <a:defRPr sz="1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3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255481"/>
            <a:ext cx="7776000" cy="99524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813279"/>
            <a:ext cx="7776000" cy="437443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505075"/>
            <a:ext cx="7775575" cy="2708275"/>
          </a:xfrm>
        </p:spPr>
        <p:txBody>
          <a:bodyPr lIns="0" tIns="0" rIns="0" bIns="0" numCol="2" spcCol="612000">
            <a:noAutofit/>
          </a:bodyPr>
          <a:lstStyle>
            <a:lvl1pPr marL="0" indent="0" algn="l">
              <a:spcBef>
                <a:spcPts val="336"/>
              </a:spcBef>
              <a:spcAft>
                <a:spcPts val="600"/>
              </a:spcAft>
              <a:buNone/>
              <a:defRPr lang="en-US" sz="1100" smtClean="0"/>
            </a:lvl1pPr>
            <a:lvl2pPr marL="219075" indent="0" algn="l">
              <a:buNone/>
              <a:defRPr sz="1300"/>
            </a:lvl2pPr>
            <a:lvl3pPr algn="l"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43890" y="6564253"/>
            <a:ext cx="4429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25C5-D387-422F-BD26-89381B3E1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255481"/>
            <a:ext cx="7776000" cy="99524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813279"/>
            <a:ext cx="7776000" cy="437443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505075"/>
            <a:ext cx="7775575" cy="27082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36"/>
              </a:spcBef>
              <a:spcAft>
                <a:spcPts val="600"/>
              </a:spcAft>
              <a:buNone/>
              <a:defRPr sz="13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6C89-2F0A-465A-832D-B5DA0F89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5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4"/>
            <a:ext cx="9146931" cy="6399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5" y="5030788"/>
            <a:ext cx="1935774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21219"/>
            <a:ext cx="7776000" cy="129503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defRPr sz="4800" cap="all" spc="-17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2945217"/>
            <a:ext cx="7776000" cy="972616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0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91469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843" y="401638"/>
            <a:ext cx="8343900" cy="6064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769" y="1757052"/>
            <a:ext cx="5618247" cy="1040937"/>
          </a:xfrm>
        </p:spPr>
        <p:txBody>
          <a:bodyPr lIns="0" tIns="0" rIns="0" bIns="0" anchor="t">
            <a:noAutofit/>
          </a:bodyPr>
          <a:lstStyle>
            <a:lvl1pPr algn="ctr">
              <a:lnSpc>
                <a:spcPts val="3100"/>
              </a:lnSpc>
              <a:defRPr sz="28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771769" y="2945221"/>
            <a:ext cx="5618247" cy="2694739"/>
          </a:xfrm>
        </p:spPr>
        <p:txBody>
          <a:bodyPr lIns="0" tIns="0" rIns="0" bIns="0">
            <a:noAutofit/>
          </a:bodyPr>
          <a:lstStyle>
            <a:lvl1pPr marL="0" indent="0" algn="ctr">
              <a:spcAft>
                <a:spcPts val="600"/>
              </a:spcAft>
              <a:buNone/>
              <a:defRPr sz="1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5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255481"/>
            <a:ext cx="7776000" cy="99524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813279"/>
            <a:ext cx="7776000" cy="437443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505075"/>
            <a:ext cx="7775575" cy="2708275"/>
          </a:xfrm>
        </p:spPr>
        <p:txBody>
          <a:bodyPr lIns="0" tIns="0" rIns="0" bIns="0" numCol="2" spcCol="612000">
            <a:noAutofit/>
          </a:bodyPr>
          <a:lstStyle>
            <a:lvl1pPr marL="0" indent="0" algn="l">
              <a:spcBef>
                <a:spcPts val="336"/>
              </a:spcBef>
              <a:spcAft>
                <a:spcPts val="600"/>
              </a:spcAft>
              <a:buNone/>
              <a:defRPr lang="en-US" sz="1100" smtClean="0"/>
            </a:lvl1pPr>
            <a:lvl2pPr marL="219075" indent="0" algn="l">
              <a:buNone/>
              <a:defRPr sz="1300"/>
            </a:lvl2pPr>
            <a:lvl3pPr algn="l"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85801" y="6227763"/>
            <a:ext cx="442546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89748A6-FC3D-46C3-9CF7-428AF787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878778"/>
            <a:ext cx="7775575" cy="510638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36"/>
              </a:spcBef>
              <a:spcAft>
                <a:spcPts val="600"/>
              </a:spcAft>
              <a:buNone/>
              <a:defRPr sz="13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236575" y="6556938"/>
            <a:ext cx="4429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25C5-D387-422F-BD26-89381B3E1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7175" cy="6872288"/>
          </a:xfrm>
          <a:prstGeom prst="rect">
            <a:avLst/>
          </a:prstGeom>
          <a:solidFill>
            <a:srgbClr val="5E27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9" descr="pen-logo-wo-no-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030788"/>
            <a:ext cx="19367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1215"/>
            <a:ext cx="7776000" cy="129503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defRPr sz="4800" b="1" cap="all" spc="-170" baseline="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45217"/>
            <a:ext cx="7776000" cy="972616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8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92076"/>
            <a:ext cx="901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255481"/>
            <a:ext cx="7776000" cy="99524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b="1" baseline="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1813279"/>
            <a:ext cx="7776000" cy="437443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tx2">
                    <a:lumMod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505075"/>
            <a:ext cx="7775575" cy="270827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36"/>
              </a:spcBef>
              <a:spcAft>
                <a:spcPts val="600"/>
              </a:spcAft>
              <a:buNone/>
              <a:defRPr sz="1300">
                <a:solidFill>
                  <a:schemeClr val="tx2">
                    <a:lumMod val="75000"/>
                  </a:schemeClr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>
              <a:defRPr sz="1300">
                <a:latin typeface="Khmer UI" panose="020B0502040204020203" pitchFamily="34" charset="0"/>
                <a:cs typeface="Khmer UI" panose="020B0502040204020203" pitchFamily="34" charset="0"/>
              </a:defRPr>
            </a:lvl2pPr>
            <a:lvl3pPr>
              <a:defRPr sz="1300">
                <a:latin typeface="Khmer UI" panose="020B0502040204020203" pitchFamily="34" charset="0"/>
                <a:cs typeface="Khmer UI" panose="020B0502040204020203" pitchFamily="34" charset="0"/>
              </a:defRPr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25C5-D387-422F-BD26-89381B3E1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7175" cy="6399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030788"/>
            <a:ext cx="19367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21215"/>
            <a:ext cx="7776000" cy="129503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000"/>
              </a:lnSpc>
              <a:defRPr sz="4800" b="1" cap="all" spc="-170" baseline="0">
                <a:latin typeface="Khmer UI" panose="020B0502040204020203" pitchFamily="34" charset="0"/>
                <a:cs typeface="Khmer UI" panose="020B050204020402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2945217"/>
            <a:ext cx="7776000" cy="972616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930" y="6453336"/>
            <a:ext cx="9146931" cy="40466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74713"/>
            <a:ext cx="8229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0275"/>
            <a:ext cx="82296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667" y="6532587"/>
            <a:ext cx="442546" cy="2286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C2C2C2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FA9637-A158-4FC4-B51C-39A465DAC9BB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25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96850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+mn-lt"/>
          <a:ea typeface="ＭＳ Ｐゴシック" charset="0"/>
          <a:cs typeface="ＭＳ Ｐゴシック" charset="0"/>
        </a:defRPr>
      </a:lvl1pPr>
      <a:lvl2pPr marL="344488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+mn-lt"/>
          <a:ea typeface="ＭＳ Ｐゴシック" charset="0"/>
          <a:cs typeface="+mn-cs"/>
        </a:defRPr>
      </a:lvl2pPr>
      <a:lvl3pPr marL="460375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+mn-lt"/>
          <a:ea typeface="ＭＳ Ｐゴシック" charset="0"/>
          <a:cs typeface="+mn-cs"/>
        </a:defRPr>
      </a:lvl3pPr>
      <a:lvl4pPr marL="593725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+mn-lt"/>
          <a:ea typeface="ＭＳ Ｐゴシック" charset="0"/>
          <a:cs typeface="+mn-cs"/>
        </a:defRPr>
      </a:lvl4pPr>
      <a:lvl5pPr marL="727075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51617"/>
            <a:ext cx="9147175" cy="314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74713"/>
            <a:ext cx="8229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0275"/>
            <a:ext cx="82296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6575" y="6556938"/>
            <a:ext cx="442912" cy="2286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C2C2C2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1BA1F1-7A09-474D-897E-A22A8F56160A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92076"/>
            <a:ext cx="901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0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Khmer UI" panose="020B0502040204020203" pitchFamily="34" charset="0"/>
          <a:ea typeface="ＭＳ Ｐゴシック" charset="0"/>
          <a:cs typeface="Khmer UI" panose="020B0502040204020203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Khmer UI" pitchFamily="34" charset="0"/>
          <a:ea typeface="ＭＳ Ｐゴシック" charset="0"/>
          <a:cs typeface="Khmer U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Khmer UI" pitchFamily="34" charset="0"/>
          <a:ea typeface="ＭＳ Ｐゴシック" charset="0"/>
          <a:cs typeface="Khmer U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Khmer UI" pitchFamily="34" charset="0"/>
          <a:ea typeface="ＭＳ Ｐゴシック" charset="0"/>
          <a:cs typeface="Khmer U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Khmer UI" pitchFamily="34" charset="0"/>
          <a:ea typeface="ＭＳ Ｐゴシック" charset="0"/>
          <a:cs typeface="Khmer U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96850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Khmer UI" panose="020B0502040204020203" pitchFamily="34" charset="0"/>
          <a:ea typeface="ＭＳ Ｐゴシック" charset="0"/>
          <a:cs typeface="Khmer UI" panose="020B0502040204020203" pitchFamily="34" charset="0"/>
        </a:defRPr>
      </a:lvl1pPr>
      <a:lvl2pPr marL="344488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Khmer UI" panose="020B0502040204020203" pitchFamily="34" charset="0"/>
          <a:ea typeface="ＭＳ Ｐゴシック" charset="0"/>
          <a:cs typeface="Khmer UI" panose="020B0502040204020203" pitchFamily="34" charset="0"/>
        </a:defRPr>
      </a:lvl2pPr>
      <a:lvl3pPr marL="460375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Khmer UI" panose="020B0502040204020203" pitchFamily="34" charset="0"/>
          <a:ea typeface="ＭＳ Ｐゴシック" charset="0"/>
          <a:cs typeface="Khmer UI" panose="020B0502040204020203" pitchFamily="34" charset="0"/>
        </a:defRPr>
      </a:lvl3pPr>
      <a:lvl4pPr marL="593725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Khmer UI" panose="020B0502040204020203" pitchFamily="34" charset="0"/>
          <a:ea typeface="ＭＳ Ｐゴシック" charset="0"/>
          <a:cs typeface="Khmer UI" panose="020B0502040204020203" pitchFamily="34" charset="0"/>
        </a:defRPr>
      </a:lvl4pPr>
      <a:lvl5pPr marL="727075" indent="-125413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300" kern="1200">
          <a:solidFill>
            <a:srgbClr val="737373"/>
          </a:solidFill>
          <a:latin typeface="Khmer UI" panose="020B0502040204020203" pitchFamily="34" charset="0"/>
          <a:ea typeface="ＭＳ Ｐゴシック" charset="0"/>
          <a:cs typeface="Khmer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5856C89-2F0A-465A-832D-B5DA0F89419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7323"/>
          <a:stretch/>
        </p:blipFill>
        <p:spPr bwMode="auto">
          <a:xfrm>
            <a:off x="53132" y="692696"/>
            <a:ext cx="9032474" cy="49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7" y="620688"/>
            <a:ext cx="183116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5051" y="5435946"/>
            <a:ext cx="8773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75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Protecting the Digital Frontier</a:t>
            </a:r>
          </a:p>
          <a:p>
            <a:pPr algn="ctr"/>
            <a:r>
              <a:rPr lang="en-GB" b="1" dirty="0">
                <a:solidFill>
                  <a:srgbClr val="FFFFFF">
                    <a:lumMod val="50000"/>
                  </a:srgbClr>
                </a:solidFill>
                <a:cs typeface="Khmer UI" panose="020B0502040204020203" pitchFamily="34" charset="0"/>
              </a:rPr>
              <a:t>Interactive Data Breach</a:t>
            </a:r>
          </a:p>
        </p:txBody>
      </p:sp>
    </p:spTree>
    <p:extLst>
      <p:ext uri="{BB962C8B-B14F-4D97-AF65-F5344CB8AC3E}">
        <p14:creationId xmlns:p14="http://schemas.microsoft.com/office/powerpoint/2010/main" val="186787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39" y="2492896"/>
            <a:ext cx="7776000" cy="995241"/>
          </a:xfrm>
        </p:spPr>
        <p:txBody>
          <a:bodyPr/>
          <a:lstStyle/>
          <a:p>
            <a:r>
              <a:rPr lang="en-GB" dirty="0"/>
              <a:t>WHO DO WE GO TO FOR HELP?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4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Legal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What will our legal team 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Investigate – What? How?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Notify 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Notify 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Notify data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Pull together other vendors (retaining privilege)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Provide advise on any regulatory issues – are we in breach of GDPR / other regulations?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Can handle any third party claims for damages if they arise in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Any overseas clients? Multi jurisdictional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610" y="1255481"/>
            <a:ext cx="1633877" cy="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7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IT Forensics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What will our forensic team 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Identify threat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Close down vulnerability, removing hackers from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Analyse the scope of the breach (how far into the network did they get?)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Support Legal on database review (what has been accessed?)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Offer assistance with regulatory notification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Mitigation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Future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243678"/>
            <a:ext cx="1443190" cy="6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6000" cy="1295037"/>
          </a:xfrm>
        </p:spPr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CCB CEO:</a:t>
            </a:r>
            <a:br>
              <a:rPr lang="en-GB" dirty="0">
                <a:latin typeface="Trebuchet MS" panose="020B0603020202020204" pitchFamily="34" charset="0"/>
              </a:rPr>
            </a:b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latin typeface="Trebuchet MS" panose="020B0603020202020204" pitchFamily="34" charset="0"/>
              </a:rPr>
              <a:t>THE INSURANCE TIMES WANTS AN INTERVIEW!!!!</a:t>
            </a:r>
            <a:br>
              <a:rPr lang="en-GB" dirty="0">
                <a:latin typeface="Trebuchet MS" panose="020B0603020202020204" pitchFamily="34" charset="0"/>
              </a:rPr>
            </a:br>
            <a:br>
              <a:rPr lang="en-GB" dirty="0">
                <a:latin typeface="Trebuchet MS" panose="020B0603020202020204" pitchFamily="34" charset="0"/>
              </a:rPr>
            </a:br>
            <a:br>
              <a:rPr lang="en-GB" u="sng" dirty="0"/>
            </a:br>
            <a:r>
              <a:rPr lang="en-GB" sz="5400" u="sng" dirty="0">
                <a:latin typeface="Trebuchet MS" panose="020B0603020202020204" pitchFamily="34" charset="0"/>
              </a:rPr>
              <a:t>What is going on….??!!</a:t>
            </a:r>
          </a:p>
        </p:txBody>
      </p:sp>
    </p:spTree>
    <p:extLst>
      <p:ext uri="{BB962C8B-B14F-4D97-AF65-F5344CB8AC3E}">
        <p14:creationId xmlns:p14="http://schemas.microsoft.com/office/powerpoint/2010/main" val="298633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 Consultants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What will the PR team 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Determine key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Review impact on </a:t>
            </a:r>
            <a:r>
              <a:rPr lang="en-GB" sz="1800" b="1" u="sng" dirty="0"/>
              <a:t>all</a:t>
            </a:r>
            <a:r>
              <a:rPr lang="en-GB" sz="1800" dirty="0"/>
              <a:t> stakeholders (employees / suppliers?)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Manage / handle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Draft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Issue press releases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Handle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Advise on future reputational enhancement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28544"/>
            <a:ext cx="1803231" cy="6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634439" cy="447814"/>
          </a:xfrm>
        </p:spPr>
        <p:txBody>
          <a:bodyPr/>
          <a:lstStyle/>
          <a:p>
            <a:pPr algn="l"/>
            <a:r>
              <a:rPr lang="en-GB" dirty="0"/>
              <a:t>Some “go to” tips for interviews: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6634440" cy="269473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Refer to “criminal act”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“Working together” with our customers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Full investigation underway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Confirm the data loss, but size not yet known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Co-operating with the ICO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Sorry for concern our customers are feeling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Ongoing police investigation – cannot comment further </a:t>
            </a:r>
          </a:p>
        </p:txBody>
      </p:sp>
    </p:spTree>
    <p:extLst>
      <p:ext uri="{BB962C8B-B14F-4D97-AF65-F5344CB8AC3E}">
        <p14:creationId xmlns:p14="http://schemas.microsoft.com/office/powerpoint/2010/main" val="247760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 days later….</a:t>
            </a:r>
          </a:p>
        </p:txBody>
      </p:sp>
    </p:spTree>
    <p:extLst>
      <p:ext uri="{BB962C8B-B14F-4D97-AF65-F5344CB8AC3E}">
        <p14:creationId xmlns:p14="http://schemas.microsoft.com/office/powerpoint/2010/main" val="399200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733995"/>
            <a:ext cx="7705725" cy="514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805264"/>
            <a:ext cx="802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DAutomationOCRa" panose="02000506000000020004" pitchFamily="2" charset="0"/>
              </a:rPr>
              <a:t>20 BITCOIN OR WE DATA DUMP. YOU HAVE 24 HOURS</a:t>
            </a:r>
          </a:p>
        </p:txBody>
      </p:sp>
    </p:spTree>
    <p:extLst>
      <p:ext uri="{BB962C8B-B14F-4D97-AF65-F5344CB8AC3E}">
        <p14:creationId xmlns:p14="http://schemas.microsoft.com/office/powerpoint/2010/main" val="423304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our IT team tell us?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All 3,000 records have been accessed by hackers which contains: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Addresses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Health information</a:t>
            </a:r>
          </a:p>
          <a:p>
            <a:pPr marL="630238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Credit card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Ransomware has encrypted all of our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All back ups also encrypted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7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6000" cy="1295037"/>
          </a:xfrm>
        </p:spPr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CCB CEO:</a:t>
            </a:r>
            <a:br>
              <a:rPr lang="en-GB" dirty="0">
                <a:latin typeface="Trebuchet MS" panose="020B0603020202020204" pitchFamily="34" charset="0"/>
              </a:rPr>
            </a:b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latin typeface="Trebuchet MS" panose="020B0603020202020204" pitchFamily="34" charset="0"/>
              </a:rPr>
              <a:t>What have we spent so far?</a:t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sz="2800" dirty="0">
                <a:latin typeface="Trebuchet MS" panose="020B0603020202020204" pitchFamily="34" charset="0"/>
              </a:rPr>
              <a:t>(ignoring any ransomware payment)</a:t>
            </a:r>
            <a:endParaRPr lang="en-GB" sz="32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405917" y="777875"/>
            <a:ext cx="597877" cy="46038"/>
          </a:xfrm>
          <a:custGeom>
            <a:avLst/>
            <a:gdLst>
              <a:gd name="T0" fmla="*/ 0 w 540385"/>
              <a:gd name="T1" fmla="*/ 0 h 45719"/>
              <a:gd name="T2" fmla="*/ 2300180 w 54038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385" h="45719">
                <a:moveTo>
                  <a:pt x="0" y="0"/>
                </a:moveTo>
                <a:lnTo>
                  <a:pt x="540004" y="0"/>
                </a:lnTo>
              </a:path>
            </a:pathLst>
          </a:custGeom>
          <a:noFill/>
          <a:ln w="25400">
            <a:solidFill>
              <a:srgbClr val="BA0E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5E2751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4366" y="288935"/>
            <a:ext cx="6462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sz="2400" b="1" dirty="0">
                <a:solidFill>
                  <a:srgbClr val="5E2751"/>
                </a:solidFill>
                <a:latin typeface="Khmer UI" pitchFamily="34" charset="0"/>
              </a:rPr>
              <a:t>Agenda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9890355"/>
              </p:ext>
            </p:extLst>
          </p:nvPr>
        </p:nvGraphicFramePr>
        <p:xfrm>
          <a:off x="0" y="1196752"/>
          <a:ext cx="9144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57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Some extra costs we haven’t considered yet…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16832"/>
            <a:ext cx="7775575" cy="4032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First Party 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Cost of sending email notifications (can’t simply do this via Outlook – specialist solutions exist)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Customer helpline to be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Outsourced staff (telephone / social media responders)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Call logging / note taking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Business Interruption – during incident and reputational loss going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Potential Third Party costs: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Dark web / credit monitoring to be offered to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</a:t>
            </a:r>
            <a:r>
              <a:rPr lang="en-GB" sz="1600" baseline="30000" dirty="0"/>
              <a:t>rd</a:t>
            </a:r>
            <a:r>
              <a:rPr lang="en-GB" sz="1600" dirty="0"/>
              <a:t> party claims for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Regulatory Fines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4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6000" cy="1295037"/>
          </a:xfrm>
        </p:spPr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CCB CEO:</a:t>
            </a:r>
            <a:br>
              <a:rPr lang="en-GB" dirty="0">
                <a:latin typeface="Trebuchet MS" panose="020B0603020202020204" pitchFamily="34" charset="0"/>
              </a:rPr>
            </a:b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latin typeface="Trebuchet MS" panose="020B0603020202020204" pitchFamily="34" charset="0"/>
              </a:rPr>
              <a:t>what are we looking at all in?</a:t>
            </a:r>
            <a:endParaRPr lang="en-GB" sz="54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How did we arrive at this figure?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Article 82 of GDPR allows claims from impacted data subjects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TLT v SOS Home Department &amp; Google v Vidal – Damages between </a:t>
            </a:r>
            <a:r>
              <a:rPr lang="en-GB" sz="1600" b="1" dirty="0"/>
              <a:t>£2.5k - £12.5k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Breach involving 3,000 data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10% seek damages (300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Reserve each at £5.5k per claim (taking a low -mid point of the damages and including costs)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Total 3</a:t>
            </a:r>
            <a:r>
              <a:rPr lang="en-GB" sz="1600" baseline="30000" dirty="0"/>
              <a:t>rd</a:t>
            </a:r>
            <a:r>
              <a:rPr lang="en-GB" sz="1600" dirty="0"/>
              <a:t> party claim cost - £1.65m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Plus costs already discussed = £1.8m</a:t>
            </a:r>
          </a:p>
          <a:p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2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405917" y="777875"/>
            <a:ext cx="597877" cy="46038"/>
          </a:xfrm>
          <a:custGeom>
            <a:avLst/>
            <a:gdLst>
              <a:gd name="T0" fmla="*/ 0 w 540385"/>
              <a:gd name="T1" fmla="*/ 0 h 45719"/>
              <a:gd name="T2" fmla="*/ 2300180 w 54038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385" h="45719">
                <a:moveTo>
                  <a:pt x="0" y="0"/>
                </a:moveTo>
                <a:lnTo>
                  <a:pt x="540004" y="0"/>
                </a:lnTo>
              </a:path>
            </a:pathLst>
          </a:custGeom>
          <a:noFill/>
          <a:ln w="25400">
            <a:solidFill>
              <a:srgbClr val="BA0E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5E2751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4366" y="288935"/>
            <a:ext cx="6462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sz="2400" b="1" dirty="0">
                <a:solidFill>
                  <a:srgbClr val="5E2751"/>
                </a:solidFill>
                <a:latin typeface="Khmer UI" pitchFamily="34" charset="0"/>
              </a:rPr>
              <a:t>Cyber Security Stats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838" y="1096507"/>
            <a:ext cx="193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94%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0676" y="836712"/>
            <a:ext cx="8928000" cy="5543875"/>
            <a:chOff x="110676" y="909090"/>
            <a:chExt cx="8922646" cy="5543875"/>
          </a:xfrm>
        </p:grpSpPr>
        <p:sp>
          <p:nvSpPr>
            <p:cNvPr id="18" name="Freeform 17"/>
            <p:cNvSpPr/>
            <p:nvPr/>
          </p:nvSpPr>
          <p:spPr>
            <a:xfrm>
              <a:off x="110676" y="909090"/>
              <a:ext cx="8922646" cy="1298165"/>
            </a:xfrm>
            <a:custGeom>
              <a:avLst/>
              <a:gdLst>
                <a:gd name="connsiteX0" fmla="*/ 0 w 8922646"/>
                <a:gd name="connsiteY0" fmla="*/ 129817 h 1298165"/>
                <a:gd name="connsiteX1" fmla="*/ 129817 w 8922646"/>
                <a:gd name="connsiteY1" fmla="*/ 0 h 1298165"/>
                <a:gd name="connsiteX2" fmla="*/ 8792830 w 8922646"/>
                <a:gd name="connsiteY2" fmla="*/ 0 h 1298165"/>
                <a:gd name="connsiteX3" fmla="*/ 8922647 w 8922646"/>
                <a:gd name="connsiteY3" fmla="*/ 129817 h 1298165"/>
                <a:gd name="connsiteX4" fmla="*/ 8922646 w 8922646"/>
                <a:gd name="connsiteY4" fmla="*/ 1168349 h 1298165"/>
                <a:gd name="connsiteX5" fmla="*/ 8792829 w 8922646"/>
                <a:gd name="connsiteY5" fmla="*/ 1298166 h 1298165"/>
                <a:gd name="connsiteX6" fmla="*/ 129817 w 8922646"/>
                <a:gd name="connsiteY6" fmla="*/ 1298165 h 1298165"/>
                <a:gd name="connsiteX7" fmla="*/ 0 w 8922646"/>
                <a:gd name="connsiteY7" fmla="*/ 1168348 h 1298165"/>
                <a:gd name="connsiteX8" fmla="*/ 0 w 8922646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22646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8792830" y="0"/>
                  </a:lnTo>
                  <a:cubicBezTo>
                    <a:pt x="8864526" y="0"/>
                    <a:pt x="8922647" y="58121"/>
                    <a:pt x="8922647" y="129817"/>
                  </a:cubicBezTo>
                  <a:cubicBezTo>
                    <a:pt x="8922647" y="475994"/>
                    <a:pt x="8922646" y="822172"/>
                    <a:pt x="8922646" y="1168349"/>
                  </a:cubicBezTo>
                  <a:cubicBezTo>
                    <a:pt x="8922646" y="1240045"/>
                    <a:pt x="8864525" y="1298166"/>
                    <a:pt x="8792829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25652" tIns="125652" rIns="125652" bIns="125652" numCol="1" spcCol="1270" anchor="ctr" anchorCtr="0">
              <a:noAutofit/>
            </a:bodyPr>
            <a:lstStyle/>
            <a:p>
              <a:pPr marL="1792288" marR="0" lvl="0" indent="0" algn="just" defTabSz="965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>
                  <a:tab pos="1792288" algn="l"/>
                </a:tabLst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</a:t>
              </a:r>
              <a:r>
                <a:rPr kumimoji="0" lang="en-US" sz="2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organisations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worldwide have suffered a data breach as a result </a:t>
              </a: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a cyberattack in the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past 12 months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0676" y="2324326"/>
              <a:ext cx="4393548" cy="1298165"/>
            </a:xfrm>
            <a:custGeom>
              <a:avLst/>
              <a:gdLst>
                <a:gd name="connsiteX0" fmla="*/ 0 w 4393548"/>
                <a:gd name="connsiteY0" fmla="*/ 129817 h 1298165"/>
                <a:gd name="connsiteX1" fmla="*/ 129817 w 4393548"/>
                <a:gd name="connsiteY1" fmla="*/ 0 h 1298165"/>
                <a:gd name="connsiteX2" fmla="*/ 4263732 w 4393548"/>
                <a:gd name="connsiteY2" fmla="*/ 0 h 1298165"/>
                <a:gd name="connsiteX3" fmla="*/ 4393549 w 4393548"/>
                <a:gd name="connsiteY3" fmla="*/ 129817 h 1298165"/>
                <a:gd name="connsiteX4" fmla="*/ 4393548 w 4393548"/>
                <a:gd name="connsiteY4" fmla="*/ 1168349 h 1298165"/>
                <a:gd name="connsiteX5" fmla="*/ 4263731 w 4393548"/>
                <a:gd name="connsiteY5" fmla="*/ 1298166 h 1298165"/>
                <a:gd name="connsiteX6" fmla="*/ 129817 w 4393548"/>
                <a:gd name="connsiteY6" fmla="*/ 1298165 h 1298165"/>
                <a:gd name="connsiteX7" fmla="*/ 0 w 4393548"/>
                <a:gd name="connsiteY7" fmla="*/ 1168348 h 1298165"/>
                <a:gd name="connsiteX8" fmla="*/ 0 w 4393548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3548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4263732" y="0"/>
                  </a:lnTo>
                  <a:cubicBezTo>
                    <a:pt x="4335428" y="0"/>
                    <a:pt x="4393549" y="58121"/>
                    <a:pt x="4393549" y="129817"/>
                  </a:cubicBezTo>
                  <a:cubicBezTo>
                    <a:pt x="4393549" y="475994"/>
                    <a:pt x="4393548" y="822172"/>
                    <a:pt x="4393548" y="1168349"/>
                  </a:cubicBezTo>
                  <a:cubicBezTo>
                    <a:pt x="4393548" y="1240045"/>
                    <a:pt x="4335427" y="1298166"/>
                    <a:pt x="4263731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06602" tIns="106602" rIns="106602" bIns="106602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$133k</a:t>
              </a: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Average cost of ransomware attacks in 2019 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676" y="3739563"/>
              <a:ext cx="2151590" cy="1298165"/>
            </a:xfrm>
            <a:custGeom>
              <a:avLst/>
              <a:gdLst>
                <a:gd name="connsiteX0" fmla="*/ 0 w 2151590"/>
                <a:gd name="connsiteY0" fmla="*/ 129817 h 1298165"/>
                <a:gd name="connsiteX1" fmla="*/ 129817 w 2151590"/>
                <a:gd name="connsiteY1" fmla="*/ 0 h 1298165"/>
                <a:gd name="connsiteX2" fmla="*/ 2021774 w 2151590"/>
                <a:gd name="connsiteY2" fmla="*/ 0 h 1298165"/>
                <a:gd name="connsiteX3" fmla="*/ 2151591 w 2151590"/>
                <a:gd name="connsiteY3" fmla="*/ 129817 h 1298165"/>
                <a:gd name="connsiteX4" fmla="*/ 2151590 w 2151590"/>
                <a:gd name="connsiteY4" fmla="*/ 1168349 h 1298165"/>
                <a:gd name="connsiteX5" fmla="*/ 2021773 w 2151590"/>
                <a:gd name="connsiteY5" fmla="*/ 1298166 h 1298165"/>
                <a:gd name="connsiteX6" fmla="*/ 129817 w 2151590"/>
                <a:gd name="connsiteY6" fmla="*/ 1298165 h 1298165"/>
                <a:gd name="connsiteX7" fmla="*/ 0 w 2151590"/>
                <a:gd name="connsiteY7" fmla="*/ 1168348 h 1298165"/>
                <a:gd name="connsiteX8" fmla="*/ 0 w 2151590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590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2021774" y="0"/>
                  </a:lnTo>
                  <a:cubicBezTo>
                    <a:pt x="2093470" y="0"/>
                    <a:pt x="2151591" y="58121"/>
                    <a:pt x="2151591" y="129817"/>
                  </a:cubicBezTo>
                  <a:cubicBezTo>
                    <a:pt x="2151591" y="475994"/>
                    <a:pt x="2151590" y="822172"/>
                    <a:pt x="2151590" y="1168349"/>
                  </a:cubicBezTo>
                  <a:cubicBezTo>
                    <a:pt x="2151590" y="1240045"/>
                    <a:pt x="2093469" y="1298166"/>
                    <a:pt x="2021773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02792" tIns="102792" rIns="102792" bIns="102792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 MONTHS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Average time to detect a breach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0676" y="5154800"/>
              <a:ext cx="2151590" cy="1298165"/>
            </a:xfrm>
            <a:custGeom>
              <a:avLst/>
              <a:gdLst>
                <a:gd name="connsiteX0" fmla="*/ 0 w 2151590"/>
                <a:gd name="connsiteY0" fmla="*/ 129817 h 1298165"/>
                <a:gd name="connsiteX1" fmla="*/ 129817 w 2151590"/>
                <a:gd name="connsiteY1" fmla="*/ 0 h 1298165"/>
                <a:gd name="connsiteX2" fmla="*/ 2021774 w 2151590"/>
                <a:gd name="connsiteY2" fmla="*/ 0 h 1298165"/>
                <a:gd name="connsiteX3" fmla="*/ 2151591 w 2151590"/>
                <a:gd name="connsiteY3" fmla="*/ 129817 h 1298165"/>
                <a:gd name="connsiteX4" fmla="*/ 2151590 w 2151590"/>
                <a:gd name="connsiteY4" fmla="*/ 1168349 h 1298165"/>
                <a:gd name="connsiteX5" fmla="*/ 2021773 w 2151590"/>
                <a:gd name="connsiteY5" fmla="*/ 1298166 h 1298165"/>
                <a:gd name="connsiteX6" fmla="*/ 129817 w 2151590"/>
                <a:gd name="connsiteY6" fmla="*/ 1298165 h 1298165"/>
                <a:gd name="connsiteX7" fmla="*/ 0 w 2151590"/>
                <a:gd name="connsiteY7" fmla="*/ 1168348 h 1298165"/>
                <a:gd name="connsiteX8" fmla="*/ 0 w 2151590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590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2021774" y="0"/>
                  </a:lnTo>
                  <a:cubicBezTo>
                    <a:pt x="2093470" y="0"/>
                    <a:pt x="2151591" y="58121"/>
                    <a:pt x="2151591" y="129817"/>
                  </a:cubicBezTo>
                  <a:cubicBezTo>
                    <a:pt x="2151591" y="475994"/>
                    <a:pt x="2151590" y="822172"/>
                    <a:pt x="2151590" y="1168349"/>
                  </a:cubicBezTo>
                  <a:cubicBezTo>
                    <a:pt x="2151590" y="1240045"/>
                    <a:pt x="2093469" y="1298166"/>
                    <a:pt x="2021773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91362" tIns="180000" rIns="91362" bIns="91362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92%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Attacks launched by phishing emails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352634" y="3739563"/>
              <a:ext cx="2151590" cy="1298165"/>
            </a:xfrm>
            <a:custGeom>
              <a:avLst/>
              <a:gdLst>
                <a:gd name="connsiteX0" fmla="*/ 0 w 2151590"/>
                <a:gd name="connsiteY0" fmla="*/ 129817 h 1298165"/>
                <a:gd name="connsiteX1" fmla="*/ 129817 w 2151590"/>
                <a:gd name="connsiteY1" fmla="*/ 0 h 1298165"/>
                <a:gd name="connsiteX2" fmla="*/ 2021774 w 2151590"/>
                <a:gd name="connsiteY2" fmla="*/ 0 h 1298165"/>
                <a:gd name="connsiteX3" fmla="*/ 2151591 w 2151590"/>
                <a:gd name="connsiteY3" fmla="*/ 129817 h 1298165"/>
                <a:gd name="connsiteX4" fmla="*/ 2151590 w 2151590"/>
                <a:gd name="connsiteY4" fmla="*/ 1168349 h 1298165"/>
                <a:gd name="connsiteX5" fmla="*/ 2021773 w 2151590"/>
                <a:gd name="connsiteY5" fmla="*/ 1298166 h 1298165"/>
                <a:gd name="connsiteX6" fmla="*/ 129817 w 2151590"/>
                <a:gd name="connsiteY6" fmla="*/ 1298165 h 1298165"/>
                <a:gd name="connsiteX7" fmla="*/ 0 w 2151590"/>
                <a:gd name="connsiteY7" fmla="*/ 1168348 h 1298165"/>
                <a:gd name="connsiteX8" fmla="*/ 0 w 2151590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590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2021774" y="0"/>
                  </a:lnTo>
                  <a:cubicBezTo>
                    <a:pt x="2093470" y="0"/>
                    <a:pt x="2151591" y="58121"/>
                    <a:pt x="2151591" y="129817"/>
                  </a:cubicBezTo>
                  <a:cubicBezTo>
                    <a:pt x="2151591" y="475994"/>
                    <a:pt x="2151590" y="822172"/>
                    <a:pt x="2151590" y="1168349"/>
                  </a:cubicBezTo>
                  <a:cubicBezTo>
                    <a:pt x="2151590" y="1240045"/>
                    <a:pt x="2093469" y="1298166"/>
                    <a:pt x="2021773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02792" tIns="102792" rIns="102792" bIns="102792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EVERY 14 SECONDS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 businesses fall victim to ransomware attacks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352634" y="5154800"/>
              <a:ext cx="2151590" cy="1298165"/>
            </a:xfrm>
            <a:custGeom>
              <a:avLst/>
              <a:gdLst>
                <a:gd name="connsiteX0" fmla="*/ 0 w 2151590"/>
                <a:gd name="connsiteY0" fmla="*/ 129817 h 1298165"/>
                <a:gd name="connsiteX1" fmla="*/ 129817 w 2151590"/>
                <a:gd name="connsiteY1" fmla="*/ 0 h 1298165"/>
                <a:gd name="connsiteX2" fmla="*/ 2021774 w 2151590"/>
                <a:gd name="connsiteY2" fmla="*/ 0 h 1298165"/>
                <a:gd name="connsiteX3" fmla="*/ 2151591 w 2151590"/>
                <a:gd name="connsiteY3" fmla="*/ 129817 h 1298165"/>
                <a:gd name="connsiteX4" fmla="*/ 2151590 w 2151590"/>
                <a:gd name="connsiteY4" fmla="*/ 1168349 h 1298165"/>
                <a:gd name="connsiteX5" fmla="*/ 2021773 w 2151590"/>
                <a:gd name="connsiteY5" fmla="*/ 1298166 h 1298165"/>
                <a:gd name="connsiteX6" fmla="*/ 129817 w 2151590"/>
                <a:gd name="connsiteY6" fmla="*/ 1298165 h 1298165"/>
                <a:gd name="connsiteX7" fmla="*/ 0 w 2151590"/>
                <a:gd name="connsiteY7" fmla="*/ 1168348 h 1298165"/>
                <a:gd name="connsiteX8" fmla="*/ 0 w 2151590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590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2021774" y="0"/>
                  </a:lnTo>
                  <a:cubicBezTo>
                    <a:pt x="2093470" y="0"/>
                    <a:pt x="2151591" y="58121"/>
                    <a:pt x="2151591" y="129817"/>
                  </a:cubicBezTo>
                  <a:cubicBezTo>
                    <a:pt x="2151591" y="475994"/>
                    <a:pt x="2151590" y="822172"/>
                    <a:pt x="2151590" y="1168349"/>
                  </a:cubicBezTo>
                  <a:cubicBezTo>
                    <a:pt x="2151590" y="1240045"/>
                    <a:pt x="2093469" y="1298166"/>
                    <a:pt x="2021773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91362" tIns="91362" rIns="91362" bIns="91362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86%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UK businesses will suffer a phishing attack in 2020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84958" y="2324326"/>
              <a:ext cx="4348364" cy="1298165"/>
            </a:xfrm>
            <a:custGeom>
              <a:avLst/>
              <a:gdLst>
                <a:gd name="connsiteX0" fmla="*/ 0 w 4348364"/>
                <a:gd name="connsiteY0" fmla="*/ 129817 h 1298165"/>
                <a:gd name="connsiteX1" fmla="*/ 129817 w 4348364"/>
                <a:gd name="connsiteY1" fmla="*/ 0 h 1298165"/>
                <a:gd name="connsiteX2" fmla="*/ 4218548 w 4348364"/>
                <a:gd name="connsiteY2" fmla="*/ 0 h 1298165"/>
                <a:gd name="connsiteX3" fmla="*/ 4348365 w 4348364"/>
                <a:gd name="connsiteY3" fmla="*/ 129817 h 1298165"/>
                <a:gd name="connsiteX4" fmla="*/ 4348364 w 4348364"/>
                <a:gd name="connsiteY4" fmla="*/ 1168349 h 1298165"/>
                <a:gd name="connsiteX5" fmla="*/ 4218547 w 4348364"/>
                <a:gd name="connsiteY5" fmla="*/ 1298166 h 1298165"/>
                <a:gd name="connsiteX6" fmla="*/ 129817 w 4348364"/>
                <a:gd name="connsiteY6" fmla="*/ 1298165 h 1298165"/>
                <a:gd name="connsiteX7" fmla="*/ 0 w 4348364"/>
                <a:gd name="connsiteY7" fmla="*/ 1168348 h 1298165"/>
                <a:gd name="connsiteX8" fmla="*/ 0 w 4348364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8364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4218548" y="0"/>
                  </a:lnTo>
                  <a:cubicBezTo>
                    <a:pt x="4290244" y="0"/>
                    <a:pt x="4348365" y="58121"/>
                    <a:pt x="4348365" y="129817"/>
                  </a:cubicBezTo>
                  <a:cubicBezTo>
                    <a:pt x="4348365" y="475994"/>
                    <a:pt x="4348364" y="822172"/>
                    <a:pt x="4348364" y="1168349"/>
                  </a:cubicBezTo>
                  <a:cubicBezTo>
                    <a:pt x="4348364" y="1240045"/>
                    <a:pt x="4290243" y="1298166"/>
                    <a:pt x="4218547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14222" tIns="114222" rIns="114222" bIns="114222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Between 1st Jan 2005 to 18th April 2018 there were 8,854 recorded breaches, in the first half of 2019 there were 3,800 recorded breaches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684958" y="3739563"/>
              <a:ext cx="4348364" cy="1298165"/>
            </a:xfrm>
            <a:custGeom>
              <a:avLst/>
              <a:gdLst>
                <a:gd name="connsiteX0" fmla="*/ 0 w 4348364"/>
                <a:gd name="connsiteY0" fmla="*/ 129817 h 1298165"/>
                <a:gd name="connsiteX1" fmla="*/ 129817 w 4348364"/>
                <a:gd name="connsiteY1" fmla="*/ 0 h 1298165"/>
                <a:gd name="connsiteX2" fmla="*/ 4218548 w 4348364"/>
                <a:gd name="connsiteY2" fmla="*/ 0 h 1298165"/>
                <a:gd name="connsiteX3" fmla="*/ 4348365 w 4348364"/>
                <a:gd name="connsiteY3" fmla="*/ 129817 h 1298165"/>
                <a:gd name="connsiteX4" fmla="*/ 4348364 w 4348364"/>
                <a:gd name="connsiteY4" fmla="*/ 1168349 h 1298165"/>
                <a:gd name="connsiteX5" fmla="*/ 4218547 w 4348364"/>
                <a:gd name="connsiteY5" fmla="*/ 1298166 h 1298165"/>
                <a:gd name="connsiteX6" fmla="*/ 129817 w 4348364"/>
                <a:gd name="connsiteY6" fmla="*/ 1298165 h 1298165"/>
                <a:gd name="connsiteX7" fmla="*/ 0 w 4348364"/>
                <a:gd name="connsiteY7" fmla="*/ 1168348 h 1298165"/>
                <a:gd name="connsiteX8" fmla="*/ 0 w 4348364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8364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4218548" y="0"/>
                  </a:lnTo>
                  <a:cubicBezTo>
                    <a:pt x="4290244" y="0"/>
                    <a:pt x="4348365" y="58121"/>
                    <a:pt x="4348365" y="129817"/>
                  </a:cubicBezTo>
                  <a:cubicBezTo>
                    <a:pt x="4348365" y="475994"/>
                    <a:pt x="4348364" y="822172"/>
                    <a:pt x="4348364" y="1168349"/>
                  </a:cubicBezTo>
                  <a:cubicBezTo>
                    <a:pt x="4348364" y="1240045"/>
                    <a:pt x="4290243" y="1298166"/>
                    <a:pt x="4218547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102792" tIns="102792" rIns="102792" bIns="102792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March 2020, ransomware attacks increased 148% over baseline levels from February 2020 amid the COVID-19 outbreak.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684958" y="5154800"/>
              <a:ext cx="2151590" cy="1298165"/>
            </a:xfrm>
            <a:custGeom>
              <a:avLst/>
              <a:gdLst>
                <a:gd name="connsiteX0" fmla="*/ 0 w 2151590"/>
                <a:gd name="connsiteY0" fmla="*/ 129817 h 1298165"/>
                <a:gd name="connsiteX1" fmla="*/ 129817 w 2151590"/>
                <a:gd name="connsiteY1" fmla="*/ 0 h 1298165"/>
                <a:gd name="connsiteX2" fmla="*/ 2021774 w 2151590"/>
                <a:gd name="connsiteY2" fmla="*/ 0 h 1298165"/>
                <a:gd name="connsiteX3" fmla="*/ 2151591 w 2151590"/>
                <a:gd name="connsiteY3" fmla="*/ 129817 h 1298165"/>
                <a:gd name="connsiteX4" fmla="*/ 2151590 w 2151590"/>
                <a:gd name="connsiteY4" fmla="*/ 1168349 h 1298165"/>
                <a:gd name="connsiteX5" fmla="*/ 2021773 w 2151590"/>
                <a:gd name="connsiteY5" fmla="*/ 1298166 h 1298165"/>
                <a:gd name="connsiteX6" fmla="*/ 129817 w 2151590"/>
                <a:gd name="connsiteY6" fmla="*/ 1298165 h 1298165"/>
                <a:gd name="connsiteX7" fmla="*/ 0 w 2151590"/>
                <a:gd name="connsiteY7" fmla="*/ 1168348 h 1298165"/>
                <a:gd name="connsiteX8" fmla="*/ 0 w 2151590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590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2021774" y="0"/>
                  </a:lnTo>
                  <a:cubicBezTo>
                    <a:pt x="2093470" y="0"/>
                    <a:pt x="2151591" y="58121"/>
                    <a:pt x="2151591" y="129817"/>
                  </a:cubicBezTo>
                  <a:cubicBezTo>
                    <a:pt x="2151591" y="475994"/>
                    <a:pt x="2151590" y="822172"/>
                    <a:pt x="2151590" y="1168349"/>
                  </a:cubicBezTo>
                  <a:cubicBezTo>
                    <a:pt x="2151590" y="1240045"/>
                    <a:pt x="2093469" y="1298166"/>
                    <a:pt x="2021773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91362" tIns="180000" rIns="91362" bIns="91362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43%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cyber attacks aimed at small businesses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81732" y="5154800"/>
              <a:ext cx="2151590" cy="1298165"/>
            </a:xfrm>
            <a:custGeom>
              <a:avLst/>
              <a:gdLst>
                <a:gd name="connsiteX0" fmla="*/ 0 w 2151590"/>
                <a:gd name="connsiteY0" fmla="*/ 129817 h 1298165"/>
                <a:gd name="connsiteX1" fmla="*/ 129817 w 2151590"/>
                <a:gd name="connsiteY1" fmla="*/ 0 h 1298165"/>
                <a:gd name="connsiteX2" fmla="*/ 2021774 w 2151590"/>
                <a:gd name="connsiteY2" fmla="*/ 0 h 1298165"/>
                <a:gd name="connsiteX3" fmla="*/ 2151591 w 2151590"/>
                <a:gd name="connsiteY3" fmla="*/ 129817 h 1298165"/>
                <a:gd name="connsiteX4" fmla="*/ 2151590 w 2151590"/>
                <a:gd name="connsiteY4" fmla="*/ 1168349 h 1298165"/>
                <a:gd name="connsiteX5" fmla="*/ 2021773 w 2151590"/>
                <a:gd name="connsiteY5" fmla="*/ 1298166 h 1298165"/>
                <a:gd name="connsiteX6" fmla="*/ 129817 w 2151590"/>
                <a:gd name="connsiteY6" fmla="*/ 1298165 h 1298165"/>
                <a:gd name="connsiteX7" fmla="*/ 0 w 2151590"/>
                <a:gd name="connsiteY7" fmla="*/ 1168348 h 1298165"/>
                <a:gd name="connsiteX8" fmla="*/ 0 w 2151590"/>
                <a:gd name="connsiteY8" fmla="*/ 129817 h 12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590" h="1298165">
                  <a:moveTo>
                    <a:pt x="0" y="129817"/>
                  </a:moveTo>
                  <a:cubicBezTo>
                    <a:pt x="0" y="58121"/>
                    <a:pt x="58121" y="0"/>
                    <a:pt x="129817" y="0"/>
                  </a:cubicBezTo>
                  <a:lnTo>
                    <a:pt x="2021774" y="0"/>
                  </a:lnTo>
                  <a:cubicBezTo>
                    <a:pt x="2093470" y="0"/>
                    <a:pt x="2151591" y="58121"/>
                    <a:pt x="2151591" y="129817"/>
                  </a:cubicBezTo>
                  <a:cubicBezTo>
                    <a:pt x="2151591" y="475994"/>
                    <a:pt x="2151590" y="822172"/>
                    <a:pt x="2151590" y="1168349"/>
                  </a:cubicBezTo>
                  <a:cubicBezTo>
                    <a:pt x="2151590" y="1240045"/>
                    <a:pt x="2093469" y="1298166"/>
                    <a:pt x="2021773" y="1298166"/>
                  </a:cubicBezTo>
                  <a:lnTo>
                    <a:pt x="129817" y="1298165"/>
                  </a:lnTo>
                  <a:cubicBezTo>
                    <a:pt x="58121" y="1298165"/>
                    <a:pt x="0" y="1240044"/>
                    <a:pt x="0" y="1168348"/>
                  </a:cubicBezTo>
                  <a:lnTo>
                    <a:pt x="0" y="129817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91362" tIns="91362" rIns="91362" bIns="91362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 MINUTES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Length of time cyber criminals can go from initial entry to ransoming the entire network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2455" y="993502"/>
            <a:ext cx="193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94%</a:t>
            </a:r>
          </a:p>
        </p:txBody>
      </p:sp>
    </p:spTree>
    <p:extLst>
      <p:ext uri="{BB962C8B-B14F-4D97-AF65-F5344CB8AC3E}">
        <p14:creationId xmlns:p14="http://schemas.microsoft.com/office/powerpoint/2010/main" val="30226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405917" y="777875"/>
            <a:ext cx="597877" cy="46038"/>
          </a:xfrm>
          <a:custGeom>
            <a:avLst/>
            <a:gdLst>
              <a:gd name="T0" fmla="*/ 0 w 540385"/>
              <a:gd name="T1" fmla="*/ 0 h 45719"/>
              <a:gd name="T2" fmla="*/ 2300180 w 54038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385" h="45719">
                <a:moveTo>
                  <a:pt x="0" y="0"/>
                </a:moveTo>
                <a:lnTo>
                  <a:pt x="540004" y="0"/>
                </a:lnTo>
              </a:path>
            </a:pathLst>
          </a:custGeom>
          <a:noFill/>
          <a:ln w="25400">
            <a:solidFill>
              <a:srgbClr val="BA0E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5E2751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4366" y="288935"/>
            <a:ext cx="6462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sz="2400" b="1" dirty="0">
                <a:solidFill>
                  <a:srgbClr val="5E2751"/>
                </a:solidFill>
                <a:latin typeface="Khmer UI" pitchFamily="34" charset="0"/>
              </a:rPr>
              <a:t>Cyber Security Tips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08" y="1841114"/>
            <a:ext cx="9036494" cy="3671077"/>
            <a:chOff x="41908" y="1841114"/>
            <a:chExt cx="9036494" cy="3671077"/>
          </a:xfrm>
        </p:grpSpPr>
        <p:sp>
          <p:nvSpPr>
            <p:cNvPr id="20" name="Freeform 19"/>
            <p:cNvSpPr/>
            <p:nvPr/>
          </p:nvSpPr>
          <p:spPr>
            <a:xfrm>
              <a:off x="41908" y="1841114"/>
              <a:ext cx="2823904" cy="1694343"/>
            </a:xfrm>
            <a:custGeom>
              <a:avLst/>
              <a:gdLst>
                <a:gd name="connsiteX0" fmla="*/ 0 w 2823904"/>
                <a:gd name="connsiteY0" fmla="*/ 0 h 1694343"/>
                <a:gd name="connsiteX1" fmla="*/ 2823904 w 2823904"/>
                <a:gd name="connsiteY1" fmla="*/ 0 h 1694343"/>
                <a:gd name="connsiteX2" fmla="*/ 2823904 w 2823904"/>
                <a:gd name="connsiteY2" fmla="*/ 1694343 h 1694343"/>
                <a:gd name="connsiteX3" fmla="*/ 0 w 2823904"/>
                <a:gd name="connsiteY3" fmla="*/ 1694343 h 1694343"/>
                <a:gd name="connsiteX4" fmla="*/ 0 w 2823904"/>
                <a:gd name="connsiteY4" fmla="*/ 0 h 169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04" h="1694343">
                  <a:moveTo>
                    <a:pt x="0" y="0"/>
                  </a:moveTo>
                  <a:lnTo>
                    <a:pt x="2823904" y="0"/>
                  </a:lnTo>
                  <a:lnTo>
                    <a:pt x="2823904" y="1694343"/>
                  </a:lnTo>
                  <a:lnTo>
                    <a:pt x="0" y="1694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shade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Educate employees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implement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staff training 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48203" y="1841114"/>
              <a:ext cx="2823904" cy="1694343"/>
            </a:xfrm>
            <a:custGeom>
              <a:avLst/>
              <a:gdLst>
                <a:gd name="connsiteX0" fmla="*/ 0 w 2823904"/>
                <a:gd name="connsiteY0" fmla="*/ 0 h 1694343"/>
                <a:gd name="connsiteX1" fmla="*/ 2823904 w 2823904"/>
                <a:gd name="connsiteY1" fmla="*/ 0 h 1694343"/>
                <a:gd name="connsiteX2" fmla="*/ 2823904 w 2823904"/>
                <a:gd name="connsiteY2" fmla="*/ 1694343 h 1694343"/>
                <a:gd name="connsiteX3" fmla="*/ 0 w 2823904"/>
                <a:gd name="connsiteY3" fmla="*/ 1694343 h 1694343"/>
                <a:gd name="connsiteX4" fmla="*/ 0 w 2823904"/>
                <a:gd name="connsiteY4" fmla="*/ 0 h 169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04" h="1694343">
                  <a:moveTo>
                    <a:pt x="0" y="0"/>
                  </a:moveTo>
                  <a:lnTo>
                    <a:pt x="2823904" y="0"/>
                  </a:lnTo>
                  <a:lnTo>
                    <a:pt x="2823904" y="1694343"/>
                  </a:lnTo>
                  <a:lnTo>
                    <a:pt x="0" y="1694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shade val="50000"/>
                <a:hueOff val="-59838"/>
                <a:satOff val="-1811"/>
                <a:lumOff val="11889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Secure your networks and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limit access to </a:t>
              </a:r>
              <a:r>
                <a:rPr kumimoji="0" lang="en-US" sz="1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authorised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personnel only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54498" y="1841114"/>
              <a:ext cx="2823904" cy="1694343"/>
            </a:xfrm>
            <a:custGeom>
              <a:avLst/>
              <a:gdLst>
                <a:gd name="connsiteX0" fmla="*/ 0 w 2823904"/>
                <a:gd name="connsiteY0" fmla="*/ 0 h 1694343"/>
                <a:gd name="connsiteX1" fmla="*/ 2823904 w 2823904"/>
                <a:gd name="connsiteY1" fmla="*/ 0 h 1694343"/>
                <a:gd name="connsiteX2" fmla="*/ 2823904 w 2823904"/>
                <a:gd name="connsiteY2" fmla="*/ 1694343 h 1694343"/>
                <a:gd name="connsiteX3" fmla="*/ 0 w 2823904"/>
                <a:gd name="connsiteY3" fmla="*/ 1694343 h 1694343"/>
                <a:gd name="connsiteX4" fmla="*/ 0 w 2823904"/>
                <a:gd name="connsiteY4" fmla="*/ 0 h 169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04" h="1694343">
                  <a:moveTo>
                    <a:pt x="0" y="0"/>
                  </a:moveTo>
                  <a:lnTo>
                    <a:pt x="2823904" y="0"/>
                  </a:lnTo>
                  <a:lnTo>
                    <a:pt x="2823904" y="1694343"/>
                  </a:lnTo>
                  <a:lnTo>
                    <a:pt x="0" y="1694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shade val="50000"/>
                <a:hueOff val="-119677"/>
                <a:satOff val="-3621"/>
                <a:lumOff val="23778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Regularly update your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computer software, systems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create weekly backups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908" y="3817848"/>
              <a:ext cx="2823904" cy="1694343"/>
            </a:xfrm>
            <a:custGeom>
              <a:avLst/>
              <a:gdLst>
                <a:gd name="connsiteX0" fmla="*/ 0 w 2823904"/>
                <a:gd name="connsiteY0" fmla="*/ 0 h 1694343"/>
                <a:gd name="connsiteX1" fmla="*/ 2823904 w 2823904"/>
                <a:gd name="connsiteY1" fmla="*/ 0 h 1694343"/>
                <a:gd name="connsiteX2" fmla="*/ 2823904 w 2823904"/>
                <a:gd name="connsiteY2" fmla="*/ 1694343 h 1694343"/>
                <a:gd name="connsiteX3" fmla="*/ 0 w 2823904"/>
                <a:gd name="connsiteY3" fmla="*/ 1694343 h 1694343"/>
                <a:gd name="connsiteX4" fmla="*/ 0 w 2823904"/>
                <a:gd name="connsiteY4" fmla="*/ 0 h 169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04" h="1694343">
                  <a:moveTo>
                    <a:pt x="0" y="0"/>
                  </a:moveTo>
                  <a:lnTo>
                    <a:pt x="2823904" y="0"/>
                  </a:lnTo>
                  <a:lnTo>
                    <a:pt x="2823904" y="1694343"/>
                  </a:lnTo>
                  <a:lnTo>
                    <a:pt x="0" y="1694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shade val="50000"/>
                <a:hueOff val="-179515"/>
                <a:satOff val="-5432"/>
                <a:lumOff val="35667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Purchase a cyber-insurance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policy to help transfer the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financial risk away from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your business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48203" y="3817848"/>
              <a:ext cx="2823904" cy="1694343"/>
            </a:xfrm>
            <a:custGeom>
              <a:avLst/>
              <a:gdLst>
                <a:gd name="connsiteX0" fmla="*/ 0 w 2823904"/>
                <a:gd name="connsiteY0" fmla="*/ 0 h 1694343"/>
                <a:gd name="connsiteX1" fmla="*/ 2823904 w 2823904"/>
                <a:gd name="connsiteY1" fmla="*/ 0 h 1694343"/>
                <a:gd name="connsiteX2" fmla="*/ 2823904 w 2823904"/>
                <a:gd name="connsiteY2" fmla="*/ 1694343 h 1694343"/>
                <a:gd name="connsiteX3" fmla="*/ 0 w 2823904"/>
                <a:gd name="connsiteY3" fmla="*/ 1694343 h 1694343"/>
                <a:gd name="connsiteX4" fmla="*/ 0 w 2823904"/>
                <a:gd name="connsiteY4" fmla="*/ 0 h 169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04" h="1694343">
                  <a:moveTo>
                    <a:pt x="0" y="0"/>
                  </a:moveTo>
                  <a:lnTo>
                    <a:pt x="2823904" y="0"/>
                  </a:lnTo>
                  <a:lnTo>
                    <a:pt x="2823904" y="1694343"/>
                  </a:lnTo>
                  <a:lnTo>
                    <a:pt x="0" y="1694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shade val="50000"/>
                <a:hueOff val="-179515"/>
                <a:satOff val="-5432"/>
                <a:lumOff val="35667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b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Prepare a data breach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response plan including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step-by-step actions and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test frequently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254498" y="3817848"/>
              <a:ext cx="2823904" cy="1694343"/>
            </a:xfrm>
            <a:custGeom>
              <a:avLst/>
              <a:gdLst>
                <a:gd name="connsiteX0" fmla="*/ 0 w 2823904"/>
                <a:gd name="connsiteY0" fmla="*/ 0 h 1694343"/>
                <a:gd name="connsiteX1" fmla="*/ 2823904 w 2823904"/>
                <a:gd name="connsiteY1" fmla="*/ 0 h 1694343"/>
                <a:gd name="connsiteX2" fmla="*/ 2823904 w 2823904"/>
                <a:gd name="connsiteY2" fmla="*/ 1694343 h 1694343"/>
                <a:gd name="connsiteX3" fmla="*/ 0 w 2823904"/>
                <a:gd name="connsiteY3" fmla="*/ 1694343 h 1694343"/>
                <a:gd name="connsiteX4" fmla="*/ 0 w 2823904"/>
                <a:gd name="connsiteY4" fmla="*/ 0 h 169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904" h="1694343">
                  <a:moveTo>
                    <a:pt x="0" y="0"/>
                  </a:moveTo>
                  <a:lnTo>
                    <a:pt x="2823904" y="0"/>
                  </a:lnTo>
                  <a:lnTo>
                    <a:pt x="2823904" y="1694343"/>
                  </a:lnTo>
                  <a:lnTo>
                    <a:pt x="0" y="1694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>
                <a:shade val="50000"/>
                <a:hueOff val="-119677"/>
                <a:satOff val="-3621"/>
                <a:lumOff val="23778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b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Keep privacy policies and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security controls up to date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committing to readiness</a:t>
              </a:r>
            </a:p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resilience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61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5917" y="1196752"/>
            <a:ext cx="3609514" cy="4752527"/>
          </a:xfrm>
        </p:spPr>
        <p:txBody>
          <a:bodyPr/>
          <a:lstStyle/>
          <a:p>
            <a:r>
              <a:rPr lang="en-GB" sz="1400" b="1" dirty="0"/>
              <a:t>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Set different passwords for each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Use long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Mix letters, numbers and symbols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Change on a regular basis</a:t>
            </a:r>
          </a:p>
          <a:p>
            <a:pPr lvl="1" indent="0">
              <a:buNone/>
            </a:pPr>
            <a:endParaRPr lang="en-GB" sz="1400" dirty="0"/>
          </a:p>
          <a:p>
            <a:pPr lvl="1" indent="0">
              <a:buNone/>
            </a:pPr>
            <a:endParaRPr lang="en-GB" sz="1400" dirty="0"/>
          </a:p>
          <a:p>
            <a:r>
              <a:rPr lang="en-GB" sz="1400" b="1" dirty="0"/>
              <a:t>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Report any suspicious emails. Do not click links or respond to anything you are not expecting. Even if it looks like it is from a recognised sender.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Take extra care when sending personal/sensitive data. Double check recipients and make use of delay functions.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object 3"/>
          <p:cNvSpPr>
            <a:spLocks/>
          </p:cNvSpPr>
          <p:nvPr/>
        </p:nvSpPr>
        <p:spPr bwMode="auto">
          <a:xfrm>
            <a:off x="405917" y="777875"/>
            <a:ext cx="597877" cy="46038"/>
          </a:xfrm>
          <a:custGeom>
            <a:avLst/>
            <a:gdLst>
              <a:gd name="T0" fmla="*/ 0 w 540385"/>
              <a:gd name="T1" fmla="*/ 0 h 45719"/>
              <a:gd name="T2" fmla="*/ 2300180 w 54038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385" h="45719">
                <a:moveTo>
                  <a:pt x="0" y="0"/>
                </a:moveTo>
                <a:lnTo>
                  <a:pt x="540004" y="0"/>
                </a:lnTo>
              </a:path>
            </a:pathLst>
          </a:custGeom>
          <a:noFill/>
          <a:ln w="25400">
            <a:solidFill>
              <a:srgbClr val="BA0E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5E2751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4366" y="288935"/>
            <a:ext cx="6462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>
                <a:solidFill>
                  <a:srgbClr val="737373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sz="2400" b="1" dirty="0">
                <a:solidFill>
                  <a:srgbClr val="5E2751"/>
                </a:solidFill>
                <a:latin typeface="Khmer UI" pitchFamily="34" charset="0"/>
              </a:rPr>
              <a:t>Our Key Responsibilities</a:t>
            </a:r>
          </a:p>
        </p:txBody>
      </p:sp>
      <p:pic>
        <p:nvPicPr>
          <p:cNvPr id="1026" name="Picture 2" descr="How long does it take to crack an 8-character password? - Qu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30" y="980728"/>
            <a:ext cx="5106596" cy="51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9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447814"/>
          </a:xfrm>
        </p:spPr>
        <p:txBody>
          <a:bodyPr/>
          <a:lstStyle/>
          <a:p>
            <a:r>
              <a:rPr lang="en-GB" sz="2400" dirty="0"/>
              <a:t>A CYBER INSURANCE POLICY WOULD HAVE BEEN MONEY WELL SPENT</a:t>
            </a:r>
            <a:r>
              <a:rPr lang="en-GB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6402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6000" cy="576064"/>
          </a:xfrm>
        </p:spPr>
        <p:txBody>
          <a:bodyPr/>
          <a:lstStyle/>
          <a:p>
            <a:r>
              <a:rPr lang="en-GB" dirty="0"/>
              <a:t>TO SUMMARISE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7776000" cy="97261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Cyber attacks are fast moving and multi faceted events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Involves a huge amount of time and effort by C-suite and several operational areas to work through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External assistance is almost always necessary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Costs quickly ramp 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Cyber Insurance policies can and do step up to the plate to help businesses respond to these matters – service lead offering </a:t>
            </a:r>
          </a:p>
        </p:txBody>
      </p:sp>
    </p:spTree>
    <p:extLst>
      <p:ext uri="{BB962C8B-B14F-4D97-AF65-F5344CB8AC3E}">
        <p14:creationId xmlns:p14="http://schemas.microsoft.com/office/powerpoint/2010/main" val="1558815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b="1" u="sng" dirty="0"/>
              <a:t>Please use the chat function in Teams (not </a:t>
            </a:r>
            <a:r>
              <a:rPr lang="en-GB" sz="1800" b="1" u="sng" dirty="0" err="1"/>
              <a:t>Slido</a:t>
            </a:r>
            <a:r>
              <a:rPr lang="en-GB" sz="1800" b="1" u="sng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40736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err="1"/>
              <a:t>Ccb</a:t>
            </a:r>
            <a:r>
              <a:rPr lang="en-GB" dirty="0"/>
              <a:t> insurance brokers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87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" y="836713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 what do we know?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Threat Actors have exploited a vulnerability in our corporate website, giving them access to client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Hackers have then immediately notified press of what has happened, and are threatening to release the records they have access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Unsure of scale – but it could potentially be our entire client database, which contains </a:t>
            </a:r>
            <a:r>
              <a:rPr lang="en-GB" sz="1800" b="1" u="sng" dirty="0"/>
              <a:t>3,000 records.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81" y="1180926"/>
            <a:ext cx="1322606" cy="4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5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719" y="1206005"/>
            <a:ext cx="7776000" cy="995241"/>
          </a:xfrm>
        </p:spPr>
        <p:txBody>
          <a:bodyPr/>
          <a:lstStyle/>
          <a:p>
            <a:r>
              <a:rPr lang="en-GB" dirty="0"/>
              <a:t>What information could have been accessed?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2505075"/>
            <a:ext cx="7775575" cy="34442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Bank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Credit Card details (PCI)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Health Information (PHI)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Driving License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Criminal Convictions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9B25C5-D387-422F-BD26-89381B3E1B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73" y="1052736"/>
            <a:ext cx="5618247" cy="1040937"/>
          </a:xfrm>
        </p:spPr>
        <p:txBody>
          <a:bodyPr/>
          <a:lstStyle/>
          <a:p>
            <a:r>
              <a:rPr lang="en-GB" dirty="0"/>
              <a:t>WHAT IS A DATA BREACH?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2" y="2276872"/>
            <a:ext cx="8208911" cy="1419884"/>
          </a:xfrm>
        </p:spPr>
        <p:txBody>
          <a:bodyPr/>
          <a:lstStyle/>
          <a:p>
            <a:r>
              <a:rPr lang="en-GB" sz="1800" b="1" dirty="0"/>
              <a:t>A personal data breach means a breach of security leading to the </a:t>
            </a:r>
            <a:r>
              <a:rPr lang="en-GB" sz="1800" b="1" u="sng" dirty="0"/>
              <a:t>accidental </a:t>
            </a:r>
            <a:r>
              <a:rPr lang="en-GB" sz="1800" b="1" dirty="0"/>
              <a:t>or unlawful destruction, loss, alteration, unauthorised disclosure of, or access to, personal data transmitted, stored or otherwise processed.</a:t>
            </a:r>
          </a:p>
          <a:p>
            <a:endParaRPr lang="en-GB" sz="1800" i="1" dirty="0"/>
          </a:p>
          <a:p>
            <a:pPr algn="r"/>
            <a:endParaRPr lang="en-GB" sz="1800" i="1" dirty="0"/>
          </a:p>
          <a:p>
            <a:pPr algn="r"/>
            <a:r>
              <a:rPr lang="en-GB" sz="1800" i="1" dirty="0"/>
              <a:t>Article 4 (12)  - GDPR</a:t>
            </a:r>
          </a:p>
        </p:txBody>
      </p:sp>
    </p:spTree>
    <p:extLst>
      <p:ext uri="{BB962C8B-B14F-4D97-AF65-F5344CB8AC3E}">
        <p14:creationId xmlns:p14="http://schemas.microsoft.com/office/powerpoint/2010/main" val="43143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57050"/>
            <a:ext cx="8352927" cy="1040937"/>
          </a:xfrm>
        </p:spPr>
        <p:txBody>
          <a:bodyPr/>
          <a:lstStyle/>
          <a:p>
            <a:r>
              <a:rPr lang="en-GB" dirty="0"/>
              <a:t>OR TO THINK ABOUT IT ANOTHER WAY…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875" y="2636912"/>
            <a:ext cx="5618247" cy="2694739"/>
          </a:xfrm>
        </p:spPr>
        <p:txBody>
          <a:bodyPr/>
          <a:lstStyle/>
          <a:p>
            <a:pPr algn="l"/>
            <a:r>
              <a:rPr lang="en-GB" sz="4400" b="1" u="sng" dirty="0"/>
              <a:t>C</a:t>
            </a:r>
            <a:r>
              <a:rPr lang="en-GB" sz="4400" b="1" dirty="0"/>
              <a:t>onfidentiality</a:t>
            </a:r>
          </a:p>
          <a:p>
            <a:pPr algn="l"/>
            <a:r>
              <a:rPr lang="en-GB" sz="4400" b="1" u="sng" dirty="0"/>
              <a:t>I</a:t>
            </a:r>
            <a:r>
              <a:rPr lang="en-GB" sz="4400" b="1" dirty="0"/>
              <a:t>ntegrity</a:t>
            </a:r>
          </a:p>
          <a:p>
            <a:pPr algn="l"/>
            <a:r>
              <a:rPr lang="en-GB" sz="4400" b="1" u="sng" dirty="0"/>
              <a:t>A</a:t>
            </a:r>
            <a:r>
              <a:rPr lang="en-GB" sz="4400" b="1" dirty="0"/>
              <a:t>vailability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19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3997" y="797514"/>
            <a:ext cx="7776000" cy="9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tx1"/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Khmer UI" pitchFamily="34" charset="0"/>
                <a:ea typeface="ＭＳ Ｐゴシック" charset="0"/>
                <a:cs typeface="Khmer U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Khmer UI" pitchFamily="34" charset="0"/>
                <a:ea typeface="ＭＳ Ｐゴシック" charset="0"/>
                <a:cs typeface="Khmer U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Khmer UI" pitchFamily="34" charset="0"/>
                <a:ea typeface="ＭＳ Ｐゴシック" charset="0"/>
                <a:cs typeface="Khmer U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Khmer UI" pitchFamily="34" charset="0"/>
                <a:ea typeface="ＭＳ Ｐゴシック" charset="0"/>
                <a:cs typeface="Khmer U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dirty="0"/>
              <a:t>DO WE HAVE TO TELL ANYONE?	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83997" y="1295134"/>
            <a:ext cx="7776000" cy="43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SzPct val="85000"/>
              <a:buFont typeface="Arial" charset="0"/>
              <a:buNone/>
              <a:defRPr sz="1400" kern="1200" baseline="0">
                <a:solidFill>
                  <a:schemeClr val="tx2">
                    <a:lumMod val="75000"/>
                  </a:schemeClr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/>
              <a:t>And who are they?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83997" y="1916832"/>
            <a:ext cx="7775575" cy="2708275"/>
          </a:xfrm>
          <a:prstGeom prst="rect">
            <a:avLst/>
          </a:prstGeom>
        </p:spPr>
        <p:txBody>
          <a:bodyPr/>
          <a:lstStyle>
            <a:lvl1pPr marL="196850" indent="-1254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 kern="1200">
                <a:solidFill>
                  <a:srgbClr val="737373"/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1pPr>
            <a:lvl2pPr marL="344488" indent="-1254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 kern="1200">
                <a:solidFill>
                  <a:srgbClr val="737373"/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2pPr>
            <a:lvl3pPr marL="460375" indent="-1254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 kern="1200">
                <a:solidFill>
                  <a:srgbClr val="737373"/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3pPr>
            <a:lvl4pPr marL="593725" indent="-1254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 kern="1200">
                <a:solidFill>
                  <a:srgbClr val="737373"/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4pPr>
            <a:lvl5pPr marL="727075" indent="-1254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Arial" charset="0"/>
              <a:buChar char="•"/>
              <a:defRPr sz="1300" kern="1200">
                <a:solidFill>
                  <a:srgbClr val="737373"/>
                </a:solidFill>
                <a:latin typeface="Khmer UI" panose="020B0502040204020203" pitchFamily="34" charset="0"/>
                <a:ea typeface="ＭＳ Ｐゴシック" charset="0"/>
                <a:cs typeface="Khmer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" algn="just">
              <a:buClr>
                <a:srgbClr val="5CB8B2"/>
              </a:buClr>
            </a:pPr>
            <a:r>
              <a:rPr lang="en-GB" sz="2000" b="1" u="sng" dirty="0">
                <a:solidFill>
                  <a:schemeClr val="tx1"/>
                </a:solidFill>
                <a:ea typeface="Verdana" panose="020B0604030504040204" pitchFamily="34" charset="0"/>
              </a:rPr>
              <a:t>Article 33 (reporting to the ICO) </a:t>
            </a:r>
            <a:endParaRPr lang="en-GB" sz="20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285750" indent="-285750" algn="just">
              <a:buClr>
                <a:srgbClr val="5CB8B2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a typeface="Verdana" panose="020B0604030504040204" pitchFamily="34" charset="0"/>
              </a:rPr>
              <a:t>If breach is likely to result in a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</a:rPr>
              <a:t>risk </a:t>
            </a:r>
            <a:r>
              <a:rPr lang="en-GB" sz="1800" dirty="0">
                <a:solidFill>
                  <a:schemeClr val="tx1"/>
                </a:solidFill>
                <a:ea typeface="Verdana" panose="020B0604030504040204" pitchFamily="34" charset="0"/>
              </a:rPr>
              <a:t>to the rights and freedoms of data subjects notification is mandatory …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</a:rPr>
              <a:t>not later than 72 hours</a:t>
            </a:r>
            <a:r>
              <a:rPr lang="en-GB" sz="1800" dirty="0">
                <a:solidFill>
                  <a:schemeClr val="tx1"/>
                </a:solidFill>
                <a:ea typeface="Verdana" panose="020B0604030504040204" pitchFamily="34" charset="0"/>
              </a:rPr>
              <a:t>. </a:t>
            </a:r>
          </a:p>
          <a:p>
            <a:pPr marL="285750" indent="-285750" algn="just">
              <a:buClr>
                <a:srgbClr val="5CB8B2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marL="71437" algn="just">
              <a:buClr>
                <a:srgbClr val="5CB8B2"/>
              </a:buClr>
            </a:pPr>
            <a:r>
              <a:rPr lang="en-GB" sz="2000" b="1" u="sng" dirty="0">
                <a:solidFill>
                  <a:schemeClr val="tx1"/>
                </a:solidFill>
                <a:ea typeface="Verdana" panose="020B0604030504040204" pitchFamily="34" charset="0"/>
              </a:rPr>
              <a:t>Article 34 (reporting to data subjects)</a:t>
            </a:r>
            <a:r>
              <a:rPr lang="en-GB" sz="1800" dirty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</a:p>
          <a:p>
            <a:pPr marL="357187" indent="-285750" algn="just">
              <a:buClr>
                <a:srgbClr val="5CB8B2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a typeface="Verdana" panose="020B0604030504040204" pitchFamily="34" charset="0"/>
              </a:rPr>
              <a:t>If breach is likely to result in a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</a:rPr>
              <a:t>high risk</a:t>
            </a:r>
            <a:r>
              <a:rPr lang="en-GB" sz="1800" dirty="0">
                <a:solidFill>
                  <a:schemeClr val="tx1"/>
                </a:solidFill>
                <a:ea typeface="Verdana" panose="020B0604030504040204" pitchFamily="34" charset="0"/>
              </a:rPr>
              <a:t> to the rights and freedoms of data subjects notification must occur </a:t>
            </a:r>
            <a:r>
              <a:rPr lang="en-GB" sz="1800" b="1" dirty="0">
                <a:solidFill>
                  <a:schemeClr val="tx1"/>
                </a:solidFill>
                <a:ea typeface="Verdana" panose="020B0604030504040204" pitchFamily="34" charset="0"/>
              </a:rPr>
              <a:t>without undue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446847"/>
      </p:ext>
    </p:extLst>
  </p:cSld>
  <p:clrMapOvr>
    <a:masterClrMapping/>
  </p:clrMapOvr>
</p:sld>
</file>

<file path=ppt/theme/theme1.xml><?xml version="1.0" encoding="utf-8"?>
<a:theme xmlns:a="http://schemas.openxmlformats.org/drawingml/2006/main" name="1_PEN_Template">
  <a:themeElements>
    <a:clrScheme name="PEN COLOUR THEME">
      <a:dk1>
        <a:srgbClr val="5E2751"/>
      </a:dk1>
      <a:lt1>
        <a:srgbClr val="FFFFFF"/>
      </a:lt1>
      <a:dk2>
        <a:srgbClr val="999999"/>
      </a:dk2>
      <a:lt2>
        <a:srgbClr val="A7C6ED"/>
      </a:lt2>
      <a:accent1>
        <a:srgbClr val="B5E3D8"/>
      </a:accent1>
      <a:accent2>
        <a:srgbClr val="00968F"/>
      </a:accent2>
      <a:accent3>
        <a:srgbClr val="007096"/>
      </a:accent3>
      <a:accent4>
        <a:srgbClr val="5CB8B2"/>
      </a:accent4>
      <a:accent5>
        <a:srgbClr val="EA7600"/>
      </a:accent5>
      <a:accent6>
        <a:srgbClr val="FF9E1B"/>
      </a:accent6>
      <a:hlink>
        <a:srgbClr val="5E2751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N_Template">
  <a:themeElements>
    <a:clrScheme name="PEN COLOUR THEME">
      <a:dk1>
        <a:srgbClr val="5E2751"/>
      </a:dk1>
      <a:lt1>
        <a:srgbClr val="FFFFFF"/>
      </a:lt1>
      <a:dk2>
        <a:srgbClr val="999999"/>
      </a:dk2>
      <a:lt2>
        <a:srgbClr val="A7C6ED"/>
      </a:lt2>
      <a:accent1>
        <a:srgbClr val="B5E3D8"/>
      </a:accent1>
      <a:accent2>
        <a:srgbClr val="00968F"/>
      </a:accent2>
      <a:accent3>
        <a:srgbClr val="007096"/>
      </a:accent3>
      <a:accent4>
        <a:srgbClr val="5CB8B2"/>
      </a:accent4>
      <a:accent5>
        <a:srgbClr val="EA7600"/>
      </a:accent5>
      <a:accent6>
        <a:srgbClr val="FF9E1B"/>
      </a:accent6>
      <a:hlink>
        <a:srgbClr val="5E2751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N COLOUR THEME">
    <a:dk1>
      <a:srgbClr val="5E2751"/>
    </a:dk1>
    <a:lt1>
      <a:srgbClr val="FFFFFF"/>
    </a:lt1>
    <a:dk2>
      <a:srgbClr val="999999"/>
    </a:dk2>
    <a:lt2>
      <a:srgbClr val="A7C6ED"/>
    </a:lt2>
    <a:accent1>
      <a:srgbClr val="B5E3D8"/>
    </a:accent1>
    <a:accent2>
      <a:srgbClr val="00968F"/>
    </a:accent2>
    <a:accent3>
      <a:srgbClr val="007096"/>
    </a:accent3>
    <a:accent4>
      <a:srgbClr val="5CB8B2"/>
    </a:accent4>
    <a:accent5>
      <a:srgbClr val="EA7600"/>
    </a:accent5>
    <a:accent6>
      <a:srgbClr val="FF9E1B"/>
    </a:accent6>
    <a:hlink>
      <a:srgbClr val="5E2751"/>
    </a:hlink>
    <a:folHlink>
      <a:srgbClr val="999999"/>
    </a:folHlink>
  </a:clrScheme>
</a:themeOverride>
</file>

<file path=ppt/theme/themeOverride2.xml><?xml version="1.0" encoding="utf-8"?>
<a:themeOverride xmlns:a="http://schemas.openxmlformats.org/drawingml/2006/main">
  <a:clrScheme name="PEN COLOUR THEME">
    <a:dk1>
      <a:srgbClr val="5E2751"/>
    </a:dk1>
    <a:lt1>
      <a:srgbClr val="FFFFFF"/>
    </a:lt1>
    <a:dk2>
      <a:srgbClr val="999999"/>
    </a:dk2>
    <a:lt2>
      <a:srgbClr val="A7C6ED"/>
    </a:lt2>
    <a:accent1>
      <a:srgbClr val="B5E3D8"/>
    </a:accent1>
    <a:accent2>
      <a:srgbClr val="00968F"/>
    </a:accent2>
    <a:accent3>
      <a:srgbClr val="007096"/>
    </a:accent3>
    <a:accent4>
      <a:srgbClr val="5CB8B2"/>
    </a:accent4>
    <a:accent5>
      <a:srgbClr val="EA7600"/>
    </a:accent5>
    <a:accent6>
      <a:srgbClr val="FF9E1B"/>
    </a:accent6>
    <a:hlink>
      <a:srgbClr val="5E2751"/>
    </a:hlink>
    <a:folHlink>
      <a:srgbClr val="99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On-screen Show (4:3)</PresentationFormat>
  <Paragraphs>197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IDAutomationOCRa</vt:lpstr>
      <vt:lpstr>Khmer UI</vt:lpstr>
      <vt:lpstr>Trebuchet MS</vt:lpstr>
      <vt:lpstr>1_PEN_Template</vt:lpstr>
      <vt:lpstr>PEN_Template</vt:lpstr>
      <vt:lpstr>PowerPoint Presentation</vt:lpstr>
      <vt:lpstr>PowerPoint Presentation</vt:lpstr>
      <vt:lpstr>Ccb insurance brokers</vt:lpstr>
      <vt:lpstr>PowerPoint Presentation</vt:lpstr>
      <vt:lpstr>So what do we know? </vt:lpstr>
      <vt:lpstr>What information could have been accessed? </vt:lpstr>
      <vt:lpstr>WHAT IS A DATA BREACH?</vt:lpstr>
      <vt:lpstr>OR TO THINK ABOUT IT ANOTHER WAY…</vt:lpstr>
      <vt:lpstr>PowerPoint Presentation</vt:lpstr>
      <vt:lpstr>WHO DO WE GO TO FOR HELP? </vt:lpstr>
      <vt:lpstr>Legal </vt:lpstr>
      <vt:lpstr>IT Forensics </vt:lpstr>
      <vt:lpstr>CCB CEO:  THE INSURANCE TIMES WANTS AN INTERVIEW!!!!   What is going on….??!!</vt:lpstr>
      <vt:lpstr>PR Consultants </vt:lpstr>
      <vt:lpstr>Some “go to” tips for interviews:</vt:lpstr>
      <vt:lpstr>3 days later….</vt:lpstr>
      <vt:lpstr>PowerPoint Presentation</vt:lpstr>
      <vt:lpstr>What can our IT team tell us? </vt:lpstr>
      <vt:lpstr>CCB CEO:  What have we spent so far? (ignoring any ransomware payment)</vt:lpstr>
      <vt:lpstr>Some extra costs we haven’t considered yet… </vt:lpstr>
      <vt:lpstr>CCB CEO:  what are we looking at all in?</vt:lpstr>
      <vt:lpstr>How did we arrive at this figure? </vt:lpstr>
      <vt:lpstr>PowerPoint Presentation</vt:lpstr>
      <vt:lpstr>PowerPoint Presentation</vt:lpstr>
      <vt:lpstr>PowerPoint Presentation</vt:lpstr>
      <vt:lpstr>A CYBER INSURANCE POLICY WOULD HAVE BEEN MONEY WELL SPENT:</vt:lpstr>
      <vt:lpstr>TO SUMMARISE</vt:lpstr>
      <vt:lpstr>Questions?</vt:lpstr>
    </vt:vector>
  </TitlesOfParts>
  <Company>Arthur J. Gallagher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Bree</dc:creator>
  <cp:lastModifiedBy>Natalie Eveleigh</cp:lastModifiedBy>
  <cp:revision>46</cp:revision>
  <dcterms:created xsi:type="dcterms:W3CDTF">2019-02-05T16:21:35Z</dcterms:created>
  <dcterms:modified xsi:type="dcterms:W3CDTF">2021-09-22T10:09:11Z</dcterms:modified>
</cp:coreProperties>
</file>