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304" r:id="rId2"/>
    <p:sldId id="1945" r:id="rId3"/>
    <p:sldId id="305" r:id="rId4"/>
    <p:sldId id="1942" r:id="rId5"/>
    <p:sldId id="1943" r:id="rId6"/>
    <p:sldId id="1946" r:id="rId7"/>
    <p:sldId id="360" r:id="rId8"/>
    <p:sldId id="610" r:id="rId9"/>
    <p:sldId id="1955" r:id="rId10"/>
    <p:sldId id="1984" r:id="rId11"/>
    <p:sldId id="1971" r:id="rId12"/>
    <p:sldId id="1972" r:id="rId13"/>
    <p:sldId id="1973" r:id="rId14"/>
    <p:sldId id="1974" r:id="rId15"/>
    <p:sldId id="1975" r:id="rId16"/>
    <p:sldId id="1947" r:id="rId17"/>
    <p:sldId id="363" r:id="rId18"/>
    <p:sldId id="1939" r:id="rId19"/>
    <p:sldId id="1966" r:id="rId20"/>
    <p:sldId id="1969" r:id="rId21"/>
    <p:sldId id="1962" r:id="rId22"/>
    <p:sldId id="1970" r:id="rId23"/>
    <p:sldId id="1983" r:id="rId24"/>
    <p:sldId id="1977" r:id="rId25"/>
    <p:sldId id="1979" r:id="rId26"/>
    <p:sldId id="308" r:id="rId27"/>
  </p:sldIdLst>
  <p:sldSz cx="9144000" cy="5143500" type="screen16x9"/>
  <p:notesSz cx="6811963" cy="9942513"/>
  <p:defaultTextStyle>
    <a:defPPr>
      <a:defRPr lang="en-US"/>
    </a:defPPr>
    <a:lvl1pPr marL="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3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9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4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3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7BA4C8CF-ACA0-4A4B-9D2C-46D5644834BB}">
          <p14:sldIdLst>
            <p14:sldId id="304"/>
            <p14:sldId id="1945"/>
            <p14:sldId id="305"/>
            <p14:sldId id="1942"/>
            <p14:sldId id="1943"/>
            <p14:sldId id="1946"/>
            <p14:sldId id="360"/>
            <p14:sldId id="610"/>
            <p14:sldId id="1955"/>
            <p14:sldId id="1984"/>
            <p14:sldId id="1971"/>
            <p14:sldId id="1972"/>
            <p14:sldId id="1973"/>
            <p14:sldId id="1974"/>
            <p14:sldId id="1975"/>
            <p14:sldId id="1947"/>
            <p14:sldId id="363"/>
            <p14:sldId id="1939"/>
            <p14:sldId id="1966"/>
            <p14:sldId id="1969"/>
            <p14:sldId id="1962"/>
            <p14:sldId id="1970"/>
            <p14:sldId id="1983"/>
            <p14:sldId id="1977"/>
            <p14:sldId id="1979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x, Julian" initials="JFR" lastIdx="4" clrIdx="0"/>
  <p:cmAuthor id="1" name="Jacqui Beasley" initials="JB" lastIdx="5" clrIdx="1"/>
  <p:cmAuthor id="2" name="Julia Howe" initials="JH" lastIdx="18" clrIdx="2"/>
  <p:cmAuthor id="3" name="Richard Stevens" initials="RS" lastIdx="2" clrIdx="3"/>
  <p:cmAuthor id="4" name="Black, Mark" initials="BM" lastIdx="2" clrIdx="4">
    <p:extLst/>
  </p:cmAuthor>
  <p:cmAuthor id="5" name="Berry, Elizabeth" initials="EFB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2E56"/>
    <a:srgbClr val="2FAB66"/>
    <a:srgbClr val="3B8BB0"/>
    <a:srgbClr val="009AE3"/>
    <a:srgbClr val="5E6EB2"/>
    <a:srgbClr val="2F95C4"/>
    <a:srgbClr val="F39448"/>
    <a:srgbClr val="0094A5"/>
    <a:srgbClr val="945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4" autoAdjust="0"/>
    <p:restoredTop sz="88078" autoAdjust="0"/>
  </p:normalViewPr>
  <p:slideViewPr>
    <p:cSldViewPr snapToGrid="0" snapToObjects="1">
      <p:cViewPr varScale="1">
        <p:scale>
          <a:sx n="80" d="100"/>
          <a:sy n="80" d="100"/>
        </p:scale>
        <p:origin x="948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5" d="100"/>
        <a:sy n="155" d="100"/>
      </p:scale>
      <p:origin x="0" y="10254"/>
    </p:cViewPr>
  </p:sorterViewPr>
  <p:notesViewPr>
    <p:cSldViewPr snapToGrid="0" snapToObjects="1">
      <p:cViewPr varScale="1">
        <p:scale>
          <a:sx n="49" d="100"/>
          <a:sy n="49" d="100"/>
        </p:scale>
        <p:origin x="-2916" y="-84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expertpsychological-my.sharepoint.com/personal/edwardhughes_cbtclinics_co_uk/Documents/Documents/03%20Strategy/02%20Training/07%20June%20Reset/01%20Sales%20Proposition/Deloitte%20Report%20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expertpsychological-my.sharepoint.com/personal/edwardhughes_cbtclinics_co_uk/Documents/Documents/03%20Strategy/02%20Training/07%20June%20Reset/01%20Sales%20Proposition/Deloitte%20Report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5478017594084834"/>
          <c:w val="1"/>
          <c:h val="0.621735959525898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Total cost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038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67-410F-BCB0-41B51E66D63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467-410F-BCB0-41B51E66D6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Sheet1!$B$4:$B$5</c:f>
              <c:numCache>
                <c:formatCode>General</c:formatCode>
                <c:ptCount val="2"/>
                <c:pt idx="0">
                  <c:v>2017</c:v>
                </c:pt>
                <c:pt idx="1">
                  <c:v>2020</c:v>
                </c:pt>
              </c:numCache>
            </c:numRef>
          </c:cat>
          <c:val>
            <c:numRef>
              <c:f>Sheet1!$C$4:$C$5</c:f>
              <c:numCache>
                <c:formatCode>General</c:formatCode>
                <c:ptCount val="2"/>
                <c:pt idx="0">
                  <c:v>36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67-410F-BCB0-41B51E66D6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2182656"/>
        <c:axId val="162184192"/>
      </c:barChart>
      <c:catAx>
        <c:axId val="16218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184192"/>
        <c:crosses val="autoZero"/>
        <c:auto val="1"/>
        <c:lblAlgn val="ctr"/>
        <c:lblOffset val="100"/>
        <c:noMultiLvlLbl val="0"/>
      </c:catAx>
      <c:valAx>
        <c:axId val="162184192"/>
        <c:scaling>
          <c:orientation val="minMax"/>
          <c:max val="5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6218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549968037748982E-2"/>
          <c:y val="1.6496622210290551E-2"/>
          <c:w val="1"/>
          <c:h val="0.476136118504743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Total cost</c:v>
                </c:pt>
              </c:strCache>
            </c:strRef>
          </c:tx>
          <c:spPr>
            <a:solidFill>
              <a:srgbClr val="20386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231-4B0E-B410-46729C382F0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231-4B0E-B410-46729C382F0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231-4B0E-B410-46729C382F0F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Sheet1!$B$12:$B$15</c:f>
              <c:strCache>
                <c:ptCount val="4"/>
                <c:pt idx="0">
                  <c:v>Therapy only</c:v>
                </c:pt>
                <c:pt idx="1">
                  <c:v>Awareness Training</c:v>
                </c:pt>
                <c:pt idx="2">
                  <c:v>Training</c:v>
                </c:pt>
                <c:pt idx="3">
                  <c:v>Screening/Diagnostics</c:v>
                </c:pt>
              </c:strCache>
            </c:strRef>
          </c:cat>
          <c:val>
            <c:numRef>
              <c:f>Sheet1!$C$12:$C$15</c:f>
              <c:numCache>
                <c:formatCode>0.0\x</c:formatCode>
                <c:ptCount val="4"/>
                <c:pt idx="0">
                  <c:v>2.6</c:v>
                </c:pt>
                <c:pt idx="1">
                  <c:v>5.3</c:v>
                </c:pt>
                <c:pt idx="2">
                  <c:v>6.3</c:v>
                </c:pt>
                <c:pt idx="3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31-4B0E-B410-46729C382F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2438528"/>
        <c:axId val="162442624"/>
      </c:barChart>
      <c:catAx>
        <c:axId val="162438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2442624"/>
        <c:crosses val="autoZero"/>
        <c:auto val="0"/>
        <c:lblAlgn val="ctr"/>
        <c:lblOffset val="100"/>
        <c:noMultiLvlLbl val="0"/>
      </c:catAx>
      <c:valAx>
        <c:axId val="162442624"/>
        <c:scaling>
          <c:orientation val="minMax"/>
        </c:scaling>
        <c:delete val="1"/>
        <c:axPos val="l"/>
        <c:numFmt formatCode="0.0\x" sourceLinked="1"/>
        <c:majorTickMark val="out"/>
        <c:minorTickMark val="none"/>
        <c:tickLblPos val="nextTo"/>
        <c:crossAx val="16243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9213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408C4-4DC3-4570-B6CE-62275E0CFBE4}" type="datetimeFigureOut">
              <a:rPr lang="en-GB" smtClean="0"/>
              <a:t>12/07/2021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9213" y="9444038"/>
            <a:ext cx="29511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10C6E-2F00-433D-9F64-9A6C3F6093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294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EDFB1-DF37-493D-9875-91D8AB525298}" type="datetimeFigureOut">
              <a:rPr lang="en-GB" smtClean="0"/>
              <a:t>12/07/2021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FD1DD-1E6F-494F-AEB3-D40BE865A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675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914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0" algn="l" defTabSz="914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9" algn="l" defTabSz="914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74" algn="l" defTabSz="914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03" algn="l" defTabSz="914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082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573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415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554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599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503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801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468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2427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172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6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039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71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122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750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73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05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032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4138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924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5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51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325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4841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E745-2243-5549-A2C0-849E755A19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9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D1DD-1E6F-494F-AEB3-D40BE865A6F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47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193E36F-88E8-4D20-A0AC-FD6E00B59FCC}"/>
              </a:ext>
            </a:extLst>
          </p:cNvPr>
          <p:cNvSpPr/>
          <p:nvPr userDrawn="1"/>
        </p:nvSpPr>
        <p:spPr>
          <a:xfrm>
            <a:off x="292233" y="260430"/>
            <a:ext cx="8568965" cy="3859133"/>
          </a:xfrm>
          <a:custGeom>
            <a:avLst/>
            <a:gdLst>
              <a:gd name="connsiteX0" fmla="*/ 0 w 8568965"/>
              <a:gd name="connsiteY0" fmla="*/ 0 h 5771943"/>
              <a:gd name="connsiteX1" fmla="*/ 8568965 w 8568965"/>
              <a:gd name="connsiteY1" fmla="*/ 0 h 5771943"/>
              <a:gd name="connsiteX2" fmla="*/ 8568965 w 8568965"/>
              <a:gd name="connsiteY2" fmla="*/ 5771943 h 5771943"/>
              <a:gd name="connsiteX3" fmla="*/ 0 w 8568965"/>
              <a:gd name="connsiteY3" fmla="*/ 5771943 h 5771943"/>
              <a:gd name="connsiteX4" fmla="*/ 0 w 8568965"/>
              <a:gd name="connsiteY4" fmla="*/ 0 h 577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8965" h="5771943">
                <a:moveTo>
                  <a:pt x="0" y="0"/>
                </a:moveTo>
                <a:lnTo>
                  <a:pt x="8568965" y="0"/>
                </a:lnTo>
                <a:lnTo>
                  <a:pt x="8568965" y="5771943"/>
                </a:lnTo>
                <a:lnTo>
                  <a:pt x="0" y="577194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B8BB0">
                  <a:shade val="30000"/>
                  <a:satMod val="115000"/>
                </a:srgbClr>
              </a:gs>
              <a:gs pos="50000">
                <a:srgbClr val="3B8BB0">
                  <a:shade val="67500"/>
                  <a:satMod val="115000"/>
                </a:srgbClr>
              </a:gs>
              <a:gs pos="100000">
                <a:srgbClr val="3B8BB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6" tIns="45708" rIns="91416" bIns="45708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3DF278-6DD3-43D8-BF7B-CF52FE077EFA}"/>
              </a:ext>
            </a:extLst>
          </p:cNvPr>
          <p:cNvGrpSpPr/>
          <p:nvPr userDrawn="1"/>
        </p:nvGrpSpPr>
        <p:grpSpPr>
          <a:xfrm>
            <a:off x="4890106" y="568597"/>
            <a:ext cx="5859174" cy="5859174"/>
            <a:chOff x="5256173" y="822904"/>
            <a:chExt cx="4680000" cy="4680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CEB4CE2-EB04-44D5-AA83-5E73A857FF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256173" y="822904"/>
              <a:ext cx="4680000" cy="4680000"/>
            </a:xfrm>
            <a:prstGeom prst="ellipse">
              <a:avLst/>
            </a:prstGeom>
            <a:solidFill>
              <a:srgbClr val="3B8BB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6943309-45F8-44D5-8761-15030173A8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22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30000"/>
                      </a14:imgEffect>
                    </a14:imgLayer>
                  </a14:imgProps>
                </a:ext>
              </a:extLst>
            </a:blip>
            <a:srcRect r="-487" b="-1742"/>
            <a:stretch/>
          </p:blipFill>
          <p:spPr>
            <a:xfrm>
              <a:off x="5976173" y="1542904"/>
              <a:ext cx="3240000" cy="324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F983314-8EE9-4305-99AD-B77337EA151E}"/>
              </a:ext>
            </a:extLst>
          </p:cNvPr>
          <p:cNvSpPr/>
          <p:nvPr userDrawn="1"/>
        </p:nvSpPr>
        <p:spPr>
          <a:xfrm>
            <a:off x="2" y="-1"/>
            <a:ext cx="9144001" cy="5143501"/>
          </a:xfrm>
          <a:custGeom>
            <a:avLst/>
            <a:gdLst>
              <a:gd name="connsiteX0" fmla="*/ 360000 w 9144001"/>
              <a:gd name="connsiteY0" fmla="*/ 360000 h 5143501"/>
              <a:gd name="connsiteX1" fmla="*/ 360000 w 9144001"/>
              <a:gd name="connsiteY1" fmla="*/ 4119564 h 5143501"/>
              <a:gd name="connsiteX2" fmla="*/ 8783998 w 9144001"/>
              <a:gd name="connsiteY2" fmla="*/ 4119564 h 5143501"/>
              <a:gd name="connsiteX3" fmla="*/ 8783998 w 9144001"/>
              <a:gd name="connsiteY3" fmla="*/ 360000 h 5143501"/>
              <a:gd name="connsiteX4" fmla="*/ 98384 w 9144001"/>
              <a:gd name="connsiteY4" fmla="*/ 0 h 5143501"/>
              <a:gd name="connsiteX5" fmla="*/ 9143998 w 9144001"/>
              <a:gd name="connsiteY5" fmla="*/ 0 h 5143501"/>
              <a:gd name="connsiteX6" fmla="*/ 9143998 w 9144001"/>
              <a:gd name="connsiteY6" fmla="*/ 1 h 5143501"/>
              <a:gd name="connsiteX7" fmla="*/ 9143998 w 9144001"/>
              <a:gd name="connsiteY7" fmla="*/ 360000 h 5143501"/>
              <a:gd name="connsiteX8" fmla="*/ 9143998 w 9144001"/>
              <a:gd name="connsiteY8" fmla="*/ 4243500 h 5143501"/>
              <a:gd name="connsiteX9" fmla="*/ 9144001 w 9144001"/>
              <a:gd name="connsiteY9" fmla="*/ 4243500 h 5143501"/>
              <a:gd name="connsiteX10" fmla="*/ 9144001 w 9144001"/>
              <a:gd name="connsiteY10" fmla="*/ 5143500 h 5143501"/>
              <a:gd name="connsiteX11" fmla="*/ 9143998 w 9144001"/>
              <a:gd name="connsiteY11" fmla="*/ 5143500 h 5143501"/>
              <a:gd name="connsiteX12" fmla="*/ 9143998 w 9144001"/>
              <a:gd name="connsiteY12" fmla="*/ 5143501 h 5143501"/>
              <a:gd name="connsiteX13" fmla="*/ 8783998 w 9144001"/>
              <a:gd name="connsiteY13" fmla="*/ 5143501 h 5143501"/>
              <a:gd name="connsiteX14" fmla="*/ 8783998 w 9144001"/>
              <a:gd name="connsiteY14" fmla="*/ 5143500 h 5143501"/>
              <a:gd name="connsiteX15" fmla="*/ 360000 w 9144001"/>
              <a:gd name="connsiteY15" fmla="*/ 5143500 h 5143501"/>
              <a:gd name="connsiteX16" fmla="*/ 0 w 9144001"/>
              <a:gd name="connsiteY16" fmla="*/ 5143500 h 5143501"/>
              <a:gd name="connsiteX17" fmla="*/ 0 w 9144001"/>
              <a:gd name="connsiteY17" fmla="*/ 1 h 5143501"/>
              <a:gd name="connsiteX18" fmla="*/ 98384 w 9144001"/>
              <a:gd name="connsiteY18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4001" h="5143501">
                <a:moveTo>
                  <a:pt x="360000" y="360000"/>
                </a:moveTo>
                <a:lnTo>
                  <a:pt x="360000" y="4119564"/>
                </a:lnTo>
                <a:lnTo>
                  <a:pt x="8783998" y="4119564"/>
                </a:lnTo>
                <a:lnTo>
                  <a:pt x="8783998" y="360000"/>
                </a:lnTo>
                <a:close/>
                <a:moveTo>
                  <a:pt x="98384" y="0"/>
                </a:moveTo>
                <a:lnTo>
                  <a:pt x="9143998" y="0"/>
                </a:lnTo>
                <a:lnTo>
                  <a:pt x="9143998" y="1"/>
                </a:lnTo>
                <a:lnTo>
                  <a:pt x="9143998" y="360000"/>
                </a:lnTo>
                <a:lnTo>
                  <a:pt x="9143998" y="4243500"/>
                </a:lnTo>
                <a:lnTo>
                  <a:pt x="9144001" y="4243500"/>
                </a:lnTo>
                <a:lnTo>
                  <a:pt x="9144001" y="5143500"/>
                </a:lnTo>
                <a:lnTo>
                  <a:pt x="9143998" y="5143500"/>
                </a:lnTo>
                <a:lnTo>
                  <a:pt x="9143998" y="5143501"/>
                </a:lnTo>
                <a:lnTo>
                  <a:pt x="8783998" y="5143501"/>
                </a:lnTo>
                <a:lnTo>
                  <a:pt x="8783998" y="5143500"/>
                </a:lnTo>
                <a:lnTo>
                  <a:pt x="360000" y="5143500"/>
                </a:lnTo>
                <a:lnTo>
                  <a:pt x="0" y="5143500"/>
                </a:lnTo>
                <a:lnTo>
                  <a:pt x="0" y="1"/>
                </a:lnTo>
                <a:lnTo>
                  <a:pt x="9838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3EE3AE-3122-476A-9C7D-2BD76688F050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1187" y="1492249"/>
            <a:ext cx="7676415" cy="1183617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F9F452E-5535-410E-90B5-E2EC778BB79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11187" y="2838536"/>
            <a:ext cx="6762015" cy="1127201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+mj-lt"/>
                <a:cs typeface="Gill Sans CE Light" panose="020B0302020104020203"/>
              </a:defRPr>
            </a:lvl1pPr>
            <a:lvl2pPr marL="457058" indent="0" algn="ctr">
              <a:buNone/>
              <a:defRPr sz="2000"/>
            </a:lvl2pPr>
            <a:lvl3pPr marL="914130" indent="0" algn="ctr">
              <a:buNone/>
              <a:defRPr sz="1800"/>
            </a:lvl3pPr>
            <a:lvl4pPr marL="1371192" indent="0" algn="ctr">
              <a:buNone/>
              <a:defRPr sz="1600"/>
            </a:lvl4pPr>
            <a:lvl5pPr marL="1828259" indent="0" algn="ctr">
              <a:buNone/>
              <a:defRPr sz="1600"/>
            </a:lvl5pPr>
            <a:lvl6pPr marL="2285316" indent="0" algn="ctr">
              <a:buNone/>
              <a:defRPr sz="1600"/>
            </a:lvl6pPr>
            <a:lvl7pPr marL="2742374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7CA3FF-2C83-4683-B824-4FDA8F270F6A}"/>
              </a:ext>
            </a:extLst>
          </p:cNvPr>
          <p:cNvGrpSpPr/>
          <p:nvPr userDrawn="1"/>
        </p:nvGrpSpPr>
        <p:grpSpPr>
          <a:xfrm>
            <a:off x="347097" y="4479925"/>
            <a:ext cx="2984367" cy="306713"/>
            <a:chOff x="367465" y="4606112"/>
            <a:chExt cx="2956403" cy="30383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48BD184-673A-E140-AA15-2AD1B5C040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65" y="4666503"/>
              <a:ext cx="612588" cy="211982"/>
            </a:xfrm>
            <a:prstGeom prst="rect">
              <a:avLst/>
            </a:prstGeom>
          </p:spPr>
        </p:pic>
        <p:pic>
          <p:nvPicPr>
            <p:cNvPr id="1026" name="Picture 2" descr="Efficacy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097" y="4606112"/>
              <a:ext cx="930994" cy="297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4E1E6EB-D8E7-4797-A2FC-BA49C61EE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69135" y="4670239"/>
              <a:ext cx="1054733" cy="239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746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hild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9A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DB052DB-3E73-454C-B463-0942683C4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674" y="4840288"/>
            <a:ext cx="719137" cy="303212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sz="1050">
                <a:solidFill>
                  <a:srgbClr val="404040"/>
                </a:solidFill>
              </a:defRPr>
            </a:lvl1pPr>
          </a:lstStyle>
          <a:p>
            <a:fld id="{7FEC8BB1-8C2A-46C3-BE8C-9FF979F3899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19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ld pag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7344"/>
            <a:ext cx="7886700" cy="551060"/>
          </a:xfrm>
        </p:spPr>
        <p:txBody>
          <a:bodyPr>
            <a:noAutofit/>
          </a:bodyPr>
          <a:lstStyle>
            <a:lvl1pPr>
              <a:defRPr sz="3200" kern="0" baseline="0">
                <a:solidFill>
                  <a:srgbClr val="009AE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92249"/>
            <a:ext cx="7904163" cy="298767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18DC49D-C146-4B07-AAF4-70891A3DBFD1}"/>
              </a:ext>
            </a:extLst>
          </p:cNvPr>
          <p:cNvSpPr/>
          <p:nvPr userDrawn="1"/>
        </p:nvSpPr>
        <p:spPr>
          <a:xfrm>
            <a:off x="2" y="-1"/>
            <a:ext cx="9144001" cy="5143501"/>
          </a:xfrm>
          <a:custGeom>
            <a:avLst/>
            <a:gdLst>
              <a:gd name="connsiteX0" fmla="*/ 98384 w 9144001"/>
              <a:gd name="connsiteY0" fmla="*/ 0 h 5143501"/>
              <a:gd name="connsiteX1" fmla="*/ 9143998 w 9144001"/>
              <a:gd name="connsiteY1" fmla="*/ 0 h 5143501"/>
              <a:gd name="connsiteX2" fmla="*/ 9143998 w 9144001"/>
              <a:gd name="connsiteY2" fmla="*/ 1 h 5143501"/>
              <a:gd name="connsiteX3" fmla="*/ 9143998 w 9144001"/>
              <a:gd name="connsiteY3" fmla="*/ 360000 h 5143501"/>
              <a:gd name="connsiteX4" fmla="*/ 9143998 w 9144001"/>
              <a:gd name="connsiteY4" fmla="*/ 4243500 h 5143501"/>
              <a:gd name="connsiteX5" fmla="*/ 9144001 w 9144001"/>
              <a:gd name="connsiteY5" fmla="*/ 4243500 h 5143501"/>
              <a:gd name="connsiteX6" fmla="*/ 9144001 w 9144001"/>
              <a:gd name="connsiteY6" fmla="*/ 5143500 h 5143501"/>
              <a:gd name="connsiteX7" fmla="*/ 9143998 w 9144001"/>
              <a:gd name="connsiteY7" fmla="*/ 5143500 h 5143501"/>
              <a:gd name="connsiteX8" fmla="*/ 9143998 w 9144001"/>
              <a:gd name="connsiteY8" fmla="*/ 5143501 h 5143501"/>
              <a:gd name="connsiteX9" fmla="*/ 8783998 w 9144001"/>
              <a:gd name="connsiteY9" fmla="*/ 5143501 h 5143501"/>
              <a:gd name="connsiteX10" fmla="*/ 8783998 w 9144001"/>
              <a:gd name="connsiteY10" fmla="*/ 5143500 h 5143501"/>
              <a:gd name="connsiteX11" fmla="*/ 360000 w 9144001"/>
              <a:gd name="connsiteY11" fmla="*/ 5143500 h 5143501"/>
              <a:gd name="connsiteX12" fmla="*/ 0 w 9144001"/>
              <a:gd name="connsiteY12" fmla="*/ 5143500 h 5143501"/>
              <a:gd name="connsiteX13" fmla="*/ 0 w 9144001"/>
              <a:gd name="connsiteY13" fmla="*/ 1 h 5143501"/>
              <a:gd name="connsiteX14" fmla="*/ 98384 w 9144001"/>
              <a:gd name="connsiteY14" fmla="*/ 1 h 5143501"/>
              <a:gd name="connsiteX15" fmla="*/ 98384 w 9144001"/>
              <a:gd name="connsiteY15" fmla="*/ 0 h 5143501"/>
              <a:gd name="connsiteX16" fmla="*/ 360000 w 9144001"/>
              <a:gd name="connsiteY16" fmla="*/ 360000 h 5143501"/>
              <a:gd name="connsiteX17" fmla="*/ 360000 w 9144001"/>
              <a:gd name="connsiteY17" fmla="*/ 4119564 h 5143501"/>
              <a:gd name="connsiteX18" fmla="*/ 365758 w 9144001"/>
              <a:gd name="connsiteY18" fmla="*/ 4119564 h 5143501"/>
              <a:gd name="connsiteX19" fmla="*/ 365758 w 9144001"/>
              <a:gd name="connsiteY19" fmla="*/ 4840289 h 5143501"/>
              <a:gd name="connsiteX20" fmla="*/ 8788398 w 9144001"/>
              <a:gd name="connsiteY20" fmla="*/ 4840289 h 5143501"/>
              <a:gd name="connsiteX21" fmla="*/ 8788398 w 9144001"/>
              <a:gd name="connsiteY21" fmla="*/ 375921 h 5143501"/>
              <a:gd name="connsiteX22" fmla="*/ 8783998 w 9144001"/>
              <a:gd name="connsiteY22" fmla="*/ 375921 h 5143501"/>
              <a:gd name="connsiteX23" fmla="*/ 8783998 w 9144001"/>
              <a:gd name="connsiteY23" fmla="*/ 360000 h 5143501"/>
              <a:gd name="connsiteX24" fmla="*/ 360000 w 9144001"/>
              <a:gd name="connsiteY24" fmla="*/ 360000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144001" h="5143501">
                <a:moveTo>
                  <a:pt x="98384" y="0"/>
                </a:moveTo>
                <a:lnTo>
                  <a:pt x="9143998" y="0"/>
                </a:lnTo>
                <a:lnTo>
                  <a:pt x="9143998" y="1"/>
                </a:lnTo>
                <a:lnTo>
                  <a:pt x="9143998" y="360000"/>
                </a:lnTo>
                <a:lnTo>
                  <a:pt x="9143998" y="4243500"/>
                </a:lnTo>
                <a:lnTo>
                  <a:pt x="9144001" y="4243500"/>
                </a:lnTo>
                <a:lnTo>
                  <a:pt x="9144001" y="5143500"/>
                </a:lnTo>
                <a:lnTo>
                  <a:pt x="9143998" y="5143500"/>
                </a:lnTo>
                <a:lnTo>
                  <a:pt x="9143998" y="5143501"/>
                </a:lnTo>
                <a:lnTo>
                  <a:pt x="8783998" y="5143501"/>
                </a:lnTo>
                <a:lnTo>
                  <a:pt x="8783998" y="5143500"/>
                </a:lnTo>
                <a:lnTo>
                  <a:pt x="360000" y="5143500"/>
                </a:lnTo>
                <a:lnTo>
                  <a:pt x="0" y="5143500"/>
                </a:lnTo>
                <a:lnTo>
                  <a:pt x="0" y="1"/>
                </a:lnTo>
                <a:lnTo>
                  <a:pt x="98384" y="1"/>
                </a:lnTo>
                <a:lnTo>
                  <a:pt x="98384" y="0"/>
                </a:lnTo>
                <a:close/>
                <a:moveTo>
                  <a:pt x="360000" y="360000"/>
                </a:moveTo>
                <a:lnTo>
                  <a:pt x="360000" y="4119564"/>
                </a:lnTo>
                <a:lnTo>
                  <a:pt x="365758" y="4119564"/>
                </a:lnTo>
                <a:lnTo>
                  <a:pt x="365758" y="4840289"/>
                </a:lnTo>
                <a:lnTo>
                  <a:pt x="8788398" y="4840289"/>
                </a:lnTo>
                <a:lnTo>
                  <a:pt x="8788398" y="375921"/>
                </a:lnTo>
                <a:lnTo>
                  <a:pt x="8783998" y="375921"/>
                </a:lnTo>
                <a:lnTo>
                  <a:pt x="8783998" y="360000"/>
                </a:lnTo>
                <a:lnTo>
                  <a:pt x="360000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D42F9CE-D77F-4C5E-B593-3683399E5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674" y="4840288"/>
            <a:ext cx="719137" cy="303212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sz="1050">
                <a:solidFill>
                  <a:srgbClr val="404040"/>
                </a:solidFill>
              </a:defRPr>
            </a:lvl1pPr>
          </a:lstStyle>
          <a:p>
            <a:fld id="{7FEC8BB1-8C2A-46C3-BE8C-9FF979F3899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34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ild pag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7344"/>
            <a:ext cx="7886700" cy="551060"/>
          </a:xfrm>
        </p:spPr>
        <p:txBody>
          <a:bodyPr>
            <a:noAutofit/>
          </a:bodyPr>
          <a:lstStyle>
            <a:lvl1pPr algn="ctr">
              <a:defRPr sz="3200" kern="0" baseline="0">
                <a:solidFill>
                  <a:srgbClr val="009AE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49" y="1492249"/>
            <a:ext cx="7904163" cy="298767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18DC49D-C146-4B07-AAF4-70891A3DBFD1}"/>
              </a:ext>
            </a:extLst>
          </p:cNvPr>
          <p:cNvSpPr/>
          <p:nvPr userDrawn="1"/>
        </p:nvSpPr>
        <p:spPr>
          <a:xfrm>
            <a:off x="2" y="-1"/>
            <a:ext cx="9144001" cy="5143501"/>
          </a:xfrm>
          <a:custGeom>
            <a:avLst/>
            <a:gdLst>
              <a:gd name="connsiteX0" fmla="*/ 98384 w 9144001"/>
              <a:gd name="connsiteY0" fmla="*/ 0 h 5143501"/>
              <a:gd name="connsiteX1" fmla="*/ 9143998 w 9144001"/>
              <a:gd name="connsiteY1" fmla="*/ 0 h 5143501"/>
              <a:gd name="connsiteX2" fmla="*/ 9143998 w 9144001"/>
              <a:gd name="connsiteY2" fmla="*/ 1 h 5143501"/>
              <a:gd name="connsiteX3" fmla="*/ 9143998 w 9144001"/>
              <a:gd name="connsiteY3" fmla="*/ 360000 h 5143501"/>
              <a:gd name="connsiteX4" fmla="*/ 9143998 w 9144001"/>
              <a:gd name="connsiteY4" fmla="*/ 4243500 h 5143501"/>
              <a:gd name="connsiteX5" fmla="*/ 9144001 w 9144001"/>
              <a:gd name="connsiteY5" fmla="*/ 4243500 h 5143501"/>
              <a:gd name="connsiteX6" fmla="*/ 9144001 w 9144001"/>
              <a:gd name="connsiteY6" fmla="*/ 5143500 h 5143501"/>
              <a:gd name="connsiteX7" fmla="*/ 9143998 w 9144001"/>
              <a:gd name="connsiteY7" fmla="*/ 5143500 h 5143501"/>
              <a:gd name="connsiteX8" fmla="*/ 9143998 w 9144001"/>
              <a:gd name="connsiteY8" fmla="*/ 5143501 h 5143501"/>
              <a:gd name="connsiteX9" fmla="*/ 8783998 w 9144001"/>
              <a:gd name="connsiteY9" fmla="*/ 5143501 h 5143501"/>
              <a:gd name="connsiteX10" fmla="*/ 8783998 w 9144001"/>
              <a:gd name="connsiteY10" fmla="*/ 5143500 h 5143501"/>
              <a:gd name="connsiteX11" fmla="*/ 360000 w 9144001"/>
              <a:gd name="connsiteY11" fmla="*/ 5143500 h 5143501"/>
              <a:gd name="connsiteX12" fmla="*/ 0 w 9144001"/>
              <a:gd name="connsiteY12" fmla="*/ 5143500 h 5143501"/>
              <a:gd name="connsiteX13" fmla="*/ 0 w 9144001"/>
              <a:gd name="connsiteY13" fmla="*/ 1 h 5143501"/>
              <a:gd name="connsiteX14" fmla="*/ 98384 w 9144001"/>
              <a:gd name="connsiteY14" fmla="*/ 1 h 5143501"/>
              <a:gd name="connsiteX15" fmla="*/ 98384 w 9144001"/>
              <a:gd name="connsiteY15" fmla="*/ 0 h 5143501"/>
              <a:gd name="connsiteX16" fmla="*/ 360000 w 9144001"/>
              <a:gd name="connsiteY16" fmla="*/ 360000 h 5143501"/>
              <a:gd name="connsiteX17" fmla="*/ 360000 w 9144001"/>
              <a:gd name="connsiteY17" fmla="*/ 4119564 h 5143501"/>
              <a:gd name="connsiteX18" fmla="*/ 365758 w 9144001"/>
              <a:gd name="connsiteY18" fmla="*/ 4119564 h 5143501"/>
              <a:gd name="connsiteX19" fmla="*/ 365758 w 9144001"/>
              <a:gd name="connsiteY19" fmla="*/ 4840289 h 5143501"/>
              <a:gd name="connsiteX20" fmla="*/ 8788398 w 9144001"/>
              <a:gd name="connsiteY20" fmla="*/ 4840289 h 5143501"/>
              <a:gd name="connsiteX21" fmla="*/ 8788398 w 9144001"/>
              <a:gd name="connsiteY21" fmla="*/ 375921 h 5143501"/>
              <a:gd name="connsiteX22" fmla="*/ 8783998 w 9144001"/>
              <a:gd name="connsiteY22" fmla="*/ 375921 h 5143501"/>
              <a:gd name="connsiteX23" fmla="*/ 8783998 w 9144001"/>
              <a:gd name="connsiteY23" fmla="*/ 360000 h 5143501"/>
              <a:gd name="connsiteX24" fmla="*/ 360000 w 9144001"/>
              <a:gd name="connsiteY24" fmla="*/ 360000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144001" h="5143501">
                <a:moveTo>
                  <a:pt x="98384" y="0"/>
                </a:moveTo>
                <a:lnTo>
                  <a:pt x="9143998" y="0"/>
                </a:lnTo>
                <a:lnTo>
                  <a:pt x="9143998" y="1"/>
                </a:lnTo>
                <a:lnTo>
                  <a:pt x="9143998" y="360000"/>
                </a:lnTo>
                <a:lnTo>
                  <a:pt x="9143998" y="4243500"/>
                </a:lnTo>
                <a:lnTo>
                  <a:pt x="9144001" y="4243500"/>
                </a:lnTo>
                <a:lnTo>
                  <a:pt x="9144001" y="5143500"/>
                </a:lnTo>
                <a:lnTo>
                  <a:pt x="9143998" y="5143500"/>
                </a:lnTo>
                <a:lnTo>
                  <a:pt x="9143998" y="5143501"/>
                </a:lnTo>
                <a:lnTo>
                  <a:pt x="8783998" y="5143501"/>
                </a:lnTo>
                <a:lnTo>
                  <a:pt x="8783998" y="5143500"/>
                </a:lnTo>
                <a:lnTo>
                  <a:pt x="360000" y="5143500"/>
                </a:lnTo>
                <a:lnTo>
                  <a:pt x="0" y="5143500"/>
                </a:lnTo>
                <a:lnTo>
                  <a:pt x="0" y="1"/>
                </a:lnTo>
                <a:lnTo>
                  <a:pt x="98384" y="1"/>
                </a:lnTo>
                <a:lnTo>
                  <a:pt x="98384" y="0"/>
                </a:lnTo>
                <a:close/>
                <a:moveTo>
                  <a:pt x="360000" y="360000"/>
                </a:moveTo>
                <a:lnTo>
                  <a:pt x="360000" y="4119564"/>
                </a:lnTo>
                <a:lnTo>
                  <a:pt x="365758" y="4119564"/>
                </a:lnTo>
                <a:lnTo>
                  <a:pt x="365758" y="4840289"/>
                </a:lnTo>
                <a:lnTo>
                  <a:pt x="8788398" y="4840289"/>
                </a:lnTo>
                <a:lnTo>
                  <a:pt x="8788398" y="375921"/>
                </a:lnTo>
                <a:lnTo>
                  <a:pt x="8783998" y="375921"/>
                </a:lnTo>
                <a:lnTo>
                  <a:pt x="8783998" y="360000"/>
                </a:lnTo>
                <a:lnTo>
                  <a:pt x="360000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444B27E-614E-4D3A-A90B-8E4017530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674" y="4840288"/>
            <a:ext cx="719137" cy="303212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sz="1050">
                <a:solidFill>
                  <a:srgbClr val="404040"/>
                </a:solidFill>
              </a:defRPr>
            </a:lvl1pPr>
          </a:lstStyle>
          <a:p>
            <a:fld id="{7FEC8BB1-8C2A-46C3-BE8C-9FF979F3899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77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ild p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7344"/>
            <a:ext cx="7886700" cy="551060"/>
          </a:xfrm>
        </p:spPr>
        <p:txBody>
          <a:bodyPr>
            <a:noAutofit/>
          </a:bodyPr>
          <a:lstStyle>
            <a:lvl1pPr algn="ctr">
              <a:defRPr sz="3200" kern="0" baseline="0">
                <a:solidFill>
                  <a:srgbClr val="009AE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49" y="1492249"/>
            <a:ext cx="7904163" cy="298767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18DC49D-C146-4B07-AAF4-70891A3DBFD1}"/>
              </a:ext>
            </a:extLst>
          </p:cNvPr>
          <p:cNvSpPr/>
          <p:nvPr userDrawn="1"/>
        </p:nvSpPr>
        <p:spPr>
          <a:xfrm>
            <a:off x="2" y="-1"/>
            <a:ext cx="9144001" cy="5143501"/>
          </a:xfrm>
          <a:custGeom>
            <a:avLst/>
            <a:gdLst>
              <a:gd name="connsiteX0" fmla="*/ 98384 w 9144001"/>
              <a:gd name="connsiteY0" fmla="*/ 0 h 5143501"/>
              <a:gd name="connsiteX1" fmla="*/ 9143998 w 9144001"/>
              <a:gd name="connsiteY1" fmla="*/ 0 h 5143501"/>
              <a:gd name="connsiteX2" fmla="*/ 9143998 w 9144001"/>
              <a:gd name="connsiteY2" fmla="*/ 1 h 5143501"/>
              <a:gd name="connsiteX3" fmla="*/ 9143998 w 9144001"/>
              <a:gd name="connsiteY3" fmla="*/ 360000 h 5143501"/>
              <a:gd name="connsiteX4" fmla="*/ 9143998 w 9144001"/>
              <a:gd name="connsiteY4" fmla="*/ 4243500 h 5143501"/>
              <a:gd name="connsiteX5" fmla="*/ 9144001 w 9144001"/>
              <a:gd name="connsiteY5" fmla="*/ 4243500 h 5143501"/>
              <a:gd name="connsiteX6" fmla="*/ 9144001 w 9144001"/>
              <a:gd name="connsiteY6" fmla="*/ 5143500 h 5143501"/>
              <a:gd name="connsiteX7" fmla="*/ 9143998 w 9144001"/>
              <a:gd name="connsiteY7" fmla="*/ 5143500 h 5143501"/>
              <a:gd name="connsiteX8" fmla="*/ 9143998 w 9144001"/>
              <a:gd name="connsiteY8" fmla="*/ 5143501 h 5143501"/>
              <a:gd name="connsiteX9" fmla="*/ 8783998 w 9144001"/>
              <a:gd name="connsiteY9" fmla="*/ 5143501 h 5143501"/>
              <a:gd name="connsiteX10" fmla="*/ 8783998 w 9144001"/>
              <a:gd name="connsiteY10" fmla="*/ 5143500 h 5143501"/>
              <a:gd name="connsiteX11" fmla="*/ 360000 w 9144001"/>
              <a:gd name="connsiteY11" fmla="*/ 5143500 h 5143501"/>
              <a:gd name="connsiteX12" fmla="*/ 0 w 9144001"/>
              <a:gd name="connsiteY12" fmla="*/ 5143500 h 5143501"/>
              <a:gd name="connsiteX13" fmla="*/ 0 w 9144001"/>
              <a:gd name="connsiteY13" fmla="*/ 1 h 5143501"/>
              <a:gd name="connsiteX14" fmla="*/ 98384 w 9144001"/>
              <a:gd name="connsiteY14" fmla="*/ 1 h 5143501"/>
              <a:gd name="connsiteX15" fmla="*/ 98384 w 9144001"/>
              <a:gd name="connsiteY15" fmla="*/ 0 h 5143501"/>
              <a:gd name="connsiteX16" fmla="*/ 360000 w 9144001"/>
              <a:gd name="connsiteY16" fmla="*/ 360000 h 5143501"/>
              <a:gd name="connsiteX17" fmla="*/ 360000 w 9144001"/>
              <a:gd name="connsiteY17" fmla="*/ 4119564 h 5143501"/>
              <a:gd name="connsiteX18" fmla="*/ 365758 w 9144001"/>
              <a:gd name="connsiteY18" fmla="*/ 4119564 h 5143501"/>
              <a:gd name="connsiteX19" fmla="*/ 365758 w 9144001"/>
              <a:gd name="connsiteY19" fmla="*/ 4840289 h 5143501"/>
              <a:gd name="connsiteX20" fmla="*/ 8788398 w 9144001"/>
              <a:gd name="connsiteY20" fmla="*/ 4840289 h 5143501"/>
              <a:gd name="connsiteX21" fmla="*/ 8788398 w 9144001"/>
              <a:gd name="connsiteY21" fmla="*/ 375921 h 5143501"/>
              <a:gd name="connsiteX22" fmla="*/ 8783998 w 9144001"/>
              <a:gd name="connsiteY22" fmla="*/ 375921 h 5143501"/>
              <a:gd name="connsiteX23" fmla="*/ 8783998 w 9144001"/>
              <a:gd name="connsiteY23" fmla="*/ 360000 h 5143501"/>
              <a:gd name="connsiteX24" fmla="*/ 360000 w 9144001"/>
              <a:gd name="connsiteY24" fmla="*/ 360000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144001" h="5143501">
                <a:moveTo>
                  <a:pt x="98384" y="0"/>
                </a:moveTo>
                <a:lnTo>
                  <a:pt x="9143998" y="0"/>
                </a:lnTo>
                <a:lnTo>
                  <a:pt x="9143998" y="1"/>
                </a:lnTo>
                <a:lnTo>
                  <a:pt x="9143998" y="360000"/>
                </a:lnTo>
                <a:lnTo>
                  <a:pt x="9143998" y="4243500"/>
                </a:lnTo>
                <a:lnTo>
                  <a:pt x="9144001" y="4243500"/>
                </a:lnTo>
                <a:lnTo>
                  <a:pt x="9144001" y="5143500"/>
                </a:lnTo>
                <a:lnTo>
                  <a:pt x="9143998" y="5143500"/>
                </a:lnTo>
                <a:lnTo>
                  <a:pt x="9143998" y="5143501"/>
                </a:lnTo>
                <a:lnTo>
                  <a:pt x="8783998" y="5143501"/>
                </a:lnTo>
                <a:lnTo>
                  <a:pt x="8783998" y="5143500"/>
                </a:lnTo>
                <a:lnTo>
                  <a:pt x="360000" y="5143500"/>
                </a:lnTo>
                <a:lnTo>
                  <a:pt x="0" y="5143500"/>
                </a:lnTo>
                <a:lnTo>
                  <a:pt x="0" y="1"/>
                </a:lnTo>
                <a:lnTo>
                  <a:pt x="98384" y="1"/>
                </a:lnTo>
                <a:lnTo>
                  <a:pt x="98384" y="0"/>
                </a:lnTo>
                <a:close/>
                <a:moveTo>
                  <a:pt x="360000" y="360000"/>
                </a:moveTo>
                <a:lnTo>
                  <a:pt x="360000" y="4119564"/>
                </a:lnTo>
                <a:lnTo>
                  <a:pt x="365758" y="4119564"/>
                </a:lnTo>
                <a:lnTo>
                  <a:pt x="365758" y="4840289"/>
                </a:lnTo>
                <a:lnTo>
                  <a:pt x="8788398" y="4840289"/>
                </a:lnTo>
                <a:lnTo>
                  <a:pt x="8788398" y="375921"/>
                </a:lnTo>
                <a:lnTo>
                  <a:pt x="8783998" y="375921"/>
                </a:lnTo>
                <a:lnTo>
                  <a:pt x="8783998" y="360000"/>
                </a:lnTo>
                <a:lnTo>
                  <a:pt x="360000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545EB0A-E8C3-44EF-87E5-3C0E490D7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674" y="4840288"/>
            <a:ext cx="719137" cy="303212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sz="1050">
                <a:solidFill>
                  <a:srgbClr val="404040"/>
                </a:solidFill>
              </a:defRPr>
            </a:lvl1pPr>
          </a:lstStyle>
          <a:p>
            <a:fld id="{7FEC8BB1-8C2A-46C3-BE8C-9FF979F3899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40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smaller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8014"/>
            <a:ext cx="7886700" cy="551060"/>
          </a:xfrm>
        </p:spPr>
        <p:txBody>
          <a:bodyPr>
            <a:noAutofit/>
          </a:bodyPr>
          <a:lstStyle>
            <a:lvl1pPr algn="ctr">
              <a:defRPr sz="2400" kern="0" baseline="0">
                <a:solidFill>
                  <a:srgbClr val="009AE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49" y="1492249"/>
            <a:ext cx="7904163" cy="2987675"/>
          </a:xfrm>
        </p:spPr>
        <p:txBody>
          <a:bodyPr>
            <a:noAutofit/>
          </a:bodyPr>
          <a:lstStyle>
            <a:lvl1pPr marL="179388" indent="-179388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18DC49D-C146-4B07-AAF4-70891A3DBFD1}"/>
              </a:ext>
            </a:extLst>
          </p:cNvPr>
          <p:cNvSpPr/>
          <p:nvPr userDrawn="1"/>
        </p:nvSpPr>
        <p:spPr>
          <a:xfrm>
            <a:off x="2" y="-1"/>
            <a:ext cx="9144001" cy="5143501"/>
          </a:xfrm>
          <a:custGeom>
            <a:avLst/>
            <a:gdLst>
              <a:gd name="connsiteX0" fmla="*/ 98384 w 9144001"/>
              <a:gd name="connsiteY0" fmla="*/ 0 h 5143501"/>
              <a:gd name="connsiteX1" fmla="*/ 9143998 w 9144001"/>
              <a:gd name="connsiteY1" fmla="*/ 0 h 5143501"/>
              <a:gd name="connsiteX2" fmla="*/ 9143998 w 9144001"/>
              <a:gd name="connsiteY2" fmla="*/ 1 h 5143501"/>
              <a:gd name="connsiteX3" fmla="*/ 9143998 w 9144001"/>
              <a:gd name="connsiteY3" fmla="*/ 360000 h 5143501"/>
              <a:gd name="connsiteX4" fmla="*/ 9143998 w 9144001"/>
              <a:gd name="connsiteY4" fmla="*/ 4243500 h 5143501"/>
              <a:gd name="connsiteX5" fmla="*/ 9144001 w 9144001"/>
              <a:gd name="connsiteY5" fmla="*/ 4243500 h 5143501"/>
              <a:gd name="connsiteX6" fmla="*/ 9144001 w 9144001"/>
              <a:gd name="connsiteY6" fmla="*/ 5143500 h 5143501"/>
              <a:gd name="connsiteX7" fmla="*/ 9143998 w 9144001"/>
              <a:gd name="connsiteY7" fmla="*/ 5143500 h 5143501"/>
              <a:gd name="connsiteX8" fmla="*/ 9143998 w 9144001"/>
              <a:gd name="connsiteY8" fmla="*/ 5143501 h 5143501"/>
              <a:gd name="connsiteX9" fmla="*/ 8783998 w 9144001"/>
              <a:gd name="connsiteY9" fmla="*/ 5143501 h 5143501"/>
              <a:gd name="connsiteX10" fmla="*/ 8783998 w 9144001"/>
              <a:gd name="connsiteY10" fmla="*/ 5143500 h 5143501"/>
              <a:gd name="connsiteX11" fmla="*/ 360000 w 9144001"/>
              <a:gd name="connsiteY11" fmla="*/ 5143500 h 5143501"/>
              <a:gd name="connsiteX12" fmla="*/ 0 w 9144001"/>
              <a:gd name="connsiteY12" fmla="*/ 5143500 h 5143501"/>
              <a:gd name="connsiteX13" fmla="*/ 0 w 9144001"/>
              <a:gd name="connsiteY13" fmla="*/ 1 h 5143501"/>
              <a:gd name="connsiteX14" fmla="*/ 98384 w 9144001"/>
              <a:gd name="connsiteY14" fmla="*/ 1 h 5143501"/>
              <a:gd name="connsiteX15" fmla="*/ 98384 w 9144001"/>
              <a:gd name="connsiteY15" fmla="*/ 0 h 5143501"/>
              <a:gd name="connsiteX16" fmla="*/ 360000 w 9144001"/>
              <a:gd name="connsiteY16" fmla="*/ 360000 h 5143501"/>
              <a:gd name="connsiteX17" fmla="*/ 360000 w 9144001"/>
              <a:gd name="connsiteY17" fmla="*/ 4119564 h 5143501"/>
              <a:gd name="connsiteX18" fmla="*/ 365758 w 9144001"/>
              <a:gd name="connsiteY18" fmla="*/ 4119564 h 5143501"/>
              <a:gd name="connsiteX19" fmla="*/ 365758 w 9144001"/>
              <a:gd name="connsiteY19" fmla="*/ 4840289 h 5143501"/>
              <a:gd name="connsiteX20" fmla="*/ 8788398 w 9144001"/>
              <a:gd name="connsiteY20" fmla="*/ 4840289 h 5143501"/>
              <a:gd name="connsiteX21" fmla="*/ 8788398 w 9144001"/>
              <a:gd name="connsiteY21" fmla="*/ 375921 h 5143501"/>
              <a:gd name="connsiteX22" fmla="*/ 8783998 w 9144001"/>
              <a:gd name="connsiteY22" fmla="*/ 375921 h 5143501"/>
              <a:gd name="connsiteX23" fmla="*/ 8783998 w 9144001"/>
              <a:gd name="connsiteY23" fmla="*/ 360000 h 5143501"/>
              <a:gd name="connsiteX24" fmla="*/ 360000 w 9144001"/>
              <a:gd name="connsiteY24" fmla="*/ 360000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144001" h="5143501">
                <a:moveTo>
                  <a:pt x="98384" y="0"/>
                </a:moveTo>
                <a:lnTo>
                  <a:pt x="9143998" y="0"/>
                </a:lnTo>
                <a:lnTo>
                  <a:pt x="9143998" y="1"/>
                </a:lnTo>
                <a:lnTo>
                  <a:pt x="9143998" y="360000"/>
                </a:lnTo>
                <a:lnTo>
                  <a:pt x="9143998" y="4243500"/>
                </a:lnTo>
                <a:lnTo>
                  <a:pt x="9144001" y="4243500"/>
                </a:lnTo>
                <a:lnTo>
                  <a:pt x="9144001" y="5143500"/>
                </a:lnTo>
                <a:lnTo>
                  <a:pt x="9143998" y="5143500"/>
                </a:lnTo>
                <a:lnTo>
                  <a:pt x="9143998" y="5143501"/>
                </a:lnTo>
                <a:lnTo>
                  <a:pt x="8783998" y="5143501"/>
                </a:lnTo>
                <a:lnTo>
                  <a:pt x="8783998" y="5143500"/>
                </a:lnTo>
                <a:lnTo>
                  <a:pt x="360000" y="5143500"/>
                </a:lnTo>
                <a:lnTo>
                  <a:pt x="0" y="5143500"/>
                </a:lnTo>
                <a:lnTo>
                  <a:pt x="0" y="1"/>
                </a:lnTo>
                <a:lnTo>
                  <a:pt x="98384" y="1"/>
                </a:lnTo>
                <a:lnTo>
                  <a:pt x="98384" y="0"/>
                </a:lnTo>
                <a:close/>
                <a:moveTo>
                  <a:pt x="360000" y="360000"/>
                </a:moveTo>
                <a:lnTo>
                  <a:pt x="360000" y="4119564"/>
                </a:lnTo>
                <a:lnTo>
                  <a:pt x="365758" y="4119564"/>
                </a:lnTo>
                <a:lnTo>
                  <a:pt x="365758" y="4840289"/>
                </a:lnTo>
                <a:lnTo>
                  <a:pt x="8788398" y="4840289"/>
                </a:lnTo>
                <a:lnTo>
                  <a:pt x="8788398" y="375921"/>
                </a:lnTo>
                <a:lnTo>
                  <a:pt x="8783998" y="375921"/>
                </a:lnTo>
                <a:lnTo>
                  <a:pt x="8783998" y="360000"/>
                </a:lnTo>
                <a:lnTo>
                  <a:pt x="360000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A19B569-6AC7-4260-A428-08779635B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674" y="4840288"/>
            <a:ext cx="719137" cy="303212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sz="1050">
                <a:solidFill>
                  <a:srgbClr val="404040"/>
                </a:solidFill>
              </a:defRPr>
            </a:lvl1pPr>
          </a:lstStyle>
          <a:p>
            <a:fld id="{7FEC8BB1-8C2A-46C3-BE8C-9FF979F3899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72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small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8014"/>
            <a:ext cx="7886700" cy="551060"/>
          </a:xfrm>
        </p:spPr>
        <p:txBody>
          <a:bodyPr>
            <a:noAutofit/>
          </a:bodyPr>
          <a:lstStyle>
            <a:lvl1pPr algn="ctr">
              <a:defRPr sz="2400" kern="0" baseline="0">
                <a:solidFill>
                  <a:srgbClr val="009AE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49" y="1492249"/>
            <a:ext cx="7904163" cy="2987675"/>
          </a:xfrm>
        </p:spPr>
        <p:txBody>
          <a:bodyPr>
            <a:noAutofit/>
          </a:bodyPr>
          <a:lstStyle>
            <a:lvl1pPr marL="179388" indent="-179388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18DC49D-C146-4B07-AAF4-70891A3DBFD1}"/>
              </a:ext>
            </a:extLst>
          </p:cNvPr>
          <p:cNvSpPr/>
          <p:nvPr userDrawn="1"/>
        </p:nvSpPr>
        <p:spPr>
          <a:xfrm>
            <a:off x="2" y="-1"/>
            <a:ext cx="9144001" cy="5143501"/>
          </a:xfrm>
          <a:custGeom>
            <a:avLst/>
            <a:gdLst>
              <a:gd name="connsiteX0" fmla="*/ 98384 w 9144001"/>
              <a:gd name="connsiteY0" fmla="*/ 0 h 5143501"/>
              <a:gd name="connsiteX1" fmla="*/ 9143998 w 9144001"/>
              <a:gd name="connsiteY1" fmla="*/ 0 h 5143501"/>
              <a:gd name="connsiteX2" fmla="*/ 9143998 w 9144001"/>
              <a:gd name="connsiteY2" fmla="*/ 1 h 5143501"/>
              <a:gd name="connsiteX3" fmla="*/ 9143998 w 9144001"/>
              <a:gd name="connsiteY3" fmla="*/ 360000 h 5143501"/>
              <a:gd name="connsiteX4" fmla="*/ 9143998 w 9144001"/>
              <a:gd name="connsiteY4" fmla="*/ 4243500 h 5143501"/>
              <a:gd name="connsiteX5" fmla="*/ 9144001 w 9144001"/>
              <a:gd name="connsiteY5" fmla="*/ 4243500 h 5143501"/>
              <a:gd name="connsiteX6" fmla="*/ 9144001 w 9144001"/>
              <a:gd name="connsiteY6" fmla="*/ 5143500 h 5143501"/>
              <a:gd name="connsiteX7" fmla="*/ 9143998 w 9144001"/>
              <a:gd name="connsiteY7" fmla="*/ 5143500 h 5143501"/>
              <a:gd name="connsiteX8" fmla="*/ 9143998 w 9144001"/>
              <a:gd name="connsiteY8" fmla="*/ 5143501 h 5143501"/>
              <a:gd name="connsiteX9" fmla="*/ 8783998 w 9144001"/>
              <a:gd name="connsiteY9" fmla="*/ 5143501 h 5143501"/>
              <a:gd name="connsiteX10" fmla="*/ 8783998 w 9144001"/>
              <a:gd name="connsiteY10" fmla="*/ 5143500 h 5143501"/>
              <a:gd name="connsiteX11" fmla="*/ 360000 w 9144001"/>
              <a:gd name="connsiteY11" fmla="*/ 5143500 h 5143501"/>
              <a:gd name="connsiteX12" fmla="*/ 0 w 9144001"/>
              <a:gd name="connsiteY12" fmla="*/ 5143500 h 5143501"/>
              <a:gd name="connsiteX13" fmla="*/ 0 w 9144001"/>
              <a:gd name="connsiteY13" fmla="*/ 1 h 5143501"/>
              <a:gd name="connsiteX14" fmla="*/ 98384 w 9144001"/>
              <a:gd name="connsiteY14" fmla="*/ 1 h 5143501"/>
              <a:gd name="connsiteX15" fmla="*/ 98384 w 9144001"/>
              <a:gd name="connsiteY15" fmla="*/ 0 h 5143501"/>
              <a:gd name="connsiteX16" fmla="*/ 360000 w 9144001"/>
              <a:gd name="connsiteY16" fmla="*/ 360000 h 5143501"/>
              <a:gd name="connsiteX17" fmla="*/ 360000 w 9144001"/>
              <a:gd name="connsiteY17" fmla="*/ 4119564 h 5143501"/>
              <a:gd name="connsiteX18" fmla="*/ 365758 w 9144001"/>
              <a:gd name="connsiteY18" fmla="*/ 4119564 h 5143501"/>
              <a:gd name="connsiteX19" fmla="*/ 365758 w 9144001"/>
              <a:gd name="connsiteY19" fmla="*/ 4840289 h 5143501"/>
              <a:gd name="connsiteX20" fmla="*/ 8788398 w 9144001"/>
              <a:gd name="connsiteY20" fmla="*/ 4840289 h 5143501"/>
              <a:gd name="connsiteX21" fmla="*/ 8788398 w 9144001"/>
              <a:gd name="connsiteY21" fmla="*/ 375921 h 5143501"/>
              <a:gd name="connsiteX22" fmla="*/ 8783998 w 9144001"/>
              <a:gd name="connsiteY22" fmla="*/ 375921 h 5143501"/>
              <a:gd name="connsiteX23" fmla="*/ 8783998 w 9144001"/>
              <a:gd name="connsiteY23" fmla="*/ 360000 h 5143501"/>
              <a:gd name="connsiteX24" fmla="*/ 360000 w 9144001"/>
              <a:gd name="connsiteY24" fmla="*/ 360000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144001" h="5143501">
                <a:moveTo>
                  <a:pt x="98384" y="0"/>
                </a:moveTo>
                <a:lnTo>
                  <a:pt x="9143998" y="0"/>
                </a:lnTo>
                <a:lnTo>
                  <a:pt x="9143998" y="1"/>
                </a:lnTo>
                <a:lnTo>
                  <a:pt x="9143998" y="360000"/>
                </a:lnTo>
                <a:lnTo>
                  <a:pt x="9143998" y="4243500"/>
                </a:lnTo>
                <a:lnTo>
                  <a:pt x="9144001" y="4243500"/>
                </a:lnTo>
                <a:lnTo>
                  <a:pt x="9144001" y="5143500"/>
                </a:lnTo>
                <a:lnTo>
                  <a:pt x="9143998" y="5143500"/>
                </a:lnTo>
                <a:lnTo>
                  <a:pt x="9143998" y="5143501"/>
                </a:lnTo>
                <a:lnTo>
                  <a:pt x="8783998" y="5143501"/>
                </a:lnTo>
                <a:lnTo>
                  <a:pt x="8783998" y="5143500"/>
                </a:lnTo>
                <a:lnTo>
                  <a:pt x="360000" y="5143500"/>
                </a:lnTo>
                <a:lnTo>
                  <a:pt x="0" y="5143500"/>
                </a:lnTo>
                <a:lnTo>
                  <a:pt x="0" y="1"/>
                </a:lnTo>
                <a:lnTo>
                  <a:pt x="98384" y="1"/>
                </a:lnTo>
                <a:lnTo>
                  <a:pt x="98384" y="0"/>
                </a:lnTo>
                <a:close/>
                <a:moveTo>
                  <a:pt x="360000" y="360000"/>
                </a:moveTo>
                <a:lnTo>
                  <a:pt x="360000" y="4119564"/>
                </a:lnTo>
                <a:lnTo>
                  <a:pt x="365758" y="4119564"/>
                </a:lnTo>
                <a:lnTo>
                  <a:pt x="365758" y="4840289"/>
                </a:lnTo>
                <a:lnTo>
                  <a:pt x="8788398" y="4840289"/>
                </a:lnTo>
                <a:lnTo>
                  <a:pt x="8788398" y="375921"/>
                </a:lnTo>
                <a:lnTo>
                  <a:pt x="8783998" y="375921"/>
                </a:lnTo>
                <a:lnTo>
                  <a:pt x="8783998" y="360000"/>
                </a:lnTo>
                <a:lnTo>
                  <a:pt x="360000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855D823-DB10-49EB-B722-67BE405CB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674" y="4840288"/>
            <a:ext cx="719137" cy="303212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sz="1050">
                <a:solidFill>
                  <a:srgbClr val="404040"/>
                </a:solidFill>
              </a:defRPr>
            </a:lvl1pPr>
          </a:lstStyle>
          <a:p>
            <a:fld id="{7FEC8BB1-8C2A-46C3-BE8C-9FF979F3899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753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small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92249"/>
            <a:ext cx="2010378" cy="2987675"/>
          </a:xfrm>
        </p:spPr>
        <p:txBody>
          <a:bodyPr anchor="t">
            <a:noAutofit/>
          </a:bodyPr>
          <a:lstStyle>
            <a:lvl1pPr algn="l">
              <a:defRPr sz="2400" kern="0" baseline="0">
                <a:solidFill>
                  <a:srgbClr val="009AE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84653" y="1492249"/>
            <a:ext cx="5448159" cy="298767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18DC49D-C146-4B07-AAF4-70891A3DBFD1}"/>
              </a:ext>
            </a:extLst>
          </p:cNvPr>
          <p:cNvSpPr/>
          <p:nvPr userDrawn="1"/>
        </p:nvSpPr>
        <p:spPr>
          <a:xfrm>
            <a:off x="2" y="-1"/>
            <a:ext cx="9144001" cy="5143501"/>
          </a:xfrm>
          <a:custGeom>
            <a:avLst/>
            <a:gdLst>
              <a:gd name="connsiteX0" fmla="*/ 98384 w 9144001"/>
              <a:gd name="connsiteY0" fmla="*/ 0 h 5143501"/>
              <a:gd name="connsiteX1" fmla="*/ 9143998 w 9144001"/>
              <a:gd name="connsiteY1" fmla="*/ 0 h 5143501"/>
              <a:gd name="connsiteX2" fmla="*/ 9143998 w 9144001"/>
              <a:gd name="connsiteY2" fmla="*/ 1 h 5143501"/>
              <a:gd name="connsiteX3" fmla="*/ 9143998 w 9144001"/>
              <a:gd name="connsiteY3" fmla="*/ 360000 h 5143501"/>
              <a:gd name="connsiteX4" fmla="*/ 9143998 w 9144001"/>
              <a:gd name="connsiteY4" fmla="*/ 4243500 h 5143501"/>
              <a:gd name="connsiteX5" fmla="*/ 9144001 w 9144001"/>
              <a:gd name="connsiteY5" fmla="*/ 4243500 h 5143501"/>
              <a:gd name="connsiteX6" fmla="*/ 9144001 w 9144001"/>
              <a:gd name="connsiteY6" fmla="*/ 5143500 h 5143501"/>
              <a:gd name="connsiteX7" fmla="*/ 9143998 w 9144001"/>
              <a:gd name="connsiteY7" fmla="*/ 5143500 h 5143501"/>
              <a:gd name="connsiteX8" fmla="*/ 9143998 w 9144001"/>
              <a:gd name="connsiteY8" fmla="*/ 5143501 h 5143501"/>
              <a:gd name="connsiteX9" fmla="*/ 8783998 w 9144001"/>
              <a:gd name="connsiteY9" fmla="*/ 5143501 h 5143501"/>
              <a:gd name="connsiteX10" fmla="*/ 8783998 w 9144001"/>
              <a:gd name="connsiteY10" fmla="*/ 5143500 h 5143501"/>
              <a:gd name="connsiteX11" fmla="*/ 360000 w 9144001"/>
              <a:gd name="connsiteY11" fmla="*/ 5143500 h 5143501"/>
              <a:gd name="connsiteX12" fmla="*/ 0 w 9144001"/>
              <a:gd name="connsiteY12" fmla="*/ 5143500 h 5143501"/>
              <a:gd name="connsiteX13" fmla="*/ 0 w 9144001"/>
              <a:gd name="connsiteY13" fmla="*/ 1 h 5143501"/>
              <a:gd name="connsiteX14" fmla="*/ 98384 w 9144001"/>
              <a:gd name="connsiteY14" fmla="*/ 1 h 5143501"/>
              <a:gd name="connsiteX15" fmla="*/ 98384 w 9144001"/>
              <a:gd name="connsiteY15" fmla="*/ 0 h 5143501"/>
              <a:gd name="connsiteX16" fmla="*/ 360000 w 9144001"/>
              <a:gd name="connsiteY16" fmla="*/ 360000 h 5143501"/>
              <a:gd name="connsiteX17" fmla="*/ 360000 w 9144001"/>
              <a:gd name="connsiteY17" fmla="*/ 4119564 h 5143501"/>
              <a:gd name="connsiteX18" fmla="*/ 365758 w 9144001"/>
              <a:gd name="connsiteY18" fmla="*/ 4119564 h 5143501"/>
              <a:gd name="connsiteX19" fmla="*/ 365758 w 9144001"/>
              <a:gd name="connsiteY19" fmla="*/ 4840289 h 5143501"/>
              <a:gd name="connsiteX20" fmla="*/ 8788398 w 9144001"/>
              <a:gd name="connsiteY20" fmla="*/ 4840289 h 5143501"/>
              <a:gd name="connsiteX21" fmla="*/ 8788398 w 9144001"/>
              <a:gd name="connsiteY21" fmla="*/ 375921 h 5143501"/>
              <a:gd name="connsiteX22" fmla="*/ 8783998 w 9144001"/>
              <a:gd name="connsiteY22" fmla="*/ 375921 h 5143501"/>
              <a:gd name="connsiteX23" fmla="*/ 8783998 w 9144001"/>
              <a:gd name="connsiteY23" fmla="*/ 360000 h 5143501"/>
              <a:gd name="connsiteX24" fmla="*/ 360000 w 9144001"/>
              <a:gd name="connsiteY24" fmla="*/ 360000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144001" h="5143501">
                <a:moveTo>
                  <a:pt x="98384" y="0"/>
                </a:moveTo>
                <a:lnTo>
                  <a:pt x="9143998" y="0"/>
                </a:lnTo>
                <a:lnTo>
                  <a:pt x="9143998" y="1"/>
                </a:lnTo>
                <a:lnTo>
                  <a:pt x="9143998" y="360000"/>
                </a:lnTo>
                <a:lnTo>
                  <a:pt x="9143998" y="4243500"/>
                </a:lnTo>
                <a:lnTo>
                  <a:pt x="9144001" y="4243500"/>
                </a:lnTo>
                <a:lnTo>
                  <a:pt x="9144001" y="5143500"/>
                </a:lnTo>
                <a:lnTo>
                  <a:pt x="9143998" y="5143500"/>
                </a:lnTo>
                <a:lnTo>
                  <a:pt x="9143998" y="5143501"/>
                </a:lnTo>
                <a:lnTo>
                  <a:pt x="8783998" y="5143501"/>
                </a:lnTo>
                <a:lnTo>
                  <a:pt x="8783998" y="5143500"/>
                </a:lnTo>
                <a:lnTo>
                  <a:pt x="360000" y="5143500"/>
                </a:lnTo>
                <a:lnTo>
                  <a:pt x="0" y="5143500"/>
                </a:lnTo>
                <a:lnTo>
                  <a:pt x="0" y="1"/>
                </a:lnTo>
                <a:lnTo>
                  <a:pt x="98384" y="1"/>
                </a:lnTo>
                <a:lnTo>
                  <a:pt x="98384" y="0"/>
                </a:lnTo>
                <a:close/>
                <a:moveTo>
                  <a:pt x="360000" y="360000"/>
                </a:moveTo>
                <a:lnTo>
                  <a:pt x="360000" y="4119564"/>
                </a:lnTo>
                <a:lnTo>
                  <a:pt x="365758" y="4119564"/>
                </a:lnTo>
                <a:lnTo>
                  <a:pt x="365758" y="4840289"/>
                </a:lnTo>
                <a:lnTo>
                  <a:pt x="8788398" y="4840289"/>
                </a:lnTo>
                <a:lnTo>
                  <a:pt x="8788398" y="375921"/>
                </a:lnTo>
                <a:lnTo>
                  <a:pt x="8783998" y="375921"/>
                </a:lnTo>
                <a:lnTo>
                  <a:pt x="8783998" y="360000"/>
                </a:lnTo>
                <a:lnTo>
                  <a:pt x="360000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00E669C-4D46-4597-8685-3A2F493E9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674" y="4840288"/>
            <a:ext cx="719137" cy="303212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sz="1050">
                <a:solidFill>
                  <a:srgbClr val="404040"/>
                </a:solidFill>
              </a:defRPr>
            </a:lvl1pPr>
          </a:lstStyle>
          <a:p>
            <a:fld id="{7FEC8BB1-8C2A-46C3-BE8C-9FF979F3899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271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ild page 1">
    <p:bg>
      <p:bgPr>
        <a:solidFill>
          <a:srgbClr val="002E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7344"/>
            <a:ext cx="7886700" cy="551060"/>
          </a:xfrm>
        </p:spPr>
        <p:txBody>
          <a:bodyPr>
            <a:noAutofit/>
          </a:bodyPr>
          <a:lstStyle>
            <a:lvl1pPr>
              <a:defRPr sz="3200" kern="0" baseline="0">
                <a:solidFill>
                  <a:srgbClr val="009AE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49" y="1492249"/>
            <a:ext cx="7904163" cy="23736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2E7CF4-A8FA-48BC-BE35-B212B2FF50F4}"/>
              </a:ext>
            </a:extLst>
          </p:cNvPr>
          <p:cNvSpPr/>
          <p:nvPr userDrawn="1"/>
        </p:nvSpPr>
        <p:spPr>
          <a:xfrm>
            <a:off x="2" y="-1"/>
            <a:ext cx="9144001" cy="5143501"/>
          </a:xfrm>
          <a:custGeom>
            <a:avLst/>
            <a:gdLst>
              <a:gd name="connsiteX0" fmla="*/ 360000 w 9144001"/>
              <a:gd name="connsiteY0" fmla="*/ 360000 h 5143501"/>
              <a:gd name="connsiteX1" fmla="*/ 360000 w 9144001"/>
              <a:gd name="connsiteY1" fmla="*/ 4119564 h 5143501"/>
              <a:gd name="connsiteX2" fmla="*/ 8783998 w 9144001"/>
              <a:gd name="connsiteY2" fmla="*/ 4119564 h 5143501"/>
              <a:gd name="connsiteX3" fmla="*/ 8783998 w 9144001"/>
              <a:gd name="connsiteY3" fmla="*/ 360000 h 5143501"/>
              <a:gd name="connsiteX4" fmla="*/ 98384 w 9144001"/>
              <a:gd name="connsiteY4" fmla="*/ 0 h 5143501"/>
              <a:gd name="connsiteX5" fmla="*/ 9143998 w 9144001"/>
              <a:gd name="connsiteY5" fmla="*/ 0 h 5143501"/>
              <a:gd name="connsiteX6" fmla="*/ 9143998 w 9144001"/>
              <a:gd name="connsiteY6" fmla="*/ 1 h 5143501"/>
              <a:gd name="connsiteX7" fmla="*/ 9143998 w 9144001"/>
              <a:gd name="connsiteY7" fmla="*/ 360000 h 5143501"/>
              <a:gd name="connsiteX8" fmla="*/ 9143998 w 9144001"/>
              <a:gd name="connsiteY8" fmla="*/ 4243500 h 5143501"/>
              <a:gd name="connsiteX9" fmla="*/ 9144001 w 9144001"/>
              <a:gd name="connsiteY9" fmla="*/ 4243500 h 5143501"/>
              <a:gd name="connsiteX10" fmla="*/ 9144001 w 9144001"/>
              <a:gd name="connsiteY10" fmla="*/ 5143500 h 5143501"/>
              <a:gd name="connsiteX11" fmla="*/ 9143998 w 9144001"/>
              <a:gd name="connsiteY11" fmla="*/ 5143500 h 5143501"/>
              <a:gd name="connsiteX12" fmla="*/ 9143998 w 9144001"/>
              <a:gd name="connsiteY12" fmla="*/ 5143501 h 5143501"/>
              <a:gd name="connsiteX13" fmla="*/ 8783998 w 9144001"/>
              <a:gd name="connsiteY13" fmla="*/ 5143501 h 5143501"/>
              <a:gd name="connsiteX14" fmla="*/ 8783998 w 9144001"/>
              <a:gd name="connsiteY14" fmla="*/ 5143500 h 5143501"/>
              <a:gd name="connsiteX15" fmla="*/ 360000 w 9144001"/>
              <a:gd name="connsiteY15" fmla="*/ 5143500 h 5143501"/>
              <a:gd name="connsiteX16" fmla="*/ 0 w 9144001"/>
              <a:gd name="connsiteY16" fmla="*/ 5143500 h 5143501"/>
              <a:gd name="connsiteX17" fmla="*/ 0 w 9144001"/>
              <a:gd name="connsiteY17" fmla="*/ 1 h 5143501"/>
              <a:gd name="connsiteX18" fmla="*/ 98384 w 9144001"/>
              <a:gd name="connsiteY18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4001" h="5143501">
                <a:moveTo>
                  <a:pt x="360000" y="360000"/>
                </a:moveTo>
                <a:lnTo>
                  <a:pt x="360000" y="4119564"/>
                </a:lnTo>
                <a:lnTo>
                  <a:pt x="8783998" y="4119564"/>
                </a:lnTo>
                <a:lnTo>
                  <a:pt x="8783998" y="360000"/>
                </a:lnTo>
                <a:close/>
                <a:moveTo>
                  <a:pt x="98384" y="0"/>
                </a:moveTo>
                <a:lnTo>
                  <a:pt x="9143998" y="0"/>
                </a:lnTo>
                <a:lnTo>
                  <a:pt x="9143998" y="1"/>
                </a:lnTo>
                <a:lnTo>
                  <a:pt x="9143998" y="360000"/>
                </a:lnTo>
                <a:lnTo>
                  <a:pt x="9143998" y="4243500"/>
                </a:lnTo>
                <a:lnTo>
                  <a:pt x="9144001" y="4243500"/>
                </a:lnTo>
                <a:lnTo>
                  <a:pt x="9144001" y="5143500"/>
                </a:lnTo>
                <a:lnTo>
                  <a:pt x="9143998" y="5143500"/>
                </a:lnTo>
                <a:lnTo>
                  <a:pt x="9143998" y="5143501"/>
                </a:lnTo>
                <a:lnTo>
                  <a:pt x="8783998" y="5143501"/>
                </a:lnTo>
                <a:lnTo>
                  <a:pt x="8783998" y="5143500"/>
                </a:lnTo>
                <a:lnTo>
                  <a:pt x="360000" y="5143500"/>
                </a:lnTo>
                <a:lnTo>
                  <a:pt x="0" y="5143500"/>
                </a:lnTo>
                <a:lnTo>
                  <a:pt x="0" y="1"/>
                </a:lnTo>
                <a:lnTo>
                  <a:pt x="9838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F75EF2-FF33-484A-824C-6E9DAB61F99F}"/>
              </a:ext>
            </a:extLst>
          </p:cNvPr>
          <p:cNvGrpSpPr/>
          <p:nvPr userDrawn="1"/>
        </p:nvGrpSpPr>
        <p:grpSpPr>
          <a:xfrm>
            <a:off x="347097" y="4479925"/>
            <a:ext cx="2984367" cy="306713"/>
            <a:chOff x="367465" y="4606112"/>
            <a:chExt cx="2956403" cy="3038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9FEA24-E57A-4DA3-9F11-33E760823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65" y="4666503"/>
              <a:ext cx="612588" cy="211982"/>
            </a:xfrm>
            <a:prstGeom prst="rect">
              <a:avLst/>
            </a:prstGeom>
          </p:spPr>
        </p:pic>
        <p:pic>
          <p:nvPicPr>
            <p:cNvPr id="15" name="Picture 2" descr="Efficacy">
              <a:extLst>
                <a:ext uri="{FF2B5EF4-FFF2-40B4-BE49-F238E27FC236}">
                  <a16:creationId xmlns:a16="http://schemas.microsoft.com/office/drawing/2014/main" id="{44211189-7333-4176-BC96-506AECD2F7F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097" y="4606112"/>
              <a:ext cx="930994" cy="297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6C07094-6A2E-4777-8BEF-9FE37C33A2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69135" y="4670239"/>
              <a:ext cx="1054733" cy="239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53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ild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2802"/>
            <a:ext cx="7886700" cy="551060"/>
          </a:xfrm>
        </p:spPr>
        <p:txBody>
          <a:bodyPr>
            <a:noAutofit/>
          </a:bodyPr>
          <a:lstStyle>
            <a:lvl1pPr>
              <a:defRPr sz="3200">
                <a:solidFill>
                  <a:srgbClr val="009AE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4013"/>
            <a:ext cx="7886700" cy="140954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4D656EC-74BB-4006-8098-3DD5A23FB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674" y="4840288"/>
            <a:ext cx="719137" cy="303212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sz="1050">
                <a:solidFill>
                  <a:srgbClr val="404040"/>
                </a:solidFill>
              </a:defRPr>
            </a:lvl1pPr>
          </a:lstStyle>
          <a:p>
            <a:fld id="{7FEC8BB1-8C2A-46C3-BE8C-9FF979F3899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89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7" y="197645"/>
            <a:ext cx="7921625" cy="9941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1492250"/>
            <a:ext cx="7921624" cy="2987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A33BF74-3EDB-4F00-A5C3-DA9F02CB9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674" y="4840288"/>
            <a:ext cx="719137" cy="303212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sz="1050">
                <a:solidFill>
                  <a:srgbClr val="404040"/>
                </a:solidFill>
              </a:defRPr>
            </a:lvl1pPr>
          </a:lstStyle>
          <a:p>
            <a:fld id="{7FEC8BB1-8C2A-46C3-BE8C-9FF979F3899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17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81" r:id="rId3"/>
    <p:sldLayoutId id="2147483683" r:id="rId4"/>
    <p:sldLayoutId id="2147483684" r:id="rId5"/>
    <p:sldLayoutId id="2147483682" r:id="rId6"/>
    <p:sldLayoutId id="2147483686" r:id="rId7"/>
    <p:sldLayoutId id="2147483685" r:id="rId8"/>
    <p:sldLayoutId id="2147483674" r:id="rId9"/>
    <p:sldLayoutId id="2147483664" r:id="rId10"/>
  </p:sldLayoutIdLst>
  <p:hf hdr="0" ftr="0" dt="0"/>
  <p:txStyles>
    <p:titleStyle>
      <a:lvl1pPr algn="l" defTabSz="91413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28" indent="-228528" algn="l" defTabSz="914130" rtl="0" eaLnBrk="1" latinLnBrk="0" hangingPunct="1">
        <a:lnSpc>
          <a:spcPct val="90000"/>
        </a:lnSpc>
        <a:spcBef>
          <a:spcPts val="1000"/>
        </a:spcBef>
        <a:buClr>
          <a:srgbClr val="002E56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3893" indent="-230117" algn="l" defTabSz="914130" rtl="0" eaLnBrk="1" latinLnBrk="0" hangingPunct="1">
        <a:lnSpc>
          <a:spcPct val="90000"/>
        </a:lnSpc>
        <a:spcBef>
          <a:spcPts val="500"/>
        </a:spcBef>
        <a:buClr>
          <a:srgbClr val="002E56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0359" indent="-223766" algn="l" defTabSz="914130" rtl="0" eaLnBrk="1" latinLnBrk="0" hangingPunct="1">
        <a:lnSpc>
          <a:spcPct val="90000"/>
        </a:lnSpc>
        <a:spcBef>
          <a:spcPts val="500"/>
        </a:spcBef>
        <a:buClr>
          <a:srgbClr val="002E56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68087" indent="-271391" algn="l" defTabSz="914130" rtl="0" eaLnBrk="1" latinLnBrk="0" hangingPunct="1">
        <a:lnSpc>
          <a:spcPct val="90000"/>
        </a:lnSpc>
        <a:spcBef>
          <a:spcPts val="500"/>
        </a:spcBef>
        <a:buClr>
          <a:srgbClr val="002E56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3128" indent="-265040" algn="l" defTabSz="914130" rtl="0" eaLnBrk="1" latinLnBrk="0" hangingPunct="1">
        <a:lnSpc>
          <a:spcPct val="90000"/>
        </a:lnSpc>
        <a:spcBef>
          <a:spcPts val="500"/>
        </a:spcBef>
        <a:buClr>
          <a:srgbClr val="002E56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28" algn="l" defTabSz="914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28" algn="l" defTabSz="914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4" indent="-228528" algn="l" defTabSz="914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6" indent="-228528" algn="l" defTabSz="914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3049" userDrawn="1">
          <p15:clr>
            <a:srgbClr val="F26B43"/>
          </p15:clr>
        </p15:guide>
        <p15:guide id="4" pos="385" userDrawn="1">
          <p15:clr>
            <a:srgbClr val="F26B43"/>
          </p15:clr>
        </p15:guide>
        <p15:guide id="5" pos="5375" userDrawn="1">
          <p15:clr>
            <a:srgbClr val="F26B43"/>
          </p15:clr>
        </p15:guide>
        <p15:guide id="6" orient="horz" pos="2822" userDrawn="1">
          <p15:clr>
            <a:srgbClr val="F26B43"/>
          </p15:clr>
        </p15:guide>
        <p15:guide id="7" orient="horz" pos="940" userDrawn="1">
          <p15:clr>
            <a:srgbClr val="F26B43"/>
          </p15:clr>
        </p15:guide>
        <p15:guide id="8" orient="horz" pos="25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21/apr/24/fears-covid-anxiety-syndrome-could-stop-people-reintegratin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.xml"/><Relationship Id="rId7" Type="http://schemas.openxmlformats.org/officeDocument/2006/relationships/image" Target="../media/image11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7" y="1492249"/>
            <a:ext cx="7676415" cy="1183617"/>
          </a:xfrm>
        </p:spPr>
        <p:txBody>
          <a:bodyPr>
            <a:normAutofit/>
          </a:bodyPr>
          <a:lstStyle/>
          <a:p>
            <a:r>
              <a:rPr lang="en-GB" b="1" dirty="0" smtClean="0"/>
              <a:t>Managing workplace mental health in a pandemic and beyond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7" y="2838537"/>
            <a:ext cx="6762015" cy="1017184"/>
          </a:xfrm>
        </p:spPr>
        <p:txBody>
          <a:bodyPr>
            <a:normAutofit/>
          </a:bodyPr>
          <a:lstStyle/>
          <a:p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7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 noChangeArrowheads="1"/>
          </p:cNvSpPr>
          <p:nvPr>
            <p:ph type="title"/>
          </p:nvPr>
        </p:nvSpPr>
        <p:spPr>
          <a:xfrm>
            <a:off x="455939" y="394401"/>
            <a:ext cx="8425708" cy="529494"/>
          </a:xfrm>
        </p:spPr>
        <p:txBody>
          <a:bodyPr>
            <a:noAutofit/>
          </a:bodyPr>
          <a:lstStyle/>
          <a:p>
            <a:pPr algn="ctr"/>
            <a:r>
              <a:rPr lang="en-GB" altLang="en-US" dirty="0" smtClean="0"/>
              <a:t>Tell-tale signs that rumination and worry </a:t>
            </a:r>
            <a:br>
              <a:rPr lang="en-GB" altLang="en-US" dirty="0" smtClean="0"/>
            </a:br>
            <a:r>
              <a:rPr lang="en-GB" altLang="en-US" dirty="0" smtClean="0"/>
              <a:t>are becoming a problem</a:t>
            </a:r>
            <a:endParaRPr lang="en-US" alt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14757" y="4670805"/>
            <a:ext cx="8678527" cy="3389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GB" sz="1000" dirty="0">
                <a:hlinkClick r:id="rId3"/>
              </a:rPr>
              <a:t>https://www.theguardian.com/world/2021/apr/24/fears-covid-anxiety-syndrome-could-stop-people-reintegrating</a:t>
            </a:r>
            <a:r>
              <a:rPr lang="en-GB" sz="1000" dirty="0"/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4933" y="1483439"/>
            <a:ext cx="1102500" cy="640789"/>
          </a:xfrm>
          <a:prstGeom prst="rect">
            <a:avLst/>
          </a:prstGeom>
          <a:noFill/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  <a:cs typeface="Calibri" panose="020F0502020204030204" pitchFamily="34" charset="0"/>
              </a:rPr>
              <a:t>Being at risk</a:t>
            </a:r>
            <a:endParaRPr lang="en-GB" sz="1400" dirty="0"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4558" y="2601031"/>
            <a:ext cx="1318689" cy="64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54% avoidance public transport</a:t>
            </a:r>
            <a:endParaRPr lang="en-GB" sz="1200" dirty="0"/>
          </a:p>
        </p:txBody>
      </p:sp>
      <p:sp>
        <p:nvSpPr>
          <p:cNvPr id="30" name="Rectangle 29"/>
          <p:cNvSpPr/>
          <p:nvPr/>
        </p:nvSpPr>
        <p:spPr>
          <a:xfrm>
            <a:off x="144558" y="3713352"/>
            <a:ext cx="1318689" cy="64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49% avoidance of touching things</a:t>
            </a:r>
            <a:endParaRPr lang="en-GB" sz="1200" dirty="0"/>
          </a:p>
        </p:txBody>
      </p:sp>
      <p:sp>
        <p:nvSpPr>
          <p:cNvPr id="24" name="Rectangle 23"/>
          <p:cNvSpPr/>
          <p:nvPr/>
        </p:nvSpPr>
        <p:spPr>
          <a:xfrm>
            <a:off x="7607772" y="1516413"/>
            <a:ext cx="1318689" cy="64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Being younger</a:t>
            </a:r>
            <a:endParaRPr lang="en-GB" sz="1200" dirty="0"/>
          </a:p>
        </p:txBody>
      </p:sp>
      <p:sp>
        <p:nvSpPr>
          <p:cNvPr id="26" name="Rectangle 25"/>
          <p:cNvSpPr/>
          <p:nvPr/>
        </p:nvSpPr>
        <p:spPr>
          <a:xfrm>
            <a:off x="7607772" y="2601031"/>
            <a:ext cx="1318689" cy="64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38% avoidance public places</a:t>
            </a:r>
            <a:endParaRPr lang="en-GB" sz="1200" dirty="0"/>
          </a:p>
        </p:txBody>
      </p:sp>
      <p:sp>
        <p:nvSpPr>
          <p:cNvPr id="27" name="Rectangle 26"/>
          <p:cNvSpPr/>
          <p:nvPr/>
        </p:nvSpPr>
        <p:spPr>
          <a:xfrm>
            <a:off x="7547979" y="3586511"/>
            <a:ext cx="1596021" cy="895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14% paying close attention to others displaying symptoms</a:t>
            </a:r>
            <a:endParaRPr lang="en-GB" sz="1200" dirty="0"/>
          </a:p>
        </p:txBody>
      </p:sp>
      <p:pic>
        <p:nvPicPr>
          <p:cNvPr id="20" name="Picture 19" descr="Graphical user interface, text, application, chat or text message&#10;&#10;Description automatically generat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r="6637"/>
          <a:stretch/>
        </p:blipFill>
        <p:spPr bwMode="auto">
          <a:xfrm>
            <a:off x="1463247" y="1057623"/>
            <a:ext cx="6144525" cy="356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463247" y="3744438"/>
            <a:ext cx="1473669" cy="88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  <a:latin typeface="Georgia" panose="02040502050405020303" pitchFamily="18" charset="0"/>
              </a:rPr>
              <a:t>IT WILL BE TEMPORARY FOR THE MAJORITY</a:t>
            </a:r>
            <a:endParaRPr lang="en-GB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27193" y="4840288"/>
            <a:ext cx="719137" cy="303212"/>
          </a:xfrm>
        </p:spPr>
        <p:txBody>
          <a:bodyPr bIns="0"/>
          <a:lstStyle/>
          <a:p>
            <a:fld id="{7FEC8BB1-8C2A-46C3-BE8C-9FF979F38995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7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2">
            <a:extLst>
              <a:ext uri="{FF2B5EF4-FFF2-40B4-BE49-F238E27FC236}">
                <a16:creationId xmlns:a16="http://schemas.microsoft.com/office/drawing/2014/main" id="{E38ACE05-1586-490F-9326-CF4DB89D775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1222" y="361782"/>
            <a:ext cx="5930782" cy="4448086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83F4F7-8371-45F1-92A4-741F2AE25568}"/>
              </a:ext>
            </a:extLst>
          </p:cNvPr>
          <p:cNvSpPr/>
          <p:nvPr/>
        </p:nvSpPr>
        <p:spPr>
          <a:xfrm>
            <a:off x="3011222" y="558801"/>
            <a:ext cx="6075629" cy="4140200"/>
          </a:xfrm>
          <a:custGeom>
            <a:avLst/>
            <a:gdLst>
              <a:gd name="connsiteX0" fmla="*/ 0 w 6075629"/>
              <a:gd name="connsiteY0" fmla="*/ 0 h 4140200"/>
              <a:gd name="connsiteX1" fmla="*/ 6075629 w 6075629"/>
              <a:gd name="connsiteY1" fmla="*/ 0 h 4140200"/>
              <a:gd name="connsiteX2" fmla="*/ 6075629 w 6075629"/>
              <a:gd name="connsiteY2" fmla="*/ 4140200 h 4140200"/>
              <a:gd name="connsiteX3" fmla="*/ 0 w 6075629"/>
              <a:gd name="connsiteY3" fmla="*/ 4140200 h 4140200"/>
              <a:gd name="connsiteX4" fmla="*/ 0 w 6075629"/>
              <a:gd name="connsiteY4" fmla="*/ 0 h 4140200"/>
              <a:gd name="connsiteX5" fmla="*/ 4215476 w 6075629"/>
              <a:gd name="connsiteY5" fmla="*/ 908870 h 4140200"/>
              <a:gd name="connsiteX6" fmla="*/ 3981476 w 6075629"/>
              <a:gd name="connsiteY6" fmla="*/ 1142870 h 4140200"/>
              <a:gd name="connsiteX7" fmla="*/ 4021439 w 6075629"/>
              <a:gd name="connsiteY7" fmla="*/ 1273702 h 4140200"/>
              <a:gd name="connsiteX8" fmla="*/ 4037142 w 6075629"/>
              <a:gd name="connsiteY8" fmla="*/ 1292733 h 4140200"/>
              <a:gd name="connsiteX9" fmla="*/ 4010968 w 6075629"/>
              <a:gd name="connsiteY9" fmla="*/ 1290095 h 4140200"/>
              <a:gd name="connsiteX10" fmla="*/ 3776968 w 6075629"/>
              <a:gd name="connsiteY10" fmla="*/ 1524095 h 4140200"/>
              <a:gd name="connsiteX11" fmla="*/ 4010968 w 6075629"/>
              <a:gd name="connsiteY11" fmla="*/ 1758095 h 4140200"/>
              <a:gd name="connsiteX12" fmla="*/ 4102052 w 6075629"/>
              <a:gd name="connsiteY12" fmla="*/ 1739706 h 4140200"/>
              <a:gd name="connsiteX13" fmla="*/ 4124577 w 6075629"/>
              <a:gd name="connsiteY13" fmla="*/ 1727480 h 4140200"/>
              <a:gd name="connsiteX14" fmla="*/ 4128247 w 6075629"/>
              <a:gd name="connsiteY14" fmla="*/ 1763883 h 4140200"/>
              <a:gd name="connsiteX15" fmla="*/ 4357493 w 6075629"/>
              <a:gd name="connsiteY15" fmla="*/ 1950724 h 4140200"/>
              <a:gd name="connsiteX16" fmla="*/ 4591493 w 6075629"/>
              <a:gd name="connsiteY16" fmla="*/ 1716724 h 4140200"/>
              <a:gd name="connsiteX17" fmla="*/ 4357493 w 6075629"/>
              <a:gd name="connsiteY17" fmla="*/ 1482724 h 4140200"/>
              <a:gd name="connsiteX18" fmla="*/ 4266409 w 6075629"/>
              <a:gd name="connsiteY18" fmla="*/ 1501113 h 4140200"/>
              <a:gd name="connsiteX19" fmla="*/ 4243883 w 6075629"/>
              <a:gd name="connsiteY19" fmla="*/ 1513339 h 4140200"/>
              <a:gd name="connsiteX20" fmla="*/ 4240214 w 6075629"/>
              <a:gd name="connsiteY20" fmla="*/ 1476936 h 4140200"/>
              <a:gd name="connsiteX21" fmla="*/ 4205005 w 6075629"/>
              <a:gd name="connsiteY21" fmla="*/ 1393263 h 4140200"/>
              <a:gd name="connsiteX22" fmla="*/ 4189302 w 6075629"/>
              <a:gd name="connsiteY22" fmla="*/ 1374231 h 4140200"/>
              <a:gd name="connsiteX23" fmla="*/ 4215476 w 6075629"/>
              <a:gd name="connsiteY23" fmla="*/ 1376870 h 4140200"/>
              <a:gd name="connsiteX24" fmla="*/ 4449476 w 6075629"/>
              <a:gd name="connsiteY24" fmla="*/ 1142870 h 4140200"/>
              <a:gd name="connsiteX25" fmla="*/ 4215476 w 6075629"/>
              <a:gd name="connsiteY25" fmla="*/ 908870 h 4140200"/>
              <a:gd name="connsiteX26" fmla="*/ 4918794 w 6075629"/>
              <a:gd name="connsiteY26" fmla="*/ 1475104 h 4140200"/>
              <a:gd name="connsiteX27" fmla="*/ 4684794 w 6075629"/>
              <a:gd name="connsiteY27" fmla="*/ 1709104 h 4140200"/>
              <a:gd name="connsiteX28" fmla="*/ 4918794 w 6075629"/>
              <a:gd name="connsiteY28" fmla="*/ 1943104 h 4140200"/>
              <a:gd name="connsiteX29" fmla="*/ 5152794 w 6075629"/>
              <a:gd name="connsiteY29" fmla="*/ 1709104 h 4140200"/>
              <a:gd name="connsiteX30" fmla="*/ 4918794 w 6075629"/>
              <a:gd name="connsiteY30" fmla="*/ 1475104 h 414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75629" h="4140200">
                <a:moveTo>
                  <a:pt x="0" y="0"/>
                </a:moveTo>
                <a:lnTo>
                  <a:pt x="6075629" y="0"/>
                </a:lnTo>
                <a:lnTo>
                  <a:pt x="6075629" y="4140200"/>
                </a:lnTo>
                <a:lnTo>
                  <a:pt x="0" y="4140200"/>
                </a:lnTo>
                <a:lnTo>
                  <a:pt x="0" y="0"/>
                </a:lnTo>
                <a:close/>
                <a:moveTo>
                  <a:pt x="4215476" y="908870"/>
                </a:moveTo>
                <a:cubicBezTo>
                  <a:pt x="4086241" y="908870"/>
                  <a:pt x="3981476" y="1013635"/>
                  <a:pt x="3981476" y="1142870"/>
                </a:cubicBezTo>
                <a:cubicBezTo>
                  <a:pt x="3981476" y="1191333"/>
                  <a:pt x="3996208" y="1236355"/>
                  <a:pt x="4021439" y="1273702"/>
                </a:cubicBezTo>
                <a:lnTo>
                  <a:pt x="4037142" y="1292733"/>
                </a:lnTo>
                <a:lnTo>
                  <a:pt x="4010968" y="1290095"/>
                </a:lnTo>
                <a:cubicBezTo>
                  <a:pt x="3881733" y="1290095"/>
                  <a:pt x="3776968" y="1394860"/>
                  <a:pt x="3776968" y="1524095"/>
                </a:cubicBezTo>
                <a:cubicBezTo>
                  <a:pt x="3776968" y="1653330"/>
                  <a:pt x="3881733" y="1758095"/>
                  <a:pt x="4010968" y="1758095"/>
                </a:cubicBezTo>
                <a:cubicBezTo>
                  <a:pt x="4043277" y="1758095"/>
                  <a:pt x="4074056" y="1751547"/>
                  <a:pt x="4102052" y="1739706"/>
                </a:cubicBezTo>
                <a:lnTo>
                  <a:pt x="4124577" y="1727480"/>
                </a:lnTo>
                <a:lnTo>
                  <a:pt x="4128247" y="1763883"/>
                </a:lnTo>
                <a:cubicBezTo>
                  <a:pt x="4150066" y="1870513"/>
                  <a:pt x="4244412" y="1950724"/>
                  <a:pt x="4357493" y="1950724"/>
                </a:cubicBezTo>
                <a:cubicBezTo>
                  <a:pt x="4486728" y="1950724"/>
                  <a:pt x="4591493" y="1845959"/>
                  <a:pt x="4591493" y="1716724"/>
                </a:cubicBezTo>
                <a:cubicBezTo>
                  <a:pt x="4591493" y="1587489"/>
                  <a:pt x="4486728" y="1482724"/>
                  <a:pt x="4357493" y="1482724"/>
                </a:cubicBezTo>
                <a:cubicBezTo>
                  <a:pt x="4325184" y="1482724"/>
                  <a:pt x="4294405" y="1489272"/>
                  <a:pt x="4266409" y="1501113"/>
                </a:cubicBezTo>
                <a:lnTo>
                  <a:pt x="4243883" y="1513339"/>
                </a:lnTo>
                <a:lnTo>
                  <a:pt x="4240214" y="1476936"/>
                </a:lnTo>
                <a:cubicBezTo>
                  <a:pt x="4233980" y="1446470"/>
                  <a:pt x="4221825" y="1418161"/>
                  <a:pt x="4205005" y="1393263"/>
                </a:cubicBezTo>
                <a:lnTo>
                  <a:pt x="4189302" y="1374231"/>
                </a:lnTo>
                <a:lnTo>
                  <a:pt x="4215476" y="1376870"/>
                </a:lnTo>
                <a:cubicBezTo>
                  <a:pt x="4344711" y="1376870"/>
                  <a:pt x="4449476" y="1272105"/>
                  <a:pt x="4449476" y="1142870"/>
                </a:cubicBezTo>
                <a:cubicBezTo>
                  <a:pt x="4449476" y="1013635"/>
                  <a:pt x="4344711" y="908870"/>
                  <a:pt x="4215476" y="908870"/>
                </a:cubicBezTo>
                <a:close/>
                <a:moveTo>
                  <a:pt x="4918794" y="1475104"/>
                </a:moveTo>
                <a:cubicBezTo>
                  <a:pt x="4789559" y="1475104"/>
                  <a:pt x="4684794" y="1579869"/>
                  <a:pt x="4684794" y="1709104"/>
                </a:cubicBezTo>
                <a:cubicBezTo>
                  <a:pt x="4684794" y="1838339"/>
                  <a:pt x="4789559" y="1943104"/>
                  <a:pt x="4918794" y="1943104"/>
                </a:cubicBezTo>
                <a:cubicBezTo>
                  <a:pt x="5048029" y="1943104"/>
                  <a:pt x="5152794" y="1838339"/>
                  <a:pt x="5152794" y="1709104"/>
                </a:cubicBezTo>
                <a:cubicBezTo>
                  <a:pt x="5152794" y="1579869"/>
                  <a:pt x="5048029" y="1475104"/>
                  <a:pt x="4918794" y="1475104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B7B4FF6-3BBF-4AE0-BF25-5BB3BE38D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3653" y="4826537"/>
            <a:ext cx="539353" cy="227409"/>
          </a:xfrm>
          <a:prstGeom prst="rect">
            <a:avLst/>
          </a:prstGeom>
        </p:spPr>
        <p:txBody>
          <a:bodyPr vert="horz" lIns="0" tIns="0" rIns="0" bIns="27000" rtlCol="0" anchor="ctr"/>
          <a:lstStyle>
            <a:defPPr>
              <a:defRPr lang="en-US"/>
            </a:defPPr>
            <a:lvl1pPr marL="0" algn="r" defTabSz="685598" rtl="0" eaLnBrk="1" latinLnBrk="0" hangingPunct="1">
              <a:defRPr sz="788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427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8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3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1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987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781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580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377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EC8BB1-8C2A-46C3-BE8C-9FF979F3899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277425-576C-4C36-AB0B-C8C7D55AD582}"/>
              </a:ext>
            </a:extLst>
          </p:cNvPr>
          <p:cNvSpPr/>
          <p:nvPr/>
        </p:nvSpPr>
        <p:spPr>
          <a:xfrm>
            <a:off x="3110630" y="4629093"/>
            <a:ext cx="5846195" cy="3940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 err="1">
                <a:solidFill>
                  <a:schemeClr val="tx1"/>
                </a:solidFill>
              </a:rPr>
              <a:t>Nikčević</a:t>
            </a:r>
            <a:r>
              <a:rPr lang="en-GB" sz="900" dirty="0">
                <a:solidFill>
                  <a:schemeClr val="tx1"/>
                </a:solidFill>
              </a:rPr>
              <a:t>, A. V., Marino, C., Kolubinski, D. C., Leach, D. &amp; Spada, M. M. (2020). Modelling the contribution of the Big Five personality traits, health anxiety, and COVID-19 psychological distress to generalised anxiety and depressive symptoms during the COVID-19 pandemic. </a:t>
            </a:r>
            <a:r>
              <a:rPr lang="en-GB" sz="900" i="1" dirty="0">
                <a:solidFill>
                  <a:schemeClr val="tx1"/>
                </a:solidFill>
              </a:rPr>
              <a:t>Journal of Affective Disorders.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E5A164-343A-4AAD-B3BB-F43DC013AE88}"/>
              </a:ext>
            </a:extLst>
          </p:cNvPr>
          <p:cNvSpPr txBox="1"/>
          <p:nvPr/>
        </p:nvSpPr>
        <p:spPr>
          <a:xfrm>
            <a:off x="394684" y="1589558"/>
            <a:ext cx="27159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b="1" dirty="0"/>
              <a:t>Mental health: </a:t>
            </a:r>
            <a:r>
              <a:rPr lang="en-GB" sz="2100" dirty="0"/>
              <a:t>magnification of anxiety and depressive symptoms during the pandemic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DF11C5-F464-472C-B6AB-A7CEE61ED18C}"/>
              </a:ext>
            </a:extLst>
          </p:cNvPr>
          <p:cNvSpPr/>
          <p:nvPr/>
        </p:nvSpPr>
        <p:spPr>
          <a:xfrm>
            <a:off x="7359805" y="1793880"/>
            <a:ext cx="769435" cy="2759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DAAE2C-0D67-45AE-BBA5-B025559C85F1}"/>
              </a:ext>
            </a:extLst>
          </p:cNvPr>
          <p:cNvSpPr/>
          <p:nvPr/>
        </p:nvSpPr>
        <p:spPr>
          <a:xfrm>
            <a:off x="5520617" y="1162227"/>
            <a:ext cx="769435" cy="27599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647995-BD23-4052-B32B-45C4457A96EA}"/>
              </a:ext>
            </a:extLst>
          </p:cNvPr>
          <p:cNvSpPr/>
          <p:nvPr/>
        </p:nvSpPr>
        <p:spPr>
          <a:xfrm>
            <a:off x="5520617" y="2299100"/>
            <a:ext cx="769435" cy="27599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B3A283-D819-4C1F-9F6B-09B9C059BD10}"/>
              </a:ext>
            </a:extLst>
          </p:cNvPr>
          <p:cNvSpPr/>
          <p:nvPr/>
        </p:nvSpPr>
        <p:spPr>
          <a:xfrm>
            <a:off x="5548898" y="3691348"/>
            <a:ext cx="769435" cy="27599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75D6D9-5325-4409-93A3-D7C72D2C42DC}"/>
              </a:ext>
            </a:extLst>
          </p:cNvPr>
          <p:cNvSpPr/>
          <p:nvPr/>
        </p:nvSpPr>
        <p:spPr>
          <a:xfrm>
            <a:off x="3300563" y="3159822"/>
            <a:ext cx="769435" cy="27599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8131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2">
            <a:extLst>
              <a:ext uri="{FF2B5EF4-FFF2-40B4-BE49-F238E27FC236}">
                <a16:creationId xmlns:a16="http://schemas.microsoft.com/office/drawing/2014/main" id="{E38ACE05-1586-490F-9326-CF4DB89D775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8633" y="392202"/>
            <a:ext cx="5930782" cy="4448086"/>
          </a:xfrm>
          <a:prstGeom prst="rect">
            <a:avLst/>
          </a:prstGeom>
          <a:ln>
            <a:noFill/>
          </a:ln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F4D7D63-8852-41B2-99ED-FE986A1AFBA7}"/>
              </a:ext>
            </a:extLst>
          </p:cNvPr>
          <p:cNvSpPr/>
          <p:nvPr/>
        </p:nvSpPr>
        <p:spPr>
          <a:xfrm>
            <a:off x="3063751" y="377185"/>
            <a:ext cx="5930782" cy="4150581"/>
          </a:xfrm>
          <a:custGeom>
            <a:avLst/>
            <a:gdLst>
              <a:gd name="connsiteX0" fmla="*/ 0 w 5930782"/>
              <a:gd name="connsiteY0" fmla="*/ 0 h 4150581"/>
              <a:gd name="connsiteX1" fmla="*/ 5930782 w 5930782"/>
              <a:gd name="connsiteY1" fmla="*/ 0 h 4150581"/>
              <a:gd name="connsiteX2" fmla="*/ 5930782 w 5930782"/>
              <a:gd name="connsiteY2" fmla="*/ 4150581 h 4150581"/>
              <a:gd name="connsiteX3" fmla="*/ 0 w 5930782"/>
              <a:gd name="connsiteY3" fmla="*/ 4150581 h 4150581"/>
              <a:gd name="connsiteX4" fmla="*/ 0 w 5930782"/>
              <a:gd name="connsiteY4" fmla="*/ 0 h 4150581"/>
              <a:gd name="connsiteX5" fmla="*/ 4113761 w 5930782"/>
              <a:gd name="connsiteY5" fmla="*/ 986616 h 4150581"/>
              <a:gd name="connsiteX6" fmla="*/ 3879761 w 5930782"/>
              <a:gd name="connsiteY6" fmla="*/ 1220616 h 4150581"/>
              <a:gd name="connsiteX7" fmla="*/ 4113761 w 5930782"/>
              <a:gd name="connsiteY7" fmla="*/ 1454616 h 4150581"/>
              <a:gd name="connsiteX8" fmla="*/ 4347761 w 5930782"/>
              <a:gd name="connsiteY8" fmla="*/ 1220616 h 4150581"/>
              <a:gd name="connsiteX9" fmla="*/ 4113761 w 5930782"/>
              <a:gd name="connsiteY9" fmla="*/ 986616 h 415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30782" h="4150581">
                <a:moveTo>
                  <a:pt x="0" y="0"/>
                </a:moveTo>
                <a:lnTo>
                  <a:pt x="5930782" y="0"/>
                </a:lnTo>
                <a:lnTo>
                  <a:pt x="5930782" y="4150581"/>
                </a:lnTo>
                <a:lnTo>
                  <a:pt x="0" y="4150581"/>
                </a:lnTo>
                <a:lnTo>
                  <a:pt x="0" y="0"/>
                </a:lnTo>
                <a:close/>
                <a:moveTo>
                  <a:pt x="4113761" y="986616"/>
                </a:moveTo>
                <a:cubicBezTo>
                  <a:pt x="3984526" y="986616"/>
                  <a:pt x="3879761" y="1091381"/>
                  <a:pt x="3879761" y="1220616"/>
                </a:cubicBezTo>
                <a:cubicBezTo>
                  <a:pt x="3879761" y="1349851"/>
                  <a:pt x="3984526" y="1454616"/>
                  <a:pt x="4113761" y="1454616"/>
                </a:cubicBezTo>
                <a:cubicBezTo>
                  <a:pt x="4242996" y="1454616"/>
                  <a:pt x="4347761" y="1349851"/>
                  <a:pt x="4347761" y="1220616"/>
                </a:cubicBezTo>
                <a:cubicBezTo>
                  <a:pt x="4347761" y="1091381"/>
                  <a:pt x="4242996" y="986616"/>
                  <a:pt x="4113761" y="98661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9AD342-89EE-4676-9462-1812D6866DE3}"/>
              </a:ext>
            </a:extLst>
          </p:cNvPr>
          <p:cNvSpPr txBox="1"/>
          <p:nvPr/>
        </p:nvSpPr>
        <p:spPr>
          <a:xfrm>
            <a:off x="7377111" y="1804416"/>
            <a:ext cx="730800" cy="32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21600" rIns="0" bIns="28800" rtlCol="0" anchor="ctr">
            <a:noAutofit/>
          </a:bodyPr>
          <a:lstStyle/>
          <a:p>
            <a:pPr algn="ctr"/>
            <a:r>
              <a:rPr lang="en-GB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PHQ-ADS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2123D00-3311-4DD7-B319-68C78EF34AEB}"/>
              </a:ext>
            </a:extLst>
          </p:cNvPr>
          <p:cNvSpPr/>
          <p:nvPr/>
        </p:nvSpPr>
        <p:spPr>
          <a:xfrm>
            <a:off x="6992697" y="1467670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rtlCol="0" anchor="ctr">
            <a:noAutofit/>
          </a:bodyPr>
          <a:lstStyle/>
          <a:p>
            <a:pPr algn="ctr"/>
            <a:r>
              <a:rPr lang="en-GB" sz="700" b="1" dirty="0">
                <a:solidFill>
                  <a:srgbClr val="002E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.39***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53319-6F44-40C3-8731-F243EE273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4698" y="4812893"/>
            <a:ext cx="539353" cy="227409"/>
          </a:xfrm>
          <a:prstGeom prst="rect">
            <a:avLst/>
          </a:prstGeom>
        </p:spPr>
        <p:txBody>
          <a:bodyPr vert="horz" lIns="0" tIns="0" rIns="0" bIns="27000" rtlCol="0" anchor="ctr"/>
          <a:lstStyle>
            <a:defPPr>
              <a:defRPr lang="en-US"/>
            </a:defPPr>
            <a:lvl1pPr marL="0" algn="r" defTabSz="685598" rtl="0" eaLnBrk="1" latinLnBrk="0" hangingPunct="1">
              <a:defRPr sz="788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427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8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3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1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987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781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580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377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EC8BB1-8C2A-46C3-BE8C-9FF979F3899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E3FDC-7CCA-4E47-9B0D-8ED3A3B044DB}"/>
              </a:ext>
            </a:extLst>
          </p:cNvPr>
          <p:cNvSpPr txBox="1"/>
          <p:nvPr/>
        </p:nvSpPr>
        <p:spPr>
          <a:xfrm>
            <a:off x="394684" y="1589558"/>
            <a:ext cx="2715947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b="1" dirty="0"/>
              <a:t>Mental health: </a:t>
            </a:r>
            <a:r>
              <a:rPr lang="en-GB" sz="2100" dirty="0"/>
              <a:t>magnification of anxiety and depressive symptoms during the pandemic – </a:t>
            </a:r>
            <a:r>
              <a:rPr lang="en-GB" sz="2100" b="1" dirty="0"/>
              <a:t>Health anxiety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175D7-AA32-45D0-AE22-428C7E67E43E}"/>
              </a:ext>
            </a:extLst>
          </p:cNvPr>
          <p:cNvSpPr/>
          <p:nvPr/>
        </p:nvSpPr>
        <p:spPr>
          <a:xfrm>
            <a:off x="3110630" y="4629093"/>
            <a:ext cx="5846195" cy="3940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 err="1">
                <a:solidFill>
                  <a:schemeClr val="tx1"/>
                </a:solidFill>
              </a:rPr>
              <a:t>Nikčević</a:t>
            </a:r>
            <a:r>
              <a:rPr lang="en-GB" sz="900" dirty="0">
                <a:solidFill>
                  <a:schemeClr val="tx1"/>
                </a:solidFill>
              </a:rPr>
              <a:t>, A. V., Marino, C., Kolubinski, D. C., Leach, D. &amp; Spada, M. M. (2020). Modelling the contribution of the Big Five personality traits, health anxiety, and COVID-19 psychological distress to generalised anxiety and depressive symptoms during the COVID-19 pandemic. </a:t>
            </a:r>
            <a:r>
              <a:rPr lang="en-GB" sz="900" i="1" dirty="0">
                <a:solidFill>
                  <a:schemeClr val="tx1"/>
                </a:solidFill>
              </a:rPr>
              <a:t>Journal of Affective Disorders.</a:t>
            </a:r>
          </a:p>
        </p:txBody>
      </p:sp>
    </p:spTree>
    <p:extLst>
      <p:ext uri="{BB962C8B-B14F-4D97-AF65-F5344CB8AC3E}">
        <p14:creationId xmlns:p14="http://schemas.microsoft.com/office/powerpoint/2010/main" val="40872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2">
            <a:extLst>
              <a:ext uri="{FF2B5EF4-FFF2-40B4-BE49-F238E27FC236}">
                <a16:creationId xmlns:a16="http://schemas.microsoft.com/office/drawing/2014/main" id="{E38ACE05-1586-490F-9326-CF4DB89D775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8633" y="392202"/>
            <a:ext cx="5930782" cy="4448086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7146900-59A0-487D-AD04-F3FABFC3A001}"/>
              </a:ext>
            </a:extLst>
          </p:cNvPr>
          <p:cNvSpPr/>
          <p:nvPr/>
        </p:nvSpPr>
        <p:spPr>
          <a:xfrm>
            <a:off x="3110630" y="375905"/>
            <a:ext cx="5930782" cy="4150581"/>
          </a:xfrm>
          <a:custGeom>
            <a:avLst/>
            <a:gdLst>
              <a:gd name="connsiteX0" fmla="*/ 0 w 5930782"/>
              <a:gd name="connsiteY0" fmla="*/ 0 h 4150581"/>
              <a:gd name="connsiteX1" fmla="*/ 5930782 w 5930782"/>
              <a:gd name="connsiteY1" fmla="*/ 0 h 4150581"/>
              <a:gd name="connsiteX2" fmla="*/ 5930782 w 5930782"/>
              <a:gd name="connsiteY2" fmla="*/ 4150581 h 4150581"/>
              <a:gd name="connsiteX3" fmla="*/ 0 w 5930782"/>
              <a:gd name="connsiteY3" fmla="*/ 4150581 h 4150581"/>
              <a:gd name="connsiteX4" fmla="*/ 0 w 5930782"/>
              <a:gd name="connsiteY4" fmla="*/ 0 h 4150581"/>
              <a:gd name="connsiteX5" fmla="*/ 4113761 w 5930782"/>
              <a:gd name="connsiteY5" fmla="*/ 986616 h 4150581"/>
              <a:gd name="connsiteX6" fmla="*/ 3879761 w 5930782"/>
              <a:gd name="connsiteY6" fmla="*/ 1220616 h 4150581"/>
              <a:gd name="connsiteX7" fmla="*/ 4113761 w 5930782"/>
              <a:gd name="connsiteY7" fmla="*/ 1454616 h 4150581"/>
              <a:gd name="connsiteX8" fmla="*/ 4347761 w 5930782"/>
              <a:gd name="connsiteY8" fmla="*/ 1220616 h 4150581"/>
              <a:gd name="connsiteX9" fmla="*/ 4113761 w 5930782"/>
              <a:gd name="connsiteY9" fmla="*/ 986616 h 4150581"/>
              <a:gd name="connsiteX10" fmla="*/ 4817079 w 5930782"/>
              <a:gd name="connsiteY10" fmla="*/ 1552850 h 4150581"/>
              <a:gd name="connsiteX11" fmla="*/ 4583079 w 5930782"/>
              <a:gd name="connsiteY11" fmla="*/ 1786850 h 4150581"/>
              <a:gd name="connsiteX12" fmla="*/ 4817079 w 5930782"/>
              <a:gd name="connsiteY12" fmla="*/ 2020850 h 4150581"/>
              <a:gd name="connsiteX13" fmla="*/ 5051079 w 5930782"/>
              <a:gd name="connsiteY13" fmla="*/ 1786850 h 4150581"/>
              <a:gd name="connsiteX14" fmla="*/ 4817079 w 5930782"/>
              <a:gd name="connsiteY14" fmla="*/ 1552850 h 415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30782" h="4150581">
                <a:moveTo>
                  <a:pt x="0" y="0"/>
                </a:moveTo>
                <a:lnTo>
                  <a:pt x="5930782" y="0"/>
                </a:lnTo>
                <a:lnTo>
                  <a:pt x="5930782" y="4150581"/>
                </a:lnTo>
                <a:lnTo>
                  <a:pt x="0" y="4150581"/>
                </a:lnTo>
                <a:lnTo>
                  <a:pt x="0" y="0"/>
                </a:lnTo>
                <a:close/>
                <a:moveTo>
                  <a:pt x="4113761" y="986616"/>
                </a:moveTo>
                <a:cubicBezTo>
                  <a:pt x="3984526" y="986616"/>
                  <a:pt x="3879761" y="1091381"/>
                  <a:pt x="3879761" y="1220616"/>
                </a:cubicBezTo>
                <a:cubicBezTo>
                  <a:pt x="3879761" y="1349851"/>
                  <a:pt x="3984526" y="1454616"/>
                  <a:pt x="4113761" y="1454616"/>
                </a:cubicBezTo>
                <a:cubicBezTo>
                  <a:pt x="4242996" y="1454616"/>
                  <a:pt x="4347761" y="1349851"/>
                  <a:pt x="4347761" y="1220616"/>
                </a:cubicBezTo>
                <a:cubicBezTo>
                  <a:pt x="4347761" y="1091381"/>
                  <a:pt x="4242996" y="986616"/>
                  <a:pt x="4113761" y="986616"/>
                </a:cubicBezTo>
                <a:close/>
                <a:moveTo>
                  <a:pt x="4817079" y="1552850"/>
                </a:moveTo>
                <a:cubicBezTo>
                  <a:pt x="4687844" y="1552850"/>
                  <a:pt x="4583079" y="1657615"/>
                  <a:pt x="4583079" y="1786850"/>
                </a:cubicBezTo>
                <a:cubicBezTo>
                  <a:pt x="4583079" y="1916085"/>
                  <a:pt x="4687844" y="2020850"/>
                  <a:pt x="4817079" y="2020850"/>
                </a:cubicBezTo>
                <a:cubicBezTo>
                  <a:pt x="4946314" y="2020850"/>
                  <a:pt x="5051079" y="1916085"/>
                  <a:pt x="5051079" y="1786850"/>
                </a:cubicBezTo>
                <a:cubicBezTo>
                  <a:pt x="5051079" y="1657615"/>
                  <a:pt x="4946314" y="1552850"/>
                  <a:pt x="4817079" y="155285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271541-6FD3-4081-A4F7-B1297BC811A1}"/>
              </a:ext>
            </a:extLst>
          </p:cNvPr>
          <p:cNvSpPr txBox="1"/>
          <p:nvPr/>
        </p:nvSpPr>
        <p:spPr>
          <a:xfrm>
            <a:off x="7377111" y="1804416"/>
            <a:ext cx="730800" cy="32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21600" rIns="0" bIns="28800" rtlCol="0" anchor="ctr">
            <a:noAutofit/>
          </a:bodyPr>
          <a:lstStyle/>
          <a:p>
            <a:pPr algn="ctr"/>
            <a:r>
              <a:rPr lang="en-GB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PHQ-ADS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7929CAE-FA6C-4D28-8BEB-FCD53EF26F91}"/>
              </a:ext>
            </a:extLst>
          </p:cNvPr>
          <p:cNvSpPr/>
          <p:nvPr/>
        </p:nvSpPr>
        <p:spPr>
          <a:xfrm>
            <a:off x="6992697" y="1467670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rtlCol="0" anchor="ctr">
            <a:noAutofit/>
          </a:bodyPr>
          <a:lstStyle/>
          <a:p>
            <a:pPr algn="ctr"/>
            <a:r>
              <a:rPr lang="en-GB" sz="700" b="1" dirty="0">
                <a:solidFill>
                  <a:srgbClr val="002E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.39***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25DA605-623F-4523-889E-79027A427385}"/>
              </a:ext>
            </a:extLst>
          </p:cNvPr>
          <p:cNvSpPr/>
          <p:nvPr/>
        </p:nvSpPr>
        <p:spPr>
          <a:xfrm>
            <a:off x="7696015" y="2033904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rtlCol="0" anchor="ctr">
            <a:noAutofit/>
          </a:bodyPr>
          <a:lstStyle/>
          <a:p>
            <a:pPr algn="ctr"/>
            <a:r>
              <a:rPr lang="en-GB" sz="700" b="1" dirty="0">
                <a:solidFill>
                  <a:srgbClr val="002E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.21***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E7208-90DD-430A-88AC-C33563D02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0079" y="4834307"/>
            <a:ext cx="539353" cy="227409"/>
          </a:xfrm>
          <a:prstGeom prst="rect">
            <a:avLst/>
          </a:prstGeom>
        </p:spPr>
        <p:txBody>
          <a:bodyPr vert="horz" lIns="0" tIns="0" rIns="0" bIns="27000" rtlCol="0" anchor="ctr"/>
          <a:lstStyle>
            <a:defPPr>
              <a:defRPr lang="en-US"/>
            </a:defPPr>
            <a:lvl1pPr marL="0" algn="r" defTabSz="685598" rtl="0" eaLnBrk="1" latinLnBrk="0" hangingPunct="1">
              <a:defRPr sz="788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427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8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3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1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987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781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580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377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EC8BB1-8C2A-46C3-BE8C-9FF979F3899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3255F3-221F-4D85-82E9-19CBFCC35CA8}"/>
              </a:ext>
            </a:extLst>
          </p:cNvPr>
          <p:cNvSpPr txBox="1"/>
          <p:nvPr/>
        </p:nvSpPr>
        <p:spPr>
          <a:xfrm>
            <a:off x="394684" y="1589558"/>
            <a:ext cx="2715947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b="1" dirty="0"/>
              <a:t>Mental health: </a:t>
            </a:r>
            <a:r>
              <a:rPr lang="en-GB" sz="2100" dirty="0"/>
              <a:t>magnification of anxiety and depressive symptoms during the pandemic - </a:t>
            </a:r>
            <a:r>
              <a:rPr lang="en-GB" sz="2100" b="1" dirty="0"/>
              <a:t>Neuroticism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E95A6-5310-4E04-99A6-C7F975F2B592}"/>
              </a:ext>
            </a:extLst>
          </p:cNvPr>
          <p:cNvSpPr/>
          <p:nvPr/>
        </p:nvSpPr>
        <p:spPr>
          <a:xfrm>
            <a:off x="3110630" y="4629093"/>
            <a:ext cx="5846195" cy="3940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 err="1">
                <a:solidFill>
                  <a:schemeClr val="tx1"/>
                </a:solidFill>
              </a:rPr>
              <a:t>Nikčević</a:t>
            </a:r>
            <a:r>
              <a:rPr lang="en-GB" sz="900" dirty="0">
                <a:solidFill>
                  <a:schemeClr val="tx1"/>
                </a:solidFill>
              </a:rPr>
              <a:t>, A. V., Marino, C., Kolubinski, D. C., Leach, D. &amp; Spada, M. M. (2020). Modelling the contribution of the Big Five personality traits, health anxiety, and COVID-19 psychological distress to generalised anxiety and depressive symptoms during the COVID-19 pandemic. </a:t>
            </a:r>
            <a:r>
              <a:rPr lang="en-GB" sz="900" i="1" dirty="0">
                <a:solidFill>
                  <a:schemeClr val="tx1"/>
                </a:solidFill>
              </a:rPr>
              <a:t>Journal of Affective Disorders.</a:t>
            </a:r>
          </a:p>
        </p:txBody>
      </p:sp>
    </p:spTree>
    <p:extLst>
      <p:ext uri="{BB962C8B-B14F-4D97-AF65-F5344CB8AC3E}">
        <p14:creationId xmlns:p14="http://schemas.microsoft.com/office/powerpoint/2010/main" val="25860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2">
            <a:extLst>
              <a:ext uri="{FF2B5EF4-FFF2-40B4-BE49-F238E27FC236}">
                <a16:creationId xmlns:a16="http://schemas.microsoft.com/office/drawing/2014/main" id="{E38ACE05-1586-490F-9326-CF4DB89D775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8633" y="392202"/>
            <a:ext cx="5930782" cy="4448086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594964-490A-4028-BDAD-28240C3B8B5E}"/>
              </a:ext>
            </a:extLst>
          </p:cNvPr>
          <p:cNvSpPr/>
          <p:nvPr/>
        </p:nvSpPr>
        <p:spPr>
          <a:xfrm>
            <a:off x="3101459" y="477279"/>
            <a:ext cx="5930782" cy="4150581"/>
          </a:xfrm>
          <a:custGeom>
            <a:avLst/>
            <a:gdLst>
              <a:gd name="connsiteX0" fmla="*/ 0 w 5930782"/>
              <a:gd name="connsiteY0" fmla="*/ 0 h 4150581"/>
              <a:gd name="connsiteX1" fmla="*/ 5930782 w 5930782"/>
              <a:gd name="connsiteY1" fmla="*/ 0 h 4150581"/>
              <a:gd name="connsiteX2" fmla="*/ 5930782 w 5930782"/>
              <a:gd name="connsiteY2" fmla="*/ 4150581 h 4150581"/>
              <a:gd name="connsiteX3" fmla="*/ 0 w 5930782"/>
              <a:gd name="connsiteY3" fmla="*/ 4150581 h 4150581"/>
              <a:gd name="connsiteX4" fmla="*/ 0 w 5930782"/>
              <a:gd name="connsiteY4" fmla="*/ 0 h 4150581"/>
              <a:gd name="connsiteX5" fmla="*/ 4113761 w 5930782"/>
              <a:gd name="connsiteY5" fmla="*/ 986616 h 4150581"/>
              <a:gd name="connsiteX6" fmla="*/ 3879761 w 5930782"/>
              <a:gd name="connsiteY6" fmla="*/ 1220616 h 4150581"/>
              <a:gd name="connsiteX7" fmla="*/ 3919724 w 5930782"/>
              <a:gd name="connsiteY7" fmla="*/ 1351448 h 4150581"/>
              <a:gd name="connsiteX8" fmla="*/ 3935427 w 5930782"/>
              <a:gd name="connsiteY8" fmla="*/ 1370480 h 4150581"/>
              <a:gd name="connsiteX9" fmla="*/ 3909253 w 5930782"/>
              <a:gd name="connsiteY9" fmla="*/ 1367841 h 4150581"/>
              <a:gd name="connsiteX10" fmla="*/ 3675253 w 5930782"/>
              <a:gd name="connsiteY10" fmla="*/ 1601841 h 4150581"/>
              <a:gd name="connsiteX11" fmla="*/ 3909253 w 5930782"/>
              <a:gd name="connsiteY11" fmla="*/ 1835841 h 4150581"/>
              <a:gd name="connsiteX12" fmla="*/ 4143253 w 5930782"/>
              <a:gd name="connsiteY12" fmla="*/ 1601841 h 4150581"/>
              <a:gd name="connsiteX13" fmla="*/ 4103290 w 5930782"/>
              <a:gd name="connsiteY13" fmla="*/ 1471009 h 4150581"/>
              <a:gd name="connsiteX14" fmla="*/ 4087587 w 5930782"/>
              <a:gd name="connsiteY14" fmla="*/ 1451978 h 4150581"/>
              <a:gd name="connsiteX15" fmla="*/ 4113761 w 5930782"/>
              <a:gd name="connsiteY15" fmla="*/ 1454616 h 4150581"/>
              <a:gd name="connsiteX16" fmla="*/ 4347761 w 5930782"/>
              <a:gd name="connsiteY16" fmla="*/ 1220616 h 4150581"/>
              <a:gd name="connsiteX17" fmla="*/ 4113761 w 5930782"/>
              <a:gd name="connsiteY17" fmla="*/ 986616 h 4150581"/>
              <a:gd name="connsiteX18" fmla="*/ 4817079 w 5930782"/>
              <a:gd name="connsiteY18" fmla="*/ 1552850 h 4150581"/>
              <a:gd name="connsiteX19" fmla="*/ 4583079 w 5930782"/>
              <a:gd name="connsiteY19" fmla="*/ 1786850 h 4150581"/>
              <a:gd name="connsiteX20" fmla="*/ 4817079 w 5930782"/>
              <a:gd name="connsiteY20" fmla="*/ 2020850 h 4150581"/>
              <a:gd name="connsiteX21" fmla="*/ 5051079 w 5930782"/>
              <a:gd name="connsiteY21" fmla="*/ 1786850 h 4150581"/>
              <a:gd name="connsiteX22" fmla="*/ 4817079 w 5930782"/>
              <a:gd name="connsiteY22" fmla="*/ 1552850 h 415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30782" h="4150581">
                <a:moveTo>
                  <a:pt x="0" y="0"/>
                </a:moveTo>
                <a:lnTo>
                  <a:pt x="5930782" y="0"/>
                </a:lnTo>
                <a:lnTo>
                  <a:pt x="5930782" y="4150581"/>
                </a:lnTo>
                <a:lnTo>
                  <a:pt x="0" y="4150581"/>
                </a:lnTo>
                <a:lnTo>
                  <a:pt x="0" y="0"/>
                </a:lnTo>
                <a:close/>
                <a:moveTo>
                  <a:pt x="4113761" y="986616"/>
                </a:moveTo>
                <a:cubicBezTo>
                  <a:pt x="3984526" y="986616"/>
                  <a:pt x="3879761" y="1091381"/>
                  <a:pt x="3879761" y="1220616"/>
                </a:cubicBezTo>
                <a:cubicBezTo>
                  <a:pt x="3879761" y="1269079"/>
                  <a:pt x="3894494" y="1314101"/>
                  <a:pt x="3919724" y="1351448"/>
                </a:cubicBezTo>
                <a:lnTo>
                  <a:pt x="3935427" y="1370480"/>
                </a:lnTo>
                <a:lnTo>
                  <a:pt x="3909253" y="1367841"/>
                </a:lnTo>
                <a:cubicBezTo>
                  <a:pt x="3780018" y="1367841"/>
                  <a:pt x="3675253" y="1472606"/>
                  <a:pt x="3675253" y="1601841"/>
                </a:cubicBezTo>
                <a:cubicBezTo>
                  <a:pt x="3675253" y="1731076"/>
                  <a:pt x="3780018" y="1835841"/>
                  <a:pt x="3909253" y="1835841"/>
                </a:cubicBezTo>
                <a:cubicBezTo>
                  <a:pt x="4038488" y="1835841"/>
                  <a:pt x="4143253" y="1731076"/>
                  <a:pt x="4143253" y="1601841"/>
                </a:cubicBezTo>
                <a:cubicBezTo>
                  <a:pt x="4143253" y="1553378"/>
                  <a:pt x="4128521" y="1508356"/>
                  <a:pt x="4103290" y="1471009"/>
                </a:cubicBezTo>
                <a:lnTo>
                  <a:pt x="4087587" y="1451978"/>
                </a:lnTo>
                <a:lnTo>
                  <a:pt x="4113761" y="1454616"/>
                </a:lnTo>
                <a:cubicBezTo>
                  <a:pt x="4242996" y="1454616"/>
                  <a:pt x="4347761" y="1349851"/>
                  <a:pt x="4347761" y="1220616"/>
                </a:cubicBezTo>
                <a:cubicBezTo>
                  <a:pt x="4347761" y="1091381"/>
                  <a:pt x="4242996" y="986616"/>
                  <a:pt x="4113761" y="986616"/>
                </a:cubicBezTo>
                <a:close/>
                <a:moveTo>
                  <a:pt x="4817079" y="1552850"/>
                </a:moveTo>
                <a:cubicBezTo>
                  <a:pt x="4687844" y="1552850"/>
                  <a:pt x="4583079" y="1657615"/>
                  <a:pt x="4583079" y="1786850"/>
                </a:cubicBezTo>
                <a:cubicBezTo>
                  <a:pt x="4583079" y="1916085"/>
                  <a:pt x="4687844" y="2020850"/>
                  <a:pt x="4817079" y="2020850"/>
                </a:cubicBezTo>
                <a:cubicBezTo>
                  <a:pt x="4946314" y="2020850"/>
                  <a:pt x="5051079" y="1916085"/>
                  <a:pt x="5051079" y="1786850"/>
                </a:cubicBezTo>
                <a:cubicBezTo>
                  <a:pt x="5051079" y="1657615"/>
                  <a:pt x="4946314" y="1552850"/>
                  <a:pt x="4817079" y="155285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350" dirty="0"/>
              <a:t>````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DCDC96-6630-4827-9E3B-11C456784B35}"/>
              </a:ext>
            </a:extLst>
          </p:cNvPr>
          <p:cNvSpPr txBox="1"/>
          <p:nvPr/>
        </p:nvSpPr>
        <p:spPr>
          <a:xfrm>
            <a:off x="7377111" y="1804416"/>
            <a:ext cx="730800" cy="32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21600" rIns="0" bIns="28800" rtlCol="0" anchor="ctr">
            <a:noAutofit/>
          </a:bodyPr>
          <a:lstStyle/>
          <a:p>
            <a:pPr algn="ctr"/>
            <a:r>
              <a:rPr lang="en-GB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PHQ-ADS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24596C1-148E-4310-A6CC-4B656AA98F42}"/>
              </a:ext>
            </a:extLst>
          </p:cNvPr>
          <p:cNvSpPr/>
          <p:nvPr/>
        </p:nvSpPr>
        <p:spPr>
          <a:xfrm>
            <a:off x="6992697" y="1467670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rtlCol="0" anchor="ctr">
            <a:noAutofit/>
          </a:bodyPr>
          <a:lstStyle/>
          <a:p>
            <a:pPr algn="ctr"/>
            <a:r>
              <a:rPr lang="en-GB" sz="700" b="1" dirty="0">
                <a:solidFill>
                  <a:srgbClr val="002E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.39***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06BFF95-8852-4F6F-B5B2-6A0906E1D1D2}"/>
              </a:ext>
            </a:extLst>
          </p:cNvPr>
          <p:cNvSpPr/>
          <p:nvPr/>
        </p:nvSpPr>
        <p:spPr>
          <a:xfrm>
            <a:off x="7696015" y="2033904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rtlCol="0" anchor="ctr">
            <a:noAutofit/>
          </a:bodyPr>
          <a:lstStyle/>
          <a:p>
            <a:pPr algn="ctr"/>
            <a:r>
              <a:rPr lang="en-GB" sz="700" b="1" dirty="0">
                <a:solidFill>
                  <a:srgbClr val="002E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.21***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76992D3-1BDB-4C3F-BF0D-6E00FD4C55D8}"/>
              </a:ext>
            </a:extLst>
          </p:cNvPr>
          <p:cNvSpPr/>
          <p:nvPr/>
        </p:nvSpPr>
        <p:spPr>
          <a:xfrm>
            <a:off x="6788189" y="1848895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rtlCol="0" anchor="ctr">
            <a:noAutofit/>
          </a:bodyPr>
          <a:lstStyle/>
          <a:p>
            <a:pPr algn="ctr"/>
            <a:r>
              <a:rPr lang="en-GB" sz="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.45***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FB5DA-5F31-4A8F-A3C5-8738FA183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8360" y="4825521"/>
            <a:ext cx="539353" cy="227409"/>
          </a:xfrm>
          <a:prstGeom prst="rect">
            <a:avLst/>
          </a:prstGeom>
        </p:spPr>
        <p:txBody>
          <a:bodyPr vert="horz" lIns="0" tIns="0" rIns="0" bIns="27000" rtlCol="0" anchor="ctr"/>
          <a:lstStyle>
            <a:defPPr>
              <a:defRPr lang="en-US"/>
            </a:defPPr>
            <a:lvl1pPr marL="0" algn="r" defTabSz="685598" rtl="0" eaLnBrk="1" latinLnBrk="0" hangingPunct="1">
              <a:defRPr sz="788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427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8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3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1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987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781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580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377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EC8BB1-8C2A-46C3-BE8C-9FF979F3899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069F8-EF68-499C-8A89-6240A747495B}"/>
              </a:ext>
            </a:extLst>
          </p:cNvPr>
          <p:cNvSpPr txBox="1"/>
          <p:nvPr/>
        </p:nvSpPr>
        <p:spPr>
          <a:xfrm>
            <a:off x="394684" y="1589558"/>
            <a:ext cx="2715947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b="1" dirty="0"/>
              <a:t>Mental health: </a:t>
            </a:r>
            <a:r>
              <a:rPr lang="en-GB" sz="2100" dirty="0"/>
              <a:t>magnification of anxiety and depressive symptoms during the pandemic – </a:t>
            </a:r>
            <a:r>
              <a:rPr lang="en-GB" sz="2100" b="1" dirty="0"/>
              <a:t>COVID-19 anxiety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3A0BC0-2038-4810-92B6-FDC792897A70}"/>
              </a:ext>
            </a:extLst>
          </p:cNvPr>
          <p:cNvSpPr/>
          <p:nvPr/>
        </p:nvSpPr>
        <p:spPr>
          <a:xfrm>
            <a:off x="3110630" y="4629093"/>
            <a:ext cx="5846195" cy="3940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 err="1">
                <a:solidFill>
                  <a:schemeClr val="tx1"/>
                </a:solidFill>
              </a:rPr>
              <a:t>Nikčević</a:t>
            </a:r>
            <a:r>
              <a:rPr lang="en-GB" sz="900" dirty="0">
                <a:solidFill>
                  <a:schemeClr val="tx1"/>
                </a:solidFill>
              </a:rPr>
              <a:t>, A. V., Marino, C., Kolubinski, D. C., Leach, D. &amp; Spada, M. M. (2020). Modelling the contribution of the Big Five personality traits, health anxiety, and COVID-19 psychological distress to generalised anxiety and depressive symptoms during the COVID-19 pandemic. </a:t>
            </a:r>
            <a:r>
              <a:rPr lang="en-GB" sz="900" i="1" dirty="0">
                <a:solidFill>
                  <a:schemeClr val="tx1"/>
                </a:solidFill>
              </a:rPr>
              <a:t>Journal of Affective Disorders.</a:t>
            </a:r>
          </a:p>
        </p:txBody>
      </p:sp>
    </p:spTree>
    <p:extLst>
      <p:ext uri="{BB962C8B-B14F-4D97-AF65-F5344CB8AC3E}">
        <p14:creationId xmlns:p14="http://schemas.microsoft.com/office/powerpoint/2010/main" val="134603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2">
            <a:extLst>
              <a:ext uri="{FF2B5EF4-FFF2-40B4-BE49-F238E27FC236}">
                <a16:creationId xmlns:a16="http://schemas.microsoft.com/office/drawing/2014/main" id="{E38ACE05-1586-490F-9326-CF4DB89D775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8633" y="392202"/>
            <a:ext cx="5930782" cy="4448086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5E3BC9C-8342-4617-BDEE-7A4B20617C15}"/>
              </a:ext>
            </a:extLst>
          </p:cNvPr>
          <p:cNvSpPr/>
          <p:nvPr/>
        </p:nvSpPr>
        <p:spPr>
          <a:xfrm>
            <a:off x="3112937" y="490481"/>
            <a:ext cx="5930782" cy="4150581"/>
          </a:xfrm>
          <a:custGeom>
            <a:avLst/>
            <a:gdLst>
              <a:gd name="connsiteX0" fmla="*/ 0 w 5930782"/>
              <a:gd name="connsiteY0" fmla="*/ 0 h 4150581"/>
              <a:gd name="connsiteX1" fmla="*/ 5930782 w 5930782"/>
              <a:gd name="connsiteY1" fmla="*/ 0 h 4150581"/>
              <a:gd name="connsiteX2" fmla="*/ 5930782 w 5930782"/>
              <a:gd name="connsiteY2" fmla="*/ 4150581 h 4150581"/>
              <a:gd name="connsiteX3" fmla="*/ 0 w 5930782"/>
              <a:gd name="connsiteY3" fmla="*/ 4150581 h 4150581"/>
              <a:gd name="connsiteX4" fmla="*/ 0 w 5930782"/>
              <a:gd name="connsiteY4" fmla="*/ 0 h 4150581"/>
              <a:gd name="connsiteX5" fmla="*/ 4113761 w 5930782"/>
              <a:gd name="connsiteY5" fmla="*/ 986616 h 4150581"/>
              <a:gd name="connsiteX6" fmla="*/ 3879761 w 5930782"/>
              <a:gd name="connsiteY6" fmla="*/ 1220616 h 4150581"/>
              <a:gd name="connsiteX7" fmla="*/ 3919724 w 5930782"/>
              <a:gd name="connsiteY7" fmla="*/ 1351448 h 4150581"/>
              <a:gd name="connsiteX8" fmla="*/ 3935427 w 5930782"/>
              <a:gd name="connsiteY8" fmla="*/ 1370480 h 4150581"/>
              <a:gd name="connsiteX9" fmla="*/ 3909253 w 5930782"/>
              <a:gd name="connsiteY9" fmla="*/ 1367841 h 4150581"/>
              <a:gd name="connsiteX10" fmla="*/ 3675253 w 5930782"/>
              <a:gd name="connsiteY10" fmla="*/ 1601841 h 4150581"/>
              <a:gd name="connsiteX11" fmla="*/ 3909253 w 5930782"/>
              <a:gd name="connsiteY11" fmla="*/ 1835841 h 4150581"/>
              <a:gd name="connsiteX12" fmla="*/ 4000337 w 5930782"/>
              <a:gd name="connsiteY12" fmla="*/ 1817452 h 4150581"/>
              <a:gd name="connsiteX13" fmla="*/ 4022863 w 5930782"/>
              <a:gd name="connsiteY13" fmla="*/ 1805226 h 4150581"/>
              <a:gd name="connsiteX14" fmla="*/ 4026532 w 5930782"/>
              <a:gd name="connsiteY14" fmla="*/ 1841629 h 4150581"/>
              <a:gd name="connsiteX15" fmla="*/ 4255778 w 5930782"/>
              <a:gd name="connsiteY15" fmla="*/ 2028470 h 4150581"/>
              <a:gd name="connsiteX16" fmla="*/ 4489778 w 5930782"/>
              <a:gd name="connsiteY16" fmla="*/ 1794470 h 4150581"/>
              <a:gd name="connsiteX17" fmla="*/ 4255778 w 5930782"/>
              <a:gd name="connsiteY17" fmla="*/ 1560470 h 4150581"/>
              <a:gd name="connsiteX18" fmla="*/ 4164694 w 5930782"/>
              <a:gd name="connsiteY18" fmla="*/ 1578859 h 4150581"/>
              <a:gd name="connsiteX19" fmla="*/ 4141668 w 5930782"/>
              <a:gd name="connsiteY19" fmla="*/ 1591357 h 4150581"/>
              <a:gd name="connsiteX20" fmla="*/ 4132733 w 5930782"/>
              <a:gd name="connsiteY20" fmla="*/ 1532257 h 4150581"/>
              <a:gd name="connsiteX21" fmla="*/ 4103290 w 5930782"/>
              <a:gd name="connsiteY21" fmla="*/ 1471009 h 4150581"/>
              <a:gd name="connsiteX22" fmla="*/ 4087587 w 5930782"/>
              <a:gd name="connsiteY22" fmla="*/ 1451978 h 4150581"/>
              <a:gd name="connsiteX23" fmla="*/ 4113761 w 5930782"/>
              <a:gd name="connsiteY23" fmla="*/ 1454616 h 4150581"/>
              <a:gd name="connsiteX24" fmla="*/ 4347761 w 5930782"/>
              <a:gd name="connsiteY24" fmla="*/ 1220616 h 4150581"/>
              <a:gd name="connsiteX25" fmla="*/ 4113761 w 5930782"/>
              <a:gd name="connsiteY25" fmla="*/ 986616 h 4150581"/>
              <a:gd name="connsiteX26" fmla="*/ 4817079 w 5930782"/>
              <a:gd name="connsiteY26" fmla="*/ 1552850 h 4150581"/>
              <a:gd name="connsiteX27" fmla="*/ 4583079 w 5930782"/>
              <a:gd name="connsiteY27" fmla="*/ 1786850 h 4150581"/>
              <a:gd name="connsiteX28" fmla="*/ 4817079 w 5930782"/>
              <a:gd name="connsiteY28" fmla="*/ 2020850 h 4150581"/>
              <a:gd name="connsiteX29" fmla="*/ 5051079 w 5930782"/>
              <a:gd name="connsiteY29" fmla="*/ 1786850 h 4150581"/>
              <a:gd name="connsiteX30" fmla="*/ 4817079 w 5930782"/>
              <a:gd name="connsiteY30" fmla="*/ 1552850 h 415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30782" h="4150581">
                <a:moveTo>
                  <a:pt x="0" y="0"/>
                </a:moveTo>
                <a:lnTo>
                  <a:pt x="5930782" y="0"/>
                </a:lnTo>
                <a:lnTo>
                  <a:pt x="5930782" y="4150581"/>
                </a:lnTo>
                <a:lnTo>
                  <a:pt x="0" y="4150581"/>
                </a:lnTo>
                <a:lnTo>
                  <a:pt x="0" y="0"/>
                </a:lnTo>
                <a:close/>
                <a:moveTo>
                  <a:pt x="4113761" y="986616"/>
                </a:moveTo>
                <a:cubicBezTo>
                  <a:pt x="3984526" y="986616"/>
                  <a:pt x="3879761" y="1091381"/>
                  <a:pt x="3879761" y="1220616"/>
                </a:cubicBezTo>
                <a:cubicBezTo>
                  <a:pt x="3879761" y="1269079"/>
                  <a:pt x="3894494" y="1314101"/>
                  <a:pt x="3919724" y="1351448"/>
                </a:cubicBezTo>
                <a:lnTo>
                  <a:pt x="3935427" y="1370480"/>
                </a:lnTo>
                <a:lnTo>
                  <a:pt x="3909253" y="1367841"/>
                </a:lnTo>
                <a:cubicBezTo>
                  <a:pt x="3780018" y="1367841"/>
                  <a:pt x="3675253" y="1472606"/>
                  <a:pt x="3675253" y="1601841"/>
                </a:cubicBezTo>
                <a:cubicBezTo>
                  <a:pt x="3675253" y="1731076"/>
                  <a:pt x="3780018" y="1835841"/>
                  <a:pt x="3909253" y="1835841"/>
                </a:cubicBezTo>
                <a:cubicBezTo>
                  <a:pt x="3941562" y="1835841"/>
                  <a:pt x="3972341" y="1829293"/>
                  <a:pt x="4000337" y="1817452"/>
                </a:cubicBezTo>
                <a:lnTo>
                  <a:pt x="4022863" y="1805226"/>
                </a:lnTo>
                <a:lnTo>
                  <a:pt x="4026532" y="1841629"/>
                </a:lnTo>
                <a:cubicBezTo>
                  <a:pt x="4048352" y="1948259"/>
                  <a:pt x="4142698" y="2028470"/>
                  <a:pt x="4255778" y="2028470"/>
                </a:cubicBezTo>
                <a:cubicBezTo>
                  <a:pt x="4385013" y="2028470"/>
                  <a:pt x="4489778" y="1923705"/>
                  <a:pt x="4489778" y="1794470"/>
                </a:cubicBezTo>
                <a:cubicBezTo>
                  <a:pt x="4489778" y="1665235"/>
                  <a:pt x="4385013" y="1560470"/>
                  <a:pt x="4255778" y="1560470"/>
                </a:cubicBezTo>
                <a:cubicBezTo>
                  <a:pt x="4223469" y="1560470"/>
                  <a:pt x="4192690" y="1567018"/>
                  <a:pt x="4164694" y="1578859"/>
                </a:cubicBezTo>
                <a:lnTo>
                  <a:pt x="4141668" y="1591357"/>
                </a:lnTo>
                <a:lnTo>
                  <a:pt x="4132733" y="1532257"/>
                </a:lnTo>
                <a:cubicBezTo>
                  <a:pt x="4125896" y="1510275"/>
                  <a:pt x="4115906" y="1489682"/>
                  <a:pt x="4103290" y="1471009"/>
                </a:cubicBezTo>
                <a:lnTo>
                  <a:pt x="4087587" y="1451978"/>
                </a:lnTo>
                <a:lnTo>
                  <a:pt x="4113761" y="1454616"/>
                </a:lnTo>
                <a:cubicBezTo>
                  <a:pt x="4242996" y="1454616"/>
                  <a:pt x="4347761" y="1349851"/>
                  <a:pt x="4347761" y="1220616"/>
                </a:cubicBezTo>
                <a:cubicBezTo>
                  <a:pt x="4347761" y="1091381"/>
                  <a:pt x="4242996" y="986616"/>
                  <a:pt x="4113761" y="986616"/>
                </a:cubicBezTo>
                <a:close/>
                <a:moveTo>
                  <a:pt x="4817079" y="1552850"/>
                </a:moveTo>
                <a:cubicBezTo>
                  <a:pt x="4687844" y="1552850"/>
                  <a:pt x="4583079" y="1657615"/>
                  <a:pt x="4583079" y="1786850"/>
                </a:cubicBezTo>
                <a:cubicBezTo>
                  <a:pt x="4583079" y="1916085"/>
                  <a:pt x="4687844" y="2020850"/>
                  <a:pt x="4817079" y="2020850"/>
                </a:cubicBezTo>
                <a:cubicBezTo>
                  <a:pt x="4946314" y="2020850"/>
                  <a:pt x="5051079" y="1916085"/>
                  <a:pt x="5051079" y="1786850"/>
                </a:cubicBezTo>
                <a:cubicBezTo>
                  <a:pt x="5051079" y="1657615"/>
                  <a:pt x="4946314" y="1552850"/>
                  <a:pt x="4817079" y="155285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AA57D1-C993-4A3F-BF69-BC9FBF994F32}"/>
              </a:ext>
            </a:extLst>
          </p:cNvPr>
          <p:cNvSpPr txBox="1"/>
          <p:nvPr/>
        </p:nvSpPr>
        <p:spPr>
          <a:xfrm>
            <a:off x="7377111" y="1804416"/>
            <a:ext cx="730800" cy="32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21600" rIns="0" bIns="28800" rtlCol="0" anchor="ctr">
            <a:noAutofit/>
          </a:bodyPr>
          <a:lstStyle/>
          <a:p>
            <a:pPr algn="ctr"/>
            <a:r>
              <a:rPr lang="en-GB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PHQ-ADS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409BEB1-9287-40C9-BB40-D71FE8B62EB3}"/>
              </a:ext>
            </a:extLst>
          </p:cNvPr>
          <p:cNvSpPr/>
          <p:nvPr/>
        </p:nvSpPr>
        <p:spPr>
          <a:xfrm>
            <a:off x="6992697" y="1467670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rtlCol="0" anchor="ctr">
            <a:noAutofit/>
          </a:bodyPr>
          <a:lstStyle/>
          <a:p>
            <a:pPr algn="ctr"/>
            <a:r>
              <a:rPr lang="en-GB" sz="700" b="1" dirty="0">
                <a:solidFill>
                  <a:srgbClr val="002E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.39***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9445509-7DD0-42D9-AA45-51418D4A7AB9}"/>
              </a:ext>
            </a:extLst>
          </p:cNvPr>
          <p:cNvSpPr/>
          <p:nvPr/>
        </p:nvSpPr>
        <p:spPr>
          <a:xfrm>
            <a:off x="7696015" y="2033904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rtlCol="0" anchor="ctr">
            <a:noAutofit/>
          </a:bodyPr>
          <a:lstStyle/>
          <a:p>
            <a:pPr algn="ctr"/>
            <a:r>
              <a:rPr lang="en-GB" sz="700" b="1" dirty="0">
                <a:solidFill>
                  <a:srgbClr val="002E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.21***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FDA37EA-A28A-4C24-9403-8F444A52B257}"/>
              </a:ext>
            </a:extLst>
          </p:cNvPr>
          <p:cNvSpPr/>
          <p:nvPr/>
        </p:nvSpPr>
        <p:spPr>
          <a:xfrm>
            <a:off x="6788189" y="1848895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rtlCol="0" anchor="ctr">
            <a:noAutofit/>
          </a:bodyPr>
          <a:lstStyle/>
          <a:p>
            <a:pPr algn="ctr"/>
            <a:r>
              <a:rPr lang="en-GB" sz="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.45***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688A9AB-23D0-423C-9261-9863E6783169}"/>
              </a:ext>
            </a:extLst>
          </p:cNvPr>
          <p:cNvSpPr/>
          <p:nvPr/>
        </p:nvSpPr>
        <p:spPr>
          <a:xfrm>
            <a:off x="7134714" y="2041524"/>
            <a:ext cx="468000" cy="468000"/>
          </a:xfrm>
          <a:custGeom>
            <a:avLst/>
            <a:gdLst>
              <a:gd name="connsiteX0" fmla="*/ 234000 w 468000"/>
              <a:gd name="connsiteY0" fmla="*/ 0 h 468000"/>
              <a:gd name="connsiteX1" fmla="*/ 468000 w 468000"/>
              <a:gd name="connsiteY1" fmla="*/ 234000 h 468000"/>
              <a:gd name="connsiteX2" fmla="*/ 234000 w 468000"/>
              <a:gd name="connsiteY2" fmla="*/ 468000 h 468000"/>
              <a:gd name="connsiteX3" fmla="*/ 0 w 468000"/>
              <a:gd name="connsiteY3" fmla="*/ 234000 h 468000"/>
              <a:gd name="connsiteX4" fmla="*/ 234000 w 468000"/>
              <a:gd name="connsiteY4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00" h="468000">
                <a:moveTo>
                  <a:pt x="234000" y="0"/>
                </a:moveTo>
                <a:cubicBezTo>
                  <a:pt x="363235" y="0"/>
                  <a:pt x="468000" y="104765"/>
                  <a:pt x="468000" y="234000"/>
                </a:cubicBezTo>
                <a:cubicBezTo>
                  <a:pt x="468000" y="363235"/>
                  <a:pt x="363235" y="468000"/>
                  <a:pt x="234000" y="468000"/>
                </a:cubicBezTo>
                <a:cubicBezTo>
                  <a:pt x="104765" y="468000"/>
                  <a:pt x="0" y="363235"/>
                  <a:pt x="0" y="234000"/>
                </a:cubicBezTo>
                <a:cubicBezTo>
                  <a:pt x="0" y="104765"/>
                  <a:pt x="104765" y="0"/>
                  <a:pt x="23400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rtlCol="0" anchor="ctr">
            <a:noAutofit/>
          </a:bodyPr>
          <a:lstStyle/>
          <a:p>
            <a:pPr algn="ctr"/>
            <a:r>
              <a:rPr lang="en-GB" sz="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.10***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E872E-9DE3-4EAA-B410-FB4C54035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8358" y="4846272"/>
            <a:ext cx="539353" cy="227409"/>
          </a:xfrm>
          <a:prstGeom prst="rect">
            <a:avLst/>
          </a:prstGeom>
        </p:spPr>
        <p:txBody>
          <a:bodyPr vert="horz" lIns="0" tIns="0" rIns="0" bIns="27000" rtlCol="0" anchor="ctr"/>
          <a:lstStyle>
            <a:defPPr>
              <a:defRPr lang="en-US"/>
            </a:defPPr>
            <a:lvl1pPr marL="0" algn="r" defTabSz="685598" rtl="0" eaLnBrk="1" latinLnBrk="0" hangingPunct="1">
              <a:defRPr sz="788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427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598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3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194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987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781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580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377" algn="l" defTabSz="685598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EC8BB1-8C2A-46C3-BE8C-9FF979F3899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208FD8-E736-4069-98D9-F48CC5FAA7E6}"/>
              </a:ext>
            </a:extLst>
          </p:cNvPr>
          <p:cNvSpPr txBox="1"/>
          <p:nvPr/>
        </p:nvSpPr>
        <p:spPr>
          <a:xfrm>
            <a:off x="394684" y="1589558"/>
            <a:ext cx="27159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b="1" dirty="0"/>
              <a:t>Mental health: </a:t>
            </a:r>
            <a:r>
              <a:rPr lang="en-GB" sz="2100" dirty="0"/>
              <a:t>magnification of anxiety and depressive symptoms during the pandemic – </a:t>
            </a:r>
            <a:r>
              <a:rPr lang="en-GB" sz="2100" b="1" dirty="0"/>
              <a:t>COVID-19 anxiety syndrome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BF75B7-846B-46E9-A4F4-5C5531FBA003}"/>
              </a:ext>
            </a:extLst>
          </p:cNvPr>
          <p:cNvSpPr/>
          <p:nvPr/>
        </p:nvSpPr>
        <p:spPr>
          <a:xfrm>
            <a:off x="3110630" y="4629093"/>
            <a:ext cx="5846195" cy="3940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 err="1">
                <a:solidFill>
                  <a:schemeClr val="tx1"/>
                </a:solidFill>
              </a:rPr>
              <a:t>Nikčević</a:t>
            </a:r>
            <a:r>
              <a:rPr lang="en-GB" sz="900" dirty="0">
                <a:solidFill>
                  <a:schemeClr val="tx1"/>
                </a:solidFill>
              </a:rPr>
              <a:t>, A. V., Marino, C., Kolubinski, D. C., Leach, D. &amp; Spada, M. M. (2020). Modelling the contribution of the Big Five personality traits, health anxiety, and COVID-19 psychological distress to generalised anxiety and depressive symptoms during the COVID-19 pandemic. </a:t>
            </a:r>
            <a:r>
              <a:rPr lang="en-GB" sz="900" i="1" dirty="0">
                <a:solidFill>
                  <a:schemeClr val="tx1"/>
                </a:solidFill>
              </a:rPr>
              <a:t>Journal of Affective Disorders.</a:t>
            </a:r>
          </a:p>
        </p:txBody>
      </p:sp>
    </p:spTree>
    <p:extLst>
      <p:ext uri="{BB962C8B-B14F-4D97-AF65-F5344CB8AC3E}">
        <p14:creationId xmlns:p14="http://schemas.microsoft.com/office/powerpoint/2010/main" val="402231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957EBC-1DEB-4645-838D-8414EF92985E}"/>
              </a:ext>
            </a:extLst>
          </p:cNvPr>
          <p:cNvSpPr/>
          <p:nvPr/>
        </p:nvSpPr>
        <p:spPr>
          <a:xfrm>
            <a:off x="260701" y="1512570"/>
            <a:ext cx="8622598" cy="180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+mj-lt"/>
              </a:rPr>
              <a:t>Solutions: </a:t>
            </a:r>
            <a:r>
              <a:rPr lang="en-GB" sz="3200" dirty="0">
                <a:latin typeface="+mj-lt"/>
              </a:rPr>
              <a:t>Early Identification, </a:t>
            </a:r>
            <a:br>
              <a:rPr lang="en-GB" sz="3200" dirty="0">
                <a:latin typeface="+mj-lt"/>
              </a:rPr>
            </a:br>
            <a:r>
              <a:rPr lang="en-GB" sz="3200" dirty="0">
                <a:latin typeface="+mj-lt"/>
              </a:rPr>
              <a:t>Prevention, Promotion and Treatment </a:t>
            </a:r>
          </a:p>
        </p:txBody>
      </p:sp>
    </p:spTree>
    <p:extLst>
      <p:ext uri="{BB962C8B-B14F-4D97-AF65-F5344CB8AC3E}">
        <p14:creationId xmlns:p14="http://schemas.microsoft.com/office/powerpoint/2010/main" val="26711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CDE62D9A-103C-4354-946E-98554B44FD76}"/>
              </a:ext>
            </a:extLst>
          </p:cNvPr>
          <p:cNvGrpSpPr/>
          <p:nvPr/>
        </p:nvGrpSpPr>
        <p:grpSpPr>
          <a:xfrm rot="16200000">
            <a:off x="2913891" y="1290577"/>
            <a:ext cx="3316220" cy="3316220"/>
            <a:chOff x="2780255" y="1278861"/>
            <a:chExt cx="3583492" cy="3583492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2770A0D-2470-4670-947D-2B73A7D7BC52}"/>
                </a:ext>
              </a:extLst>
            </p:cNvPr>
            <p:cNvSpPr/>
            <p:nvPr/>
          </p:nvSpPr>
          <p:spPr>
            <a:xfrm rot="16200000">
              <a:off x="4603831" y="1278861"/>
              <a:ext cx="1759915" cy="1759916"/>
            </a:xfrm>
            <a:custGeom>
              <a:avLst/>
              <a:gdLst>
                <a:gd name="connsiteX0" fmla="*/ 1759915 w 1759915"/>
                <a:gd name="connsiteY0" fmla="*/ 1 h 1759916"/>
                <a:gd name="connsiteX1" fmla="*/ 1752264 w 1759915"/>
                <a:gd name="connsiteY1" fmla="*/ 151531 h 1759916"/>
                <a:gd name="connsiteX2" fmla="*/ 151529 w 1759915"/>
                <a:gd name="connsiteY2" fmla="*/ 1752265 h 1759916"/>
                <a:gd name="connsiteX3" fmla="*/ 0 w 1759915"/>
                <a:gd name="connsiteY3" fmla="*/ 1759916 h 1759916"/>
                <a:gd name="connsiteX4" fmla="*/ 1 w 1759915"/>
                <a:gd name="connsiteY4" fmla="*/ 0 h 1759916"/>
                <a:gd name="connsiteX5" fmla="*/ 1759915 w 1759915"/>
                <a:gd name="connsiteY5" fmla="*/ 1 h 175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9915" h="1759916">
                  <a:moveTo>
                    <a:pt x="1759915" y="1"/>
                  </a:moveTo>
                  <a:lnTo>
                    <a:pt x="1752264" y="151531"/>
                  </a:lnTo>
                  <a:cubicBezTo>
                    <a:pt x="1666549" y="995553"/>
                    <a:pt x="995552" y="1666550"/>
                    <a:pt x="151529" y="1752265"/>
                  </a:cubicBezTo>
                  <a:lnTo>
                    <a:pt x="0" y="1759916"/>
                  </a:lnTo>
                  <a:lnTo>
                    <a:pt x="1" y="0"/>
                  </a:lnTo>
                  <a:lnTo>
                    <a:pt x="17599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AB87F2F-42E7-496D-8A47-A6852F09DB69}"/>
                </a:ext>
              </a:extLst>
            </p:cNvPr>
            <p:cNvSpPr/>
            <p:nvPr/>
          </p:nvSpPr>
          <p:spPr>
            <a:xfrm rot="16200000">
              <a:off x="2780256" y="1278862"/>
              <a:ext cx="1759914" cy="1759915"/>
            </a:xfrm>
            <a:custGeom>
              <a:avLst/>
              <a:gdLst>
                <a:gd name="connsiteX0" fmla="*/ 1759914 w 1759914"/>
                <a:gd name="connsiteY0" fmla="*/ 1759915 h 1759915"/>
                <a:gd name="connsiteX1" fmla="*/ 0 w 1759914"/>
                <a:gd name="connsiteY1" fmla="*/ 1759914 h 1759915"/>
                <a:gd name="connsiteX2" fmla="*/ 0 w 1759914"/>
                <a:gd name="connsiteY2" fmla="*/ 0 h 1759915"/>
                <a:gd name="connsiteX3" fmla="*/ 151529 w 1759914"/>
                <a:gd name="connsiteY3" fmla="*/ 7652 h 1759915"/>
                <a:gd name="connsiteX4" fmla="*/ 1752263 w 1759914"/>
                <a:gd name="connsiteY4" fmla="*/ 1608386 h 1759915"/>
                <a:gd name="connsiteX5" fmla="*/ 1759914 w 1759914"/>
                <a:gd name="connsiteY5" fmla="*/ 1759915 h 175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9914" h="1759915">
                  <a:moveTo>
                    <a:pt x="1759914" y="1759915"/>
                  </a:moveTo>
                  <a:lnTo>
                    <a:pt x="0" y="1759914"/>
                  </a:lnTo>
                  <a:lnTo>
                    <a:pt x="0" y="0"/>
                  </a:lnTo>
                  <a:lnTo>
                    <a:pt x="151529" y="7652"/>
                  </a:lnTo>
                  <a:cubicBezTo>
                    <a:pt x="995551" y="93367"/>
                    <a:pt x="1666548" y="764363"/>
                    <a:pt x="1752263" y="1608386"/>
                  </a:cubicBezTo>
                  <a:lnTo>
                    <a:pt x="1759914" y="17599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D481F31-3C67-4B55-8545-3197A414B946}"/>
                </a:ext>
              </a:extLst>
            </p:cNvPr>
            <p:cNvSpPr/>
            <p:nvPr/>
          </p:nvSpPr>
          <p:spPr>
            <a:xfrm rot="16200000">
              <a:off x="2780254" y="3102438"/>
              <a:ext cx="1759916" cy="1759914"/>
            </a:xfrm>
            <a:custGeom>
              <a:avLst/>
              <a:gdLst>
                <a:gd name="connsiteX0" fmla="*/ 1759916 w 1759916"/>
                <a:gd name="connsiteY0" fmla="*/ 0 h 1759914"/>
                <a:gd name="connsiteX1" fmla="*/ 1759915 w 1759916"/>
                <a:gd name="connsiteY1" fmla="*/ 1759914 h 1759914"/>
                <a:gd name="connsiteX2" fmla="*/ 0 w 1759916"/>
                <a:gd name="connsiteY2" fmla="*/ 1759914 h 1759914"/>
                <a:gd name="connsiteX3" fmla="*/ 7651 w 1759916"/>
                <a:gd name="connsiteY3" fmla="*/ 1608385 h 1759914"/>
                <a:gd name="connsiteX4" fmla="*/ 1608386 w 1759916"/>
                <a:gd name="connsiteY4" fmla="*/ 7652 h 1759914"/>
                <a:gd name="connsiteX5" fmla="*/ 1759916 w 1759916"/>
                <a:gd name="connsiteY5" fmla="*/ 0 h 175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9916" h="1759914">
                  <a:moveTo>
                    <a:pt x="1759916" y="0"/>
                  </a:moveTo>
                  <a:lnTo>
                    <a:pt x="1759915" y="1759914"/>
                  </a:lnTo>
                  <a:lnTo>
                    <a:pt x="0" y="1759914"/>
                  </a:lnTo>
                  <a:lnTo>
                    <a:pt x="7651" y="1608385"/>
                  </a:lnTo>
                  <a:cubicBezTo>
                    <a:pt x="93366" y="764363"/>
                    <a:pt x="764363" y="93366"/>
                    <a:pt x="1608386" y="7652"/>
                  </a:cubicBezTo>
                  <a:lnTo>
                    <a:pt x="17599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16E6279-6C28-47E1-92B5-5A7CCF2FAB29}"/>
                </a:ext>
              </a:extLst>
            </p:cNvPr>
            <p:cNvSpPr/>
            <p:nvPr/>
          </p:nvSpPr>
          <p:spPr>
            <a:xfrm rot="16200000">
              <a:off x="4603831" y="3102437"/>
              <a:ext cx="1759915" cy="1759916"/>
            </a:xfrm>
            <a:custGeom>
              <a:avLst/>
              <a:gdLst>
                <a:gd name="connsiteX0" fmla="*/ 1759915 w 1759915"/>
                <a:gd name="connsiteY0" fmla="*/ 0 h 1759916"/>
                <a:gd name="connsiteX1" fmla="*/ 1759915 w 1759915"/>
                <a:gd name="connsiteY1" fmla="*/ 1759916 h 1759916"/>
                <a:gd name="connsiteX2" fmla="*/ 1608385 w 1759915"/>
                <a:gd name="connsiteY2" fmla="*/ 1752265 h 1759916"/>
                <a:gd name="connsiteX3" fmla="*/ 7651 w 1759915"/>
                <a:gd name="connsiteY3" fmla="*/ 151530 h 1759916"/>
                <a:gd name="connsiteX4" fmla="*/ 0 w 1759915"/>
                <a:gd name="connsiteY4" fmla="*/ 0 h 1759916"/>
                <a:gd name="connsiteX5" fmla="*/ 1759915 w 1759915"/>
                <a:gd name="connsiteY5" fmla="*/ 0 h 175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9915" h="1759916">
                  <a:moveTo>
                    <a:pt x="1759915" y="0"/>
                  </a:moveTo>
                  <a:lnTo>
                    <a:pt x="1759915" y="1759916"/>
                  </a:lnTo>
                  <a:lnTo>
                    <a:pt x="1608385" y="1752265"/>
                  </a:lnTo>
                  <a:cubicBezTo>
                    <a:pt x="764363" y="1666550"/>
                    <a:pt x="93366" y="995552"/>
                    <a:pt x="7651" y="151530"/>
                  </a:cubicBezTo>
                  <a:lnTo>
                    <a:pt x="0" y="0"/>
                  </a:lnTo>
                  <a:lnTo>
                    <a:pt x="1759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ABDD6AB-5DCD-42C7-92D7-EDF0E4D61415}"/>
              </a:ext>
            </a:extLst>
          </p:cNvPr>
          <p:cNvSpPr txBox="1">
            <a:spLocks noChangeAspect="1"/>
          </p:cNvSpPr>
          <p:nvPr/>
        </p:nvSpPr>
        <p:spPr>
          <a:xfrm rot="18900000">
            <a:off x="3214278" y="1979032"/>
            <a:ext cx="1532489" cy="9193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29648"/>
              </a:avLst>
            </a:prstTxWarp>
            <a:spAutoFit/>
          </a:bodyPr>
          <a:lstStyle/>
          <a:p>
            <a:pPr algn="ctr"/>
            <a:r>
              <a:rPr lang="en-GB" sz="1400" b="1" kern="700" spc="70" dirty="0">
                <a:solidFill>
                  <a:schemeClr val="bg1"/>
                </a:solidFill>
                <a:latin typeface="+mj-lt"/>
              </a:rPr>
              <a:t>PROMOTE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A811A2-02FA-447A-B1AD-10F0ECEFAE44}"/>
              </a:ext>
            </a:extLst>
          </p:cNvPr>
          <p:cNvSpPr txBox="1">
            <a:spLocks noChangeAspect="1"/>
          </p:cNvSpPr>
          <p:nvPr/>
        </p:nvSpPr>
        <p:spPr>
          <a:xfrm rot="2700000">
            <a:off x="4351680" y="1970142"/>
            <a:ext cx="1532489" cy="9800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29648"/>
              </a:avLst>
            </a:prstTxWarp>
            <a:spAutoFit/>
          </a:bodyPr>
          <a:lstStyle/>
          <a:p>
            <a:pPr algn="ctr"/>
            <a:r>
              <a:rPr lang="en-GB" sz="1400" b="1" kern="700" spc="70" dirty="0">
                <a:solidFill>
                  <a:schemeClr val="bg1"/>
                </a:solidFill>
                <a:latin typeface="+mj-lt"/>
              </a:rPr>
              <a:t>PREVENT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3C043C-AC3C-406F-8A1C-5DB6221992B4}"/>
              </a:ext>
            </a:extLst>
          </p:cNvPr>
          <p:cNvSpPr txBox="1">
            <a:spLocks noChangeAspect="1"/>
          </p:cNvSpPr>
          <p:nvPr/>
        </p:nvSpPr>
        <p:spPr>
          <a:xfrm rot="18900000">
            <a:off x="4363383" y="3047431"/>
            <a:ext cx="1532489" cy="94693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lvl="0" algn="ctr">
              <a:defRPr/>
            </a:pPr>
            <a:r>
              <a:rPr lang="de-DE" sz="1400" b="1" kern="700" spc="70" dirty="0">
                <a:solidFill>
                  <a:schemeClr val="bg1"/>
                </a:solidFill>
                <a:latin typeface="+mj-lt"/>
              </a:rPr>
              <a:t>DETECT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64FFBDF-245F-4A41-B0B1-4C208EC32D0E}"/>
              </a:ext>
            </a:extLst>
          </p:cNvPr>
          <p:cNvSpPr txBox="1">
            <a:spLocks noChangeAspect="1"/>
          </p:cNvSpPr>
          <p:nvPr/>
        </p:nvSpPr>
        <p:spPr>
          <a:xfrm rot="2700000">
            <a:off x="3224034" y="3047431"/>
            <a:ext cx="1532489" cy="94693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lvl="0" algn="ctr">
              <a:defRPr/>
            </a:pPr>
            <a:r>
              <a:rPr lang="de-DE" sz="1400" b="1" kern="700" spc="70" dirty="0">
                <a:solidFill>
                  <a:schemeClr val="bg1"/>
                </a:solidFill>
                <a:latin typeface="+mj-lt"/>
              </a:rPr>
              <a:t>TREAT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770364D-347C-4369-92F3-ED20B4976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Framework for pre-claims landscape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294BD1B3-8235-4E82-87DE-DE7E4BCC1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492250"/>
            <a:ext cx="1800000" cy="956986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GB" sz="1200" b="1" dirty="0"/>
              <a:t>Health and Wellness Promotion</a:t>
            </a:r>
          </a:p>
          <a:p>
            <a:pPr>
              <a:lnSpc>
                <a:spcPct val="90000"/>
              </a:lnSpc>
            </a:pPr>
            <a:r>
              <a:rPr lang="en-GB" sz="1200" dirty="0"/>
              <a:t>Stress Prevention </a:t>
            </a:r>
          </a:p>
          <a:p>
            <a:pPr>
              <a:lnSpc>
                <a:spcPct val="90000"/>
              </a:lnSpc>
            </a:pPr>
            <a:r>
              <a:rPr lang="en-GB" sz="1200" dirty="0"/>
              <a:t>Relapse Management </a:t>
            </a:r>
          </a:p>
          <a:p>
            <a:pPr>
              <a:lnSpc>
                <a:spcPct val="90000"/>
              </a:lnSpc>
            </a:pPr>
            <a:r>
              <a:rPr lang="en-GB" sz="1200" dirty="0"/>
              <a:t>Wellness Action Plans </a:t>
            </a:r>
          </a:p>
          <a:p>
            <a:pPr>
              <a:lnSpc>
                <a:spcPct val="90000"/>
              </a:lnSpc>
            </a:pPr>
            <a:r>
              <a:rPr lang="en-GB" sz="1200" dirty="0"/>
              <a:t>Resilience Management</a:t>
            </a:r>
          </a:p>
        </p:txBody>
      </p:sp>
      <p:sp>
        <p:nvSpPr>
          <p:cNvPr id="44" name="Content Placeholder 41">
            <a:extLst>
              <a:ext uri="{FF2B5EF4-FFF2-40B4-BE49-F238E27FC236}">
                <a16:creationId xmlns:a16="http://schemas.microsoft.com/office/drawing/2014/main" id="{B43DF256-C784-461D-B0CE-14FE33B8A2E9}"/>
              </a:ext>
            </a:extLst>
          </p:cNvPr>
          <p:cNvSpPr txBox="1">
            <a:spLocks/>
          </p:cNvSpPr>
          <p:nvPr/>
        </p:nvSpPr>
        <p:spPr>
          <a:xfrm>
            <a:off x="563332" y="3487811"/>
            <a:ext cx="2189197" cy="956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28" indent="-228528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3893" indent="-230117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359" indent="-223766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8087" indent="-271391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3128" indent="-265040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2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6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sz="1200" b="1" dirty="0"/>
              <a:t>Evidence based interventions and treatment </a:t>
            </a:r>
          </a:p>
          <a:p>
            <a:pPr marL="179388" indent="-179388">
              <a:lnSpc>
                <a:spcPct val="90000"/>
              </a:lnSpc>
            </a:pPr>
            <a:r>
              <a:rPr lang="en-GB" sz="1200" dirty="0"/>
              <a:t>Right treatment, right time, right clinician </a:t>
            </a:r>
          </a:p>
          <a:p>
            <a:pPr marL="179388" indent="-179388">
              <a:lnSpc>
                <a:spcPct val="90000"/>
              </a:lnSpc>
            </a:pPr>
            <a:r>
              <a:rPr lang="en-GB" sz="1200" dirty="0"/>
              <a:t>Specialist clinical support to recovery </a:t>
            </a:r>
          </a:p>
        </p:txBody>
      </p:sp>
      <p:sp>
        <p:nvSpPr>
          <p:cNvPr id="45" name="Content Placeholder 41">
            <a:extLst>
              <a:ext uri="{FF2B5EF4-FFF2-40B4-BE49-F238E27FC236}">
                <a16:creationId xmlns:a16="http://schemas.microsoft.com/office/drawing/2014/main" id="{66CD5CF2-81BC-42AD-8083-059D170E8219}"/>
              </a:ext>
            </a:extLst>
          </p:cNvPr>
          <p:cNvSpPr txBox="1">
            <a:spLocks/>
          </p:cNvSpPr>
          <p:nvPr/>
        </p:nvSpPr>
        <p:spPr>
          <a:xfrm>
            <a:off x="6356940" y="1576223"/>
            <a:ext cx="2115256" cy="956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28" indent="-228528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3893" indent="-230117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359" indent="-223766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8087" indent="-271391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3128" indent="-265040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2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6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sz="1200" b="1" dirty="0"/>
              <a:t>Prevent, Education, Support </a:t>
            </a:r>
          </a:p>
          <a:p>
            <a:pPr marL="179388" indent="-179388">
              <a:lnSpc>
                <a:spcPct val="90000"/>
              </a:lnSpc>
            </a:pPr>
            <a:r>
              <a:rPr lang="en-GB" sz="1200" dirty="0"/>
              <a:t>Mental health Awareness </a:t>
            </a:r>
          </a:p>
          <a:p>
            <a:pPr marL="179388" indent="-179388">
              <a:lnSpc>
                <a:spcPct val="90000"/>
              </a:lnSpc>
            </a:pPr>
            <a:r>
              <a:rPr lang="en-GB" sz="1200" dirty="0"/>
              <a:t>HR/Employment law legal health check</a:t>
            </a:r>
          </a:p>
          <a:p>
            <a:pPr marL="179388" indent="-179388">
              <a:lnSpc>
                <a:spcPct val="90000"/>
              </a:lnSpc>
            </a:pPr>
            <a:r>
              <a:rPr lang="en-GB" sz="1200" dirty="0"/>
              <a:t>Specialist skills workshops  </a:t>
            </a:r>
          </a:p>
        </p:txBody>
      </p:sp>
      <p:sp>
        <p:nvSpPr>
          <p:cNvPr id="46" name="Content Placeholder 41">
            <a:extLst>
              <a:ext uri="{FF2B5EF4-FFF2-40B4-BE49-F238E27FC236}">
                <a16:creationId xmlns:a16="http://schemas.microsoft.com/office/drawing/2014/main" id="{02F26E76-2E20-42D6-8A81-08158B1600F5}"/>
              </a:ext>
            </a:extLst>
          </p:cNvPr>
          <p:cNvSpPr txBox="1">
            <a:spLocks/>
          </p:cNvSpPr>
          <p:nvPr/>
        </p:nvSpPr>
        <p:spPr>
          <a:xfrm>
            <a:off x="6422253" y="3403833"/>
            <a:ext cx="2199231" cy="1308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28" indent="-228528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3893" indent="-230117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359" indent="-223766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8087" indent="-271391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3128" indent="-265040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2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6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sz="1200" b="1" dirty="0"/>
              <a:t>Mental Health and Wellbeing Screening 	</a:t>
            </a:r>
          </a:p>
          <a:p>
            <a:pPr marL="179388" indent="-179388">
              <a:lnSpc>
                <a:spcPct val="90000"/>
              </a:lnSpc>
            </a:pPr>
            <a:r>
              <a:rPr lang="en-GB" sz="1200" b="1" dirty="0"/>
              <a:t>Early identification </a:t>
            </a:r>
            <a:r>
              <a:rPr lang="en-GB" sz="1200" dirty="0"/>
              <a:t>of  employees at risk of compromised mental health </a:t>
            </a:r>
          </a:p>
          <a:p>
            <a:pPr marL="179388" indent="-179388">
              <a:lnSpc>
                <a:spcPct val="90000"/>
              </a:lnSpc>
            </a:pPr>
            <a:r>
              <a:rPr lang="en-GB" sz="1200" dirty="0"/>
              <a:t>Wellbeing Analysis 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86DA108-B9BA-4533-BF95-BBDD4172AAF5}"/>
              </a:ext>
            </a:extLst>
          </p:cNvPr>
          <p:cNvSpPr txBox="1">
            <a:spLocks noChangeAspect="1"/>
          </p:cNvSpPr>
          <p:nvPr/>
        </p:nvSpPr>
        <p:spPr>
          <a:xfrm>
            <a:off x="3712020" y="2088707"/>
            <a:ext cx="1719961" cy="1719961"/>
          </a:xfrm>
          <a:prstGeom prst="ellipse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Autofit/>
          </a:bodyPr>
          <a:lstStyle>
            <a:lvl1pPr marL="228528" indent="-228528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3893" indent="-230117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359" indent="-223766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8087" indent="-271391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3128" indent="-265040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2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6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1100" b="1" dirty="0">
                <a:solidFill>
                  <a:schemeClr val="accent1"/>
                </a:solidFill>
              </a:rPr>
              <a:t>Reduce</a:t>
            </a:r>
            <a:r>
              <a:rPr lang="en-GB" sz="1100" b="1" dirty="0"/>
              <a:t> mental health distress</a:t>
            </a:r>
          </a:p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1100" b="1" dirty="0">
                <a:solidFill>
                  <a:schemeClr val="accent1"/>
                </a:solidFill>
              </a:rPr>
              <a:t>Drive up </a:t>
            </a:r>
            <a:r>
              <a:rPr lang="en-GB" sz="1100" b="1" dirty="0"/>
              <a:t>performance </a:t>
            </a:r>
            <a:br>
              <a:rPr lang="en-GB" sz="1100" b="1" dirty="0"/>
            </a:br>
            <a:r>
              <a:rPr lang="en-GB" sz="1100" b="1" dirty="0"/>
              <a:t>&amp; productivity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C19DC-FA6D-463E-92DC-5E59CB513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1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736855-D64F-4D23-B058-5B59B012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8014"/>
            <a:ext cx="7886700" cy="551060"/>
          </a:xfrm>
        </p:spPr>
        <p:txBody>
          <a:bodyPr/>
          <a:lstStyle/>
          <a:p>
            <a:r>
              <a:rPr lang="en-GB" sz="1800" b="1" dirty="0"/>
              <a:t>Case Study: </a:t>
            </a:r>
            <a:r>
              <a:rPr lang="en-GB" sz="1800" dirty="0"/>
              <a:t>Employer dealing with senior executive suffering </a:t>
            </a:r>
            <a:br>
              <a:rPr lang="en-GB" sz="1800" dirty="0"/>
            </a:br>
            <a:r>
              <a:rPr lang="en-GB" sz="1800" dirty="0"/>
              <a:t>from anxiety who refuses to return to work due to Covid-19 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DCAC7602-3439-4E1B-854D-CB0ADD1B0F24}"/>
              </a:ext>
            </a:extLst>
          </p:cNvPr>
          <p:cNvGrpSpPr/>
          <p:nvPr/>
        </p:nvGrpSpPr>
        <p:grpSpPr>
          <a:xfrm>
            <a:off x="1116104" y="1606584"/>
            <a:ext cx="6357711" cy="3345788"/>
            <a:chOff x="1116104" y="1303015"/>
            <a:chExt cx="6357711" cy="3345788"/>
          </a:xfrm>
        </p:grpSpPr>
        <p:grpSp>
          <p:nvGrpSpPr>
            <p:cNvPr id="14" name="Graphic 11">
              <a:extLst>
                <a:ext uri="{FF2B5EF4-FFF2-40B4-BE49-F238E27FC236}">
                  <a16:creationId xmlns:a16="http://schemas.microsoft.com/office/drawing/2014/main" id="{DCAC7602-3439-4E1B-854D-CB0ADD1B0F24}"/>
                </a:ext>
              </a:extLst>
            </p:cNvPr>
            <p:cNvGrpSpPr/>
            <p:nvPr/>
          </p:nvGrpSpPr>
          <p:grpSpPr>
            <a:xfrm>
              <a:off x="2090216" y="1303015"/>
              <a:ext cx="5170778" cy="3231998"/>
              <a:chOff x="2090216" y="1303015"/>
              <a:chExt cx="5170778" cy="32319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B573426-0205-488E-B285-2CFEE547CA88}"/>
                  </a:ext>
                </a:extLst>
              </p:cNvPr>
              <p:cNvSpPr/>
              <p:nvPr/>
            </p:nvSpPr>
            <p:spPr>
              <a:xfrm>
                <a:off x="2090216" y="1303015"/>
                <a:ext cx="5170778" cy="3231890"/>
              </a:xfrm>
              <a:custGeom>
                <a:avLst/>
                <a:gdLst>
                  <a:gd name="connsiteX0" fmla="*/ 5170677 w 5170778"/>
                  <a:gd name="connsiteY0" fmla="*/ 1947422 h 3231890"/>
                  <a:gd name="connsiteX1" fmla="*/ 5134224 w 5170778"/>
                  <a:gd name="connsiteY1" fmla="*/ 2485222 h 3231890"/>
                  <a:gd name="connsiteX2" fmla="*/ 5128492 w 5170778"/>
                  <a:gd name="connsiteY2" fmla="*/ 2520917 h 3231890"/>
                  <a:gd name="connsiteX3" fmla="*/ 5082197 w 5170778"/>
                  <a:gd name="connsiteY3" fmla="*/ 2738438 h 3231890"/>
                  <a:gd name="connsiteX4" fmla="*/ 5072786 w 5170778"/>
                  <a:gd name="connsiteY4" fmla="*/ 2772402 h 3231890"/>
                  <a:gd name="connsiteX5" fmla="*/ 4803995 w 5170778"/>
                  <a:gd name="connsiteY5" fmla="*/ 3231891 h 3231890"/>
                  <a:gd name="connsiteX6" fmla="*/ 457786 w 5170778"/>
                  <a:gd name="connsiteY6" fmla="*/ 3231891 h 3231890"/>
                  <a:gd name="connsiteX7" fmla="*/ 12900 w 5170778"/>
                  <a:gd name="connsiteY7" fmla="*/ 2451907 h 3231890"/>
                  <a:gd name="connsiteX8" fmla="*/ 7816 w 5170778"/>
                  <a:gd name="connsiteY8" fmla="*/ 2416753 h 3231890"/>
                  <a:gd name="connsiteX9" fmla="*/ 225554 w 5170778"/>
                  <a:gd name="connsiteY9" fmla="*/ 1657862 h 3231890"/>
                  <a:gd name="connsiteX10" fmla="*/ 574605 w 5170778"/>
                  <a:gd name="connsiteY10" fmla="*/ 1389936 h 3231890"/>
                  <a:gd name="connsiteX11" fmla="*/ 607055 w 5170778"/>
                  <a:gd name="connsiteY11" fmla="*/ 1376848 h 3231890"/>
                  <a:gd name="connsiteX12" fmla="*/ 1292393 w 5170778"/>
                  <a:gd name="connsiteY12" fmla="*/ 1268033 h 3231890"/>
                  <a:gd name="connsiteX13" fmla="*/ 1328953 w 5170778"/>
                  <a:gd name="connsiteY13" fmla="*/ 1267708 h 3231890"/>
                  <a:gd name="connsiteX14" fmla="*/ 1751340 w 5170778"/>
                  <a:gd name="connsiteY14" fmla="*/ 1277984 h 3231890"/>
                  <a:gd name="connsiteX15" fmla="*/ 1789631 w 5170778"/>
                  <a:gd name="connsiteY15" fmla="*/ 1279715 h 3231890"/>
                  <a:gd name="connsiteX16" fmla="*/ 2349605 w 5170778"/>
                  <a:gd name="connsiteY16" fmla="*/ 1269439 h 3231890"/>
                  <a:gd name="connsiteX17" fmla="*/ 2349822 w 5170778"/>
                  <a:gd name="connsiteY17" fmla="*/ 1269439 h 3231890"/>
                  <a:gd name="connsiteX18" fmla="*/ 2387788 w 5170778"/>
                  <a:gd name="connsiteY18" fmla="*/ 1261110 h 3231890"/>
                  <a:gd name="connsiteX19" fmla="*/ 2388004 w 5170778"/>
                  <a:gd name="connsiteY19" fmla="*/ 1261110 h 3231890"/>
                  <a:gd name="connsiteX20" fmla="*/ 2568641 w 5170778"/>
                  <a:gd name="connsiteY20" fmla="*/ 938560 h 3231890"/>
                  <a:gd name="connsiteX21" fmla="*/ 2814177 w 5170778"/>
                  <a:gd name="connsiteY21" fmla="*/ 135429 h 3231890"/>
                  <a:gd name="connsiteX22" fmla="*/ 2852468 w 5170778"/>
                  <a:gd name="connsiteY22" fmla="*/ 112931 h 3231890"/>
                  <a:gd name="connsiteX23" fmla="*/ 3360090 w 5170778"/>
                  <a:gd name="connsiteY23" fmla="*/ 6 h 3231890"/>
                  <a:gd name="connsiteX24" fmla="*/ 3401842 w 5170778"/>
                  <a:gd name="connsiteY24" fmla="*/ 655 h 3231890"/>
                  <a:gd name="connsiteX25" fmla="*/ 3940615 w 5170778"/>
                  <a:gd name="connsiteY25" fmla="*/ 101465 h 3231890"/>
                  <a:gd name="connsiteX26" fmla="*/ 4225416 w 5170778"/>
                  <a:gd name="connsiteY26" fmla="*/ 225315 h 3231890"/>
                  <a:gd name="connsiteX27" fmla="*/ 4257433 w 5170778"/>
                  <a:gd name="connsiteY27" fmla="*/ 243595 h 3231890"/>
                  <a:gd name="connsiteX28" fmla="*/ 4695180 w 5170778"/>
                  <a:gd name="connsiteY28" fmla="*/ 611142 h 3231890"/>
                  <a:gd name="connsiteX29" fmla="*/ 4719085 w 5170778"/>
                  <a:gd name="connsiteY29" fmla="*/ 639914 h 3231890"/>
                  <a:gd name="connsiteX30" fmla="*/ 5170677 w 5170778"/>
                  <a:gd name="connsiteY30" fmla="*/ 1947422 h 323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170778" h="3231890">
                    <a:moveTo>
                      <a:pt x="5170677" y="1947422"/>
                    </a:moveTo>
                    <a:cubicBezTo>
                      <a:pt x="5172082" y="2144608"/>
                      <a:pt x="5158887" y="2325353"/>
                      <a:pt x="5134224" y="2485222"/>
                    </a:cubicBezTo>
                    <a:cubicBezTo>
                      <a:pt x="5132494" y="2497229"/>
                      <a:pt x="5130547" y="2509235"/>
                      <a:pt x="5128492" y="2520917"/>
                    </a:cubicBezTo>
                    <a:cubicBezTo>
                      <a:pt x="5115620" y="2598796"/>
                      <a:pt x="5099936" y="2671375"/>
                      <a:pt x="5082197" y="2738438"/>
                    </a:cubicBezTo>
                    <a:cubicBezTo>
                      <a:pt x="5079060" y="2749904"/>
                      <a:pt x="5075924" y="2761261"/>
                      <a:pt x="5072786" y="2772402"/>
                    </a:cubicBezTo>
                    <a:cubicBezTo>
                      <a:pt x="5004534" y="3011016"/>
                      <a:pt x="4907509" y="3172291"/>
                      <a:pt x="4803995" y="3231891"/>
                    </a:cubicBezTo>
                    <a:lnTo>
                      <a:pt x="457786" y="3231891"/>
                    </a:lnTo>
                    <a:cubicBezTo>
                      <a:pt x="457786" y="3231891"/>
                      <a:pt x="87318" y="2910746"/>
                      <a:pt x="12900" y="2451907"/>
                    </a:cubicBezTo>
                    <a:cubicBezTo>
                      <a:pt x="10953" y="2440225"/>
                      <a:pt x="9223" y="2428543"/>
                      <a:pt x="7816" y="2416753"/>
                    </a:cubicBezTo>
                    <a:cubicBezTo>
                      <a:pt x="-21064" y="2188415"/>
                      <a:pt x="25448" y="1928385"/>
                      <a:pt x="225554" y="1657862"/>
                    </a:cubicBezTo>
                    <a:cubicBezTo>
                      <a:pt x="316846" y="1534770"/>
                      <a:pt x="436802" y="1448994"/>
                      <a:pt x="574605" y="1389936"/>
                    </a:cubicBezTo>
                    <a:cubicBezTo>
                      <a:pt x="585422" y="1385393"/>
                      <a:pt x="596022" y="1381066"/>
                      <a:pt x="607055" y="1376848"/>
                    </a:cubicBezTo>
                    <a:cubicBezTo>
                      <a:pt x="811380" y="1296913"/>
                      <a:pt x="1051400" y="1271819"/>
                      <a:pt x="1292393" y="1268033"/>
                    </a:cubicBezTo>
                    <a:cubicBezTo>
                      <a:pt x="1304616" y="1267816"/>
                      <a:pt x="1316730" y="1267708"/>
                      <a:pt x="1328953" y="1267708"/>
                    </a:cubicBezTo>
                    <a:cubicBezTo>
                      <a:pt x="1472489" y="1266627"/>
                      <a:pt x="1615592" y="1272576"/>
                      <a:pt x="1751340" y="1277984"/>
                    </a:cubicBezTo>
                    <a:cubicBezTo>
                      <a:pt x="1764212" y="1278633"/>
                      <a:pt x="1776976" y="1279174"/>
                      <a:pt x="1789631" y="1279715"/>
                    </a:cubicBezTo>
                    <a:cubicBezTo>
                      <a:pt x="2008775" y="1288909"/>
                      <a:pt x="2206286" y="1295723"/>
                      <a:pt x="2349605" y="1269439"/>
                    </a:cubicBezTo>
                    <a:lnTo>
                      <a:pt x="2349822" y="1269439"/>
                    </a:lnTo>
                    <a:cubicBezTo>
                      <a:pt x="2363018" y="1266951"/>
                      <a:pt x="2375565" y="1264247"/>
                      <a:pt x="2387788" y="1261110"/>
                    </a:cubicBezTo>
                    <a:lnTo>
                      <a:pt x="2388004" y="1261110"/>
                    </a:lnTo>
                    <a:cubicBezTo>
                      <a:pt x="2546683" y="1222279"/>
                      <a:pt x="2624887" y="1132177"/>
                      <a:pt x="2568641" y="938560"/>
                    </a:cubicBezTo>
                    <a:cubicBezTo>
                      <a:pt x="2459610" y="562900"/>
                      <a:pt x="2571237" y="287510"/>
                      <a:pt x="2814177" y="135429"/>
                    </a:cubicBezTo>
                    <a:cubicBezTo>
                      <a:pt x="2826508" y="127641"/>
                      <a:pt x="2839380" y="120070"/>
                      <a:pt x="2852468" y="112931"/>
                    </a:cubicBezTo>
                    <a:cubicBezTo>
                      <a:pt x="2989947" y="38513"/>
                      <a:pt x="3163661" y="-535"/>
                      <a:pt x="3360090" y="6"/>
                    </a:cubicBezTo>
                    <a:cubicBezTo>
                      <a:pt x="3373827" y="6"/>
                      <a:pt x="3387780" y="330"/>
                      <a:pt x="3401842" y="655"/>
                    </a:cubicBezTo>
                    <a:cubicBezTo>
                      <a:pt x="3568850" y="5738"/>
                      <a:pt x="3751217" y="38621"/>
                      <a:pt x="3940615" y="101465"/>
                    </a:cubicBezTo>
                    <a:cubicBezTo>
                      <a:pt x="4042508" y="135213"/>
                      <a:pt x="4137477" y="177073"/>
                      <a:pt x="4225416" y="225315"/>
                    </a:cubicBezTo>
                    <a:cubicBezTo>
                      <a:pt x="4236233" y="231264"/>
                      <a:pt x="4247049" y="237321"/>
                      <a:pt x="4257433" y="243595"/>
                    </a:cubicBezTo>
                    <a:cubicBezTo>
                      <a:pt x="4429849" y="343216"/>
                      <a:pt x="4575008" y="469012"/>
                      <a:pt x="4695180" y="611142"/>
                    </a:cubicBezTo>
                    <a:cubicBezTo>
                      <a:pt x="4703401" y="620553"/>
                      <a:pt x="4711188" y="630179"/>
                      <a:pt x="4719085" y="639914"/>
                    </a:cubicBezTo>
                    <a:cubicBezTo>
                      <a:pt x="5031359" y="1024876"/>
                      <a:pt x="5167540" y="1521790"/>
                      <a:pt x="5170677" y="1947422"/>
                    </a:cubicBezTo>
                    <a:close/>
                  </a:path>
                </a:pathLst>
              </a:custGeom>
              <a:solidFill>
                <a:srgbClr val="E4EBF7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3BC2768-D0E9-46B8-9729-DEDDFF0B4A16}"/>
                  </a:ext>
                </a:extLst>
              </p:cNvPr>
              <p:cNvSpPr/>
              <p:nvPr/>
            </p:nvSpPr>
            <p:spPr>
              <a:xfrm>
                <a:off x="6096957" y="1528330"/>
                <a:ext cx="1075455" cy="2547195"/>
              </a:xfrm>
              <a:custGeom>
                <a:avLst/>
                <a:gdLst>
                  <a:gd name="connsiteX0" fmla="*/ 1075455 w 1075455"/>
                  <a:gd name="connsiteY0" fmla="*/ 2513231 h 2547195"/>
                  <a:gd name="connsiteX1" fmla="*/ 1066045 w 1075455"/>
                  <a:gd name="connsiteY1" fmla="*/ 2547196 h 2547195"/>
                  <a:gd name="connsiteX2" fmla="*/ 865073 w 1075455"/>
                  <a:gd name="connsiteY2" fmla="*/ 2457310 h 2547195"/>
                  <a:gd name="connsiteX3" fmla="*/ 17486 w 1075455"/>
                  <a:gd name="connsiteY3" fmla="*/ 1043691 h 2547195"/>
                  <a:gd name="connsiteX4" fmla="*/ 218675 w 1075455"/>
                  <a:gd name="connsiteY4" fmla="*/ 0 h 2547195"/>
                  <a:gd name="connsiteX5" fmla="*/ 250692 w 1075455"/>
                  <a:gd name="connsiteY5" fmla="*/ 18280 h 2547195"/>
                  <a:gd name="connsiteX6" fmla="*/ 51991 w 1075455"/>
                  <a:gd name="connsiteY6" fmla="*/ 1038608 h 2547195"/>
                  <a:gd name="connsiteX7" fmla="*/ 880000 w 1075455"/>
                  <a:gd name="connsiteY7" fmla="*/ 2425725 h 2547195"/>
                  <a:gd name="connsiteX8" fmla="*/ 1075455 w 1075455"/>
                  <a:gd name="connsiteY8" fmla="*/ 2513231 h 254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455" h="2547195">
                    <a:moveTo>
                      <a:pt x="1075455" y="2513231"/>
                    </a:moveTo>
                    <a:cubicBezTo>
                      <a:pt x="1072319" y="2524697"/>
                      <a:pt x="1069182" y="2536054"/>
                      <a:pt x="1066045" y="2547196"/>
                    </a:cubicBezTo>
                    <a:cubicBezTo>
                      <a:pt x="1001794" y="2524156"/>
                      <a:pt x="934191" y="2494735"/>
                      <a:pt x="865073" y="2457310"/>
                    </a:cubicBezTo>
                    <a:cubicBezTo>
                      <a:pt x="546308" y="2284136"/>
                      <a:pt x="140471" y="1898526"/>
                      <a:pt x="17486" y="1043691"/>
                    </a:cubicBezTo>
                    <a:cubicBezTo>
                      <a:pt x="-35515" y="675171"/>
                      <a:pt x="32089" y="324173"/>
                      <a:pt x="218675" y="0"/>
                    </a:cubicBezTo>
                    <a:cubicBezTo>
                      <a:pt x="229491" y="5949"/>
                      <a:pt x="240308" y="12006"/>
                      <a:pt x="250692" y="18280"/>
                    </a:cubicBezTo>
                    <a:cubicBezTo>
                      <a:pt x="86928" y="302540"/>
                      <a:pt x="-5012" y="642396"/>
                      <a:pt x="51991" y="1038608"/>
                    </a:cubicBezTo>
                    <a:cubicBezTo>
                      <a:pt x="172920" y="1878298"/>
                      <a:pt x="568915" y="2256446"/>
                      <a:pt x="880000" y="2425725"/>
                    </a:cubicBezTo>
                    <a:cubicBezTo>
                      <a:pt x="946847" y="2462177"/>
                      <a:pt x="1012719" y="2490949"/>
                      <a:pt x="1075455" y="25132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A297CAF-17BC-4338-8A86-982AE0ADE6AA}"/>
                  </a:ext>
                </a:extLst>
              </p:cNvPr>
              <p:cNvSpPr/>
              <p:nvPr/>
            </p:nvSpPr>
            <p:spPr>
              <a:xfrm>
                <a:off x="6583895" y="1914157"/>
                <a:ext cx="640544" cy="1909882"/>
              </a:xfrm>
              <a:custGeom>
                <a:avLst/>
                <a:gdLst>
                  <a:gd name="connsiteX0" fmla="*/ 640545 w 640544"/>
                  <a:gd name="connsiteY0" fmla="*/ 1874188 h 1909882"/>
                  <a:gd name="connsiteX1" fmla="*/ 634812 w 640544"/>
                  <a:gd name="connsiteY1" fmla="*/ 1909883 h 1909882"/>
                  <a:gd name="connsiteX2" fmla="*/ 61209 w 640544"/>
                  <a:gd name="connsiteY2" fmla="*/ 1162998 h 1909882"/>
                  <a:gd name="connsiteX3" fmla="*/ 201392 w 640544"/>
                  <a:gd name="connsiteY3" fmla="*/ 0 h 1909882"/>
                  <a:gd name="connsiteX4" fmla="*/ 225297 w 640544"/>
                  <a:gd name="connsiteY4" fmla="*/ 28772 h 1909882"/>
                  <a:gd name="connsiteX5" fmla="*/ 95065 w 640544"/>
                  <a:gd name="connsiteY5" fmla="*/ 1154129 h 1909882"/>
                  <a:gd name="connsiteX6" fmla="*/ 640545 w 640544"/>
                  <a:gd name="connsiteY6" fmla="*/ 1874188 h 190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0544" h="1909882">
                    <a:moveTo>
                      <a:pt x="640545" y="1874188"/>
                    </a:moveTo>
                    <a:cubicBezTo>
                      <a:pt x="638814" y="1886195"/>
                      <a:pt x="636867" y="1898201"/>
                      <a:pt x="634812" y="1909883"/>
                    </a:cubicBezTo>
                    <a:cubicBezTo>
                      <a:pt x="433516" y="1815346"/>
                      <a:pt x="179651" y="1609615"/>
                      <a:pt x="61209" y="1162998"/>
                    </a:cubicBezTo>
                    <a:cubicBezTo>
                      <a:pt x="-53230" y="730552"/>
                      <a:pt x="-7584" y="346671"/>
                      <a:pt x="201392" y="0"/>
                    </a:cubicBezTo>
                    <a:cubicBezTo>
                      <a:pt x="209613" y="9410"/>
                      <a:pt x="217400" y="19037"/>
                      <a:pt x="225297" y="28772"/>
                    </a:cubicBezTo>
                    <a:cubicBezTo>
                      <a:pt x="26596" y="364627"/>
                      <a:pt x="-15805" y="736068"/>
                      <a:pt x="95065" y="1154129"/>
                    </a:cubicBezTo>
                    <a:cubicBezTo>
                      <a:pt x="208315" y="1581383"/>
                      <a:pt x="448118" y="1780949"/>
                      <a:pt x="640545" y="18741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056CEAE-A720-45E7-995F-5B56C9FC1D79}"/>
                  </a:ext>
                </a:extLst>
              </p:cNvPr>
              <p:cNvSpPr/>
              <p:nvPr/>
            </p:nvSpPr>
            <p:spPr>
              <a:xfrm>
                <a:off x="2664929" y="1303021"/>
                <a:ext cx="2827128" cy="2469207"/>
              </a:xfrm>
              <a:custGeom>
                <a:avLst/>
                <a:gdLst>
                  <a:gd name="connsiteX0" fmla="*/ 2659147 w 2827128"/>
                  <a:gd name="connsiteY0" fmla="*/ 730011 h 2469207"/>
                  <a:gd name="connsiteX1" fmla="*/ 2449630 w 2827128"/>
                  <a:gd name="connsiteY1" fmla="*/ 1919077 h 2469207"/>
                  <a:gd name="connsiteX2" fmla="*/ 1532925 w 2827128"/>
                  <a:gd name="connsiteY2" fmla="*/ 2442599 h 2469207"/>
                  <a:gd name="connsiteX3" fmla="*/ 1276897 w 2827128"/>
                  <a:gd name="connsiteY3" fmla="*/ 2469208 h 2469207"/>
                  <a:gd name="connsiteX4" fmla="*/ 553376 w 2827128"/>
                  <a:gd name="connsiteY4" fmla="*/ 2217506 h 2469207"/>
                  <a:gd name="connsiteX5" fmla="*/ 0 w 2827128"/>
                  <a:gd name="connsiteY5" fmla="*/ 1390038 h 2469207"/>
                  <a:gd name="connsiteX6" fmla="*/ 32450 w 2827128"/>
                  <a:gd name="connsiteY6" fmla="*/ 1376950 h 2469207"/>
                  <a:gd name="connsiteX7" fmla="*/ 574793 w 2827128"/>
                  <a:gd name="connsiteY7" fmla="*/ 2190032 h 2469207"/>
                  <a:gd name="connsiteX8" fmla="*/ 1526002 w 2827128"/>
                  <a:gd name="connsiteY8" fmla="*/ 2408635 h 2469207"/>
                  <a:gd name="connsiteX9" fmla="*/ 2624318 w 2827128"/>
                  <a:gd name="connsiteY9" fmla="*/ 730984 h 2469207"/>
                  <a:gd name="connsiteX10" fmla="*/ 2785377 w 2827128"/>
                  <a:gd name="connsiteY10" fmla="*/ 0 h 2469207"/>
                  <a:gd name="connsiteX11" fmla="*/ 2827129 w 2827128"/>
                  <a:gd name="connsiteY11" fmla="*/ 649 h 2469207"/>
                  <a:gd name="connsiteX12" fmla="*/ 2659147 w 2827128"/>
                  <a:gd name="connsiteY12" fmla="*/ 730011 h 246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27128" h="2469207">
                    <a:moveTo>
                      <a:pt x="2659147" y="730011"/>
                    </a:moveTo>
                    <a:cubicBezTo>
                      <a:pt x="2676021" y="1297448"/>
                      <a:pt x="2611446" y="1664130"/>
                      <a:pt x="2449630" y="1919077"/>
                    </a:cubicBezTo>
                    <a:cubicBezTo>
                      <a:pt x="2280134" y="2186246"/>
                      <a:pt x="1997497" y="2347738"/>
                      <a:pt x="1532925" y="2442599"/>
                    </a:cubicBezTo>
                    <a:cubicBezTo>
                      <a:pt x="1446393" y="2460339"/>
                      <a:pt x="1360833" y="2469208"/>
                      <a:pt x="1276897" y="2469208"/>
                    </a:cubicBezTo>
                    <a:cubicBezTo>
                      <a:pt x="1015460" y="2469208"/>
                      <a:pt x="769167" y="2384082"/>
                      <a:pt x="553376" y="2217506"/>
                    </a:cubicBezTo>
                    <a:cubicBezTo>
                      <a:pt x="302431" y="2023673"/>
                      <a:pt x="110221" y="1731734"/>
                      <a:pt x="0" y="1390038"/>
                    </a:cubicBezTo>
                    <a:cubicBezTo>
                      <a:pt x="10817" y="1385495"/>
                      <a:pt x="21417" y="1381169"/>
                      <a:pt x="32450" y="1376950"/>
                    </a:cubicBezTo>
                    <a:cubicBezTo>
                      <a:pt x="140399" y="1712913"/>
                      <a:pt x="328716" y="1999985"/>
                      <a:pt x="574793" y="2190032"/>
                    </a:cubicBezTo>
                    <a:cubicBezTo>
                      <a:pt x="851373" y="2403768"/>
                      <a:pt x="1180413" y="2479159"/>
                      <a:pt x="1526002" y="2408635"/>
                    </a:cubicBezTo>
                    <a:cubicBezTo>
                      <a:pt x="2389923" y="2231892"/>
                      <a:pt x="2656767" y="1824107"/>
                      <a:pt x="2624318" y="730984"/>
                    </a:cubicBezTo>
                    <a:cubicBezTo>
                      <a:pt x="2615016" y="420657"/>
                      <a:pt x="2669206" y="175769"/>
                      <a:pt x="2785377" y="0"/>
                    </a:cubicBezTo>
                    <a:cubicBezTo>
                      <a:pt x="2799114" y="0"/>
                      <a:pt x="2813067" y="324"/>
                      <a:pt x="2827129" y="649"/>
                    </a:cubicBezTo>
                    <a:cubicBezTo>
                      <a:pt x="2706308" y="171443"/>
                      <a:pt x="2649845" y="415897"/>
                      <a:pt x="2659147" y="7300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567320B-F1D4-413E-BD09-6A4BF2367C96}"/>
                  </a:ext>
                </a:extLst>
              </p:cNvPr>
              <p:cNvSpPr/>
              <p:nvPr/>
            </p:nvSpPr>
            <p:spPr>
              <a:xfrm>
                <a:off x="3382717" y="1416162"/>
                <a:ext cx="1581221" cy="1800202"/>
              </a:xfrm>
              <a:custGeom>
                <a:avLst/>
                <a:gdLst>
                  <a:gd name="connsiteX0" fmla="*/ 863379 w 1581221"/>
                  <a:gd name="connsiteY0" fmla="*/ 1791117 h 1800202"/>
                  <a:gd name="connsiteX1" fmla="*/ 752617 w 1581221"/>
                  <a:gd name="connsiteY1" fmla="*/ 1800203 h 1800202"/>
                  <a:gd name="connsiteX2" fmla="*/ 0 w 1581221"/>
                  <a:gd name="connsiteY2" fmla="*/ 1155102 h 1800202"/>
                  <a:gd name="connsiteX3" fmla="*/ 36560 w 1581221"/>
                  <a:gd name="connsiteY3" fmla="*/ 1154778 h 1800202"/>
                  <a:gd name="connsiteX4" fmla="*/ 857646 w 1581221"/>
                  <a:gd name="connsiteY4" fmla="*/ 1756937 h 1800202"/>
                  <a:gd name="connsiteX5" fmla="*/ 1537468 w 1581221"/>
                  <a:gd name="connsiteY5" fmla="*/ 693126 h 1800202"/>
                  <a:gd name="connsiteX6" fmla="*/ 1521784 w 1581221"/>
                  <a:gd name="connsiteY6" fmla="*/ 22498 h 1800202"/>
                  <a:gd name="connsiteX7" fmla="*/ 1560075 w 1581221"/>
                  <a:gd name="connsiteY7" fmla="*/ 0 h 1800202"/>
                  <a:gd name="connsiteX8" fmla="*/ 1572081 w 1581221"/>
                  <a:gd name="connsiteY8" fmla="*/ 689016 h 1800202"/>
                  <a:gd name="connsiteX9" fmla="*/ 863379 w 1581221"/>
                  <a:gd name="connsiteY9" fmla="*/ 1791117 h 180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1221" h="1800202">
                    <a:moveTo>
                      <a:pt x="863379" y="1791117"/>
                    </a:moveTo>
                    <a:cubicBezTo>
                      <a:pt x="827468" y="1797066"/>
                      <a:pt x="790367" y="1800203"/>
                      <a:pt x="752617" y="1800203"/>
                    </a:cubicBezTo>
                    <a:cubicBezTo>
                      <a:pt x="474091" y="1800203"/>
                      <a:pt x="155218" y="1631464"/>
                      <a:pt x="0" y="1155102"/>
                    </a:cubicBezTo>
                    <a:cubicBezTo>
                      <a:pt x="12223" y="1154886"/>
                      <a:pt x="24337" y="1154778"/>
                      <a:pt x="36560" y="1154778"/>
                    </a:cubicBezTo>
                    <a:cubicBezTo>
                      <a:pt x="207570" y="1666185"/>
                      <a:pt x="574252" y="1803448"/>
                      <a:pt x="857646" y="1756937"/>
                    </a:cubicBezTo>
                    <a:cubicBezTo>
                      <a:pt x="1240445" y="1694200"/>
                      <a:pt x="1608641" y="1300044"/>
                      <a:pt x="1537468" y="693126"/>
                    </a:cubicBezTo>
                    <a:cubicBezTo>
                      <a:pt x="1506857" y="432771"/>
                      <a:pt x="1505451" y="210491"/>
                      <a:pt x="1521784" y="22498"/>
                    </a:cubicBezTo>
                    <a:cubicBezTo>
                      <a:pt x="1534115" y="14711"/>
                      <a:pt x="1546987" y="7139"/>
                      <a:pt x="1560075" y="0"/>
                    </a:cubicBezTo>
                    <a:cubicBezTo>
                      <a:pt x="1541037" y="191453"/>
                      <a:pt x="1540389" y="419575"/>
                      <a:pt x="1572081" y="689016"/>
                    </a:cubicBezTo>
                    <a:cubicBezTo>
                      <a:pt x="1645742" y="1317351"/>
                      <a:pt x="1261862" y="1725785"/>
                      <a:pt x="863379" y="1791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FAAD88B-2B3B-41D9-96D6-DD2D4FB7BE03}"/>
                  </a:ext>
                </a:extLst>
              </p:cNvPr>
              <p:cNvSpPr/>
              <p:nvPr/>
            </p:nvSpPr>
            <p:spPr>
              <a:xfrm>
                <a:off x="3841773" y="2564233"/>
                <a:ext cx="636339" cy="301025"/>
              </a:xfrm>
              <a:custGeom>
                <a:avLst/>
                <a:gdLst>
                  <a:gd name="connsiteX0" fmla="*/ 636339 w 636339"/>
                  <a:gd name="connsiteY0" fmla="*/ 0 h 301025"/>
                  <a:gd name="connsiteX1" fmla="*/ 559217 w 636339"/>
                  <a:gd name="connsiteY1" fmla="*/ 175878 h 301025"/>
                  <a:gd name="connsiteX2" fmla="*/ 336071 w 636339"/>
                  <a:gd name="connsiteY2" fmla="*/ 298970 h 301025"/>
                  <a:gd name="connsiteX3" fmla="*/ 302648 w 636339"/>
                  <a:gd name="connsiteY3" fmla="*/ 301025 h 301025"/>
                  <a:gd name="connsiteX4" fmla="*/ 142454 w 636339"/>
                  <a:gd name="connsiteY4" fmla="*/ 240885 h 301025"/>
                  <a:gd name="connsiteX5" fmla="*/ 0 w 636339"/>
                  <a:gd name="connsiteY5" fmla="*/ 16766 h 301025"/>
                  <a:gd name="connsiteX6" fmla="*/ 38291 w 636339"/>
                  <a:gd name="connsiteY6" fmla="*/ 18496 h 301025"/>
                  <a:gd name="connsiteX7" fmla="*/ 164953 w 636339"/>
                  <a:gd name="connsiteY7" fmla="*/ 214276 h 301025"/>
                  <a:gd name="connsiteX8" fmla="*/ 331853 w 636339"/>
                  <a:gd name="connsiteY8" fmla="*/ 264465 h 301025"/>
                  <a:gd name="connsiteX9" fmla="*/ 531635 w 636339"/>
                  <a:gd name="connsiteY9" fmla="*/ 154893 h 301025"/>
                  <a:gd name="connsiteX10" fmla="*/ 598373 w 636339"/>
                  <a:gd name="connsiteY10" fmla="*/ 8221 h 301025"/>
                  <a:gd name="connsiteX11" fmla="*/ 598589 w 636339"/>
                  <a:gd name="connsiteY11" fmla="*/ 8221 h 301025"/>
                  <a:gd name="connsiteX12" fmla="*/ 636339 w 636339"/>
                  <a:gd name="connsiteY12" fmla="*/ 0 h 30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36339" h="301025">
                    <a:moveTo>
                      <a:pt x="636339" y="0"/>
                    </a:moveTo>
                    <a:cubicBezTo>
                      <a:pt x="622926" y="61114"/>
                      <a:pt x="599455" y="123525"/>
                      <a:pt x="559217" y="175878"/>
                    </a:cubicBezTo>
                    <a:cubicBezTo>
                      <a:pt x="505783" y="245861"/>
                      <a:pt x="430716" y="287396"/>
                      <a:pt x="336071" y="298970"/>
                    </a:cubicBezTo>
                    <a:cubicBezTo>
                      <a:pt x="324714" y="300376"/>
                      <a:pt x="313573" y="301025"/>
                      <a:pt x="302648" y="301025"/>
                    </a:cubicBezTo>
                    <a:cubicBezTo>
                      <a:pt x="243914" y="301025"/>
                      <a:pt x="190155" y="281015"/>
                      <a:pt x="142454" y="240885"/>
                    </a:cubicBezTo>
                    <a:cubicBezTo>
                      <a:pt x="79393" y="187884"/>
                      <a:pt x="33423" y="105678"/>
                      <a:pt x="0" y="16766"/>
                    </a:cubicBezTo>
                    <a:cubicBezTo>
                      <a:pt x="12872" y="17415"/>
                      <a:pt x="25635" y="17956"/>
                      <a:pt x="38291" y="18496"/>
                    </a:cubicBezTo>
                    <a:cubicBezTo>
                      <a:pt x="69334" y="97241"/>
                      <a:pt x="110437" y="168414"/>
                      <a:pt x="164953" y="214276"/>
                    </a:cubicBezTo>
                    <a:cubicBezTo>
                      <a:pt x="213735" y="255163"/>
                      <a:pt x="269982" y="272145"/>
                      <a:pt x="331853" y="264465"/>
                    </a:cubicBezTo>
                    <a:cubicBezTo>
                      <a:pt x="416871" y="253973"/>
                      <a:pt x="483934" y="217089"/>
                      <a:pt x="531635" y="154893"/>
                    </a:cubicBezTo>
                    <a:cubicBezTo>
                      <a:pt x="564734" y="111735"/>
                      <a:pt x="585609" y="59924"/>
                      <a:pt x="598373" y="8221"/>
                    </a:cubicBezTo>
                    <a:lnTo>
                      <a:pt x="598589" y="8221"/>
                    </a:lnTo>
                    <a:cubicBezTo>
                      <a:pt x="611569" y="5949"/>
                      <a:pt x="624116" y="3137"/>
                      <a:pt x="636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E2B2DB5-4C27-467F-9EB5-280D1A023054}"/>
                  </a:ext>
                </a:extLst>
              </p:cNvPr>
              <p:cNvSpPr/>
              <p:nvPr/>
            </p:nvSpPr>
            <p:spPr>
              <a:xfrm>
                <a:off x="2098140" y="3719876"/>
                <a:ext cx="1027466" cy="815137"/>
              </a:xfrm>
              <a:custGeom>
                <a:avLst/>
                <a:gdLst>
                  <a:gd name="connsiteX0" fmla="*/ 1027467 w 1027466"/>
                  <a:gd name="connsiteY0" fmla="*/ 815137 h 815137"/>
                  <a:gd name="connsiteX1" fmla="*/ 989500 w 1027466"/>
                  <a:gd name="connsiteY1" fmla="*/ 815137 h 815137"/>
                  <a:gd name="connsiteX2" fmla="*/ 319305 w 1027466"/>
                  <a:gd name="connsiteY2" fmla="*/ 105894 h 815137"/>
                  <a:gd name="connsiteX3" fmla="*/ 5084 w 1027466"/>
                  <a:gd name="connsiteY3" fmla="*/ 35154 h 815137"/>
                  <a:gd name="connsiteX4" fmla="*/ 0 w 1027466"/>
                  <a:gd name="connsiteY4" fmla="*/ 0 h 815137"/>
                  <a:gd name="connsiteX5" fmla="*/ 331961 w 1027466"/>
                  <a:gd name="connsiteY5" fmla="*/ 73553 h 815137"/>
                  <a:gd name="connsiteX6" fmla="*/ 1027467 w 1027466"/>
                  <a:gd name="connsiteY6" fmla="*/ 815137 h 81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7466" h="815137">
                    <a:moveTo>
                      <a:pt x="1027467" y="815137"/>
                    </a:moveTo>
                    <a:lnTo>
                      <a:pt x="989500" y="815137"/>
                    </a:lnTo>
                    <a:cubicBezTo>
                      <a:pt x="833309" y="457433"/>
                      <a:pt x="608108" y="218927"/>
                      <a:pt x="319305" y="105894"/>
                    </a:cubicBezTo>
                    <a:cubicBezTo>
                      <a:pt x="214493" y="64791"/>
                      <a:pt x="108058" y="43374"/>
                      <a:pt x="5084" y="35154"/>
                    </a:cubicBezTo>
                    <a:cubicBezTo>
                      <a:pt x="3137" y="23472"/>
                      <a:pt x="1406" y="11790"/>
                      <a:pt x="0" y="0"/>
                    </a:cubicBezTo>
                    <a:cubicBezTo>
                      <a:pt x="108490" y="7788"/>
                      <a:pt x="220983" y="30178"/>
                      <a:pt x="331961" y="73553"/>
                    </a:cubicBezTo>
                    <a:cubicBezTo>
                      <a:pt x="633527" y="191561"/>
                      <a:pt x="867273" y="440667"/>
                      <a:pt x="1027467" y="8151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2" name="Graphic 11">
              <a:extLst>
                <a:ext uri="{FF2B5EF4-FFF2-40B4-BE49-F238E27FC236}">
                  <a16:creationId xmlns:a16="http://schemas.microsoft.com/office/drawing/2014/main" id="{DCAC7602-3439-4E1B-854D-CB0ADD1B0F24}"/>
                </a:ext>
              </a:extLst>
            </p:cNvPr>
            <p:cNvGrpSpPr/>
            <p:nvPr/>
          </p:nvGrpSpPr>
          <p:grpSpPr>
            <a:xfrm>
              <a:off x="1116104" y="1303021"/>
              <a:ext cx="6357711" cy="3345782"/>
              <a:chOff x="1116104" y="1303021"/>
              <a:chExt cx="6357711" cy="3345782"/>
            </a:xfrm>
          </p:grpSpPr>
          <p:grpSp>
            <p:nvGrpSpPr>
              <p:cNvPr id="23" name="Graphic 11">
                <a:extLst>
                  <a:ext uri="{FF2B5EF4-FFF2-40B4-BE49-F238E27FC236}">
                    <a16:creationId xmlns:a16="http://schemas.microsoft.com/office/drawing/2014/main" id="{DCAC7602-3439-4E1B-854D-CB0ADD1B0F24}"/>
                  </a:ext>
                </a:extLst>
              </p:cNvPr>
              <p:cNvGrpSpPr/>
              <p:nvPr/>
            </p:nvGrpSpPr>
            <p:grpSpPr>
              <a:xfrm>
                <a:off x="2041718" y="2426395"/>
                <a:ext cx="2325199" cy="2109483"/>
                <a:chOff x="2041718" y="2426395"/>
                <a:chExt cx="2325199" cy="2109483"/>
              </a:xfrm>
            </p:grpSpPr>
            <p:grpSp>
              <p:nvGrpSpPr>
                <p:cNvPr id="24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2041718" y="3097024"/>
                  <a:ext cx="2325199" cy="1438855"/>
                  <a:chOff x="2041718" y="3097024"/>
                  <a:chExt cx="2325199" cy="1438855"/>
                </a:xfrm>
              </p:grpSpPr>
              <p:grpSp>
                <p:nvGrpSpPr>
                  <p:cNvPr id="25" name="Graphic 11">
                    <a:extLst>
                      <a:ext uri="{FF2B5EF4-FFF2-40B4-BE49-F238E27FC236}">
                        <a16:creationId xmlns:a16="http://schemas.microsoft.com/office/drawing/2014/main" id="{DCAC7602-3439-4E1B-854D-CB0ADD1B0F24}"/>
                      </a:ext>
                    </a:extLst>
                  </p:cNvPr>
                  <p:cNvGrpSpPr/>
                  <p:nvPr/>
                </p:nvGrpSpPr>
                <p:grpSpPr>
                  <a:xfrm>
                    <a:off x="2041718" y="3097024"/>
                    <a:ext cx="329973" cy="470771"/>
                    <a:chOff x="2041718" y="3097024"/>
                    <a:chExt cx="329973" cy="470771"/>
                  </a:xfrm>
                </p:grpSpPr>
                <p:sp>
                  <p:nvSpPr>
                    <p:cNvPr id="26" name="Freeform: Shape 25">
                      <a:extLst>
                        <a:ext uri="{FF2B5EF4-FFF2-40B4-BE49-F238E27FC236}">
                          <a16:creationId xmlns:a16="http://schemas.microsoft.com/office/drawing/2014/main" id="{2E4549E7-FC97-467E-A551-2C464774B8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7367" y="3097024"/>
                      <a:ext cx="324324" cy="470771"/>
                    </a:xfrm>
                    <a:custGeom>
                      <a:avLst/>
                      <a:gdLst>
                        <a:gd name="connsiteX0" fmla="*/ 324324 w 324324"/>
                        <a:gd name="connsiteY0" fmla="*/ 359793 h 470771"/>
                        <a:gd name="connsiteX1" fmla="*/ 216699 w 324324"/>
                        <a:gd name="connsiteY1" fmla="*/ 470772 h 470771"/>
                        <a:gd name="connsiteX2" fmla="*/ 171811 w 324324"/>
                        <a:gd name="connsiteY2" fmla="*/ 404790 h 470771"/>
                        <a:gd name="connsiteX3" fmla="*/ 156884 w 324324"/>
                        <a:gd name="connsiteY3" fmla="*/ 382725 h 470771"/>
                        <a:gd name="connsiteX4" fmla="*/ 9886 w 324324"/>
                        <a:gd name="connsiteY4" fmla="*/ 251087 h 470771"/>
                        <a:gd name="connsiteX5" fmla="*/ 94905 w 324324"/>
                        <a:gd name="connsiteY5" fmla="*/ 123559 h 470771"/>
                        <a:gd name="connsiteX6" fmla="*/ 151 w 324324"/>
                        <a:gd name="connsiteY6" fmla="*/ 17990 h 470771"/>
                        <a:gd name="connsiteX7" fmla="*/ 83980 w 324324"/>
                        <a:gd name="connsiteY7" fmla="*/ 17990 h 470771"/>
                        <a:gd name="connsiteX8" fmla="*/ 210209 w 324324"/>
                        <a:gd name="connsiteY8" fmla="*/ 161634 h 470771"/>
                        <a:gd name="connsiteX9" fmla="*/ 178733 w 324324"/>
                        <a:gd name="connsiteY9" fmla="*/ 30970 h 470771"/>
                        <a:gd name="connsiteX10" fmla="*/ 280950 w 324324"/>
                        <a:gd name="connsiteY10" fmla="*/ 118043 h 470771"/>
                        <a:gd name="connsiteX11" fmla="*/ 297283 w 324324"/>
                        <a:gd name="connsiteY11" fmla="*/ 303223 h 470771"/>
                        <a:gd name="connsiteX12" fmla="*/ 297824 w 324324"/>
                        <a:gd name="connsiteY12" fmla="*/ 304088 h 470771"/>
                        <a:gd name="connsiteX13" fmla="*/ 324324 w 324324"/>
                        <a:gd name="connsiteY13" fmla="*/ 359793 h 4707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24324" h="470771">
                          <a:moveTo>
                            <a:pt x="324324" y="359793"/>
                          </a:moveTo>
                          <a:lnTo>
                            <a:pt x="216699" y="470772"/>
                          </a:lnTo>
                          <a:lnTo>
                            <a:pt x="171811" y="404790"/>
                          </a:lnTo>
                          <a:lnTo>
                            <a:pt x="156884" y="382725"/>
                          </a:lnTo>
                          <a:cubicBezTo>
                            <a:pt x="108966" y="394731"/>
                            <a:pt x="38226" y="301060"/>
                            <a:pt x="9886" y="251087"/>
                          </a:cubicBezTo>
                          <a:cubicBezTo>
                            <a:pt x="-18345" y="200898"/>
                            <a:pt x="94905" y="123559"/>
                            <a:pt x="94905" y="123559"/>
                          </a:cubicBezTo>
                          <a:cubicBezTo>
                            <a:pt x="76408" y="68179"/>
                            <a:pt x="2207" y="33349"/>
                            <a:pt x="151" y="17990"/>
                          </a:cubicBezTo>
                          <a:cubicBezTo>
                            <a:pt x="-1904" y="2846"/>
                            <a:pt x="16485" y="-13487"/>
                            <a:pt x="83980" y="17990"/>
                          </a:cubicBezTo>
                          <a:cubicBezTo>
                            <a:pt x="151584" y="49682"/>
                            <a:pt x="210209" y="161634"/>
                            <a:pt x="210209" y="161634"/>
                          </a:cubicBezTo>
                          <a:cubicBezTo>
                            <a:pt x="222216" y="129076"/>
                            <a:pt x="168890" y="40921"/>
                            <a:pt x="178733" y="30970"/>
                          </a:cubicBezTo>
                          <a:cubicBezTo>
                            <a:pt x="188468" y="21235"/>
                            <a:pt x="240712" y="33241"/>
                            <a:pt x="280950" y="118043"/>
                          </a:cubicBezTo>
                          <a:cubicBezTo>
                            <a:pt x="321404" y="203061"/>
                            <a:pt x="297283" y="303223"/>
                            <a:pt x="297283" y="303223"/>
                          </a:cubicBezTo>
                          <a:lnTo>
                            <a:pt x="297824" y="304088"/>
                          </a:lnTo>
                          <a:lnTo>
                            <a:pt x="324324" y="359793"/>
                          </a:lnTo>
                          <a:close/>
                        </a:path>
                      </a:pathLst>
                    </a:custGeom>
                    <a:solidFill>
                      <a:srgbClr val="98B2D8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7" name="Freeform: Shape 26">
                      <a:extLst>
                        <a:ext uri="{FF2B5EF4-FFF2-40B4-BE49-F238E27FC236}">
                          <a16:creationId xmlns:a16="http://schemas.microsoft.com/office/drawing/2014/main" id="{AA58EF2B-C588-4BC7-A629-13DD781AF3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1718" y="3207932"/>
                      <a:ext cx="168472" cy="217214"/>
                    </a:xfrm>
                    <a:custGeom>
                      <a:avLst/>
                      <a:gdLst>
                        <a:gd name="connsiteX0" fmla="*/ 96444 w 168472"/>
                        <a:gd name="connsiteY0" fmla="*/ 2808 h 217214"/>
                        <a:gd name="connsiteX1" fmla="*/ 167833 w 168472"/>
                        <a:gd name="connsiteY1" fmla="*/ 130228 h 217214"/>
                        <a:gd name="connsiteX2" fmla="*/ 118942 w 168472"/>
                        <a:gd name="connsiteY2" fmla="*/ 124495 h 217214"/>
                        <a:gd name="connsiteX3" fmla="*/ 143928 w 168472"/>
                        <a:gd name="connsiteY3" fmla="*/ 181390 h 217214"/>
                        <a:gd name="connsiteX4" fmla="*/ 87358 w 168472"/>
                        <a:gd name="connsiteY4" fmla="*/ 159649 h 217214"/>
                        <a:gd name="connsiteX5" fmla="*/ 87358 w 168472"/>
                        <a:gd name="connsiteY5" fmla="*/ 216220 h 217214"/>
                        <a:gd name="connsiteX6" fmla="*/ 18456 w 168472"/>
                        <a:gd name="connsiteY6" fmla="*/ 95723 h 217214"/>
                        <a:gd name="connsiteX7" fmla="*/ 59018 w 168472"/>
                        <a:gd name="connsiteY7" fmla="*/ 47481 h 217214"/>
                        <a:gd name="connsiteX8" fmla="*/ 96444 w 168472"/>
                        <a:gd name="connsiteY8" fmla="*/ 2808 h 217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8472" h="217214">
                          <a:moveTo>
                            <a:pt x="96444" y="2808"/>
                          </a:moveTo>
                          <a:cubicBezTo>
                            <a:pt x="96444" y="2808"/>
                            <a:pt x="176378" y="94317"/>
                            <a:pt x="167833" y="130228"/>
                          </a:cubicBezTo>
                          <a:cubicBezTo>
                            <a:pt x="159288" y="166139"/>
                            <a:pt x="118942" y="124495"/>
                            <a:pt x="118942" y="124495"/>
                          </a:cubicBezTo>
                          <a:cubicBezTo>
                            <a:pt x="118942" y="124495"/>
                            <a:pt x="155935" y="167221"/>
                            <a:pt x="143928" y="181390"/>
                          </a:cubicBezTo>
                          <a:cubicBezTo>
                            <a:pt x="131922" y="195560"/>
                            <a:pt x="87358" y="159649"/>
                            <a:pt x="87358" y="159649"/>
                          </a:cubicBezTo>
                          <a:cubicBezTo>
                            <a:pt x="87358" y="159649"/>
                            <a:pt x="140683" y="226063"/>
                            <a:pt x="87358" y="216220"/>
                          </a:cubicBezTo>
                          <a:cubicBezTo>
                            <a:pt x="34032" y="206376"/>
                            <a:pt x="-33031" y="105782"/>
                            <a:pt x="18456" y="95723"/>
                          </a:cubicBezTo>
                          <a:cubicBezTo>
                            <a:pt x="18456" y="95723"/>
                            <a:pt x="12182" y="22495"/>
                            <a:pt x="59018" y="47481"/>
                          </a:cubicBezTo>
                          <a:cubicBezTo>
                            <a:pt x="59018" y="47481"/>
                            <a:pt x="38034" y="-13633"/>
                            <a:pt x="96444" y="2808"/>
                          </a:cubicBezTo>
                          <a:close/>
                        </a:path>
                      </a:pathLst>
                    </a:custGeom>
                    <a:solidFill>
                      <a:srgbClr val="B1C3E8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67B3FDCD-FC05-4B38-AE93-BF075F734812}"/>
                      </a:ext>
                    </a:extLst>
                  </p:cNvPr>
                  <p:cNvSpPr/>
                  <p:nvPr/>
                </p:nvSpPr>
                <p:spPr>
                  <a:xfrm>
                    <a:off x="2221558" y="3152222"/>
                    <a:ext cx="2145359" cy="1383656"/>
                  </a:xfrm>
                  <a:custGeom>
                    <a:avLst/>
                    <a:gdLst>
                      <a:gd name="connsiteX0" fmla="*/ 888365 w 2145359"/>
                      <a:gd name="connsiteY0" fmla="*/ 1383440 h 1383656"/>
                      <a:gd name="connsiteX1" fmla="*/ 931091 w 2145359"/>
                      <a:gd name="connsiteY1" fmla="*/ 861108 h 1383656"/>
                      <a:gd name="connsiteX2" fmla="*/ 930766 w 2145359"/>
                      <a:gd name="connsiteY2" fmla="*/ 859377 h 1383656"/>
                      <a:gd name="connsiteX3" fmla="*/ 930442 w 2145359"/>
                      <a:gd name="connsiteY3" fmla="*/ 857322 h 1383656"/>
                      <a:gd name="connsiteX4" fmla="*/ 926223 w 2145359"/>
                      <a:gd name="connsiteY4" fmla="*/ 836987 h 1383656"/>
                      <a:gd name="connsiteX5" fmla="*/ 801833 w 2145359"/>
                      <a:gd name="connsiteY5" fmla="*/ 927954 h 1383656"/>
                      <a:gd name="connsiteX6" fmla="*/ 511083 w 2145359"/>
                      <a:gd name="connsiteY6" fmla="*/ 1011242 h 1383656"/>
                      <a:gd name="connsiteX7" fmla="*/ 0 w 2145359"/>
                      <a:gd name="connsiteY7" fmla="*/ 398699 h 1383656"/>
                      <a:gd name="connsiteX8" fmla="*/ 165494 w 2145359"/>
                      <a:gd name="connsiteY8" fmla="*/ 290533 h 1383656"/>
                      <a:gd name="connsiteX9" fmla="*/ 580742 w 2145359"/>
                      <a:gd name="connsiteY9" fmla="*/ 654187 h 1383656"/>
                      <a:gd name="connsiteX10" fmla="*/ 766463 w 2145359"/>
                      <a:gd name="connsiteY10" fmla="*/ 346455 h 1383656"/>
                      <a:gd name="connsiteX11" fmla="*/ 994476 w 2145359"/>
                      <a:gd name="connsiteY11" fmla="*/ 116170 h 1383656"/>
                      <a:gd name="connsiteX12" fmla="*/ 1180305 w 2145359"/>
                      <a:gd name="connsiteY12" fmla="*/ 79610 h 1383656"/>
                      <a:gd name="connsiteX13" fmla="*/ 1350774 w 2145359"/>
                      <a:gd name="connsiteY13" fmla="*/ 0 h 1383656"/>
                      <a:gd name="connsiteX14" fmla="*/ 1421514 w 2145359"/>
                      <a:gd name="connsiteY14" fmla="*/ 5733 h 1383656"/>
                      <a:gd name="connsiteX15" fmla="*/ 1741793 w 2145359"/>
                      <a:gd name="connsiteY15" fmla="*/ 127311 h 1383656"/>
                      <a:gd name="connsiteX16" fmla="*/ 2145360 w 2145359"/>
                      <a:gd name="connsiteY16" fmla="*/ 1383656 h 1383656"/>
                      <a:gd name="connsiteX17" fmla="*/ 888365 w 2145359"/>
                      <a:gd name="connsiteY17" fmla="*/ 1383656 h 1383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145359" h="1383656">
                        <a:moveTo>
                          <a:pt x="888365" y="1383440"/>
                        </a:moveTo>
                        <a:cubicBezTo>
                          <a:pt x="888365" y="1383440"/>
                          <a:pt x="978359" y="1120381"/>
                          <a:pt x="931091" y="861108"/>
                        </a:cubicBezTo>
                        <a:cubicBezTo>
                          <a:pt x="931091" y="861108"/>
                          <a:pt x="930875" y="860567"/>
                          <a:pt x="930766" y="859377"/>
                        </a:cubicBezTo>
                        <a:cubicBezTo>
                          <a:pt x="930766" y="858836"/>
                          <a:pt x="930550" y="858187"/>
                          <a:pt x="930442" y="857322"/>
                        </a:cubicBezTo>
                        <a:cubicBezTo>
                          <a:pt x="929036" y="850507"/>
                          <a:pt x="927630" y="843693"/>
                          <a:pt x="926223" y="836987"/>
                        </a:cubicBezTo>
                        <a:cubicBezTo>
                          <a:pt x="926223" y="836987"/>
                          <a:pt x="873979" y="882633"/>
                          <a:pt x="801833" y="927954"/>
                        </a:cubicBezTo>
                        <a:cubicBezTo>
                          <a:pt x="715300" y="982470"/>
                          <a:pt x="599779" y="1036660"/>
                          <a:pt x="511083" y="1011242"/>
                        </a:cubicBezTo>
                        <a:cubicBezTo>
                          <a:pt x="348402" y="964730"/>
                          <a:pt x="110437" y="648454"/>
                          <a:pt x="0" y="398699"/>
                        </a:cubicBezTo>
                        <a:cubicBezTo>
                          <a:pt x="0" y="398699"/>
                          <a:pt x="55165" y="315952"/>
                          <a:pt x="165494" y="290533"/>
                        </a:cubicBezTo>
                        <a:cubicBezTo>
                          <a:pt x="165494" y="290533"/>
                          <a:pt x="386152" y="584528"/>
                          <a:pt x="580742" y="654187"/>
                        </a:cubicBezTo>
                        <a:cubicBezTo>
                          <a:pt x="580742" y="654187"/>
                          <a:pt x="685230" y="529255"/>
                          <a:pt x="766463" y="346455"/>
                        </a:cubicBezTo>
                        <a:cubicBezTo>
                          <a:pt x="818382" y="229744"/>
                          <a:pt x="896262" y="155867"/>
                          <a:pt x="994476" y="116170"/>
                        </a:cubicBezTo>
                        <a:cubicBezTo>
                          <a:pt x="1050181" y="93347"/>
                          <a:pt x="1112593" y="81665"/>
                          <a:pt x="1180305" y="79610"/>
                        </a:cubicBezTo>
                        <a:lnTo>
                          <a:pt x="1350774" y="0"/>
                        </a:lnTo>
                        <a:cubicBezTo>
                          <a:pt x="1350774" y="0"/>
                          <a:pt x="1378465" y="216"/>
                          <a:pt x="1421514" y="5733"/>
                        </a:cubicBezTo>
                        <a:cubicBezTo>
                          <a:pt x="1501449" y="16225"/>
                          <a:pt x="1634385" y="45430"/>
                          <a:pt x="1741793" y="127311"/>
                        </a:cubicBezTo>
                        <a:cubicBezTo>
                          <a:pt x="1907287" y="253432"/>
                          <a:pt x="2145360" y="1383656"/>
                          <a:pt x="2145360" y="1383656"/>
                        </a:cubicBezTo>
                        <a:lnTo>
                          <a:pt x="888365" y="1383656"/>
                        </a:lnTo>
                        <a:close/>
                      </a:path>
                    </a:pathLst>
                  </a:custGeom>
                  <a:solidFill>
                    <a:srgbClr val="B7CAE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6B18844D-DD29-4E7A-AAD2-AE459E57CD0A}"/>
                      </a:ext>
                    </a:extLst>
                  </p:cNvPr>
                  <p:cNvSpPr/>
                  <p:nvPr/>
                </p:nvSpPr>
                <p:spPr>
                  <a:xfrm>
                    <a:off x="3023390" y="3649460"/>
                    <a:ext cx="128933" cy="430607"/>
                  </a:xfrm>
                  <a:custGeom>
                    <a:avLst/>
                    <a:gdLst>
                      <a:gd name="connsiteX0" fmla="*/ 128934 w 128933"/>
                      <a:gd name="connsiteY0" fmla="*/ 362139 h 430607"/>
                      <a:gd name="connsiteX1" fmla="*/ 124391 w 128933"/>
                      <a:gd name="connsiteY1" fmla="*/ 339641 h 430607"/>
                      <a:gd name="connsiteX2" fmla="*/ 0 w 128933"/>
                      <a:gd name="connsiteY2" fmla="*/ 430608 h 430607"/>
                      <a:gd name="connsiteX3" fmla="*/ 50297 w 128933"/>
                      <a:gd name="connsiteY3" fmla="*/ 0 h 430607"/>
                      <a:gd name="connsiteX4" fmla="*/ 128934 w 128933"/>
                      <a:gd name="connsiteY4" fmla="*/ 362139 h 430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933" h="430607">
                        <a:moveTo>
                          <a:pt x="128934" y="362139"/>
                        </a:moveTo>
                        <a:cubicBezTo>
                          <a:pt x="127527" y="354676"/>
                          <a:pt x="126013" y="347212"/>
                          <a:pt x="124391" y="339641"/>
                        </a:cubicBezTo>
                        <a:cubicBezTo>
                          <a:pt x="124391" y="339641"/>
                          <a:pt x="72147" y="385287"/>
                          <a:pt x="0" y="430608"/>
                        </a:cubicBezTo>
                        <a:lnTo>
                          <a:pt x="50297" y="0"/>
                        </a:lnTo>
                        <a:cubicBezTo>
                          <a:pt x="101568" y="197186"/>
                          <a:pt x="126121" y="344508"/>
                          <a:pt x="128934" y="362139"/>
                        </a:cubicBezTo>
                        <a:close/>
                      </a:path>
                    </a:pathLst>
                  </a:custGeom>
                  <a:solidFill>
                    <a:srgbClr val="97B3D1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E519795-33B4-4388-A220-EFCD587C3C3F}"/>
                      </a:ext>
                    </a:extLst>
                  </p:cNvPr>
                  <p:cNvSpPr/>
                  <p:nvPr/>
                </p:nvSpPr>
                <p:spPr>
                  <a:xfrm>
                    <a:off x="3216034" y="3152006"/>
                    <a:ext cx="427038" cy="325382"/>
                  </a:xfrm>
                  <a:custGeom>
                    <a:avLst/>
                    <a:gdLst>
                      <a:gd name="connsiteX0" fmla="*/ 427038 w 427038"/>
                      <a:gd name="connsiteY0" fmla="*/ 5733 h 325382"/>
                      <a:gd name="connsiteX1" fmla="*/ 112492 w 427038"/>
                      <a:gd name="connsiteY1" fmla="*/ 325363 h 325382"/>
                      <a:gd name="connsiteX2" fmla="*/ 0 w 427038"/>
                      <a:gd name="connsiteY2" fmla="*/ 116170 h 325382"/>
                      <a:gd name="connsiteX3" fmla="*/ 185829 w 427038"/>
                      <a:gd name="connsiteY3" fmla="*/ 79610 h 325382"/>
                      <a:gd name="connsiteX4" fmla="*/ 356298 w 427038"/>
                      <a:gd name="connsiteY4" fmla="*/ 0 h 325382"/>
                      <a:gd name="connsiteX5" fmla="*/ 427038 w 427038"/>
                      <a:gd name="connsiteY5" fmla="*/ 5733 h 325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7038" h="325382">
                        <a:moveTo>
                          <a:pt x="427038" y="5733"/>
                        </a:moveTo>
                        <a:cubicBezTo>
                          <a:pt x="400754" y="172957"/>
                          <a:pt x="233314" y="327418"/>
                          <a:pt x="112492" y="325363"/>
                        </a:cubicBezTo>
                        <a:cubicBezTo>
                          <a:pt x="15251" y="323632"/>
                          <a:pt x="973" y="184314"/>
                          <a:pt x="0" y="116170"/>
                        </a:cubicBezTo>
                        <a:cubicBezTo>
                          <a:pt x="55705" y="93347"/>
                          <a:pt x="118117" y="81665"/>
                          <a:pt x="185829" y="79610"/>
                        </a:cubicBezTo>
                        <a:lnTo>
                          <a:pt x="356298" y="0"/>
                        </a:lnTo>
                        <a:cubicBezTo>
                          <a:pt x="356406" y="0"/>
                          <a:pt x="384097" y="216"/>
                          <a:pt x="427038" y="5733"/>
                        </a:cubicBezTo>
                        <a:close/>
                      </a:path>
                    </a:pathLst>
                  </a:custGeom>
                  <a:solidFill>
                    <a:srgbClr val="CED9EA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CF24125D-E9D6-4539-87E0-CC525BD29601}"/>
                      </a:ext>
                    </a:extLst>
                  </p:cNvPr>
                  <p:cNvSpPr/>
                  <p:nvPr/>
                </p:nvSpPr>
                <p:spPr>
                  <a:xfrm>
                    <a:off x="3353729" y="3544972"/>
                    <a:ext cx="514003" cy="819788"/>
                  </a:xfrm>
                  <a:custGeom>
                    <a:avLst/>
                    <a:gdLst>
                      <a:gd name="connsiteX0" fmla="*/ 0 w 514003"/>
                      <a:gd name="connsiteY0" fmla="*/ 819788 h 819788"/>
                      <a:gd name="connsiteX1" fmla="*/ 400754 w 514003"/>
                      <a:gd name="connsiteY1" fmla="*/ 0 h 819788"/>
                      <a:gd name="connsiteX2" fmla="*/ 514004 w 514003"/>
                      <a:gd name="connsiteY2" fmla="*/ 354135 h 819788"/>
                      <a:gd name="connsiteX3" fmla="*/ 470413 w 514003"/>
                      <a:gd name="connsiteY3" fmla="*/ 722872 h 819788"/>
                      <a:gd name="connsiteX4" fmla="*/ 0 w 514003"/>
                      <a:gd name="connsiteY4" fmla="*/ 819788 h 81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4003" h="819788">
                        <a:moveTo>
                          <a:pt x="0" y="819788"/>
                        </a:moveTo>
                        <a:cubicBezTo>
                          <a:pt x="0" y="819788"/>
                          <a:pt x="383988" y="420116"/>
                          <a:pt x="400754" y="0"/>
                        </a:cubicBezTo>
                        <a:lnTo>
                          <a:pt x="514004" y="354135"/>
                        </a:lnTo>
                        <a:lnTo>
                          <a:pt x="470413" y="722872"/>
                        </a:lnTo>
                        <a:lnTo>
                          <a:pt x="0" y="819788"/>
                        </a:lnTo>
                        <a:close/>
                      </a:path>
                    </a:pathLst>
                  </a:custGeom>
                  <a:solidFill>
                    <a:srgbClr val="97B3D1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55CEE115-71D0-474F-94A5-E15F3B3D1DB5}"/>
                      </a:ext>
                    </a:extLst>
                  </p:cNvPr>
                  <p:cNvSpPr/>
                  <p:nvPr/>
                </p:nvSpPr>
                <p:spPr>
                  <a:xfrm>
                    <a:off x="2912629" y="4364745"/>
                    <a:ext cx="429958" cy="170809"/>
                  </a:xfrm>
                  <a:custGeom>
                    <a:avLst/>
                    <a:gdLst>
                      <a:gd name="connsiteX0" fmla="*/ 429959 w 429958"/>
                      <a:gd name="connsiteY0" fmla="*/ 170810 h 170809"/>
                      <a:gd name="connsiteX1" fmla="*/ 0 w 429958"/>
                      <a:gd name="connsiteY1" fmla="*/ 170810 h 170809"/>
                      <a:gd name="connsiteX2" fmla="*/ 67495 w 429958"/>
                      <a:gd name="connsiteY2" fmla="*/ 92389 h 170809"/>
                      <a:gd name="connsiteX3" fmla="*/ 375552 w 429958"/>
                      <a:gd name="connsiteY3" fmla="*/ 989 h 170809"/>
                      <a:gd name="connsiteX4" fmla="*/ 429959 w 429958"/>
                      <a:gd name="connsiteY4" fmla="*/ 170810 h 170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958" h="170809">
                        <a:moveTo>
                          <a:pt x="429959" y="170810"/>
                        </a:moveTo>
                        <a:lnTo>
                          <a:pt x="0" y="170810"/>
                        </a:lnTo>
                        <a:cubicBezTo>
                          <a:pt x="0" y="170810"/>
                          <a:pt x="1082" y="112076"/>
                          <a:pt x="67495" y="92389"/>
                        </a:cubicBezTo>
                        <a:cubicBezTo>
                          <a:pt x="133909" y="72811"/>
                          <a:pt x="176310" y="-9935"/>
                          <a:pt x="375552" y="989"/>
                        </a:cubicBezTo>
                        <a:lnTo>
                          <a:pt x="429959" y="170810"/>
                        </a:ln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CEA4BE97-B817-4892-8B47-15E2E5003DD7}"/>
                      </a:ext>
                    </a:extLst>
                  </p:cNvPr>
                  <p:cNvSpPr/>
                  <p:nvPr/>
                </p:nvSpPr>
                <p:spPr>
                  <a:xfrm>
                    <a:off x="3248375" y="4140425"/>
                    <a:ext cx="663164" cy="395237"/>
                  </a:xfrm>
                  <a:custGeom>
                    <a:avLst/>
                    <a:gdLst>
                      <a:gd name="connsiteX0" fmla="*/ 534122 w 663164"/>
                      <a:gd name="connsiteY0" fmla="*/ 0 h 395237"/>
                      <a:gd name="connsiteX1" fmla="*/ 12547 w 663164"/>
                      <a:gd name="connsiteY1" fmla="*/ 199241 h 395237"/>
                      <a:gd name="connsiteX2" fmla="*/ 45970 w 663164"/>
                      <a:gd name="connsiteY2" fmla="*/ 395237 h 395237"/>
                      <a:gd name="connsiteX3" fmla="*/ 663164 w 663164"/>
                      <a:gd name="connsiteY3" fmla="*/ 395237 h 395237"/>
                      <a:gd name="connsiteX4" fmla="*/ 534122 w 663164"/>
                      <a:gd name="connsiteY4" fmla="*/ 0 h 395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3164" h="395237">
                        <a:moveTo>
                          <a:pt x="534122" y="0"/>
                        </a:moveTo>
                        <a:cubicBezTo>
                          <a:pt x="534122" y="0"/>
                          <a:pt x="331528" y="116494"/>
                          <a:pt x="12547" y="199241"/>
                        </a:cubicBezTo>
                        <a:cubicBezTo>
                          <a:pt x="12547" y="199241"/>
                          <a:pt x="-31693" y="305893"/>
                          <a:pt x="45970" y="395237"/>
                        </a:cubicBezTo>
                        <a:lnTo>
                          <a:pt x="663164" y="395237"/>
                        </a:lnTo>
                        <a:lnTo>
                          <a:pt x="534122" y="0"/>
                        </a:lnTo>
                        <a:close/>
                      </a:path>
                    </a:pathLst>
                  </a:custGeom>
                  <a:solidFill>
                    <a:srgbClr val="B6C5DD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4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2946917" y="2426395"/>
                  <a:ext cx="635687" cy="966135"/>
                  <a:chOff x="2946917" y="2426395"/>
                  <a:chExt cx="635687" cy="966135"/>
                </a:xfrm>
              </p:grpSpPr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1DF6A192-B95F-4C7D-98DF-019E57535601}"/>
                      </a:ext>
                    </a:extLst>
                  </p:cNvPr>
                  <p:cNvSpPr/>
                  <p:nvPr/>
                </p:nvSpPr>
                <p:spPr>
                  <a:xfrm>
                    <a:off x="2946917" y="2426395"/>
                    <a:ext cx="635687" cy="738546"/>
                  </a:xfrm>
                  <a:custGeom>
                    <a:avLst/>
                    <a:gdLst>
                      <a:gd name="connsiteX0" fmla="*/ 81341 w 635687"/>
                      <a:gd name="connsiteY0" fmla="*/ 492730 h 738546"/>
                      <a:gd name="connsiteX1" fmla="*/ 974 w 635687"/>
                      <a:gd name="connsiteY1" fmla="*/ 280941 h 738546"/>
                      <a:gd name="connsiteX2" fmla="*/ 91184 w 635687"/>
                      <a:gd name="connsiteY2" fmla="*/ 215717 h 738546"/>
                      <a:gd name="connsiteX3" fmla="*/ 279176 w 635687"/>
                      <a:gd name="connsiteY3" fmla="*/ 61581 h 738546"/>
                      <a:gd name="connsiteX4" fmla="*/ 316818 w 635687"/>
                      <a:gd name="connsiteY4" fmla="*/ 35 h 738546"/>
                      <a:gd name="connsiteX5" fmla="*/ 424335 w 635687"/>
                      <a:gd name="connsiteY5" fmla="*/ 97925 h 738546"/>
                      <a:gd name="connsiteX6" fmla="*/ 469007 w 635687"/>
                      <a:gd name="connsiteY6" fmla="*/ 43409 h 738546"/>
                      <a:gd name="connsiteX7" fmla="*/ 565275 w 635687"/>
                      <a:gd name="connsiteY7" fmla="*/ 169314 h 738546"/>
                      <a:gd name="connsiteX8" fmla="*/ 614598 w 635687"/>
                      <a:gd name="connsiteY8" fmla="*/ 394299 h 738546"/>
                      <a:gd name="connsiteX9" fmla="*/ 586367 w 635687"/>
                      <a:gd name="connsiteY9" fmla="*/ 621880 h 738546"/>
                      <a:gd name="connsiteX10" fmla="*/ 514545 w 635687"/>
                      <a:gd name="connsiteY10" fmla="*/ 738483 h 738546"/>
                      <a:gd name="connsiteX11" fmla="*/ 304595 w 635687"/>
                      <a:gd name="connsiteY11" fmla="*/ 566823 h 738546"/>
                      <a:gd name="connsiteX12" fmla="*/ 81341 w 635687"/>
                      <a:gd name="connsiteY12" fmla="*/ 492730 h 7385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35687" h="738546">
                        <a:moveTo>
                          <a:pt x="81341" y="492730"/>
                        </a:moveTo>
                        <a:cubicBezTo>
                          <a:pt x="81341" y="492730"/>
                          <a:pt x="-10384" y="366176"/>
                          <a:pt x="974" y="280941"/>
                        </a:cubicBezTo>
                        <a:cubicBezTo>
                          <a:pt x="12331" y="195707"/>
                          <a:pt x="91184" y="215717"/>
                          <a:pt x="91184" y="215717"/>
                        </a:cubicBezTo>
                        <a:cubicBezTo>
                          <a:pt x="91184" y="215717"/>
                          <a:pt x="87507" y="8580"/>
                          <a:pt x="279176" y="61581"/>
                        </a:cubicBezTo>
                        <a:cubicBezTo>
                          <a:pt x="279176" y="61581"/>
                          <a:pt x="274958" y="-1696"/>
                          <a:pt x="316818" y="35"/>
                        </a:cubicBezTo>
                        <a:cubicBezTo>
                          <a:pt x="358678" y="1657"/>
                          <a:pt x="424335" y="97925"/>
                          <a:pt x="424335" y="97925"/>
                        </a:cubicBezTo>
                        <a:cubicBezTo>
                          <a:pt x="424335" y="97925"/>
                          <a:pt x="440668" y="26644"/>
                          <a:pt x="469007" y="43409"/>
                        </a:cubicBezTo>
                        <a:cubicBezTo>
                          <a:pt x="497347" y="60283"/>
                          <a:pt x="506108" y="133836"/>
                          <a:pt x="565275" y="169314"/>
                        </a:cubicBezTo>
                        <a:cubicBezTo>
                          <a:pt x="624441" y="204793"/>
                          <a:pt x="661110" y="250655"/>
                          <a:pt x="614598" y="394299"/>
                        </a:cubicBezTo>
                        <a:cubicBezTo>
                          <a:pt x="568087" y="537943"/>
                          <a:pt x="603024" y="548111"/>
                          <a:pt x="586367" y="621880"/>
                        </a:cubicBezTo>
                        <a:cubicBezTo>
                          <a:pt x="570575" y="691971"/>
                          <a:pt x="558028" y="734589"/>
                          <a:pt x="514545" y="738483"/>
                        </a:cubicBezTo>
                        <a:cubicBezTo>
                          <a:pt x="471062" y="742377"/>
                          <a:pt x="304595" y="566823"/>
                          <a:pt x="304595" y="566823"/>
                        </a:cubicBezTo>
                        <a:lnTo>
                          <a:pt x="81341" y="492730"/>
                        </a:lnTo>
                        <a:close/>
                      </a:path>
                    </a:pathLst>
                  </a:custGeom>
                  <a:solidFill>
                    <a:srgbClr val="5D7CA0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06560FD4-1B20-4798-92B4-B52561FAF188}"/>
                      </a:ext>
                    </a:extLst>
                  </p:cNvPr>
                  <p:cNvSpPr/>
                  <p:nvPr/>
                </p:nvSpPr>
                <p:spPr>
                  <a:xfrm>
                    <a:off x="3274118" y="2938270"/>
                    <a:ext cx="298321" cy="454260"/>
                  </a:xfrm>
                  <a:custGeom>
                    <a:avLst/>
                    <a:gdLst>
                      <a:gd name="connsiteX0" fmla="*/ 298321 w 298321"/>
                      <a:gd name="connsiteY0" fmla="*/ 213736 h 454260"/>
                      <a:gd name="connsiteX1" fmla="*/ 79394 w 298321"/>
                      <a:gd name="connsiteY1" fmla="*/ 453215 h 454260"/>
                      <a:gd name="connsiteX2" fmla="*/ 10817 w 298321"/>
                      <a:gd name="connsiteY2" fmla="*/ 370143 h 454260"/>
                      <a:gd name="connsiteX3" fmla="*/ 0 w 298321"/>
                      <a:gd name="connsiteY3" fmla="*/ 233206 h 454260"/>
                      <a:gd name="connsiteX4" fmla="*/ 134450 w 298321"/>
                      <a:gd name="connsiteY4" fmla="*/ 42185 h 454260"/>
                      <a:gd name="connsiteX5" fmla="*/ 164087 w 298321"/>
                      <a:gd name="connsiteY5" fmla="*/ 0 h 454260"/>
                      <a:gd name="connsiteX6" fmla="*/ 298321 w 298321"/>
                      <a:gd name="connsiteY6" fmla="*/ 213736 h 454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8321" h="454260">
                        <a:moveTo>
                          <a:pt x="298321" y="213736"/>
                        </a:moveTo>
                        <a:cubicBezTo>
                          <a:pt x="298321" y="213736"/>
                          <a:pt x="191562" y="472685"/>
                          <a:pt x="79394" y="453215"/>
                        </a:cubicBezTo>
                        <a:cubicBezTo>
                          <a:pt x="23688" y="443480"/>
                          <a:pt x="11249" y="409516"/>
                          <a:pt x="10817" y="370143"/>
                        </a:cubicBezTo>
                        <a:cubicBezTo>
                          <a:pt x="10276" y="318765"/>
                          <a:pt x="30286" y="258516"/>
                          <a:pt x="0" y="233206"/>
                        </a:cubicBezTo>
                        <a:lnTo>
                          <a:pt x="134450" y="42185"/>
                        </a:lnTo>
                        <a:lnTo>
                          <a:pt x="164087" y="0"/>
                        </a:lnTo>
                        <a:cubicBezTo>
                          <a:pt x="163979" y="0"/>
                          <a:pt x="200215" y="104921"/>
                          <a:pt x="298321" y="213736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8B80F0EA-6A4F-4D5E-88A2-D403B2FC7579}"/>
                      </a:ext>
                    </a:extLst>
                  </p:cNvPr>
                  <p:cNvSpPr/>
                  <p:nvPr/>
                </p:nvSpPr>
                <p:spPr>
                  <a:xfrm>
                    <a:off x="3274010" y="2980455"/>
                    <a:ext cx="159492" cy="327958"/>
                  </a:xfrm>
                  <a:custGeom>
                    <a:avLst/>
                    <a:gdLst>
                      <a:gd name="connsiteX0" fmla="*/ 10817 w 159492"/>
                      <a:gd name="connsiteY0" fmla="*/ 327959 h 327958"/>
                      <a:gd name="connsiteX1" fmla="*/ 0 w 159492"/>
                      <a:gd name="connsiteY1" fmla="*/ 191021 h 327958"/>
                      <a:gd name="connsiteX2" fmla="*/ 134450 w 159492"/>
                      <a:gd name="connsiteY2" fmla="*/ 0 h 327958"/>
                      <a:gd name="connsiteX3" fmla="*/ 157489 w 159492"/>
                      <a:gd name="connsiteY3" fmla="*/ 74743 h 327958"/>
                      <a:gd name="connsiteX4" fmla="*/ 10817 w 159492"/>
                      <a:gd name="connsiteY4" fmla="*/ 327959 h 327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492" h="327958">
                        <a:moveTo>
                          <a:pt x="10817" y="327959"/>
                        </a:moveTo>
                        <a:cubicBezTo>
                          <a:pt x="10276" y="276580"/>
                          <a:pt x="30286" y="216332"/>
                          <a:pt x="0" y="191021"/>
                        </a:cubicBezTo>
                        <a:lnTo>
                          <a:pt x="134450" y="0"/>
                        </a:lnTo>
                        <a:cubicBezTo>
                          <a:pt x="145916" y="13413"/>
                          <a:pt x="154136" y="37317"/>
                          <a:pt x="157489" y="74743"/>
                        </a:cubicBezTo>
                        <a:cubicBezTo>
                          <a:pt x="175229" y="272037"/>
                          <a:pt x="70957" y="317899"/>
                          <a:pt x="10817" y="327959"/>
                        </a:cubicBezTo>
                        <a:close/>
                      </a:path>
                    </a:pathLst>
                  </a:custGeom>
                  <a:solidFill>
                    <a:srgbClr val="799CBF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C5923013-B9CD-4FC2-9496-1872E0E28920}"/>
                      </a:ext>
                    </a:extLst>
                  </p:cNvPr>
                  <p:cNvSpPr/>
                  <p:nvPr/>
                </p:nvSpPr>
                <p:spPr>
                  <a:xfrm>
                    <a:off x="3015170" y="2795275"/>
                    <a:ext cx="475609" cy="444857"/>
                  </a:xfrm>
                  <a:custGeom>
                    <a:avLst/>
                    <a:gdLst>
                      <a:gd name="connsiteX0" fmla="*/ 0 w 475609"/>
                      <a:gd name="connsiteY0" fmla="*/ 23148 h 444857"/>
                      <a:gd name="connsiteX1" fmla="*/ 172524 w 475609"/>
                      <a:gd name="connsiteY1" fmla="*/ 431907 h 444857"/>
                      <a:gd name="connsiteX2" fmla="*/ 431689 w 475609"/>
                      <a:gd name="connsiteY2" fmla="*/ 202162 h 444857"/>
                      <a:gd name="connsiteX3" fmla="*/ 474631 w 475609"/>
                      <a:gd name="connsiteY3" fmla="*/ 99080 h 444857"/>
                      <a:gd name="connsiteX4" fmla="*/ 390586 w 475609"/>
                      <a:gd name="connsiteY4" fmla="*/ 159221 h 444857"/>
                      <a:gd name="connsiteX5" fmla="*/ 325687 w 475609"/>
                      <a:gd name="connsiteY5" fmla="*/ 26934 h 444857"/>
                      <a:gd name="connsiteX6" fmla="*/ 215142 w 475609"/>
                      <a:gd name="connsiteY6" fmla="*/ 12007 h 444857"/>
                      <a:gd name="connsiteX7" fmla="*/ 96159 w 475609"/>
                      <a:gd name="connsiteY7" fmla="*/ 1 h 444857"/>
                      <a:gd name="connsiteX8" fmla="*/ 0 w 475609"/>
                      <a:gd name="connsiteY8" fmla="*/ 23148 h 444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5609" h="444857">
                        <a:moveTo>
                          <a:pt x="0" y="23148"/>
                        </a:moveTo>
                        <a:cubicBezTo>
                          <a:pt x="0" y="23148"/>
                          <a:pt x="36344" y="356731"/>
                          <a:pt x="172524" y="431907"/>
                        </a:cubicBezTo>
                        <a:cubicBezTo>
                          <a:pt x="290858" y="497130"/>
                          <a:pt x="434502" y="299728"/>
                          <a:pt x="431689" y="202162"/>
                        </a:cubicBezTo>
                        <a:cubicBezTo>
                          <a:pt x="431689" y="202162"/>
                          <a:pt x="483285" y="162790"/>
                          <a:pt x="474631" y="99080"/>
                        </a:cubicBezTo>
                        <a:cubicBezTo>
                          <a:pt x="465978" y="35371"/>
                          <a:pt x="398591" y="56463"/>
                          <a:pt x="390586" y="159221"/>
                        </a:cubicBezTo>
                        <a:cubicBezTo>
                          <a:pt x="390586" y="159221"/>
                          <a:pt x="335746" y="155327"/>
                          <a:pt x="325687" y="26934"/>
                        </a:cubicBezTo>
                        <a:cubicBezTo>
                          <a:pt x="291290" y="55382"/>
                          <a:pt x="254190" y="46620"/>
                          <a:pt x="215142" y="12007"/>
                        </a:cubicBezTo>
                        <a:cubicBezTo>
                          <a:pt x="215142" y="12007"/>
                          <a:pt x="195780" y="83505"/>
                          <a:pt x="96159" y="1"/>
                        </a:cubicBezTo>
                        <a:cubicBezTo>
                          <a:pt x="96051" y="-216"/>
                          <a:pt x="58409" y="50839"/>
                          <a:pt x="0" y="23148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39" name="Graphic 11">
                <a:extLst>
                  <a:ext uri="{FF2B5EF4-FFF2-40B4-BE49-F238E27FC236}">
                    <a16:creationId xmlns:a16="http://schemas.microsoft.com/office/drawing/2014/main" id="{DCAC7602-3439-4E1B-854D-CB0ADD1B0F24}"/>
                  </a:ext>
                </a:extLst>
              </p:cNvPr>
              <p:cNvGrpSpPr/>
              <p:nvPr/>
            </p:nvGrpSpPr>
            <p:grpSpPr>
              <a:xfrm>
                <a:off x="4903852" y="1940779"/>
                <a:ext cx="2569963" cy="2605699"/>
                <a:chOff x="4903852" y="1940779"/>
                <a:chExt cx="2569963" cy="2605699"/>
              </a:xfrm>
            </p:grpSpPr>
            <p:grpSp>
              <p:nvGrpSpPr>
                <p:cNvPr id="40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5093467" y="4023930"/>
                  <a:ext cx="1369378" cy="522548"/>
                  <a:chOff x="5093467" y="4023930"/>
                  <a:chExt cx="1369378" cy="522548"/>
                </a:xfrm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0A5DF844-C793-4CEF-AE77-C3FA2550009B}"/>
                      </a:ext>
                    </a:extLst>
                  </p:cNvPr>
                  <p:cNvSpPr/>
                  <p:nvPr/>
                </p:nvSpPr>
                <p:spPr>
                  <a:xfrm>
                    <a:off x="5745814" y="4111004"/>
                    <a:ext cx="717030" cy="435475"/>
                  </a:xfrm>
                  <a:custGeom>
                    <a:avLst/>
                    <a:gdLst>
                      <a:gd name="connsiteX0" fmla="*/ 480472 w 717030"/>
                      <a:gd name="connsiteY0" fmla="*/ 0 h 435475"/>
                      <a:gd name="connsiteX1" fmla="*/ 717031 w 717030"/>
                      <a:gd name="connsiteY1" fmla="*/ 435475 h 435475"/>
                      <a:gd name="connsiteX2" fmla="*/ 97349 w 717030"/>
                      <a:gd name="connsiteY2" fmla="*/ 435475 h 435475"/>
                      <a:gd name="connsiteX3" fmla="*/ 0 w 717030"/>
                      <a:gd name="connsiteY3" fmla="*/ 99404 h 435475"/>
                      <a:gd name="connsiteX4" fmla="*/ 480472 w 717030"/>
                      <a:gd name="connsiteY4" fmla="*/ 0 h 435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7030" h="435475">
                        <a:moveTo>
                          <a:pt x="480472" y="0"/>
                        </a:moveTo>
                        <a:cubicBezTo>
                          <a:pt x="480472" y="0"/>
                          <a:pt x="656242" y="293237"/>
                          <a:pt x="717031" y="435475"/>
                        </a:cubicBezTo>
                        <a:lnTo>
                          <a:pt x="97349" y="435475"/>
                        </a:lnTo>
                        <a:cubicBezTo>
                          <a:pt x="97349" y="435475"/>
                          <a:pt x="62087" y="264033"/>
                          <a:pt x="0" y="99404"/>
                        </a:cubicBezTo>
                        <a:lnTo>
                          <a:pt x="480472" y="0"/>
                        </a:lnTo>
                        <a:close/>
                      </a:path>
                    </a:pathLst>
                  </a:custGeom>
                  <a:solidFill>
                    <a:srgbClr val="5D7CA0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FF63E183-BFDB-484F-8238-E61034917F93}"/>
                      </a:ext>
                    </a:extLst>
                  </p:cNvPr>
                  <p:cNvSpPr/>
                  <p:nvPr/>
                </p:nvSpPr>
                <p:spPr>
                  <a:xfrm>
                    <a:off x="5093467" y="4023930"/>
                    <a:ext cx="891177" cy="522440"/>
                  </a:xfrm>
                  <a:custGeom>
                    <a:avLst/>
                    <a:gdLst>
                      <a:gd name="connsiteX0" fmla="*/ 891178 w 891177"/>
                      <a:gd name="connsiteY0" fmla="*/ 152406 h 522440"/>
                      <a:gd name="connsiteX1" fmla="*/ 728821 w 891177"/>
                      <a:gd name="connsiteY1" fmla="*/ 433528 h 522440"/>
                      <a:gd name="connsiteX2" fmla="*/ 749805 w 891177"/>
                      <a:gd name="connsiteY2" fmla="*/ 522441 h 522440"/>
                      <a:gd name="connsiteX3" fmla="*/ 0 w 891177"/>
                      <a:gd name="connsiteY3" fmla="*/ 513247 h 522440"/>
                      <a:gd name="connsiteX4" fmla="*/ 83504 w 891177"/>
                      <a:gd name="connsiteY4" fmla="*/ 0 h 522440"/>
                      <a:gd name="connsiteX5" fmla="*/ 891178 w 891177"/>
                      <a:gd name="connsiteY5" fmla="*/ 152406 h 522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1177" h="522440">
                        <a:moveTo>
                          <a:pt x="891178" y="152406"/>
                        </a:moveTo>
                        <a:cubicBezTo>
                          <a:pt x="857214" y="264790"/>
                          <a:pt x="805510" y="360733"/>
                          <a:pt x="728821" y="433528"/>
                        </a:cubicBezTo>
                        <a:lnTo>
                          <a:pt x="749805" y="522441"/>
                        </a:lnTo>
                        <a:lnTo>
                          <a:pt x="0" y="513247"/>
                        </a:lnTo>
                        <a:lnTo>
                          <a:pt x="83504" y="0"/>
                        </a:lnTo>
                        <a:lnTo>
                          <a:pt x="891178" y="152406"/>
                        </a:lnTo>
                        <a:close/>
                      </a:path>
                    </a:pathLst>
                  </a:custGeom>
                  <a:solidFill>
                    <a:srgbClr val="799CBF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3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7146453" y="2251853"/>
                  <a:ext cx="327362" cy="436771"/>
                  <a:chOff x="7146453" y="2251853"/>
                  <a:chExt cx="327362" cy="436771"/>
                </a:xfrm>
              </p:grpSpPr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69C1E01B-3DFF-456B-B99E-5FB92C7FB7AF}"/>
                      </a:ext>
                    </a:extLst>
                  </p:cNvPr>
                  <p:cNvSpPr/>
                  <p:nvPr/>
                </p:nvSpPr>
                <p:spPr>
                  <a:xfrm>
                    <a:off x="7146561" y="2251853"/>
                    <a:ext cx="293229" cy="436771"/>
                  </a:xfrm>
                  <a:custGeom>
                    <a:avLst/>
                    <a:gdLst>
                      <a:gd name="connsiteX0" fmla="*/ 14386 w 293229"/>
                      <a:gd name="connsiteY0" fmla="*/ 324387 h 436771"/>
                      <a:gd name="connsiteX1" fmla="*/ 88588 w 293229"/>
                      <a:gd name="connsiteY1" fmla="*/ 113788 h 436771"/>
                      <a:gd name="connsiteX2" fmla="*/ 288910 w 293229"/>
                      <a:gd name="connsiteY2" fmla="*/ 6055 h 436771"/>
                      <a:gd name="connsiteX3" fmla="*/ 169928 w 293229"/>
                      <a:gd name="connsiteY3" fmla="*/ 126119 h 436771"/>
                      <a:gd name="connsiteX4" fmla="*/ 283178 w 293229"/>
                      <a:gd name="connsiteY4" fmla="*/ 201619 h 436771"/>
                      <a:gd name="connsiteX5" fmla="*/ 167008 w 293229"/>
                      <a:gd name="connsiteY5" fmla="*/ 361272 h 436771"/>
                      <a:gd name="connsiteX6" fmla="*/ 133584 w 293229"/>
                      <a:gd name="connsiteY6" fmla="*/ 436771 h 436771"/>
                      <a:gd name="connsiteX7" fmla="*/ 0 w 293229"/>
                      <a:gd name="connsiteY7" fmla="*/ 352618 h 436771"/>
                      <a:gd name="connsiteX8" fmla="*/ 14386 w 293229"/>
                      <a:gd name="connsiteY8" fmla="*/ 324387 h 436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3229" h="436771">
                        <a:moveTo>
                          <a:pt x="14386" y="324387"/>
                        </a:moveTo>
                        <a:cubicBezTo>
                          <a:pt x="14386" y="324387"/>
                          <a:pt x="39156" y="168953"/>
                          <a:pt x="88588" y="113788"/>
                        </a:cubicBezTo>
                        <a:cubicBezTo>
                          <a:pt x="137911" y="58624"/>
                          <a:pt x="272902" y="-22933"/>
                          <a:pt x="288910" y="6055"/>
                        </a:cubicBezTo>
                        <a:cubicBezTo>
                          <a:pt x="304919" y="35044"/>
                          <a:pt x="169928" y="126119"/>
                          <a:pt x="169928" y="126119"/>
                        </a:cubicBezTo>
                        <a:cubicBezTo>
                          <a:pt x="169928" y="126119"/>
                          <a:pt x="230934" y="111625"/>
                          <a:pt x="283178" y="201619"/>
                        </a:cubicBezTo>
                        <a:cubicBezTo>
                          <a:pt x="335422" y="291613"/>
                          <a:pt x="167008" y="361272"/>
                          <a:pt x="167008" y="361272"/>
                        </a:cubicBezTo>
                        <a:lnTo>
                          <a:pt x="133584" y="436771"/>
                        </a:lnTo>
                        <a:lnTo>
                          <a:pt x="0" y="352618"/>
                        </a:lnTo>
                        <a:lnTo>
                          <a:pt x="14386" y="324387"/>
                        </a:lnTo>
                        <a:close/>
                      </a:path>
                    </a:pathLst>
                  </a:custGeom>
                  <a:solidFill>
                    <a:srgbClr val="799CBF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A32F6EBD-8A9A-4C99-9A87-1BFCE463B45D}"/>
                      </a:ext>
                    </a:extLst>
                  </p:cNvPr>
                  <p:cNvSpPr/>
                  <p:nvPr/>
                </p:nvSpPr>
                <p:spPr>
                  <a:xfrm>
                    <a:off x="7268225" y="2370184"/>
                    <a:ext cx="205591" cy="186302"/>
                  </a:xfrm>
                  <a:custGeom>
                    <a:avLst/>
                    <a:gdLst>
                      <a:gd name="connsiteX0" fmla="*/ 65355 w 205591"/>
                      <a:gd name="connsiteY0" fmla="*/ 10708 h 186302"/>
                      <a:gd name="connsiteX1" fmla="*/ 1104 w 205591"/>
                      <a:gd name="connsiteY1" fmla="*/ 109031 h 186302"/>
                      <a:gd name="connsiteX2" fmla="*/ 53564 w 205591"/>
                      <a:gd name="connsiteY2" fmla="*/ 96592 h 186302"/>
                      <a:gd name="connsiteX3" fmla="*/ 45993 w 205591"/>
                      <a:gd name="connsiteY3" fmla="*/ 161383 h 186302"/>
                      <a:gd name="connsiteX4" fmla="*/ 112840 w 205591"/>
                      <a:gd name="connsiteY4" fmla="*/ 130123 h 186302"/>
                      <a:gd name="connsiteX5" fmla="*/ 98453 w 205591"/>
                      <a:gd name="connsiteY5" fmla="*/ 185612 h 186302"/>
                      <a:gd name="connsiteX6" fmla="*/ 203374 w 205591"/>
                      <a:gd name="connsiteY6" fmla="*/ 103623 h 186302"/>
                      <a:gd name="connsiteX7" fmla="*/ 174602 w 205591"/>
                      <a:gd name="connsiteY7" fmla="*/ 100486 h 186302"/>
                      <a:gd name="connsiteX8" fmla="*/ 174602 w 205591"/>
                      <a:gd name="connsiteY8" fmla="*/ 52028 h 186302"/>
                      <a:gd name="connsiteX9" fmla="*/ 139016 w 205591"/>
                      <a:gd name="connsiteY9" fmla="*/ 62195 h 186302"/>
                      <a:gd name="connsiteX10" fmla="*/ 142369 w 205591"/>
                      <a:gd name="connsiteY10" fmla="*/ 23148 h 186302"/>
                      <a:gd name="connsiteX11" fmla="*/ 97480 w 205591"/>
                      <a:gd name="connsiteY11" fmla="*/ 26284 h 186302"/>
                      <a:gd name="connsiteX12" fmla="*/ 65355 w 205591"/>
                      <a:gd name="connsiteY12" fmla="*/ 10708 h 186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5591" h="186302">
                        <a:moveTo>
                          <a:pt x="65355" y="10708"/>
                        </a:moveTo>
                        <a:cubicBezTo>
                          <a:pt x="65355" y="10708"/>
                          <a:pt x="-9929" y="87182"/>
                          <a:pt x="1104" y="109031"/>
                        </a:cubicBezTo>
                        <a:cubicBezTo>
                          <a:pt x="12137" y="130881"/>
                          <a:pt x="53564" y="96592"/>
                          <a:pt x="53564" y="96592"/>
                        </a:cubicBezTo>
                        <a:cubicBezTo>
                          <a:pt x="53564" y="96592"/>
                          <a:pt x="19709" y="148079"/>
                          <a:pt x="45993" y="161383"/>
                        </a:cubicBezTo>
                        <a:cubicBezTo>
                          <a:pt x="72277" y="174688"/>
                          <a:pt x="112840" y="130123"/>
                          <a:pt x="112840" y="130123"/>
                        </a:cubicBezTo>
                        <a:cubicBezTo>
                          <a:pt x="112840" y="130123"/>
                          <a:pt x="78984" y="176959"/>
                          <a:pt x="98453" y="185612"/>
                        </a:cubicBezTo>
                        <a:cubicBezTo>
                          <a:pt x="117923" y="194158"/>
                          <a:pt x="221979" y="120821"/>
                          <a:pt x="203374" y="103623"/>
                        </a:cubicBezTo>
                        <a:cubicBezTo>
                          <a:pt x="184769" y="86424"/>
                          <a:pt x="174602" y="100486"/>
                          <a:pt x="174602" y="100486"/>
                        </a:cubicBezTo>
                        <a:cubicBezTo>
                          <a:pt x="174602" y="100486"/>
                          <a:pt x="196343" y="63818"/>
                          <a:pt x="174602" y="52028"/>
                        </a:cubicBezTo>
                        <a:cubicBezTo>
                          <a:pt x="150914" y="39264"/>
                          <a:pt x="139016" y="62195"/>
                          <a:pt x="139016" y="62195"/>
                        </a:cubicBezTo>
                        <a:cubicBezTo>
                          <a:pt x="139016" y="62195"/>
                          <a:pt x="156755" y="34072"/>
                          <a:pt x="142369" y="23148"/>
                        </a:cubicBezTo>
                        <a:cubicBezTo>
                          <a:pt x="127982" y="12223"/>
                          <a:pt x="97480" y="26284"/>
                          <a:pt x="97480" y="26284"/>
                        </a:cubicBezTo>
                        <a:cubicBezTo>
                          <a:pt x="97480" y="26284"/>
                          <a:pt x="107647" y="-20443"/>
                          <a:pt x="65355" y="10708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03603632-4493-4EBC-8DE3-434F0AEEEDAE}"/>
                      </a:ext>
                    </a:extLst>
                  </p:cNvPr>
                  <p:cNvSpPr/>
                  <p:nvPr/>
                </p:nvSpPr>
                <p:spPr>
                  <a:xfrm>
                    <a:off x="7146453" y="2378444"/>
                    <a:ext cx="123224" cy="268644"/>
                  </a:xfrm>
                  <a:custGeom>
                    <a:avLst/>
                    <a:gdLst>
                      <a:gd name="connsiteX0" fmla="*/ 117251 w 123224"/>
                      <a:gd name="connsiteY0" fmla="*/ 609 h 268644"/>
                      <a:gd name="connsiteX1" fmla="*/ 47917 w 123224"/>
                      <a:gd name="connsiteY1" fmla="*/ 41604 h 268644"/>
                      <a:gd name="connsiteX2" fmla="*/ 25203 w 123224"/>
                      <a:gd name="connsiteY2" fmla="*/ 133545 h 268644"/>
                      <a:gd name="connsiteX3" fmla="*/ 0 w 123224"/>
                      <a:gd name="connsiteY3" fmla="*/ 225919 h 268644"/>
                      <a:gd name="connsiteX4" fmla="*/ 67820 w 123224"/>
                      <a:gd name="connsiteY4" fmla="*/ 268644 h 268644"/>
                      <a:gd name="connsiteX5" fmla="*/ 94645 w 123224"/>
                      <a:gd name="connsiteY5" fmla="*/ 83789 h 268644"/>
                      <a:gd name="connsiteX6" fmla="*/ 117251 w 123224"/>
                      <a:gd name="connsiteY6" fmla="*/ 609 h 2686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224" h="268644">
                        <a:moveTo>
                          <a:pt x="117251" y="609"/>
                        </a:moveTo>
                        <a:cubicBezTo>
                          <a:pt x="94429" y="-5881"/>
                          <a:pt x="47917" y="41604"/>
                          <a:pt x="47917" y="41604"/>
                        </a:cubicBezTo>
                        <a:cubicBezTo>
                          <a:pt x="29637" y="65076"/>
                          <a:pt x="25959" y="111912"/>
                          <a:pt x="25203" y="133545"/>
                        </a:cubicBezTo>
                        <a:cubicBezTo>
                          <a:pt x="22823" y="193902"/>
                          <a:pt x="0" y="225919"/>
                          <a:pt x="0" y="225919"/>
                        </a:cubicBezTo>
                        <a:lnTo>
                          <a:pt x="67820" y="268644"/>
                        </a:lnTo>
                        <a:cubicBezTo>
                          <a:pt x="120280" y="201041"/>
                          <a:pt x="103082" y="114508"/>
                          <a:pt x="94645" y="83789"/>
                        </a:cubicBezTo>
                        <a:cubicBezTo>
                          <a:pt x="120280" y="45606"/>
                          <a:pt x="130880" y="4503"/>
                          <a:pt x="117251" y="609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7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4903852" y="2569533"/>
                  <a:ext cx="2403767" cy="1727218"/>
                  <a:chOff x="4903852" y="2569533"/>
                  <a:chExt cx="2403767" cy="1727218"/>
                </a:xfrm>
              </p:grpSpPr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933C252-58DA-49CE-8910-EF57A864A67B}"/>
                      </a:ext>
                    </a:extLst>
                  </p:cNvPr>
                  <p:cNvSpPr/>
                  <p:nvPr/>
                </p:nvSpPr>
                <p:spPr>
                  <a:xfrm>
                    <a:off x="4903852" y="2569533"/>
                    <a:ext cx="2403767" cy="1727218"/>
                  </a:xfrm>
                  <a:custGeom>
                    <a:avLst/>
                    <a:gdLst>
                      <a:gd name="connsiteX0" fmla="*/ 2403768 w 2403767"/>
                      <a:gd name="connsiteY0" fmla="*/ 134991 h 1727218"/>
                      <a:gd name="connsiteX1" fmla="*/ 1817510 w 2403767"/>
                      <a:gd name="connsiteY1" fmla="*/ 791449 h 1727218"/>
                      <a:gd name="connsiteX2" fmla="*/ 1449962 w 2403767"/>
                      <a:gd name="connsiteY2" fmla="*/ 813190 h 1727218"/>
                      <a:gd name="connsiteX3" fmla="*/ 1295069 w 2403767"/>
                      <a:gd name="connsiteY3" fmla="*/ 791557 h 1727218"/>
                      <a:gd name="connsiteX4" fmla="*/ 1294853 w 2403767"/>
                      <a:gd name="connsiteY4" fmla="*/ 791341 h 1727218"/>
                      <a:gd name="connsiteX5" fmla="*/ 1260023 w 2403767"/>
                      <a:gd name="connsiteY5" fmla="*/ 1239471 h 1727218"/>
                      <a:gd name="connsiteX6" fmla="*/ 1347097 w 2403767"/>
                      <a:gd name="connsiteY6" fmla="*/ 1558777 h 1727218"/>
                      <a:gd name="connsiteX7" fmla="*/ 467492 w 2403767"/>
                      <a:gd name="connsiteY7" fmla="*/ 1590686 h 1727218"/>
                      <a:gd name="connsiteX8" fmla="*/ 111519 w 2403767"/>
                      <a:gd name="connsiteY8" fmla="*/ 1037202 h 1727218"/>
                      <a:gd name="connsiteX9" fmla="*/ 0 w 2403767"/>
                      <a:gd name="connsiteY9" fmla="*/ 863704 h 1727218"/>
                      <a:gd name="connsiteX10" fmla="*/ 391236 w 2403767"/>
                      <a:gd name="connsiteY10" fmla="*/ 308813 h 1727218"/>
                      <a:gd name="connsiteX11" fmla="*/ 391452 w 2403767"/>
                      <a:gd name="connsiteY11" fmla="*/ 308597 h 1727218"/>
                      <a:gd name="connsiteX12" fmla="*/ 802157 w 2403767"/>
                      <a:gd name="connsiteY12" fmla="*/ 135856 h 1727218"/>
                      <a:gd name="connsiteX13" fmla="*/ 1082956 w 2403767"/>
                      <a:gd name="connsiteY13" fmla="*/ 133260 h 1727218"/>
                      <a:gd name="connsiteX14" fmla="*/ 1288795 w 2403767"/>
                      <a:gd name="connsiteY14" fmla="*/ 202054 h 1727218"/>
                      <a:gd name="connsiteX15" fmla="*/ 1532817 w 2403767"/>
                      <a:gd name="connsiteY15" fmla="*/ 299078 h 1727218"/>
                      <a:gd name="connsiteX16" fmla="*/ 1869646 w 2403767"/>
                      <a:gd name="connsiteY16" fmla="*/ 446076 h 1727218"/>
                      <a:gd name="connsiteX17" fmla="*/ 2223780 w 2403767"/>
                      <a:gd name="connsiteY17" fmla="*/ 0 h 1727218"/>
                      <a:gd name="connsiteX18" fmla="*/ 2403768 w 2403767"/>
                      <a:gd name="connsiteY18" fmla="*/ 134991 h 172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403767" h="1727218">
                        <a:moveTo>
                          <a:pt x="2403768" y="134991"/>
                        </a:moveTo>
                        <a:cubicBezTo>
                          <a:pt x="2403768" y="134991"/>
                          <a:pt x="2177377" y="738015"/>
                          <a:pt x="1817510" y="791449"/>
                        </a:cubicBezTo>
                        <a:cubicBezTo>
                          <a:pt x="1656559" y="815354"/>
                          <a:pt x="1534980" y="817733"/>
                          <a:pt x="1449962" y="813190"/>
                        </a:cubicBezTo>
                        <a:cubicBezTo>
                          <a:pt x="1348611" y="807998"/>
                          <a:pt x="1298746" y="792639"/>
                          <a:pt x="1295069" y="791557"/>
                        </a:cubicBezTo>
                        <a:cubicBezTo>
                          <a:pt x="1294853" y="791557"/>
                          <a:pt x="1294853" y="791341"/>
                          <a:pt x="1294853" y="791341"/>
                        </a:cubicBezTo>
                        <a:cubicBezTo>
                          <a:pt x="1294853" y="791341"/>
                          <a:pt x="1196097" y="975223"/>
                          <a:pt x="1260023" y="1239471"/>
                        </a:cubicBezTo>
                        <a:cubicBezTo>
                          <a:pt x="1323733" y="1503504"/>
                          <a:pt x="1347097" y="1558777"/>
                          <a:pt x="1347097" y="1558777"/>
                        </a:cubicBezTo>
                        <a:cubicBezTo>
                          <a:pt x="1347097" y="1558777"/>
                          <a:pt x="861973" y="1915507"/>
                          <a:pt x="467492" y="1590686"/>
                        </a:cubicBezTo>
                        <a:lnTo>
                          <a:pt x="111519" y="1037202"/>
                        </a:lnTo>
                        <a:lnTo>
                          <a:pt x="0" y="863704"/>
                        </a:lnTo>
                        <a:cubicBezTo>
                          <a:pt x="0" y="863704"/>
                          <a:pt x="102433" y="527416"/>
                          <a:pt x="391236" y="308813"/>
                        </a:cubicBezTo>
                        <a:lnTo>
                          <a:pt x="391452" y="308597"/>
                        </a:lnTo>
                        <a:cubicBezTo>
                          <a:pt x="500267" y="226067"/>
                          <a:pt x="635798" y="160193"/>
                          <a:pt x="802157" y="135856"/>
                        </a:cubicBezTo>
                        <a:cubicBezTo>
                          <a:pt x="887500" y="122985"/>
                          <a:pt x="980847" y="121038"/>
                          <a:pt x="1082956" y="133260"/>
                        </a:cubicBezTo>
                        <a:cubicBezTo>
                          <a:pt x="1082956" y="133260"/>
                          <a:pt x="1161376" y="155434"/>
                          <a:pt x="1288795" y="202054"/>
                        </a:cubicBezTo>
                        <a:cubicBezTo>
                          <a:pt x="1357372" y="227148"/>
                          <a:pt x="1440335" y="259382"/>
                          <a:pt x="1532817" y="299078"/>
                        </a:cubicBezTo>
                        <a:cubicBezTo>
                          <a:pt x="1797066" y="412328"/>
                          <a:pt x="1869646" y="446076"/>
                          <a:pt x="1869646" y="446076"/>
                        </a:cubicBezTo>
                        <a:cubicBezTo>
                          <a:pt x="1869646" y="446076"/>
                          <a:pt x="2151093" y="168414"/>
                          <a:pt x="2223780" y="0"/>
                        </a:cubicBezTo>
                        <a:cubicBezTo>
                          <a:pt x="2223780" y="0"/>
                          <a:pt x="2368939" y="14711"/>
                          <a:pt x="2403768" y="134991"/>
                        </a:cubicBezTo>
                        <a:close/>
                      </a:path>
                    </a:pathLst>
                  </a:custGeom>
                  <a:solidFill>
                    <a:srgbClr val="B7CAE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DA171C9-C881-4325-BAA9-1BA764E4FB78}"/>
                      </a:ext>
                    </a:extLst>
                  </p:cNvPr>
                  <p:cNvSpPr/>
                  <p:nvPr/>
                </p:nvSpPr>
                <p:spPr>
                  <a:xfrm>
                    <a:off x="5093467" y="2979914"/>
                    <a:ext cx="937394" cy="1258292"/>
                  </a:xfrm>
                  <a:custGeom>
                    <a:avLst/>
                    <a:gdLst>
                      <a:gd name="connsiteX0" fmla="*/ 397509 w 937394"/>
                      <a:gd name="connsiteY0" fmla="*/ 0 h 1258292"/>
                      <a:gd name="connsiteX1" fmla="*/ 354567 w 937394"/>
                      <a:gd name="connsiteY1" fmla="*/ 367764 h 1258292"/>
                      <a:gd name="connsiteX2" fmla="*/ 578362 w 937394"/>
                      <a:gd name="connsiteY2" fmla="*/ 322442 h 1258292"/>
                      <a:gd name="connsiteX3" fmla="*/ 926548 w 937394"/>
                      <a:gd name="connsiteY3" fmla="*/ 666626 h 1258292"/>
                      <a:gd name="connsiteX4" fmla="*/ 880902 w 937394"/>
                      <a:gd name="connsiteY4" fmla="*/ 784851 h 1258292"/>
                      <a:gd name="connsiteX5" fmla="*/ 481662 w 937394"/>
                      <a:gd name="connsiteY5" fmla="*/ 844234 h 1258292"/>
                      <a:gd name="connsiteX6" fmla="*/ 333800 w 937394"/>
                      <a:gd name="connsiteY6" fmla="*/ 1258292 h 1258292"/>
                      <a:gd name="connsiteX7" fmla="*/ 0 w 937394"/>
                      <a:gd name="connsiteY7" fmla="*/ 678199 h 1258292"/>
                      <a:gd name="connsiteX8" fmla="*/ 397509 w 937394"/>
                      <a:gd name="connsiteY8" fmla="*/ 0 h 1258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7394" h="1258292">
                        <a:moveTo>
                          <a:pt x="397509" y="0"/>
                        </a:moveTo>
                        <a:cubicBezTo>
                          <a:pt x="396211" y="135099"/>
                          <a:pt x="367331" y="266088"/>
                          <a:pt x="354567" y="367764"/>
                        </a:cubicBezTo>
                        <a:lnTo>
                          <a:pt x="578362" y="322442"/>
                        </a:lnTo>
                        <a:lnTo>
                          <a:pt x="926548" y="666626"/>
                        </a:lnTo>
                        <a:cubicBezTo>
                          <a:pt x="926548" y="666626"/>
                          <a:pt x="970680" y="767436"/>
                          <a:pt x="880902" y="784851"/>
                        </a:cubicBezTo>
                        <a:cubicBezTo>
                          <a:pt x="810486" y="798480"/>
                          <a:pt x="481662" y="844234"/>
                          <a:pt x="481662" y="844234"/>
                        </a:cubicBezTo>
                        <a:cubicBezTo>
                          <a:pt x="405838" y="947424"/>
                          <a:pt x="371658" y="1105130"/>
                          <a:pt x="333800" y="1258292"/>
                        </a:cubicBezTo>
                        <a:lnTo>
                          <a:pt x="0" y="678199"/>
                        </a:lnTo>
                        <a:lnTo>
                          <a:pt x="397509" y="0"/>
                        </a:lnTo>
                        <a:close/>
                      </a:path>
                    </a:pathLst>
                  </a:custGeom>
                  <a:solidFill>
                    <a:srgbClr val="97B3D1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FCAC7060-792D-4B83-B833-D146D355C5FA}"/>
                      </a:ext>
                    </a:extLst>
                  </p:cNvPr>
                  <p:cNvSpPr/>
                  <p:nvPr/>
                </p:nvSpPr>
                <p:spPr>
                  <a:xfrm>
                    <a:off x="5706009" y="2694713"/>
                    <a:ext cx="491695" cy="327523"/>
                  </a:xfrm>
                  <a:custGeom>
                    <a:avLst/>
                    <a:gdLst>
                      <a:gd name="connsiteX0" fmla="*/ 280798 w 491695"/>
                      <a:gd name="connsiteY0" fmla="*/ 317652 h 327523"/>
                      <a:gd name="connsiteX1" fmla="*/ 0 w 491695"/>
                      <a:gd name="connsiteY1" fmla="*/ 10785 h 327523"/>
                      <a:gd name="connsiteX2" fmla="*/ 280798 w 491695"/>
                      <a:gd name="connsiteY2" fmla="*/ 8189 h 327523"/>
                      <a:gd name="connsiteX3" fmla="*/ 486638 w 491695"/>
                      <a:gd name="connsiteY3" fmla="*/ 76983 h 327523"/>
                      <a:gd name="connsiteX4" fmla="*/ 280798 w 491695"/>
                      <a:gd name="connsiteY4" fmla="*/ 317652 h 327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1695" h="327523">
                        <a:moveTo>
                          <a:pt x="280798" y="317652"/>
                        </a:moveTo>
                        <a:cubicBezTo>
                          <a:pt x="124932" y="278063"/>
                          <a:pt x="42834" y="137880"/>
                          <a:pt x="0" y="10785"/>
                        </a:cubicBezTo>
                        <a:cubicBezTo>
                          <a:pt x="85343" y="-2086"/>
                          <a:pt x="178690" y="-4034"/>
                          <a:pt x="280798" y="8189"/>
                        </a:cubicBezTo>
                        <a:cubicBezTo>
                          <a:pt x="280798" y="8189"/>
                          <a:pt x="359218" y="30363"/>
                          <a:pt x="486638" y="76983"/>
                        </a:cubicBezTo>
                        <a:cubicBezTo>
                          <a:pt x="501673" y="188177"/>
                          <a:pt x="496265" y="372167"/>
                          <a:pt x="280798" y="317652"/>
                        </a:cubicBezTo>
                        <a:close/>
                      </a:path>
                    </a:pathLst>
                  </a:custGeom>
                  <a:solidFill>
                    <a:srgbClr val="CED9EA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2AAA8D79-2546-4B3A-ADA3-73DB1D4876D1}"/>
                      </a:ext>
                    </a:extLst>
                  </p:cNvPr>
                  <p:cNvSpPr/>
                  <p:nvPr/>
                </p:nvSpPr>
                <p:spPr>
                  <a:xfrm>
                    <a:off x="6198705" y="3135673"/>
                    <a:ext cx="197402" cy="247158"/>
                  </a:xfrm>
                  <a:custGeom>
                    <a:avLst/>
                    <a:gdLst>
                      <a:gd name="connsiteX0" fmla="*/ 197403 w 197402"/>
                      <a:gd name="connsiteY0" fmla="*/ 0 h 247158"/>
                      <a:gd name="connsiteX1" fmla="*/ 155110 w 197402"/>
                      <a:gd name="connsiteY1" fmla="*/ 247159 h 247158"/>
                      <a:gd name="connsiteX2" fmla="*/ 216 w 197402"/>
                      <a:gd name="connsiteY2" fmla="*/ 225526 h 247158"/>
                      <a:gd name="connsiteX3" fmla="*/ 0 w 197402"/>
                      <a:gd name="connsiteY3" fmla="*/ 225309 h 247158"/>
                      <a:gd name="connsiteX4" fmla="*/ 197403 w 197402"/>
                      <a:gd name="connsiteY4" fmla="*/ 0 h 247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7402" h="247158">
                        <a:moveTo>
                          <a:pt x="197403" y="0"/>
                        </a:moveTo>
                        <a:cubicBezTo>
                          <a:pt x="197403" y="0"/>
                          <a:pt x="163979" y="130989"/>
                          <a:pt x="155110" y="247159"/>
                        </a:cubicBezTo>
                        <a:cubicBezTo>
                          <a:pt x="53758" y="241967"/>
                          <a:pt x="3894" y="226607"/>
                          <a:pt x="216" y="225526"/>
                        </a:cubicBezTo>
                        <a:cubicBezTo>
                          <a:pt x="0" y="225526"/>
                          <a:pt x="0" y="225309"/>
                          <a:pt x="0" y="225309"/>
                        </a:cubicBezTo>
                        <a:cubicBezTo>
                          <a:pt x="0" y="225309"/>
                          <a:pt x="88587" y="73986"/>
                          <a:pt x="197403" y="0"/>
                        </a:cubicBezTo>
                        <a:close/>
                      </a:path>
                    </a:pathLst>
                  </a:custGeom>
                  <a:solidFill>
                    <a:srgbClr val="97B3D1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2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4903960" y="2855233"/>
                  <a:ext cx="1131281" cy="905417"/>
                  <a:chOff x="4903960" y="2855233"/>
                  <a:chExt cx="1131281" cy="90541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B6001467-B8BE-4B4B-B0A2-37379431B0EB}"/>
                      </a:ext>
                    </a:extLst>
                  </p:cNvPr>
                  <p:cNvSpPr/>
                  <p:nvPr/>
                </p:nvSpPr>
                <p:spPr>
                  <a:xfrm>
                    <a:off x="5508179" y="3070238"/>
                    <a:ext cx="516829" cy="690411"/>
                  </a:xfrm>
                  <a:custGeom>
                    <a:avLst/>
                    <a:gdLst>
                      <a:gd name="connsiteX0" fmla="*/ 498855 w 516829"/>
                      <a:gd name="connsiteY0" fmla="*/ 633738 h 690411"/>
                      <a:gd name="connsiteX1" fmla="*/ 109999 w 516829"/>
                      <a:gd name="connsiteY1" fmla="*/ 690201 h 690411"/>
                      <a:gd name="connsiteX2" fmla="*/ 86095 w 516829"/>
                      <a:gd name="connsiteY2" fmla="*/ 672353 h 690411"/>
                      <a:gd name="connsiteX3" fmla="*/ 211 w 516829"/>
                      <a:gd name="connsiteY3" fmla="*/ 80578 h 690411"/>
                      <a:gd name="connsiteX4" fmla="*/ 18058 w 516829"/>
                      <a:gd name="connsiteY4" fmla="*/ 56674 h 690411"/>
                      <a:gd name="connsiteX5" fmla="*/ 406915 w 516829"/>
                      <a:gd name="connsiteY5" fmla="*/ 211 h 690411"/>
                      <a:gd name="connsiteX6" fmla="*/ 430711 w 516829"/>
                      <a:gd name="connsiteY6" fmla="*/ 18059 h 690411"/>
                      <a:gd name="connsiteX7" fmla="*/ 516594 w 516829"/>
                      <a:gd name="connsiteY7" fmla="*/ 609833 h 690411"/>
                      <a:gd name="connsiteX8" fmla="*/ 498855 w 516829"/>
                      <a:gd name="connsiteY8" fmla="*/ 633738 h 69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6829" h="690411">
                        <a:moveTo>
                          <a:pt x="498855" y="633738"/>
                        </a:moveTo>
                        <a:lnTo>
                          <a:pt x="109999" y="690201"/>
                        </a:lnTo>
                        <a:cubicBezTo>
                          <a:pt x="98534" y="691823"/>
                          <a:pt x="87826" y="683927"/>
                          <a:pt x="86095" y="672353"/>
                        </a:cubicBezTo>
                        <a:lnTo>
                          <a:pt x="211" y="80578"/>
                        </a:lnTo>
                        <a:cubicBezTo>
                          <a:pt x="-1411" y="69113"/>
                          <a:pt x="6485" y="58404"/>
                          <a:pt x="18058" y="56674"/>
                        </a:cubicBezTo>
                        <a:lnTo>
                          <a:pt x="406915" y="211"/>
                        </a:lnTo>
                        <a:cubicBezTo>
                          <a:pt x="418380" y="-1411"/>
                          <a:pt x="429088" y="6485"/>
                          <a:pt x="430711" y="18059"/>
                        </a:cubicBezTo>
                        <a:lnTo>
                          <a:pt x="516594" y="609833"/>
                        </a:lnTo>
                        <a:cubicBezTo>
                          <a:pt x="518325" y="621407"/>
                          <a:pt x="510321" y="632007"/>
                          <a:pt x="498855" y="633738"/>
                        </a:cubicBezTo>
                        <a:close/>
                      </a:path>
                    </a:pathLst>
                  </a:custGeom>
                  <a:solidFill>
                    <a:srgbClr val="F2F4F9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040E0509-02B2-430C-9A05-F2A013CF6DF3}"/>
                      </a:ext>
                    </a:extLst>
                  </p:cNvPr>
                  <p:cNvSpPr/>
                  <p:nvPr/>
                </p:nvSpPr>
                <p:spPr>
                  <a:xfrm>
                    <a:off x="5724073" y="3161741"/>
                    <a:ext cx="311168" cy="320819"/>
                  </a:xfrm>
                  <a:custGeom>
                    <a:avLst/>
                    <a:gdLst>
                      <a:gd name="connsiteX0" fmla="*/ 0 w 311168"/>
                      <a:gd name="connsiteY0" fmla="*/ 165494 h 320819"/>
                      <a:gd name="connsiteX1" fmla="*/ 59491 w 311168"/>
                      <a:gd name="connsiteY1" fmla="*/ 142238 h 320819"/>
                      <a:gd name="connsiteX2" fmla="*/ 186478 w 311168"/>
                      <a:gd name="connsiteY2" fmla="*/ 84153 h 320819"/>
                      <a:gd name="connsiteX3" fmla="*/ 233638 w 311168"/>
                      <a:gd name="connsiteY3" fmla="*/ 39156 h 320819"/>
                      <a:gd name="connsiteX4" fmla="*/ 231475 w 311168"/>
                      <a:gd name="connsiteY4" fmla="*/ 0 h 320819"/>
                      <a:gd name="connsiteX5" fmla="*/ 307948 w 311168"/>
                      <a:gd name="connsiteY5" fmla="*/ 158679 h 320819"/>
                      <a:gd name="connsiteX6" fmla="*/ 118982 w 311168"/>
                      <a:gd name="connsiteY6" fmla="*/ 280149 h 320819"/>
                      <a:gd name="connsiteX7" fmla="*/ 15900 w 311168"/>
                      <a:gd name="connsiteY7" fmla="*/ 320820 h 320819"/>
                      <a:gd name="connsiteX8" fmla="*/ 0 w 311168"/>
                      <a:gd name="connsiteY8" fmla="*/ 165494 h 320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11168" h="320819">
                        <a:moveTo>
                          <a:pt x="0" y="165494"/>
                        </a:moveTo>
                        <a:lnTo>
                          <a:pt x="59491" y="142238"/>
                        </a:lnTo>
                        <a:cubicBezTo>
                          <a:pt x="59491" y="142238"/>
                          <a:pt x="116062" y="-14494"/>
                          <a:pt x="186478" y="84153"/>
                        </a:cubicBezTo>
                        <a:cubicBezTo>
                          <a:pt x="186478" y="84153"/>
                          <a:pt x="235152" y="55165"/>
                          <a:pt x="233638" y="39156"/>
                        </a:cubicBezTo>
                        <a:cubicBezTo>
                          <a:pt x="232232" y="23147"/>
                          <a:pt x="231475" y="0"/>
                          <a:pt x="231475" y="0"/>
                        </a:cubicBezTo>
                        <a:cubicBezTo>
                          <a:pt x="231475" y="0"/>
                          <a:pt x="330014" y="21309"/>
                          <a:pt x="307948" y="158679"/>
                        </a:cubicBezTo>
                        <a:cubicBezTo>
                          <a:pt x="285882" y="296050"/>
                          <a:pt x="201729" y="278635"/>
                          <a:pt x="118982" y="280149"/>
                        </a:cubicBezTo>
                        <a:lnTo>
                          <a:pt x="15900" y="320820"/>
                        </a:lnTo>
                        <a:lnTo>
                          <a:pt x="0" y="165494"/>
                        </a:ln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D2767E8D-D21D-4656-988C-AC3EE4A7649C}"/>
                      </a:ext>
                    </a:extLst>
                  </p:cNvPr>
                  <p:cNvSpPr/>
                  <p:nvPr/>
                </p:nvSpPr>
                <p:spPr>
                  <a:xfrm>
                    <a:off x="4903960" y="2855233"/>
                    <a:ext cx="864535" cy="862784"/>
                  </a:xfrm>
                  <a:custGeom>
                    <a:avLst/>
                    <a:gdLst>
                      <a:gd name="connsiteX0" fmla="*/ 858512 w 864535"/>
                      <a:gd name="connsiteY0" fmla="*/ 663564 h 862784"/>
                      <a:gd name="connsiteX1" fmla="*/ 194590 w 864535"/>
                      <a:gd name="connsiteY1" fmla="*/ 822459 h 862784"/>
                      <a:gd name="connsiteX2" fmla="*/ 111519 w 864535"/>
                      <a:gd name="connsiteY2" fmla="*/ 751611 h 862784"/>
                      <a:gd name="connsiteX3" fmla="*/ 0 w 864535"/>
                      <a:gd name="connsiteY3" fmla="*/ 578113 h 862784"/>
                      <a:gd name="connsiteX4" fmla="*/ 391235 w 864535"/>
                      <a:gd name="connsiteY4" fmla="*/ 23222 h 862784"/>
                      <a:gd name="connsiteX5" fmla="*/ 391452 w 864535"/>
                      <a:gd name="connsiteY5" fmla="*/ 23006 h 862784"/>
                      <a:gd name="connsiteX6" fmla="*/ 592316 w 864535"/>
                      <a:gd name="connsiteY6" fmla="*/ 84336 h 862784"/>
                      <a:gd name="connsiteX7" fmla="*/ 401511 w 864535"/>
                      <a:gd name="connsiteY7" fmla="*/ 521326 h 862784"/>
                      <a:gd name="connsiteX8" fmla="*/ 817084 w 864535"/>
                      <a:gd name="connsiteY8" fmla="*/ 437173 h 862784"/>
                      <a:gd name="connsiteX9" fmla="*/ 858512 w 864535"/>
                      <a:gd name="connsiteY9" fmla="*/ 663564 h 862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64535" h="862784">
                        <a:moveTo>
                          <a:pt x="858512" y="663564"/>
                        </a:moveTo>
                        <a:cubicBezTo>
                          <a:pt x="858512" y="663564"/>
                          <a:pt x="394805" y="970430"/>
                          <a:pt x="194590" y="822459"/>
                        </a:cubicBezTo>
                        <a:cubicBezTo>
                          <a:pt x="164087" y="799852"/>
                          <a:pt x="136397" y="775948"/>
                          <a:pt x="111519" y="751611"/>
                        </a:cubicBezTo>
                        <a:lnTo>
                          <a:pt x="0" y="578113"/>
                        </a:lnTo>
                        <a:cubicBezTo>
                          <a:pt x="0" y="578113"/>
                          <a:pt x="102433" y="241825"/>
                          <a:pt x="391235" y="23222"/>
                        </a:cubicBezTo>
                        <a:lnTo>
                          <a:pt x="391452" y="23006"/>
                        </a:lnTo>
                        <a:cubicBezTo>
                          <a:pt x="487179" y="-20044"/>
                          <a:pt x="587232" y="-4360"/>
                          <a:pt x="592316" y="84336"/>
                        </a:cubicBezTo>
                        <a:cubicBezTo>
                          <a:pt x="604538" y="295584"/>
                          <a:pt x="423902" y="425491"/>
                          <a:pt x="401511" y="521326"/>
                        </a:cubicBezTo>
                        <a:lnTo>
                          <a:pt x="817084" y="437173"/>
                        </a:lnTo>
                        <a:cubicBezTo>
                          <a:pt x="817084" y="437173"/>
                          <a:pt x="884688" y="508887"/>
                          <a:pt x="858512" y="663564"/>
                        </a:cubicBezTo>
                        <a:close/>
                      </a:path>
                    </a:pathLst>
                  </a:custGeom>
                  <a:solidFill>
                    <a:srgbClr val="C1CFE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6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5720975" y="1940779"/>
                  <a:ext cx="632229" cy="987565"/>
                  <a:chOff x="5720975" y="1940779"/>
                  <a:chExt cx="632229" cy="987565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38DCDE58-C889-4AEA-91A7-1C06DE28BA2F}"/>
                      </a:ext>
                    </a:extLst>
                  </p:cNvPr>
                  <p:cNvSpPr/>
                  <p:nvPr/>
                </p:nvSpPr>
                <p:spPr>
                  <a:xfrm>
                    <a:off x="5720975" y="1940779"/>
                    <a:ext cx="632229" cy="763959"/>
                  </a:xfrm>
                  <a:custGeom>
                    <a:avLst/>
                    <a:gdLst>
                      <a:gd name="connsiteX0" fmla="*/ 586545 w 632229"/>
                      <a:gd name="connsiteY0" fmla="*/ 440654 h 763959"/>
                      <a:gd name="connsiteX1" fmla="*/ 625700 w 632229"/>
                      <a:gd name="connsiteY1" fmla="*/ 217508 h 763959"/>
                      <a:gd name="connsiteX2" fmla="*/ 524890 w 632229"/>
                      <a:gd name="connsiteY2" fmla="*/ 170456 h 763959"/>
                      <a:gd name="connsiteX3" fmla="*/ 311263 w 632229"/>
                      <a:gd name="connsiteY3" fmla="*/ 54394 h 763959"/>
                      <a:gd name="connsiteX4" fmla="*/ 262696 w 632229"/>
                      <a:gd name="connsiteY4" fmla="*/ 960 h 763959"/>
                      <a:gd name="connsiteX5" fmla="*/ 175515 w 632229"/>
                      <a:gd name="connsiteY5" fmla="*/ 117347 h 763959"/>
                      <a:gd name="connsiteX6" fmla="*/ 121432 w 632229"/>
                      <a:gd name="connsiteY6" fmla="*/ 72242 h 763959"/>
                      <a:gd name="connsiteX7" fmla="*/ 50475 w 632229"/>
                      <a:gd name="connsiteY7" fmla="*/ 214047 h 763959"/>
                      <a:gd name="connsiteX8" fmla="*/ 44309 w 632229"/>
                      <a:gd name="connsiteY8" fmla="*/ 444332 h 763959"/>
                      <a:gd name="connsiteX9" fmla="*/ 114833 w 632229"/>
                      <a:gd name="connsiteY9" fmla="*/ 662610 h 763959"/>
                      <a:gd name="connsiteX10" fmla="*/ 207315 w 632229"/>
                      <a:gd name="connsiteY10" fmla="*/ 763637 h 763959"/>
                      <a:gd name="connsiteX11" fmla="*/ 381246 w 632229"/>
                      <a:gd name="connsiteY11" fmla="*/ 555526 h 763959"/>
                      <a:gd name="connsiteX12" fmla="*/ 586545 w 632229"/>
                      <a:gd name="connsiteY12" fmla="*/ 440654 h 763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32229" h="763959">
                        <a:moveTo>
                          <a:pt x="586545" y="440654"/>
                        </a:moveTo>
                        <a:cubicBezTo>
                          <a:pt x="586545" y="440654"/>
                          <a:pt x="652850" y="299065"/>
                          <a:pt x="625700" y="217508"/>
                        </a:cubicBezTo>
                        <a:cubicBezTo>
                          <a:pt x="598551" y="135951"/>
                          <a:pt x="524890" y="170456"/>
                          <a:pt x="524890" y="170456"/>
                        </a:cubicBezTo>
                        <a:cubicBezTo>
                          <a:pt x="524890" y="170456"/>
                          <a:pt x="489520" y="-33653"/>
                          <a:pt x="311263" y="54394"/>
                        </a:cubicBezTo>
                        <a:cubicBezTo>
                          <a:pt x="311263" y="54394"/>
                          <a:pt x="303475" y="-8450"/>
                          <a:pt x="262696" y="960"/>
                        </a:cubicBezTo>
                        <a:cubicBezTo>
                          <a:pt x="221917" y="10479"/>
                          <a:pt x="175515" y="117347"/>
                          <a:pt x="175515" y="117347"/>
                        </a:cubicBezTo>
                        <a:cubicBezTo>
                          <a:pt x="175515" y="117347"/>
                          <a:pt x="146094" y="50392"/>
                          <a:pt x="121432" y="72242"/>
                        </a:cubicBezTo>
                        <a:cubicBezTo>
                          <a:pt x="96770" y="94091"/>
                          <a:pt x="101962" y="168077"/>
                          <a:pt x="50475" y="214047"/>
                        </a:cubicBezTo>
                        <a:cubicBezTo>
                          <a:pt x="-1012" y="260017"/>
                          <a:pt x="-28378" y="311937"/>
                          <a:pt x="44309" y="444332"/>
                        </a:cubicBezTo>
                        <a:cubicBezTo>
                          <a:pt x="116997" y="576727"/>
                          <a:pt x="84655" y="593276"/>
                          <a:pt x="114833" y="662610"/>
                        </a:cubicBezTo>
                        <a:cubicBezTo>
                          <a:pt x="143497" y="728483"/>
                          <a:pt x="163833" y="767964"/>
                          <a:pt x="207315" y="763637"/>
                        </a:cubicBezTo>
                        <a:cubicBezTo>
                          <a:pt x="250798" y="759311"/>
                          <a:pt x="381246" y="555526"/>
                          <a:pt x="381246" y="555526"/>
                        </a:cubicBezTo>
                        <a:lnTo>
                          <a:pt x="586545" y="440654"/>
                        </a:lnTo>
                        <a:close/>
                      </a:path>
                    </a:pathLst>
                  </a:custGeom>
                  <a:solidFill>
                    <a:srgbClr val="5D7CA0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7B8751D0-A60A-4669-9049-47D566263557}"/>
                      </a:ext>
                    </a:extLst>
                  </p:cNvPr>
                  <p:cNvSpPr/>
                  <p:nvPr/>
                </p:nvSpPr>
                <p:spPr>
                  <a:xfrm>
                    <a:off x="5816879" y="2477376"/>
                    <a:ext cx="314941" cy="450968"/>
                  </a:xfrm>
                  <a:custGeom>
                    <a:avLst/>
                    <a:gdLst>
                      <a:gd name="connsiteX0" fmla="*/ 0 w 314941"/>
                      <a:gd name="connsiteY0" fmla="*/ 235152 h 450968"/>
                      <a:gd name="connsiteX1" fmla="*/ 263600 w 314941"/>
                      <a:gd name="connsiteY1" fmla="*/ 446400 h 450968"/>
                      <a:gd name="connsiteX2" fmla="*/ 311842 w 314941"/>
                      <a:gd name="connsiteY2" fmla="*/ 334665 h 450968"/>
                      <a:gd name="connsiteX3" fmla="*/ 296699 w 314941"/>
                      <a:gd name="connsiteY3" fmla="*/ 198160 h 450968"/>
                      <a:gd name="connsiteX4" fmla="*/ 128717 w 314941"/>
                      <a:gd name="connsiteY4" fmla="*/ 35803 h 450968"/>
                      <a:gd name="connsiteX5" fmla="*/ 91725 w 314941"/>
                      <a:gd name="connsiteY5" fmla="*/ 0 h 450968"/>
                      <a:gd name="connsiteX6" fmla="*/ 0 w 314941"/>
                      <a:gd name="connsiteY6" fmla="*/ 235152 h 450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941" h="450968">
                        <a:moveTo>
                          <a:pt x="0" y="235152"/>
                        </a:moveTo>
                        <a:cubicBezTo>
                          <a:pt x="0" y="235152"/>
                          <a:pt x="102541" y="487719"/>
                          <a:pt x="263600" y="446400"/>
                        </a:cubicBezTo>
                        <a:cubicBezTo>
                          <a:pt x="318440" y="432338"/>
                          <a:pt x="318765" y="373496"/>
                          <a:pt x="311842" y="334665"/>
                        </a:cubicBezTo>
                        <a:cubicBezTo>
                          <a:pt x="302648" y="284151"/>
                          <a:pt x="271712" y="228663"/>
                          <a:pt x="296699" y="198160"/>
                        </a:cubicBezTo>
                        <a:lnTo>
                          <a:pt x="128717" y="35803"/>
                        </a:lnTo>
                        <a:lnTo>
                          <a:pt x="91725" y="0"/>
                        </a:lnTo>
                        <a:cubicBezTo>
                          <a:pt x="91616" y="0"/>
                          <a:pt x="75824" y="109788"/>
                          <a:pt x="0" y="235152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7A1505B2-E891-4C9A-89EC-5230EEE9AE79}"/>
                      </a:ext>
                    </a:extLst>
                  </p:cNvPr>
                  <p:cNvSpPr/>
                  <p:nvPr/>
                </p:nvSpPr>
                <p:spPr>
                  <a:xfrm>
                    <a:off x="5935551" y="2513179"/>
                    <a:ext cx="193170" cy="298914"/>
                  </a:xfrm>
                  <a:custGeom>
                    <a:avLst/>
                    <a:gdLst>
                      <a:gd name="connsiteX0" fmla="*/ 193170 w 193170"/>
                      <a:gd name="connsiteY0" fmla="*/ 298862 h 298914"/>
                      <a:gd name="connsiteX1" fmla="*/ 178027 w 193170"/>
                      <a:gd name="connsiteY1" fmla="*/ 162357 h 298914"/>
                      <a:gd name="connsiteX2" fmla="*/ 10045 w 193170"/>
                      <a:gd name="connsiteY2" fmla="*/ 0 h 298914"/>
                      <a:gd name="connsiteX3" fmla="*/ 1501 w 193170"/>
                      <a:gd name="connsiteY3" fmla="*/ 77663 h 298914"/>
                      <a:gd name="connsiteX4" fmla="*/ 193170 w 193170"/>
                      <a:gd name="connsiteY4" fmla="*/ 298862 h 298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70" h="298914">
                        <a:moveTo>
                          <a:pt x="193170" y="298862"/>
                        </a:moveTo>
                        <a:cubicBezTo>
                          <a:pt x="183976" y="248349"/>
                          <a:pt x="153041" y="192860"/>
                          <a:pt x="178027" y="162357"/>
                        </a:cubicBezTo>
                        <a:lnTo>
                          <a:pt x="10045" y="0"/>
                        </a:lnTo>
                        <a:cubicBezTo>
                          <a:pt x="1284" y="15360"/>
                          <a:pt x="-2285" y="40346"/>
                          <a:pt x="1501" y="77663"/>
                        </a:cubicBezTo>
                        <a:cubicBezTo>
                          <a:pt x="21079" y="274849"/>
                          <a:pt x="132165" y="300268"/>
                          <a:pt x="193170" y="298862"/>
                        </a:cubicBezTo>
                        <a:close/>
                      </a:path>
                    </a:pathLst>
                  </a:custGeom>
                  <a:solidFill>
                    <a:srgbClr val="799CBF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9659D48B-2CD8-4BC3-BF3E-77111B67BAD4}"/>
                      </a:ext>
                    </a:extLst>
                  </p:cNvPr>
                  <p:cNvSpPr/>
                  <p:nvPr/>
                </p:nvSpPr>
                <p:spPr>
                  <a:xfrm>
                    <a:off x="5849421" y="2275214"/>
                    <a:ext cx="454553" cy="462740"/>
                  </a:xfrm>
                  <a:custGeom>
                    <a:avLst/>
                    <a:gdLst>
                      <a:gd name="connsiteX0" fmla="*/ 451932 w 454553"/>
                      <a:gd name="connsiteY0" fmla="*/ 4868 h 462740"/>
                      <a:gd name="connsiteX1" fmla="*/ 359342 w 454553"/>
                      <a:gd name="connsiteY1" fmla="*/ 438721 h 462740"/>
                      <a:gd name="connsiteX2" fmla="*/ 61670 w 454553"/>
                      <a:gd name="connsiteY2" fmla="*/ 261761 h 462740"/>
                      <a:gd name="connsiteX3" fmla="*/ 124 w 454553"/>
                      <a:gd name="connsiteY3" fmla="*/ 168522 h 462740"/>
                      <a:gd name="connsiteX4" fmla="*/ 94012 w 454553"/>
                      <a:gd name="connsiteY4" fmla="*/ 211789 h 462740"/>
                      <a:gd name="connsiteX5" fmla="*/ 132952 w 454553"/>
                      <a:gd name="connsiteY5" fmla="*/ 69659 h 462740"/>
                      <a:gd name="connsiteX6" fmla="*/ 238738 w 454553"/>
                      <a:gd name="connsiteY6" fmla="*/ 34181 h 462740"/>
                      <a:gd name="connsiteX7" fmla="*/ 353285 w 454553"/>
                      <a:gd name="connsiteY7" fmla="*/ 0 h 462740"/>
                      <a:gd name="connsiteX8" fmla="*/ 451932 w 454553"/>
                      <a:gd name="connsiteY8" fmla="*/ 4868 h 462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4553" h="462740">
                        <a:moveTo>
                          <a:pt x="451932" y="4868"/>
                        </a:moveTo>
                        <a:cubicBezTo>
                          <a:pt x="451932" y="4868"/>
                          <a:pt x="478974" y="339424"/>
                          <a:pt x="359342" y="438721"/>
                        </a:cubicBezTo>
                        <a:cubicBezTo>
                          <a:pt x="255395" y="525037"/>
                          <a:pt x="77138" y="358245"/>
                          <a:pt x="61670" y="261761"/>
                        </a:cubicBezTo>
                        <a:cubicBezTo>
                          <a:pt x="61670" y="261761"/>
                          <a:pt x="3585" y="232773"/>
                          <a:pt x="124" y="168522"/>
                        </a:cubicBezTo>
                        <a:cubicBezTo>
                          <a:pt x="-3337" y="104272"/>
                          <a:pt x="66754" y="112384"/>
                          <a:pt x="94012" y="211789"/>
                        </a:cubicBezTo>
                        <a:cubicBezTo>
                          <a:pt x="94012" y="211789"/>
                          <a:pt x="147121" y="197619"/>
                          <a:pt x="132952" y="69659"/>
                        </a:cubicBezTo>
                        <a:cubicBezTo>
                          <a:pt x="172108" y="91184"/>
                          <a:pt x="206937" y="75608"/>
                          <a:pt x="238738" y="34181"/>
                        </a:cubicBezTo>
                        <a:cubicBezTo>
                          <a:pt x="238738" y="34181"/>
                          <a:pt x="271187" y="100703"/>
                          <a:pt x="353285" y="0"/>
                        </a:cubicBezTo>
                        <a:cubicBezTo>
                          <a:pt x="353285" y="-108"/>
                          <a:pt x="399796" y="42942"/>
                          <a:pt x="451932" y="4868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61" name="Graphic 11">
                <a:extLst>
                  <a:ext uri="{FF2B5EF4-FFF2-40B4-BE49-F238E27FC236}">
                    <a16:creationId xmlns:a16="http://schemas.microsoft.com/office/drawing/2014/main" id="{DCAC7602-3439-4E1B-854D-CB0ADD1B0F24}"/>
                  </a:ext>
                </a:extLst>
              </p:cNvPr>
              <p:cNvGrpSpPr/>
              <p:nvPr/>
            </p:nvGrpSpPr>
            <p:grpSpPr>
              <a:xfrm>
                <a:off x="3626701" y="2476816"/>
                <a:ext cx="1834059" cy="2060398"/>
                <a:chOff x="3626701" y="2476816"/>
                <a:chExt cx="1834059" cy="2060398"/>
              </a:xfrm>
            </p:grpSpPr>
            <p:grpSp>
              <p:nvGrpSpPr>
                <p:cNvPr id="62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3626701" y="3292405"/>
                  <a:ext cx="1834059" cy="1244809"/>
                  <a:chOff x="3626701" y="3292405"/>
                  <a:chExt cx="1834059" cy="124480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5DB1C39D-0632-4680-9F0D-AC91CC9B5475}"/>
                      </a:ext>
                    </a:extLst>
                  </p:cNvPr>
                  <p:cNvSpPr/>
                  <p:nvPr/>
                </p:nvSpPr>
                <p:spPr>
                  <a:xfrm>
                    <a:off x="3626701" y="3292405"/>
                    <a:ext cx="1834059" cy="1244809"/>
                  </a:xfrm>
                  <a:custGeom>
                    <a:avLst/>
                    <a:gdLst>
                      <a:gd name="connsiteX0" fmla="*/ 1824145 w 1834059"/>
                      <a:gd name="connsiteY0" fmla="*/ 1058294 h 1244809"/>
                      <a:gd name="connsiteX1" fmla="*/ 1824145 w 1834059"/>
                      <a:gd name="connsiteY1" fmla="*/ 1058510 h 1244809"/>
                      <a:gd name="connsiteX2" fmla="*/ 1802728 w 1834059"/>
                      <a:gd name="connsiteY2" fmla="*/ 1114757 h 1244809"/>
                      <a:gd name="connsiteX3" fmla="*/ 1354273 w 1834059"/>
                      <a:gd name="connsiteY3" fmla="*/ 1243257 h 1244809"/>
                      <a:gd name="connsiteX4" fmla="*/ 522587 w 1834059"/>
                      <a:gd name="connsiteY4" fmla="*/ 1243257 h 1244809"/>
                      <a:gd name="connsiteX5" fmla="*/ 7501 w 1834059"/>
                      <a:gd name="connsiteY5" fmla="*/ 1127304 h 1244809"/>
                      <a:gd name="connsiteX6" fmla="*/ 2959 w 1834059"/>
                      <a:gd name="connsiteY6" fmla="*/ 1109024 h 1244809"/>
                      <a:gd name="connsiteX7" fmla="*/ 310582 w 1834059"/>
                      <a:gd name="connsiteY7" fmla="*/ 299078 h 1244809"/>
                      <a:gd name="connsiteX8" fmla="*/ 635295 w 1834059"/>
                      <a:gd name="connsiteY8" fmla="*/ 42293 h 1244809"/>
                      <a:gd name="connsiteX9" fmla="*/ 877262 w 1834059"/>
                      <a:gd name="connsiteY9" fmla="*/ 0 h 1244809"/>
                      <a:gd name="connsiteX10" fmla="*/ 1140321 w 1834059"/>
                      <a:gd name="connsiteY10" fmla="*/ 24770 h 1244809"/>
                      <a:gd name="connsiteX11" fmla="*/ 1588128 w 1834059"/>
                      <a:gd name="connsiteY11" fmla="*/ 374470 h 1244809"/>
                      <a:gd name="connsiteX12" fmla="*/ 1824145 w 1834059"/>
                      <a:gd name="connsiteY12" fmla="*/ 1058294 h 1244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34059" h="1244809">
                        <a:moveTo>
                          <a:pt x="1824145" y="1058294"/>
                        </a:moveTo>
                        <a:lnTo>
                          <a:pt x="1824145" y="1058510"/>
                        </a:lnTo>
                        <a:cubicBezTo>
                          <a:pt x="1819062" y="1079062"/>
                          <a:pt x="1811923" y="1097883"/>
                          <a:pt x="1802728" y="1114757"/>
                        </a:cubicBezTo>
                        <a:cubicBezTo>
                          <a:pt x="1718576" y="1268568"/>
                          <a:pt x="1354273" y="1243257"/>
                          <a:pt x="1354273" y="1243257"/>
                        </a:cubicBezTo>
                        <a:lnTo>
                          <a:pt x="522587" y="1243257"/>
                        </a:lnTo>
                        <a:cubicBezTo>
                          <a:pt x="178403" y="1243257"/>
                          <a:pt x="40492" y="1234712"/>
                          <a:pt x="7501" y="1127304"/>
                        </a:cubicBezTo>
                        <a:cubicBezTo>
                          <a:pt x="5554" y="1121571"/>
                          <a:pt x="4148" y="1115405"/>
                          <a:pt x="2959" y="1109024"/>
                        </a:cubicBezTo>
                        <a:cubicBezTo>
                          <a:pt x="-20405" y="984092"/>
                          <a:pt x="95765" y="577822"/>
                          <a:pt x="310582" y="299078"/>
                        </a:cubicBezTo>
                        <a:cubicBezTo>
                          <a:pt x="420478" y="156624"/>
                          <a:pt x="534052" y="81557"/>
                          <a:pt x="635295" y="42293"/>
                        </a:cubicBezTo>
                        <a:cubicBezTo>
                          <a:pt x="731996" y="4867"/>
                          <a:pt x="817339" y="0"/>
                          <a:pt x="877262" y="0"/>
                        </a:cubicBezTo>
                        <a:cubicBezTo>
                          <a:pt x="982832" y="0"/>
                          <a:pt x="1067959" y="7788"/>
                          <a:pt x="1140321" y="24770"/>
                        </a:cubicBezTo>
                        <a:cubicBezTo>
                          <a:pt x="1334371" y="70200"/>
                          <a:pt x="1435938" y="179988"/>
                          <a:pt x="1588128" y="374470"/>
                        </a:cubicBezTo>
                        <a:cubicBezTo>
                          <a:pt x="1774173" y="612218"/>
                          <a:pt x="1865789" y="891394"/>
                          <a:pt x="1824145" y="1058294"/>
                        </a:cubicBezTo>
                        <a:close/>
                      </a:path>
                    </a:pathLst>
                  </a:custGeom>
                  <a:solidFill>
                    <a:srgbClr val="1F3A6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89642425-E3FE-47E9-B76A-E2DD506F3CD1}"/>
                      </a:ext>
                    </a:extLst>
                  </p:cNvPr>
                  <p:cNvSpPr/>
                  <p:nvPr/>
                </p:nvSpPr>
                <p:spPr>
                  <a:xfrm>
                    <a:off x="3988121" y="3713386"/>
                    <a:ext cx="1139526" cy="773176"/>
                  </a:xfrm>
                  <a:custGeom>
                    <a:avLst/>
                    <a:gdLst>
                      <a:gd name="connsiteX0" fmla="*/ 0 w 1139526"/>
                      <a:gd name="connsiteY0" fmla="*/ 538666 h 773176"/>
                      <a:gd name="connsiteX1" fmla="*/ 143752 w 1139526"/>
                      <a:gd name="connsiteY1" fmla="*/ 0 h 773176"/>
                      <a:gd name="connsiteX2" fmla="*/ 222173 w 1139526"/>
                      <a:gd name="connsiteY2" fmla="*/ 406379 h 773176"/>
                      <a:gd name="connsiteX3" fmla="*/ 901453 w 1139526"/>
                      <a:gd name="connsiteY3" fmla="*/ 406379 h 773176"/>
                      <a:gd name="connsiteX4" fmla="*/ 1026277 w 1139526"/>
                      <a:gd name="connsiteY4" fmla="*/ 0 h 773176"/>
                      <a:gd name="connsiteX5" fmla="*/ 1139526 w 1139526"/>
                      <a:gd name="connsiteY5" fmla="*/ 554458 h 773176"/>
                      <a:gd name="connsiteX6" fmla="*/ 0 w 1139526"/>
                      <a:gd name="connsiteY6" fmla="*/ 538666 h 773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9526" h="773176">
                        <a:moveTo>
                          <a:pt x="0" y="538666"/>
                        </a:moveTo>
                        <a:cubicBezTo>
                          <a:pt x="90210" y="396752"/>
                          <a:pt x="118658" y="199782"/>
                          <a:pt x="143752" y="0"/>
                        </a:cubicBezTo>
                        <a:lnTo>
                          <a:pt x="222173" y="406379"/>
                        </a:lnTo>
                        <a:lnTo>
                          <a:pt x="901453" y="406379"/>
                        </a:lnTo>
                        <a:lnTo>
                          <a:pt x="1026277" y="0"/>
                        </a:lnTo>
                        <a:cubicBezTo>
                          <a:pt x="1023356" y="189939"/>
                          <a:pt x="1049424" y="376201"/>
                          <a:pt x="1139526" y="554458"/>
                        </a:cubicBezTo>
                        <a:cubicBezTo>
                          <a:pt x="1139418" y="554350"/>
                          <a:pt x="695290" y="1056996"/>
                          <a:pt x="0" y="538666"/>
                        </a:cubicBezTo>
                        <a:close/>
                      </a:path>
                    </a:pathLst>
                  </a:custGeom>
                  <a:solidFill>
                    <a:srgbClr val="1F395E">
                      <a:alpha val="22000"/>
                    </a:srgbClr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332ADE14-95A2-4D21-8D6F-2D12CF620017}"/>
                      </a:ext>
                    </a:extLst>
                  </p:cNvPr>
                  <p:cNvSpPr/>
                  <p:nvPr/>
                </p:nvSpPr>
                <p:spPr>
                  <a:xfrm>
                    <a:off x="3628637" y="4213195"/>
                    <a:ext cx="565755" cy="322467"/>
                  </a:xfrm>
                  <a:custGeom>
                    <a:avLst/>
                    <a:gdLst>
                      <a:gd name="connsiteX0" fmla="*/ 565755 w 565755"/>
                      <a:gd name="connsiteY0" fmla="*/ 322467 h 322467"/>
                      <a:gd name="connsiteX1" fmla="*/ 520650 w 565755"/>
                      <a:gd name="connsiteY1" fmla="*/ 322467 h 322467"/>
                      <a:gd name="connsiteX2" fmla="*/ 5565 w 565755"/>
                      <a:gd name="connsiteY2" fmla="*/ 206514 h 322467"/>
                      <a:gd name="connsiteX3" fmla="*/ 113406 w 565755"/>
                      <a:gd name="connsiteY3" fmla="*/ 6732 h 322467"/>
                      <a:gd name="connsiteX4" fmla="*/ 555480 w 565755"/>
                      <a:gd name="connsiteY4" fmla="*/ 128634 h 322467"/>
                      <a:gd name="connsiteX5" fmla="*/ 565755 w 565755"/>
                      <a:gd name="connsiteY5" fmla="*/ 322467 h 322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755" h="322467">
                        <a:moveTo>
                          <a:pt x="565755" y="322467"/>
                        </a:moveTo>
                        <a:lnTo>
                          <a:pt x="520650" y="322467"/>
                        </a:lnTo>
                        <a:cubicBezTo>
                          <a:pt x="176467" y="322467"/>
                          <a:pt x="38556" y="313922"/>
                          <a:pt x="5565" y="206514"/>
                        </a:cubicBezTo>
                        <a:cubicBezTo>
                          <a:pt x="-12391" y="122036"/>
                          <a:pt x="10432" y="33232"/>
                          <a:pt x="113406" y="6732"/>
                        </a:cubicBezTo>
                        <a:cubicBezTo>
                          <a:pt x="274681" y="-34696"/>
                          <a:pt x="555480" y="128634"/>
                          <a:pt x="555480" y="128634"/>
                        </a:cubicBezTo>
                        <a:lnTo>
                          <a:pt x="565755" y="322467"/>
                        </a:lnTo>
                        <a:close/>
                      </a:path>
                    </a:pathLst>
                  </a:custGeom>
                  <a:solidFill>
                    <a:srgbClr val="1F3A6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30E9DD86-48BA-4E05-804A-DEA784E4689D}"/>
                      </a:ext>
                    </a:extLst>
                  </p:cNvPr>
                  <p:cNvSpPr/>
                  <p:nvPr/>
                </p:nvSpPr>
                <p:spPr>
                  <a:xfrm>
                    <a:off x="4734140" y="4175125"/>
                    <a:ext cx="718555" cy="362088"/>
                  </a:xfrm>
                  <a:custGeom>
                    <a:avLst/>
                    <a:gdLst>
                      <a:gd name="connsiteX0" fmla="*/ 716706 w 718555"/>
                      <a:gd name="connsiteY0" fmla="*/ 175574 h 362088"/>
                      <a:gd name="connsiteX1" fmla="*/ 716706 w 718555"/>
                      <a:gd name="connsiteY1" fmla="*/ 175790 h 362088"/>
                      <a:gd name="connsiteX2" fmla="*/ 695290 w 718555"/>
                      <a:gd name="connsiteY2" fmla="*/ 232036 h 362088"/>
                      <a:gd name="connsiteX3" fmla="*/ 246834 w 718555"/>
                      <a:gd name="connsiteY3" fmla="*/ 360537 h 362088"/>
                      <a:gd name="connsiteX4" fmla="*/ 0 w 718555"/>
                      <a:gd name="connsiteY4" fmla="*/ 360537 h 362088"/>
                      <a:gd name="connsiteX5" fmla="*/ 31368 w 718555"/>
                      <a:gd name="connsiteY5" fmla="*/ 151561 h 362088"/>
                      <a:gd name="connsiteX6" fmla="*/ 625631 w 718555"/>
                      <a:gd name="connsiteY6" fmla="*/ 12243 h 362088"/>
                      <a:gd name="connsiteX7" fmla="*/ 716706 w 718555"/>
                      <a:gd name="connsiteY7" fmla="*/ 175574 h 36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8555" h="362088">
                        <a:moveTo>
                          <a:pt x="716706" y="175574"/>
                        </a:moveTo>
                        <a:cubicBezTo>
                          <a:pt x="716706" y="175574"/>
                          <a:pt x="716923" y="175574"/>
                          <a:pt x="716706" y="175790"/>
                        </a:cubicBezTo>
                        <a:cubicBezTo>
                          <a:pt x="711623" y="196341"/>
                          <a:pt x="704484" y="215162"/>
                          <a:pt x="695290" y="232036"/>
                        </a:cubicBezTo>
                        <a:cubicBezTo>
                          <a:pt x="611137" y="385848"/>
                          <a:pt x="246834" y="360537"/>
                          <a:pt x="246834" y="360537"/>
                        </a:cubicBezTo>
                        <a:lnTo>
                          <a:pt x="0" y="360537"/>
                        </a:lnTo>
                        <a:lnTo>
                          <a:pt x="31368" y="151561"/>
                        </a:lnTo>
                        <a:cubicBezTo>
                          <a:pt x="31368" y="151561"/>
                          <a:pt x="468899" y="-51034"/>
                          <a:pt x="625631" y="12243"/>
                        </a:cubicBezTo>
                        <a:cubicBezTo>
                          <a:pt x="702321" y="42962"/>
                          <a:pt x="725792" y="107105"/>
                          <a:pt x="716706" y="175574"/>
                        </a:cubicBezTo>
                        <a:close/>
                      </a:path>
                    </a:pathLst>
                  </a:custGeom>
                  <a:solidFill>
                    <a:srgbClr val="1F3A6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63E69101-CB1D-48DD-8526-5FEA0CECBA87}"/>
                      </a:ext>
                    </a:extLst>
                  </p:cNvPr>
                  <p:cNvSpPr/>
                  <p:nvPr/>
                </p:nvSpPr>
                <p:spPr>
                  <a:xfrm>
                    <a:off x="4261996" y="3292512"/>
                    <a:ext cx="504917" cy="300377"/>
                  </a:xfrm>
                  <a:custGeom>
                    <a:avLst/>
                    <a:gdLst>
                      <a:gd name="connsiteX0" fmla="*/ 504918 w 504917"/>
                      <a:gd name="connsiteY0" fmla="*/ 24663 h 300377"/>
                      <a:gd name="connsiteX1" fmla="*/ 260355 w 504917"/>
                      <a:gd name="connsiteY1" fmla="*/ 300377 h 300377"/>
                      <a:gd name="connsiteX2" fmla="*/ 0 w 504917"/>
                      <a:gd name="connsiteY2" fmla="*/ 42294 h 300377"/>
                      <a:gd name="connsiteX3" fmla="*/ 241967 w 504917"/>
                      <a:gd name="connsiteY3" fmla="*/ 1 h 300377"/>
                      <a:gd name="connsiteX4" fmla="*/ 504918 w 504917"/>
                      <a:gd name="connsiteY4" fmla="*/ 24663 h 300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4917" h="300377">
                        <a:moveTo>
                          <a:pt x="504918" y="24663"/>
                        </a:moveTo>
                        <a:cubicBezTo>
                          <a:pt x="497563" y="122337"/>
                          <a:pt x="457217" y="300377"/>
                          <a:pt x="260355" y="300377"/>
                        </a:cubicBezTo>
                        <a:cubicBezTo>
                          <a:pt x="52893" y="300377"/>
                          <a:pt x="8978" y="124933"/>
                          <a:pt x="0" y="42294"/>
                        </a:cubicBezTo>
                        <a:cubicBezTo>
                          <a:pt x="96700" y="4869"/>
                          <a:pt x="182043" y="1"/>
                          <a:pt x="241967" y="1"/>
                        </a:cubicBezTo>
                        <a:cubicBezTo>
                          <a:pt x="347428" y="-107"/>
                          <a:pt x="432663" y="7681"/>
                          <a:pt x="504918" y="24663"/>
                        </a:cubicBezTo>
                        <a:close/>
                      </a:path>
                    </a:pathLst>
                  </a:custGeom>
                  <a:solidFill>
                    <a:srgbClr val="1F395E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68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4062789" y="3886776"/>
                  <a:ext cx="980400" cy="648778"/>
                  <a:chOff x="4062789" y="3886776"/>
                  <a:chExt cx="980400" cy="648778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2A246E05-E5D2-4B2E-A17A-C85A199C1331}"/>
                      </a:ext>
                    </a:extLst>
                  </p:cNvPr>
                  <p:cNvSpPr/>
                  <p:nvPr/>
                </p:nvSpPr>
                <p:spPr>
                  <a:xfrm>
                    <a:off x="4114458" y="4465896"/>
                    <a:ext cx="866515" cy="69658"/>
                  </a:xfrm>
                  <a:custGeom>
                    <a:avLst/>
                    <a:gdLst>
                      <a:gd name="connsiteX0" fmla="*/ 831686 w 866515"/>
                      <a:gd name="connsiteY0" fmla="*/ 69659 h 69658"/>
                      <a:gd name="connsiteX1" fmla="*/ 34829 w 866515"/>
                      <a:gd name="connsiteY1" fmla="*/ 69659 h 69658"/>
                      <a:gd name="connsiteX2" fmla="*/ 0 w 866515"/>
                      <a:gd name="connsiteY2" fmla="*/ 34829 h 69658"/>
                      <a:gd name="connsiteX3" fmla="*/ 0 w 866515"/>
                      <a:gd name="connsiteY3" fmla="*/ 34829 h 69658"/>
                      <a:gd name="connsiteX4" fmla="*/ 34829 w 866515"/>
                      <a:gd name="connsiteY4" fmla="*/ 0 h 69658"/>
                      <a:gd name="connsiteX5" fmla="*/ 831686 w 866515"/>
                      <a:gd name="connsiteY5" fmla="*/ 0 h 69658"/>
                      <a:gd name="connsiteX6" fmla="*/ 866516 w 866515"/>
                      <a:gd name="connsiteY6" fmla="*/ 34829 h 69658"/>
                      <a:gd name="connsiteX7" fmla="*/ 866516 w 866515"/>
                      <a:gd name="connsiteY7" fmla="*/ 34829 h 69658"/>
                      <a:gd name="connsiteX8" fmla="*/ 831686 w 866515"/>
                      <a:gd name="connsiteY8" fmla="*/ 69659 h 69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515" h="69658">
                        <a:moveTo>
                          <a:pt x="831686" y="69659"/>
                        </a:moveTo>
                        <a:lnTo>
                          <a:pt x="34829" y="69659"/>
                        </a:lnTo>
                        <a:cubicBezTo>
                          <a:pt x="15576" y="69659"/>
                          <a:pt x="0" y="54083"/>
                          <a:pt x="0" y="34829"/>
                        </a:cubicBezTo>
                        <a:lnTo>
                          <a:pt x="0" y="34829"/>
                        </a:lnTo>
                        <a:cubicBezTo>
                          <a:pt x="0" y="15576"/>
                          <a:pt x="15576" y="0"/>
                          <a:pt x="34829" y="0"/>
                        </a:cubicBezTo>
                        <a:lnTo>
                          <a:pt x="831686" y="0"/>
                        </a:lnTo>
                        <a:cubicBezTo>
                          <a:pt x="850940" y="0"/>
                          <a:pt x="866516" y="15576"/>
                          <a:pt x="866516" y="34829"/>
                        </a:cubicBezTo>
                        <a:lnTo>
                          <a:pt x="866516" y="34829"/>
                        </a:lnTo>
                        <a:cubicBezTo>
                          <a:pt x="866516" y="54083"/>
                          <a:pt x="850940" y="69659"/>
                          <a:pt x="831686" y="6965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9904BD48-7264-4B3F-87A9-0C8BF74AE6EC}"/>
                      </a:ext>
                    </a:extLst>
                  </p:cNvPr>
                  <p:cNvSpPr/>
                  <p:nvPr/>
                </p:nvSpPr>
                <p:spPr>
                  <a:xfrm>
                    <a:off x="4062789" y="3886776"/>
                    <a:ext cx="980400" cy="579228"/>
                  </a:xfrm>
                  <a:custGeom>
                    <a:avLst/>
                    <a:gdLst>
                      <a:gd name="connsiteX0" fmla="*/ 979840 w 980400"/>
                      <a:gd name="connsiteY0" fmla="*/ 49757 h 579228"/>
                      <a:gd name="connsiteX1" fmla="*/ 976919 w 980400"/>
                      <a:gd name="connsiteY1" fmla="*/ 67820 h 579228"/>
                      <a:gd name="connsiteX2" fmla="*/ 976919 w 980400"/>
                      <a:gd name="connsiteY2" fmla="*/ 68037 h 579228"/>
                      <a:gd name="connsiteX3" fmla="*/ 894388 w 980400"/>
                      <a:gd name="connsiteY3" fmla="*/ 579228 h 579228"/>
                      <a:gd name="connsiteX4" fmla="*/ 82172 w 980400"/>
                      <a:gd name="connsiteY4" fmla="*/ 579228 h 579228"/>
                      <a:gd name="connsiteX5" fmla="*/ 507 w 980400"/>
                      <a:gd name="connsiteY5" fmla="*/ 49432 h 579228"/>
                      <a:gd name="connsiteX6" fmla="*/ 42800 w 980400"/>
                      <a:gd name="connsiteY6" fmla="*/ 0 h 579228"/>
                      <a:gd name="connsiteX7" fmla="*/ 937547 w 980400"/>
                      <a:gd name="connsiteY7" fmla="*/ 0 h 579228"/>
                      <a:gd name="connsiteX8" fmla="*/ 979840 w 980400"/>
                      <a:gd name="connsiteY8" fmla="*/ 49757 h 579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80400" h="579228">
                        <a:moveTo>
                          <a:pt x="979840" y="49757"/>
                        </a:moveTo>
                        <a:lnTo>
                          <a:pt x="976919" y="67820"/>
                        </a:lnTo>
                        <a:lnTo>
                          <a:pt x="976919" y="68037"/>
                        </a:lnTo>
                        <a:lnTo>
                          <a:pt x="894388" y="579228"/>
                        </a:lnTo>
                        <a:lnTo>
                          <a:pt x="82172" y="579228"/>
                        </a:lnTo>
                        <a:lnTo>
                          <a:pt x="507" y="49432"/>
                        </a:lnTo>
                        <a:cubicBezTo>
                          <a:pt x="-3495" y="23472"/>
                          <a:pt x="16732" y="0"/>
                          <a:pt x="42800" y="0"/>
                        </a:cubicBezTo>
                        <a:lnTo>
                          <a:pt x="937547" y="0"/>
                        </a:lnTo>
                        <a:cubicBezTo>
                          <a:pt x="963939" y="-108"/>
                          <a:pt x="984058" y="23581"/>
                          <a:pt x="979840" y="49757"/>
                        </a:cubicBezTo>
                        <a:close/>
                      </a:path>
                    </a:pathLst>
                  </a:custGeom>
                  <a:solidFill>
                    <a:srgbClr val="3855E1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937208A0-6E56-4385-A92E-A2F3CDB88E5F}"/>
                      </a:ext>
                    </a:extLst>
                  </p:cNvPr>
                  <p:cNvSpPr/>
                  <p:nvPr/>
                </p:nvSpPr>
                <p:spPr>
                  <a:xfrm>
                    <a:off x="4149396" y="3954812"/>
                    <a:ext cx="890312" cy="511191"/>
                  </a:xfrm>
                  <a:custGeom>
                    <a:avLst/>
                    <a:gdLst>
                      <a:gd name="connsiteX0" fmla="*/ 890312 w 890312"/>
                      <a:gd name="connsiteY0" fmla="*/ 0 h 511191"/>
                      <a:gd name="connsiteX1" fmla="*/ 807782 w 890312"/>
                      <a:gd name="connsiteY1" fmla="*/ 511192 h 511191"/>
                      <a:gd name="connsiteX2" fmla="*/ 0 w 890312"/>
                      <a:gd name="connsiteY2" fmla="*/ 511192 h 511191"/>
                      <a:gd name="connsiteX3" fmla="*/ 273768 w 890312"/>
                      <a:gd name="connsiteY3" fmla="*/ 482636 h 511191"/>
                      <a:gd name="connsiteX4" fmla="*/ 890312 w 890312"/>
                      <a:gd name="connsiteY4" fmla="*/ 0 h 511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0312" h="511191">
                        <a:moveTo>
                          <a:pt x="890312" y="0"/>
                        </a:moveTo>
                        <a:lnTo>
                          <a:pt x="807782" y="511192"/>
                        </a:lnTo>
                        <a:lnTo>
                          <a:pt x="0" y="511192"/>
                        </a:lnTo>
                        <a:lnTo>
                          <a:pt x="273768" y="482636"/>
                        </a:lnTo>
                        <a:cubicBezTo>
                          <a:pt x="554782" y="453539"/>
                          <a:pt x="794261" y="265763"/>
                          <a:pt x="890312" y="0"/>
                        </a:cubicBezTo>
                        <a:close/>
                      </a:path>
                    </a:pathLst>
                  </a:custGeom>
                  <a:solidFill>
                    <a:srgbClr val="3150BC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4134854" y="2476816"/>
                  <a:ext cx="673656" cy="1041980"/>
                  <a:chOff x="4134854" y="2476816"/>
                  <a:chExt cx="673656" cy="1041980"/>
                </a:xfrm>
              </p:grpSpPr>
              <p:grpSp>
                <p:nvGrpSpPr>
                  <p:cNvPr id="73" name="Graphic 11">
                    <a:extLst>
                      <a:ext uri="{FF2B5EF4-FFF2-40B4-BE49-F238E27FC236}">
                        <a16:creationId xmlns:a16="http://schemas.microsoft.com/office/drawing/2014/main" id="{DCAC7602-3439-4E1B-854D-CB0ADD1B0F24}"/>
                      </a:ext>
                    </a:extLst>
                  </p:cNvPr>
                  <p:cNvGrpSpPr/>
                  <p:nvPr/>
                </p:nvGrpSpPr>
                <p:grpSpPr>
                  <a:xfrm>
                    <a:off x="4351558" y="3234428"/>
                    <a:ext cx="307286" cy="284367"/>
                    <a:chOff x="4351558" y="3234428"/>
                    <a:chExt cx="307286" cy="284367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4E81DE43-50A3-4111-AA13-34E53D7E0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1558" y="3234428"/>
                      <a:ext cx="307286" cy="284367"/>
                    </a:xfrm>
                    <a:custGeom>
                      <a:avLst/>
                      <a:gdLst>
                        <a:gd name="connsiteX0" fmla="*/ 167441 w 307286"/>
                        <a:gd name="connsiteY0" fmla="*/ 284368 h 284367"/>
                        <a:gd name="connsiteX1" fmla="*/ 162032 w 307286"/>
                        <a:gd name="connsiteY1" fmla="*/ 284368 h 284367"/>
                        <a:gd name="connsiteX2" fmla="*/ 83612 w 307286"/>
                        <a:gd name="connsiteY2" fmla="*/ 268468 h 284367"/>
                        <a:gd name="connsiteX3" fmla="*/ 2596 w 307286"/>
                        <a:gd name="connsiteY3" fmla="*/ 135964 h 284367"/>
                        <a:gd name="connsiteX4" fmla="*/ 2812 w 307286"/>
                        <a:gd name="connsiteY4" fmla="*/ 119091 h 284367"/>
                        <a:gd name="connsiteX5" fmla="*/ 0 w 307286"/>
                        <a:gd name="connsiteY5" fmla="*/ 33964 h 284367"/>
                        <a:gd name="connsiteX6" fmla="*/ 0 w 307286"/>
                        <a:gd name="connsiteY6" fmla="*/ 13088 h 284367"/>
                        <a:gd name="connsiteX7" fmla="*/ 292589 w 307286"/>
                        <a:gd name="connsiteY7" fmla="*/ 0 h 284367"/>
                        <a:gd name="connsiteX8" fmla="*/ 304270 w 307286"/>
                        <a:gd name="connsiteY8" fmla="*/ 109572 h 284367"/>
                        <a:gd name="connsiteX9" fmla="*/ 304595 w 307286"/>
                        <a:gd name="connsiteY9" fmla="*/ 110978 h 284367"/>
                        <a:gd name="connsiteX10" fmla="*/ 167441 w 307286"/>
                        <a:gd name="connsiteY10" fmla="*/ 284368 h 284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07286" h="284367">
                          <a:moveTo>
                            <a:pt x="167441" y="284368"/>
                          </a:moveTo>
                          <a:lnTo>
                            <a:pt x="162032" y="284368"/>
                          </a:lnTo>
                          <a:cubicBezTo>
                            <a:pt x="130664" y="284368"/>
                            <a:pt x="104704" y="277878"/>
                            <a:pt x="83612" y="268468"/>
                          </a:cubicBezTo>
                          <a:cubicBezTo>
                            <a:pt x="32450" y="245428"/>
                            <a:pt x="1406" y="191994"/>
                            <a:pt x="2596" y="135964"/>
                          </a:cubicBezTo>
                          <a:cubicBezTo>
                            <a:pt x="2812" y="130232"/>
                            <a:pt x="2812" y="124607"/>
                            <a:pt x="2812" y="119091"/>
                          </a:cubicBezTo>
                          <a:cubicBezTo>
                            <a:pt x="3029" y="72579"/>
                            <a:pt x="0" y="33964"/>
                            <a:pt x="0" y="33964"/>
                          </a:cubicBezTo>
                          <a:lnTo>
                            <a:pt x="0" y="13088"/>
                          </a:lnTo>
                          <a:lnTo>
                            <a:pt x="292589" y="0"/>
                          </a:lnTo>
                          <a:cubicBezTo>
                            <a:pt x="293670" y="42185"/>
                            <a:pt x="298538" y="79610"/>
                            <a:pt x="304270" y="109572"/>
                          </a:cubicBezTo>
                          <a:cubicBezTo>
                            <a:pt x="304487" y="110113"/>
                            <a:pt x="304487" y="110437"/>
                            <a:pt x="304595" y="110978"/>
                          </a:cubicBezTo>
                          <a:cubicBezTo>
                            <a:pt x="321469" y="198917"/>
                            <a:pt x="257002" y="282096"/>
                            <a:pt x="167441" y="284368"/>
                          </a:cubicBezTo>
                          <a:close/>
                        </a:path>
                      </a:pathLst>
                    </a:custGeom>
                    <a:solidFill>
                      <a:srgbClr val="FEB19E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6A0676D3-BF3D-4754-A971-236937A99D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1666" y="3234537"/>
                      <a:ext cx="304270" cy="189184"/>
                    </a:xfrm>
                    <a:custGeom>
                      <a:avLst/>
                      <a:gdLst>
                        <a:gd name="connsiteX0" fmla="*/ 304270 w 304270"/>
                        <a:gd name="connsiteY0" fmla="*/ 109464 h 189184"/>
                        <a:gd name="connsiteX1" fmla="*/ 2812 w 304270"/>
                        <a:gd name="connsiteY1" fmla="*/ 119090 h 189184"/>
                        <a:gd name="connsiteX2" fmla="*/ 0 w 304270"/>
                        <a:gd name="connsiteY2" fmla="*/ 33964 h 189184"/>
                        <a:gd name="connsiteX3" fmla="*/ 0 w 304270"/>
                        <a:gd name="connsiteY3" fmla="*/ 13088 h 189184"/>
                        <a:gd name="connsiteX4" fmla="*/ 292588 w 304270"/>
                        <a:gd name="connsiteY4" fmla="*/ 0 h 189184"/>
                        <a:gd name="connsiteX5" fmla="*/ 304270 w 304270"/>
                        <a:gd name="connsiteY5" fmla="*/ 109464 h 1891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4270" h="189184">
                          <a:moveTo>
                            <a:pt x="304270" y="109464"/>
                          </a:moveTo>
                          <a:cubicBezTo>
                            <a:pt x="182367" y="252675"/>
                            <a:pt x="57112" y="169063"/>
                            <a:pt x="2812" y="119090"/>
                          </a:cubicBezTo>
                          <a:cubicBezTo>
                            <a:pt x="3029" y="72579"/>
                            <a:pt x="0" y="33964"/>
                            <a:pt x="0" y="33964"/>
                          </a:cubicBezTo>
                          <a:lnTo>
                            <a:pt x="0" y="13088"/>
                          </a:lnTo>
                          <a:lnTo>
                            <a:pt x="292588" y="0"/>
                          </a:lnTo>
                          <a:cubicBezTo>
                            <a:pt x="293670" y="41968"/>
                            <a:pt x="298538" y="79502"/>
                            <a:pt x="304270" y="109464"/>
                          </a:cubicBezTo>
                          <a:close/>
                        </a:path>
                      </a:pathLst>
                    </a:custGeom>
                    <a:solidFill>
                      <a:srgbClr val="FF856A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76" name="Graphic 11">
                    <a:extLst>
                      <a:ext uri="{FF2B5EF4-FFF2-40B4-BE49-F238E27FC236}">
                        <a16:creationId xmlns:a16="http://schemas.microsoft.com/office/drawing/2014/main" id="{DCAC7602-3439-4E1B-854D-CB0ADD1B0F24}"/>
                      </a:ext>
                    </a:extLst>
                  </p:cNvPr>
                  <p:cNvGrpSpPr/>
                  <p:nvPr/>
                </p:nvGrpSpPr>
                <p:grpSpPr>
                  <a:xfrm>
                    <a:off x="4134854" y="2476816"/>
                    <a:ext cx="673656" cy="884166"/>
                    <a:chOff x="4134854" y="2476816"/>
                    <a:chExt cx="673656" cy="884166"/>
                  </a:xfrm>
                </p:grpSpPr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F779C208-39AC-4818-88E9-05893FB7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50639" y="2846113"/>
                      <a:ext cx="467816" cy="514868"/>
                    </a:xfrm>
                    <a:custGeom>
                      <a:avLst/>
                      <a:gdLst>
                        <a:gd name="connsiteX0" fmla="*/ 11466 w 467816"/>
                        <a:gd name="connsiteY0" fmla="*/ 259165 h 514868"/>
                        <a:gd name="connsiteX1" fmla="*/ 253541 w 467816"/>
                        <a:gd name="connsiteY1" fmla="*/ 514869 h 514868"/>
                        <a:gd name="connsiteX2" fmla="*/ 467817 w 467816"/>
                        <a:gd name="connsiteY2" fmla="*/ 239479 h 514868"/>
                        <a:gd name="connsiteX3" fmla="*/ 467817 w 467816"/>
                        <a:gd name="connsiteY3" fmla="*/ 0 h 514868"/>
                        <a:gd name="connsiteX4" fmla="*/ 0 w 467816"/>
                        <a:gd name="connsiteY4" fmla="*/ 0 h 514868"/>
                        <a:gd name="connsiteX5" fmla="*/ 11466 w 467816"/>
                        <a:gd name="connsiteY5" fmla="*/ 259165 h 514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67816" h="514868">
                          <a:moveTo>
                            <a:pt x="11466" y="259165"/>
                          </a:moveTo>
                          <a:cubicBezTo>
                            <a:pt x="11466" y="259165"/>
                            <a:pt x="102216" y="514869"/>
                            <a:pt x="253541" y="514869"/>
                          </a:cubicBezTo>
                          <a:cubicBezTo>
                            <a:pt x="404864" y="514869"/>
                            <a:pt x="467817" y="239479"/>
                            <a:pt x="467817" y="239479"/>
                          </a:cubicBezTo>
                          <a:lnTo>
                            <a:pt x="467817" y="0"/>
                          </a:lnTo>
                          <a:lnTo>
                            <a:pt x="0" y="0"/>
                          </a:lnTo>
                          <a:lnTo>
                            <a:pt x="11466" y="259165"/>
                          </a:lnTo>
                          <a:close/>
                        </a:path>
                      </a:pathLst>
                    </a:custGeom>
                    <a:solidFill>
                      <a:srgbClr val="FEB19E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C89D00C4-4548-41A0-A0FC-5E597AB81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5571" y="2960985"/>
                      <a:ext cx="92698" cy="148943"/>
                    </a:xfrm>
                    <a:custGeom>
                      <a:avLst/>
                      <a:gdLst>
                        <a:gd name="connsiteX0" fmla="*/ 37859 w 92698"/>
                        <a:gd name="connsiteY0" fmla="*/ 0 h 148943"/>
                        <a:gd name="connsiteX1" fmla="*/ 866 w 92698"/>
                        <a:gd name="connsiteY1" fmla="*/ 59275 h 148943"/>
                        <a:gd name="connsiteX2" fmla="*/ 92699 w 92698"/>
                        <a:gd name="connsiteY2" fmla="*/ 139858 h 148943"/>
                        <a:gd name="connsiteX3" fmla="*/ 37859 w 92698"/>
                        <a:gd name="connsiteY3" fmla="*/ 0 h 1489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2698" h="148943">
                          <a:moveTo>
                            <a:pt x="37859" y="0"/>
                          </a:moveTo>
                          <a:cubicBezTo>
                            <a:pt x="37859" y="0"/>
                            <a:pt x="-6705" y="8112"/>
                            <a:pt x="866" y="59275"/>
                          </a:cubicBezTo>
                          <a:cubicBezTo>
                            <a:pt x="8438" y="110437"/>
                            <a:pt x="54949" y="172524"/>
                            <a:pt x="92699" y="139858"/>
                          </a:cubicBezTo>
                          <a:lnTo>
                            <a:pt x="37859" y="0"/>
                          </a:lnTo>
                          <a:close/>
                        </a:path>
                      </a:pathLst>
                    </a:custGeom>
                    <a:solidFill>
                      <a:srgbClr val="FEB19E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C4D89ABD-E14E-4F0E-B013-6D1D9BCA9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8348" y="2939568"/>
                      <a:ext cx="80047" cy="152262"/>
                    </a:xfrm>
                    <a:custGeom>
                      <a:avLst/>
                      <a:gdLst>
                        <a:gd name="connsiteX0" fmla="*/ 35370 w 80047"/>
                        <a:gd name="connsiteY0" fmla="*/ 0 h 152262"/>
                        <a:gd name="connsiteX1" fmla="*/ 80043 w 80047"/>
                        <a:gd name="connsiteY1" fmla="*/ 53758 h 152262"/>
                        <a:gd name="connsiteX2" fmla="*/ 0 w 80047"/>
                        <a:gd name="connsiteY2" fmla="*/ 146024 h 152262"/>
                        <a:gd name="connsiteX3" fmla="*/ 35370 w 80047"/>
                        <a:gd name="connsiteY3" fmla="*/ 0 h 15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047" h="152262">
                          <a:moveTo>
                            <a:pt x="35370" y="0"/>
                          </a:moveTo>
                          <a:cubicBezTo>
                            <a:pt x="35370" y="0"/>
                            <a:pt x="80584" y="2055"/>
                            <a:pt x="80043" y="53758"/>
                          </a:cubicBezTo>
                          <a:cubicBezTo>
                            <a:pt x="79502" y="105462"/>
                            <a:pt x="41860" y="173282"/>
                            <a:pt x="0" y="146024"/>
                          </a:cubicBezTo>
                          <a:lnTo>
                            <a:pt x="35370" y="0"/>
                          </a:lnTo>
                          <a:close/>
                        </a:path>
                      </a:pathLst>
                    </a:custGeom>
                    <a:solidFill>
                      <a:srgbClr val="FEB19E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95A3B05D-853C-40E9-ACDD-653F630263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4854" y="2476816"/>
                      <a:ext cx="673656" cy="628462"/>
                    </a:xfrm>
                    <a:custGeom>
                      <a:avLst/>
                      <a:gdLst>
                        <a:gd name="connsiteX0" fmla="*/ 618864 w 673656"/>
                        <a:gd name="connsiteY0" fmla="*/ 462753 h 628462"/>
                        <a:gd name="connsiteX1" fmla="*/ 583494 w 673656"/>
                        <a:gd name="connsiteY1" fmla="*/ 608776 h 628462"/>
                        <a:gd name="connsiteX2" fmla="*/ 536009 w 673656"/>
                        <a:gd name="connsiteY2" fmla="*/ 507209 h 628462"/>
                        <a:gd name="connsiteX3" fmla="*/ 409888 w 673656"/>
                        <a:gd name="connsiteY3" fmla="*/ 449124 h 628462"/>
                        <a:gd name="connsiteX4" fmla="*/ 323572 w 673656"/>
                        <a:gd name="connsiteY4" fmla="*/ 470216 h 628462"/>
                        <a:gd name="connsiteX5" fmla="*/ 147911 w 673656"/>
                        <a:gd name="connsiteY5" fmla="*/ 487631 h 628462"/>
                        <a:gd name="connsiteX6" fmla="*/ 127251 w 673656"/>
                        <a:gd name="connsiteY6" fmla="*/ 628463 h 628462"/>
                        <a:gd name="connsiteX7" fmla="*/ 78576 w 673656"/>
                        <a:gd name="connsiteY7" fmla="*/ 484169 h 628462"/>
                        <a:gd name="connsiteX8" fmla="*/ 52508 w 673656"/>
                        <a:gd name="connsiteY8" fmla="*/ 499204 h 628462"/>
                        <a:gd name="connsiteX9" fmla="*/ 10107 w 673656"/>
                        <a:gd name="connsiteY9" fmla="*/ 266973 h 628462"/>
                        <a:gd name="connsiteX10" fmla="*/ 98695 w 673656"/>
                        <a:gd name="connsiteY10" fmla="*/ 220570 h 628462"/>
                        <a:gd name="connsiteX11" fmla="*/ 191609 w 673656"/>
                        <a:gd name="connsiteY11" fmla="*/ 79738 h 628462"/>
                        <a:gd name="connsiteX12" fmla="*/ 320759 w 673656"/>
                        <a:gd name="connsiteY12" fmla="*/ 1317 h 628462"/>
                        <a:gd name="connsiteX13" fmla="*/ 345421 w 673656"/>
                        <a:gd name="connsiteY13" fmla="*/ 49235 h 628462"/>
                        <a:gd name="connsiteX14" fmla="*/ 590741 w 673656"/>
                        <a:gd name="connsiteY14" fmla="*/ 236470 h 628462"/>
                        <a:gd name="connsiteX15" fmla="*/ 647420 w 673656"/>
                        <a:gd name="connsiteY15" fmla="*/ 474651 h 628462"/>
                        <a:gd name="connsiteX16" fmla="*/ 618864 w 673656"/>
                        <a:gd name="connsiteY16" fmla="*/ 462753 h 628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73656" h="628462">
                          <a:moveTo>
                            <a:pt x="618864" y="462753"/>
                          </a:moveTo>
                          <a:cubicBezTo>
                            <a:pt x="618864" y="462753"/>
                            <a:pt x="603180" y="552206"/>
                            <a:pt x="583494" y="608776"/>
                          </a:cubicBezTo>
                          <a:cubicBezTo>
                            <a:pt x="583494" y="608776"/>
                            <a:pt x="547691" y="601529"/>
                            <a:pt x="536009" y="507209"/>
                          </a:cubicBezTo>
                          <a:cubicBezTo>
                            <a:pt x="536009" y="507209"/>
                            <a:pt x="458563" y="522352"/>
                            <a:pt x="409888" y="449124"/>
                          </a:cubicBezTo>
                          <a:cubicBezTo>
                            <a:pt x="409888" y="449124"/>
                            <a:pt x="398314" y="521703"/>
                            <a:pt x="323572" y="470216"/>
                          </a:cubicBezTo>
                          <a:cubicBezTo>
                            <a:pt x="273707" y="510886"/>
                            <a:pt x="214757" y="515213"/>
                            <a:pt x="147911" y="487631"/>
                          </a:cubicBezTo>
                          <a:cubicBezTo>
                            <a:pt x="147911" y="487631"/>
                            <a:pt x="159160" y="582817"/>
                            <a:pt x="127251" y="628463"/>
                          </a:cubicBezTo>
                          <a:cubicBezTo>
                            <a:pt x="127251" y="628463"/>
                            <a:pt x="115677" y="590929"/>
                            <a:pt x="78576" y="484169"/>
                          </a:cubicBezTo>
                          <a:cubicBezTo>
                            <a:pt x="78576" y="484169"/>
                            <a:pt x="62676" y="484710"/>
                            <a:pt x="52508" y="499204"/>
                          </a:cubicBezTo>
                          <a:cubicBezTo>
                            <a:pt x="52508" y="499204"/>
                            <a:pt x="-27643" y="342364"/>
                            <a:pt x="10107" y="266973"/>
                          </a:cubicBezTo>
                          <a:cubicBezTo>
                            <a:pt x="47857" y="191581"/>
                            <a:pt x="98695" y="220570"/>
                            <a:pt x="98695" y="220570"/>
                          </a:cubicBezTo>
                          <a:cubicBezTo>
                            <a:pt x="98695" y="220570"/>
                            <a:pt x="79874" y="117487"/>
                            <a:pt x="191609" y="79738"/>
                          </a:cubicBezTo>
                          <a:cubicBezTo>
                            <a:pt x="303345" y="41988"/>
                            <a:pt x="303345" y="-8850"/>
                            <a:pt x="320759" y="1317"/>
                          </a:cubicBezTo>
                          <a:cubicBezTo>
                            <a:pt x="338174" y="11485"/>
                            <a:pt x="345421" y="49235"/>
                            <a:pt x="345421" y="49235"/>
                          </a:cubicBezTo>
                          <a:cubicBezTo>
                            <a:pt x="345421" y="49235"/>
                            <a:pt x="538497" y="28900"/>
                            <a:pt x="590741" y="236470"/>
                          </a:cubicBezTo>
                          <a:cubicBezTo>
                            <a:pt x="590741" y="236470"/>
                            <a:pt x="730167" y="240905"/>
                            <a:pt x="647420" y="474651"/>
                          </a:cubicBezTo>
                          <a:cubicBezTo>
                            <a:pt x="647312" y="474543"/>
                            <a:pt x="641904" y="464916"/>
                            <a:pt x="618864" y="462753"/>
                          </a:cubicBezTo>
                          <a:close/>
                        </a:path>
                      </a:pathLst>
                    </a:custGeom>
                    <a:solidFill>
                      <a:srgbClr val="3F2323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423B4B5-8C15-4892-BF16-188DA4B8EFF6}"/>
                  </a:ext>
                </a:extLst>
              </p:cNvPr>
              <p:cNvSpPr/>
              <p:nvPr/>
            </p:nvSpPr>
            <p:spPr>
              <a:xfrm>
                <a:off x="1116104" y="1303021"/>
                <a:ext cx="10816" cy="10816"/>
              </a:xfrm>
              <a:custGeom>
                <a:avLst/>
                <a:gdLst/>
                <a:ahLst/>
                <a:cxnLst/>
                <a:rect l="l" t="t" r="r" b="b"/>
                <a:pathLst>
                  <a:path w="10816" h="10816"/>
                </a:pathLst>
              </a:custGeom>
              <a:solidFill>
                <a:srgbClr val="FFFFFF"/>
              </a:solidFill>
              <a:ln w="17402" cap="flat">
                <a:solidFill>
                  <a:srgbClr val="0F22D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00EA5A5F-1298-4772-8040-9C0439FCA351}"/>
                  </a:ext>
                </a:extLst>
              </p:cNvPr>
              <p:cNvSpPr/>
              <p:nvPr/>
            </p:nvSpPr>
            <p:spPr>
              <a:xfrm>
                <a:off x="1928104" y="4535554"/>
                <a:ext cx="5332788" cy="113249"/>
              </a:xfrm>
              <a:custGeom>
                <a:avLst/>
                <a:gdLst>
                  <a:gd name="connsiteX0" fmla="*/ 5313860 w 5332788"/>
                  <a:gd name="connsiteY0" fmla="*/ 113250 h 113249"/>
                  <a:gd name="connsiteX1" fmla="*/ 18929 w 5332788"/>
                  <a:gd name="connsiteY1" fmla="*/ 113250 h 113249"/>
                  <a:gd name="connsiteX2" fmla="*/ 0 w 5332788"/>
                  <a:gd name="connsiteY2" fmla="*/ 94321 h 113249"/>
                  <a:gd name="connsiteX3" fmla="*/ 0 w 5332788"/>
                  <a:gd name="connsiteY3" fmla="*/ 18929 h 113249"/>
                  <a:gd name="connsiteX4" fmla="*/ 18929 w 5332788"/>
                  <a:gd name="connsiteY4" fmla="*/ 0 h 113249"/>
                  <a:gd name="connsiteX5" fmla="*/ 5313860 w 5332788"/>
                  <a:gd name="connsiteY5" fmla="*/ 0 h 113249"/>
                  <a:gd name="connsiteX6" fmla="*/ 5332789 w 5332788"/>
                  <a:gd name="connsiteY6" fmla="*/ 18929 h 113249"/>
                  <a:gd name="connsiteX7" fmla="*/ 5332789 w 5332788"/>
                  <a:gd name="connsiteY7" fmla="*/ 94321 h 113249"/>
                  <a:gd name="connsiteX8" fmla="*/ 5313860 w 5332788"/>
                  <a:gd name="connsiteY8" fmla="*/ 113250 h 11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32788" h="113249">
                    <a:moveTo>
                      <a:pt x="5313860" y="113250"/>
                    </a:moveTo>
                    <a:lnTo>
                      <a:pt x="18929" y="113250"/>
                    </a:lnTo>
                    <a:cubicBezTo>
                      <a:pt x="8545" y="113250"/>
                      <a:pt x="0" y="104813"/>
                      <a:pt x="0" y="94321"/>
                    </a:cubicBezTo>
                    <a:lnTo>
                      <a:pt x="0" y="18929"/>
                    </a:lnTo>
                    <a:cubicBezTo>
                      <a:pt x="0" y="8545"/>
                      <a:pt x="8437" y="0"/>
                      <a:pt x="18929" y="0"/>
                    </a:cubicBezTo>
                    <a:lnTo>
                      <a:pt x="5313860" y="0"/>
                    </a:lnTo>
                    <a:cubicBezTo>
                      <a:pt x="5324243" y="0"/>
                      <a:pt x="5332789" y="8437"/>
                      <a:pt x="5332789" y="18929"/>
                    </a:cubicBezTo>
                    <a:lnTo>
                      <a:pt x="5332789" y="94321"/>
                    </a:lnTo>
                    <a:cubicBezTo>
                      <a:pt x="5332681" y="104813"/>
                      <a:pt x="5324243" y="113250"/>
                      <a:pt x="5313860" y="113250"/>
                    </a:cubicBezTo>
                    <a:close/>
                  </a:path>
                </a:pathLst>
              </a:custGeom>
              <a:solidFill>
                <a:srgbClr val="C1C8D3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88" name="Graphic 11">
                <a:extLst>
                  <a:ext uri="{FF2B5EF4-FFF2-40B4-BE49-F238E27FC236}">
                    <a16:creationId xmlns:a16="http://schemas.microsoft.com/office/drawing/2014/main" id="{DCAC7602-3439-4E1B-854D-CB0ADD1B0F24}"/>
                  </a:ext>
                </a:extLst>
              </p:cNvPr>
              <p:cNvGrpSpPr/>
              <p:nvPr/>
            </p:nvGrpSpPr>
            <p:grpSpPr>
              <a:xfrm>
                <a:off x="7379766" y="2363261"/>
                <a:ext cx="61004" cy="195996"/>
                <a:chOff x="7379766" y="2363261"/>
                <a:chExt cx="61004" cy="195996"/>
              </a:xfrm>
              <a:solidFill>
                <a:srgbClr val="9ABCED"/>
              </a:solidFill>
            </p:grpSpPr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826484B9-A736-4F96-AE6F-EDD91B874846}"/>
                    </a:ext>
                  </a:extLst>
                </p:cNvPr>
                <p:cNvSpPr/>
                <p:nvPr/>
              </p:nvSpPr>
              <p:spPr>
                <a:xfrm>
                  <a:off x="7379766" y="2363261"/>
                  <a:ext cx="61004" cy="61005"/>
                </a:xfrm>
                <a:custGeom>
                  <a:avLst/>
                  <a:gdLst>
                    <a:gd name="connsiteX0" fmla="*/ 61005 w 61004"/>
                    <a:gd name="connsiteY0" fmla="*/ 30503 h 61005"/>
                    <a:gd name="connsiteX1" fmla="*/ 30503 w 61004"/>
                    <a:gd name="connsiteY1" fmla="*/ 61006 h 61005"/>
                    <a:gd name="connsiteX2" fmla="*/ 0 w 61004"/>
                    <a:gd name="connsiteY2" fmla="*/ 30503 h 61005"/>
                    <a:gd name="connsiteX3" fmla="*/ 30503 w 61004"/>
                    <a:gd name="connsiteY3" fmla="*/ 0 h 61005"/>
                    <a:gd name="connsiteX4" fmla="*/ 61005 w 61004"/>
                    <a:gd name="connsiteY4" fmla="*/ 30503 h 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04" h="61005">
                      <a:moveTo>
                        <a:pt x="61005" y="30503"/>
                      </a:moveTo>
                      <a:cubicBezTo>
                        <a:pt x="61005" y="47377"/>
                        <a:pt x="47377" y="61006"/>
                        <a:pt x="30503" y="61006"/>
                      </a:cubicBezTo>
                      <a:cubicBezTo>
                        <a:pt x="13629" y="61006"/>
                        <a:pt x="0" y="47377"/>
                        <a:pt x="0" y="30503"/>
                      </a:cubicBezTo>
                      <a:cubicBezTo>
                        <a:pt x="0" y="13629"/>
                        <a:pt x="13629" y="0"/>
                        <a:pt x="30503" y="0"/>
                      </a:cubicBezTo>
                      <a:cubicBezTo>
                        <a:pt x="47377" y="0"/>
                        <a:pt x="61005" y="13629"/>
                        <a:pt x="61005" y="30503"/>
                      </a:cubicBezTo>
                      <a:close/>
                    </a:path>
                  </a:pathLst>
                </a:custGeom>
                <a:solidFill>
                  <a:srgbClr val="9ABCED"/>
                </a:solidFill>
                <a:ln w="10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181FE2A9-B70F-4EB8-B2FB-F2A3318FFBD0}"/>
                    </a:ext>
                  </a:extLst>
                </p:cNvPr>
                <p:cNvSpPr/>
                <p:nvPr/>
              </p:nvSpPr>
              <p:spPr>
                <a:xfrm>
                  <a:off x="7379766" y="2498252"/>
                  <a:ext cx="61004" cy="61005"/>
                </a:xfrm>
                <a:custGeom>
                  <a:avLst/>
                  <a:gdLst>
                    <a:gd name="connsiteX0" fmla="*/ 61005 w 61004"/>
                    <a:gd name="connsiteY0" fmla="*/ 30503 h 61005"/>
                    <a:gd name="connsiteX1" fmla="*/ 30503 w 61004"/>
                    <a:gd name="connsiteY1" fmla="*/ 61005 h 61005"/>
                    <a:gd name="connsiteX2" fmla="*/ 0 w 61004"/>
                    <a:gd name="connsiteY2" fmla="*/ 30503 h 61005"/>
                    <a:gd name="connsiteX3" fmla="*/ 30503 w 61004"/>
                    <a:gd name="connsiteY3" fmla="*/ 0 h 61005"/>
                    <a:gd name="connsiteX4" fmla="*/ 61005 w 61004"/>
                    <a:gd name="connsiteY4" fmla="*/ 30503 h 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04" h="61005">
                      <a:moveTo>
                        <a:pt x="61005" y="30503"/>
                      </a:moveTo>
                      <a:cubicBezTo>
                        <a:pt x="61005" y="47377"/>
                        <a:pt x="47377" y="61005"/>
                        <a:pt x="30503" y="61005"/>
                      </a:cubicBezTo>
                      <a:cubicBezTo>
                        <a:pt x="13629" y="61005"/>
                        <a:pt x="0" y="47377"/>
                        <a:pt x="0" y="30503"/>
                      </a:cubicBezTo>
                      <a:cubicBezTo>
                        <a:pt x="0" y="13629"/>
                        <a:pt x="13629" y="0"/>
                        <a:pt x="30503" y="0"/>
                      </a:cubicBezTo>
                      <a:cubicBezTo>
                        <a:pt x="47377" y="0"/>
                        <a:pt x="61005" y="13629"/>
                        <a:pt x="61005" y="30503"/>
                      </a:cubicBezTo>
                      <a:close/>
                    </a:path>
                  </a:pathLst>
                </a:custGeom>
                <a:solidFill>
                  <a:srgbClr val="9ABCED"/>
                </a:solidFill>
                <a:ln w="10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97" name="Content Placeholder 9">
            <a:extLst>
              <a:ext uri="{FF2B5EF4-FFF2-40B4-BE49-F238E27FC236}">
                <a16:creationId xmlns:a16="http://schemas.microsoft.com/office/drawing/2014/main" id="{3ADC551E-CE09-476C-A42F-2307DA961A64}"/>
              </a:ext>
            </a:extLst>
          </p:cNvPr>
          <p:cNvSpPr txBox="1">
            <a:spLocks/>
          </p:cNvSpPr>
          <p:nvPr/>
        </p:nvSpPr>
        <p:spPr>
          <a:xfrm>
            <a:off x="6149340" y="1492249"/>
            <a:ext cx="2366010" cy="2987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E5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3893" indent="-230117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E5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359" indent="-223766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E5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8087" indent="-271391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E5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3128" indent="-265040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E5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2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6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C459A651-C80B-423B-A6C4-49B3ADB0420E}"/>
              </a:ext>
            </a:extLst>
          </p:cNvPr>
          <p:cNvSpPr/>
          <p:nvPr/>
        </p:nvSpPr>
        <p:spPr>
          <a:xfrm>
            <a:off x="1606469" y="1060652"/>
            <a:ext cx="1565870" cy="697579"/>
          </a:xfrm>
          <a:prstGeom prst="roundRect">
            <a:avLst>
              <a:gd name="adj" fmla="val 8580"/>
            </a:avLst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The hedge fund are keen to get staff back into the office.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A6FC393F-9B7B-4560-A7B8-88F595525BC6}"/>
              </a:ext>
            </a:extLst>
          </p:cNvPr>
          <p:cNvSpPr/>
          <p:nvPr/>
        </p:nvSpPr>
        <p:spPr>
          <a:xfrm>
            <a:off x="2595630" y="1560379"/>
            <a:ext cx="1394244" cy="697579"/>
          </a:xfrm>
          <a:prstGeom prst="roundRect">
            <a:avLst>
              <a:gd name="adj" fmla="val 8580"/>
            </a:avLst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Anxious of the risk </a:t>
            </a:r>
            <a:br>
              <a:rPr lang="en-GB" sz="1000" dirty="0">
                <a:solidFill>
                  <a:srgbClr val="002E56"/>
                </a:solidFill>
              </a:rPr>
            </a:br>
            <a:r>
              <a:rPr lang="en-GB" sz="1000" dirty="0">
                <a:solidFill>
                  <a:srgbClr val="002E56"/>
                </a:solidFill>
              </a:rPr>
              <a:t>of infection given his underlying health issues. 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AC3E344-6261-43FA-8A8B-A638768C174D}"/>
              </a:ext>
            </a:extLst>
          </p:cNvPr>
          <p:cNvSpPr/>
          <p:nvPr/>
        </p:nvSpPr>
        <p:spPr>
          <a:xfrm>
            <a:off x="250408" y="2009834"/>
            <a:ext cx="2056564" cy="564510"/>
          </a:xfrm>
          <a:prstGeom prst="roundRect">
            <a:avLst>
              <a:gd name="adj" fmla="val 8580"/>
            </a:avLst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Concerns about social distancing, in particular floor planning and elevator access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19FC3E3-65BD-45A0-BE9B-42F4031C1BD9}"/>
              </a:ext>
            </a:extLst>
          </p:cNvPr>
          <p:cNvSpPr/>
          <p:nvPr/>
        </p:nvSpPr>
        <p:spPr>
          <a:xfrm>
            <a:off x="1603979" y="2696909"/>
            <a:ext cx="1782742" cy="596076"/>
          </a:xfrm>
          <a:prstGeom prst="roundRect">
            <a:avLst>
              <a:gd name="adj" fmla="val 8580"/>
            </a:avLst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The Head of HR frustrated and threatens disciplinary action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CEB962B0-A663-4EE5-97D7-192C21A6842E}"/>
              </a:ext>
            </a:extLst>
          </p:cNvPr>
          <p:cNvSpPr/>
          <p:nvPr/>
        </p:nvSpPr>
        <p:spPr>
          <a:xfrm>
            <a:off x="222190" y="3429211"/>
            <a:ext cx="2388477" cy="450752"/>
          </a:xfrm>
          <a:prstGeom prst="roundRect">
            <a:avLst>
              <a:gd name="adj" fmla="val 8580"/>
            </a:avLst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Anxious and depressed he is signed off as unfit to work for a month. 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5A99A1D0-5826-410D-B767-F42CE8E311BC}"/>
              </a:ext>
            </a:extLst>
          </p:cNvPr>
          <p:cNvSpPr/>
          <p:nvPr/>
        </p:nvSpPr>
        <p:spPr>
          <a:xfrm>
            <a:off x="1126667" y="4091634"/>
            <a:ext cx="1908526" cy="613867"/>
          </a:xfrm>
          <a:prstGeom prst="roundRect">
            <a:avLst>
              <a:gd name="adj" fmla="val 8580"/>
            </a:avLst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With the help of solicitors </a:t>
            </a:r>
            <a:br>
              <a:rPr lang="en-GB" sz="1000" dirty="0">
                <a:solidFill>
                  <a:srgbClr val="002E56"/>
                </a:solidFill>
              </a:rPr>
            </a:br>
            <a:r>
              <a:rPr lang="en-GB" sz="1000" dirty="0">
                <a:solidFill>
                  <a:srgbClr val="002E56"/>
                </a:solidFill>
              </a:rPr>
              <a:t>he raises a formal grievance against his employer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A7855968-5BD5-4CA5-BFF9-FC078B6C0C1D}"/>
              </a:ext>
            </a:extLst>
          </p:cNvPr>
          <p:cNvSpPr/>
          <p:nvPr/>
        </p:nvSpPr>
        <p:spPr>
          <a:xfrm>
            <a:off x="5008927" y="1259942"/>
            <a:ext cx="1783957" cy="515944"/>
          </a:xfrm>
          <a:prstGeom prst="roundRect">
            <a:avLst>
              <a:gd name="adj" fmla="val 8580"/>
            </a:avLst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Senior Manager for a leading City hedge fund. 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DD73A915-89A9-4782-AC8E-A59E43FB46AB}"/>
              </a:ext>
            </a:extLst>
          </p:cNvPr>
          <p:cNvSpPr/>
          <p:nvPr/>
        </p:nvSpPr>
        <p:spPr>
          <a:xfrm>
            <a:off x="6656226" y="1642645"/>
            <a:ext cx="1783957" cy="436772"/>
          </a:xfrm>
          <a:prstGeom prst="roundRect">
            <a:avLst>
              <a:gd name="adj" fmla="val 8580"/>
            </a:avLst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Manages a team of 8 staff.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DCB8031C-C875-4A3D-94E8-84BE092C5F13}"/>
              </a:ext>
            </a:extLst>
          </p:cNvPr>
          <p:cNvSpPr/>
          <p:nvPr/>
        </p:nvSpPr>
        <p:spPr>
          <a:xfrm>
            <a:off x="7094470" y="2950657"/>
            <a:ext cx="1578553" cy="519562"/>
          </a:xfrm>
          <a:prstGeom prst="roundRect">
            <a:avLst>
              <a:gd name="adj" fmla="val 8580"/>
            </a:avLst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Well regarded and highly successful 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6F8D718-3717-4CB9-BC93-D6451027B842}"/>
              </a:ext>
            </a:extLst>
          </p:cNvPr>
          <p:cNvSpPr/>
          <p:nvPr/>
        </p:nvSpPr>
        <p:spPr>
          <a:xfrm>
            <a:off x="6075942" y="3791865"/>
            <a:ext cx="2199423" cy="697579"/>
          </a:xfrm>
          <a:prstGeom prst="roundRect">
            <a:avLst>
              <a:gd name="adj" fmla="val 8580"/>
            </a:avLst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Suffered from anxiety and depression for many years, </a:t>
            </a:r>
            <a:br>
              <a:rPr lang="en-GB" sz="1000" dirty="0">
                <a:solidFill>
                  <a:srgbClr val="002E56"/>
                </a:solidFill>
              </a:rPr>
            </a:br>
            <a:r>
              <a:rPr lang="en-GB" sz="1000" dirty="0">
                <a:solidFill>
                  <a:srgbClr val="002E56"/>
                </a:solidFill>
              </a:rPr>
              <a:t>of which his employer is aware. 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9962C84C-284A-42AF-B484-2DCFA0B0D3B3}"/>
              </a:ext>
            </a:extLst>
          </p:cNvPr>
          <p:cNvSpPr/>
          <p:nvPr/>
        </p:nvSpPr>
        <p:spPr>
          <a:xfrm>
            <a:off x="6600740" y="2325903"/>
            <a:ext cx="2246474" cy="505759"/>
          </a:xfrm>
          <a:prstGeom prst="roundRect">
            <a:avLst>
              <a:gd name="adj" fmla="val 8580"/>
            </a:avLst>
          </a:prstGeom>
          <a:solidFill>
            <a:schemeClr val="accent3">
              <a:lumMod val="20000"/>
              <a:lumOff val="80000"/>
              <a:alpha val="1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The hedge funds offices are on the 10th floor and staff tend to hot desk.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D1D63-86C8-4337-8C48-5D5D68244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4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82771" y="340241"/>
            <a:ext cx="8399721" cy="4093535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228528" indent="-228528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1pPr>
            <a:lvl2pPr marL="453893" indent="-230117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2pPr>
            <a:lvl3pPr marL="690359" indent="-223766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3pPr>
            <a:lvl4pPr marL="968087" indent="-271391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4pPr>
            <a:lvl5pPr marL="1233128" indent="-265040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5pPr>
            <a:lvl6pPr marL="251384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2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6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kern="0" dirty="0">
                <a:solidFill>
                  <a:srgbClr val="009AE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Mental health and employment law – the key considerations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3" name="Content Placeholder 7"/>
          <p:cNvSpPr>
            <a:spLocks noGrp="1"/>
          </p:cNvSpPr>
          <p:nvPr>
            <p:ph idx="1"/>
          </p:nvPr>
        </p:nvSpPr>
        <p:spPr>
          <a:xfrm>
            <a:off x="541243" y="1169519"/>
            <a:ext cx="7904163" cy="3758828"/>
          </a:xfrm>
        </p:spPr>
        <p:txBody>
          <a:bodyPr>
            <a:noAutofit/>
          </a:bodyPr>
          <a:lstStyle/>
          <a:p>
            <a:r>
              <a:rPr lang="en-GB" sz="1800" dirty="0">
                <a:latin typeface="+mn-lt"/>
              </a:rPr>
              <a:t>Mental health and the protection this affords employees and workers under the Equality Act 2010</a:t>
            </a:r>
          </a:p>
          <a:p>
            <a:r>
              <a:rPr lang="en-GB" sz="1800" dirty="0">
                <a:latin typeface="+mn-lt"/>
              </a:rPr>
              <a:t>Assessing what reasonable adjustments ought to be made in relation to employees and workers suffering from mental health issues compliant with an organisation’s obligations under the Equality Act 2010</a:t>
            </a:r>
            <a:endParaRPr lang="en-GB" sz="1800" dirty="0"/>
          </a:p>
          <a:p>
            <a:r>
              <a:rPr lang="en-GB" sz="1800" dirty="0">
                <a:latin typeface="+mn-lt"/>
              </a:rPr>
              <a:t>Handling complaints from employees and workers suffering from anxiety which is Covid-19 related</a:t>
            </a:r>
          </a:p>
          <a:p>
            <a:r>
              <a:rPr lang="en-GB" sz="1800" dirty="0">
                <a:latin typeface="+mn-lt"/>
              </a:rPr>
              <a:t>Handling complaints in the workplace relating to anxiety and stress</a:t>
            </a:r>
          </a:p>
          <a:p>
            <a:r>
              <a:rPr lang="en-GB" sz="1800" dirty="0">
                <a:latin typeface="+mn-lt"/>
              </a:rPr>
              <a:t>Handling capacity dismissals</a:t>
            </a:r>
          </a:p>
          <a:p>
            <a:r>
              <a:rPr lang="en-GB" sz="1800" dirty="0">
                <a:latin typeface="+mn-lt"/>
              </a:rPr>
              <a:t>Managing short and long term absenteeism d</a:t>
            </a:r>
            <a:r>
              <a:rPr lang="en-GB" sz="1600" dirty="0">
                <a:latin typeface="+mn-lt"/>
              </a:rPr>
              <a:t>ue to mental health issues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A34E-281F-4F9C-A020-B3124A2EC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2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CB808-F3B8-49D5-B7B5-DB85E178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511" y="1971005"/>
            <a:ext cx="1651084" cy="704553"/>
          </a:xfrm>
        </p:spPr>
        <p:txBody>
          <a:bodyPr/>
          <a:lstStyle/>
          <a:p>
            <a:pPr marL="0" indent="0" algn="ctr">
              <a:buNone/>
            </a:pPr>
            <a:r>
              <a:rPr lang="en-GB" sz="1000" b="1" dirty="0" err="1">
                <a:solidFill>
                  <a:schemeClr val="accent1"/>
                </a:solidFill>
              </a:rPr>
              <a:t>Shamira</a:t>
            </a:r>
            <a:r>
              <a:rPr lang="en-GB" sz="1000" b="1" dirty="0">
                <a:solidFill>
                  <a:schemeClr val="accent1"/>
                </a:solidFill>
              </a:rPr>
              <a:t> Graham</a:t>
            </a:r>
          </a:p>
          <a:p>
            <a:pPr marL="0" indent="0" algn="ctr">
              <a:buNone/>
            </a:pPr>
            <a:r>
              <a:rPr lang="en-GB" sz="1000" dirty="0"/>
              <a:t>Director of Corporate Clinical Solutions, CBT Practitioner, Efficacy Ltd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492AD96-9515-46A1-85BD-BE9ECFB9B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572235-4954-4046-ABFD-9E27634144E3}"/>
              </a:ext>
            </a:extLst>
          </p:cNvPr>
          <p:cNvSpPr/>
          <p:nvPr/>
        </p:nvSpPr>
        <p:spPr>
          <a:xfrm>
            <a:off x="2329354" y="385637"/>
            <a:ext cx="1487042" cy="1487042"/>
          </a:xfrm>
          <a:prstGeom prst="ellipse">
            <a:avLst/>
          </a:prstGeom>
          <a:blipFill>
            <a:blip r:embed="rId3"/>
            <a:srcRect/>
            <a:stretch>
              <a:fillRect l="-6802" t="-5497" r="-1" b="-54707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5279238" y="385637"/>
            <a:ext cx="1586584" cy="2259556"/>
            <a:chOff x="3781362" y="299451"/>
            <a:chExt cx="1586584" cy="225955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9680415-6B0D-4126-9C42-B1EFD3B15368}"/>
                </a:ext>
              </a:extLst>
            </p:cNvPr>
            <p:cNvSpPr/>
            <p:nvPr/>
          </p:nvSpPr>
          <p:spPr>
            <a:xfrm>
              <a:off x="3831133" y="299451"/>
              <a:ext cx="1487042" cy="1487042"/>
            </a:xfrm>
            <a:prstGeom prst="ellipse">
              <a:avLst/>
            </a:prstGeom>
            <a:blipFill>
              <a:blip r:embed="rId4"/>
              <a:srcRect/>
              <a:stretch>
                <a:fillRect l="-14694" r="-14694" b="-29388"/>
              </a:stretch>
            </a:blip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6CEEECA6-DC9C-4D46-AE4A-91990981984F}"/>
                </a:ext>
              </a:extLst>
            </p:cNvPr>
            <p:cNvSpPr txBox="1">
              <a:spLocks/>
            </p:cNvSpPr>
            <p:nvPr/>
          </p:nvSpPr>
          <p:spPr>
            <a:xfrm>
              <a:off x="3781362" y="1884819"/>
              <a:ext cx="1586584" cy="67418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528" indent="-228528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3893" indent="-230117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0359" indent="-223766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8087" indent="-271391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3128" indent="-265040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3844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2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4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6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GB" sz="1000" b="1" dirty="0">
                  <a:solidFill>
                    <a:schemeClr val="accent1"/>
                  </a:solidFill>
                </a:rPr>
                <a:t>James Harvey 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GB" sz="1000" dirty="0"/>
                <a:t>Head of Broker &amp; Corporate Sectors and Executive Board Member, BLM Law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279238" y="2851433"/>
            <a:ext cx="1586584" cy="2259555"/>
            <a:chOff x="3825763" y="2851433"/>
            <a:chExt cx="1586584" cy="225955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D689C0A-B3A4-453D-9263-E2306B365E86}"/>
                </a:ext>
              </a:extLst>
            </p:cNvPr>
            <p:cNvSpPr/>
            <p:nvPr/>
          </p:nvSpPr>
          <p:spPr>
            <a:xfrm>
              <a:off x="3875534" y="2851433"/>
              <a:ext cx="1487042" cy="1487042"/>
            </a:xfrm>
            <a:prstGeom prst="ellipse">
              <a:avLst/>
            </a:prstGeom>
            <a:blipFill>
              <a:blip r:embed="rId5"/>
              <a:srcRect/>
              <a:stretch>
                <a:fillRect t="-9008" b="-24054"/>
              </a:stretch>
            </a:blip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AC00F291-390B-44B1-9F90-F10B767776F5}"/>
                </a:ext>
              </a:extLst>
            </p:cNvPr>
            <p:cNvSpPr txBox="1">
              <a:spLocks/>
            </p:cNvSpPr>
            <p:nvPr/>
          </p:nvSpPr>
          <p:spPr>
            <a:xfrm>
              <a:off x="3825763" y="4436800"/>
              <a:ext cx="1586584" cy="67418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528" indent="-228528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3893" indent="-230117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0359" indent="-223766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8087" indent="-271391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3128" indent="-265040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3844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2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4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6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GB" sz="1000" b="1" dirty="0">
                  <a:solidFill>
                    <a:schemeClr val="accent1"/>
                  </a:solidFill>
                </a:rPr>
                <a:t>Julian Cox 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GB" sz="1000" dirty="0"/>
                <a:t>Head of Employment Law, London, BLM Law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74733" y="2851433"/>
            <a:ext cx="1796284" cy="2259556"/>
            <a:chOff x="6759354" y="299451"/>
            <a:chExt cx="1796284" cy="225955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D86012E-D69B-4F94-A875-83A82F5CDFBA}"/>
                </a:ext>
              </a:extLst>
            </p:cNvPr>
            <p:cNvSpPr/>
            <p:nvPr/>
          </p:nvSpPr>
          <p:spPr>
            <a:xfrm>
              <a:off x="6913975" y="299451"/>
              <a:ext cx="1487042" cy="1487042"/>
            </a:xfrm>
            <a:prstGeom prst="ellipse">
              <a:avLst/>
            </a:prstGeom>
            <a:blipFill>
              <a:blip r:embed="rId6"/>
              <a:srcRect/>
              <a:stretch>
                <a:fillRect l="-4123" t="-4446" r="-4123" b="-57943"/>
              </a:stretch>
            </a:blip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D06A0552-C7F7-420F-A4B9-E52350111D81}"/>
                </a:ext>
              </a:extLst>
            </p:cNvPr>
            <p:cNvSpPr txBox="1">
              <a:spLocks/>
            </p:cNvSpPr>
            <p:nvPr/>
          </p:nvSpPr>
          <p:spPr>
            <a:xfrm>
              <a:off x="6759354" y="1884819"/>
              <a:ext cx="1796284" cy="67418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528" indent="-228528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3893" indent="-230117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0359" indent="-223766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8087" indent="-271391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3128" indent="-265040" algn="l" defTabSz="91413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C91A1F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3844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912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974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036" indent="-228528" algn="l" defTabSz="91413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GB" sz="1000" b="1" dirty="0">
                  <a:solidFill>
                    <a:schemeClr val="accent1"/>
                  </a:solidFill>
                </a:rPr>
                <a:t>Prof. Marcantonio Spada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GB" sz="1000" dirty="0"/>
                <a:t>Clinical Academic Researcher and Consultant CBT Practitioner, Efficacy Ltd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652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82771" y="340241"/>
            <a:ext cx="8399721" cy="4093535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228528" indent="-228528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1pPr>
            <a:lvl2pPr marL="453893" indent="-230117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2pPr>
            <a:lvl3pPr marL="690359" indent="-223766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3pPr>
            <a:lvl4pPr marL="968087" indent="-271391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4pPr>
            <a:lvl5pPr marL="1233128" indent="-265040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5pPr>
            <a:lvl6pPr marL="251384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2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6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kern="0" dirty="0">
                <a:solidFill>
                  <a:srgbClr val="009AE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Claims to which employers are exposed if they get it wrong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3" name="Content Placeholder 7"/>
          <p:cNvSpPr>
            <a:spLocks noGrp="1"/>
          </p:cNvSpPr>
          <p:nvPr>
            <p:ph idx="1"/>
          </p:nvPr>
        </p:nvSpPr>
        <p:spPr>
          <a:xfrm>
            <a:off x="541243" y="1169519"/>
            <a:ext cx="7904163" cy="3758828"/>
          </a:xfrm>
        </p:spPr>
        <p:txBody>
          <a:bodyPr>
            <a:noAutofit/>
          </a:bodyPr>
          <a:lstStyle/>
          <a:p>
            <a:r>
              <a:rPr lang="en-GB" sz="1800" dirty="0">
                <a:latin typeface="+mn-lt"/>
              </a:rPr>
              <a:t>Discrimination claims pursuant to the Equality Act 2010 including harassment</a:t>
            </a:r>
          </a:p>
          <a:p>
            <a:r>
              <a:rPr lang="en-GB" sz="1800" dirty="0">
                <a:latin typeface="+mn-lt"/>
              </a:rPr>
              <a:t>Unfair dismissal</a:t>
            </a:r>
          </a:p>
          <a:p>
            <a:r>
              <a:rPr lang="en-GB" sz="1800" dirty="0">
                <a:latin typeface="+mn-lt"/>
              </a:rPr>
              <a:t>Automatic unfair dismissal for health and safety/ whistleblowing reasons.</a:t>
            </a:r>
          </a:p>
          <a:p>
            <a:r>
              <a:rPr lang="en-GB" sz="1800" dirty="0">
                <a:latin typeface="+mn-lt"/>
              </a:rPr>
              <a:t>Constructive dismissal</a:t>
            </a:r>
          </a:p>
          <a:p>
            <a:r>
              <a:rPr lang="en-GB" sz="1800" dirty="0">
                <a:latin typeface="+mn-lt"/>
              </a:rPr>
              <a:t>Psychiatric illness</a:t>
            </a:r>
            <a:endParaRPr lang="en-GB" sz="16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A34E-281F-4F9C-A020-B3124A2EC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7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736855-D64F-4D23-B058-5B59B012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8014"/>
            <a:ext cx="7886700" cy="551060"/>
          </a:xfrm>
        </p:spPr>
        <p:txBody>
          <a:bodyPr/>
          <a:lstStyle/>
          <a:p>
            <a:r>
              <a:rPr lang="en-GB" sz="1800" b="1" dirty="0"/>
              <a:t>Case Study: </a:t>
            </a:r>
            <a:r>
              <a:rPr lang="en-GB" sz="1800" dirty="0"/>
              <a:t>Employer dealing with senior executive suffering </a:t>
            </a:r>
            <a:br>
              <a:rPr lang="en-GB" sz="1800" dirty="0"/>
            </a:br>
            <a:r>
              <a:rPr lang="en-GB" sz="1800" dirty="0"/>
              <a:t>from anxiety who refuses to return to work due to Covid-19 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DCAC7602-3439-4E1B-854D-CB0ADD1B0F24}"/>
              </a:ext>
            </a:extLst>
          </p:cNvPr>
          <p:cNvGrpSpPr/>
          <p:nvPr/>
        </p:nvGrpSpPr>
        <p:grpSpPr>
          <a:xfrm>
            <a:off x="1116104" y="1606584"/>
            <a:ext cx="6357711" cy="3345788"/>
            <a:chOff x="1116104" y="1303015"/>
            <a:chExt cx="6357711" cy="3345788"/>
          </a:xfrm>
        </p:grpSpPr>
        <p:grpSp>
          <p:nvGrpSpPr>
            <p:cNvPr id="14" name="Graphic 11">
              <a:extLst>
                <a:ext uri="{FF2B5EF4-FFF2-40B4-BE49-F238E27FC236}">
                  <a16:creationId xmlns:a16="http://schemas.microsoft.com/office/drawing/2014/main" id="{DCAC7602-3439-4E1B-854D-CB0ADD1B0F24}"/>
                </a:ext>
              </a:extLst>
            </p:cNvPr>
            <p:cNvGrpSpPr/>
            <p:nvPr/>
          </p:nvGrpSpPr>
          <p:grpSpPr>
            <a:xfrm>
              <a:off x="2090216" y="1303015"/>
              <a:ext cx="5170778" cy="3231998"/>
              <a:chOff x="2090216" y="1303015"/>
              <a:chExt cx="5170778" cy="32319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B573426-0205-488E-B285-2CFEE547CA88}"/>
                  </a:ext>
                </a:extLst>
              </p:cNvPr>
              <p:cNvSpPr/>
              <p:nvPr/>
            </p:nvSpPr>
            <p:spPr>
              <a:xfrm>
                <a:off x="2090216" y="1303015"/>
                <a:ext cx="5170778" cy="3231890"/>
              </a:xfrm>
              <a:custGeom>
                <a:avLst/>
                <a:gdLst>
                  <a:gd name="connsiteX0" fmla="*/ 5170677 w 5170778"/>
                  <a:gd name="connsiteY0" fmla="*/ 1947422 h 3231890"/>
                  <a:gd name="connsiteX1" fmla="*/ 5134224 w 5170778"/>
                  <a:gd name="connsiteY1" fmla="*/ 2485222 h 3231890"/>
                  <a:gd name="connsiteX2" fmla="*/ 5128492 w 5170778"/>
                  <a:gd name="connsiteY2" fmla="*/ 2520917 h 3231890"/>
                  <a:gd name="connsiteX3" fmla="*/ 5082197 w 5170778"/>
                  <a:gd name="connsiteY3" fmla="*/ 2738438 h 3231890"/>
                  <a:gd name="connsiteX4" fmla="*/ 5072786 w 5170778"/>
                  <a:gd name="connsiteY4" fmla="*/ 2772402 h 3231890"/>
                  <a:gd name="connsiteX5" fmla="*/ 4803995 w 5170778"/>
                  <a:gd name="connsiteY5" fmla="*/ 3231891 h 3231890"/>
                  <a:gd name="connsiteX6" fmla="*/ 457786 w 5170778"/>
                  <a:gd name="connsiteY6" fmla="*/ 3231891 h 3231890"/>
                  <a:gd name="connsiteX7" fmla="*/ 12900 w 5170778"/>
                  <a:gd name="connsiteY7" fmla="*/ 2451907 h 3231890"/>
                  <a:gd name="connsiteX8" fmla="*/ 7816 w 5170778"/>
                  <a:gd name="connsiteY8" fmla="*/ 2416753 h 3231890"/>
                  <a:gd name="connsiteX9" fmla="*/ 225554 w 5170778"/>
                  <a:gd name="connsiteY9" fmla="*/ 1657862 h 3231890"/>
                  <a:gd name="connsiteX10" fmla="*/ 574605 w 5170778"/>
                  <a:gd name="connsiteY10" fmla="*/ 1389936 h 3231890"/>
                  <a:gd name="connsiteX11" fmla="*/ 607055 w 5170778"/>
                  <a:gd name="connsiteY11" fmla="*/ 1376848 h 3231890"/>
                  <a:gd name="connsiteX12" fmla="*/ 1292393 w 5170778"/>
                  <a:gd name="connsiteY12" fmla="*/ 1268033 h 3231890"/>
                  <a:gd name="connsiteX13" fmla="*/ 1328953 w 5170778"/>
                  <a:gd name="connsiteY13" fmla="*/ 1267708 h 3231890"/>
                  <a:gd name="connsiteX14" fmla="*/ 1751340 w 5170778"/>
                  <a:gd name="connsiteY14" fmla="*/ 1277984 h 3231890"/>
                  <a:gd name="connsiteX15" fmla="*/ 1789631 w 5170778"/>
                  <a:gd name="connsiteY15" fmla="*/ 1279715 h 3231890"/>
                  <a:gd name="connsiteX16" fmla="*/ 2349605 w 5170778"/>
                  <a:gd name="connsiteY16" fmla="*/ 1269439 h 3231890"/>
                  <a:gd name="connsiteX17" fmla="*/ 2349822 w 5170778"/>
                  <a:gd name="connsiteY17" fmla="*/ 1269439 h 3231890"/>
                  <a:gd name="connsiteX18" fmla="*/ 2387788 w 5170778"/>
                  <a:gd name="connsiteY18" fmla="*/ 1261110 h 3231890"/>
                  <a:gd name="connsiteX19" fmla="*/ 2388004 w 5170778"/>
                  <a:gd name="connsiteY19" fmla="*/ 1261110 h 3231890"/>
                  <a:gd name="connsiteX20" fmla="*/ 2568641 w 5170778"/>
                  <a:gd name="connsiteY20" fmla="*/ 938560 h 3231890"/>
                  <a:gd name="connsiteX21" fmla="*/ 2814177 w 5170778"/>
                  <a:gd name="connsiteY21" fmla="*/ 135429 h 3231890"/>
                  <a:gd name="connsiteX22" fmla="*/ 2852468 w 5170778"/>
                  <a:gd name="connsiteY22" fmla="*/ 112931 h 3231890"/>
                  <a:gd name="connsiteX23" fmla="*/ 3360090 w 5170778"/>
                  <a:gd name="connsiteY23" fmla="*/ 6 h 3231890"/>
                  <a:gd name="connsiteX24" fmla="*/ 3401842 w 5170778"/>
                  <a:gd name="connsiteY24" fmla="*/ 655 h 3231890"/>
                  <a:gd name="connsiteX25" fmla="*/ 3940615 w 5170778"/>
                  <a:gd name="connsiteY25" fmla="*/ 101465 h 3231890"/>
                  <a:gd name="connsiteX26" fmla="*/ 4225416 w 5170778"/>
                  <a:gd name="connsiteY26" fmla="*/ 225315 h 3231890"/>
                  <a:gd name="connsiteX27" fmla="*/ 4257433 w 5170778"/>
                  <a:gd name="connsiteY27" fmla="*/ 243595 h 3231890"/>
                  <a:gd name="connsiteX28" fmla="*/ 4695180 w 5170778"/>
                  <a:gd name="connsiteY28" fmla="*/ 611142 h 3231890"/>
                  <a:gd name="connsiteX29" fmla="*/ 4719085 w 5170778"/>
                  <a:gd name="connsiteY29" fmla="*/ 639914 h 3231890"/>
                  <a:gd name="connsiteX30" fmla="*/ 5170677 w 5170778"/>
                  <a:gd name="connsiteY30" fmla="*/ 1947422 h 323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170778" h="3231890">
                    <a:moveTo>
                      <a:pt x="5170677" y="1947422"/>
                    </a:moveTo>
                    <a:cubicBezTo>
                      <a:pt x="5172082" y="2144608"/>
                      <a:pt x="5158887" y="2325353"/>
                      <a:pt x="5134224" y="2485222"/>
                    </a:cubicBezTo>
                    <a:cubicBezTo>
                      <a:pt x="5132494" y="2497229"/>
                      <a:pt x="5130547" y="2509235"/>
                      <a:pt x="5128492" y="2520917"/>
                    </a:cubicBezTo>
                    <a:cubicBezTo>
                      <a:pt x="5115620" y="2598796"/>
                      <a:pt x="5099936" y="2671375"/>
                      <a:pt x="5082197" y="2738438"/>
                    </a:cubicBezTo>
                    <a:cubicBezTo>
                      <a:pt x="5079060" y="2749904"/>
                      <a:pt x="5075924" y="2761261"/>
                      <a:pt x="5072786" y="2772402"/>
                    </a:cubicBezTo>
                    <a:cubicBezTo>
                      <a:pt x="5004534" y="3011016"/>
                      <a:pt x="4907509" y="3172291"/>
                      <a:pt x="4803995" y="3231891"/>
                    </a:cubicBezTo>
                    <a:lnTo>
                      <a:pt x="457786" y="3231891"/>
                    </a:lnTo>
                    <a:cubicBezTo>
                      <a:pt x="457786" y="3231891"/>
                      <a:pt x="87318" y="2910746"/>
                      <a:pt x="12900" y="2451907"/>
                    </a:cubicBezTo>
                    <a:cubicBezTo>
                      <a:pt x="10953" y="2440225"/>
                      <a:pt x="9223" y="2428543"/>
                      <a:pt x="7816" y="2416753"/>
                    </a:cubicBezTo>
                    <a:cubicBezTo>
                      <a:pt x="-21064" y="2188415"/>
                      <a:pt x="25448" y="1928385"/>
                      <a:pt x="225554" y="1657862"/>
                    </a:cubicBezTo>
                    <a:cubicBezTo>
                      <a:pt x="316846" y="1534770"/>
                      <a:pt x="436802" y="1448994"/>
                      <a:pt x="574605" y="1389936"/>
                    </a:cubicBezTo>
                    <a:cubicBezTo>
                      <a:pt x="585422" y="1385393"/>
                      <a:pt x="596022" y="1381066"/>
                      <a:pt x="607055" y="1376848"/>
                    </a:cubicBezTo>
                    <a:cubicBezTo>
                      <a:pt x="811380" y="1296913"/>
                      <a:pt x="1051400" y="1271819"/>
                      <a:pt x="1292393" y="1268033"/>
                    </a:cubicBezTo>
                    <a:cubicBezTo>
                      <a:pt x="1304616" y="1267816"/>
                      <a:pt x="1316730" y="1267708"/>
                      <a:pt x="1328953" y="1267708"/>
                    </a:cubicBezTo>
                    <a:cubicBezTo>
                      <a:pt x="1472489" y="1266627"/>
                      <a:pt x="1615592" y="1272576"/>
                      <a:pt x="1751340" y="1277984"/>
                    </a:cubicBezTo>
                    <a:cubicBezTo>
                      <a:pt x="1764212" y="1278633"/>
                      <a:pt x="1776976" y="1279174"/>
                      <a:pt x="1789631" y="1279715"/>
                    </a:cubicBezTo>
                    <a:cubicBezTo>
                      <a:pt x="2008775" y="1288909"/>
                      <a:pt x="2206286" y="1295723"/>
                      <a:pt x="2349605" y="1269439"/>
                    </a:cubicBezTo>
                    <a:lnTo>
                      <a:pt x="2349822" y="1269439"/>
                    </a:lnTo>
                    <a:cubicBezTo>
                      <a:pt x="2363018" y="1266951"/>
                      <a:pt x="2375565" y="1264247"/>
                      <a:pt x="2387788" y="1261110"/>
                    </a:cubicBezTo>
                    <a:lnTo>
                      <a:pt x="2388004" y="1261110"/>
                    </a:lnTo>
                    <a:cubicBezTo>
                      <a:pt x="2546683" y="1222279"/>
                      <a:pt x="2624887" y="1132177"/>
                      <a:pt x="2568641" y="938560"/>
                    </a:cubicBezTo>
                    <a:cubicBezTo>
                      <a:pt x="2459610" y="562900"/>
                      <a:pt x="2571237" y="287510"/>
                      <a:pt x="2814177" y="135429"/>
                    </a:cubicBezTo>
                    <a:cubicBezTo>
                      <a:pt x="2826508" y="127641"/>
                      <a:pt x="2839380" y="120070"/>
                      <a:pt x="2852468" y="112931"/>
                    </a:cubicBezTo>
                    <a:cubicBezTo>
                      <a:pt x="2989947" y="38513"/>
                      <a:pt x="3163661" y="-535"/>
                      <a:pt x="3360090" y="6"/>
                    </a:cubicBezTo>
                    <a:cubicBezTo>
                      <a:pt x="3373827" y="6"/>
                      <a:pt x="3387780" y="330"/>
                      <a:pt x="3401842" y="655"/>
                    </a:cubicBezTo>
                    <a:cubicBezTo>
                      <a:pt x="3568850" y="5738"/>
                      <a:pt x="3751217" y="38621"/>
                      <a:pt x="3940615" y="101465"/>
                    </a:cubicBezTo>
                    <a:cubicBezTo>
                      <a:pt x="4042508" y="135213"/>
                      <a:pt x="4137477" y="177073"/>
                      <a:pt x="4225416" y="225315"/>
                    </a:cubicBezTo>
                    <a:cubicBezTo>
                      <a:pt x="4236233" y="231264"/>
                      <a:pt x="4247049" y="237321"/>
                      <a:pt x="4257433" y="243595"/>
                    </a:cubicBezTo>
                    <a:cubicBezTo>
                      <a:pt x="4429849" y="343216"/>
                      <a:pt x="4575008" y="469012"/>
                      <a:pt x="4695180" y="611142"/>
                    </a:cubicBezTo>
                    <a:cubicBezTo>
                      <a:pt x="4703401" y="620553"/>
                      <a:pt x="4711188" y="630179"/>
                      <a:pt x="4719085" y="639914"/>
                    </a:cubicBezTo>
                    <a:cubicBezTo>
                      <a:pt x="5031359" y="1024876"/>
                      <a:pt x="5167540" y="1521790"/>
                      <a:pt x="5170677" y="1947422"/>
                    </a:cubicBezTo>
                    <a:close/>
                  </a:path>
                </a:pathLst>
              </a:custGeom>
              <a:solidFill>
                <a:srgbClr val="E4EBF7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3BC2768-D0E9-46B8-9729-DEDDFF0B4A16}"/>
                  </a:ext>
                </a:extLst>
              </p:cNvPr>
              <p:cNvSpPr/>
              <p:nvPr/>
            </p:nvSpPr>
            <p:spPr>
              <a:xfrm>
                <a:off x="6096957" y="1528330"/>
                <a:ext cx="1075455" cy="2547195"/>
              </a:xfrm>
              <a:custGeom>
                <a:avLst/>
                <a:gdLst>
                  <a:gd name="connsiteX0" fmla="*/ 1075455 w 1075455"/>
                  <a:gd name="connsiteY0" fmla="*/ 2513231 h 2547195"/>
                  <a:gd name="connsiteX1" fmla="*/ 1066045 w 1075455"/>
                  <a:gd name="connsiteY1" fmla="*/ 2547196 h 2547195"/>
                  <a:gd name="connsiteX2" fmla="*/ 865073 w 1075455"/>
                  <a:gd name="connsiteY2" fmla="*/ 2457310 h 2547195"/>
                  <a:gd name="connsiteX3" fmla="*/ 17486 w 1075455"/>
                  <a:gd name="connsiteY3" fmla="*/ 1043691 h 2547195"/>
                  <a:gd name="connsiteX4" fmla="*/ 218675 w 1075455"/>
                  <a:gd name="connsiteY4" fmla="*/ 0 h 2547195"/>
                  <a:gd name="connsiteX5" fmla="*/ 250692 w 1075455"/>
                  <a:gd name="connsiteY5" fmla="*/ 18280 h 2547195"/>
                  <a:gd name="connsiteX6" fmla="*/ 51991 w 1075455"/>
                  <a:gd name="connsiteY6" fmla="*/ 1038608 h 2547195"/>
                  <a:gd name="connsiteX7" fmla="*/ 880000 w 1075455"/>
                  <a:gd name="connsiteY7" fmla="*/ 2425725 h 2547195"/>
                  <a:gd name="connsiteX8" fmla="*/ 1075455 w 1075455"/>
                  <a:gd name="connsiteY8" fmla="*/ 2513231 h 254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455" h="2547195">
                    <a:moveTo>
                      <a:pt x="1075455" y="2513231"/>
                    </a:moveTo>
                    <a:cubicBezTo>
                      <a:pt x="1072319" y="2524697"/>
                      <a:pt x="1069182" y="2536054"/>
                      <a:pt x="1066045" y="2547196"/>
                    </a:cubicBezTo>
                    <a:cubicBezTo>
                      <a:pt x="1001794" y="2524156"/>
                      <a:pt x="934191" y="2494735"/>
                      <a:pt x="865073" y="2457310"/>
                    </a:cubicBezTo>
                    <a:cubicBezTo>
                      <a:pt x="546308" y="2284136"/>
                      <a:pt x="140471" y="1898526"/>
                      <a:pt x="17486" y="1043691"/>
                    </a:cubicBezTo>
                    <a:cubicBezTo>
                      <a:pt x="-35515" y="675171"/>
                      <a:pt x="32089" y="324173"/>
                      <a:pt x="218675" y="0"/>
                    </a:cubicBezTo>
                    <a:cubicBezTo>
                      <a:pt x="229491" y="5949"/>
                      <a:pt x="240308" y="12006"/>
                      <a:pt x="250692" y="18280"/>
                    </a:cubicBezTo>
                    <a:cubicBezTo>
                      <a:pt x="86928" y="302540"/>
                      <a:pt x="-5012" y="642396"/>
                      <a:pt x="51991" y="1038608"/>
                    </a:cubicBezTo>
                    <a:cubicBezTo>
                      <a:pt x="172920" y="1878298"/>
                      <a:pt x="568915" y="2256446"/>
                      <a:pt x="880000" y="2425725"/>
                    </a:cubicBezTo>
                    <a:cubicBezTo>
                      <a:pt x="946847" y="2462177"/>
                      <a:pt x="1012719" y="2490949"/>
                      <a:pt x="1075455" y="25132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A297CAF-17BC-4338-8A86-982AE0ADE6AA}"/>
                  </a:ext>
                </a:extLst>
              </p:cNvPr>
              <p:cNvSpPr/>
              <p:nvPr/>
            </p:nvSpPr>
            <p:spPr>
              <a:xfrm>
                <a:off x="6583895" y="1914157"/>
                <a:ext cx="640544" cy="1909882"/>
              </a:xfrm>
              <a:custGeom>
                <a:avLst/>
                <a:gdLst>
                  <a:gd name="connsiteX0" fmla="*/ 640545 w 640544"/>
                  <a:gd name="connsiteY0" fmla="*/ 1874188 h 1909882"/>
                  <a:gd name="connsiteX1" fmla="*/ 634812 w 640544"/>
                  <a:gd name="connsiteY1" fmla="*/ 1909883 h 1909882"/>
                  <a:gd name="connsiteX2" fmla="*/ 61209 w 640544"/>
                  <a:gd name="connsiteY2" fmla="*/ 1162998 h 1909882"/>
                  <a:gd name="connsiteX3" fmla="*/ 201392 w 640544"/>
                  <a:gd name="connsiteY3" fmla="*/ 0 h 1909882"/>
                  <a:gd name="connsiteX4" fmla="*/ 225297 w 640544"/>
                  <a:gd name="connsiteY4" fmla="*/ 28772 h 1909882"/>
                  <a:gd name="connsiteX5" fmla="*/ 95065 w 640544"/>
                  <a:gd name="connsiteY5" fmla="*/ 1154129 h 1909882"/>
                  <a:gd name="connsiteX6" fmla="*/ 640545 w 640544"/>
                  <a:gd name="connsiteY6" fmla="*/ 1874188 h 190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0544" h="1909882">
                    <a:moveTo>
                      <a:pt x="640545" y="1874188"/>
                    </a:moveTo>
                    <a:cubicBezTo>
                      <a:pt x="638814" y="1886195"/>
                      <a:pt x="636867" y="1898201"/>
                      <a:pt x="634812" y="1909883"/>
                    </a:cubicBezTo>
                    <a:cubicBezTo>
                      <a:pt x="433516" y="1815346"/>
                      <a:pt x="179651" y="1609615"/>
                      <a:pt x="61209" y="1162998"/>
                    </a:cubicBezTo>
                    <a:cubicBezTo>
                      <a:pt x="-53230" y="730552"/>
                      <a:pt x="-7584" y="346671"/>
                      <a:pt x="201392" y="0"/>
                    </a:cubicBezTo>
                    <a:cubicBezTo>
                      <a:pt x="209613" y="9410"/>
                      <a:pt x="217400" y="19037"/>
                      <a:pt x="225297" y="28772"/>
                    </a:cubicBezTo>
                    <a:cubicBezTo>
                      <a:pt x="26596" y="364627"/>
                      <a:pt x="-15805" y="736068"/>
                      <a:pt x="95065" y="1154129"/>
                    </a:cubicBezTo>
                    <a:cubicBezTo>
                      <a:pt x="208315" y="1581383"/>
                      <a:pt x="448118" y="1780949"/>
                      <a:pt x="640545" y="18741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056CEAE-A720-45E7-995F-5B56C9FC1D79}"/>
                  </a:ext>
                </a:extLst>
              </p:cNvPr>
              <p:cNvSpPr/>
              <p:nvPr/>
            </p:nvSpPr>
            <p:spPr>
              <a:xfrm>
                <a:off x="2664929" y="1303021"/>
                <a:ext cx="2827128" cy="2469207"/>
              </a:xfrm>
              <a:custGeom>
                <a:avLst/>
                <a:gdLst>
                  <a:gd name="connsiteX0" fmla="*/ 2659147 w 2827128"/>
                  <a:gd name="connsiteY0" fmla="*/ 730011 h 2469207"/>
                  <a:gd name="connsiteX1" fmla="*/ 2449630 w 2827128"/>
                  <a:gd name="connsiteY1" fmla="*/ 1919077 h 2469207"/>
                  <a:gd name="connsiteX2" fmla="*/ 1532925 w 2827128"/>
                  <a:gd name="connsiteY2" fmla="*/ 2442599 h 2469207"/>
                  <a:gd name="connsiteX3" fmla="*/ 1276897 w 2827128"/>
                  <a:gd name="connsiteY3" fmla="*/ 2469208 h 2469207"/>
                  <a:gd name="connsiteX4" fmla="*/ 553376 w 2827128"/>
                  <a:gd name="connsiteY4" fmla="*/ 2217506 h 2469207"/>
                  <a:gd name="connsiteX5" fmla="*/ 0 w 2827128"/>
                  <a:gd name="connsiteY5" fmla="*/ 1390038 h 2469207"/>
                  <a:gd name="connsiteX6" fmla="*/ 32450 w 2827128"/>
                  <a:gd name="connsiteY6" fmla="*/ 1376950 h 2469207"/>
                  <a:gd name="connsiteX7" fmla="*/ 574793 w 2827128"/>
                  <a:gd name="connsiteY7" fmla="*/ 2190032 h 2469207"/>
                  <a:gd name="connsiteX8" fmla="*/ 1526002 w 2827128"/>
                  <a:gd name="connsiteY8" fmla="*/ 2408635 h 2469207"/>
                  <a:gd name="connsiteX9" fmla="*/ 2624318 w 2827128"/>
                  <a:gd name="connsiteY9" fmla="*/ 730984 h 2469207"/>
                  <a:gd name="connsiteX10" fmla="*/ 2785377 w 2827128"/>
                  <a:gd name="connsiteY10" fmla="*/ 0 h 2469207"/>
                  <a:gd name="connsiteX11" fmla="*/ 2827129 w 2827128"/>
                  <a:gd name="connsiteY11" fmla="*/ 649 h 2469207"/>
                  <a:gd name="connsiteX12" fmla="*/ 2659147 w 2827128"/>
                  <a:gd name="connsiteY12" fmla="*/ 730011 h 246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27128" h="2469207">
                    <a:moveTo>
                      <a:pt x="2659147" y="730011"/>
                    </a:moveTo>
                    <a:cubicBezTo>
                      <a:pt x="2676021" y="1297448"/>
                      <a:pt x="2611446" y="1664130"/>
                      <a:pt x="2449630" y="1919077"/>
                    </a:cubicBezTo>
                    <a:cubicBezTo>
                      <a:pt x="2280134" y="2186246"/>
                      <a:pt x="1997497" y="2347738"/>
                      <a:pt x="1532925" y="2442599"/>
                    </a:cubicBezTo>
                    <a:cubicBezTo>
                      <a:pt x="1446393" y="2460339"/>
                      <a:pt x="1360833" y="2469208"/>
                      <a:pt x="1276897" y="2469208"/>
                    </a:cubicBezTo>
                    <a:cubicBezTo>
                      <a:pt x="1015460" y="2469208"/>
                      <a:pt x="769167" y="2384082"/>
                      <a:pt x="553376" y="2217506"/>
                    </a:cubicBezTo>
                    <a:cubicBezTo>
                      <a:pt x="302431" y="2023673"/>
                      <a:pt x="110221" y="1731734"/>
                      <a:pt x="0" y="1390038"/>
                    </a:cubicBezTo>
                    <a:cubicBezTo>
                      <a:pt x="10817" y="1385495"/>
                      <a:pt x="21417" y="1381169"/>
                      <a:pt x="32450" y="1376950"/>
                    </a:cubicBezTo>
                    <a:cubicBezTo>
                      <a:pt x="140399" y="1712913"/>
                      <a:pt x="328716" y="1999985"/>
                      <a:pt x="574793" y="2190032"/>
                    </a:cubicBezTo>
                    <a:cubicBezTo>
                      <a:pt x="851373" y="2403768"/>
                      <a:pt x="1180413" y="2479159"/>
                      <a:pt x="1526002" y="2408635"/>
                    </a:cubicBezTo>
                    <a:cubicBezTo>
                      <a:pt x="2389923" y="2231892"/>
                      <a:pt x="2656767" y="1824107"/>
                      <a:pt x="2624318" y="730984"/>
                    </a:cubicBezTo>
                    <a:cubicBezTo>
                      <a:pt x="2615016" y="420657"/>
                      <a:pt x="2669206" y="175769"/>
                      <a:pt x="2785377" y="0"/>
                    </a:cubicBezTo>
                    <a:cubicBezTo>
                      <a:pt x="2799114" y="0"/>
                      <a:pt x="2813067" y="324"/>
                      <a:pt x="2827129" y="649"/>
                    </a:cubicBezTo>
                    <a:cubicBezTo>
                      <a:pt x="2706308" y="171443"/>
                      <a:pt x="2649845" y="415897"/>
                      <a:pt x="2659147" y="7300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567320B-F1D4-413E-BD09-6A4BF2367C96}"/>
                  </a:ext>
                </a:extLst>
              </p:cNvPr>
              <p:cNvSpPr/>
              <p:nvPr/>
            </p:nvSpPr>
            <p:spPr>
              <a:xfrm>
                <a:off x="3382717" y="1416162"/>
                <a:ext cx="1581221" cy="1800202"/>
              </a:xfrm>
              <a:custGeom>
                <a:avLst/>
                <a:gdLst>
                  <a:gd name="connsiteX0" fmla="*/ 863379 w 1581221"/>
                  <a:gd name="connsiteY0" fmla="*/ 1791117 h 1800202"/>
                  <a:gd name="connsiteX1" fmla="*/ 752617 w 1581221"/>
                  <a:gd name="connsiteY1" fmla="*/ 1800203 h 1800202"/>
                  <a:gd name="connsiteX2" fmla="*/ 0 w 1581221"/>
                  <a:gd name="connsiteY2" fmla="*/ 1155102 h 1800202"/>
                  <a:gd name="connsiteX3" fmla="*/ 36560 w 1581221"/>
                  <a:gd name="connsiteY3" fmla="*/ 1154778 h 1800202"/>
                  <a:gd name="connsiteX4" fmla="*/ 857646 w 1581221"/>
                  <a:gd name="connsiteY4" fmla="*/ 1756937 h 1800202"/>
                  <a:gd name="connsiteX5" fmla="*/ 1537468 w 1581221"/>
                  <a:gd name="connsiteY5" fmla="*/ 693126 h 1800202"/>
                  <a:gd name="connsiteX6" fmla="*/ 1521784 w 1581221"/>
                  <a:gd name="connsiteY6" fmla="*/ 22498 h 1800202"/>
                  <a:gd name="connsiteX7" fmla="*/ 1560075 w 1581221"/>
                  <a:gd name="connsiteY7" fmla="*/ 0 h 1800202"/>
                  <a:gd name="connsiteX8" fmla="*/ 1572081 w 1581221"/>
                  <a:gd name="connsiteY8" fmla="*/ 689016 h 1800202"/>
                  <a:gd name="connsiteX9" fmla="*/ 863379 w 1581221"/>
                  <a:gd name="connsiteY9" fmla="*/ 1791117 h 180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1221" h="1800202">
                    <a:moveTo>
                      <a:pt x="863379" y="1791117"/>
                    </a:moveTo>
                    <a:cubicBezTo>
                      <a:pt x="827468" y="1797066"/>
                      <a:pt x="790367" y="1800203"/>
                      <a:pt x="752617" y="1800203"/>
                    </a:cubicBezTo>
                    <a:cubicBezTo>
                      <a:pt x="474091" y="1800203"/>
                      <a:pt x="155218" y="1631464"/>
                      <a:pt x="0" y="1155102"/>
                    </a:cubicBezTo>
                    <a:cubicBezTo>
                      <a:pt x="12223" y="1154886"/>
                      <a:pt x="24337" y="1154778"/>
                      <a:pt x="36560" y="1154778"/>
                    </a:cubicBezTo>
                    <a:cubicBezTo>
                      <a:pt x="207570" y="1666185"/>
                      <a:pt x="574252" y="1803448"/>
                      <a:pt x="857646" y="1756937"/>
                    </a:cubicBezTo>
                    <a:cubicBezTo>
                      <a:pt x="1240445" y="1694200"/>
                      <a:pt x="1608641" y="1300044"/>
                      <a:pt x="1537468" y="693126"/>
                    </a:cubicBezTo>
                    <a:cubicBezTo>
                      <a:pt x="1506857" y="432771"/>
                      <a:pt x="1505451" y="210491"/>
                      <a:pt x="1521784" y="22498"/>
                    </a:cubicBezTo>
                    <a:cubicBezTo>
                      <a:pt x="1534115" y="14711"/>
                      <a:pt x="1546987" y="7139"/>
                      <a:pt x="1560075" y="0"/>
                    </a:cubicBezTo>
                    <a:cubicBezTo>
                      <a:pt x="1541037" y="191453"/>
                      <a:pt x="1540389" y="419575"/>
                      <a:pt x="1572081" y="689016"/>
                    </a:cubicBezTo>
                    <a:cubicBezTo>
                      <a:pt x="1645742" y="1317351"/>
                      <a:pt x="1261862" y="1725785"/>
                      <a:pt x="863379" y="1791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FAAD88B-2B3B-41D9-96D6-DD2D4FB7BE03}"/>
                  </a:ext>
                </a:extLst>
              </p:cNvPr>
              <p:cNvSpPr/>
              <p:nvPr/>
            </p:nvSpPr>
            <p:spPr>
              <a:xfrm>
                <a:off x="3841773" y="2564233"/>
                <a:ext cx="636339" cy="301025"/>
              </a:xfrm>
              <a:custGeom>
                <a:avLst/>
                <a:gdLst>
                  <a:gd name="connsiteX0" fmla="*/ 636339 w 636339"/>
                  <a:gd name="connsiteY0" fmla="*/ 0 h 301025"/>
                  <a:gd name="connsiteX1" fmla="*/ 559217 w 636339"/>
                  <a:gd name="connsiteY1" fmla="*/ 175878 h 301025"/>
                  <a:gd name="connsiteX2" fmla="*/ 336071 w 636339"/>
                  <a:gd name="connsiteY2" fmla="*/ 298970 h 301025"/>
                  <a:gd name="connsiteX3" fmla="*/ 302648 w 636339"/>
                  <a:gd name="connsiteY3" fmla="*/ 301025 h 301025"/>
                  <a:gd name="connsiteX4" fmla="*/ 142454 w 636339"/>
                  <a:gd name="connsiteY4" fmla="*/ 240885 h 301025"/>
                  <a:gd name="connsiteX5" fmla="*/ 0 w 636339"/>
                  <a:gd name="connsiteY5" fmla="*/ 16766 h 301025"/>
                  <a:gd name="connsiteX6" fmla="*/ 38291 w 636339"/>
                  <a:gd name="connsiteY6" fmla="*/ 18496 h 301025"/>
                  <a:gd name="connsiteX7" fmla="*/ 164953 w 636339"/>
                  <a:gd name="connsiteY7" fmla="*/ 214276 h 301025"/>
                  <a:gd name="connsiteX8" fmla="*/ 331853 w 636339"/>
                  <a:gd name="connsiteY8" fmla="*/ 264465 h 301025"/>
                  <a:gd name="connsiteX9" fmla="*/ 531635 w 636339"/>
                  <a:gd name="connsiteY9" fmla="*/ 154893 h 301025"/>
                  <a:gd name="connsiteX10" fmla="*/ 598373 w 636339"/>
                  <a:gd name="connsiteY10" fmla="*/ 8221 h 301025"/>
                  <a:gd name="connsiteX11" fmla="*/ 598589 w 636339"/>
                  <a:gd name="connsiteY11" fmla="*/ 8221 h 301025"/>
                  <a:gd name="connsiteX12" fmla="*/ 636339 w 636339"/>
                  <a:gd name="connsiteY12" fmla="*/ 0 h 30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36339" h="301025">
                    <a:moveTo>
                      <a:pt x="636339" y="0"/>
                    </a:moveTo>
                    <a:cubicBezTo>
                      <a:pt x="622926" y="61114"/>
                      <a:pt x="599455" y="123525"/>
                      <a:pt x="559217" y="175878"/>
                    </a:cubicBezTo>
                    <a:cubicBezTo>
                      <a:pt x="505783" y="245861"/>
                      <a:pt x="430716" y="287396"/>
                      <a:pt x="336071" y="298970"/>
                    </a:cubicBezTo>
                    <a:cubicBezTo>
                      <a:pt x="324714" y="300376"/>
                      <a:pt x="313573" y="301025"/>
                      <a:pt x="302648" y="301025"/>
                    </a:cubicBezTo>
                    <a:cubicBezTo>
                      <a:pt x="243914" y="301025"/>
                      <a:pt x="190155" y="281015"/>
                      <a:pt x="142454" y="240885"/>
                    </a:cubicBezTo>
                    <a:cubicBezTo>
                      <a:pt x="79393" y="187884"/>
                      <a:pt x="33423" y="105678"/>
                      <a:pt x="0" y="16766"/>
                    </a:cubicBezTo>
                    <a:cubicBezTo>
                      <a:pt x="12872" y="17415"/>
                      <a:pt x="25635" y="17956"/>
                      <a:pt x="38291" y="18496"/>
                    </a:cubicBezTo>
                    <a:cubicBezTo>
                      <a:pt x="69334" y="97241"/>
                      <a:pt x="110437" y="168414"/>
                      <a:pt x="164953" y="214276"/>
                    </a:cubicBezTo>
                    <a:cubicBezTo>
                      <a:pt x="213735" y="255163"/>
                      <a:pt x="269982" y="272145"/>
                      <a:pt x="331853" y="264465"/>
                    </a:cubicBezTo>
                    <a:cubicBezTo>
                      <a:pt x="416871" y="253973"/>
                      <a:pt x="483934" y="217089"/>
                      <a:pt x="531635" y="154893"/>
                    </a:cubicBezTo>
                    <a:cubicBezTo>
                      <a:pt x="564734" y="111735"/>
                      <a:pt x="585609" y="59924"/>
                      <a:pt x="598373" y="8221"/>
                    </a:cubicBezTo>
                    <a:lnTo>
                      <a:pt x="598589" y="8221"/>
                    </a:lnTo>
                    <a:cubicBezTo>
                      <a:pt x="611569" y="5949"/>
                      <a:pt x="624116" y="3137"/>
                      <a:pt x="636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E2B2DB5-4C27-467F-9EB5-280D1A023054}"/>
                  </a:ext>
                </a:extLst>
              </p:cNvPr>
              <p:cNvSpPr/>
              <p:nvPr/>
            </p:nvSpPr>
            <p:spPr>
              <a:xfrm>
                <a:off x="2098140" y="3719876"/>
                <a:ext cx="1027466" cy="815137"/>
              </a:xfrm>
              <a:custGeom>
                <a:avLst/>
                <a:gdLst>
                  <a:gd name="connsiteX0" fmla="*/ 1027467 w 1027466"/>
                  <a:gd name="connsiteY0" fmla="*/ 815137 h 815137"/>
                  <a:gd name="connsiteX1" fmla="*/ 989500 w 1027466"/>
                  <a:gd name="connsiteY1" fmla="*/ 815137 h 815137"/>
                  <a:gd name="connsiteX2" fmla="*/ 319305 w 1027466"/>
                  <a:gd name="connsiteY2" fmla="*/ 105894 h 815137"/>
                  <a:gd name="connsiteX3" fmla="*/ 5084 w 1027466"/>
                  <a:gd name="connsiteY3" fmla="*/ 35154 h 815137"/>
                  <a:gd name="connsiteX4" fmla="*/ 0 w 1027466"/>
                  <a:gd name="connsiteY4" fmla="*/ 0 h 815137"/>
                  <a:gd name="connsiteX5" fmla="*/ 331961 w 1027466"/>
                  <a:gd name="connsiteY5" fmla="*/ 73553 h 815137"/>
                  <a:gd name="connsiteX6" fmla="*/ 1027467 w 1027466"/>
                  <a:gd name="connsiteY6" fmla="*/ 815137 h 81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7466" h="815137">
                    <a:moveTo>
                      <a:pt x="1027467" y="815137"/>
                    </a:moveTo>
                    <a:lnTo>
                      <a:pt x="989500" y="815137"/>
                    </a:lnTo>
                    <a:cubicBezTo>
                      <a:pt x="833309" y="457433"/>
                      <a:pt x="608108" y="218927"/>
                      <a:pt x="319305" y="105894"/>
                    </a:cubicBezTo>
                    <a:cubicBezTo>
                      <a:pt x="214493" y="64791"/>
                      <a:pt x="108058" y="43374"/>
                      <a:pt x="5084" y="35154"/>
                    </a:cubicBezTo>
                    <a:cubicBezTo>
                      <a:pt x="3137" y="23472"/>
                      <a:pt x="1406" y="11790"/>
                      <a:pt x="0" y="0"/>
                    </a:cubicBezTo>
                    <a:cubicBezTo>
                      <a:pt x="108490" y="7788"/>
                      <a:pt x="220983" y="30178"/>
                      <a:pt x="331961" y="73553"/>
                    </a:cubicBezTo>
                    <a:cubicBezTo>
                      <a:pt x="633527" y="191561"/>
                      <a:pt x="867273" y="440667"/>
                      <a:pt x="1027467" y="8151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2" name="Graphic 11">
              <a:extLst>
                <a:ext uri="{FF2B5EF4-FFF2-40B4-BE49-F238E27FC236}">
                  <a16:creationId xmlns:a16="http://schemas.microsoft.com/office/drawing/2014/main" id="{DCAC7602-3439-4E1B-854D-CB0ADD1B0F24}"/>
                </a:ext>
              </a:extLst>
            </p:cNvPr>
            <p:cNvGrpSpPr/>
            <p:nvPr/>
          </p:nvGrpSpPr>
          <p:grpSpPr>
            <a:xfrm>
              <a:off x="1116104" y="1303021"/>
              <a:ext cx="6357711" cy="3345782"/>
              <a:chOff x="1116104" y="1303021"/>
              <a:chExt cx="6357711" cy="3345782"/>
            </a:xfrm>
          </p:grpSpPr>
          <p:grpSp>
            <p:nvGrpSpPr>
              <p:cNvPr id="23" name="Graphic 11">
                <a:extLst>
                  <a:ext uri="{FF2B5EF4-FFF2-40B4-BE49-F238E27FC236}">
                    <a16:creationId xmlns:a16="http://schemas.microsoft.com/office/drawing/2014/main" id="{DCAC7602-3439-4E1B-854D-CB0ADD1B0F24}"/>
                  </a:ext>
                </a:extLst>
              </p:cNvPr>
              <p:cNvGrpSpPr/>
              <p:nvPr/>
            </p:nvGrpSpPr>
            <p:grpSpPr>
              <a:xfrm>
                <a:off x="2041718" y="2426395"/>
                <a:ext cx="2325199" cy="2109483"/>
                <a:chOff x="2041718" y="2426395"/>
                <a:chExt cx="2325199" cy="2109483"/>
              </a:xfrm>
            </p:grpSpPr>
            <p:grpSp>
              <p:nvGrpSpPr>
                <p:cNvPr id="24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2041718" y="3097024"/>
                  <a:ext cx="2325199" cy="1438855"/>
                  <a:chOff x="2041718" y="3097024"/>
                  <a:chExt cx="2325199" cy="1438855"/>
                </a:xfrm>
              </p:grpSpPr>
              <p:grpSp>
                <p:nvGrpSpPr>
                  <p:cNvPr id="25" name="Graphic 11">
                    <a:extLst>
                      <a:ext uri="{FF2B5EF4-FFF2-40B4-BE49-F238E27FC236}">
                        <a16:creationId xmlns:a16="http://schemas.microsoft.com/office/drawing/2014/main" id="{DCAC7602-3439-4E1B-854D-CB0ADD1B0F24}"/>
                      </a:ext>
                    </a:extLst>
                  </p:cNvPr>
                  <p:cNvGrpSpPr/>
                  <p:nvPr/>
                </p:nvGrpSpPr>
                <p:grpSpPr>
                  <a:xfrm>
                    <a:off x="2041718" y="3097024"/>
                    <a:ext cx="329973" cy="470771"/>
                    <a:chOff x="2041718" y="3097024"/>
                    <a:chExt cx="329973" cy="470771"/>
                  </a:xfrm>
                </p:grpSpPr>
                <p:sp>
                  <p:nvSpPr>
                    <p:cNvPr id="26" name="Freeform: Shape 25">
                      <a:extLst>
                        <a:ext uri="{FF2B5EF4-FFF2-40B4-BE49-F238E27FC236}">
                          <a16:creationId xmlns:a16="http://schemas.microsoft.com/office/drawing/2014/main" id="{2E4549E7-FC97-467E-A551-2C464774B8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7367" y="3097024"/>
                      <a:ext cx="324324" cy="470771"/>
                    </a:xfrm>
                    <a:custGeom>
                      <a:avLst/>
                      <a:gdLst>
                        <a:gd name="connsiteX0" fmla="*/ 324324 w 324324"/>
                        <a:gd name="connsiteY0" fmla="*/ 359793 h 470771"/>
                        <a:gd name="connsiteX1" fmla="*/ 216699 w 324324"/>
                        <a:gd name="connsiteY1" fmla="*/ 470772 h 470771"/>
                        <a:gd name="connsiteX2" fmla="*/ 171811 w 324324"/>
                        <a:gd name="connsiteY2" fmla="*/ 404790 h 470771"/>
                        <a:gd name="connsiteX3" fmla="*/ 156884 w 324324"/>
                        <a:gd name="connsiteY3" fmla="*/ 382725 h 470771"/>
                        <a:gd name="connsiteX4" fmla="*/ 9886 w 324324"/>
                        <a:gd name="connsiteY4" fmla="*/ 251087 h 470771"/>
                        <a:gd name="connsiteX5" fmla="*/ 94905 w 324324"/>
                        <a:gd name="connsiteY5" fmla="*/ 123559 h 470771"/>
                        <a:gd name="connsiteX6" fmla="*/ 151 w 324324"/>
                        <a:gd name="connsiteY6" fmla="*/ 17990 h 470771"/>
                        <a:gd name="connsiteX7" fmla="*/ 83980 w 324324"/>
                        <a:gd name="connsiteY7" fmla="*/ 17990 h 470771"/>
                        <a:gd name="connsiteX8" fmla="*/ 210209 w 324324"/>
                        <a:gd name="connsiteY8" fmla="*/ 161634 h 470771"/>
                        <a:gd name="connsiteX9" fmla="*/ 178733 w 324324"/>
                        <a:gd name="connsiteY9" fmla="*/ 30970 h 470771"/>
                        <a:gd name="connsiteX10" fmla="*/ 280950 w 324324"/>
                        <a:gd name="connsiteY10" fmla="*/ 118043 h 470771"/>
                        <a:gd name="connsiteX11" fmla="*/ 297283 w 324324"/>
                        <a:gd name="connsiteY11" fmla="*/ 303223 h 470771"/>
                        <a:gd name="connsiteX12" fmla="*/ 297824 w 324324"/>
                        <a:gd name="connsiteY12" fmla="*/ 304088 h 470771"/>
                        <a:gd name="connsiteX13" fmla="*/ 324324 w 324324"/>
                        <a:gd name="connsiteY13" fmla="*/ 359793 h 4707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24324" h="470771">
                          <a:moveTo>
                            <a:pt x="324324" y="359793"/>
                          </a:moveTo>
                          <a:lnTo>
                            <a:pt x="216699" y="470772"/>
                          </a:lnTo>
                          <a:lnTo>
                            <a:pt x="171811" y="404790"/>
                          </a:lnTo>
                          <a:lnTo>
                            <a:pt x="156884" y="382725"/>
                          </a:lnTo>
                          <a:cubicBezTo>
                            <a:pt x="108966" y="394731"/>
                            <a:pt x="38226" y="301060"/>
                            <a:pt x="9886" y="251087"/>
                          </a:cubicBezTo>
                          <a:cubicBezTo>
                            <a:pt x="-18345" y="200898"/>
                            <a:pt x="94905" y="123559"/>
                            <a:pt x="94905" y="123559"/>
                          </a:cubicBezTo>
                          <a:cubicBezTo>
                            <a:pt x="76408" y="68179"/>
                            <a:pt x="2207" y="33349"/>
                            <a:pt x="151" y="17990"/>
                          </a:cubicBezTo>
                          <a:cubicBezTo>
                            <a:pt x="-1904" y="2846"/>
                            <a:pt x="16485" y="-13487"/>
                            <a:pt x="83980" y="17990"/>
                          </a:cubicBezTo>
                          <a:cubicBezTo>
                            <a:pt x="151584" y="49682"/>
                            <a:pt x="210209" y="161634"/>
                            <a:pt x="210209" y="161634"/>
                          </a:cubicBezTo>
                          <a:cubicBezTo>
                            <a:pt x="222216" y="129076"/>
                            <a:pt x="168890" y="40921"/>
                            <a:pt x="178733" y="30970"/>
                          </a:cubicBezTo>
                          <a:cubicBezTo>
                            <a:pt x="188468" y="21235"/>
                            <a:pt x="240712" y="33241"/>
                            <a:pt x="280950" y="118043"/>
                          </a:cubicBezTo>
                          <a:cubicBezTo>
                            <a:pt x="321404" y="203061"/>
                            <a:pt x="297283" y="303223"/>
                            <a:pt x="297283" y="303223"/>
                          </a:cubicBezTo>
                          <a:lnTo>
                            <a:pt x="297824" y="304088"/>
                          </a:lnTo>
                          <a:lnTo>
                            <a:pt x="324324" y="359793"/>
                          </a:lnTo>
                          <a:close/>
                        </a:path>
                      </a:pathLst>
                    </a:custGeom>
                    <a:solidFill>
                      <a:srgbClr val="98B2D8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7" name="Freeform: Shape 26">
                      <a:extLst>
                        <a:ext uri="{FF2B5EF4-FFF2-40B4-BE49-F238E27FC236}">
                          <a16:creationId xmlns:a16="http://schemas.microsoft.com/office/drawing/2014/main" id="{AA58EF2B-C588-4BC7-A629-13DD781AF3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1718" y="3207932"/>
                      <a:ext cx="168472" cy="217214"/>
                    </a:xfrm>
                    <a:custGeom>
                      <a:avLst/>
                      <a:gdLst>
                        <a:gd name="connsiteX0" fmla="*/ 96444 w 168472"/>
                        <a:gd name="connsiteY0" fmla="*/ 2808 h 217214"/>
                        <a:gd name="connsiteX1" fmla="*/ 167833 w 168472"/>
                        <a:gd name="connsiteY1" fmla="*/ 130228 h 217214"/>
                        <a:gd name="connsiteX2" fmla="*/ 118942 w 168472"/>
                        <a:gd name="connsiteY2" fmla="*/ 124495 h 217214"/>
                        <a:gd name="connsiteX3" fmla="*/ 143928 w 168472"/>
                        <a:gd name="connsiteY3" fmla="*/ 181390 h 217214"/>
                        <a:gd name="connsiteX4" fmla="*/ 87358 w 168472"/>
                        <a:gd name="connsiteY4" fmla="*/ 159649 h 217214"/>
                        <a:gd name="connsiteX5" fmla="*/ 87358 w 168472"/>
                        <a:gd name="connsiteY5" fmla="*/ 216220 h 217214"/>
                        <a:gd name="connsiteX6" fmla="*/ 18456 w 168472"/>
                        <a:gd name="connsiteY6" fmla="*/ 95723 h 217214"/>
                        <a:gd name="connsiteX7" fmla="*/ 59018 w 168472"/>
                        <a:gd name="connsiteY7" fmla="*/ 47481 h 217214"/>
                        <a:gd name="connsiteX8" fmla="*/ 96444 w 168472"/>
                        <a:gd name="connsiteY8" fmla="*/ 2808 h 2172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8472" h="217214">
                          <a:moveTo>
                            <a:pt x="96444" y="2808"/>
                          </a:moveTo>
                          <a:cubicBezTo>
                            <a:pt x="96444" y="2808"/>
                            <a:pt x="176378" y="94317"/>
                            <a:pt x="167833" y="130228"/>
                          </a:cubicBezTo>
                          <a:cubicBezTo>
                            <a:pt x="159288" y="166139"/>
                            <a:pt x="118942" y="124495"/>
                            <a:pt x="118942" y="124495"/>
                          </a:cubicBezTo>
                          <a:cubicBezTo>
                            <a:pt x="118942" y="124495"/>
                            <a:pt x="155935" y="167221"/>
                            <a:pt x="143928" y="181390"/>
                          </a:cubicBezTo>
                          <a:cubicBezTo>
                            <a:pt x="131922" y="195560"/>
                            <a:pt x="87358" y="159649"/>
                            <a:pt x="87358" y="159649"/>
                          </a:cubicBezTo>
                          <a:cubicBezTo>
                            <a:pt x="87358" y="159649"/>
                            <a:pt x="140683" y="226063"/>
                            <a:pt x="87358" y="216220"/>
                          </a:cubicBezTo>
                          <a:cubicBezTo>
                            <a:pt x="34032" y="206376"/>
                            <a:pt x="-33031" y="105782"/>
                            <a:pt x="18456" y="95723"/>
                          </a:cubicBezTo>
                          <a:cubicBezTo>
                            <a:pt x="18456" y="95723"/>
                            <a:pt x="12182" y="22495"/>
                            <a:pt x="59018" y="47481"/>
                          </a:cubicBezTo>
                          <a:cubicBezTo>
                            <a:pt x="59018" y="47481"/>
                            <a:pt x="38034" y="-13633"/>
                            <a:pt x="96444" y="2808"/>
                          </a:cubicBezTo>
                          <a:close/>
                        </a:path>
                      </a:pathLst>
                    </a:custGeom>
                    <a:solidFill>
                      <a:srgbClr val="B1C3E8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67B3FDCD-FC05-4B38-AE93-BF075F734812}"/>
                      </a:ext>
                    </a:extLst>
                  </p:cNvPr>
                  <p:cNvSpPr/>
                  <p:nvPr/>
                </p:nvSpPr>
                <p:spPr>
                  <a:xfrm>
                    <a:off x="2221558" y="3152222"/>
                    <a:ext cx="2145359" cy="1383656"/>
                  </a:xfrm>
                  <a:custGeom>
                    <a:avLst/>
                    <a:gdLst>
                      <a:gd name="connsiteX0" fmla="*/ 888365 w 2145359"/>
                      <a:gd name="connsiteY0" fmla="*/ 1383440 h 1383656"/>
                      <a:gd name="connsiteX1" fmla="*/ 931091 w 2145359"/>
                      <a:gd name="connsiteY1" fmla="*/ 861108 h 1383656"/>
                      <a:gd name="connsiteX2" fmla="*/ 930766 w 2145359"/>
                      <a:gd name="connsiteY2" fmla="*/ 859377 h 1383656"/>
                      <a:gd name="connsiteX3" fmla="*/ 930442 w 2145359"/>
                      <a:gd name="connsiteY3" fmla="*/ 857322 h 1383656"/>
                      <a:gd name="connsiteX4" fmla="*/ 926223 w 2145359"/>
                      <a:gd name="connsiteY4" fmla="*/ 836987 h 1383656"/>
                      <a:gd name="connsiteX5" fmla="*/ 801833 w 2145359"/>
                      <a:gd name="connsiteY5" fmla="*/ 927954 h 1383656"/>
                      <a:gd name="connsiteX6" fmla="*/ 511083 w 2145359"/>
                      <a:gd name="connsiteY6" fmla="*/ 1011242 h 1383656"/>
                      <a:gd name="connsiteX7" fmla="*/ 0 w 2145359"/>
                      <a:gd name="connsiteY7" fmla="*/ 398699 h 1383656"/>
                      <a:gd name="connsiteX8" fmla="*/ 165494 w 2145359"/>
                      <a:gd name="connsiteY8" fmla="*/ 290533 h 1383656"/>
                      <a:gd name="connsiteX9" fmla="*/ 580742 w 2145359"/>
                      <a:gd name="connsiteY9" fmla="*/ 654187 h 1383656"/>
                      <a:gd name="connsiteX10" fmla="*/ 766463 w 2145359"/>
                      <a:gd name="connsiteY10" fmla="*/ 346455 h 1383656"/>
                      <a:gd name="connsiteX11" fmla="*/ 994476 w 2145359"/>
                      <a:gd name="connsiteY11" fmla="*/ 116170 h 1383656"/>
                      <a:gd name="connsiteX12" fmla="*/ 1180305 w 2145359"/>
                      <a:gd name="connsiteY12" fmla="*/ 79610 h 1383656"/>
                      <a:gd name="connsiteX13" fmla="*/ 1350774 w 2145359"/>
                      <a:gd name="connsiteY13" fmla="*/ 0 h 1383656"/>
                      <a:gd name="connsiteX14" fmla="*/ 1421514 w 2145359"/>
                      <a:gd name="connsiteY14" fmla="*/ 5733 h 1383656"/>
                      <a:gd name="connsiteX15" fmla="*/ 1741793 w 2145359"/>
                      <a:gd name="connsiteY15" fmla="*/ 127311 h 1383656"/>
                      <a:gd name="connsiteX16" fmla="*/ 2145360 w 2145359"/>
                      <a:gd name="connsiteY16" fmla="*/ 1383656 h 1383656"/>
                      <a:gd name="connsiteX17" fmla="*/ 888365 w 2145359"/>
                      <a:gd name="connsiteY17" fmla="*/ 1383656 h 1383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145359" h="1383656">
                        <a:moveTo>
                          <a:pt x="888365" y="1383440"/>
                        </a:moveTo>
                        <a:cubicBezTo>
                          <a:pt x="888365" y="1383440"/>
                          <a:pt x="978359" y="1120381"/>
                          <a:pt x="931091" y="861108"/>
                        </a:cubicBezTo>
                        <a:cubicBezTo>
                          <a:pt x="931091" y="861108"/>
                          <a:pt x="930875" y="860567"/>
                          <a:pt x="930766" y="859377"/>
                        </a:cubicBezTo>
                        <a:cubicBezTo>
                          <a:pt x="930766" y="858836"/>
                          <a:pt x="930550" y="858187"/>
                          <a:pt x="930442" y="857322"/>
                        </a:cubicBezTo>
                        <a:cubicBezTo>
                          <a:pt x="929036" y="850507"/>
                          <a:pt x="927630" y="843693"/>
                          <a:pt x="926223" y="836987"/>
                        </a:cubicBezTo>
                        <a:cubicBezTo>
                          <a:pt x="926223" y="836987"/>
                          <a:pt x="873979" y="882633"/>
                          <a:pt x="801833" y="927954"/>
                        </a:cubicBezTo>
                        <a:cubicBezTo>
                          <a:pt x="715300" y="982470"/>
                          <a:pt x="599779" y="1036660"/>
                          <a:pt x="511083" y="1011242"/>
                        </a:cubicBezTo>
                        <a:cubicBezTo>
                          <a:pt x="348402" y="964730"/>
                          <a:pt x="110437" y="648454"/>
                          <a:pt x="0" y="398699"/>
                        </a:cubicBezTo>
                        <a:cubicBezTo>
                          <a:pt x="0" y="398699"/>
                          <a:pt x="55165" y="315952"/>
                          <a:pt x="165494" y="290533"/>
                        </a:cubicBezTo>
                        <a:cubicBezTo>
                          <a:pt x="165494" y="290533"/>
                          <a:pt x="386152" y="584528"/>
                          <a:pt x="580742" y="654187"/>
                        </a:cubicBezTo>
                        <a:cubicBezTo>
                          <a:pt x="580742" y="654187"/>
                          <a:pt x="685230" y="529255"/>
                          <a:pt x="766463" y="346455"/>
                        </a:cubicBezTo>
                        <a:cubicBezTo>
                          <a:pt x="818382" y="229744"/>
                          <a:pt x="896262" y="155867"/>
                          <a:pt x="994476" y="116170"/>
                        </a:cubicBezTo>
                        <a:cubicBezTo>
                          <a:pt x="1050181" y="93347"/>
                          <a:pt x="1112593" y="81665"/>
                          <a:pt x="1180305" y="79610"/>
                        </a:cubicBezTo>
                        <a:lnTo>
                          <a:pt x="1350774" y="0"/>
                        </a:lnTo>
                        <a:cubicBezTo>
                          <a:pt x="1350774" y="0"/>
                          <a:pt x="1378465" y="216"/>
                          <a:pt x="1421514" y="5733"/>
                        </a:cubicBezTo>
                        <a:cubicBezTo>
                          <a:pt x="1501449" y="16225"/>
                          <a:pt x="1634385" y="45430"/>
                          <a:pt x="1741793" y="127311"/>
                        </a:cubicBezTo>
                        <a:cubicBezTo>
                          <a:pt x="1907287" y="253432"/>
                          <a:pt x="2145360" y="1383656"/>
                          <a:pt x="2145360" y="1383656"/>
                        </a:cubicBezTo>
                        <a:lnTo>
                          <a:pt x="888365" y="1383656"/>
                        </a:lnTo>
                        <a:close/>
                      </a:path>
                    </a:pathLst>
                  </a:custGeom>
                  <a:solidFill>
                    <a:srgbClr val="B7CAE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6B18844D-DD29-4E7A-AAD2-AE459E57CD0A}"/>
                      </a:ext>
                    </a:extLst>
                  </p:cNvPr>
                  <p:cNvSpPr/>
                  <p:nvPr/>
                </p:nvSpPr>
                <p:spPr>
                  <a:xfrm>
                    <a:off x="3023390" y="3649460"/>
                    <a:ext cx="128933" cy="430607"/>
                  </a:xfrm>
                  <a:custGeom>
                    <a:avLst/>
                    <a:gdLst>
                      <a:gd name="connsiteX0" fmla="*/ 128934 w 128933"/>
                      <a:gd name="connsiteY0" fmla="*/ 362139 h 430607"/>
                      <a:gd name="connsiteX1" fmla="*/ 124391 w 128933"/>
                      <a:gd name="connsiteY1" fmla="*/ 339641 h 430607"/>
                      <a:gd name="connsiteX2" fmla="*/ 0 w 128933"/>
                      <a:gd name="connsiteY2" fmla="*/ 430608 h 430607"/>
                      <a:gd name="connsiteX3" fmla="*/ 50297 w 128933"/>
                      <a:gd name="connsiteY3" fmla="*/ 0 h 430607"/>
                      <a:gd name="connsiteX4" fmla="*/ 128934 w 128933"/>
                      <a:gd name="connsiteY4" fmla="*/ 362139 h 430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933" h="430607">
                        <a:moveTo>
                          <a:pt x="128934" y="362139"/>
                        </a:moveTo>
                        <a:cubicBezTo>
                          <a:pt x="127527" y="354676"/>
                          <a:pt x="126013" y="347212"/>
                          <a:pt x="124391" y="339641"/>
                        </a:cubicBezTo>
                        <a:cubicBezTo>
                          <a:pt x="124391" y="339641"/>
                          <a:pt x="72147" y="385287"/>
                          <a:pt x="0" y="430608"/>
                        </a:cubicBezTo>
                        <a:lnTo>
                          <a:pt x="50297" y="0"/>
                        </a:lnTo>
                        <a:cubicBezTo>
                          <a:pt x="101568" y="197186"/>
                          <a:pt x="126121" y="344508"/>
                          <a:pt x="128934" y="362139"/>
                        </a:cubicBezTo>
                        <a:close/>
                      </a:path>
                    </a:pathLst>
                  </a:custGeom>
                  <a:solidFill>
                    <a:srgbClr val="97B3D1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E519795-33B4-4388-A220-EFCD587C3C3F}"/>
                      </a:ext>
                    </a:extLst>
                  </p:cNvPr>
                  <p:cNvSpPr/>
                  <p:nvPr/>
                </p:nvSpPr>
                <p:spPr>
                  <a:xfrm>
                    <a:off x="3216034" y="3152006"/>
                    <a:ext cx="427038" cy="325382"/>
                  </a:xfrm>
                  <a:custGeom>
                    <a:avLst/>
                    <a:gdLst>
                      <a:gd name="connsiteX0" fmla="*/ 427038 w 427038"/>
                      <a:gd name="connsiteY0" fmla="*/ 5733 h 325382"/>
                      <a:gd name="connsiteX1" fmla="*/ 112492 w 427038"/>
                      <a:gd name="connsiteY1" fmla="*/ 325363 h 325382"/>
                      <a:gd name="connsiteX2" fmla="*/ 0 w 427038"/>
                      <a:gd name="connsiteY2" fmla="*/ 116170 h 325382"/>
                      <a:gd name="connsiteX3" fmla="*/ 185829 w 427038"/>
                      <a:gd name="connsiteY3" fmla="*/ 79610 h 325382"/>
                      <a:gd name="connsiteX4" fmla="*/ 356298 w 427038"/>
                      <a:gd name="connsiteY4" fmla="*/ 0 h 325382"/>
                      <a:gd name="connsiteX5" fmla="*/ 427038 w 427038"/>
                      <a:gd name="connsiteY5" fmla="*/ 5733 h 325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7038" h="325382">
                        <a:moveTo>
                          <a:pt x="427038" y="5733"/>
                        </a:moveTo>
                        <a:cubicBezTo>
                          <a:pt x="400754" y="172957"/>
                          <a:pt x="233314" y="327418"/>
                          <a:pt x="112492" y="325363"/>
                        </a:cubicBezTo>
                        <a:cubicBezTo>
                          <a:pt x="15251" y="323632"/>
                          <a:pt x="973" y="184314"/>
                          <a:pt x="0" y="116170"/>
                        </a:cubicBezTo>
                        <a:cubicBezTo>
                          <a:pt x="55705" y="93347"/>
                          <a:pt x="118117" y="81665"/>
                          <a:pt x="185829" y="79610"/>
                        </a:cubicBezTo>
                        <a:lnTo>
                          <a:pt x="356298" y="0"/>
                        </a:lnTo>
                        <a:cubicBezTo>
                          <a:pt x="356406" y="0"/>
                          <a:pt x="384097" y="216"/>
                          <a:pt x="427038" y="5733"/>
                        </a:cubicBezTo>
                        <a:close/>
                      </a:path>
                    </a:pathLst>
                  </a:custGeom>
                  <a:solidFill>
                    <a:srgbClr val="CED9EA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CF24125D-E9D6-4539-87E0-CC525BD29601}"/>
                      </a:ext>
                    </a:extLst>
                  </p:cNvPr>
                  <p:cNvSpPr/>
                  <p:nvPr/>
                </p:nvSpPr>
                <p:spPr>
                  <a:xfrm>
                    <a:off x="3353729" y="3544972"/>
                    <a:ext cx="514003" cy="819788"/>
                  </a:xfrm>
                  <a:custGeom>
                    <a:avLst/>
                    <a:gdLst>
                      <a:gd name="connsiteX0" fmla="*/ 0 w 514003"/>
                      <a:gd name="connsiteY0" fmla="*/ 819788 h 819788"/>
                      <a:gd name="connsiteX1" fmla="*/ 400754 w 514003"/>
                      <a:gd name="connsiteY1" fmla="*/ 0 h 819788"/>
                      <a:gd name="connsiteX2" fmla="*/ 514004 w 514003"/>
                      <a:gd name="connsiteY2" fmla="*/ 354135 h 819788"/>
                      <a:gd name="connsiteX3" fmla="*/ 470413 w 514003"/>
                      <a:gd name="connsiteY3" fmla="*/ 722872 h 819788"/>
                      <a:gd name="connsiteX4" fmla="*/ 0 w 514003"/>
                      <a:gd name="connsiteY4" fmla="*/ 819788 h 81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4003" h="819788">
                        <a:moveTo>
                          <a:pt x="0" y="819788"/>
                        </a:moveTo>
                        <a:cubicBezTo>
                          <a:pt x="0" y="819788"/>
                          <a:pt x="383988" y="420116"/>
                          <a:pt x="400754" y="0"/>
                        </a:cubicBezTo>
                        <a:lnTo>
                          <a:pt x="514004" y="354135"/>
                        </a:lnTo>
                        <a:lnTo>
                          <a:pt x="470413" y="722872"/>
                        </a:lnTo>
                        <a:lnTo>
                          <a:pt x="0" y="819788"/>
                        </a:lnTo>
                        <a:close/>
                      </a:path>
                    </a:pathLst>
                  </a:custGeom>
                  <a:solidFill>
                    <a:srgbClr val="97B3D1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55CEE115-71D0-474F-94A5-E15F3B3D1DB5}"/>
                      </a:ext>
                    </a:extLst>
                  </p:cNvPr>
                  <p:cNvSpPr/>
                  <p:nvPr/>
                </p:nvSpPr>
                <p:spPr>
                  <a:xfrm>
                    <a:off x="2912629" y="4364745"/>
                    <a:ext cx="429958" cy="170809"/>
                  </a:xfrm>
                  <a:custGeom>
                    <a:avLst/>
                    <a:gdLst>
                      <a:gd name="connsiteX0" fmla="*/ 429959 w 429958"/>
                      <a:gd name="connsiteY0" fmla="*/ 170810 h 170809"/>
                      <a:gd name="connsiteX1" fmla="*/ 0 w 429958"/>
                      <a:gd name="connsiteY1" fmla="*/ 170810 h 170809"/>
                      <a:gd name="connsiteX2" fmla="*/ 67495 w 429958"/>
                      <a:gd name="connsiteY2" fmla="*/ 92389 h 170809"/>
                      <a:gd name="connsiteX3" fmla="*/ 375552 w 429958"/>
                      <a:gd name="connsiteY3" fmla="*/ 989 h 170809"/>
                      <a:gd name="connsiteX4" fmla="*/ 429959 w 429958"/>
                      <a:gd name="connsiteY4" fmla="*/ 170810 h 170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958" h="170809">
                        <a:moveTo>
                          <a:pt x="429959" y="170810"/>
                        </a:moveTo>
                        <a:lnTo>
                          <a:pt x="0" y="170810"/>
                        </a:lnTo>
                        <a:cubicBezTo>
                          <a:pt x="0" y="170810"/>
                          <a:pt x="1082" y="112076"/>
                          <a:pt x="67495" y="92389"/>
                        </a:cubicBezTo>
                        <a:cubicBezTo>
                          <a:pt x="133909" y="72811"/>
                          <a:pt x="176310" y="-9935"/>
                          <a:pt x="375552" y="989"/>
                        </a:cubicBezTo>
                        <a:lnTo>
                          <a:pt x="429959" y="170810"/>
                        </a:ln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CEA4BE97-B817-4892-8B47-15E2E5003DD7}"/>
                      </a:ext>
                    </a:extLst>
                  </p:cNvPr>
                  <p:cNvSpPr/>
                  <p:nvPr/>
                </p:nvSpPr>
                <p:spPr>
                  <a:xfrm>
                    <a:off x="3248375" y="4140425"/>
                    <a:ext cx="663164" cy="395237"/>
                  </a:xfrm>
                  <a:custGeom>
                    <a:avLst/>
                    <a:gdLst>
                      <a:gd name="connsiteX0" fmla="*/ 534122 w 663164"/>
                      <a:gd name="connsiteY0" fmla="*/ 0 h 395237"/>
                      <a:gd name="connsiteX1" fmla="*/ 12547 w 663164"/>
                      <a:gd name="connsiteY1" fmla="*/ 199241 h 395237"/>
                      <a:gd name="connsiteX2" fmla="*/ 45970 w 663164"/>
                      <a:gd name="connsiteY2" fmla="*/ 395237 h 395237"/>
                      <a:gd name="connsiteX3" fmla="*/ 663164 w 663164"/>
                      <a:gd name="connsiteY3" fmla="*/ 395237 h 395237"/>
                      <a:gd name="connsiteX4" fmla="*/ 534122 w 663164"/>
                      <a:gd name="connsiteY4" fmla="*/ 0 h 395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3164" h="395237">
                        <a:moveTo>
                          <a:pt x="534122" y="0"/>
                        </a:moveTo>
                        <a:cubicBezTo>
                          <a:pt x="534122" y="0"/>
                          <a:pt x="331528" y="116494"/>
                          <a:pt x="12547" y="199241"/>
                        </a:cubicBezTo>
                        <a:cubicBezTo>
                          <a:pt x="12547" y="199241"/>
                          <a:pt x="-31693" y="305893"/>
                          <a:pt x="45970" y="395237"/>
                        </a:cubicBezTo>
                        <a:lnTo>
                          <a:pt x="663164" y="395237"/>
                        </a:lnTo>
                        <a:lnTo>
                          <a:pt x="534122" y="0"/>
                        </a:lnTo>
                        <a:close/>
                      </a:path>
                    </a:pathLst>
                  </a:custGeom>
                  <a:solidFill>
                    <a:srgbClr val="B6C5DD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4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2946917" y="2426395"/>
                  <a:ext cx="635687" cy="966135"/>
                  <a:chOff x="2946917" y="2426395"/>
                  <a:chExt cx="635687" cy="966135"/>
                </a:xfrm>
              </p:grpSpPr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1DF6A192-B95F-4C7D-98DF-019E57535601}"/>
                      </a:ext>
                    </a:extLst>
                  </p:cNvPr>
                  <p:cNvSpPr/>
                  <p:nvPr/>
                </p:nvSpPr>
                <p:spPr>
                  <a:xfrm>
                    <a:off x="2946917" y="2426395"/>
                    <a:ext cx="635687" cy="738546"/>
                  </a:xfrm>
                  <a:custGeom>
                    <a:avLst/>
                    <a:gdLst>
                      <a:gd name="connsiteX0" fmla="*/ 81341 w 635687"/>
                      <a:gd name="connsiteY0" fmla="*/ 492730 h 738546"/>
                      <a:gd name="connsiteX1" fmla="*/ 974 w 635687"/>
                      <a:gd name="connsiteY1" fmla="*/ 280941 h 738546"/>
                      <a:gd name="connsiteX2" fmla="*/ 91184 w 635687"/>
                      <a:gd name="connsiteY2" fmla="*/ 215717 h 738546"/>
                      <a:gd name="connsiteX3" fmla="*/ 279176 w 635687"/>
                      <a:gd name="connsiteY3" fmla="*/ 61581 h 738546"/>
                      <a:gd name="connsiteX4" fmla="*/ 316818 w 635687"/>
                      <a:gd name="connsiteY4" fmla="*/ 35 h 738546"/>
                      <a:gd name="connsiteX5" fmla="*/ 424335 w 635687"/>
                      <a:gd name="connsiteY5" fmla="*/ 97925 h 738546"/>
                      <a:gd name="connsiteX6" fmla="*/ 469007 w 635687"/>
                      <a:gd name="connsiteY6" fmla="*/ 43409 h 738546"/>
                      <a:gd name="connsiteX7" fmla="*/ 565275 w 635687"/>
                      <a:gd name="connsiteY7" fmla="*/ 169314 h 738546"/>
                      <a:gd name="connsiteX8" fmla="*/ 614598 w 635687"/>
                      <a:gd name="connsiteY8" fmla="*/ 394299 h 738546"/>
                      <a:gd name="connsiteX9" fmla="*/ 586367 w 635687"/>
                      <a:gd name="connsiteY9" fmla="*/ 621880 h 738546"/>
                      <a:gd name="connsiteX10" fmla="*/ 514545 w 635687"/>
                      <a:gd name="connsiteY10" fmla="*/ 738483 h 738546"/>
                      <a:gd name="connsiteX11" fmla="*/ 304595 w 635687"/>
                      <a:gd name="connsiteY11" fmla="*/ 566823 h 738546"/>
                      <a:gd name="connsiteX12" fmla="*/ 81341 w 635687"/>
                      <a:gd name="connsiteY12" fmla="*/ 492730 h 7385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35687" h="738546">
                        <a:moveTo>
                          <a:pt x="81341" y="492730"/>
                        </a:moveTo>
                        <a:cubicBezTo>
                          <a:pt x="81341" y="492730"/>
                          <a:pt x="-10384" y="366176"/>
                          <a:pt x="974" y="280941"/>
                        </a:cubicBezTo>
                        <a:cubicBezTo>
                          <a:pt x="12331" y="195707"/>
                          <a:pt x="91184" y="215717"/>
                          <a:pt x="91184" y="215717"/>
                        </a:cubicBezTo>
                        <a:cubicBezTo>
                          <a:pt x="91184" y="215717"/>
                          <a:pt x="87507" y="8580"/>
                          <a:pt x="279176" y="61581"/>
                        </a:cubicBezTo>
                        <a:cubicBezTo>
                          <a:pt x="279176" y="61581"/>
                          <a:pt x="274958" y="-1696"/>
                          <a:pt x="316818" y="35"/>
                        </a:cubicBezTo>
                        <a:cubicBezTo>
                          <a:pt x="358678" y="1657"/>
                          <a:pt x="424335" y="97925"/>
                          <a:pt x="424335" y="97925"/>
                        </a:cubicBezTo>
                        <a:cubicBezTo>
                          <a:pt x="424335" y="97925"/>
                          <a:pt x="440668" y="26644"/>
                          <a:pt x="469007" y="43409"/>
                        </a:cubicBezTo>
                        <a:cubicBezTo>
                          <a:pt x="497347" y="60283"/>
                          <a:pt x="506108" y="133836"/>
                          <a:pt x="565275" y="169314"/>
                        </a:cubicBezTo>
                        <a:cubicBezTo>
                          <a:pt x="624441" y="204793"/>
                          <a:pt x="661110" y="250655"/>
                          <a:pt x="614598" y="394299"/>
                        </a:cubicBezTo>
                        <a:cubicBezTo>
                          <a:pt x="568087" y="537943"/>
                          <a:pt x="603024" y="548111"/>
                          <a:pt x="586367" y="621880"/>
                        </a:cubicBezTo>
                        <a:cubicBezTo>
                          <a:pt x="570575" y="691971"/>
                          <a:pt x="558028" y="734589"/>
                          <a:pt x="514545" y="738483"/>
                        </a:cubicBezTo>
                        <a:cubicBezTo>
                          <a:pt x="471062" y="742377"/>
                          <a:pt x="304595" y="566823"/>
                          <a:pt x="304595" y="566823"/>
                        </a:cubicBezTo>
                        <a:lnTo>
                          <a:pt x="81341" y="492730"/>
                        </a:lnTo>
                        <a:close/>
                      </a:path>
                    </a:pathLst>
                  </a:custGeom>
                  <a:solidFill>
                    <a:srgbClr val="5D7CA0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06560FD4-1B20-4798-92B4-B52561FAF188}"/>
                      </a:ext>
                    </a:extLst>
                  </p:cNvPr>
                  <p:cNvSpPr/>
                  <p:nvPr/>
                </p:nvSpPr>
                <p:spPr>
                  <a:xfrm>
                    <a:off x="3274118" y="2938270"/>
                    <a:ext cx="298321" cy="454260"/>
                  </a:xfrm>
                  <a:custGeom>
                    <a:avLst/>
                    <a:gdLst>
                      <a:gd name="connsiteX0" fmla="*/ 298321 w 298321"/>
                      <a:gd name="connsiteY0" fmla="*/ 213736 h 454260"/>
                      <a:gd name="connsiteX1" fmla="*/ 79394 w 298321"/>
                      <a:gd name="connsiteY1" fmla="*/ 453215 h 454260"/>
                      <a:gd name="connsiteX2" fmla="*/ 10817 w 298321"/>
                      <a:gd name="connsiteY2" fmla="*/ 370143 h 454260"/>
                      <a:gd name="connsiteX3" fmla="*/ 0 w 298321"/>
                      <a:gd name="connsiteY3" fmla="*/ 233206 h 454260"/>
                      <a:gd name="connsiteX4" fmla="*/ 134450 w 298321"/>
                      <a:gd name="connsiteY4" fmla="*/ 42185 h 454260"/>
                      <a:gd name="connsiteX5" fmla="*/ 164087 w 298321"/>
                      <a:gd name="connsiteY5" fmla="*/ 0 h 454260"/>
                      <a:gd name="connsiteX6" fmla="*/ 298321 w 298321"/>
                      <a:gd name="connsiteY6" fmla="*/ 213736 h 454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8321" h="454260">
                        <a:moveTo>
                          <a:pt x="298321" y="213736"/>
                        </a:moveTo>
                        <a:cubicBezTo>
                          <a:pt x="298321" y="213736"/>
                          <a:pt x="191562" y="472685"/>
                          <a:pt x="79394" y="453215"/>
                        </a:cubicBezTo>
                        <a:cubicBezTo>
                          <a:pt x="23688" y="443480"/>
                          <a:pt x="11249" y="409516"/>
                          <a:pt x="10817" y="370143"/>
                        </a:cubicBezTo>
                        <a:cubicBezTo>
                          <a:pt x="10276" y="318765"/>
                          <a:pt x="30286" y="258516"/>
                          <a:pt x="0" y="233206"/>
                        </a:cubicBezTo>
                        <a:lnTo>
                          <a:pt x="134450" y="42185"/>
                        </a:lnTo>
                        <a:lnTo>
                          <a:pt x="164087" y="0"/>
                        </a:lnTo>
                        <a:cubicBezTo>
                          <a:pt x="163979" y="0"/>
                          <a:pt x="200215" y="104921"/>
                          <a:pt x="298321" y="213736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8B80F0EA-6A4F-4D5E-88A2-D403B2FC7579}"/>
                      </a:ext>
                    </a:extLst>
                  </p:cNvPr>
                  <p:cNvSpPr/>
                  <p:nvPr/>
                </p:nvSpPr>
                <p:spPr>
                  <a:xfrm>
                    <a:off x="3274010" y="2980455"/>
                    <a:ext cx="159492" cy="327958"/>
                  </a:xfrm>
                  <a:custGeom>
                    <a:avLst/>
                    <a:gdLst>
                      <a:gd name="connsiteX0" fmla="*/ 10817 w 159492"/>
                      <a:gd name="connsiteY0" fmla="*/ 327959 h 327958"/>
                      <a:gd name="connsiteX1" fmla="*/ 0 w 159492"/>
                      <a:gd name="connsiteY1" fmla="*/ 191021 h 327958"/>
                      <a:gd name="connsiteX2" fmla="*/ 134450 w 159492"/>
                      <a:gd name="connsiteY2" fmla="*/ 0 h 327958"/>
                      <a:gd name="connsiteX3" fmla="*/ 157489 w 159492"/>
                      <a:gd name="connsiteY3" fmla="*/ 74743 h 327958"/>
                      <a:gd name="connsiteX4" fmla="*/ 10817 w 159492"/>
                      <a:gd name="connsiteY4" fmla="*/ 327959 h 327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492" h="327958">
                        <a:moveTo>
                          <a:pt x="10817" y="327959"/>
                        </a:moveTo>
                        <a:cubicBezTo>
                          <a:pt x="10276" y="276580"/>
                          <a:pt x="30286" y="216332"/>
                          <a:pt x="0" y="191021"/>
                        </a:cubicBezTo>
                        <a:lnTo>
                          <a:pt x="134450" y="0"/>
                        </a:lnTo>
                        <a:cubicBezTo>
                          <a:pt x="145916" y="13413"/>
                          <a:pt x="154136" y="37317"/>
                          <a:pt x="157489" y="74743"/>
                        </a:cubicBezTo>
                        <a:cubicBezTo>
                          <a:pt x="175229" y="272037"/>
                          <a:pt x="70957" y="317899"/>
                          <a:pt x="10817" y="327959"/>
                        </a:cubicBezTo>
                        <a:close/>
                      </a:path>
                    </a:pathLst>
                  </a:custGeom>
                  <a:solidFill>
                    <a:srgbClr val="799CBF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C5923013-B9CD-4FC2-9496-1872E0E28920}"/>
                      </a:ext>
                    </a:extLst>
                  </p:cNvPr>
                  <p:cNvSpPr/>
                  <p:nvPr/>
                </p:nvSpPr>
                <p:spPr>
                  <a:xfrm>
                    <a:off x="3015170" y="2795275"/>
                    <a:ext cx="475609" cy="444857"/>
                  </a:xfrm>
                  <a:custGeom>
                    <a:avLst/>
                    <a:gdLst>
                      <a:gd name="connsiteX0" fmla="*/ 0 w 475609"/>
                      <a:gd name="connsiteY0" fmla="*/ 23148 h 444857"/>
                      <a:gd name="connsiteX1" fmla="*/ 172524 w 475609"/>
                      <a:gd name="connsiteY1" fmla="*/ 431907 h 444857"/>
                      <a:gd name="connsiteX2" fmla="*/ 431689 w 475609"/>
                      <a:gd name="connsiteY2" fmla="*/ 202162 h 444857"/>
                      <a:gd name="connsiteX3" fmla="*/ 474631 w 475609"/>
                      <a:gd name="connsiteY3" fmla="*/ 99080 h 444857"/>
                      <a:gd name="connsiteX4" fmla="*/ 390586 w 475609"/>
                      <a:gd name="connsiteY4" fmla="*/ 159221 h 444857"/>
                      <a:gd name="connsiteX5" fmla="*/ 325687 w 475609"/>
                      <a:gd name="connsiteY5" fmla="*/ 26934 h 444857"/>
                      <a:gd name="connsiteX6" fmla="*/ 215142 w 475609"/>
                      <a:gd name="connsiteY6" fmla="*/ 12007 h 444857"/>
                      <a:gd name="connsiteX7" fmla="*/ 96159 w 475609"/>
                      <a:gd name="connsiteY7" fmla="*/ 1 h 444857"/>
                      <a:gd name="connsiteX8" fmla="*/ 0 w 475609"/>
                      <a:gd name="connsiteY8" fmla="*/ 23148 h 444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5609" h="444857">
                        <a:moveTo>
                          <a:pt x="0" y="23148"/>
                        </a:moveTo>
                        <a:cubicBezTo>
                          <a:pt x="0" y="23148"/>
                          <a:pt x="36344" y="356731"/>
                          <a:pt x="172524" y="431907"/>
                        </a:cubicBezTo>
                        <a:cubicBezTo>
                          <a:pt x="290858" y="497130"/>
                          <a:pt x="434502" y="299728"/>
                          <a:pt x="431689" y="202162"/>
                        </a:cubicBezTo>
                        <a:cubicBezTo>
                          <a:pt x="431689" y="202162"/>
                          <a:pt x="483285" y="162790"/>
                          <a:pt x="474631" y="99080"/>
                        </a:cubicBezTo>
                        <a:cubicBezTo>
                          <a:pt x="465978" y="35371"/>
                          <a:pt x="398591" y="56463"/>
                          <a:pt x="390586" y="159221"/>
                        </a:cubicBezTo>
                        <a:cubicBezTo>
                          <a:pt x="390586" y="159221"/>
                          <a:pt x="335746" y="155327"/>
                          <a:pt x="325687" y="26934"/>
                        </a:cubicBezTo>
                        <a:cubicBezTo>
                          <a:pt x="291290" y="55382"/>
                          <a:pt x="254190" y="46620"/>
                          <a:pt x="215142" y="12007"/>
                        </a:cubicBezTo>
                        <a:cubicBezTo>
                          <a:pt x="215142" y="12007"/>
                          <a:pt x="195780" y="83505"/>
                          <a:pt x="96159" y="1"/>
                        </a:cubicBezTo>
                        <a:cubicBezTo>
                          <a:pt x="96051" y="-216"/>
                          <a:pt x="58409" y="50839"/>
                          <a:pt x="0" y="23148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39" name="Graphic 11">
                <a:extLst>
                  <a:ext uri="{FF2B5EF4-FFF2-40B4-BE49-F238E27FC236}">
                    <a16:creationId xmlns:a16="http://schemas.microsoft.com/office/drawing/2014/main" id="{DCAC7602-3439-4E1B-854D-CB0ADD1B0F24}"/>
                  </a:ext>
                </a:extLst>
              </p:cNvPr>
              <p:cNvGrpSpPr/>
              <p:nvPr/>
            </p:nvGrpSpPr>
            <p:grpSpPr>
              <a:xfrm>
                <a:off x="4903852" y="1940779"/>
                <a:ext cx="2569963" cy="2605699"/>
                <a:chOff x="4903852" y="1940779"/>
                <a:chExt cx="2569963" cy="2605699"/>
              </a:xfrm>
            </p:grpSpPr>
            <p:grpSp>
              <p:nvGrpSpPr>
                <p:cNvPr id="40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5093467" y="4023930"/>
                  <a:ext cx="1369378" cy="522548"/>
                  <a:chOff x="5093467" y="4023930"/>
                  <a:chExt cx="1369378" cy="522548"/>
                </a:xfrm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0A5DF844-C793-4CEF-AE77-C3FA2550009B}"/>
                      </a:ext>
                    </a:extLst>
                  </p:cNvPr>
                  <p:cNvSpPr/>
                  <p:nvPr/>
                </p:nvSpPr>
                <p:spPr>
                  <a:xfrm>
                    <a:off x="5745814" y="4111004"/>
                    <a:ext cx="717030" cy="435475"/>
                  </a:xfrm>
                  <a:custGeom>
                    <a:avLst/>
                    <a:gdLst>
                      <a:gd name="connsiteX0" fmla="*/ 480472 w 717030"/>
                      <a:gd name="connsiteY0" fmla="*/ 0 h 435475"/>
                      <a:gd name="connsiteX1" fmla="*/ 717031 w 717030"/>
                      <a:gd name="connsiteY1" fmla="*/ 435475 h 435475"/>
                      <a:gd name="connsiteX2" fmla="*/ 97349 w 717030"/>
                      <a:gd name="connsiteY2" fmla="*/ 435475 h 435475"/>
                      <a:gd name="connsiteX3" fmla="*/ 0 w 717030"/>
                      <a:gd name="connsiteY3" fmla="*/ 99404 h 435475"/>
                      <a:gd name="connsiteX4" fmla="*/ 480472 w 717030"/>
                      <a:gd name="connsiteY4" fmla="*/ 0 h 435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7030" h="435475">
                        <a:moveTo>
                          <a:pt x="480472" y="0"/>
                        </a:moveTo>
                        <a:cubicBezTo>
                          <a:pt x="480472" y="0"/>
                          <a:pt x="656242" y="293237"/>
                          <a:pt x="717031" y="435475"/>
                        </a:cubicBezTo>
                        <a:lnTo>
                          <a:pt x="97349" y="435475"/>
                        </a:lnTo>
                        <a:cubicBezTo>
                          <a:pt x="97349" y="435475"/>
                          <a:pt x="62087" y="264033"/>
                          <a:pt x="0" y="99404"/>
                        </a:cubicBezTo>
                        <a:lnTo>
                          <a:pt x="480472" y="0"/>
                        </a:lnTo>
                        <a:close/>
                      </a:path>
                    </a:pathLst>
                  </a:custGeom>
                  <a:solidFill>
                    <a:srgbClr val="5D7CA0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FF63E183-BFDB-484F-8238-E61034917F93}"/>
                      </a:ext>
                    </a:extLst>
                  </p:cNvPr>
                  <p:cNvSpPr/>
                  <p:nvPr/>
                </p:nvSpPr>
                <p:spPr>
                  <a:xfrm>
                    <a:off x="5093467" y="4023930"/>
                    <a:ext cx="891177" cy="522440"/>
                  </a:xfrm>
                  <a:custGeom>
                    <a:avLst/>
                    <a:gdLst>
                      <a:gd name="connsiteX0" fmla="*/ 891178 w 891177"/>
                      <a:gd name="connsiteY0" fmla="*/ 152406 h 522440"/>
                      <a:gd name="connsiteX1" fmla="*/ 728821 w 891177"/>
                      <a:gd name="connsiteY1" fmla="*/ 433528 h 522440"/>
                      <a:gd name="connsiteX2" fmla="*/ 749805 w 891177"/>
                      <a:gd name="connsiteY2" fmla="*/ 522441 h 522440"/>
                      <a:gd name="connsiteX3" fmla="*/ 0 w 891177"/>
                      <a:gd name="connsiteY3" fmla="*/ 513247 h 522440"/>
                      <a:gd name="connsiteX4" fmla="*/ 83504 w 891177"/>
                      <a:gd name="connsiteY4" fmla="*/ 0 h 522440"/>
                      <a:gd name="connsiteX5" fmla="*/ 891178 w 891177"/>
                      <a:gd name="connsiteY5" fmla="*/ 152406 h 522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1177" h="522440">
                        <a:moveTo>
                          <a:pt x="891178" y="152406"/>
                        </a:moveTo>
                        <a:cubicBezTo>
                          <a:pt x="857214" y="264790"/>
                          <a:pt x="805510" y="360733"/>
                          <a:pt x="728821" y="433528"/>
                        </a:cubicBezTo>
                        <a:lnTo>
                          <a:pt x="749805" y="522441"/>
                        </a:lnTo>
                        <a:lnTo>
                          <a:pt x="0" y="513247"/>
                        </a:lnTo>
                        <a:lnTo>
                          <a:pt x="83504" y="0"/>
                        </a:lnTo>
                        <a:lnTo>
                          <a:pt x="891178" y="152406"/>
                        </a:lnTo>
                        <a:close/>
                      </a:path>
                    </a:pathLst>
                  </a:custGeom>
                  <a:solidFill>
                    <a:srgbClr val="799CBF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3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7146453" y="2251853"/>
                  <a:ext cx="327362" cy="436771"/>
                  <a:chOff x="7146453" y="2251853"/>
                  <a:chExt cx="327362" cy="436771"/>
                </a:xfrm>
              </p:grpSpPr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69C1E01B-3DFF-456B-B99E-5FB92C7FB7AF}"/>
                      </a:ext>
                    </a:extLst>
                  </p:cNvPr>
                  <p:cNvSpPr/>
                  <p:nvPr/>
                </p:nvSpPr>
                <p:spPr>
                  <a:xfrm>
                    <a:off x="7146561" y="2251853"/>
                    <a:ext cx="293229" cy="436771"/>
                  </a:xfrm>
                  <a:custGeom>
                    <a:avLst/>
                    <a:gdLst>
                      <a:gd name="connsiteX0" fmla="*/ 14386 w 293229"/>
                      <a:gd name="connsiteY0" fmla="*/ 324387 h 436771"/>
                      <a:gd name="connsiteX1" fmla="*/ 88588 w 293229"/>
                      <a:gd name="connsiteY1" fmla="*/ 113788 h 436771"/>
                      <a:gd name="connsiteX2" fmla="*/ 288910 w 293229"/>
                      <a:gd name="connsiteY2" fmla="*/ 6055 h 436771"/>
                      <a:gd name="connsiteX3" fmla="*/ 169928 w 293229"/>
                      <a:gd name="connsiteY3" fmla="*/ 126119 h 436771"/>
                      <a:gd name="connsiteX4" fmla="*/ 283178 w 293229"/>
                      <a:gd name="connsiteY4" fmla="*/ 201619 h 436771"/>
                      <a:gd name="connsiteX5" fmla="*/ 167008 w 293229"/>
                      <a:gd name="connsiteY5" fmla="*/ 361272 h 436771"/>
                      <a:gd name="connsiteX6" fmla="*/ 133584 w 293229"/>
                      <a:gd name="connsiteY6" fmla="*/ 436771 h 436771"/>
                      <a:gd name="connsiteX7" fmla="*/ 0 w 293229"/>
                      <a:gd name="connsiteY7" fmla="*/ 352618 h 436771"/>
                      <a:gd name="connsiteX8" fmla="*/ 14386 w 293229"/>
                      <a:gd name="connsiteY8" fmla="*/ 324387 h 436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3229" h="436771">
                        <a:moveTo>
                          <a:pt x="14386" y="324387"/>
                        </a:moveTo>
                        <a:cubicBezTo>
                          <a:pt x="14386" y="324387"/>
                          <a:pt x="39156" y="168953"/>
                          <a:pt x="88588" y="113788"/>
                        </a:cubicBezTo>
                        <a:cubicBezTo>
                          <a:pt x="137911" y="58624"/>
                          <a:pt x="272902" y="-22933"/>
                          <a:pt x="288910" y="6055"/>
                        </a:cubicBezTo>
                        <a:cubicBezTo>
                          <a:pt x="304919" y="35044"/>
                          <a:pt x="169928" y="126119"/>
                          <a:pt x="169928" y="126119"/>
                        </a:cubicBezTo>
                        <a:cubicBezTo>
                          <a:pt x="169928" y="126119"/>
                          <a:pt x="230934" y="111625"/>
                          <a:pt x="283178" y="201619"/>
                        </a:cubicBezTo>
                        <a:cubicBezTo>
                          <a:pt x="335422" y="291613"/>
                          <a:pt x="167008" y="361272"/>
                          <a:pt x="167008" y="361272"/>
                        </a:cubicBezTo>
                        <a:lnTo>
                          <a:pt x="133584" y="436771"/>
                        </a:lnTo>
                        <a:lnTo>
                          <a:pt x="0" y="352618"/>
                        </a:lnTo>
                        <a:lnTo>
                          <a:pt x="14386" y="324387"/>
                        </a:lnTo>
                        <a:close/>
                      </a:path>
                    </a:pathLst>
                  </a:custGeom>
                  <a:solidFill>
                    <a:srgbClr val="799CBF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A32F6EBD-8A9A-4C99-9A87-1BFCE463B45D}"/>
                      </a:ext>
                    </a:extLst>
                  </p:cNvPr>
                  <p:cNvSpPr/>
                  <p:nvPr/>
                </p:nvSpPr>
                <p:spPr>
                  <a:xfrm>
                    <a:off x="7268225" y="2370184"/>
                    <a:ext cx="205591" cy="186302"/>
                  </a:xfrm>
                  <a:custGeom>
                    <a:avLst/>
                    <a:gdLst>
                      <a:gd name="connsiteX0" fmla="*/ 65355 w 205591"/>
                      <a:gd name="connsiteY0" fmla="*/ 10708 h 186302"/>
                      <a:gd name="connsiteX1" fmla="*/ 1104 w 205591"/>
                      <a:gd name="connsiteY1" fmla="*/ 109031 h 186302"/>
                      <a:gd name="connsiteX2" fmla="*/ 53564 w 205591"/>
                      <a:gd name="connsiteY2" fmla="*/ 96592 h 186302"/>
                      <a:gd name="connsiteX3" fmla="*/ 45993 w 205591"/>
                      <a:gd name="connsiteY3" fmla="*/ 161383 h 186302"/>
                      <a:gd name="connsiteX4" fmla="*/ 112840 w 205591"/>
                      <a:gd name="connsiteY4" fmla="*/ 130123 h 186302"/>
                      <a:gd name="connsiteX5" fmla="*/ 98453 w 205591"/>
                      <a:gd name="connsiteY5" fmla="*/ 185612 h 186302"/>
                      <a:gd name="connsiteX6" fmla="*/ 203374 w 205591"/>
                      <a:gd name="connsiteY6" fmla="*/ 103623 h 186302"/>
                      <a:gd name="connsiteX7" fmla="*/ 174602 w 205591"/>
                      <a:gd name="connsiteY7" fmla="*/ 100486 h 186302"/>
                      <a:gd name="connsiteX8" fmla="*/ 174602 w 205591"/>
                      <a:gd name="connsiteY8" fmla="*/ 52028 h 186302"/>
                      <a:gd name="connsiteX9" fmla="*/ 139016 w 205591"/>
                      <a:gd name="connsiteY9" fmla="*/ 62195 h 186302"/>
                      <a:gd name="connsiteX10" fmla="*/ 142369 w 205591"/>
                      <a:gd name="connsiteY10" fmla="*/ 23148 h 186302"/>
                      <a:gd name="connsiteX11" fmla="*/ 97480 w 205591"/>
                      <a:gd name="connsiteY11" fmla="*/ 26284 h 186302"/>
                      <a:gd name="connsiteX12" fmla="*/ 65355 w 205591"/>
                      <a:gd name="connsiteY12" fmla="*/ 10708 h 186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5591" h="186302">
                        <a:moveTo>
                          <a:pt x="65355" y="10708"/>
                        </a:moveTo>
                        <a:cubicBezTo>
                          <a:pt x="65355" y="10708"/>
                          <a:pt x="-9929" y="87182"/>
                          <a:pt x="1104" y="109031"/>
                        </a:cubicBezTo>
                        <a:cubicBezTo>
                          <a:pt x="12137" y="130881"/>
                          <a:pt x="53564" y="96592"/>
                          <a:pt x="53564" y="96592"/>
                        </a:cubicBezTo>
                        <a:cubicBezTo>
                          <a:pt x="53564" y="96592"/>
                          <a:pt x="19709" y="148079"/>
                          <a:pt x="45993" y="161383"/>
                        </a:cubicBezTo>
                        <a:cubicBezTo>
                          <a:pt x="72277" y="174688"/>
                          <a:pt x="112840" y="130123"/>
                          <a:pt x="112840" y="130123"/>
                        </a:cubicBezTo>
                        <a:cubicBezTo>
                          <a:pt x="112840" y="130123"/>
                          <a:pt x="78984" y="176959"/>
                          <a:pt x="98453" y="185612"/>
                        </a:cubicBezTo>
                        <a:cubicBezTo>
                          <a:pt x="117923" y="194158"/>
                          <a:pt x="221979" y="120821"/>
                          <a:pt x="203374" y="103623"/>
                        </a:cubicBezTo>
                        <a:cubicBezTo>
                          <a:pt x="184769" y="86424"/>
                          <a:pt x="174602" y="100486"/>
                          <a:pt x="174602" y="100486"/>
                        </a:cubicBezTo>
                        <a:cubicBezTo>
                          <a:pt x="174602" y="100486"/>
                          <a:pt x="196343" y="63818"/>
                          <a:pt x="174602" y="52028"/>
                        </a:cubicBezTo>
                        <a:cubicBezTo>
                          <a:pt x="150914" y="39264"/>
                          <a:pt x="139016" y="62195"/>
                          <a:pt x="139016" y="62195"/>
                        </a:cubicBezTo>
                        <a:cubicBezTo>
                          <a:pt x="139016" y="62195"/>
                          <a:pt x="156755" y="34072"/>
                          <a:pt x="142369" y="23148"/>
                        </a:cubicBezTo>
                        <a:cubicBezTo>
                          <a:pt x="127982" y="12223"/>
                          <a:pt x="97480" y="26284"/>
                          <a:pt x="97480" y="26284"/>
                        </a:cubicBezTo>
                        <a:cubicBezTo>
                          <a:pt x="97480" y="26284"/>
                          <a:pt x="107647" y="-20443"/>
                          <a:pt x="65355" y="10708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03603632-4493-4EBC-8DE3-434F0AEEEDAE}"/>
                      </a:ext>
                    </a:extLst>
                  </p:cNvPr>
                  <p:cNvSpPr/>
                  <p:nvPr/>
                </p:nvSpPr>
                <p:spPr>
                  <a:xfrm>
                    <a:off x="7146453" y="2378444"/>
                    <a:ext cx="123224" cy="268644"/>
                  </a:xfrm>
                  <a:custGeom>
                    <a:avLst/>
                    <a:gdLst>
                      <a:gd name="connsiteX0" fmla="*/ 117251 w 123224"/>
                      <a:gd name="connsiteY0" fmla="*/ 609 h 268644"/>
                      <a:gd name="connsiteX1" fmla="*/ 47917 w 123224"/>
                      <a:gd name="connsiteY1" fmla="*/ 41604 h 268644"/>
                      <a:gd name="connsiteX2" fmla="*/ 25203 w 123224"/>
                      <a:gd name="connsiteY2" fmla="*/ 133545 h 268644"/>
                      <a:gd name="connsiteX3" fmla="*/ 0 w 123224"/>
                      <a:gd name="connsiteY3" fmla="*/ 225919 h 268644"/>
                      <a:gd name="connsiteX4" fmla="*/ 67820 w 123224"/>
                      <a:gd name="connsiteY4" fmla="*/ 268644 h 268644"/>
                      <a:gd name="connsiteX5" fmla="*/ 94645 w 123224"/>
                      <a:gd name="connsiteY5" fmla="*/ 83789 h 268644"/>
                      <a:gd name="connsiteX6" fmla="*/ 117251 w 123224"/>
                      <a:gd name="connsiteY6" fmla="*/ 609 h 2686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224" h="268644">
                        <a:moveTo>
                          <a:pt x="117251" y="609"/>
                        </a:moveTo>
                        <a:cubicBezTo>
                          <a:pt x="94429" y="-5881"/>
                          <a:pt x="47917" y="41604"/>
                          <a:pt x="47917" y="41604"/>
                        </a:cubicBezTo>
                        <a:cubicBezTo>
                          <a:pt x="29637" y="65076"/>
                          <a:pt x="25959" y="111912"/>
                          <a:pt x="25203" y="133545"/>
                        </a:cubicBezTo>
                        <a:cubicBezTo>
                          <a:pt x="22823" y="193902"/>
                          <a:pt x="0" y="225919"/>
                          <a:pt x="0" y="225919"/>
                        </a:cubicBezTo>
                        <a:lnTo>
                          <a:pt x="67820" y="268644"/>
                        </a:lnTo>
                        <a:cubicBezTo>
                          <a:pt x="120280" y="201041"/>
                          <a:pt x="103082" y="114508"/>
                          <a:pt x="94645" y="83789"/>
                        </a:cubicBezTo>
                        <a:cubicBezTo>
                          <a:pt x="120280" y="45606"/>
                          <a:pt x="130880" y="4503"/>
                          <a:pt x="117251" y="609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47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4903852" y="2569533"/>
                  <a:ext cx="2403767" cy="1727218"/>
                  <a:chOff x="4903852" y="2569533"/>
                  <a:chExt cx="2403767" cy="1727218"/>
                </a:xfrm>
              </p:grpSpPr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933C252-58DA-49CE-8910-EF57A864A67B}"/>
                      </a:ext>
                    </a:extLst>
                  </p:cNvPr>
                  <p:cNvSpPr/>
                  <p:nvPr/>
                </p:nvSpPr>
                <p:spPr>
                  <a:xfrm>
                    <a:off x="4903852" y="2569533"/>
                    <a:ext cx="2403767" cy="1727218"/>
                  </a:xfrm>
                  <a:custGeom>
                    <a:avLst/>
                    <a:gdLst>
                      <a:gd name="connsiteX0" fmla="*/ 2403768 w 2403767"/>
                      <a:gd name="connsiteY0" fmla="*/ 134991 h 1727218"/>
                      <a:gd name="connsiteX1" fmla="*/ 1817510 w 2403767"/>
                      <a:gd name="connsiteY1" fmla="*/ 791449 h 1727218"/>
                      <a:gd name="connsiteX2" fmla="*/ 1449962 w 2403767"/>
                      <a:gd name="connsiteY2" fmla="*/ 813190 h 1727218"/>
                      <a:gd name="connsiteX3" fmla="*/ 1295069 w 2403767"/>
                      <a:gd name="connsiteY3" fmla="*/ 791557 h 1727218"/>
                      <a:gd name="connsiteX4" fmla="*/ 1294853 w 2403767"/>
                      <a:gd name="connsiteY4" fmla="*/ 791341 h 1727218"/>
                      <a:gd name="connsiteX5" fmla="*/ 1260023 w 2403767"/>
                      <a:gd name="connsiteY5" fmla="*/ 1239471 h 1727218"/>
                      <a:gd name="connsiteX6" fmla="*/ 1347097 w 2403767"/>
                      <a:gd name="connsiteY6" fmla="*/ 1558777 h 1727218"/>
                      <a:gd name="connsiteX7" fmla="*/ 467492 w 2403767"/>
                      <a:gd name="connsiteY7" fmla="*/ 1590686 h 1727218"/>
                      <a:gd name="connsiteX8" fmla="*/ 111519 w 2403767"/>
                      <a:gd name="connsiteY8" fmla="*/ 1037202 h 1727218"/>
                      <a:gd name="connsiteX9" fmla="*/ 0 w 2403767"/>
                      <a:gd name="connsiteY9" fmla="*/ 863704 h 1727218"/>
                      <a:gd name="connsiteX10" fmla="*/ 391236 w 2403767"/>
                      <a:gd name="connsiteY10" fmla="*/ 308813 h 1727218"/>
                      <a:gd name="connsiteX11" fmla="*/ 391452 w 2403767"/>
                      <a:gd name="connsiteY11" fmla="*/ 308597 h 1727218"/>
                      <a:gd name="connsiteX12" fmla="*/ 802157 w 2403767"/>
                      <a:gd name="connsiteY12" fmla="*/ 135856 h 1727218"/>
                      <a:gd name="connsiteX13" fmla="*/ 1082956 w 2403767"/>
                      <a:gd name="connsiteY13" fmla="*/ 133260 h 1727218"/>
                      <a:gd name="connsiteX14" fmla="*/ 1288795 w 2403767"/>
                      <a:gd name="connsiteY14" fmla="*/ 202054 h 1727218"/>
                      <a:gd name="connsiteX15" fmla="*/ 1532817 w 2403767"/>
                      <a:gd name="connsiteY15" fmla="*/ 299078 h 1727218"/>
                      <a:gd name="connsiteX16" fmla="*/ 1869646 w 2403767"/>
                      <a:gd name="connsiteY16" fmla="*/ 446076 h 1727218"/>
                      <a:gd name="connsiteX17" fmla="*/ 2223780 w 2403767"/>
                      <a:gd name="connsiteY17" fmla="*/ 0 h 1727218"/>
                      <a:gd name="connsiteX18" fmla="*/ 2403768 w 2403767"/>
                      <a:gd name="connsiteY18" fmla="*/ 134991 h 172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403767" h="1727218">
                        <a:moveTo>
                          <a:pt x="2403768" y="134991"/>
                        </a:moveTo>
                        <a:cubicBezTo>
                          <a:pt x="2403768" y="134991"/>
                          <a:pt x="2177377" y="738015"/>
                          <a:pt x="1817510" y="791449"/>
                        </a:cubicBezTo>
                        <a:cubicBezTo>
                          <a:pt x="1656559" y="815354"/>
                          <a:pt x="1534980" y="817733"/>
                          <a:pt x="1449962" y="813190"/>
                        </a:cubicBezTo>
                        <a:cubicBezTo>
                          <a:pt x="1348611" y="807998"/>
                          <a:pt x="1298746" y="792639"/>
                          <a:pt x="1295069" y="791557"/>
                        </a:cubicBezTo>
                        <a:cubicBezTo>
                          <a:pt x="1294853" y="791557"/>
                          <a:pt x="1294853" y="791341"/>
                          <a:pt x="1294853" y="791341"/>
                        </a:cubicBezTo>
                        <a:cubicBezTo>
                          <a:pt x="1294853" y="791341"/>
                          <a:pt x="1196097" y="975223"/>
                          <a:pt x="1260023" y="1239471"/>
                        </a:cubicBezTo>
                        <a:cubicBezTo>
                          <a:pt x="1323733" y="1503504"/>
                          <a:pt x="1347097" y="1558777"/>
                          <a:pt x="1347097" y="1558777"/>
                        </a:cubicBezTo>
                        <a:cubicBezTo>
                          <a:pt x="1347097" y="1558777"/>
                          <a:pt x="861973" y="1915507"/>
                          <a:pt x="467492" y="1590686"/>
                        </a:cubicBezTo>
                        <a:lnTo>
                          <a:pt x="111519" y="1037202"/>
                        </a:lnTo>
                        <a:lnTo>
                          <a:pt x="0" y="863704"/>
                        </a:lnTo>
                        <a:cubicBezTo>
                          <a:pt x="0" y="863704"/>
                          <a:pt x="102433" y="527416"/>
                          <a:pt x="391236" y="308813"/>
                        </a:cubicBezTo>
                        <a:lnTo>
                          <a:pt x="391452" y="308597"/>
                        </a:lnTo>
                        <a:cubicBezTo>
                          <a:pt x="500267" y="226067"/>
                          <a:pt x="635798" y="160193"/>
                          <a:pt x="802157" y="135856"/>
                        </a:cubicBezTo>
                        <a:cubicBezTo>
                          <a:pt x="887500" y="122985"/>
                          <a:pt x="980847" y="121038"/>
                          <a:pt x="1082956" y="133260"/>
                        </a:cubicBezTo>
                        <a:cubicBezTo>
                          <a:pt x="1082956" y="133260"/>
                          <a:pt x="1161376" y="155434"/>
                          <a:pt x="1288795" y="202054"/>
                        </a:cubicBezTo>
                        <a:cubicBezTo>
                          <a:pt x="1357372" y="227148"/>
                          <a:pt x="1440335" y="259382"/>
                          <a:pt x="1532817" y="299078"/>
                        </a:cubicBezTo>
                        <a:cubicBezTo>
                          <a:pt x="1797066" y="412328"/>
                          <a:pt x="1869646" y="446076"/>
                          <a:pt x="1869646" y="446076"/>
                        </a:cubicBezTo>
                        <a:cubicBezTo>
                          <a:pt x="1869646" y="446076"/>
                          <a:pt x="2151093" y="168414"/>
                          <a:pt x="2223780" y="0"/>
                        </a:cubicBezTo>
                        <a:cubicBezTo>
                          <a:pt x="2223780" y="0"/>
                          <a:pt x="2368939" y="14711"/>
                          <a:pt x="2403768" y="134991"/>
                        </a:cubicBezTo>
                        <a:close/>
                      </a:path>
                    </a:pathLst>
                  </a:custGeom>
                  <a:solidFill>
                    <a:srgbClr val="B7CAE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DA171C9-C881-4325-BAA9-1BA764E4FB78}"/>
                      </a:ext>
                    </a:extLst>
                  </p:cNvPr>
                  <p:cNvSpPr/>
                  <p:nvPr/>
                </p:nvSpPr>
                <p:spPr>
                  <a:xfrm>
                    <a:off x="5093467" y="2979914"/>
                    <a:ext cx="937394" cy="1258292"/>
                  </a:xfrm>
                  <a:custGeom>
                    <a:avLst/>
                    <a:gdLst>
                      <a:gd name="connsiteX0" fmla="*/ 397509 w 937394"/>
                      <a:gd name="connsiteY0" fmla="*/ 0 h 1258292"/>
                      <a:gd name="connsiteX1" fmla="*/ 354567 w 937394"/>
                      <a:gd name="connsiteY1" fmla="*/ 367764 h 1258292"/>
                      <a:gd name="connsiteX2" fmla="*/ 578362 w 937394"/>
                      <a:gd name="connsiteY2" fmla="*/ 322442 h 1258292"/>
                      <a:gd name="connsiteX3" fmla="*/ 926548 w 937394"/>
                      <a:gd name="connsiteY3" fmla="*/ 666626 h 1258292"/>
                      <a:gd name="connsiteX4" fmla="*/ 880902 w 937394"/>
                      <a:gd name="connsiteY4" fmla="*/ 784851 h 1258292"/>
                      <a:gd name="connsiteX5" fmla="*/ 481662 w 937394"/>
                      <a:gd name="connsiteY5" fmla="*/ 844234 h 1258292"/>
                      <a:gd name="connsiteX6" fmla="*/ 333800 w 937394"/>
                      <a:gd name="connsiteY6" fmla="*/ 1258292 h 1258292"/>
                      <a:gd name="connsiteX7" fmla="*/ 0 w 937394"/>
                      <a:gd name="connsiteY7" fmla="*/ 678199 h 1258292"/>
                      <a:gd name="connsiteX8" fmla="*/ 397509 w 937394"/>
                      <a:gd name="connsiteY8" fmla="*/ 0 h 1258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7394" h="1258292">
                        <a:moveTo>
                          <a:pt x="397509" y="0"/>
                        </a:moveTo>
                        <a:cubicBezTo>
                          <a:pt x="396211" y="135099"/>
                          <a:pt x="367331" y="266088"/>
                          <a:pt x="354567" y="367764"/>
                        </a:cubicBezTo>
                        <a:lnTo>
                          <a:pt x="578362" y="322442"/>
                        </a:lnTo>
                        <a:lnTo>
                          <a:pt x="926548" y="666626"/>
                        </a:lnTo>
                        <a:cubicBezTo>
                          <a:pt x="926548" y="666626"/>
                          <a:pt x="970680" y="767436"/>
                          <a:pt x="880902" y="784851"/>
                        </a:cubicBezTo>
                        <a:cubicBezTo>
                          <a:pt x="810486" y="798480"/>
                          <a:pt x="481662" y="844234"/>
                          <a:pt x="481662" y="844234"/>
                        </a:cubicBezTo>
                        <a:cubicBezTo>
                          <a:pt x="405838" y="947424"/>
                          <a:pt x="371658" y="1105130"/>
                          <a:pt x="333800" y="1258292"/>
                        </a:cubicBezTo>
                        <a:lnTo>
                          <a:pt x="0" y="678199"/>
                        </a:lnTo>
                        <a:lnTo>
                          <a:pt x="397509" y="0"/>
                        </a:lnTo>
                        <a:close/>
                      </a:path>
                    </a:pathLst>
                  </a:custGeom>
                  <a:solidFill>
                    <a:srgbClr val="97B3D1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FCAC7060-792D-4B83-B833-D146D355C5FA}"/>
                      </a:ext>
                    </a:extLst>
                  </p:cNvPr>
                  <p:cNvSpPr/>
                  <p:nvPr/>
                </p:nvSpPr>
                <p:spPr>
                  <a:xfrm>
                    <a:off x="5706009" y="2694713"/>
                    <a:ext cx="491695" cy="327523"/>
                  </a:xfrm>
                  <a:custGeom>
                    <a:avLst/>
                    <a:gdLst>
                      <a:gd name="connsiteX0" fmla="*/ 280798 w 491695"/>
                      <a:gd name="connsiteY0" fmla="*/ 317652 h 327523"/>
                      <a:gd name="connsiteX1" fmla="*/ 0 w 491695"/>
                      <a:gd name="connsiteY1" fmla="*/ 10785 h 327523"/>
                      <a:gd name="connsiteX2" fmla="*/ 280798 w 491695"/>
                      <a:gd name="connsiteY2" fmla="*/ 8189 h 327523"/>
                      <a:gd name="connsiteX3" fmla="*/ 486638 w 491695"/>
                      <a:gd name="connsiteY3" fmla="*/ 76983 h 327523"/>
                      <a:gd name="connsiteX4" fmla="*/ 280798 w 491695"/>
                      <a:gd name="connsiteY4" fmla="*/ 317652 h 327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1695" h="327523">
                        <a:moveTo>
                          <a:pt x="280798" y="317652"/>
                        </a:moveTo>
                        <a:cubicBezTo>
                          <a:pt x="124932" y="278063"/>
                          <a:pt x="42834" y="137880"/>
                          <a:pt x="0" y="10785"/>
                        </a:cubicBezTo>
                        <a:cubicBezTo>
                          <a:pt x="85343" y="-2086"/>
                          <a:pt x="178690" y="-4034"/>
                          <a:pt x="280798" y="8189"/>
                        </a:cubicBezTo>
                        <a:cubicBezTo>
                          <a:pt x="280798" y="8189"/>
                          <a:pt x="359218" y="30363"/>
                          <a:pt x="486638" y="76983"/>
                        </a:cubicBezTo>
                        <a:cubicBezTo>
                          <a:pt x="501673" y="188177"/>
                          <a:pt x="496265" y="372167"/>
                          <a:pt x="280798" y="317652"/>
                        </a:cubicBezTo>
                        <a:close/>
                      </a:path>
                    </a:pathLst>
                  </a:custGeom>
                  <a:solidFill>
                    <a:srgbClr val="CED9EA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2AAA8D79-2546-4B3A-ADA3-73DB1D4876D1}"/>
                      </a:ext>
                    </a:extLst>
                  </p:cNvPr>
                  <p:cNvSpPr/>
                  <p:nvPr/>
                </p:nvSpPr>
                <p:spPr>
                  <a:xfrm>
                    <a:off x="6198705" y="3135673"/>
                    <a:ext cx="197402" cy="247158"/>
                  </a:xfrm>
                  <a:custGeom>
                    <a:avLst/>
                    <a:gdLst>
                      <a:gd name="connsiteX0" fmla="*/ 197403 w 197402"/>
                      <a:gd name="connsiteY0" fmla="*/ 0 h 247158"/>
                      <a:gd name="connsiteX1" fmla="*/ 155110 w 197402"/>
                      <a:gd name="connsiteY1" fmla="*/ 247159 h 247158"/>
                      <a:gd name="connsiteX2" fmla="*/ 216 w 197402"/>
                      <a:gd name="connsiteY2" fmla="*/ 225526 h 247158"/>
                      <a:gd name="connsiteX3" fmla="*/ 0 w 197402"/>
                      <a:gd name="connsiteY3" fmla="*/ 225309 h 247158"/>
                      <a:gd name="connsiteX4" fmla="*/ 197403 w 197402"/>
                      <a:gd name="connsiteY4" fmla="*/ 0 h 247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7402" h="247158">
                        <a:moveTo>
                          <a:pt x="197403" y="0"/>
                        </a:moveTo>
                        <a:cubicBezTo>
                          <a:pt x="197403" y="0"/>
                          <a:pt x="163979" y="130989"/>
                          <a:pt x="155110" y="247159"/>
                        </a:cubicBezTo>
                        <a:cubicBezTo>
                          <a:pt x="53758" y="241967"/>
                          <a:pt x="3894" y="226607"/>
                          <a:pt x="216" y="225526"/>
                        </a:cubicBezTo>
                        <a:cubicBezTo>
                          <a:pt x="0" y="225526"/>
                          <a:pt x="0" y="225309"/>
                          <a:pt x="0" y="225309"/>
                        </a:cubicBezTo>
                        <a:cubicBezTo>
                          <a:pt x="0" y="225309"/>
                          <a:pt x="88587" y="73986"/>
                          <a:pt x="197403" y="0"/>
                        </a:cubicBezTo>
                        <a:close/>
                      </a:path>
                    </a:pathLst>
                  </a:custGeom>
                  <a:solidFill>
                    <a:srgbClr val="97B3D1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2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4903960" y="2855233"/>
                  <a:ext cx="1131281" cy="905417"/>
                  <a:chOff x="4903960" y="2855233"/>
                  <a:chExt cx="1131281" cy="90541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B6001467-B8BE-4B4B-B0A2-37379431B0EB}"/>
                      </a:ext>
                    </a:extLst>
                  </p:cNvPr>
                  <p:cNvSpPr/>
                  <p:nvPr/>
                </p:nvSpPr>
                <p:spPr>
                  <a:xfrm>
                    <a:off x="5508179" y="3070238"/>
                    <a:ext cx="516829" cy="690411"/>
                  </a:xfrm>
                  <a:custGeom>
                    <a:avLst/>
                    <a:gdLst>
                      <a:gd name="connsiteX0" fmla="*/ 498855 w 516829"/>
                      <a:gd name="connsiteY0" fmla="*/ 633738 h 690411"/>
                      <a:gd name="connsiteX1" fmla="*/ 109999 w 516829"/>
                      <a:gd name="connsiteY1" fmla="*/ 690201 h 690411"/>
                      <a:gd name="connsiteX2" fmla="*/ 86095 w 516829"/>
                      <a:gd name="connsiteY2" fmla="*/ 672353 h 690411"/>
                      <a:gd name="connsiteX3" fmla="*/ 211 w 516829"/>
                      <a:gd name="connsiteY3" fmla="*/ 80578 h 690411"/>
                      <a:gd name="connsiteX4" fmla="*/ 18058 w 516829"/>
                      <a:gd name="connsiteY4" fmla="*/ 56674 h 690411"/>
                      <a:gd name="connsiteX5" fmla="*/ 406915 w 516829"/>
                      <a:gd name="connsiteY5" fmla="*/ 211 h 690411"/>
                      <a:gd name="connsiteX6" fmla="*/ 430711 w 516829"/>
                      <a:gd name="connsiteY6" fmla="*/ 18059 h 690411"/>
                      <a:gd name="connsiteX7" fmla="*/ 516594 w 516829"/>
                      <a:gd name="connsiteY7" fmla="*/ 609833 h 690411"/>
                      <a:gd name="connsiteX8" fmla="*/ 498855 w 516829"/>
                      <a:gd name="connsiteY8" fmla="*/ 633738 h 69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6829" h="690411">
                        <a:moveTo>
                          <a:pt x="498855" y="633738"/>
                        </a:moveTo>
                        <a:lnTo>
                          <a:pt x="109999" y="690201"/>
                        </a:lnTo>
                        <a:cubicBezTo>
                          <a:pt x="98534" y="691823"/>
                          <a:pt x="87826" y="683927"/>
                          <a:pt x="86095" y="672353"/>
                        </a:cubicBezTo>
                        <a:lnTo>
                          <a:pt x="211" y="80578"/>
                        </a:lnTo>
                        <a:cubicBezTo>
                          <a:pt x="-1411" y="69113"/>
                          <a:pt x="6485" y="58404"/>
                          <a:pt x="18058" y="56674"/>
                        </a:cubicBezTo>
                        <a:lnTo>
                          <a:pt x="406915" y="211"/>
                        </a:lnTo>
                        <a:cubicBezTo>
                          <a:pt x="418380" y="-1411"/>
                          <a:pt x="429088" y="6485"/>
                          <a:pt x="430711" y="18059"/>
                        </a:cubicBezTo>
                        <a:lnTo>
                          <a:pt x="516594" y="609833"/>
                        </a:lnTo>
                        <a:cubicBezTo>
                          <a:pt x="518325" y="621407"/>
                          <a:pt x="510321" y="632007"/>
                          <a:pt x="498855" y="633738"/>
                        </a:cubicBezTo>
                        <a:close/>
                      </a:path>
                    </a:pathLst>
                  </a:custGeom>
                  <a:solidFill>
                    <a:srgbClr val="F2F4F9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040E0509-02B2-430C-9A05-F2A013CF6DF3}"/>
                      </a:ext>
                    </a:extLst>
                  </p:cNvPr>
                  <p:cNvSpPr/>
                  <p:nvPr/>
                </p:nvSpPr>
                <p:spPr>
                  <a:xfrm>
                    <a:off x="5724073" y="3161741"/>
                    <a:ext cx="311168" cy="320819"/>
                  </a:xfrm>
                  <a:custGeom>
                    <a:avLst/>
                    <a:gdLst>
                      <a:gd name="connsiteX0" fmla="*/ 0 w 311168"/>
                      <a:gd name="connsiteY0" fmla="*/ 165494 h 320819"/>
                      <a:gd name="connsiteX1" fmla="*/ 59491 w 311168"/>
                      <a:gd name="connsiteY1" fmla="*/ 142238 h 320819"/>
                      <a:gd name="connsiteX2" fmla="*/ 186478 w 311168"/>
                      <a:gd name="connsiteY2" fmla="*/ 84153 h 320819"/>
                      <a:gd name="connsiteX3" fmla="*/ 233638 w 311168"/>
                      <a:gd name="connsiteY3" fmla="*/ 39156 h 320819"/>
                      <a:gd name="connsiteX4" fmla="*/ 231475 w 311168"/>
                      <a:gd name="connsiteY4" fmla="*/ 0 h 320819"/>
                      <a:gd name="connsiteX5" fmla="*/ 307948 w 311168"/>
                      <a:gd name="connsiteY5" fmla="*/ 158679 h 320819"/>
                      <a:gd name="connsiteX6" fmla="*/ 118982 w 311168"/>
                      <a:gd name="connsiteY6" fmla="*/ 280149 h 320819"/>
                      <a:gd name="connsiteX7" fmla="*/ 15900 w 311168"/>
                      <a:gd name="connsiteY7" fmla="*/ 320820 h 320819"/>
                      <a:gd name="connsiteX8" fmla="*/ 0 w 311168"/>
                      <a:gd name="connsiteY8" fmla="*/ 165494 h 320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11168" h="320819">
                        <a:moveTo>
                          <a:pt x="0" y="165494"/>
                        </a:moveTo>
                        <a:lnTo>
                          <a:pt x="59491" y="142238"/>
                        </a:lnTo>
                        <a:cubicBezTo>
                          <a:pt x="59491" y="142238"/>
                          <a:pt x="116062" y="-14494"/>
                          <a:pt x="186478" y="84153"/>
                        </a:cubicBezTo>
                        <a:cubicBezTo>
                          <a:pt x="186478" y="84153"/>
                          <a:pt x="235152" y="55165"/>
                          <a:pt x="233638" y="39156"/>
                        </a:cubicBezTo>
                        <a:cubicBezTo>
                          <a:pt x="232232" y="23147"/>
                          <a:pt x="231475" y="0"/>
                          <a:pt x="231475" y="0"/>
                        </a:cubicBezTo>
                        <a:cubicBezTo>
                          <a:pt x="231475" y="0"/>
                          <a:pt x="330014" y="21309"/>
                          <a:pt x="307948" y="158679"/>
                        </a:cubicBezTo>
                        <a:cubicBezTo>
                          <a:pt x="285882" y="296050"/>
                          <a:pt x="201729" y="278635"/>
                          <a:pt x="118982" y="280149"/>
                        </a:cubicBezTo>
                        <a:lnTo>
                          <a:pt x="15900" y="320820"/>
                        </a:lnTo>
                        <a:lnTo>
                          <a:pt x="0" y="165494"/>
                        </a:ln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D2767E8D-D21D-4656-988C-AC3EE4A7649C}"/>
                      </a:ext>
                    </a:extLst>
                  </p:cNvPr>
                  <p:cNvSpPr/>
                  <p:nvPr/>
                </p:nvSpPr>
                <p:spPr>
                  <a:xfrm>
                    <a:off x="4903960" y="2855233"/>
                    <a:ext cx="864535" cy="862784"/>
                  </a:xfrm>
                  <a:custGeom>
                    <a:avLst/>
                    <a:gdLst>
                      <a:gd name="connsiteX0" fmla="*/ 858512 w 864535"/>
                      <a:gd name="connsiteY0" fmla="*/ 663564 h 862784"/>
                      <a:gd name="connsiteX1" fmla="*/ 194590 w 864535"/>
                      <a:gd name="connsiteY1" fmla="*/ 822459 h 862784"/>
                      <a:gd name="connsiteX2" fmla="*/ 111519 w 864535"/>
                      <a:gd name="connsiteY2" fmla="*/ 751611 h 862784"/>
                      <a:gd name="connsiteX3" fmla="*/ 0 w 864535"/>
                      <a:gd name="connsiteY3" fmla="*/ 578113 h 862784"/>
                      <a:gd name="connsiteX4" fmla="*/ 391235 w 864535"/>
                      <a:gd name="connsiteY4" fmla="*/ 23222 h 862784"/>
                      <a:gd name="connsiteX5" fmla="*/ 391452 w 864535"/>
                      <a:gd name="connsiteY5" fmla="*/ 23006 h 862784"/>
                      <a:gd name="connsiteX6" fmla="*/ 592316 w 864535"/>
                      <a:gd name="connsiteY6" fmla="*/ 84336 h 862784"/>
                      <a:gd name="connsiteX7" fmla="*/ 401511 w 864535"/>
                      <a:gd name="connsiteY7" fmla="*/ 521326 h 862784"/>
                      <a:gd name="connsiteX8" fmla="*/ 817084 w 864535"/>
                      <a:gd name="connsiteY8" fmla="*/ 437173 h 862784"/>
                      <a:gd name="connsiteX9" fmla="*/ 858512 w 864535"/>
                      <a:gd name="connsiteY9" fmla="*/ 663564 h 862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64535" h="862784">
                        <a:moveTo>
                          <a:pt x="858512" y="663564"/>
                        </a:moveTo>
                        <a:cubicBezTo>
                          <a:pt x="858512" y="663564"/>
                          <a:pt x="394805" y="970430"/>
                          <a:pt x="194590" y="822459"/>
                        </a:cubicBezTo>
                        <a:cubicBezTo>
                          <a:pt x="164087" y="799852"/>
                          <a:pt x="136397" y="775948"/>
                          <a:pt x="111519" y="751611"/>
                        </a:cubicBezTo>
                        <a:lnTo>
                          <a:pt x="0" y="578113"/>
                        </a:lnTo>
                        <a:cubicBezTo>
                          <a:pt x="0" y="578113"/>
                          <a:pt x="102433" y="241825"/>
                          <a:pt x="391235" y="23222"/>
                        </a:cubicBezTo>
                        <a:lnTo>
                          <a:pt x="391452" y="23006"/>
                        </a:lnTo>
                        <a:cubicBezTo>
                          <a:pt x="487179" y="-20044"/>
                          <a:pt x="587232" y="-4360"/>
                          <a:pt x="592316" y="84336"/>
                        </a:cubicBezTo>
                        <a:cubicBezTo>
                          <a:pt x="604538" y="295584"/>
                          <a:pt x="423902" y="425491"/>
                          <a:pt x="401511" y="521326"/>
                        </a:cubicBezTo>
                        <a:lnTo>
                          <a:pt x="817084" y="437173"/>
                        </a:lnTo>
                        <a:cubicBezTo>
                          <a:pt x="817084" y="437173"/>
                          <a:pt x="884688" y="508887"/>
                          <a:pt x="858512" y="663564"/>
                        </a:cubicBezTo>
                        <a:close/>
                      </a:path>
                    </a:pathLst>
                  </a:custGeom>
                  <a:solidFill>
                    <a:srgbClr val="C1CFE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6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5720975" y="1940779"/>
                  <a:ext cx="632229" cy="987565"/>
                  <a:chOff x="5720975" y="1940779"/>
                  <a:chExt cx="632229" cy="987565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38DCDE58-C889-4AEA-91A7-1C06DE28BA2F}"/>
                      </a:ext>
                    </a:extLst>
                  </p:cNvPr>
                  <p:cNvSpPr/>
                  <p:nvPr/>
                </p:nvSpPr>
                <p:spPr>
                  <a:xfrm>
                    <a:off x="5720975" y="1940779"/>
                    <a:ext cx="632229" cy="763959"/>
                  </a:xfrm>
                  <a:custGeom>
                    <a:avLst/>
                    <a:gdLst>
                      <a:gd name="connsiteX0" fmla="*/ 586545 w 632229"/>
                      <a:gd name="connsiteY0" fmla="*/ 440654 h 763959"/>
                      <a:gd name="connsiteX1" fmla="*/ 625700 w 632229"/>
                      <a:gd name="connsiteY1" fmla="*/ 217508 h 763959"/>
                      <a:gd name="connsiteX2" fmla="*/ 524890 w 632229"/>
                      <a:gd name="connsiteY2" fmla="*/ 170456 h 763959"/>
                      <a:gd name="connsiteX3" fmla="*/ 311263 w 632229"/>
                      <a:gd name="connsiteY3" fmla="*/ 54394 h 763959"/>
                      <a:gd name="connsiteX4" fmla="*/ 262696 w 632229"/>
                      <a:gd name="connsiteY4" fmla="*/ 960 h 763959"/>
                      <a:gd name="connsiteX5" fmla="*/ 175515 w 632229"/>
                      <a:gd name="connsiteY5" fmla="*/ 117347 h 763959"/>
                      <a:gd name="connsiteX6" fmla="*/ 121432 w 632229"/>
                      <a:gd name="connsiteY6" fmla="*/ 72242 h 763959"/>
                      <a:gd name="connsiteX7" fmla="*/ 50475 w 632229"/>
                      <a:gd name="connsiteY7" fmla="*/ 214047 h 763959"/>
                      <a:gd name="connsiteX8" fmla="*/ 44309 w 632229"/>
                      <a:gd name="connsiteY8" fmla="*/ 444332 h 763959"/>
                      <a:gd name="connsiteX9" fmla="*/ 114833 w 632229"/>
                      <a:gd name="connsiteY9" fmla="*/ 662610 h 763959"/>
                      <a:gd name="connsiteX10" fmla="*/ 207315 w 632229"/>
                      <a:gd name="connsiteY10" fmla="*/ 763637 h 763959"/>
                      <a:gd name="connsiteX11" fmla="*/ 381246 w 632229"/>
                      <a:gd name="connsiteY11" fmla="*/ 555526 h 763959"/>
                      <a:gd name="connsiteX12" fmla="*/ 586545 w 632229"/>
                      <a:gd name="connsiteY12" fmla="*/ 440654 h 763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32229" h="763959">
                        <a:moveTo>
                          <a:pt x="586545" y="440654"/>
                        </a:moveTo>
                        <a:cubicBezTo>
                          <a:pt x="586545" y="440654"/>
                          <a:pt x="652850" y="299065"/>
                          <a:pt x="625700" y="217508"/>
                        </a:cubicBezTo>
                        <a:cubicBezTo>
                          <a:pt x="598551" y="135951"/>
                          <a:pt x="524890" y="170456"/>
                          <a:pt x="524890" y="170456"/>
                        </a:cubicBezTo>
                        <a:cubicBezTo>
                          <a:pt x="524890" y="170456"/>
                          <a:pt x="489520" y="-33653"/>
                          <a:pt x="311263" y="54394"/>
                        </a:cubicBezTo>
                        <a:cubicBezTo>
                          <a:pt x="311263" y="54394"/>
                          <a:pt x="303475" y="-8450"/>
                          <a:pt x="262696" y="960"/>
                        </a:cubicBezTo>
                        <a:cubicBezTo>
                          <a:pt x="221917" y="10479"/>
                          <a:pt x="175515" y="117347"/>
                          <a:pt x="175515" y="117347"/>
                        </a:cubicBezTo>
                        <a:cubicBezTo>
                          <a:pt x="175515" y="117347"/>
                          <a:pt x="146094" y="50392"/>
                          <a:pt x="121432" y="72242"/>
                        </a:cubicBezTo>
                        <a:cubicBezTo>
                          <a:pt x="96770" y="94091"/>
                          <a:pt x="101962" y="168077"/>
                          <a:pt x="50475" y="214047"/>
                        </a:cubicBezTo>
                        <a:cubicBezTo>
                          <a:pt x="-1012" y="260017"/>
                          <a:pt x="-28378" y="311937"/>
                          <a:pt x="44309" y="444332"/>
                        </a:cubicBezTo>
                        <a:cubicBezTo>
                          <a:pt x="116997" y="576727"/>
                          <a:pt x="84655" y="593276"/>
                          <a:pt x="114833" y="662610"/>
                        </a:cubicBezTo>
                        <a:cubicBezTo>
                          <a:pt x="143497" y="728483"/>
                          <a:pt x="163833" y="767964"/>
                          <a:pt x="207315" y="763637"/>
                        </a:cubicBezTo>
                        <a:cubicBezTo>
                          <a:pt x="250798" y="759311"/>
                          <a:pt x="381246" y="555526"/>
                          <a:pt x="381246" y="555526"/>
                        </a:cubicBezTo>
                        <a:lnTo>
                          <a:pt x="586545" y="440654"/>
                        </a:lnTo>
                        <a:close/>
                      </a:path>
                    </a:pathLst>
                  </a:custGeom>
                  <a:solidFill>
                    <a:srgbClr val="5D7CA0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7B8751D0-A60A-4669-9049-47D566263557}"/>
                      </a:ext>
                    </a:extLst>
                  </p:cNvPr>
                  <p:cNvSpPr/>
                  <p:nvPr/>
                </p:nvSpPr>
                <p:spPr>
                  <a:xfrm>
                    <a:off x="5816879" y="2477376"/>
                    <a:ext cx="314941" cy="450968"/>
                  </a:xfrm>
                  <a:custGeom>
                    <a:avLst/>
                    <a:gdLst>
                      <a:gd name="connsiteX0" fmla="*/ 0 w 314941"/>
                      <a:gd name="connsiteY0" fmla="*/ 235152 h 450968"/>
                      <a:gd name="connsiteX1" fmla="*/ 263600 w 314941"/>
                      <a:gd name="connsiteY1" fmla="*/ 446400 h 450968"/>
                      <a:gd name="connsiteX2" fmla="*/ 311842 w 314941"/>
                      <a:gd name="connsiteY2" fmla="*/ 334665 h 450968"/>
                      <a:gd name="connsiteX3" fmla="*/ 296699 w 314941"/>
                      <a:gd name="connsiteY3" fmla="*/ 198160 h 450968"/>
                      <a:gd name="connsiteX4" fmla="*/ 128717 w 314941"/>
                      <a:gd name="connsiteY4" fmla="*/ 35803 h 450968"/>
                      <a:gd name="connsiteX5" fmla="*/ 91725 w 314941"/>
                      <a:gd name="connsiteY5" fmla="*/ 0 h 450968"/>
                      <a:gd name="connsiteX6" fmla="*/ 0 w 314941"/>
                      <a:gd name="connsiteY6" fmla="*/ 235152 h 450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941" h="450968">
                        <a:moveTo>
                          <a:pt x="0" y="235152"/>
                        </a:moveTo>
                        <a:cubicBezTo>
                          <a:pt x="0" y="235152"/>
                          <a:pt x="102541" y="487719"/>
                          <a:pt x="263600" y="446400"/>
                        </a:cubicBezTo>
                        <a:cubicBezTo>
                          <a:pt x="318440" y="432338"/>
                          <a:pt x="318765" y="373496"/>
                          <a:pt x="311842" y="334665"/>
                        </a:cubicBezTo>
                        <a:cubicBezTo>
                          <a:pt x="302648" y="284151"/>
                          <a:pt x="271712" y="228663"/>
                          <a:pt x="296699" y="198160"/>
                        </a:cubicBezTo>
                        <a:lnTo>
                          <a:pt x="128717" y="35803"/>
                        </a:lnTo>
                        <a:lnTo>
                          <a:pt x="91725" y="0"/>
                        </a:lnTo>
                        <a:cubicBezTo>
                          <a:pt x="91616" y="0"/>
                          <a:pt x="75824" y="109788"/>
                          <a:pt x="0" y="235152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7A1505B2-E891-4C9A-89EC-5230EEE9AE79}"/>
                      </a:ext>
                    </a:extLst>
                  </p:cNvPr>
                  <p:cNvSpPr/>
                  <p:nvPr/>
                </p:nvSpPr>
                <p:spPr>
                  <a:xfrm>
                    <a:off x="5935551" y="2513179"/>
                    <a:ext cx="193170" cy="298914"/>
                  </a:xfrm>
                  <a:custGeom>
                    <a:avLst/>
                    <a:gdLst>
                      <a:gd name="connsiteX0" fmla="*/ 193170 w 193170"/>
                      <a:gd name="connsiteY0" fmla="*/ 298862 h 298914"/>
                      <a:gd name="connsiteX1" fmla="*/ 178027 w 193170"/>
                      <a:gd name="connsiteY1" fmla="*/ 162357 h 298914"/>
                      <a:gd name="connsiteX2" fmla="*/ 10045 w 193170"/>
                      <a:gd name="connsiteY2" fmla="*/ 0 h 298914"/>
                      <a:gd name="connsiteX3" fmla="*/ 1501 w 193170"/>
                      <a:gd name="connsiteY3" fmla="*/ 77663 h 298914"/>
                      <a:gd name="connsiteX4" fmla="*/ 193170 w 193170"/>
                      <a:gd name="connsiteY4" fmla="*/ 298862 h 298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70" h="298914">
                        <a:moveTo>
                          <a:pt x="193170" y="298862"/>
                        </a:moveTo>
                        <a:cubicBezTo>
                          <a:pt x="183976" y="248349"/>
                          <a:pt x="153041" y="192860"/>
                          <a:pt x="178027" y="162357"/>
                        </a:cubicBezTo>
                        <a:lnTo>
                          <a:pt x="10045" y="0"/>
                        </a:lnTo>
                        <a:cubicBezTo>
                          <a:pt x="1284" y="15360"/>
                          <a:pt x="-2285" y="40346"/>
                          <a:pt x="1501" y="77663"/>
                        </a:cubicBezTo>
                        <a:cubicBezTo>
                          <a:pt x="21079" y="274849"/>
                          <a:pt x="132165" y="300268"/>
                          <a:pt x="193170" y="298862"/>
                        </a:cubicBezTo>
                        <a:close/>
                      </a:path>
                    </a:pathLst>
                  </a:custGeom>
                  <a:solidFill>
                    <a:srgbClr val="799CBF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9659D48B-2CD8-4BC3-BF3E-77111B67BAD4}"/>
                      </a:ext>
                    </a:extLst>
                  </p:cNvPr>
                  <p:cNvSpPr/>
                  <p:nvPr/>
                </p:nvSpPr>
                <p:spPr>
                  <a:xfrm>
                    <a:off x="5849421" y="2275214"/>
                    <a:ext cx="454553" cy="462740"/>
                  </a:xfrm>
                  <a:custGeom>
                    <a:avLst/>
                    <a:gdLst>
                      <a:gd name="connsiteX0" fmla="*/ 451932 w 454553"/>
                      <a:gd name="connsiteY0" fmla="*/ 4868 h 462740"/>
                      <a:gd name="connsiteX1" fmla="*/ 359342 w 454553"/>
                      <a:gd name="connsiteY1" fmla="*/ 438721 h 462740"/>
                      <a:gd name="connsiteX2" fmla="*/ 61670 w 454553"/>
                      <a:gd name="connsiteY2" fmla="*/ 261761 h 462740"/>
                      <a:gd name="connsiteX3" fmla="*/ 124 w 454553"/>
                      <a:gd name="connsiteY3" fmla="*/ 168522 h 462740"/>
                      <a:gd name="connsiteX4" fmla="*/ 94012 w 454553"/>
                      <a:gd name="connsiteY4" fmla="*/ 211789 h 462740"/>
                      <a:gd name="connsiteX5" fmla="*/ 132952 w 454553"/>
                      <a:gd name="connsiteY5" fmla="*/ 69659 h 462740"/>
                      <a:gd name="connsiteX6" fmla="*/ 238738 w 454553"/>
                      <a:gd name="connsiteY6" fmla="*/ 34181 h 462740"/>
                      <a:gd name="connsiteX7" fmla="*/ 353285 w 454553"/>
                      <a:gd name="connsiteY7" fmla="*/ 0 h 462740"/>
                      <a:gd name="connsiteX8" fmla="*/ 451932 w 454553"/>
                      <a:gd name="connsiteY8" fmla="*/ 4868 h 462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4553" h="462740">
                        <a:moveTo>
                          <a:pt x="451932" y="4868"/>
                        </a:moveTo>
                        <a:cubicBezTo>
                          <a:pt x="451932" y="4868"/>
                          <a:pt x="478974" y="339424"/>
                          <a:pt x="359342" y="438721"/>
                        </a:cubicBezTo>
                        <a:cubicBezTo>
                          <a:pt x="255395" y="525037"/>
                          <a:pt x="77138" y="358245"/>
                          <a:pt x="61670" y="261761"/>
                        </a:cubicBezTo>
                        <a:cubicBezTo>
                          <a:pt x="61670" y="261761"/>
                          <a:pt x="3585" y="232773"/>
                          <a:pt x="124" y="168522"/>
                        </a:cubicBezTo>
                        <a:cubicBezTo>
                          <a:pt x="-3337" y="104272"/>
                          <a:pt x="66754" y="112384"/>
                          <a:pt x="94012" y="211789"/>
                        </a:cubicBezTo>
                        <a:cubicBezTo>
                          <a:pt x="94012" y="211789"/>
                          <a:pt x="147121" y="197619"/>
                          <a:pt x="132952" y="69659"/>
                        </a:cubicBezTo>
                        <a:cubicBezTo>
                          <a:pt x="172108" y="91184"/>
                          <a:pt x="206937" y="75608"/>
                          <a:pt x="238738" y="34181"/>
                        </a:cubicBezTo>
                        <a:cubicBezTo>
                          <a:pt x="238738" y="34181"/>
                          <a:pt x="271187" y="100703"/>
                          <a:pt x="353285" y="0"/>
                        </a:cubicBezTo>
                        <a:cubicBezTo>
                          <a:pt x="353285" y="-108"/>
                          <a:pt x="399796" y="42942"/>
                          <a:pt x="451932" y="4868"/>
                        </a:cubicBezTo>
                        <a:close/>
                      </a:path>
                    </a:pathLst>
                  </a:custGeom>
                  <a:solidFill>
                    <a:srgbClr val="98B2D8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61" name="Graphic 11">
                <a:extLst>
                  <a:ext uri="{FF2B5EF4-FFF2-40B4-BE49-F238E27FC236}">
                    <a16:creationId xmlns:a16="http://schemas.microsoft.com/office/drawing/2014/main" id="{DCAC7602-3439-4E1B-854D-CB0ADD1B0F24}"/>
                  </a:ext>
                </a:extLst>
              </p:cNvPr>
              <p:cNvGrpSpPr/>
              <p:nvPr/>
            </p:nvGrpSpPr>
            <p:grpSpPr>
              <a:xfrm>
                <a:off x="3626701" y="2476816"/>
                <a:ext cx="1834059" cy="2060398"/>
                <a:chOff x="3626701" y="2476816"/>
                <a:chExt cx="1834059" cy="2060398"/>
              </a:xfrm>
            </p:grpSpPr>
            <p:grpSp>
              <p:nvGrpSpPr>
                <p:cNvPr id="62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3626701" y="3292405"/>
                  <a:ext cx="1834059" cy="1244809"/>
                  <a:chOff x="3626701" y="3292405"/>
                  <a:chExt cx="1834059" cy="124480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5DB1C39D-0632-4680-9F0D-AC91CC9B5475}"/>
                      </a:ext>
                    </a:extLst>
                  </p:cNvPr>
                  <p:cNvSpPr/>
                  <p:nvPr/>
                </p:nvSpPr>
                <p:spPr>
                  <a:xfrm>
                    <a:off x="3626701" y="3292405"/>
                    <a:ext cx="1834059" cy="1244809"/>
                  </a:xfrm>
                  <a:custGeom>
                    <a:avLst/>
                    <a:gdLst>
                      <a:gd name="connsiteX0" fmla="*/ 1824145 w 1834059"/>
                      <a:gd name="connsiteY0" fmla="*/ 1058294 h 1244809"/>
                      <a:gd name="connsiteX1" fmla="*/ 1824145 w 1834059"/>
                      <a:gd name="connsiteY1" fmla="*/ 1058510 h 1244809"/>
                      <a:gd name="connsiteX2" fmla="*/ 1802728 w 1834059"/>
                      <a:gd name="connsiteY2" fmla="*/ 1114757 h 1244809"/>
                      <a:gd name="connsiteX3" fmla="*/ 1354273 w 1834059"/>
                      <a:gd name="connsiteY3" fmla="*/ 1243257 h 1244809"/>
                      <a:gd name="connsiteX4" fmla="*/ 522587 w 1834059"/>
                      <a:gd name="connsiteY4" fmla="*/ 1243257 h 1244809"/>
                      <a:gd name="connsiteX5" fmla="*/ 7501 w 1834059"/>
                      <a:gd name="connsiteY5" fmla="*/ 1127304 h 1244809"/>
                      <a:gd name="connsiteX6" fmla="*/ 2959 w 1834059"/>
                      <a:gd name="connsiteY6" fmla="*/ 1109024 h 1244809"/>
                      <a:gd name="connsiteX7" fmla="*/ 310582 w 1834059"/>
                      <a:gd name="connsiteY7" fmla="*/ 299078 h 1244809"/>
                      <a:gd name="connsiteX8" fmla="*/ 635295 w 1834059"/>
                      <a:gd name="connsiteY8" fmla="*/ 42293 h 1244809"/>
                      <a:gd name="connsiteX9" fmla="*/ 877262 w 1834059"/>
                      <a:gd name="connsiteY9" fmla="*/ 0 h 1244809"/>
                      <a:gd name="connsiteX10" fmla="*/ 1140321 w 1834059"/>
                      <a:gd name="connsiteY10" fmla="*/ 24770 h 1244809"/>
                      <a:gd name="connsiteX11" fmla="*/ 1588128 w 1834059"/>
                      <a:gd name="connsiteY11" fmla="*/ 374470 h 1244809"/>
                      <a:gd name="connsiteX12" fmla="*/ 1824145 w 1834059"/>
                      <a:gd name="connsiteY12" fmla="*/ 1058294 h 1244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34059" h="1244809">
                        <a:moveTo>
                          <a:pt x="1824145" y="1058294"/>
                        </a:moveTo>
                        <a:lnTo>
                          <a:pt x="1824145" y="1058510"/>
                        </a:lnTo>
                        <a:cubicBezTo>
                          <a:pt x="1819062" y="1079062"/>
                          <a:pt x="1811923" y="1097883"/>
                          <a:pt x="1802728" y="1114757"/>
                        </a:cubicBezTo>
                        <a:cubicBezTo>
                          <a:pt x="1718576" y="1268568"/>
                          <a:pt x="1354273" y="1243257"/>
                          <a:pt x="1354273" y="1243257"/>
                        </a:cubicBezTo>
                        <a:lnTo>
                          <a:pt x="522587" y="1243257"/>
                        </a:lnTo>
                        <a:cubicBezTo>
                          <a:pt x="178403" y="1243257"/>
                          <a:pt x="40492" y="1234712"/>
                          <a:pt x="7501" y="1127304"/>
                        </a:cubicBezTo>
                        <a:cubicBezTo>
                          <a:pt x="5554" y="1121571"/>
                          <a:pt x="4148" y="1115405"/>
                          <a:pt x="2959" y="1109024"/>
                        </a:cubicBezTo>
                        <a:cubicBezTo>
                          <a:pt x="-20405" y="984092"/>
                          <a:pt x="95765" y="577822"/>
                          <a:pt x="310582" y="299078"/>
                        </a:cubicBezTo>
                        <a:cubicBezTo>
                          <a:pt x="420478" y="156624"/>
                          <a:pt x="534052" y="81557"/>
                          <a:pt x="635295" y="42293"/>
                        </a:cubicBezTo>
                        <a:cubicBezTo>
                          <a:pt x="731996" y="4867"/>
                          <a:pt x="817339" y="0"/>
                          <a:pt x="877262" y="0"/>
                        </a:cubicBezTo>
                        <a:cubicBezTo>
                          <a:pt x="982832" y="0"/>
                          <a:pt x="1067959" y="7788"/>
                          <a:pt x="1140321" y="24770"/>
                        </a:cubicBezTo>
                        <a:cubicBezTo>
                          <a:pt x="1334371" y="70200"/>
                          <a:pt x="1435938" y="179988"/>
                          <a:pt x="1588128" y="374470"/>
                        </a:cubicBezTo>
                        <a:cubicBezTo>
                          <a:pt x="1774173" y="612218"/>
                          <a:pt x="1865789" y="891394"/>
                          <a:pt x="1824145" y="1058294"/>
                        </a:cubicBezTo>
                        <a:close/>
                      </a:path>
                    </a:pathLst>
                  </a:custGeom>
                  <a:solidFill>
                    <a:srgbClr val="1F3A6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89642425-E3FE-47E9-B76A-E2DD506F3CD1}"/>
                      </a:ext>
                    </a:extLst>
                  </p:cNvPr>
                  <p:cNvSpPr/>
                  <p:nvPr/>
                </p:nvSpPr>
                <p:spPr>
                  <a:xfrm>
                    <a:off x="3988121" y="3713386"/>
                    <a:ext cx="1139526" cy="773176"/>
                  </a:xfrm>
                  <a:custGeom>
                    <a:avLst/>
                    <a:gdLst>
                      <a:gd name="connsiteX0" fmla="*/ 0 w 1139526"/>
                      <a:gd name="connsiteY0" fmla="*/ 538666 h 773176"/>
                      <a:gd name="connsiteX1" fmla="*/ 143752 w 1139526"/>
                      <a:gd name="connsiteY1" fmla="*/ 0 h 773176"/>
                      <a:gd name="connsiteX2" fmla="*/ 222173 w 1139526"/>
                      <a:gd name="connsiteY2" fmla="*/ 406379 h 773176"/>
                      <a:gd name="connsiteX3" fmla="*/ 901453 w 1139526"/>
                      <a:gd name="connsiteY3" fmla="*/ 406379 h 773176"/>
                      <a:gd name="connsiteX4" fmla="*/ 1026277 w 1139526"/>
                      <a:gd name="connsiteY4" fmla="*/ 0 h 773176"/>
                      <a:gd name="connsiteX5" fmla="*/ 1139526 w 1139526"/>
                      <a:gd name="connsiteY5" fmla="*/ 554458 h 773176"/>
                      <a:gd name="connsiteX6" fmla="*/ 0 w 1139526"/>
                      <a:gd name="connsiteY6" fmla="*/ 538666 h 773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9526" h="773176">
                        <a:moveTo>
                          <a:pt x="0" y="538666"/>
                        </a:moveTo>
                        <a:cubicBezTo>
                          <a:pt x="90210" y="396752"/>
                          <a:pt x="118658" y="199782"/>
                          <a:pt x="143752" y="0"/>
                        </a:cubicBezTo>
                        <a:lnTo>
                          <a:pt x="222173" y="406379"/>
                        </a:lnTo>
                        <a:lnTo>
                          <a:pt x="901453" y="406379"/>
                        </a:lnTo>
                        <a:lnTo>
                          <a:pt x="1026277" y="0"/>
                        </a:lnTo>
                        <a:cubicBezTo>
                          <a:pt x="1023356" y="189939"/>
                          <a:pt x="1049424" y="376201"/>
                          <a:pt x="1139526" y="554458"/>
                        </a:cubicBezTo>
                        <a:cubicBezTo>
                          <a:pt x="1139418" y="554350"/>
                          <a:pt x="695290" y="1056996"/>
                          <a:pt x="0" y="538666"/>
                        </a:cubicBezTo>
                        <a:close/>
                      </a:path>
                    </a:pathLst>
                  </a:custGeom>
                  <a:solidFill>
                    <a:srgbClr val="1F395E">
                      <a:alpha val="22000"/>
                    </a:srgbClr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332ADE14-95A2-4D21-8D6F-2D12CF620017}"/>
                      </a:ext>
                    </a:extLst>
                  </p:cNvPr>
                  <p:cNvSpPr/>
                  <p:nvPr/>
                </p:nvSpPr>
                <p:spPr>
                  <a:xfrm>
                    <a:off x="3628637" y="4213195"/>
                    <a:ext cx="565755" cy="322467"/>
                  </a:xfrm>
                  <a:custGeom>
                    <a:avLst/>
                    <a:gdLst>
                      <a:gd name="connsiteX0" fmla="*/ 565755 w 565755"/>
                      <a:gd name="connsiteY0" fmla="*/ 322467 h 322467"/>
                      <a:gd name="connsiteX1" fmla="*/ 520650 w 565755"/>
                      <a:gd name="connsiteY1" fmla="*/ 322467 h 322467"/>
                      <a:gd name="connsiteX2" fmla="*/ 5565 w 565755"/>
                      <a:gd name="connsiteY2" fmla="*/ 206514 h 322467"/>
                      <a:gd name="connsiteX3" fmla="*/ 113406 w 565755"/>
                      <a:gd name="connsiteY3" fmla="*/ 6732 h 322467"/>
                      <a:gd name="connsiteX4" fmla="*/ 555480 w 565755"/>
                      <a:gd name="connsiteY4" fmla="*/ 128634 h 322467"/>
                      <a:gd name="connsiteX5" fmla="*/ 565755 w 565755"/>
                      <a:gd name="connsiteY5" fmla="*/ 322467 h 322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755" h="322467">
                        <a:moveTo>
                          <a:pt x="565755" y="322467"/>
                        </a:moveTo>
                        <a:lnTo>
                          <a:pt x="520650" y="322467"/>
                        </a:lnTo>
                        <a:cubicBezTo>
                          <a:pt x="176467" y="322467"/>
                          <a:pt x="38556" y="313922"/>
                          <a:pt x="5565" y="206514"/>
                        </a:cubicBezTo>
                        <a:cubicBezTo>
                          <a:pt x="-12391" y="122036"/>
                          <a:pt x="10432" y="33232"/>
                          <a:pt x="113406" y="6732"/>
                        </a:cubicBezTo>
                        <a:cubicBezTo>
                          <a:pt x="274681" y="-34696"/>
                          <a:pt x="555480" y="128634"/>
                          <a:pt x="555480" y="128634"/>
                        </a:cubicBezTo>
                        <a:lnTo>
                          <a:pt x="565755" y="322467"/>
                        </a:lnTo>
                        <a:close/>
                      </a:path>
                    </a:pathLst>
                  </a:custGeom>
                  <a:solidFill>
                    <a:srgbClr val="1F3A6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30E9DD86-48BA-4E05-804A-DEA784E4689D}"/>
                      </a:ext>
                    </a:extLst>
                  </p:cNvPr>
                  <p:cNvSpPr/>
                  <p:nvPr/>
                </p:nvSpPr>
                <p:spPr>
                  <a:xfrm>
                    <a:off x="4734140" y="4175125"/>
                    <a:ext cx="718555" cy="362088"/>
                  </a:xfrm>
                  <a:custGeom>
                    <a:avLst/>
                    <a:gdLst>
                      <a:gd name="connsiteX0" fmla="*/ 716706 w 718555"/>
                      <a:gd name="connsiteY0" fmla="*/ 175574 h 362088"/>
                      <a:gd name="connsiteX1" fmla="*/ 716706 w 718555"/>
                      <a:gd name="connsiteY1" fmla="*/ 175790 h 362088"/>
                      <a:gd name="connsiteX2" fmla="*/ 695290 w 718555"/>
                      <a:gd name="connsiteY2" fmla="*/ 232036 h 362088"/>
                      <a:gd name="connsiteX3" fmla="*/ 246834 w 718555"/>
                      <a:gd name="connsiteY3" fmla="*/ 360537 h 362088"/>
                      <a:gd name="connsiteX4" fmla="*/ 0 w 718555"/>
                      <a:gd name="connsiteY4" fmla="*/ 360537 h 362088"/>
                      <a:gd name="connsiteX5" fmla="*/ 31368 w 718555"/>
                      <a:gd name="connsiteY5" fmla="*/ 151561 h 362088"/>
                      <a:gd name="connsiteX6" fmla="*/ 625631 w 718555"/>
                      <a:gd name="connsiteY6" fmla="*/ 12243 h 362088"/>
                      <a:gd name="connsiteX7" fmla="*/ 716706 w 718555"/>
                      <a:gd name="connsiteY7" fmla="*/ 175574 h 36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8555" h="362088">
                        <a:moveTo>
                          <a:pt x="716706" y="175574"/>
                        </a:moveTo>
                        <a:cubicBezTo>
                          <a:pt x="716706" y="175574"/>
                          <a:pt x="716923" y="175574"/>
                          <a:pt x="716706" y="175790"/>
                        </a:cubicBezTo>
                        <a:cubicBezTo>
                          <a:pt x="711623" y="196341"/>
                          <a:pt x="704484" y="215162"/>
                          <a:pt x="695290" y="232036"/>
                        </a:cubicBezTo>
                        <a:cubicBezTo>
                          <a:pt x="611137" y="385848"/>
                          <a:pt x="246834" y="360537"/>
                          <a:pt x="246834" y="360537"/>
                        </a:cubicBezTo>
                        <a:lnTo>
                          <a:pt x="0" y="360537"/>
                        </a:lnTo>
                        <a:lnTo>
                          <a:pt x="31368" y="151561"/>
                        </a:lnTo>
                        <a:cubicBezTo>
                          <a:pt x="31368" y="151561"/>
                          <a:pt x="468899" y="-51034"/>
                          <a:pt x="625631" y="12243"/>
                        </a:cubicBezTo>
                        <a:cubicBezTo>
                          <a:pt x="702321" y="42962"/>
                          <a:pt x="725792" y="107105"/>
                          <a:pt x="716706" y="175574"/>
                        </a:cubicBezTo>
                        <a:close/>
                      </a:path>
                    </a:pathLst>
                  </a:custGeom>
                  <a:solidFill>
                    <a:srgbClr val="1F3A65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63E69101-CB1D-48DD-8526-5FEA0CECBA87}"/>
                      </a:ext>
                    </a:extLst>
                  </p:cNvPr>
                  <p:cNvSpPr/>
                  <p:nvPr/>
                </p:nvSpPr>
                <p:spPr>
                  <a:xfrm>
                    <a:off x="4261996" y="3292512"/>
                    <a:ext cx="504917" cy="300377"/>
                  </a:xfrm>
                  <a:custGeom>
                    <a:avLst/>
                    <a:gdLst>
                      <a:gd name="connsiteX0" fmla="*/ 504918 w 504917"/>
                      <a:gd name="connsiteY0" fmla="*/ 24663 h 300377"/>
                      <a:gd name="connsiteX1" fmla="*/ 260355 w 504917"/>
                      <a:gd name="connsiteY1" fmla="*/ 300377 h 300377"/>
                      <a:gd name="connsiteX2" fmla="*/ 0 w 504917"/>
                      <a:gd name="connsiteY2" fmla="*/ 42294 h 300377"/>
                      <a:gd name="connsiteX3" fmla="*/ 241967 w 504917"/>
                      <a:gd name="connsiteY3" fmla="*/ 1 h 300377"/>
                      <a:gd name="connsiteX4" fmla="*/ 504918 w 504917"/>
                      <a:gd name="connsiteY4" fmla="*/ 24663 h 300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4917" h="300377">
                        <a:moveTo>
                          <a:pt x="504918" y="24663"/>
                        </a:moveTo>
                        <a:cubicBezTo>
                          <a:pt x="497563" y="122337"/>
                          <a:pt x="457217" y="300377"/>
                          <a:pt x="260355" y="300377"/>
                        </a:cubicBezTo>
                        <a:cubicBezTo>
                          <a:pt x="52893" y="300377"/>
                          <a:pt x="8978" y="124933"/>
                          <a:pt x="0" y="42294"/>
                        </a:cubicBezTo>
                        <a:cubicBezTo>
                          <a:pt x="96700" y="4869"/>
                          <a:pt x="182043" y="1"/>
                          <a:pt x="241967" y="1"/>
                        </a:cubicBezTo>
                        <a:cubicBezTo>
                          <a:pt x="347428" y="-107"/>
                          <a:pt x="432663" y="7681"/>
                          <a:pt x="504918" y="24663"/>
                        </a:cubicBezTo>
                        <a:close/>
                      </a:path>
                    </a:pathLst>
                  </a:custGeom>
                  <a:solidFill>
                    <a:srgbClr val="1F395E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68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4062789" y="3886776"/>
                  <a:ext cx="980400" cy="648778"/>
                  <a:chOff x="4062789" y="3886776"/>
                  <a:chExt cx="980400" cy="648778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2A246E05-E5D2-4B2E-A17A-C85A199C1331}"/>
                      </a:ext>
                    </a:extLst>
                  </p:cNvPr>
                  <p:cNvSpPr/>
                  <p:nvPr/>
                </p:nvSpPr>
                <p:spPr>
                  <a:xfrm>
                    <a:off x="4114458" y="4465896"/>
                    <a:ext cx="866515" cy="69658"/>
                  </a:xfrm>
                  <a:custGeom>
                    <a:avLst/>
                    <a:gdLst>
                      <a:gd name="connsiteX0" fmla="*/ 831686 w 866515"/>
                      <a:gd name="connsiteY0" fmla="*/ 69659 h 69658"/>
                      <a:gd name="connsiteX1" fmla="*/ 34829 w 866515"/>
                      <a:gd name="connsiteY1" fmla="*/ 69659 h 69658"/>
                      <a:gd name="connsiteX2" fmla="*/ 0 w 866515"/>
                      <a:gd name="connsiteY2" fmla="*/ 34829 h 69658"/>
                      <a:gd name="connsiteX3" fmla="*/ 0 w 866515"/>
                      <a:gd name="connsiteY3" fmla="*/ 34829 h 69658"/>
                      <a:gd name="connsiteX4" fmla="*/ 34829 w 866515"/>
                      <a:gd name="connsiteY4" fmla="*/ 0 h 69658"/>
                      <a:gd name="connsiteX5" fmla="*/ 831686 w 866515"/>
                      <a:gd name="connsiteY5" fmla="*/ 0 h 69658"/>
                      <a:gd name="connsiteX6" fmla="*/ 866516 w 866515"/>
                      <a:gd name="connsiteY6" fmla="*/ 34829 h 69658"/>
                      <a:gd name="connsiteX7" fmla="*/ 866516 w 866515"/>
                      <a:gd name="connsiteY7" fmla="*/ 34829 h 69658"/>
                      <a:gd name="connsiteX8" fmla="*/ 831686 w 866515"/>
                      <a:gd name="connsiteY8" fmla="*/ 69659 h 69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6515" h="69658">
                        <a:moveTo>
                          <a:pt x="831686" y="69659"/>
                        </a:moveTo>
                        <a:lnTo>
                          <a:pt x="34829" y="69659"/>
                        </a:lnTo>
                        <a:cubicBezTo>
                          <a:pt x="15576" y="69659"/>
                          <a:pt x="0" y="54083"/>
                          <a:pt x="0" y="34829"/>
                        </a:cubicBezTo>
                        <a:lnTo>
                          <a:pt x="0" y="34829"/>
                        </a:lnTo>
                        <a:cubicBezTo>
                          <a:pt x="0" y="15576"/>
                          <a:pt x="15576" y="0"/>
                          <a:pt x="34829" y="0"/>
                        </a:cubicBezTo>
                        <a:lnTo>
                          <a:pt x="831686" y="0"/>
                        </a:lnTo>
                        <a:cubicBezTo>
                          <a:pt x="850940" y="0"/>
                          <a:pt x="866516" y="15576"/>
                          <a:pt x="866516" y="34829"/>
                        </a:cubicBezTo>
                        <a:lnTo>
                          <a:pt x="866516" y="34829"/>
                        </a:lnTo>
                        <a:cubicBezTo>
                          <a:pt x="866516" y="54083"/>
                          <a:pt x="850940" y="69659"/>
                          <a:pt x="831686" y="6965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9904BD48-7264-4B3F-87A9-0C8BF74AE6EC}"/>
                      </a:ext>
                    </a:extLst>
                  </p:cNvPr>
                  <p:cNvSpPr/>
                  <p:nvPr/>
                </p:nvSpPr>
                <p:spPr>
                  <a:xfrm>
                    <a:off x="4062789" y="3886776"/>
                    <a:ext cx="980400" cy="579228"/>
                  </a:xfrm>
                  <a:custGeom>
                    <a:avLst/>
                    <a:gdLst>
                      <a:gd name="connsiteX0" fmla="*/ 979840 w 980400"/>
                      <a:gd name="connsiteY0" fmla="*/ 49757 h 579228"/>
                      <a:gd name="connsiteX1" fmla="*/ 976919 w 980400"/>
                      <a:gd name="connsiteY1" fmla="*/ 67820 h 579228"/>
                      <a:gd name="connsiteX2" fmla="*/ 976919 w 980400"/>
                      <a:gd name="connsiteY2" fmla="*/ 68037 h 579228"/>
                      <a:gd name="connsiteX3" fmla="*/ 894388 w 980400"/>
                      <a:gd name="connsiteY3" fmla="*/ 579228 h 579228"/>
                      <a:gd name="connsiteX4" fmla="*/ 82172 w 980400"/>
                      <a:gd name="connsiteY4" fmla="*/ 579228 h 579228"/>
                      <a:gd name="connsiteX5" fmla="*/ 507 w 980400"/>
                      <a:gd name="connsiteY5" fmla="*/ 49432 h 579228"/>
                      <a:gd name="connsiteX6" fmla="*/ 42800 w 980400"/>
                      <a:gd name="connsiteY6" fmla="*/ 0 h 579228"/>
                      <a:gd name="connsiteX7" fmla="*/ 937547 w 980400"/>
                      <a:gd name="connsiteY7" fmla="*/ 0 h 579228"/>
                      <a:gd name="connsiteX8" fmla="*/ 979840 w 980400"/>
                      <a:gd name="connsiteY8" fmla="*/ 49757 h 579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80400" h="579228">
                        <a:moveTo>
                          <a:pt x="979840" y="49757"/>
                        </a:moveTo>
                        <a:lnTo>
                          <a:pt x="976919" y="67820"/>
                        </a:lnTo>
                        <a:lnTo>
                          <a:pt x="976919" y="68037"/>
                        </a:lnTo>
                        <a:lnTo>
                          <a:pt x="894388" y="579228"/>
                        </a:lnTo>
                        <a:lnTo>
                          <a:pt x="82172" y="579228"/>
                        </a:lnTo>
                        <a:lnTo>
                          <a:pt x="507" y="49432"/>
                        </a:lnTo>
                        <a:cubicBezTo>
                          <a:pt x="-3495" y="23472"/>
                          <a:pt x="16732" y="0"/>
                          <a:pt x="42800" y="0"/>
                        </a:cubicBezTo>
                        <a:lnTo>
                          <a:pt x="937547" y="0"/>
                        </a:lnTo>
                        <a:cubicBezTo>
                          <a:pt x="963939" y="-108"/>
                          <a:pt x="984058" y="23581"/>
                          <a:pt x="979840" y="49757"/>
                        </a:cubicBezTo>
                        <a:close/>
                      </a:path>
                    </a:pathLst>
                  </a:custGeom>
                  <a:solidFill>
                    <a:srgbClr val="3855E1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937208A0-6E56-4385-A92E-A2F3CDB88E5F}"/>
                      </a:ext>
                    </a:extLst>
                  </p:cNvPr>
                  <p:cNvSpPr/>
                  <p:nvPr/>
                </p:nvSpPr>
                <p:spPr>
                  <a:xfrm>
                    <a:off x="4149396" y="3954812"/>
                    <a:ext cx="890312" cy="511191"/>
                  </a:xfrm>
                  <a:custGeom>
                    <a:avLst/>
                    <a:gdLst>
                      <a:gd name="connsiteX0" fmla="*/ 890312 w 890312"/>
                      <a:gd name="connsiteY0" fmla="*/ 0 h 511191"/>
                      <a:gd name="connsiteX1" fmla="*/ 807782 w 890312"/>
                      <a:gd name="connsiteY1" fmla="*/ 511192 h 511191"/>
                      <a:gd name="connsiteX2" fmla="*/ 0 w 890312"/>
                      <a:gd name="connsiteY2" fmla="*/ 511192 h 511191"/>
                      <a:gd name="connsiteX3" fmla="*/ 273768 w 890312"/>
                      <a:gd name="connsiteY3" fmla="*/ 482636 h 511191"/>
                      <a:gd name="connsiteX4" fmla="*/ 890312 w 890312"/>
                      <a:gd name="connsiteY4" fmla="*/ 0 h 511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0312" h="511191">
                        <a:moveTo>
                          <a:pt x="890312" y="0"/>
                        </a:moveTo>
                        <a:lnTo>
                          <a:pt x="807782" y="511192"/>
                        </a:lnTo>
                        <a:lnTo>
                          <a:pt x="0" y="511192"/>
                        </a:lnTo>
                        <a:lnTo>
                          <a:pt x="273768" y="482636"/>
                        </a:lnTo>
                        <a:cubicBezTo>
                          <a:pt x="554782" y="453539"/>
                          <a:pt x="794261" y="265763"/>
                          <a:pt x="890312" y="0"/>
                        </a:cubicBezTo>
                        <a:close/>
                      </a:path>
                    </a:pathLst>
                  </a:custGeom>
                  <a:solidFill>
                    <a:srgbClr val="3150BC"/>
                  </a:solidFill>
                  <a:ln w="108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DCAC7602-3439-4E1B-854D-CB0ADD1B0F24}"/>
                    </a:ext>
                  </a:extLst>
                </p:cNvPr>
                <p:cNvGrpSpPr/>
                <p:nvPr/>
              </p:nvGrpSpPr>
              <p:grpSpPr>
                <a:xfrm>
                  <a:off x="4134854" y="2476816"/>
                  <a:ext cx="673656" cy="1041980"/>
                  <a:chOff x="4134854" y="2476816"/>
                  <a:chExt cx="673656" cy="1041980"/>
                </a:xfrm>
              </p:grpSpPr>
              <p:grpSp>
                <p:nvGrpSpPr>
                  <p:cNvPr id="73" name="Graphic 11">
                    <a:extLst>
                      <a:ext uri="{FF2B5EF4-FFF2-40B4-BE49-F238E27FC236}">
                        <a16:creationId xmlns:a16="http://schemas.microsoft.com/office/drawing/2014/main" id="{DCAC7602-3439-4E1B-854D-CB0ADD1B0F24}"/>
                      </a:ext>
                    </a:extLst>
                  </p:cNvPr>
                  <p:cNvGrpSpPr/>
                  <p:nvPr/>
                </p:nvGrpSpPr>
                <p:grpSpPr>
                  <a:xfrm>
                    <a:off x="4351558" y="3234428"/>
                    <a:ext cx="307286" cy="284367"/>
                    <a:chOff x="4351558" y="3234428"/>
                    <a:chExt cx="307286" cy="284367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4E81DE43-50A3-4111-AA13-34E53D7E0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1558" y="3234428"/>
                      <a:ext cx="307286" cy="284367"/>
                    </a:xfrm>
                    <a:custGeom>
                      <a:avLst/>
                      <a:gdLst>
                        <a:gd name="connsiteX0" fmla="*/ 167441 w 307286"/>
                        <a:gd name="connsiteY0" fmla="*/ 284368 h 284367"/>
                        <a:gd name="connsiteX1" fmla="*/ 162032 w 307286"/>
                        <a:gd name="connsiteY1" fmla="*/ 284368 h 284367"/>
                        <a:gd name="connsiteX2" fmla="*/ 83612 w 307286"/>
                        <a:gd name="connsiteY2" fmla="*/ 268468 h 284367"/>
                        <a:gd name="connsiteX3" fmla="*/ 2596 w 307286"/>
                        <a:gd name="connsiteY3" fmla="*/ 135964 h 284367"/>
                        <a:gd name="connsiteX4" fmla="*/ 2812 w 307286"/>
                        <a:gd name="connsiteY4" fmla="*/ 119091 h 284367"/>
                        <a:gd name="connsiteX5" fmla="*/ 0 w 307286"/>
                        <a:gd name="connsiteY5" fmla="*/ 33964 h 284367"/>
                        <a:gd name="connsiteX6" fmla="*/ 0 w 307286"/>
                        <a:gd name="connsiteY6" fmla="*/ 13088 h 284367"/>
                        <a:gd name="connsiteX7" fmla="*/ 292589 w 307286"/>
                        <a:gd name="connsiteY7" fmla="*/ 0 h 284367"/>
                        <a:gd name="connsiteX8" fmla="*/ 304270 w 307286"/>
                        <a:gd name="connsiteY8" fmla="*/ 109572 h 284367"/>
                        <a:gd name="connsiteX9" fmla="*/ 304595 w 307286"/>
                        <a:gd name="connsiteY9" fmla="*/ 110978 h 284367"/>
                        <a:gd name="connsiteX10" fmla="*/ 167441 w 307286"/>
                        <a:gd name="connsiteY10" fmla="*/ 284368 h 284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07286" h="284367">
                          <a:moveTo>
                            <a:pt x="167441" y="284368"/>
                          </a:moveTo>
                          <a:lnTo>
                            <a:pt x="162032" y="284368"/>
                          </a:lnTo>
                          <a:cubicBezTo>
                            <a:pt x="130664" y="284368"/>
                            <a:pt x="104704" y="277878"/>
                            <a:pt x="83612" y="268468"/>
                          </a:cubicBezTo>
                          <a:cubicBezTo>
                            <a:pt x="32450" y="245428"/>
                            <a:pt x="1406" y="191994"/>
                            <a:pt x="2596" y="135964"/>
                          </a:cubicBezTo>
                          <a:cubicBezTo>
                            <a:pt x="2812" y="130232"/>
                            <a:pt x="2812" y="124607"/>
                            <a:pt x="2812" y="119091"/>
                          </a:cubicBezTo>
                          <a:cubicBezTo>
                            <a:pt x="3029" y="72579"/>
                            <a:pt x="0" y="33964"/>
                            <a:pt x="0" y="33964"/>
                          </a:cubicBezTo>
                          <a:lnTo>
                            <a:pt x="0" y="13088"/>
                          </a:lnTo>
                          <a:lnTo>
                            <a:pt x="292589" y="0"/>
                          </a:lnTo>
                          <a:cubicBezTo>
                            <a:pt x="293670" y="42185"/>
                            <a:pt x="298538" y="79610"/>
                            <a:pt x="304270" y="109572"/>
                          </a:cubicBezTo>
                          <a:cubicBezTo>
                            <a:pt x="304487" y="110113"/>
                            <a:pt x="304487" y="110437"/>
                            <a:pt x="304595" y="110978"/>
                          </a:cubicBezTo>
                          <a:cubicBezTo>
                            <a:pt x="321469" y="198917"/>
                            <a:pt x="257002" y="282096"/>
                            <a:pt x="167441" y="284368"/>
                          </a:cubicBezTo>
                          <a:close/>
                        </a:path>
                      </a:pathLst>
                    </a:custGeom>
                    <a:solidFill>
                      <a:srgbClr val="FEB19E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6A0676D3-BF3D-4754-A971-236937A99D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1666" y="3234537"/>
                      <a:ext cx="304270" cy="189184"/>
                    </a:xfrm>
                    <a:custGeom>
                      <a:avLst/>
                      <a:gdLst>
                        <a:gd name="connsiteX0" fmla="*/ 304270 w 304270"/>
                        <a:gd name="connsiteY0" fmla="*/ 109464 h 189184"/>
                        <a:gd name="connsiteX1" fmla="*/ 2812 w 304270"/>
                        <a:gd name="connsiteY1" fmla="*/ 119090 h 189184"/>
                        <a:gd name="connsiteX2" fmla="*/ 0 w 304270"/>
                        <a:gd name="connsiteY2" fmla="*/ 33964 h 189184"/>
                        <a:gd name="connsiteX3" fmla="*/ 0 w 304270"/>
                        <a:gd name="connsiteY3" fmla="*/ 13088 h 189184"/>
                        <a:gd name="connsiteX4" fmla="*/ 292588 w 304270"/>
                        <a:gd name="connsiteY4" fmla="*/ 0 h 189184"/>
                        <a:gd name="connsiteX5" fmla="*/ 304270 w 304270"/>
                        <a:gd name="connsiteY5" fmla="*/ 109464 h 1891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04270" h="189184">
                          <a:moveTo>
                            <a:pt x="304270" y="109464"/>
                          </a:moveTo>
                          <a:cubicBezTo>
                            <a:pt x="182367" y="252675"/>
                            <a:pt x="57112" y="169063"/>
                            <a:pt x="2812" y="119090"/>
                          </a:cubicBezTo>
                          <a:cubicBezTo>
                            <a:pt x="3029" y="72579"/>
                            <a:pt x="0" y="33964"/>
                            <a:pt x="0" y="33964"/>
                          </a:cubicBezTo>
                          <a:lnTo>
                            <a:pt x="0" y="13088"/>
                          </a:lnTo>
                          <a:lnTo>
                            <a:pt x="292588" y="0"/>
                          </a:lnTo>
                          <a:cubicBezTo>
                            <a:pt x="293670" y="41968"/>
                            <a:pt x="298538" y="79502"/>
                            <a:pt x="304270" y="109464"/>
                          </a:cubicBezTo>
                          <a:close/>
                        </a:path>
                      </a:pathLst>
                    </a:custGeom>
                    <a:solidFill>
                      <a:srgbClr val="FF856A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76" name="Graphic 11">
                    <a:extLst>
                      <a:ext uri="{FF2B5EF4-FFF2-40B4-BE49-F238E27FC236}">
                        <a16:creationId xmlns:a16="http://schemas.microsoft.com/office/drawing/2014/main" id="{DCAC7602-3439-4E1B-854D-CB0ADD1B0F24}"/>
                      </a:ext>
                    </a:extLst>
                  </p:cNvPr>
                  <p:cNvGrpSpPr/>
                  <p:nvPr/>
                </p:nvGrpSpPr>
                <p:grpSpPr>
                  <a:xfrm>
                    <a:off x="4134854" y="2476816"/>
                    <a:ext cx="673656" cy="884166"/>
                    <a:chOff x="4134854" y="2476816"/>
                    <a:chExt cx="673656" cy="884166"/>
                  </a:xfrm>
                </p:grpSpPr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F779C208-39AC-4818-88E9-05893FB7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50639" y="2846113"/>
                      <a:ext cx="467816" cy="514868"/>
                    </a:xfrm>
                    <a:custGeom>
                      <a:avLst/>
                      <a:gdLst>
                        <a:gd name="connsiteX0" fmla="*/ 11466 w 467816"/>
                        <a:gd name="connsiteY0" fmla="*/ 259165 h 514868"/>
                        <a:gd name="connsiteX1" fmla="*/ 253541 w 467816"/>
                        <a:gd name="connsiteY1" fmla="*/ 514869 h 514868"/>
                        <a:gd name="connsiteX2" fmla="*/ 467817 w 467816"/>
                        <a:gd name="connsiteY2" fmla="*/ 239479 h 514868"/>
                        <a:gd name="connsiteX3" fmla="*/ 467817 w 467816"/>
                        <a:gd name="connsiteY3" fmla="*/ 0 h 514868"/>
                        <a:gd name="connsiteX4" fmla="*/ 0 w 467816"/>
                        <a:gd name="connsiteY4" fmla="*/ 0 h 514868"/>
                        <a:gd name="connsiteX5" fmla="*/ 11466 w 467816"/>
                        <a:gd name="connsiteY5" fmla="*/ 259165 h 5148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67816" h="514868">
                          <a:moveTo>
                            <a:pt x="11466" y="259165"/>
                          </a:moveTo>
                          <a:cubicBezTo>
                            <a:pt x="11466" y="259165"/>
                            <a:pt x="102216" y="514869"/>
                            <a:pt x="253541" y="514869"/>
                          </a:cubicBezTo>
                          <a:cubicBezTo>
                            <a:pt x="404864" y="514869"/>
                            <a:pt x="467817" y="239479"/>
                            <a:pt x="467817" y="239479"/>
                          </a:cubicBezTo>
                          <a:lnTo>
                            <a:pt x="467817" y="0"/>
                          </a:lnTo>
                          <a:lnTo>
                            <a:pt x="0" y="0"/>
                          </a:lnTo>
                          <a:lnTo>
                            <a:pt x="11466" y="259165"/>
                          </a:lnTo>
                          <a:close/>
                        </a:path>
                      </a:pathLst>
                    </a:custGeom>
                    <a:solidFill>
                      <a:srgbClr val="FEB19E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C89D00C4-4548-41A0-A0FC-5E597AB81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5571" y="2960985"/>
                      <a:ext cx="92698" cy="148943"/>
                    </a:xfrm>
                    <a:custGeom>
                      <a:avLst/>
                      <a:gdLst>
                        <a:gd name="connsiteX0" fmla="*/ 37859 w 92698"/>
                        <a:gd name="connsiteY0" fmla="*/ 0 h 148943"/>
                        <a:gd name="connsiteX1" fmla="*/ 866 w 92698"/>
                        <a:gd name="connsiteY1" fmla="*/ 59275 h 148943"/>
                        <a:gd name="connsiteX2" fmla="*/ 92699 w 92698"/>
                        <a:gd name="connsiteY2" fmla="*/ 139858 h 148943"/>
                        <a:gd name="connsiteX3" fmla="*/ 37859 w 92698"/>
                        <a:gd name="connsiteY3" fmla="*/ 0 h 1489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2698" h="148943">
                          <a:moveTo>
                            <a:pt x="37859" y="0"/>
                          </a:moveTo>
                          <a:cubicBezTo>
                            <a:pt x="37859" y="0"/>
                            <a:pt x="-6705" y="8112"/>
                            <a:pt x="866" y="59275"/>
                          </a:cubicBezTo>
                          <a:cubicBezTo>
                            <a:pt x="8438" y="110437"/>
                            <a:pt x="54949" y="172524"/>
                            <a:pt x="92699" y="139858"/>
                          </a:cubicBezTo>
                          <a:lnTo>
                            <a:pt x="37859" y="0"/>
                          </a:lnTo>
                          <a:close/>
                        </a:path>
                      </a:pathLst>
                    </a:custGeom>
                    <a:solidFill>
                      <a:srgbClr val="FEB19E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C4D89ABD-E14E-4F0E-B013-6D1D9BCA9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8348" y="2939568"/>
                      <a:ext cx="80047" cy="152262"/>
                    </a:xfrm>
                    <a:custGeom>
                      <a:avLst/>
                      <a:gdLst>
                        <a:gd name="connsiteX0" fmla="*/ 35370 w 80047"/>
                        <a:gd name="connsiteY0" fmla="*/ 0 h 152262"/>
                        <a:gd name="connsiteX1" fmla="*/ 80043 w 80047"/>
                        <a:gd name="connsiteY1" fmla="*/ 53758 h 152262"/>
                        <a:gd name="connsiteX2" fmla="*/ 0 w 80047"/>
                        <a:gd name="connsiteY2" fmla="*/ 146024 h 152262"/>
                        <a:gd name="connsiteX3" fmla="*/ 35370 w 80047"/>
                        <a:gd name="connsiteY3" fmla="*/ 0 h 152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047" h="152262">
                          <a:moveTo>
                            <a:pt x="35370" y="0"/>
                          </a:moveTo>
                          <a:cubicBezTo>
                            <a:pt x="35370" y="0"/>
                            <a:pt x="80584" y="2055"/>
                            <a:pt x="80043" y="53758"/>
                          </a:cubicBezTo>
                          <a:cubicBezTo>
                            <a:pt x="79502" y="105462"/>
                            <a:pt x="41860" y="173282"/>
                            <a:pt x="0" y="146024"/>
                          </a:cubicBezTo>
                          <a:lnTo>
                            <a:pt x="35370" y="0"/>
                          </a:lnTo>
                          <a:close/>
                        </a:path>
                      </a:pathLst>
                    </a:custGeom>
                    <a:solidFill>
                      <a:srgbClr val="FEB19E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95A3B05D-853C-40E9-ACDD-653F630263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34854" y="2476816"/>
                      <a:ext cx="673656" cy="628462"/>
                    </a:xfrm>
                    <a:custGeom>
                      <a:avLst/>
                      <a:gdLst>
                        <a:gd name="connsiteX0" fmla="*/ 618864 w 673656"/>
                        <a:gd name="connsiteY0" fmla="*/ 462753 h 628462"/>
                        <a:gd name="connsiteX1" fmla="*/ 583494 w 673656"/>
                        <a:gd name="connsiteY1" fmla="*/ 608776 h 628462"/>
                        <a:gd name="connsiteX2" fmla="*/ 536009 w 673656"/>
                        <a:gd name="connsiteY2" fmla="*/ 507209 h 628462"/>
                        <a:gd name="connsiteX3" fmla="*/ 409888 w 673656"/>
                        <a:gd name="connsiteY3" fmla="*/ 449124 h 628462"/>
                        <a:gd name="connsiteX4" fmla="*/ 323572 w 673656"/>
                        <a:gd name="connsiteY4" fmla="*/ 470216 h 628462"/>
                        <a:gd name="connsiteX5" fmla="*/ 147911 w 673656"/>
                        <a:gd name="connsiteY5" fmla="*/ 487631 h 628462"/>
                        <a:gd name="connsiteX6" fmla="*/ 127251 w 673656"/>
                        <a:gd name="connsiteY6" fmla="*/ 628463 h 628462"/>
                        <a:gd name="connsiteX7" fmla="*/ 78576 w 673656"/>
                        <a:gd name="connsiteY7" fmla="*/ 484169 h 628462"/>
                        <a:gd name="connsiteX8" fmla="*/ 52508 w 673656"/>
                        <a:gd name="connsiteY8" fmla="*/ 499204 h 628462"/>
                        <a:gd name="connsiteX9" fmla="*/ 10107 w 673656"/>
                        <a:gd name="connsiteY9" fmla="*/ 266973 h 628462"/>
                        <a:gd name="connsiteX10" fmla="*/ 98695 w 673656"/>
                        <a:gd name="connsiteY10" fmla="*/ 220570 h 628462"/>
                        <a:gd name="connsiteX11" fmla="*/ 191609 w 673656"/>
                        <a:gd name="connsiteY11" fmla="*/ 79738 h 628462"/>
                        <a:gd name="connsiteX12" fmla="*/ 320759 w 673656"/>
                        <a:gd name="connsiteY12" fmla="*/ 1317 h 628462"/>
                        <a:gd name="connsiteX13" fmla="*/ 345421 w 673656"/>
                        <a:gd name="connsiteY13" fmla="*/ 49235 h 628462"/>
                        <a:gd name="connsiteX14" fmla="*/ 590741 w 673656"/>
                        <a:gd name="connsiteY14" fmla="*/ 236470 h 628462"/>
                        <a:gd name="connsiteX15" fmla="*/ 647420 w 673656"/>
                        <a:gd name="connsiteY15" fmla="*/ 474651 h 628462"/>
                        <a:gd name="connsiteX16" fmla="*/ 618864 w 673656"/>
                        <a:gd name="connsiteY16" fmla="*/ 462753 h 628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73656" h="628462">
                          <a:moveTo>
                            <a:pt x="618864" y="462753"/>
                          </a:moveTo>
                          <a:cubicBezTo>
                            <a:pt x="618864" y="462753"/>
                            <a:pt x="603180" y="552206"/>
                            <a:pt x="583494" y="608776"/>
                          </a:cubicBezTo>
                          <a:cubicBezTo>
                            <a:pt x="583494" y="608776"/>
                            <a:pt x="547691" y="601529"/>
                            <a:pt x="536009" y="507209"/>
                          </a:cubicBezTo>
                          <a:cubicBezTo>
                            <a:pt x="536009" y="507209"/>
                            <a:pt x="458563" y="522352"/>
                            <a:pt x="409888" y="449124"/>
                          </a:cubicBezTo>
                          <a:cubicBezTo>
                            <a:pt x="409888" y="449124"/>
                            <a:pt x="398314" y="521703"/>
                            <a:pt x="323572" y="470216"/>
                          </a:cubicBezTo>
                          <a:cubicBezTo>
                            <a:pt x="273707" y="510886"/>
                            <a:pt x="214757" y="515213"/>
                            <a:pt x="147911" y="487631"/>
                          </a:cubicBezTo>
                          <a:cubicBezTo>
                            <a:pt x="147911" y="487631"/>
                            <a:pt x="159160" y="582817"/>
                            <a:pt x="127251" y="628463"/>
                          </a:cubicBezTo>
                          <a:cubicBezTo>
                            <a:pt x="127251" y="628463"/>
                            <a:pt x="115677" y="590929"/>
                            <a:pt x="78576" y="484169"/>
                          </a:cubicBezTo>
                          <a:cubicBezTo>
                            <a:pt x="78576" y="484169"/>
                            <a:pt x="62676" y="484710"/>
                            <a:pt x="52508" y="499204"/>
                          </a:cubicBezTo>
                          <a:cubicBezTo>
                            <a:pt x="52508" y="499204"/>
                            <a:pt x="-27643" y="342364"/>
                            <a:pt x="10107" y="266973"/>
                          </a:cubicBezTo>
                          <a:cubicBezTo>
                            <a:pt x="47857" y="191581"/>
                            <a:pt x="98695" y="220570"/>
                            <a:pt x="98695" y="220570"/>
                          </a:cubicBezTo>
                          <a:cubicBezTo>
                            <a:pt x="98695" y="220570"/>
                            <a:pt x="79874" y="117487"/>
                            <a:pt x="191609" y="79738"/>
                          </a:cubicBezTo>
                          <a:cubicBezTo>
                            <a:pt x="303345" y="41988"/>
                            <a:pt x="303345" y="-8850"/>
                            <a:pt x="320759" y="1317"/>
                          </a:cubicBezTo>
                          <a:cubicBezTo>
                            <a:pt x="338174" y="11485"/>
                            <a:pt x="345421" y="49235"/>
                            <a:pt x="345421" y="49235"/>
                          </a:cubicBezTo>
                          <a:cubicBezTo>
                            <a:pt x="345421" y="49235"/>
                            <a:pt x="538497" y="28900"/>
                            <a:pt x="590741" y="236470"/>
                          </a:cubicBezTo>
                          <a:cubicBezTo>
                            <a:pt x="590741" y="236470"/>
                            <a:pt x="730167" y="240905"/>
                            <a:pt x="647420" y="474651"/>
                          </a:cubicBezTo>
                          <a:cubicBezTo>
                            <a:pt x="647312" y="474543"/>
                            <a:pt x="641904" y="464916"/>
                            <a:pt x="618864" y="462753"/>
                          </a:cubicBezTo>
                          <a:close/>
                        </a:path>
                      </a:pathLst>
                    </a:custGeom>
                    <a:solidFill>
                      <a:srgbClr val="3F2323"/>
                    </a:solidFill>
                    <a:ln w="108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423B4B5-8C15-4892-BF16-188DA4B8EFF6}"/>
                  </a:ext>
                </a:extLst>
              </p:cNvPr>
              <p:cNvSpPr/>
              <p:nvPr/>
            </p:nvSpPr>
            <p:spPr>
              <a:xfrm>
                <a:off x="1116104" y="1303021"/>
                <a:ext cx="10816" cy="10816"/>
              </a:xfrm>
              <a:custGeom>
                <a:avLst/>
                <a:gdLst/>
                <a:ahLst/>
                <a:cxnLst/>
                <a:rect l="l" t="t" r="r" b="b"/>
                <a:pathLst>
                  <a:path w="10816" h="10816"/>
                </a:pathLst>
              </a:custGeom>
              <a:solidFill>
                <a:srgbClr val="FFFFFF"/>
              </a:solidFill>
              <a:ln w="17402" cap="flat">
                <a:solidFill>
                  <a:srgbClr val="0F22D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00EA5A5F-1298-4772-8040-9C0439FCA351}"/>
                  </a:ext>
                </a:extLst>
              </p:cNvPr>
              <p:cNvSpPr/>
              <p:nvPr/>
            </p:nvSpPr>
            <p:spPr>
              <a:xfrm>
                <a:off x="1928104" y="4535554"/>
                <a:ext cx="5332788" cy="113249"/>
              </a:xfrm>
              <a:custGeom>
                <a:avLst/>
                <a:gdLst>
                  <a:gd name="connsiteX0" fmla="*/ 5313860 w 5332788"/>
                  <a:gd name="connsiteY0" fmla="*/ 113250 h 113249"/>
                  <a:gd name="connsiteX1" fmla="*/ 18929 w 5332788"/>
                  <a:gd name="connsiteY1" fmla="*/ 113250 h 113249"/>
                  <a:gd name="connsiteX2" fmla="*/ 0 w 5332788"/>
                  <a:gd name="connsiteY2" fmla="*/ 94321 h 113249"/>
                  <a:gd name="connsiteX3" fmla="*/ 0 w 5332788"/>
                  <a:gd name="connsiteY3" fmla="*/ 18929 h 113249"/>
                  <a:gd name="connsiteX4" fmla="*/ 18929 w 5332788"/>
                  <a:gd name="connsiteY4" fmla="*/ 0 h 113249"/>
                  <a:gd name="connsiteX5" fmla="*/ 5313860 w 5332788"/>
                  <a:gd name="connsiteY5" fmla="*/ 0 h 113249"/>
                  <a:gd name="connsiteX6" fmla="*/ 5332789 w 5332788"/>
                  <a:gd name="connsiteY6" fmla="*/ 18929 h 113249"/>
                  <a:gd name="connsiteX7" fmla="*/ 5332789 w 5332788"/>
                  <a:gd name="connsiteY7" fmla="*/ 94321 h 113249"/>
                  <a:gd name="connsiteX8" fmla="*/ 5313860 w 5332788"/>
                  <a:gd name="connsiteY8" fmla="*/ 113250 h 11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32788" h="113249">
                    <a:moveTo>
                      <a:pt x="5313860" y="113250"/>
                    </a:moveTo>
                    <a:lnTo>
                      <a:pt x="18929" y="113250"/>
                    </a:lnTo>
                    <a:cubicBezTo>
                      <a:pt x="8545" y="113250"/>
                      <a:pt x="0" y="104813"/>
                      <a:pt x="0" y="94321"/>
                    </a:cubicBezTo>
                    <a:lnTo>
                      <a:pt x="0" y="18929"/>
                    </a:lnTo>
                    <a:cubicBezTo>
                      <a:pt x="0" y="8545"/>
                      <a:pt x="8437" y="0"/>
                      <a:pt x="18929" y="0"/>
                    </a:cubicBezTo>
                    <a:lnTo>
                      <a:pt x="5313860" y="0"/>
                    </a:lnTo>
                    <a:cubicBezTo>
                      <a:pt x="5324243" y="0"/>
                      <a:pt x="5332789" y="8437"/>
                      <a:pt x="5332789" y="18929"/>
                    </a:cubicBezTo>
                    <a:lnTo>
                      <a:pt x="5332789" y="94321"/>
                    </a:lnTo>
                    <a:cubicBezTo>
                      <a:pt x="5332681" y="104813"/>
                      <a:pt x="5324243" y="113250"/>
                      <a:pt x="5313860" y="113250"/>
                    </a:cubicBezTo>
                    <a:close/>
                  </a:path>
                </a:pathLst>
              </a:custGeom>
              <a:solidFill>
                <a:srgbClr val="C1C8D3"/>
              </a:solidFill>
              <a:ln w="10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88" name="Graphic 11">
                <a:extLst>
                  <a:ext uri="{FF2B5EF4-FFF2-40B4-BE49-F238E27FC236}">
                    <a16:creationId xmlns:a16="http://schemas.microsoft.com/office/drawing/2014/main" id="{DCAC7602-3439-4E1B-854D-CB0ADD1B0F24}"/>
                  </a:ext>
                </a:extLst>
              </p:cNvPr>
              <p:cNvGrpSpPr/>
              <p:nvPr/>
            </p:nvGrpSpPr>
            <p:grpSpPr>
              <a:xfrm>
                <a:off x="7379766" y="2363261"/>
                <a:ext cx="61004" cy="195996"/>
                <a:chOff x="7379766" y="2363261"/>
                <a:chExt cx="61004" cy="195996"/>
              </a:xfrm>
              <a:solidFill>
                <a:srgbClr val="9ABCED"/>
              </a:solidFill>
            </p:grpSpPr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826484B9-A736-4F96-AE6F-EDD91B874846}"/>
                    </a:ext>
                  </a:extLst>
                </p:cNvPr>
                <p:cNvSpPr/>
                <p:nvPr/>
              </p:nvSpPr>
              <p:spPr>
                <a:xfrm>
                  <a:off x="7379766" y="2363261"/>
                  <a:ext cx="61004" cy="61005"/>
                </a:xfrm>
                <a:custGeom>
                  <a:avLst/>
                  <a:gdLst>
                    <a:gd name="connsiteX0" fmla="*/ 61005 w 61004"/>
                    <a:gd name="connsiteY0" fmla="*/ 30503 h 61005"/>
                    <a:gd name="connsiteX1" fmla="*/ 30503 w 61004"/>
                    <a:gd name="connsiteY1" fmla="*/ 61006 h 61005"/>
                    <a:gd name="connsiteX2" fmla="*/ 0 w 61004"/>
                    <a:gd name="connsiteY2" fmla="*/ 30503 h 61005"/>
                    <a:gd name="connsiteX3" fmla="*/ 30503 w 61004"/>
                    <a:gd name="connsiteY3" fmla="*/ 0 h 61005"/>
                    <a:gd name="connsiteX4" fmla="*/ 61005 w 61004"/>
                    <a:gd name="connsiteY4" fmla="*/ 30503 h 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04" h="61005">
                      <a:moveTo>
                        <a:pt x="61005" y="30503"/>
                      </a:moveTo>
                      <a:cubicBezTo>
                        <a:pt x="61005" y="47377"/>
                        <a:pt x="47377" y="61006"/>
                        <a:pt x="30503" y="61006"/>
                      </a:cubicBezTo>
                      <a:cubicBezTo>
                        <a:pt x="13629" y="61006"/>
                        <a:pt x="0" y="47377"/>
                        <a:pt x="0" y="30503"/>
                      </a:cubicBezTo>
                      <a:cubicBezTo>
                        <a:pt x="0" y="13629"/>
                        <a:pt x="13629" y="0"/>
                        <a:pt x="30503" y="0"/>
                      </a:cubicBezTo>
                      <a:cubicBezTo>
                        <a:pt x="47377" y="0"/>
                        <a:pt x="61005" y="13629"/>
                        <a:pt x="61005" y="30503"/>
                      </a:cubicBezTo>
                      <a:close/>
                    </a:path>
                  </a:pathLst>
                </a:custGeom>
                <a:solidFill>
                  <a:srgbClr val="9ABCED"/>
                </a:solidFill>
                <a:ln w="10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181FE2A9-B70F-4EB8-B2FB-F2A3318FFBD0}"/>
                    </a:ext>
                  </a:extLst>
                </p:cNvPr>
                <p:cNvSpPr/>
                <p:nvPr/>
              </p:nvSpPr>
              <p:spPr>
                <a:xfrm>
                  <a:off x="7379766" y="2498252"/>
                  <a:ext cx="61004" cy="61005"/>
                </a:xfrm>
                <a:custGeom>
                  <a:avLst/>
                  <a:gdLst>
                    <a:gd name="connsiteX0" fmla="*/ 61005 w 61004"/>
                    <a:gd name="connsiteY0" fmla="*/ 30503 h 61005"/>
                    <a:gd name="connsiteX1" fmla="*/ 30503 w 61004"/>
                    <a:gd name="connsiteY1" fmla="*/ 61005 h 61005"/>
                    <a:gd name="connsiteX2" fmla="*/ 0 w 61004"/>
                    <a:gd name="connsiteY2" fmla="*/ 30503 h 61005"/>
                    <a:gd name="connsiteX3" fmla="*/ 30503 w 61004"/>
                    <a:gd name="connsiteY3" fmla="*/ 0 h 61005"/>
                    <a:gd name="connsiteX4" fmla="*/ 61005 w 61004"/>
                    <a:gd name="connsiteY4" fmla="*/ 30503 h 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04" h="61005">
                      <a:moveTo>
                        <a:pt x="61005" y="30503"/>
                      </a:moveTo>
                      <a:cubicBezTo>
                        <a:pt x="61005" y="47377"/>
                        <a:pt x="47377" y="61005"/>
                        <a:pt x="30503" y="61005"/>
                      </a:cubicBezTo>
                      <a:cubicBezTo>
                        <a:pt x="13629" y="61005"/>
                        <a:pt x="0" y="47377"/>
                        <a:pt x="0" y="30503"/>
                      </a:cubicBezTo>
                      <a:cubicBezTo>
                        <a:pt x="0" y="13629"/>
                        <a:pt x="13629" y="0"/>
                        <a:pt x="30503" y="0"/>
                      </a:cubicBezTo>
                      <a:cubicBezTo>
                        <a:pt x="47377" y="0"/>
                        <a:pt x="61005" y="13629"/>
                        <a:pt x="61005" y="30503"/>
                      </a:cubicBezTo>
                      <a:close/>
                    </a:path>
                  </a:pathLst>
                </a:custGeom>
                <a:solidFill>
                  <a:srgbClr val="9ABCED"/>
                </a:solidFill>
                <a:ln w="10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97" name="Content Placeholder 9">
            <a:extLst>
              <a:ext uri="{FF2B5EF4-FFF2-40B4-BE49-F238E27FC236}">
                <a16:creationId xmlns:a16="http://schemas.microsoft.com/office/drawing/2014/main" id="{3ADC551E-CE09-476C-A42F-2307DA961A64}"/>
              </a:ext>
            </a:extLst>
          </p:cNvPr>
          <p:cNvSpPr txBox="1">
            <a:spLocks/>
          </p:cNvSpPr>
          <p:nvPr/>
        </p:nvSpPr>
        <p:spPr>
          <a:xfrm>
            <a:off x="6149340" y="1492249"/>
            <a:ext cx="2366010" cy="2987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E5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3893" indent="-230117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E5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359" indent="-223766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E5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8087" indent="-271391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E5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3128" indent="-265040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2E5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2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6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AC3E344-6261-43FA-8A8B-A638768C174D}"/>
              </a:ext>
            </a:extLst>
          </p:cNvPr>
          <p:cNvSpPr/>
          <p:nvPr/>
        </p:nvSpPr>
        <p:spPr>
          <a:xfrm>
            <a:off x="250408" y="2009834"/>
            <a:ext cx="2056564" cy="564510"/>
          </a:xfrm>
          <a:prstGeom prst="roundRect">
            <a:avLst>
              <a:gd name="adj" fmla="val 8580"/>
            </a:avLst>
          </a:prstGeom>
          <a:solidFill>
            <a:schemeClr val="bg1">
              <a:alpha val="90000"/>
            </a:schemeClr>
          </a:solidFill>
          <a:ln w="12700">
            <a:solidFill>
              <a:srgbClr val="2FA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Grievance fully investigated </a:t>
            </a:r>
            <a:br>
              <a:rPr lang="en-GB" sz="1000" dirty="0">
                <a:solidFill>
                  <a:srgbClr val="002E56"/>
                </a:solidFill>
              </a:rPr>
            </a:br>
            <a:r>
              <a:rPr lang="en-GB" sz="1000" dirty="0">
                <a:solidFill>
                  <a:srgbClr val="002E56"/>
                </a:solidFill>
              </a:rPr>
              <a:t>and resolved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19FC3E3-65BD-45A0-BE9B-42F4031C1BD9}"/>
              </a:ext>
            </a:extLst>
          </p:cNvPr>
          <p:cNvSpPr/>
          <p:nvPr/>
        </p:nvSpPr>
        <p:spPr>
          <a:xfrm>
            <a:off x="1603979" y="2696909"/>
            <a:ext cx="1782742" cy="596076"/>
          </a:xfrm>
          <a:prstGeom prst="roundRect">
            <a:avLst>
              <a:gd name="adj" fmla="val 8580"/>
            </a:avLst>
          </a:prstGeom>
          <a:solidFill>
            <a:schemeClr val="bg1">
              <a:alpha val="90000"/>
            </a:schemeClr>
          </a:solidFill>
          <a:ln w="12700">
            <a:solidFill>
              <a:srgbClr val="2FA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Up to date medical report obtained to better 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CEB962B0-A663-4EE5-97D7-192C21A6842E}"/>
              </a:ext>
            </a:extLst>
          </p:cNvPr>
          <p:cNvSpPr/>
          <p:nvPr/>
        </p:nvSpPr>
        <p:spPr>
          <a:xfrm>
            <a:off x="222190" y="3429211"/>
            <a:ext cx="2388477" cy="450752"/>
          </a:xfrm>
          <a:prstGeom prst="roundRect">
            <a:avLst>
              <a:gd name="adj" fmla="val 8580"/>
            </a:avLst>
          </a:prstGeom>
          <a:solidFill>
            <a:schemeClr val="bg1">
              <a:alpha val="90000"/>
            </a:schemeClr>
          </a:solidFill>
          <a:ln w="12700">
            <a:solidFill>
              <a:srgbClr val="2FA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understand John’s mental </a:t>
            </a:r>
            <a:br>
              <a:rPr lang="en-GB" sz="1000" dirty="0">
                <a:solidFill>
                  <a:srgbClr val="002E56"/>
                </a:solidFill>
              </a:rPr>
            </a:br>
            <a:r>
              <a:rPr lang="en-GB" sz="1000" dirty="0">
                <a:solidFill>
                  <a:srgbClr val="002E56"/>
                </a:solidFill>
              </a:rPr>
              <a:t>health issues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5A99A1D0-5826-410D-B767-F42CE8E311BC}"/>
              </a:ext>
            </a:extLst>
          </p:cNvPr>
          <p:cNvSpPr/>
          <p:nvPr/>
        </p:nvSpPr>
        <p:spPr>
          <a:xfrm>
            <a:off x="1126667" y="4091634"/>
            <a:ext cx="1908526" cy="613867"/>
          </a:xfrm>
          <a:prstGeom prst="roundRect">
            <a:avLst>
              <a:gd name="adj" fmla="val 8580"/>
            </a:avLst>
          </a:prstGeom>
          <a:solidFill>
            <a:schemeClr val="bg1">
              <a:alpha val="90000"/>
            </a:schemeClr>
          </a:solidFill>
          <a:ln w="12700">
            <a:solidFill>
              <a:srgbClr val="2FA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Reasonable adjustments identified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6F8D718-3717-4CB9-BC93-D6451027B842}"/>
              </a:ext>
            </a:extLst>
          </p:cNvPr>
          <p:cNvSpPr/>
          <p:nvPr/>
        </p:nvSpPr>
        <p:spPr>
          <a:xfrm>
            <a:off x="6075942" y="3791865"/>
            <a:ext cx="2199423" cy="697579"/>
          </a:xfrm>
          <a:prstGeom prst="roundRect">
            <a:avLst>
              <a:gd name="adj" fmla="val 8580"/>
            </a:avLst>
          </a:prstGeom>
          <a:solidFill>
            <a:schemeClr val="bg1">
              <a:alpha val="90000"/>
            </a:schemeClr>
          </a:solidFill>
          <a:ln w="12700">
            <a:solidFill>
              <a:srgbClr val="2FA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Staggered work arrival and departure to avoid peak commuting time and lift congestion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250F594-FA87-4D0B-8934-AEBDD7450D81}"/>
              </a:ext>
            </a:extLst>
          </p:cNvPr>
          <p:cNvSpPr/>
          <p:nvPr/>
        </p:nvSpPr>
        <p:spPr>
          <a:xfrm>
            <a:off x="1606469" y="1060652"/>
            <a:ext cx="1565870" cy="697579"/>
          </a:xfrm>
          <a:prstGeom prst="roundRect">
            <a:avLst>
              <a:gd name="adj" fmla="val 8580"/>
            </a:avLst>
          </a:prstGeom>
          <a:solidFill>
            <a:schemeClr val="bg1">
              <a:alpha val="18000"/>
            </a:schemeClr>
          </a:solidFill>
          <a:ln w="12700">
            <a:solidFill>
              <a:srgbClr val="2FA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Grievance fully  investigated and resolved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ABA0090-D038-4D0A-8ACB-3B5C39E29B95}"/>
              </a:ext>
            </a:extLst>
          </p:cNvPr>
          <p:cNvSpPr/>
          <p:nvPr/>
        </p:nvSpPr>
        <p:spPr>
          <a:xfrm>
            <a:off x="2595630" y="1560379"/>
            <a:ext cx="1394244" cy="697579"/>
          </a:xfrm>
          <a:prstGeom prst="roundRect">
            <a:avLst>
              <a:gd name="adj" fmla="val 8580"/>
            </a:avLst>
          </a:prstGeom>
          <a:solidFill>
            <a:schemeClr val="bg1">
              <a:alpha val="18000"/>
            </a:schemeClr>
          </a:solidFill>
          <a:ln w="12700">
            <a:solidFill>
              <a:srgbClr val="2FA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/>
            </a:r>
            <a:br>
              <a:rPr lang="en-GB" sz="1000" dirty="0">
                <a:solidFill>
                  <a:srgbClr val="002E56"/>
                </a:solidFill>
              </a:rPr>
            </a:br>
            <a:r>
              <a:rPr lang="en-GB" sz="1000" dirty="0">
                <a:solidFill>
                  <a:srgbClr val="002E56"/>
                </a:solidFill>
              </a:rPr>
              <a:t>Employee returned to work after four weeks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F26FD6FB-0BF7-403A-9BE4-A994054631C5}"/>
              </a:ext>
            </a:extLst>
          </p:cNvPr>
          <p:cNvSpPr/>
          <p:nvPr/>
        </p:nvSpPr>
        <p:spPr>
          <a:xfrm>
            <a:off x="5008927" y="1259942"/>
            <a:ext cx="1783957" cy="515944"/>
          </a:xfrm>
          <a:prstGeom prst="roundRect">
            <a:avLst>
              <a:gd name="adj" fmla="val 8580"/>
            </a:avLst>
          </a:prstGeom>
          <a:solidFill>
            <a:schemeClr val="bg1">
              <a:alpha val="18000"/>
            </a:schemeClr>
          </a:solidFill>
          <a:ln w="12700">
            <a:solidFill>
              <a:srgbClr val="2FA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home working </a:t>
            </a:r>
            <a:br>
              <a:rPr lang="en-GB" sz="1000" dirty="0">
                <a:solidFill>
                  <a:srgbClr val="002E56"/>
                </a:solidFill>
              </a:rPr>
            </a:br>
            <a:r>
              <a:rPr lang="en-GB" sz="1000" dirty="0">
                <a:solidFill>
                  <a:srgbClr val="002E56"/>
                </a:solidFill>
              </a:rPr>
              <a:t>three days a week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A5D8E5B-0A26-4335-9429-33F622B2EF80}"/>
              </a:ext>
            </a:extLst>
          </p:cNvPr>
          <p:cNvSpPr/>
          <p:nvPr/>
        </p:nvSpPr>
        <p:spPr>
          <a:xfrm>
            <a:off x="6600740" y="2325903"/>
            <a:ext cx="2246474" cy="505759"/>
          </a:xfrm>
          <a:prstGeom prst="roundRect">
            <a:avLst>
              <a:gd name="adj" fmla="val 8580"/>
            </a:avLst>
          </a:prstGeom>
          <a:solidFill>
            <a:schemeClr val="bg1">
              <a:alpha val="18000"/>
            </a:schemeClr>
          </a:solidFill>
          <a:ln w="12700">
            <a:solidFill>
              <a:srgbClr val="2FA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2 days in the office to oversee team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85ADF204-DD07-4D5A-8FF3-A4206D66517C}"/>
              </a:ext>
            </a:extLst>
          </p:cNvPr>
          <p:cNvSpPr/>
          <p:nvPr/>
        </p:nvSpPr>
        <p:spPr>
          <a:xfrm>
            <a:off x="6656226" y="1642645"/>
            <a:ext cx="1783957" cy="436772"/>
          </a:xfrm>
          <a:prstGeom prst="roundRect">
            <a:avLst>
              <a:gd name="adj" fmla="val 8580"/>
            </a:avLst>
          </a:prstGeom>
          <a:solidFill>
            <a:schemeClr val="bg1">
              <a:alpha val="18000"/>
            </a:schemeClr>
          </a:solidFill>
          <a:ln w="12700">
            <a:solidFill>
              <a:srgbClr val="2FA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Own office provided away from the open plan area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42185D2-421A-4741-8944-19E2A9D4B5D2}"/>
              </a:ext>
            </a:extLst>
          </p:cNvPr>
          <p:cNvSpPr/>
          <p:nvPr/>
        </p:nvSpPr>
        <p:spPr>
          <a:xfrm>
            <a:off x="7094470" y="2950657"/>
            <a:ext cx="1578553" cy="519562"/>
          </a:xfrm>
          <a:prstGeom prst="roundRect">
            <a:avLst>
              <a:gd name="adj" fmla="val 8580"/>
            </a:avLst>
          </a:prstGeom>
          <a:solidFill>
            <a:schemeClr val="bg1">
              <a:alpha val="18000"/>
            </a:schemeClr>
          </a:solidFill>
          <a:ln w="12700">
            <a:solidFill>
              <a:srgbClr val="2FA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rgbClr val="002E56"/>
                </a:solidFill>
              </a:rPr>
              <a:t>Increase in productivity and loyalty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D1184-6696-447F-BF87-2A11855FF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82771" y="340241"/>
            <a:ext cx="8399721" cy="4093535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228528" indent="-228528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1pPr>
            <a:lvl2pPr marL="453893" indent="-230117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2pPr>
            <a:lvl3pPr marL="690359" indent="-223766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3pPr>
            <a:lvl4pPr marL="968087" indent="-271391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4pPr>
            <a:lvl5pPr marL="1233128" indent="-265040" algn="l" defTabSz="91413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C91A1F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Light" pitchFamily="50" charset="0"/>
                <a:ea typeface="+mn-ea"/>
                <a:cs typeface="+mn-cs"/>
              </a:defRPr>
            </a:lvl5pPr>
            <a:lvl6pPr marL="251384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2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4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6" indent="-228528" algn="l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kern="0" dirty="0">
                <a:solidFill>
                  <a:srgbClr val="009AE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Managing the risk and legal defensibility</a:t>
            </a:r>
            <a:endParaRPr lang="en-GB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3" name="Content Placeholder 7"/>
          <p:cNvSpPr>
            <a:spLocks noGrp="1"/>
          </p:cNvSpPr>
          <p:nvPr>
            <p:ph idx="1"/>
          </p:nvPr>
        </p:nvSpPr>
        <p:spPr>
          <a:xfrm>
            <a:off x="541243" y="1169519"/>
            <a:ext cx="7904163" cy="3758828"/>
          </a:xfrm>
        </p:spPr>
        <p:txBody>
          <a:bodyPr>
            <a:noAutofit/>
          </a:bodyPr>
          <a:lstStyle/>
          <a:p>
            <a:r>
              <a:rPr lang="en-GB" sz="1800" dirty="0" smtClean="0"/>
              <a:t>Employers state of readiness</a:t>
            </a:r>
            <a:endParaRPr lang="en-GB" sz="1800" dirty="0">
              <a:latin typeface="+mn-lt"/>
            </a:endParaRPr>
          </a:p>
          <a:p>
            <a:r>
              <a:rPr lang="en-GB" sz="1800" dirty="0" smtClean="0"/>
              <a:t>Best Practice Framework</a:t>
            </a:r>
            <a:endParaRPr lang="en-GB" sz="1800" dirty="0">
              <a:latin typeface="+mn-lt"/>
            </a:endParaRPr>
          </a:p>
          <a:p>
            <a:r>
              <a:rPr lang="en-GB" sz="1800" dirty="0" smtClean="0"/>
              <a:t>What can employers be doing now?</a:t>
            </a:r>
            <a:endParaRPr lang="en-GB" sz="1800" dirty="0">
              <a:latin typeface="+mn-lt"/>
            </a:endParaRPr>
          </a:p>
          <a:p>
            <a:r>
              <a:rPr lang="en-GB" sz="1800" dirty="0" smtClean="0"/>
              <a:t>Mental Health in the insurance environment</a:t>
            </a:r>
            <a:endParaRPr lang="en-GB" sz="1800" dirty="0">
              <a:latin typeface="+mn-lt"/>
            </a:endParaRPr>
          </a:p>
          <a:p>
            <a:r>
              <a:rPr lang="en-GB" sz="1800" dirty="0">
                <a:latin typeface="+mn-lt"/>
              </a:rPr>
              <a:t>Legal Issues and defensibility</a:t>
            </a:r>
          </a:p>
          <a:p>
            <a:endParaRPr lang="en-GB" sz="16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A34E-281F-4F9C-A020-B3124A2EC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7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6FD96-E4DB-40C5-8E87-8513D50E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8014"/>
            <a:ext cx="7886700" cy="5510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86F376-F0DE-A444-8876-DDE194B2B092}"/>
              </a:ext>
            </a:extLst>
          </p:cNvPr>
          <p:cNvSpPr/>
          <p:nvPr/>
        </p:nvSpPr>
        <p:spPr>
          <a:xfrm>
            <a:off x="90873" y="7269696"/>
            <a:ext cx="9053128" cy="307777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Organisations that proactively manage mental health mitigate risk and derive benefits</a:t>
            </a:r>
          </a:p>
        </p:txBody>
      </p:sp>
      <p:sp>
        <p:nvSpPr>
          <p:cNvPr id="6" name="Rectangle: Rounded Corners 60">
            <a:extLst>
              <a:ext uri="{FF2B5EF4-FFF2-40B4-BE49-F238E27FC236}">
                <a16:creationId xmlns:a16="http://schemas.microsoft.com/office/drawing/2014/main" id="{5FD367B8-8706-4984-A616-57CCFD562FAE}"/>
              </a:ext>
            </a:extLst>
          </p:cNvPr>
          <p:cNvSpPr/>
          <p:nvPr/>
        </p:nvSpPr>
        <p:spPr>
          <a:xfrm>
            <a:off x="2158980" y="1269270"/>
            <a:ext cx="2340000" cy="540000"/>
          </a:xfrm>
          <a:prstGeom prst="roundRect">
            <a:avLst/>
          </a:prstGeom>
          <a:noFill/>
          <a:ln w="9525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2E56"/>
                </a:solidFill>
              </a:rPr>
              <a:t>Talent </a:t>
            </a:r>
            <a:br>
              <a:rPr lang="en-US" sz="1100" dirty="0">
                <a:solidFill>
                  <a:srgbClr val="002E56"/>
                </a:solidFill>
              </a:rPr>
            </a:br>
            <a:r>
              <a:rPr lang="en-US" sz="1100" dirty="0">
                <a:solidFill>
                  <a:srgbClr val="002E56"/>
                </a:solidFill>
              </a:rPr>
              <a:t>Attraction </a:t>
            </a:r>
          </a:p>
        </p:txBody>
      </p:sp>
      <p:sp>
        <p:nvSpPr>
          <p:cNvPr id="7" name="Rectangle: Rounded Corners 60">
            <a:extLst>
              <a:ext uri="{FF2B5EF4-FFF2-40B4-BE49-F238E27FC236}">
                <a16:creationId xmlns:a16="http://schemas.microsoft.com/office/drawing/2014/main" id="{106B1F5F-09CC-4EAD-BB80-FF6A5A9C29C3}"/>
              </a:ext>
            </a:extLst>
          </p:cNvPr>
          <p:cNvSpPr/>
          <p:nvPr/>
        </p:nvSpPr>
        <p:spPr>
          <a:xfrm>
            <a:off x="2158980" y="1902380"/>
            <a:ext cx="2340000" cy="540000"/>
          </a:xfrm>
          <a:prstGeom prst="roundRect">
            <a:avLst/>
          </a:prstGeom>
          <a:noFill/>
          <a:ln w="9525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2E56"/>
                </a:solidFill>
              </a:rPr>
              <a:t>Reduction in </a:t>
            </a:r>
            <a:br>
              <a:rPr lang="en-US" sz="1100" dirty="0">
                <a:solidFill>
                  <a:srgbClr val="002E56"/>
                </a:solidFill>
              </a:rPr>
            </a:br>
            <a:r>
              <a:rPr lang="en-US" sz="1100" dirty="0">
                <a:solidFill>
                  <a:srgbClr val="002E56"/>
                </a:solidFill>
              </a:rPr>
              <a:t>absenteeism </a:t>
            </a:r>
          </a:p>
        </p:txBody>
      </p:sp>
      <p:sp>
        <p:nvSpPr>
          <p:cNvPr id="9" name="Rectangle: Rounded Corners 60">
            <a:extLst>
              <a:ext uri="{FF2B5EF4-FFF2-40B4-BE49-F238E27FC236}">
                <a16:creationId xmlns:a16="http://schemas.microsoft.com/office/drawing/2014/main" id="{947B8BA7-AE02-4174-9AB8-4814701699B8}"/>
              </a:ext>
            </a:extLst>
          </p:cNvPr>
          <p:cNvSpPr/>
          <p:nvPr/>
        </p:nvSpPr>
        <p:spPr>
          <a:xfrm>
            <a:off x="2158980" y="2535490"/>
            <a:ext cx="2340000" cy="540000"/>
          </a:xfrm>
          <a:prstGeom prst="roundRect">
            <a:avLst/>
          </a:prstGeom>
          <a:noFill/>
          <a:ln w="9525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2E56"/>
                </a:solidFill>
              </a:rPr>
              <a:t>Safer, more empathetic </a:t>
            </a:r>
            <a:br>
              <a:rPr lang="en-US" sz="1100" dirty="0">
                <a:solidFill>
                  <a:srgbClr val="002E56"/>
                </a:solidFill>
              </a:rPr>
            </a:br>
            <a:r>
              <a:rPr lang="en-US" sz="1100" dirty="0">
                <a:solidFill>
                  <a:srgbClr val="002E56"/>
                </a:solidFill>
              </a:rPr>
              <a:t>working environment </a:t>
            </a:r>
          </a:p>
        </p:txBody>
      </p:sp>
      <p:sp>
        <p:nvSpPr>
          <p:cNvPr id="10" name="Rectangle: Rounded Corners 60">
            <a:extLst>
              <a:ext uri="{FF2B5EF4-FFF2-40B4-BE49-F238E27FC236}">
                <a16:creationId xmlns:a16="http://schemas.microsoft.com/office/drawing/2014/main" id="{27610914-92C4-4C29-9C54-4909918C324F}"/>
              </a:ext>
            </a:extLst>
          </p:cNvPr>
          <p:cNvSpPr/>
          <p:nvPr/>
        </p:nvSpPr>
        <p:spPr>
          <a:xfrm>
            <a:off x="2158980" y="3168600"/>
            <a:ext cx="2340000" cy="540000"/>
          </a:xfrm>
          <a:prstGeom prst="roundRect">
            <a:avLst/>
          </a:prstGeom>
          <a:noFill/>
          <a:ln w="9525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2E56"/>
                </a:solidFill>
              </a:rPr>
              <a:t>Increased Employee </a:t>
            </a:r>
            <a:br>
              <a:rPr lang="en-US" sz="1100" dirty="0">
                <a:solidFill>
                  <a:srgbClr val="002E56"/>
                </a:solidFill>
              </a:rPr>
            </a:br>
            <a:r>
              <a:rPr lang="en-US" sz="1100" dirty="0">
                <a:solidFill>
                  <a:srgbClr val="002E56"/>
                </a:solidFill>
              </a:rPr>
              <a:t>Engagement </a:t>
            </a:r>
          </a:p>
        </p:txBody>
      </p:sp>
      <p:sp>
        <p:nvSpPr>
          <p:cNvPr id="11" name="Rectangle: Rounded Corners 60">
            <a:extLst>
              <a:ext uri="{FF2B5EF4-FFF2-40B4-BE49-F238E27FC236}">
                <a16:creationId xmlns:a16="http://schemas.microsoft.com/office/drawing/2014/main" id="{F5D8D1B6-15FC-44C6-ADEA-282705154FE7}"/>
              </a:ext>
            </a:extLst>
          </p:cNvPr>
          <p:cNvSpPr/>
          <p:nvPr/>
        </p:nvSpPr>
        <p:spPr>
          <a:xfrm>
            <a:off x="4645020" y="3796769"/>
            <a:ext cx="2340000" cy="540000"/>
          </a:xfrm>
          <a:prstGeom prst="roundRect">
            <a:avLst/>
          </a:prstGeom>
          <a:noFill/>
          <a:ln w="9525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2E56"/>
                </a:solidFill>
              </a:rPr>
              <a:t>Increased </a:t>
            </a:r>
            <a:br>
              <a:rPr lang="en-US" sz="1100" dirty="0">
                <a:solidFill>
                  <a:srgbClr val="002E56"/>
                </a:solidFill>
              </a:rPr>
            </a:br>
            <a:r>
              <a:rPr lang="en-US" sz="1100" dirty="0">
                <a:solidFill>
                  <a:srgbClr val="002E56"/>
                </a:solidFill>
              </a:rPr>
              <a:t>performance </a:t>
            </a:r>
          </a:p>
        </p:txBody>
      </p:sp>
      <p:sp>
        <p:nvSpPr>
          <p:cNvPr id="12" name="Rectangle: Rounded Corners 60">
            <a:extLst>
              <a:ext uri="{FF2B5EF4-FFF2-40B4-BE49-F238E27FC236}">
                <a16:creationId xmlns:a16="http://schemas.microsoft.com/office/drawing/2014/main" id="{85F41996-B317-42AE-BBDB-A560968D1EFA}"/>
              </a:ext>
            </a:extLst>
          </p:cNvPr>
          <p:cNvSpPr/>
          <p:nvPr/>
        </p:nvSpPr>
        <p:spPr>
          <a:xfrm>
            <a:off x="4645020" y="1269270"/>
            <a:ext cx="2340000" cy="540000"/>
          </a:xfrm>
          <a:prstGeom prst="roundRect">
            <a:avLst/>
          </a:prstGeom>
          <a:noFill/>
          <a:ln w="9525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2E56"/>
                </a:solidFill>
              </a:rPr>
              <a:t>Talent Retention and </a:t>
            </a:r>
            <a:br>
              <a:rPr lang="en-US" sz="1100" dirty="0">
                <a:solidFill>
                  <a:srgbClr val="002E56"/>
                </a:solidFill>
              </a:rPr>
            </a:br>
            <a:r>
              <a:rPr lang="en-US" sz="1100" dirty="0">
                <a:solidFill>
                  <a:srgbClr val="002E56"/>
                </a:solidFill>
              </a:rPr>
              <a:t>employee advocacy </a:t>
            </a:r>
          </a:p>
        </p:txBody>
      </p:sp>
      <p:sp>
        <p:nvSpPr>
          <p:cNvPr id="13" name="Rectangle: Rounded Corners 60">
            <a:extLst>
              <a:ext uri="{FF2B5EF4-FFF2-40B4-BE49-F238E27FC236}">
                <a16:creationId xmlns:a16="http://schemas.microsoft.com/office/drawing/2014/main" id="{E5C3D2B0-643E-47ED-B148-7EDDF90F84DC}"/>
              </a:ext>
            </a:extLst>
          </p:cNvPr>
          <p:cNvSpPr/>
          <p:nvPr/>
        </p:nvSpPr>
        <p:spPr>
          <a:xfrm>
            <a:off x="4645020" y="1901145"/>
            <a:ext cx="2340000" cy="540000"/>
          </a:xfrm>
          <a:prstGeom prst="roundRect">
            <a:avLst/>
          </a:prstGeom>
          <a:noFill/>
          <a:ln w="9525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2E56"/>
                </a:solidFill>
              </a:rPr>
              <a:t>Increase in </a:t>
            </a:r>
            <a:br>
              <a:rPr lang="en-US" sz="1100" dirty="0">
                <a:solidFill>
                  <a:srgbClr val="002E56"/>
                </a:solidFill>
              </a:rPr>
            </a:br>
            <a:r>
              <a:rPr lang="en-US" sz="1100" dirty="0">
                <a:solidFill>
                  <a:srgbClr val="002E56"/>
                </a:solidFill>
              </a:rPr>
              <a:t>presenteeism</a:t>
            </a:r>
          </a:p>
        </p:txBody>
      </p:sp>
      <p:sp>
        <p:nvSpPr>
          <p:cNvPr id="14" name="Rectangle: Rounded Corners 60">
            <a:extLst>
              <a:ext uri="{FF2B5EF4-FFF2-40B4-BE49-F238E27FC236}">
                <a16:creationId xmlns:a16="http://schemas.microsoft.com/office/drawing/2014/main" id="{F9A4A914-A318-44E7-8665-7131D5F10EC0}"/>
              </a:ext>
            </a:extLst>
          </p:cNvPr>
          <p:cNvSpPr/>
          <p:nvPr/>
        </p:nvSpPr>
        <p:spPr>
          <a:xfrm>
            <a:off x="4645020" y="2533020"/>
            <a:ext cx="2340000" cy="540000"/>
          </a:xfrm>
          <a:prstGeom prst="roundRect">
            <a:avLst/>
          </a:prstGeom>
          <a:noFill/>
          <a:ln w="9525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rgbClr val="002E56"/>
                </a:solidFill>
              </a:rPr>
              <a:t>Minimise</a:t>
            </a:r>
            <a:r>
              <a:rPr lang="en-US" sz="1100" dirty="0">
                <a:solidFill>
                  <a:srgbClr val="002E56"/>
                </a:solidFill>
              </a:rPr>
              <a:t> claims and </a:t>
            </a:r>
            <a:br>
              <a:rPr lang="en-US" sz="1100" dirty="0">
                <a:solidFill>
                  <a:srgbClr val="002E56"/>
                </a:solidFill>
              </a:rPr>
            </a:br>
            <a:r>
              <a:rPr lang="en-US" sz="1100" dirty="0">
                <a:solidFill>
                  <a:srgbClr val="002E56"/>
                </a:solidFill>
              </a:rPr>
              <a:t>improve claim defensibility</a:t>
            </a:r>
          </a:p>
        </p:txBody>
      </p:sp>
      <p:sp>
        <p:nvSpPr>
          <p:cNvPr id="15" name="Rectangle: Rounded Corners 60">
            <a:extLst>
              <a:ext uri="{FF2B5EF4-FFF2-40B4-BE49-F238E27FC236}">
                <a16:creationId xmlns:a16="http://schemas.microsoft.com/office/drawing/2014/main" id="{80389A29-8F4D-48E7-9B3D-BDF75C0E045C}"/>
              </a:ext>
            </a:extLst>
          </p:cNvPr>
          <p:cNvSpPr/>
          <p:nvPr/>
        </p:nvSpPr>
        <p:spPr>
          <a:xfrm>
            <a:off x="4645020" y="3164895"/>
            <a:ext cx="2340000" cy="540000"/>
          </a:xfrm>
          <a:prstGeom prst="roundRect">
            <a:avLst/>
          </a:prstGeom>
          <a:noFill/>
          <a:ln w="9525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2E56"/>
                </a:solidFill>
              </a:rPr>
              <a:t>Increased </a:t>
            </a:r>
            <a:br>
              <a:rPr lang="en-US" sz="1100" dirty="0">
                <a:solidFill>
                  <a:srgbClr val="002E56"/>
                </a:solidFill>
              </a:rPr>
            </a:br>
            <a:r>
              <a:rPr lang="en-US" sz="1100" dirty="0">
                <a:solidFill>
                  <a:srgbClr val="002E56"/>
                </a:solidFill>
              </a:rPr>
              <a:t>productivity </a:t>
            </a:r>
          </a:p>
        </p:txBody>
      </p:sp>
      <p:sp>
        <p:nvSpPr>
          <p:cNvPr id="18" name="Rectangle: Rounded Corners 60">
            <a:extLst>
              <a:ext uri="{FF2B5EF4-FFF2-40B4-BE49-F238E27FC236}">
                <a16:creationId xmlns:a16="http://schemas.microsoft.com/office/drawing/2014/main" id="{C00A89D6-EF9B-5E42-9A6C-49933B9FE590}"/>
              </a:ext>
            </a:extLst>
          </p:cNvPr>
          <p:cNvSpPr/>
          <p:nvPr/>
        </p:nvSpPr>
        <p:spPr>
          <a:xfrm>
            <a:off x="2158980" y="3801710"/>
            <a:ext cx="2340000" cy="540000"/>
          </a:xfrm>
          <a:prstGeom prst="roundRect">
            <a:avLst/>
          </a:prstGeom>
          <a:noFill/>
          <a:ln w="9525"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2E56"/>
                </a:solidFill>
              </a:rPr>
              <a:t>Reduction in poor mental health </a:t>
            </a:r>
            <a:br>
              <a:rPr lang="en-US" sz="1100" dirty="0">
                <a:solidFill>
                  <a:srgbClr val="002E56"/>
                </a:solidFill>
              </a:rPr>
            </a:br>
            <a:r>
              <a:rPr lang="en-US" sz="1100" dirty="0">
                <a:solidFill>
                  <a:srgbClr val="002E56"/>
                </a:solidFill>
              </a:rPr>
              <a:t>and psychological distress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C88269-8AE6-4A84-AA83-B27B187B478D}"/>
              </a:ext>
            </a:extLst>
          </p:cNvPr>
          <p:cNvSpPr/>
          <p:nvPr/>
        </p:nvSpPr>
        <p:spPr>
          <a:xfrm>
            <a:off x="2130989" y="346464"/>
            <a:ext cx="4826040" cy="520297"/>
          </a:xfrm>
          <a:prstGeom prst="round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Organisations that proactively manage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mental health mitigate risk and derive benefits</a:t>
            </a:r>
          </a:p>
        </p:txBody>
      </p:sp>
      <p:sp>
        <p:nvSpPr>
          <p:cNvPr id="20" name="Flowchart: Manual Operation 19">
            <a:extLst>
              <a:ext uri="{FF2B5EF4-FFF2-40B4-BE49-F238E27FC236}">
                <a16:creationId xmlns:a16="http://schemas.microsoft.com/office/drawing/2014/main" id="{418E3D5F-002F-4953-B34F-12458728C2C7}"/>
              </a:ext>
            </a:extLst>
          </p:cNvPr>
          <p:cNvSpPr/>
          <p:nvPr/>
        </p:nvSpPr>
        <p:spPr>
          <a:xfrm rot="16200000">
            <a:off x="-1573747" y="1784800"/>
            <a:ext cx="5148000" cy="2052000"/>
          </a:xfrm>
          <a:prstGeom prst="flowChartManualOperation">
            <a:avLst/>
          </a:prstGeom>
          <a:noFill/>
          <a:ln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8000" tIns="540000" rIns="108000" bIns="108000" rtlCol="0" anchor="ctr"/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accent1"/>
                </a:solidFill>
              </a:rPr>
              <a:t>EMPLOYEE 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accent1"/>
                </a:solidFill>
              </a:rPr>
              <a:t>BENEFITS </a:t>
            </a:r>
          </a:p>
        </p:txBody>
      </p:sp>
      <p:sp>
        <p:nvSpPr>
          <p:cNvPr id="21" name="Flowchart: Manual Operation 20">
            <a:extLst>
              <a:ext uri="{FF2B5EF4-FFF2-40B4-BE49-F238E27FC236}">
                <a16:creationId xmlns:a16="http://schemas.microsoft.com/office/drawing/2014/main" id="{FA0DC8F2-5F2C-49B2-A6CA-8975B421CA61}"/>
              </a:ext>
            </a:extLst>
          </p:cNvPr>
          <p:cNvSpPr/>
          <p:nvPr/>
        </p:nvSpPr>
        <p:spPr>
          <a:xfrm rot="16200000" flipV="1">
            <a:off x="5569747" y="1784799"/>
            <a:ext cx="5148000" cy="2052000"/>
          </a:xfrm>
          <a:prstGeom prst="flowChartManualOperation">
            <a:avLst/>
          </a:prstGeom>
          <a:noFill/>
          <a:ln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8000" tIns="540000" rIns="108000" bIns="108000" rtlCol="0" anchor="ctr"/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accent1"/>
                </a:solidFill>
              </a:rPr>
              <a:t>ORGANISATIONAL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accent1"/>
                </a:solidFill>
              </a:rPr>
              <a:t>BENEFITS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BEE05-71B5-4E3F-8B8A-40F0F6A66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40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AFB284BD-06DD-464C-8128-589ABB2D92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07255" y="1795408"/>
            <a:ext cx="845034" cy="8450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0" tIns="288000" rIns="0" bIns="6096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b="1" dirty="0">
                <a:solidFill>
                  <a:schemeClr val="bg1"/>
                </a:solidFill>
              </a:rPr>
              <a:t>Treat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5C60F1-154E-4F61-9401-BFA3149D7FE8}"/>
              </a:ext>
            </a:extLst>
          </p:cNvPr>
          <p:cNvSpPr/>
          <p:nvPr/>
        </p:nvSpPr>
        <p:spPr>
          <a:xfrm>
            <a:off x="611189" y="1151594"/>
            <a:ext cx="3887983" cy="3688694"/>
          </a:xfrm>
          <a:prstGeom prst="rect">
            <a:avLst/>
          </a:prstGeom>
          <a:noFill/>
          <a:ln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55B4147-C5C9-4A96-B5B2-6C0347A5DECD}"/>
              </a:ext>
            </a:extLst>
          </p:cNvPr>
          <p:cNvSpPr/>
          <p:nvPr/>
        </p:nvSpPr>
        <p:spPr>
          <a:xfrm>
            <a:off x="4495386" y="1151594"/>
            <a:ext cx="1868772" cy="3688694"/>
          </a:xfrm>
          <a:prstGeom prst="rect">
            <a:avLst/>
          </a:prstGeom>
          <a:noFill/>
          <a:ln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354385-3A4B-4185-B050-A21A45E4BB72}"/>
              </a:ext>
            </a:extLst>
          </p:cNvPr>
          <p:cNvSpPr/>
          <p:nvPr/>
        </p:nvSpPr>
        <p:spPr>
          <a:xfrm>
            <a:off x="611189" y="1151594"/>
            <a:ext cx="3887983" cy="540000"/>
          </a:xfrm>
          <a:prstGeom prst="rect">
            <a:avLst/>
          </a:prstGeom>
          <a:solidFill>
            <a:srgbClr val="002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+mj-lt"/>
              </a:rPr>
              <a:t>Wellness Maintenance and Promotion,  Compliance and Defensibility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FF7578-5015-4035-B42C-58536FE565D2}"/>
              </a:ext>
            </a:extLst>
          </p:cNvPr>
          <p:cNvSpPr/>
          <p:nvPr/>
        </p:nvSpPr>
        <p:spPr>
          <a:xfrm>
            <a:off x="4495386" y="1151594"/>
            <a:ext cx="1868772" cy="540000"/>
          </a:xfrm>
          <a:prstGeom prst="rect">
            <a:avLst/>
          </a:prstGeom>
          <a:solidFill>
            <a:srgbClr val="002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+mj-lt"/>
              </a:rPr>
              <a:t>Treatment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47122E-4FC6-4D38-BF05-359ED1C1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Practice </a:t>
            </a:r>
            <a:r>
              <a:rPr lang="en-GB" dirty="0"/>
              <a:t>risk, rehab and legal toolkit</a:t>
            </a:r>
          </a:p>
        </p:txBody>
      </p:sp>
      <p:sp>
        <p:nvSpPr>
          <p:cNvPr id="10" name="Graphic 106">
            <a:extLst>
              <a:ext uri="{FF2B5EF4-FFF2-40B4-BE49-F238E27FC236}">
                <a16:creationId xmlns:a16="http://schemas.microsoft.com/office/drawing/2014/main" id="{D24BE13B-E888-4915-A865-43460F143BC4}"/>
              </a:ext>
            </a:extLst>
          </p:cNvPr>
          <p:cNvSpPr/>
          <p:nvPr/>
        </p:nvSpPr>
        <p:spPr>
          <a:xfrm>
            <a:off x="7482397" y="1954820"/>
            <a:ext cx="232062" cy="219074"/>
          </a:xfrm>
          <a:custGeom>
            <a:avLst/>
            <a:gdLst>
              <a:gd name="connsiteX0" fmla="*/ 137376 w 876300"/>
              <a:gd name="connsiteY0" fmla="*/ 795814 h 800100"/>
              <a:gd name="connsiteX1" fmla="*/ 745071 w 876300"/>
              <a:gd name="connsiteY1" fmla="*/ 795814 h 800100"/>
              <a:gd name="connsiteX2" fmla="*/ 858418 w 876300"/>
              <a:gd name="connsiteY2" fmla="*/ 600551 h 800100"/>
              <a:gd name="connsiteX3" fmla="*/ 553618 w 876300"/>
              <a:gd name="connsiteY3" fmla="*/ 72866 h 800100"/>
              <a:gd name="connsiteX4" fmla="*/ 328828 w 876300"/>
              <a:gd name="connsiteY4" fmla="*/ 72866 h 800100"/>
              <a:gd name="connsiteX5" fmla="*/ 24028 w 876300"/>
              <a:gd name="connsiteY5" fmla="*/ 600551 h 800100"/>
              <a:gd name="connsiteX6" fmla="*/ 137376 w 876300"/>
              <a:gd name="connsiteY6" fmla="*/ 795814 h 800100"/>
              <a:gd name="connsiteX7" fmla="*/ 442176 w 876300"/>
              <a:gd name="connsiteY7" fmla="*/ 678656 h 800100"/>
              <a:gd name="connsiteX8" fmla="*/ 393598 w 876300"/>
              <a:gd name="connsiteY8" fmla="*/ 630079 h 800100"/>
              <a:gd name="connsiteX9" fmla="*/ 442176 w 876300"/>
              <a:gd name="connsiteY9" fmla="*/ 581501 h 800100"/>
              <a:gd name="connsiteX10" fmla="*/ 489801 w 876300"/>
              <a:gd name="connsiteY10" fmla="*/ 631031 h 800100"/>
              <a:gd name="connsiteX11" fmla="*/ 442176 w 876300"/>
              <a:gd name="connsiteY11" fmla="*/ 678656 h 800100"/>
              <a:gd name="connsiteX12" fmla="*/ 429793 w 876300"/>
              <a:gd name="connsiteY12" fmla="*/ 240506 h 800100"/>
              <a:gd name="connsiteX13" fmla="*/ 485991 w 876300"/>
              <a:gd name="connsiteY13" fmla="*/ 268129 h 800100"/>
              <a:gd name="connsiteX14" fmla="*/ 490753 w 876300"/>
              <a:gd name="connsiteY14" fmla="*/ 291941 h 800100"/>
              <a:gd name="connsiteX15" fmla="*/ 485991 w 876300"/>
              <a:gd name="connsiteY15" fmla="*/ 364331 h 800100"/>
              <a:gd name="connsiteX16" fmla="*/ 479323 w 876300"/>
              <a:gd name="connsiteY16" fmla="*/ 476726 h 800100"/>
              <a:gd name="connsiteX17" fmla="*/ 478371 w 876300"/>
              <a:gd name="connsiteY17" fmla="*/ 511969 h 800100"/>
              <a:gd name="connsiteX18" fmla="*/ 442176 w 876300"/>
              <a:gd name="connsiteY18" fmla="*/ 547211 h 800100"/>
              <a:gd name="connsiteX19" fmla="*/ 405981 w 876300"/>
              <a:gd name="connsiteY19" fmla="*/ 512921 h 800100"/>
              <a:gd name="connsiteX20" fmla="*/ 396456 w 876300"/>
              <a:gd name="connsiteY20" fmla="*/ 338614 h 800100"/>
              <a:gd name="connsiteX21" fmla="*/ 393598 w 876300"/>
              <a:gd name="connsiteY21" fmla="*/ 291941 h 800100"/>
              <a:gd name="connsiteX22" fmla="*/ 429793 w 876300"/>
              <a:gd name="connsiteY22" fmla="*/ 240506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76300" h="800100">
                <a:moveTo>
                  <a:pt x="137376" y="795814"/>
                </a:moveTo>
                <a:lnTo>
                  <a:pt x="745071" y="795814"/>
                </a:lnTo>
                <a:cubicBezTo>
                  <a:pt x="845083" y="795814"/>
                  <a:pt x="907948" y="686276"/>
                  <a:pt x="858418" y="600551"/>
                </a:cubicBezTo>
                <a:lnTo>
                  <a:pt x="553618" y="72866"/>
                </a:lnTo>
                <a:cubicBezTo>
                  <a:pt x="504088" y="-14764"/>
                  <a:pt x="378358" y="-14764"/>
                  <a:pt x="328828" y="72866"/>
                </a:cubicBezTo>
                <a:lnTo>
                  <a:pt x="24028" y="600551"/>
                </a:lnTo>
                <a:cubicBezTo>
                  <a:pt x="-24549" y="687229"/>
                  <a:pt x="37363" y="795814"/>
                  <a:pt x="137376" y="795814"/>
                </a:cubicBezTo>
                <a:close/>
                <a:moveTo>
                  <a:pt x="442176" y="678656"/>
                </a:moveTo>
                <a:cubicBezTo>
                  <a:pt x="415506" y="678656"/>
                  <a:pt x="393598" y="656749"/>
                  <a:pt x="393598" y="630079"/>
                </a:cubicBezTo>
                <a:cubicBezTo>
                  <a:pt x="393598" y="603409"/>
                  <a:pt x="415506" y="581501"/>
                  <a:pt x="442176" y="581501"/>
                </a:cubicBezTo>
                <a:cubicBezTo>
                  <a:pt x="468846" y="581501"/>
                  <a:pt x="490753" y="603409"/>
                  <a:pt x="489801" y="631031"/>
                </a:cubicBezTo>
                <a:cubicBezTo>
                  <a:pt x="490753" y="656749"/>
                  <a:pt x="467893" y="678656"/>
                  <a:pt x="442176" y="678656"/>
                </a:cubicBezTo>
                <a:close/>
                <a:moveTo>
                  <a:pt x="429793" y="240506"/>
                </a:moveTo>
                <a:cubicBezTo>
                  <a:pt x="452653" y="234791"/>
                  <a:pt x="476466" y="246221"/>
                  <a:pt x="485991" y="268129"/>
                </a:cubicBezTo>
                <a:cubicBezTo>
                  <a:pt x="488848" y="275749"/>
                  <a:pt x="490753" y="283369"/>
                  <a:pt x="490753" y="291941"/>
                </a:cubicBezTo>
                <a:cubicBezTo>
                  <a:pt x="489801" y="315754"/>
                  <a:pt x="487896" y="340519"/>
                  <a:pt x="485991" y="364331"/>
                </a:cubicBezTo>
                <a:cubicBezTo>
                  <a:pt x="484086" y="401479"/>
                  <a:pt x="481228" y="439579"/>
                  <a:pt x="479323" y="476726"/>
                </a:cubicBezTo>
                <a:cubicBezTo>
                  <a:pt x="478371" y="489109"/>
                  <a:pt x="478371" y="499586"/>
                  <a:pt x="478371" y="511969"/>
                </a:cubicBezTo>
                <a:cubicBezTo>
                  <a:pt x="477418" y="531971"/>
                  <a:pt x="462178" y="547211"/>
                  <a:pt x="442176" y="547211"/>
                </a:cubicBezTo>
                <a:cubicBezTo>
                  <a:pt x="422173" y="547211"/>
                  <a:pt x="406933" y="532924"/>
                  <a:pt x="405981" y="512921"/>
                </a:cubicBezTo>
                <a:cubicBezTo>
                  <a:pt x="403123" y="454819"/>
                  <a:pt x="399313" y="396716"/>
                  <a:pt x="396456" y="338614"/>
                </a:cubicBezTo>
                <a:cubicBezTo>
                  <a:pt x="395503" y="323374"/>
                  <a:pt x="394551" y="308134"/>
                  <a:pt x="393598" y="291941"/>
                </a:cubicBezTo>
                <a:cubicBezTo>
                  <a:pt x="392646" y="268129"/>
                  <a:pt x="406933" y="247174"/>
                  <a:pt x="429793" y="240506"/>
                </a:cubicBez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IN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DFA67B-77F6-4D2B-8A45-66B87C9ABBF1}"/>
              </a:ext>
            </a:extLst>
          </p:cNvPr>
          <p:cNvSpPr/>
          <p:nvPr/>
        </p:nvSpPr>
        <p:spPr>
          <a:xfrm>
            <a:off x="4615298" y="2832110"/>
            <a:ext cx="1580396" cy="45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solidFill>
                  <a:srgbClr val="002E56"/>
                </a:solidFill>
              </a:rPr>
              <a:t>Access to treatment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AC3689-5722-4B07-864F-D02EA3A0D7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9276" y="1799274"/>
            <a:ext cx="845034" cy="8450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0" tIns="288000" rIns="0" bIns="6096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b="1" dirty="0">
                <a:solidFill>
                  <a:schemeClr val="bg1"/>
                </a:solidFill>
              </a:rPr>
              <a:t>Detect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F9DA30-7399-4768-8604-FC940673A6BA}"/>
              </a:ext>
            </a:extLst>
          </p:cNvPr>
          <p:cNvGrpSpPr/>
          <p:nvPr/>
        </p:nvGrpSpPr>
        <p:grpSpPr>
          <a:xfrm>
            <a:off x="1395511" y="1948061"/>
            <a:ext cx="232564" cy="232592"/>
            <a:chOff x="4598321" y="2169667"/>
            <a:chExt cx="771440" cy="771535"/>
          </a:xfrm>
          <a:noFill/>
        </p:grpSpPr>
        <p:sp>
          <p:nvSpPr>
            <p:cNvPr id="18" name="Freeform: Shape 111">
              <a:extLst>
                <a:ext uri="{FF2B5EF4-FFF2-40B4-BE49-F238E27FC236}">
                  <a16:creationId xmlns:a16="http://schemas.microsoft.com/office/drawing/2014/main" id="{6465AD6E-9B82-4EE9-8E76-206F1940387D}"/>
                </a:ext>
              </a:extLst>
            </p:cNvPr>
            <p:cNvSpPr/>
            <p:nvPr/>
          </p:nvSpPr>
          <p:spPr>
            <a:xfrm>
              <a:off x="5064961" y="2636402"/>
              <a:ext cx="304800" cy="304800"/>
            </a:xfrm>
            <a:custGeom>
              <a:avLst/>
              <a:gdLst>
                <a:gd name="connsiteX0" fmla="*/ 280633 w 304800"/>
                <a:gd name="connsiteY0" fmla="*/ 184080 h 304800"/>
                <a:gd name="connsiteX1" fmla="*/ 109240 w 304800"/>
                <a:gd name="connsiteY1" fmla="*/ 12725 h 304800"/>
                <a:gd name="connsiteX2" fmla="*/ 95772 w 304800"/>
                <a:gd name="connsiteY2" fmla="*/ 7144 h 304800"/>
                <a:gd name="connsiteX3" fmla="*/ 82303 w 304800"/>
                <a:gd name="connsiteY3" fmla="*/ 12725 h 304800"/>
                <a:gd name="connsiteX4" fmla="*/ 12723 w 304800"/>
                <a:gd name="connsiteY4" fmla="*/ 82306 h 304800"/>
                <a:gd name="connsiteX5" fmla="*/ 12723 w 304800"/>
                <a:gd name="connsiteY5" fmla="*/ 109242 h 304800"/>
                <a:gd name="connsiteX6" fmla="*/ 183592 w 304800"/>
                <a:gd name="connsiteY6" fmla="*/ 280130 h 304800"/>
                <a:gd name="connsiteX7" fmla="*/ 184078 w 304800"/>
                <a:gd name="connsiteY7" fmla="*/ 280635 h 304800"/>
                <a:gd name="connsiteX8" fmla="*/ 232360 w 304800"/>
                <a:gd name="connsiteY8" fmla="*/ 300638 h 304800"/>
                <a:gd name="connsiteX9" fmla="*/ 280623 w 304800"/>
                <a:gd name="connsiteY9" fmla="*/ 280635 h 304800"/>
                <a:gd name="connsiteX10" fmla="*/ 300616 w 304800"/>
                <a:gd name="connsiteY10" fmla="*/ 232372 h 304800"/>
                <a:gd name="connsiteX11" fmla="*/ 280633 w 304800"/>
                <a:gd name="connsiteY11" fmla="*/ 18408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800" h="304800">
                  <a:moveTo>
                    <a:pt x="280633" y="184080"/>
                  </a:moveTo>
                  <a:lnTo>
                    <a:pt x="109240" y="12725"/>
                  </a:lnTo>
                  <a:cubicBezTo>
                    <a:pt x="105516" y="8992"/>
                    <a:pt x="100658" y="7144"/>
                    <a:pt x="95772" y="7144"/>
                  </a:cubicBezTo>
                  <a:cubicBezTo>
                    <a:pt x="90895" y="7144"/>
                    <a:pt x="86037" y="8992"/>
                    <a:pt x="82303" y="12725"/>
                  </a:cubicBezTo>
                  <a:lnTo>
                    <a:pt x="12723" y="82306"/>
                  </a:lnTo>
                  <a:cubicBezTo>
                    <a:pt x="5284" y="89745"/>
                    <a:pt x="5284" y="101813"/>
                    <a:pt x="12723" y="109242"/>
                  </a:cubicBezTo>
                  <a:lnTo>
                    <a:pt x="183592" y="280130"/>
                  </a:lnTo>
                  <a:cubicBezTo>
                    <a:pt x="183763" y="280302"/>
                    <a:pt x="183906" y="280464"/>
                    <a:pt x="184078" y="280635"/>
                  </a:cubicBezTo>
                  <a:cubicBezTo>
                    <a:pt x="196975" y="293532"/>
                    <a:pt x="214129" y="300638"/>
                    <a:pt x="232360" y="300638"/>
                  </a:cubicBezTo>
                  <a:cubicBezTo>
                    <a:pt x="250581" y="300638"/>
                    <a:pt x="267736" y="293541"/>
                    <a:pt x="280623" y="280635"/>
                  </a:cubicBezTo>
                  <a:cubicBezTo>
                    <a:pt x="293511" y="267738"/>
                    <a:pt x="300616" y="250612"/>
                    <a:pt x="300616" y="232372"/>
                  </a:cubicBezTo>
                  <a:cubicBezTo>
                    <a:pt x="300616" y="214112"/>
                    <a:pt x="293511" y="196967"/>
                    <a:pt x="280633" y="18408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100" dirty="0"/>
            </a:p>
          </p:txBody>
        </p:sp>
        <p:sp>
          <p:nvSpPr>
            <p:cNvPr id="19" name="Freeform: Shape 112">
              <a:extLst>
                <a:ext uri="{FF2B5EF4-FFF2-40B4-BE49-F238E27FC236}">
                  <a16:creationId xmlns:a16="http://schemas.microsoft.com/office/drawing/2014/main" id="{6A141727-9FCB-4BB6-8579-EBE5651FC5DE}"/>
                </a:ext>
              </a:extLst>
            </p:cNvPr>
            <p:cNvSpPr/>
            <p:nvPr/>
          </p:nvSpPr>
          <p:spPr>
            <a:xfrm>
              <a:off x="4598321" y="2169667"/>
              <a:ext cx="542925" cy="542925"/>
            </a:xfrm>
            <a:custGeom>
              <a:avLst/>
              <a:gdLst>
                <a:gd name="connsiteX0" fmla="*/ 535447 w 542925"/>
                <a:gd name="connsiteY0" fmla="*/ 439017 h 542925"/>
                <a:gd name="connsiteX1" fmla="*/ 489203 w 542925"/>
                <a:gd name="connsiteY1" fmla="*/ 392763 h 542925"/>
                <a:gd name="connsiteX2" fmla="*/ 447407 w 542925"/>
                <a:gd name="connsiteY2" fmla="*/ 82696 h 542925"/>
                <a:gd name="connsiteX3" fmla="*/ 265003 w 542925"/>
                <a:gd name="connsiteY3" fmla="*/ 7144 h 542925"/>
                <a:gd name="connsiteX4" fmla="*/ 82590 w 542925"/>
                <a:gd name="connsiteY4" fmla="*/ 82706 h 542925"/>
                <a:gd name="connsiteX5" fmla="*/ 82581 w 542925"/>
                <a:gd name="connsiteY5" fmla="*/ 447513 h 542925"/>
                <a:gd name="connsiteX6" fmla="*/ 264946 w 542925"/>
                <a:gd name="connsiteY6" fmla="*/ 523056 h 542925"/>
                <a:gd name="connsiteX7" fmla="*/ 392638 w 542925"/>
                <a:gd name="connsiteY7" fmla="*/ 489309 h 542925"/>
                <a:gd name="connsiteX8" fmla="*/ 438892 w 542925"/>
                <a:gd name="connsiteY8" fmla="*/ 535553 h 542925"/>
                <a:gd name="connsiteX9" fmla="*/ 452360 w 542925"/>
                <a:gd name="connsiteY9" fmla="*/ 541144 h 542925"/>
                <a:gd name="connsiteX10" fmla="*/ 465828 w 542925"/>
                <a:gd name="connsiteY10" fmla="*/ 535553 h 542925"/>
                <a:gd name="connsiteX11" fmla="*/ 535447 w 542925"/>
                <a:gd name="connsiteY11" fmla="*/ 465934 h 542925"/>
                <a:gd name="connsiteX12" fmla="*/ 535447 w 542925"/>
                <a:gd name="connsiteY12" fmla="*/ 439017 h 542925"/>
                <a:gd name="connsiteX13" fmla="*/ 398115 w 542925"/>
                <a:gd name="connsiteY13" fmla="*/ 398212 h 542925"/>
                <a:gd name="connsiteX14" fmla="*/ 264965 w 542925"/>
                <a:gd name="connsiteY14" fmla="*/ 453352 h 542925"/>
                <a:gd name="connsiteX15" fmla="*/ 131834 w 542925"/>
                <a:gd name="connsiteY15" fmla="*/ 398212 h 542925"/>
                <a:gd name="connsiteX16" fmla="*/ 76694 w 542925"/>
                <a:gd name="connsiteY16" fmla="*/ 265081 h 542925"/>
                <a:gd name="connsiteX17" fmla="*/ 131844 w 542925"/>
                <a:gd name="connsiteY17" fmla="*/ 131940 h 542925"/>
                <a:gd name="connsiteX18" fmla="*/ 264984 w 542925"/>
                <a:gd name="connsiteY18" fmla="*/ 76791 h 542925"/>
                <a:gd name="connsiteX19" fmla="*/ 398115 w 542925"/>
                <a:gd name="connsiteY19" fmla="*/ 131931 h 542925"/>
                <a:gd name="connsiteX20" fmla="*/ 453255 w 542925"/>
                <a:gd name="connsiteY20" fmla="*/ 265062 h 542925"/>
                <a:gd name="connsiteX21" fmla="*/ 398115 w 542925"/>
                <a:gd name="connsiteY21" fmla="*/ 398212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2925" h="542925">
                  <a:moveTo>
                    <a:pt x="535447" y="439017"/>
                  </a:moveTo>
                  <a:lnTo>
                    <a:pt x="489203" y="392763"/>
                  </a:lnTo>
                  <a:cubicBezTo>
                    <a:pt x="546096" y="292941"/>
                    <a:pt x="529579" y="164868"/>
                    <a:pt x="447407" y="82696"/>
                  </a:cubicBezTo>
                  <a:cubicBezTo>
                    <a:pt x="398687" y="33976"/>
                    <a:pt x="333898" y="7144"/>
                    <a:pt x="265003" y="7144"/>
                  </a:cubicBezTo>
                  <a:cubicBezTo>
                    <a:pt x="196100" y="7144"/>
                    <a:pt x="131310" y="33976"/>
                    <a:pt x="82590" y="82706"/>
                  </a:cubicBezTo>
                  <a:cubicBezTo>
                    <a:pt x="-18003" y="183271"/>
                    <a:pt x="-18003" y="346929"/>
                    <a:pt x="82581" y="447513"/>
                  </a:cubicBezTo>
                  <a:cubicBezTo>
                    <a:pt x="131291" y="496224"/>
                    <a:pt x="196061" y="523056"/>
                    <a:pt x="264946" y="523056"/>
                  </a:cubicBezTo>
                  <a:cubicBezTo>
                    <a:pt x="310038" y="523056"/>
                    <a:pt x="353862" y="511426"/>
                    <a:pt x="392638" y="489309"/>
                  </a:cubicBezTo>
                  <a:lnTo>
                    <a:pt x="438892" y="535553"/>
                  </a:lnTo>
                  <a:cubicBezTo>
                    <a:pt x="442464" y="539125"/>
                    <a:pt x="447302" y="541144"/>
                    <a:pt x="452360" y="541144"/>
                  </a:cubicBezTo>
                  <a:cubicBezTo>
                    <a:pt x="457399" y="541144"/>
                    <a:pt x="462257" y="539125"/>
                    <a:pt x="465828" y="535553"/>
                  </a:cubicBezTo>
                  <a:lnTo>
                    <a:pt x="535447" y="465934"/>
                  </a:lnTo>
                  <a:cubicBezTo>
                    <a:pt x="542895" y="458486"/>
                    <a:pt x="542895" y="446446"/>
                    <a:pt x="535447" y="439017"/>
                  </a:cubicBezTo>
                  <a:close/>
                  <a:moveTo>
                    <a:pt x="398115" y="398212"/>
                  </a:moveTo>
                  <a:cubicBezTo>
                    <a:pt x="362558" y="433759"/>
                    <a:pt x="315276" y="453352"/>
                    <a:pt x="264965" y="453352"/>
                  </a:cubicBezTo>
                  <a:cubicBezTo>
                    <a:pt x="214673" y="453352"/>
                    <a:pt x="167401" y="433769"/>
                    <a:pt x="131834" y="398212"/>
                  </a:cubicBezTo>
                  <a:cubicBezTo>
                    <a:pt x="96268" y="362664"/>
                    <a:pt x="76694" y="315382"/>
                    <a:pt x="76694" y="265081"/>
                  </a:cubicBezTo>
                  <a:cubicBezTo>
                    <a:pt x="76694" y="214789"/>
                    <a:pt x="96278" y="167507"/>
                    <a:pt x="131844" y="131940"/>
                  </a:cubicBezTo>
                  <a:cubicBezTo>
                    <a:pt x="167401" y="96383"/>
                    <a:pt x="214692" y="76791"/>
                    <a:pt x="264984" y="76791"/>
                  </a:cubicBezTo>
                  <a:cubicBezTo>
                    <a:pt x="315276" y="76791"/>
                    <a:pt x="362549" y="96374"/>
                    <a:pt x="398115" y="131931"/>
                  </a:cubicBezTo>
                  <a:cubicBezTo>
                    <a:pt x="433682" y="167488"/>
                    <a:pt x="453255" y="214770"/>
                    <a:pt x="453255" y="265062"/>
                  </a:cubicBezTo>
                  <a:cubicBezTo>
                    <a:pt x="453255" y="315382"/>
                    <a:pt x="433691" y="362655"/>
                    <a:pt x="398115" y="39821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100" dirty="0"/>
            </a:p>
          </p:txBody>
        </p:sp>
        <p:sp>
          <p:nvSpPr>
            <p:cNvPr id="20" name="Freeform: Shape 113">
              <a:extLst>
                <a:ext uri="{FF2B5EF4-FFF2-40B4-BE49-F238E27FC236}">
                  <a16:creationId xmlns:a16="http://schemas.microsoft.com/office/drawing/2014/main" id="{20CEF83B-8EB6-47A9-94AE-F4C07416E472}"/>
                </a:ext>
              </a:extLst>
            </p:cNvPr>
            <p:cNvSpPr/>
            <p:nvPr/>
          </p:nvSpPr>
          <p:spPr>
            <a:xfrm>
              <a:off x="4697970" y="2314054"/>
              <a:ext cx="66675" cy="238125"/>
            </a:xfrm>
            <a:custGeom>
              <a:avLst/>
              <a:gdLst>
                <a:gd name="connsiteX0" fmla="*/ 16678 w 66675"/>
                <a:gd name="connsiteY0" fmla="*/ 119665 h 238125"/>
                <a:gd name="connsiteX1" fmla="*/ 59922 w 66675"/>
                <a:gd name="connsiteY1" fmla="*/ 15271 h 238125"/>
                <a:gd name="connsiteX2" fmla="*/ 59912 w 66675"/>
                <a:gd name="connsiteY2" fmla="*/ 8537 h 238125"/>
                <a:gd name="connsiteX3" fmla="*/ 53178 w 66675"/>
                <a:gd name="connsiteY3" fmla="*/ 8537 h 238125"/>
                <a:gd name="connsiteX4" fmla="*/ 7144 w 66675"/>
                <a:gd name="connsiteY4" fmla="*/ 119665 h 238125"/>
                <a:gd name="connsiteX5" fmla="*/ 53178 w 66675"/>
                <a:gd name="connsiteY5" fmla="*/ 230793 h 238125"/>
                <a:gd name="connsiteX6" fmla="*/ 56550 w 66675"/>
                <a:gd name="connsiteY6" fmla="*/ 232184 h 238125"/>
                <a:gd name="connsiteX7" fmla="*/ 59922 w 66675"/>
                <a:gd name="connsiteY7" fmla="*/ 230793 h 238125"/>
                <a:gd name="connsiteX8" fmla="*/ 59922 w 66675"/>
                <a:gd name="connsiteY8" fmla="*/ 224059 h 238125"/>
                <a:gd name="connsiteX9" fmla="*/ 16678 w 66675"/>
                <a:gd name="connsiteY9" fmla="*/ 11966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" h="238125">
                  <a:moveTo>
                    <a:pt x="16678" y="119665"/>
                  </a:moveTo>
                  <a:cubicBezTo>
                    <a:pt x="16678" y="80231"/>
                    <a:pt x="32033" y="43151"/>
                    <a:pt x="59922" y="15271"/>
                  </a:cubicBezTo>
                  <a:cubicBezTo>
                    <a:pt x="61770" y="13414"/>
                    <a:pt x="61770" y="10404"/>
                    <a:pt x="59912" y="8537"/>
                  </a:cubicBezTo>
                  <a:cubicBezTo>
                    <a:pt x="58055" y="6679"/>
                    <a:pt x="55035" y="6679"/>
                    <a:pt x="53178" y="8537"/>
                  </a:cubicBezTo>
                  <a:cubicBezTo>
                    <a:pt x="23489" y="38217"/>
                    <a:pt x="7144" y="77688"/>
                    <a:pt x="7144" y="119665"/>
                  </a:cubicBezTo>
                  <a:cubicBezTo>
                    <a:pt x="7144" y="161642"/>
                    <a:pt x="23489" y="201113"/>
                    <a:pt x="53178" y="230793"/>
                  </a:cubicBezTo>
                  <a:cubicBezTo>
                    <a:pt x="54112" y="231727"/>
                    <a:pt x="55331" y="232184"/>
                    <a:pt x="56550" y="232184"/>
                  </a:cubicBezTo>
                  <a:cubicBezTo>
                    <a:pt x="57769" y="232184"/>
                    <a:pt x="58988" y="231717"/>
                    <a:pt x="59922" y="230793"/>
                  </a:cubicBezTo>
                  <a:cubicBezTo>
                    <a:pt x="61779" y="228936"/>
                    <a:pt x="61779" y="225916"/>
                    <a:pt x="59922" y="224059"/>
                  </a:cubicBezTo>
                  <a:cubicBezTo>
                    <a:pt x="32033" y="196179"/>
                    <a:pt x="16678" y="159098"/>
                    <a:pt x="16678" y="119665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sz="1100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78A5EF6-1F00-44CF-A6A9-A79455F0E1B2}"/>
              </a:ext>
            </a:extLst>
          </p:cNvPr>
          <p:cNvSpPr/>
          <p:nvPr/>
        </p:nvSpPr>
        <p:spPr>
          <a:xfrm>
            <a:off x="658073" y="2832110"/>
            <a:ext cx="1707440" cy="456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solidFill>
                  <a:srgbClr val="002E56"/>
                </a:solidFill>
              </a:rPr>
              <a:t>Detection &amp; Early Intervention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D18D2D5-7803-45ED-AFC8-3F2D032CB4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39997" y="1799274"/>
            <a:ext cx="845034" cy="8450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0" tIns="288000" rIns="0" bIns="6096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b="1" dirty="0">
                <a:solidFill>
                  <a:schemeClr val="bg1"/>
                </a:solidFill>
              </a:rPr>
              <a:t>Mitigate  &amp; </a:t>
            </a:r>
          </a:p>
          <a:p>
            <a:pPr lvl="0" algn="ctr"/>
            <a:r>
              <a:rPr lang="en-US" sz="1100" b="1" dirty="0">
                <a:solidFill>
                  <a:schemeClr val="bg1"/>
                </a:solidFill>
              </a:rPr>
              <a:t>Promote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647CFB-90C6-4A9B-8026-43A18F499FB3}"/>
              </a:ext>
            </a:extLst>
          </p:cNvPr>
          <p:cNvSpPr/>
          <p:nvPr/>
        </p:nvSpPr>
        <p:spPr>
          <a:xfrm>
            <a:off x="2639144" y="2832109"/>
            <a:ext cx="1446740" cy="451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solidFill>
                  <a:srgbClr val="002E56"/>
                </a:solidFill>
              </a:rPr>
              <a:t>Wellness Maintenance and Promotion</a:t>
            </a:r>
          </a:p>
        </p:txBody>
      </p:sp>
      <p:sp>
        <p:nvSpPr>
          <p:cNvPr id="34" name="Graphic 102">
            <a:extLst>
              <a:ext uri="{FF2B5EF4-FFF2-40B4-BE49-F238E27FC236}">
                <a16:creationId xmlns:a16="http://schemas.microsoft.com/office/drawing/2014/main" id="{4AEEF021-1301-4F7B-B153-7DA5F5C04CC1}"/>
              </a:ext>
            </a:extLst>
          </p:cNvPr>
          <p:cNvSpPr/>
          <p:nvPr/>
        </p:nvSpPr>
        <p:spPr>
          <a:xfrm>
            <a:off x="3249569" y="1951212"/>
            <a:ext cx="225890" cy="226292"/>
          </a:xfrm>
          <a:custGeom>
            <a:avLst/>
            <a:gdLst>
              <a:gd name="connsiteX0" fmla="*/ 784588 w 790575"/>
              <a:gd name="connsiteY0" fmla="*/ 137065 h 923925"/>
              <a:gd name="connsiteX1" fmla="*/ 755175 w 790575"/>
              <a:gd name="connsiteY1" fmla="*/ 109023 h 923925"/>
              <a:gd name="connsiteX2" fmla="*/ 754956 w 790575"/>
              <a:gd name="connsiteY2" fmla="*/ 109023 h 923925"/>
              <a:gd name="connsiteX3" fmla="*/ 749203 w 790575"/>
              <a:gd name="connsiteY3" fmla="*/ 109042 h 923925"/>
              <a:gd name="connsiteX4" fmla="*/ 416161 w 790575"/>
              <a:gd name="connsiteY4" fmla="*/ 14659 h 923925"/>
              <a:gd name="connsiteX5" fmla="*/ 396092 w 790575"/>
              <a:gd name="connsiteY5" fmla="*/ 7144 h 923925"/>
              <a:gd name="connsiteX6" fmla="*/ 376061 w 790575"/>
              <a:gd name="connsiteY6" fmla="*/ 14649 h 923925"/>
              <a:gd name="connsiteX7" fmla="*/ 42990 w 790575"/>
              <a:gd name="connsiteY7" fmla="*/ 109042 h 923925"/>
              <a:gd name="connsiteX8" fmla="*/ 37237 w 790575"/>
              <a:gd name="connsiteY8" fmla="*/ 109023 h 923925"/>
              <a:gd name="connsiteX9" fmla="*/ 37018 w 790575"/>
              <a:gd name="connsiteY9" fmla="*/ 109023 h 923925"/>
              <a:gd name="connsiteX10" fmla="*/ 7605 w 790575"/>
              <a:gd name="connsiteY10" fmla="*/ 137065 h 923925"/>
              <a:gd name="connsiteX11" fmla="*/ 377461 w 790575"/>
              <a:gd name="connsiteY11" fmla="*/ 914095 h 923925"/>
              <a:gd name="connsiteX12" fmla="*/ 380690 w 790575"/>
              <a:gd name="connsiteY12" fmla="*/ 916067 h 923925"/>
              <a:gd name="connsiteX13" fmla="*/ 396092 w 790575"/>
              <a:gd name="connsiteY13" fmla="*/ 920429 h 923925"/>
              <a:gd name="connsiteX14" fmla="*/ 411494 w 790575"/>
              <a:gd name="connsiteY14" fmla="*/ 916067 h 923925"/>
              <a:gd name="connsiteX15" fmla="*/ 414627 w 790575"/>
              <a:gd name="connsiteY15" fmla="*/ 914152 h 923925"/>
              <a:gd name="connsiteX16" fmla="*/ 784588 w 790575"/>
              <a:gd name="connsiteY16" fmla="*/ 137065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575" h="923925">
                <a:moveTo>
                  <a:pt x="784588" y="137065"/>
                </a:moveTo>
                <a:cubicBezTo>
                  <a:pt x="783836" y="121358"/>
                  <a:pt x="770881" y="109023"/>
                  <a:pt x="755175" y="109023"/>
                </a:cubicBezTo>
                <a:cubicBezTo>
                  <a:pt x="755108" y="109023"/>
                  <a:pt x="755022" y="109023"/>
                  <a:pt x="754956" y="109023"/>
                </a:cubicBezTo>
                <a:lnTo>
                  <a:pt x="749203" y="109042"/>
                </a:lnTo>
                <a:cubicBezTo>
                  <a:pt x="565561" y="109042"/>
                  <a:pt x="455118" y="43043"/>
                  <a:pt x="416161" y="14659"/>
                </a:cubicBezTo>
                <a:cubicBezTo>
                  <a:pt x="412046" y="11668"/>
                  <a:pt x="405845" y="7144"/>
                  <a:pt x="396092" y="7144"/>
                </a:cubicBezTo>
                <a:cubicBezTo>
                  <a:pt x="386357" y="7144"/>
                  <a:pt x="380156" y="11659"/>
                  <a:pt x="376061" y="14649"/>
                </a:cubicBezTo>
                <a:cubicBezTo>
                  <a:pt x="337103" y="43024"/>
                  <a:pt x="226680" y="109033"/>
                  <a:pt x="42990" y="109042"/>
                </a:cubicBezTo>
                <a:lnTo>
                  <a:pt x="37237" y="109023"/>
                </a:lnTo>
                <a:cubicBezTo>
                  <a:pt x="37171" y="109023"/>
                  <a:pt x="37085" y="109023"/>
                  <a:pt x="37018" y="109023"/>
                </a:cubicBezTo>
                <a:cubicBezTo>
                  <a:pt x="21321" y="109023"/>
                  <a:pt x="8358" y="121358"/>
                  <a:pt x="7605" y="137065"/>
                </a:cubicBezTo>
                <a:cubicBezTo>
                  <a:pt x="6557" y="158963"/>
                  <a:pt x="-13436" y="676142"/>
                  <a:pt x="377461" y="914095"/>
                </a:cubicBezTo>
                <a:lnTo>
                  <a:pt x="380690" y="916067"/>
                </a:lnTo>
                <a:cubicBezTo>
                  <a:pt x="385424" y="918982"/>
                  <a:pt x="390758" y="920429"/>
                  <a:pt x="396092" y="920429"/>
                </a:cubicBezTo>
                <a:cubicBezTo>
                  <a:pt x="401426" y="920429"/>
                  <a:pt x="406769" y="918982"/>
                  <a:pt x="411494" y="916067"/>
                </a:cubicBezTo>
                <a:lnTo>
                  <a:pt x="414627" y="914152"/>
                </a:lnTo>
                <a:cubicBezTo>
                  <a:pt x="805638" y="676142"/>
                  <a:pt x="785636" y="158963"/>
                  <a:pt x="784588" y="137065"/>
                </a:cubicBez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IN" sz="11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10E176-3CDA-064A-8202-588ABD962E16}"/>
              </a:ext>
            </a:extLst>
          </p:cNvPr>
          <p:cNvSpPr/>
          <p:nvPr/>
        </p:nvSpPr>
        <p:spPr>
          <a:xfrm>
            <a:off x="565285" y="3412153"/>
            <a:ext cx="1893016" cy="86177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000" dirty="0"/>
              <a:t>Legal Health Check </a:t>
            </a:r>
          </a:p>
          <a:p>
            <a:pPr algn="ctr">
              <a:spcAft>
                <a:spcPts val="300"/>
              </a:spcAft>
            </a:pPr>
            <a:r>
              <a:rPr lang="en-US" sz="1000" dirty="0"/>
              <a:t>HR &amp; Legal Review </a:t>
            </a:r>
          </a:p>
          <a:p>
            <a:pPr algn="ctr">
              <a:spcAft>
                <a:spcPts val="300"/>
              </a:spcAft>
            </a:pPr>
            <a:r>
              <a:rPr lang="en-US" sz="1000" dirty="0"/>
              <a:t>All staff Mental Health Pulse check surveys</a:t>
            </a:r>
          </a:p>
          <a:p>
            <a:pPr algn="ctr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124A3D-FB73-9A48-A59F-42EDCF50488F}"/>
              </a:ext>
            </a:extLst>
          </p:cNvPr>
          <p:cNvSpPr/>
          <p:nvPr/>
        </p:nvSpPr>
        <p:spPr>
          <a:xfrm>
            <a:off x="2639144" y="3412153"/>
            <a:ext cx="1609176" cy="116955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>Specialist Mental Health Training: Webinars and Workshops</a:t>
            </a:r>
          </a:p>
          <a:p>
            <a:pPr algn="ctr">
              <a:spcAft>
                <a:spcPts val="300"/>
              </a:spcAft>
            </a:pPr>
            <a:r>
              <a:rPr lang="en-US" sz="1000" dirty="0"/>
              <a:t>Specialist Legal skills workshops</a:t>
            </a:r>
          </a:p>
          <a:p>
            <a:pPr algn="ctr">
              <a:spcAft>
                <a:spcPts val="300"/>
              </a:spcAft>
            </a:pPr>
            <a:r>
              <a:rPr lang="en-US" sz="1000" dirty="0"/>
              <a:t>Legal defensibility training</a:t>
            </a:r>
          </a:p>
          <a:p>
            <a:pPr algn="ctr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F53532E-1EC1-496E-8B9B-D6BC81078370}"/>
              </a:ext>
            </a:extLst>
          </p:cNvPr>
          <p:cNvSpPr/>
          <p:nvPr/>
        </p:nvSpPr>
        <p:spPr>
          <a:xfrm>
            <a:off x="4615298" y="3412153"/>
            <a:ext cx="1580396" cy="102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000" dirty="0">
                <a:solidFill>
                  <a:schemeClr val="tx1"/>
                </a:solidFill>
              </a:rPr>
              <a:t>Online self-guided CBT</a:t>
            </a:r>
          </a:p>
          <a:p>
            <a:pPr algn="ctr">
              <a:spcAft>
                <a:spcPts val="300"/>
              </a:spcAft>
            </a:pPr>
            <a:r>
              <a:rPr lang="en-US" sz="1000" dirty="0">
                <a:solidFill>
                  <a:schemeClr val="tx1"/>
                </a:solidFill>
              </a:rPr>
              <a:t>Access to Evidence based therapy*</a:t>
            </a:r>
          </a:p>
          <a:p>
            <a:pPr algn="ctr">
              <a:spcAft>
                <a:spcPts val="300"/>
              </a:spcAft>
            </a:pPr>
            <a:r>
              <a:rPr lang="en-US" sz="1000" dirty="0">
                <a:solidFill>
                  <a:schemeClr val="tx1"/>
                </a:solidFill>
              </a:rPr>
              <a:t>Legal support for HR through treatment</a:t>
            </a:r>
          </a:p>
          <a:p>
            <a:pPr algn="ctr">
              <a:spcAft>
                <a:spcPts val="300"/>
              </a:spcAft>
            </a:pPr>
            <a:endParaRPr lang="en-US" sz="1000" dirty="0">
              <a:solidFill>
                <a:schemeClr val="tx1"/>
              </a:solidFill>
            </a:endParaRPr>
          </a:p>
          <a:p>
            <a:pPr algn="ctr">
              <a:spcAft>
                <a:spcPts val="300"/>
              </a:spcAft>
            </a:pPr>
            <a:endParaRPr lang="en-US" sz="1000" dirty="0">
              <a:solidFill>
                <a:schemeClr val="tx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1000" dirty="0">
                <a:solidFill>
                  <a:schemeClr val="tx1"/>
                </a:solidFill>
              </a:rPr>
              <a:t> </a:t>
            </a:r>
          </a:p>
          <a:p>
            <a:pPr algn="ctr">
              <a:spcAft>
                <a:spcPts val="300"/>
              </a:spcAft>
            </a:pPr>
            <a:r>
              <a:rPr lang="en-US" sz="1000" dirty="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ts val="100"/>
              </a:spcBef>
              <a:spcAft>
                <a:spcPts val="300"/>
              </a:spcAft>
            </a:pPr>
            <a:endParaRPr lang="en-US" sz="1000" b="1" dirty="0">
              <a:solidFill>
                <a:srgbClr val="002E56"/>
              </a:solidFill>
            </a:endParaRPr>
          </a:p>
        </p:txBody>
      </p:sp>
      <p:sp>
        <p:nvSpPr>
          <p:cNvPr id="35" name="Graphic 106">
            <a:extLst>
              <a:ext uri="{FF2B5EF4-FFF2-40B4-BE49-F238E27FC236}">
                <a16:creationId xmlns:a16="http://schemas.microsoft.com/office/drawing/2014/main" id="{A959C272-089C-4328-8936-FB77077FC0EF}"/>
              </a:ext>
            </a:extLst>
          </p:cNvPr>
          <p:cNvSpPr/>
          <p:nvPr/>
        </p:nvSpPr>
        <p:spPr>
          <a:xfrm>
            <a:off x="5289465" y="1979229"/>
            <a:ext cx="232062" cy="219074"/>
          </a:xfrm>
          <a:custGeom>
            <a:avLst/>
            <a:gdLst>
              <a:gd name="connsiteX0" fmla="*/ 137376 w 876300"/>
              <a:gd name="connsiteY0" fmla="*/ 795814 h 800100"/>
              <a:gd name="connsiteX1" fmla="*/ 745071 w 876300"/>
              <a:gd name="connsiteY1" fmla="*/ 795814 h 800100"/>
              <a:gd name="connsiteX2" fmla="*/ 858418 w 876300"/>
              <a:gd name="connsiteY2" fmla="*/ 600551 h 800100"/>
              <a:gd name="connsiteX3" fmla="*/ 553618 w 876300"/>
              <a:gd name="connsiteY3" fmla="*/ 72866 h 800100"/>
              <a:gd name="connsiteX4" fmla="*/ 328828 w 876300"/>
              <a:gd name="connsiteY4" fmla="*/ 72866 h 800100"/>
              <a:gd name="connsiteX5" fmla="*/ 24028 w 876300"/>
              <a:gd name="connsiteY5" fmla="*/ 600551 h 800100"/>
              <a:gd name="connsiteX6" fmla="*/ 137376 w 876300"/>
              <a:gd name="connsiteY6" fmla="*/ 795814 h 800100"/>
              <a:gd name="connsiteX7" fmla="*/ 442176 w 876300"/>
              <a:gd name="connsiteY7" fmla="*/ 678656 h 800100"/>
              <a:gd name="connsiteX8" fmla="*/ 393598 w 876300"/>
              <a:gd name="connsiteY8" fmla="*/ 630079 h 800100"/>
              <a:gd name="connsiteX9" fmla="*/ 442176 w 876300"/>
              <a:gd name="connsiteY9" fmla="*/ 581501 h 800100"/>
              <a:gd name="connsiteX10" fmla="*/ 489801 w 876300"/>
              <a:gd name="connsiteY10" fmla="*/ 631031 h 800100"/>
              <a:gd name="connsiteX11" fmla="*/ 442176 w 876300"/>
              <a:gd name="connsiteY11" fmla="*/ 678656 h 800100"/>
              <a:gd name="connsiteX12" fmla="*/ 429793 w 876300"/>
              <a:gd name="connsiteY12" fmla="*/ 240506 h 800100"/>
              <a:gd name="connsiteX13" fmla="*/ 485991 w 876300"/>
              <a:gd name="connsiteY13" fmla="*/ 268129 h 800100"/>
              <a:gd name="connsiteX14" fmla="*/ 490753 w 876300"/>
              <a:gd name="connsiteY14" fmla="*/ 291941 h 800100"/>
              <a:gd name="connsiteX15" fmla="*/ 485991 w 876300"/>
              <a:gd name="connsiteY15" fmla="*/ 364331 h 800100"/>
              <a:gd name="connsiteX16" fmla="*/ 479323 w 876300"/>
              <a:gd name="connsiteY16" fmla="*/ 476726 h 800100"/>
              <a:gd name="connsiteX17" fmla="*/ 478371 w 876300"/>
              <a:gd name="connsiteY17" fmla="*/ 511969 h 800100"/>
              <a:gd name="connsiteX18" fmla="*/ 442176 w 876300"/>
              <a:gd name="connsiteY18" fmla="*/ 547211 h 800100"/>
              <a:gd name="connsiteX19" fmla="*/ 405981 w 876300"/>
              <a:gd name="connsiteY19" fmla="*/ 512921 h 800100"/>
              <a:gd name="connsiteX20" fmla="*/ 396456 w 876300"/>
              <a:gd name="connsiteY20" fmla="*/ 338614 h 800100"/>
              <a:gd name="connsiteX21" fmla="*/ 393598 w 876300"/>
              <a:gd name="connsiteY21" fmla="*/ 291941 h 800100"/>
              <a:gd name="connsiteX22" fmla="*/ 429793 w 876300"/>
              <a:gd name="connsiteY22" fmla="*/ 240506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76300" h="800100">
                <a:moveTo>
                  <a:pt x="137376" y="795814"/>
                </a:moveTo>
                <a:lnTo>
                  <a:pt x="745071" y="795814"/>
                </a:lnTo>
                <a:cubicBezTo>
                  <a:pt x="845083" y="795814"/>
                  <a:pt x="907948" y="686276"/>
                  <a:pt x="858418" y="600551"/>
                </a:cubicBezTo>
                <a:lnTo>
                  <a:pt x="553618" y="72866"/>
                </a:lnTo>
                <a:cubicBezTo>
                  <a:pt x="504088" y="-14764"/>
                  <a:pt x="378358" y="-14764"/>
                  <a:pt x="328828" y="72866"/>
                </a:cubicBezTo>
                <a:lnTo>
                  <a:pt x="24028" y="600551"/>
                </a:lnTo>
                <a:cubicBezTo>
                  <a:pt x="-24549" y="687229"/>
                  <a:pt x="37363" y="795814"/>
                  <a:pt x="137376" y="795814"/>
                </a:cubicBezTo>
                <a:close/>
                <a:moveTo>
                  <a:pt x="442176" y="678656"/>
                </a:moveTo>
                <a:cubicBezTo>
                  <a:pt x="415506" y="678656"/>
                  <a:pt x="393598" y="656749"/>
                  <a:pt x="393598" y="630079"/>
                </a:cubicBezTo>
                <a:cubicBezTo>
                  <a:pt x="393598" y="603409"/>
                  <a:pt x="415506" y="581501"/>
                  <a:pt x="442176" y="581501"/>
                </a:cubicBezTo>
                <a:cubicBezTo>
                  <a:pt x="468846" y="581501"/>
                  <a:pt x="490753" y="603409"/>
                  <a:pt x="489801" y="631031"/>
                </a:cubicBezTo>
                <a:cubicBezTo>
                  <a:pt x="490753" y="656749"/>
                  <a:pt x="467893" y="678656"/>
                  <a:pt x="442176" y="678656"/>
                </a:cubicBezTo>
                <a:close/>
                <a:moveTo>
                  <a:pt x="429793" y="240506"/>
                </a:moveTo>
                <a:cubicBezTo>
                  <a:pt x="452653" y="234791"/>
                  <a:pt x="476466" y="246221"/>
                  <a:pt x="485991" y="268129"/>
                </a:cubicBezTo>
                <a:cubicBezTo>
                  <a:pt x="488848" y="275749"/>
                  <a:pt x="490753" y="283369"/>
                  <a:pt x="490753" y="291941"/>
                </a:cubicBezTo>
                <a:cubicBezTo>
                  <a:pt x="489801" y="315754"/>
                  <a:pt x="487896" y="340519"/>
                  <a:pt x="485991" y="364331"/>
                </a:cubicBezTo>
                <a:cubicBezTo>
                  <a:pt x="484086" y="401479"/>
                  <a:pt x="481228" y="439579"/>
                  <a:pt x="479323" y="476726"/>
                </a:cubicBezTo>
                <a:cubicBezTo>
                  <a:pt x="478371" y="489109"/>
                  <a:pt x="478371" y="499586"/>
                  <a:pt x="478371" y="511969"/>
                </a:cubicBezTo>
                <a:cubicBezTo>
                  <a:pt x="477418" y="531971"/>
                  <a:pt x="462178" y="547211"/>
                  <a:pt x="442176" y="547211"/>
                </a:cubicBezTo>
                <a:cubicBezTo>
                  <a:pt x="422173" y="547211"/>
                  <a:pt x="406933" y="532924"/>
                  <a:pt x="405981" y="512921"/>
                </a:cubicBezTo>
                <a:cubicBezTo>
                  <a:pt x="403123" y="454819"/>
                  <a:pt x="399313" y="396716"/>
                  <a:pt x="396456" y="338614"/>
                </a:cubicBezTo>
                <a:cubicBezTo>
                  <a:pt x="395503" y="323374"/>
                  <a:pt x="394551" y="308134"/>
                  <a:pt x="393598" y="291941"/>
                </a:cubicBezTo>
                <a:cubicBezTo>
                  <a:pt x="392646" y="268129"/>
                  <a:pt x="406933" y="247174"/>
                  <a:pt x="429793" y="240506"/>
                </a:cubicBez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IN" sz="11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6AD2EAC-422D-4059-915C-26CEF91185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3251" y="1794060"/>
            <a:ext cx="845034" cy="8450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none" lIns="0" tIns="288000" rIns="0" bIns="6096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b="1" dirty="0">
                <a:solidFill>
                  <a:schemeClr val="bg1"/>
                </a:solidFill>
              </a:rPr>
              <a:t>Support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42B3D60-A0E1-47BF-A9AF-84172AC4C73C}"/>
              </a:ext>
            </a:extLst>
          </p:cNvPr>
          <p:cNvSpPr/>
          <p:nvPr/>
        </p:nvSpPr>
        <p:spPr>
          <a:xfrm>
            <a:off x="6371382" y="1150246"/>
            <a:ext cx="1868772" cy="3688694"/>
          </a:xfrm>
          <a:prstGeom prst="rect">
            <a:avLst/>
          </a:prstGeom>
          <a:noFill/>
          <a:ln>
            <a:solidFill>
              <a:srgbClr val="002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+mj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E7D9F98-EC43-47C1-BEE0-1F3D270D848F}"/>
              </a:ext>
            </a:extLst>
          </p:cNvPr>
          <p:cNvSpPr/>
          <p:nvPr/>
        </p:nvSpPr>
        <p:spPr>
          <a:xfrm>
            <a:off x="6371382" y="1150246"/>
            <a:ext cx="1868772" cy="540000"/>
          </a:xfrm>
          <a:prstGeom prst="rect">
            <a:avLst/>
          </a:prstGeom>
          <a:solidFill>
            <a:srgbClr val="002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+mj-lt"/>
              </a:rPr>
              <a:t>Legal Support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3AB854-90E8-4B3F-B454-408685C10D80}"/>
              </a:ext>
            </a:extLst>
          </p:cNvPr>
          <p:cNvSpPr/>
          <p:nvPr/>
        </p:nvSpPr>
        <p:spPr>
          <a:xfrm>
            <a:off x="6491294" y="3410805"/>
            <a:ext cx="1580396" cy="102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000" dirty="0">
                <a:solidFill>
                  <a:schemeClr val="tx1"/>
                </a:solidFill>
              </a:rPr>
              <a:t>Handling Grievances</a:t>
            </a:r>
          </a:p>
          <a:p>
            <a:pPr algn="ctr">
              <a:spcAft>
                <a:spcPts val="300"/>
              </a:spcAft>
            </a:pPr>
            <a:r>
              <a:rPr lang="en-US" sz="1000" dirty="0">
                <a:solidFill>
                  <a:schemeClr val="tx1"/>
                </a:solidFill>
              </a:rPr>
              <a:t>Managing dismissals</a:t>
            </a:r>
          </a:p>
          <a:p>
            <a:pPr algn="ctr">
              <a:spcAft>
                <a:spcPts val="300"/>
              </a:spcAft>
            </a:pPr>
            <a:r>
              <a:rPr lang="en-US" sz="1000" dirty="0">
                <a:solidFill>
                  <a:schemeClr val="tx1"/>
                </a:solidFill>
              </a:rPr>
              <a:t>Defending employment tribunal proceedings</a:t>
            </a:r>
          </a:p>
          <a:p>
            <a:pPr algn="ctr">
              <a:spcAft>
                <a:spcPts val="300"/>
              </a:spcAft>
            </a:pPr>
            <a:r>
              <a:rPr lang="en-US" sz="1000" dirty="0">
                <a:solidFill>
                  <a:schemeClr val="tx1"/>
                </a:solidFill>
              </a:rPr>
              <a:t>Strategic HR advice and support</a:t>
            </a:r>
          </a:p>
          <a:p>
            <a:pPr algn="ctr">
              <a:spcAft>
                <a:spcPts val="300"/>
              </a:spcAft>
            </a:pPr>
            <a:endParaRPr lang="en-US" sz="1000" dirty="0">
              <a:solidFill>
                <a:schemeClr val="tx1"/>
              </a:solidFill>
            </a:endParaRPr>
          </a:p>
          <a:p>
            <a:pPr algn="ctr">
              <a:spcAft>
                <a:spcPts val="300"/>
              </a:spcAft>
            </a:pPr>
            <a:endParaRPr lang="en-US" sz="1000" dirty="0">
              <a:solidFill>
                <a:schemeClr val="tx1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1000" dirty="0">
                <a:solidFill>
                  <a:schemeClr val="tx1"/>
                </a:solidFill>
              </a:rPr>
              <a:t> </a:t>
            </a:r>
          </a:p>
          <a:p>
            <a:pPr algn="ctr">
              <a:spcAft>
                <a:spcPts val="300"/>
              </a:spcAft>
            </a:pPr>
            <a:r>
              <a:rPr lang="en-US" sz="1000" dirty="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ts val="100"/>
              </a:spcBef>
              <a:spcAft>
                <a:spcPts val="300"/>
              </a:spcAft>
            </a:pPr>
            <a:endParaRPr lang="en-US" sz="1000" b="1" dirty="0">
              <a:solidFill>
                <a:srgbClr val="002E56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305DB7-D248-4515-B078-D93DE2239619}"/>
              </a:ext>
            </a:extLst>
          </p:cNvPr>
          <p:cNvSpPr/>
          <p:nvPr/>
        </p:nvSpPr>
        <p:spPr>
          <a:xfrm>
            <a:off x="6491294" y="2838854"/>
            <a:ext cx="1580396" cy="45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solidFill>
                  <a:srgbClr val="002E56"/>
                </a:solidFill>
              </a:rPr>
              <a:t>Legal Support</a:t>
            </a:r>
          </a:p>
        </p:txBody>
      </p:sp>
    </p:spTree>
    <p:extLst>
      <p:ext uri="{BB962C8B-B14F-4D97-AF65-F5344CB8AC3E}">
        <p14:creationId xmlns:p14="http://schemas.microsoft.com/office/powerpoint/2010/main" val="15754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Q&amp;A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75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8" y="405130"/>
            <a:ext cx="7677150" cy="1184275"/>
          </a:xfrm>
        </p:spPr>
        <p:txBody>
          <a:bodyPr>
            <a:normAutofit/>
          </a:bodyPr>
          <a:lstStyle/>
          <a:p>
            <a:r>
              <a:rPr lang="en-GB" dirty="0"/>
              <a:t>Further information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DFFEC78-5826-4670-A200-5B4FD9E59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187" y="2020657"/>
            <a:ext cx="2929573" cy="7733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300" kern="900" spc="70" dirty="0" err="1"/>
              <a:t>Shamira</a:t>
            </a:r>
            <a:r>
              <a:rPr lang="en-GB" sz="1300" kern="900" spc="70" dirty="0"/>
              <a:t> Graham, </a:t>
            </a:r>
            <a:r>
              <a:rPr lang="en-GB" sz="1300" b="0" kern="900" spc="70" dirty="0"/>
              <a:t>Efficacy</a:t>
            </a:r>
            <a:br>
              <a:rPr lang="en-GB" sz="1300" b="0" kern="900" spc="70" dirty="0"/>
            </a:br>
            <a:r>
              <a:rPr lang="en-GB" sz="1300" b="0" kern="900" spc="70" dirty="0"/>
              <a:t>Shamiragraham@efficacy.org.uk</a:t>
            </a:r>
            <a:br>
              <a:rPr lang="en-GB" sz="1300" b="0" kern="900" spc="70" dirty="0"/>
            </a:br>
            <a:r>
              <a:rPr lang="en-GB" sz="1300" b="0" kern="900" spc="70" dirty="0"/>
              <a:t>07932 909 369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EA4E08F2-4480-4F08-91A0-EC22E8727C78}"/>
              </a:ext>
            </a:extLst>
          </p:cNvPr>
          <p:cNvSpPr txBox="1">
            <a:spLocks/>
          </p:cNvSpPr>
          <p:nvPr/>
        </p:nvSpPr>
        <p:spPr>
          <a:xfrm>
            <a:off x="4130040" y="2020657"/>
            <a:ext cx="3430548" cy="773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13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j-lt"/>
                <a:ea typeface="+mn-ea"/>
                <a:cs typeface="Gill Sans CE Light" panose="020B0302020104020203"/>
              </a:defRPr>
            </a:lvl1pPr>
            <a:lvl2pPr marL="457058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30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92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9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6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4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300" kern="900" spc="70" dirty="0"/>
              <a:t>James Harvey, </a:t>
            </a:r>
            <a:r>
              <a:rPr lang="en-GB" sz="1300" b="0" kern="900" spc="70" dirty="0"/>
              <a:t>Partner BLM</a:t>
            </a:r>
            <a:br>
              <a:rPr lang="en-GB" sz="1300" b="0" kern="900" spc="70" dirty="0"/>
            </a:br>
            <a:r>
              <a:rPr lang="en-GB" sz="1300" b="0" kern="900" spc="70" dirty="0"/>
              <a:t>james.harvey@blmlaw.com</a:t>
            </a:r>
            <a:br>
              <a:rPr lang="en-GB" sz="1300" b="0" kern="900" spc="70" dirty="0"/>
            </a:br>
            <a:r>
              <a:rPr lang="en-GB" sz="1300" b="0" kern="900" spc="70" dirty="0"/>
              <a:t>0121 633 6622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70B4A2EC-E5D9-466D-B36E-F567675A5AF7}"/>
              </a:ext>
            </a:extLst>
          </p:cNvPr>
          <p:cNvSpPr txBox="1">
            <a:spLocks/>
          </p:cNvSpPr>
          <p:nvPr/>
        </p:nvSpPr>
        <p:spPr>
          <a:xfrm>
            <a:off x="611187" y="3011257"/>
            <a:ext cx="2929573" cy="773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13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j-lt"/>
                <a:ea typeface="+mn-ea"/>
                <a:cs typeface="Gill Sans CE Light" panose="020B0302020104020203"/>
              </a:defRPr>
            </a:lvl1pPr>
            <a:lvl2pPr marL="457058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30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92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9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6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4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300" kern="900" spc="70" dirty="0"/>
              <a:t>Jacqui Beasley, </a:t>
            </a:r>
            <a:r>
              <a:rPr lang="en-GB" sz="1300" b="0" kern="900" spc="70" dirty="0"/>
              <a:t>CBT Clinics</a:t>
            </a:r>
            <a:br>
              <a:rPr lang="en-GB" sz="1300" b="0" kern="900" spc="70" dirty="0"/>
            </a:br>
            <a:r>
              <a:rPr lang="en-GB" sz="1300" b="0" kern="900" spc="70" dirty="0"/>
              <a:t>jacquibeasley@cbtclinics.co.uk</a:t>
            </a:r>
            <a:br>
              <a:rPr lang="en-GB" sz="1300" b="0" kern="900" spc="70" dirty="0"/>
            </a:br>
            <a:r>
              <a:rPr lang="en-GB" sz="1300" b="0" kern="900" spc="70" dirty="0"/>
              <a:t>07882 744 317</a:t>
            </a:r>
          </a:p>
        </p:txBody>
      </p:sp>
      <p:sp>
        <p:nvSpPr>
          <p:cNvPr id="10" name="Subtitle 6">
            <a:extLst>
              <a:ext uri="{FF2B5EF4-FFF2-40B4-BE49-F238E27FC236}">
                <a16:creationId xmlns:a16="http://schemas.microsoft.com/office/drawing/2014/main" id="{65A456F2-7CCD-402C-9125-44445BF476CA}"/>
              </a:ext>
            </a:extLst>
          </p:cNvPr>
          <p:cNvSpPr txBox="1">
            <a:spLocks/>
          </p:cNvSpPr>
          <p:nvPr/>
        </p:nvSpPr>
        <p:spPr>
          <a:xfrm>
            <a:off x="4130040" y="3011257"/>
            <a:ext cx="3430548" cy="773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13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400" b="1" kern="1200">
                <a:solidFill>
                  <a:schemeClr val="bg1"/>
                </a:solidFill>
                <a:latin typeface="+mj-lt"/>
                <a:ea typeface="+mn-ea"/>
                <a:cs typeface="Gill Sans CE Light" panose="020B0302020104020203"/>
              </a:defRPr>
            </a:lvl1pPr>
            <a:lvl2pPr marL="457058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30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92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9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91A1F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6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4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ctr" defTabSz="91413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300" kern="900" spc="70" dirty="0"/>
              <a:t>Julian Cox, </a:t>
            </a:r>
            <a:r>
              <a:rPr lang="en-GB" sz="1300" b="0" kern="900" spc="70" dirty="0"/>
              <a:t>Partner BLM</a:t>
            </a:r>
            <a:br>
              <a:rPr lang="en-GB" sz="1300" b="0" kern="900" spc="70" dirty="0"/>
            </a:br>
            <a:r>
              <a:rPr lang="en-GB" sz="1300" b="0" kern="900" spc="70" dirty="0"/>
              <a:t>julian.cox@blmlaw.com</a:t>
            </a:r>
            <a:br>
              <a:rPr lang="en-GB" sz="1300" b="0" kern="900" spc="70" dirty="0"/>
            </a:br>
            <a:r>
              <a:rPr lang="en-GB" sz="1300" b="0" kern="900" spc="70" dirty="0"/>
              <a:t>0207 865 8453</a:t>
            </a:r>
          </a:p>
          <a:p>
            <a:pPr>
              <a:lnSpc>
                <a:spcPct val="100000"/>
              </a:lnSpc>
            </a:pPr>
            <a:endParaRPr lang="en-GB" sz="1300" b="0" kern="900" spc="70" dirty="0"/>
          </a:p>
        </p:txBody>
      </p:sp>
    </p:spTree>
    <p:extLst>
      <p:ext uri="{BB962C8B-B14F-4D97-AF65-F5344CB8AC3E}">
        <p14:creationId xmlns:p14="http://schemas.microsoft.com/office/powerpoint/2010/main" val="4908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2E3EE6-F1F1-4696-A61A-84EF22AE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3544"/>
            <a:ext cx="7886700" cy="551060"/>
          </a:xfrm>
        </p:spPr>
        <p:txBody>
          <a:bodyPr/>
          <a:lstStyle/>
          <a:p>
            <a:r>
              <a:rPr lang="en-GB" dirty="0"/>
              <a:t>The case for action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2785301"/>
            <a:ext cx="7904163" cy="1092720"/>
          </a:xfrm>
        </p:spPr>
        <p:txBody>
          <a:bodyPr bIns="72000" anchor="ctr"/>
          <a:lstStyle/>
          <a:p>
            <a:pPr marL="0" indent="0" algn="ctr">
              <a:buNone/>
            </a:pPr>
            <a:r>
              <a:rPr lang="en-GB" sz="2000" dirty="0">
                <a:solidFill>
                  <a:srgbClr val="002E56"/>
                </a:solidFill>
              </a:rPr>
              <a:t>We know there is a four-fold reason for</a:t>
            </a:r>
            <a:br>
              <a:rPr lang="en-GB" sz="2000" dirty="0">
                <a:solidFill>
                  <a:srgbClr val="002E56"/>
                </a:solidFill>
              </a:rPr>
            </a:br>
            <a:r>
              <a:rPr lang="en-GB" sz="2000" dirty="0">
                <a:solidFill>
                  <a:srgbClr val="002E56"/>
                </a:solidFill>
              </a:rPr>
              <a:t>organisations to protect staff’s mental health: </a:t>
            </a:r>
            <a:br>
              <a:rPr lang="en-GB" sz="2000" dirty="0">
                <a:solidFill>
                  <a:srgbClr val="002E56"/>
                </a:solidFill>
              </a:rPr>
            </a:br>
            <a:r>
              <a:rPr lang="en-GB" sz="2000" b="1" dirty="0">
                <a:solidFill>
                  <a:srgbClr val="002E56"/>
                </a:solidFill>
              </a:rPr>
              <a:t>moral, reputational, economic and legal.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57E288F-32EC-4520-B10D-DFFC8B0A0CA1}"/>
              </a:ext>
            </a:extLst>
          </p:cNvPr>
          <p:cNvSpPr/>
          <p:nvPr/>
        </p:nvSpPr>
        <p:spPr bwMode="gray">
          <a:xfrm>
            <a:off x="4379595" y="2482471"/>
            <a:ext cx="384810" cy="302830"/>
          </a:xfrm>
          <a:custGeom>
            <a:avLst/>
            <a:gdLst>
              <a:gd name="connsiteX0" fmla="*/ 318576 w 349780"/>
              <a:gd name="connsiteY0" fmla="*/ 0 h 275263"/>
              <a:gd name="connsiteX1" fmla="*/ 339750 w 349780"/>
              <a:gd name="connsiteY1" fmla="*/ 25632 h 275263"/>
              <a:gd name="connsiteX2" fmla="*/ 294058 w 349780"/>
              <a:gd name="connsiteY2" fmla="*/ 65890 h 275263"/>
              <a:gd name="connsiteX3" fmla="*/ 268427 w 349780"/>
              <a:gd name="connsiteY3" fmla="*/ 130388 h 275263"/>
              <a:gd name="connsiteX4" fmla="*/ 273999 w 349780"/>
              <a:gd name="connsiteY4" fmla="*/ 129412 h 275263"/>
              <a:gd name="connsiteX5" fmla="*/ 279571 w 349780"/>
              <a:gd name="connsiteY5" fmla="*/ 129273 h 275263"/>
              <a:gd name="connsiteX6" fmla="*/ 327630 w 349780"/>
              <a:gd name="connsiteY6" fmla="*/ 148358 h 275263"/>
              <a:gd name="connsiteX7" fmla="*/ 349780 w 349780"/>
              <a:gd name="connsiteY7" fmla="*/ 201711 h 275263"/>
              <a:gd name="connsiteX8" fmla="*/ 327491 w 349780"/>
              <a:gd name="connsiteY8" fmla="*/ 254367 h 275263"/>
              <a:gd name="connsiteX9" fmla="*/ 278456 w 349780"/>
              <a:gd name="connsiteY9" fmla="*/ 275263 h 275263"/>
              <a:gd name="connsiteX10" fmla="*/ 221203 w 349780"/>
              <a:gd name="connsiteY10" fmla="*/ 250328 h 275263"/>
              <a:gd name="connsiteX11" fmla="*/ 198218 w 349780"/>
              <a:gd name="connsiteY11" fmla="*/ 186109 h 275263"/>
              <a:gd name="connsiteX12" fmla="*/ 232904 w 349780"/>
              <a:gd name="connsiteY12" fmla="*/ 75920 h 275263"/>
              <a:gd name="connsiteX13" fmla="*/ 318576 w 349780"/>
              <a:gd name="connsiteY13" fmla="*/ 0 h 275263"/>
              <a:gd name="connsiteX14" fmla="*/ 120358 w 349780"/>
              <a:gd name="connsiteY14" fmla="*/ 0 h 275263"/>
              <a:gd name="connsiteX15" fmla="*/ 141532 w 349780"/>
              <a:gd name="connsiteY15" fmla="*/ 25632 h 275263"/>
              <a:gd name="connsiteX16" fmla="*/ 95840 w 349780"/>
              <a:gd name="connsiteY16" fmla="*/ 65890 h 275263"/>
              <a:gd name="connsiteX17" fmla="*/ 70209 w 349780"/>
              <a:gd name="connsiteY17" fmla="*/ 130388 h 275263"/>
              <a:gd name="connsiteX18" fmla="*/ 75781 w 349780"/>
              <a:gd name="connsiteY18" fmla="*/ 129412 h 275263"/>
              <a:gd name="connsiteX19" fmla="*/ 81353 w 349780"/>
              <a:gd name="connsiteY19" fmla="*/ 129273 h 275263"/>
              <a:gd name="connsiteX20" fmla="*/ 129412 w 349780"/>
              <a:gd name="connsiteY20" fmla="*/ 148358 h 275263"/>
              <a:gd name="connsiteX21" fmla="*/ 151562 w 349780"/>
              <a:gd name="connsiteY21" fmla="*/ 201711 h 275263"/>
              <a:gd name="connsiteX22" fmla="*/ 129273 w 349780"/>
              <a:gd name="connsiteY22" fmla="*/ 254367 h 275263"/>
              <a:gd name="connsiteX23" fmla="*/ 80238 w 349780"/>
              <a:gd name="connsiteY23" fmla="*/ 275263 h 275263"/>
              <a:gd name="connsiteX24" fmla="*/ 22985 w 349780"/>
              <a:gd name="connsiteY24" fmla="*/ 250328 h 275263"/>
              <a:gd name="connsiteX25" fmla="*/ 0 w 349780"/>
              <a:gd name="connsiteY25" fmla="*/ 186109 h 275263"/>
              <a:gd name="connsiteX26" fmla="*/ 34686 w 349780"/>
              <a:gd name="connsiteY26" fmla="*/ 75920 h 275263"/>
              <a:gd name="connsiteX27" fmla="*/ 120358 w 349780"/>
              <a:gd name="connsiteY27" fmla="*/ 0 h 27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49780" h="275263">
                <a:moveTo>
                  <a:pt x="318576" y="0"/>
                </a:moveTo>
                <a:lnTo>
                  <a:pt x="339750" y="25632"/>
                </a:lnTo>
                <a:cubicBezTo>
                  <a:pt x="321733" y="35081"/>
                  <a:pt x="306503" y="48501"/>
                  <a:pt x="294058" y="65890"/>
                </a:cubicBezTo>
                <a:cubicBezTo>
                  <a:pt x="281614" y="83280"/>
                  <a:pt x="273070" y="104779"/>
                  <a:pt x="268427" y="130388"/>
                </a:cubicBezTo>
                <a:cubicBezTo>
                  <a:pt x="270145" y="129853"/>
                  <a:pt x="272002" y="129529"/>
                  <a:pt x="273999" y="129412"/>
                </a:cubicBezTo>
                <a:cubicBezTo>
                  <a:pt x="275995" y="129296"/>
                  <a:pt x="277853" y="129250"/>
                  <a:pt x="279571" y="129273"/>
                </a:cubicBezTo>
                <a:cubicBezTo>
                  <a:pt x="297611" y="129436"/>
                  <a:pt x="313631" y="135797"/>
                  <a:pt x="327630" y="148358"/>
                </a:cubicBezTo>
                <a:cubicBezTo>
                  <a:pt x="341630" y="160918"/>
                  <a:pt x="349013" y="178703"/>
                  <a:pt x="349780" y="201711"/>
                </a:cubicBezTo>
                <a:cubicBezTo>
                  <a:pt x="349037" y="223303"/>
                  <a:pt x="341607" y="240855"/>
                  <a:pt x="327491" y="254367"/>
                </a:cubicBezTo>
                <a:cubicBezTo>
                  <a:pt x="313375" y="267880"/>
                  <a:pt x="297030" y="274845"/>
                  <a:pt x="278456" y="275263"/>
                </a:cubicBezTo>
                <a:cubicBezTo>
                  <a:pt x="255123" y="274822"/>
                  <a:pt x="236039" y="266510"/>
                  <a:pt x="221203" y="250328"/>
                </a:cubicBezTo>
                <a:cubicBezTo>
                  <a:pt x="206367" y="234145"/>
                  <a:pt x="198705" y="212739"/>
                  <a:pt x="198218" y="186109"/>
                </a:cubicBezTo>
                <a:cubicBezTo>
                  <a:pt x="198984" y="147499"/>
                  <a:pt x="210546" y="110769"/>
                  <a:pt x="232904" y="75920"/>
                </a:cubicBezTo>
                <a:cubicBezTo>
                  <a:pt x="255262" y="41071"/>
                  <a:pt x="283820" y="15764"/>
                  <a:pt x="318576" y="0"/>
                </a:cubicBezTo>
                <a:close/>
                <a:moveTo>
                  <a:pt x="120358" y="0"/>
                </a:moveTo>
                <a:lnTo>
                  <a:pt x="141532" y="25632"/>
                </a:lnTo>
                <a:cubicBezTo>
                  <a:pt x="123515" y="35081"/>
                  <a:pt x="108285" y="48501"/>
                  <a:pt x="95840" y="65890"/>
                </a:cubicBezTo>
                <a:cubicBezTo>
                  <a:pt x="83396" y="83280"/>
                  <a:pt x="74852" y="104779"/>
                  <a:pt x="70209" y="130388"/>
                </a:cubicBezTo>
                <a:cubicBezTo>
                  <a:pt x="71927" y="129853"/>
                  <a:pt x="73784" y="129529"/>
                  <a:pt x="75781" y="129412"/>
                </a:cubicBezTo>
                <a:cubicBezTo>
                  <a:pt x="77777" y="129296"/>
                  <a:pt x="79635" y="129250"/>
                  <a:pt x="81353" y="129273"/>
                </a:cubicBezTo>
                <a:cubicBezTo>
                  <a:pt x="99393" y="129436"/>
                  <a:pt x="115413" y="135797"/>
                  <a:pt x="129412" y="148358"/>
                </a:cubicBezTo>
                <a:cubicBezTo>
                  <a:pt x="143412" y="160918"/>
                  <a:pt x="150795" y="178703"/>
                  <a:pt x="151562" y="201711"/>
                </a:cubicBezTo>
                <a:cubicBezTo>
                  <a:pt x="150819" y="223303"/>
                  <a:pt x="143389" y="240855"/>
                  <a:pt x="129273" y="254367"/>
                </a:cubicBezTo>
                <a:cubicBezTo>
                  <a:pt x="115157" y="267880"/>
                  <a:pt x="98812" y="274845"/>
                  <a:pt x="80238" y="275263"/>
                </a:cubicBezTo>
                <a:cubicBezTo>
                  <a:pt x="56905" y="274822"/>
                  <a:pt x="37821" y="266510"/>
                  <a:pt x="22985" y="250328"/>
                </a:cubicBezTo>
                <a:cubicBezTo>
                  <a:pt x="8149" y="234145"/>
                  <a:pt x="487" y="212739"/>
                  <a:pt x="0" y="186109"/>
                </a:cubicBezTo>
                <a:cubicBezTo>
                  <a:pt x="766" y="147499"/>
                  <a:pt x="12328" y="110769"/>
                  <a:pt x="34686" y="75920"/>
                </a:cubicBezTo>
                <a:cubicBezTo>
                  <a:pt x="57044" y="41071"/>
                  <a:pt x="85602" y="15764"/>
                  <a:pt x="120358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en-GB" sz="1600" kern="0" err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8FFE9AA-E26E-49E9-ACF7-E5A5C1BDDEC2}"/>
              </a:ext>
            </a:extLst>
          </p:cNvPr>
          <p:cNvSpPr/>
          <p:nvPr/>
        </p:nvSpPr>
        <p:spPr bwMode="gray">
          <a:xfrm rot="10800000">
            <a:off x="4379595" y="3878020"/>
            <a:ext cx="384810" cy="302832"/>
          </a:xfrm>
          <a:custGeom>
            <a:avLst/>
            <a:gdLst>
              <a:gd name="connsiteX0" fmla="*/ 318576 w 349780"/>
              <a:gd name="connsiteY0" fmla="*/ 0 h 275263"/>
              <a:gd name="connsiteX1" fmla="*/ 339750 w 349780"/>
              <a:gd name="connsiteY1" fmla="*/ 25632 h 275263"/>
              <a:gd name="connsiteX2" fmla="*/ 294058 w 349780"/>
              <a:gd name="connsiteY2" fmla="*/ 65890 h 275263"/>
              <a:gd name="connsiteX3" fmla="*/ 268427 w 349780"/>
              <a:gd name="connsiteY3" fmla="*/ 130388 h 275263"/>
              <a:gd name="connsiteX4" fmla="*/ 273999 w 349780"/>
              <a:gd name="connsiteY4" fmla="*/ 129412 h 275263"/>
              <a:gd name="connsiteX5" fmla="*/ 279571 w 349780"/>
              <a:gd name="connsiteY5" fmla="*/ 129273 h 275263"/>
              <a:gd name="connsiteX6" fmla="*/ 327630 w 349780"/>
              <a:gd name="connsiteY6" fmla="*/ 148358 h 275263"/>
              <a:gd name="connsiteX7" fmla="*/ 349780 w 349780"/>
              <a:gd name="connsiteY7" fmla="*/ 201711 h 275263"/>
              <a:gd name="connsiteX8" fmla="*/ 327491 w 349780"/>
              <a:gd name="connsiteY8" fmla="*/ 254367 h 275263"/>
              <a:gd name="connsiteX9" fmla="*/ 278456 w 349780"/>
              <a:gd name="connsiteY9" fmla="*/ 275263 h 275263"/>
              <a:gd name="connsiteX10" fmla="*/ 221203 w 349780"/>
              <a:gd name="connsiteY10" fmla="*/ 250328 h 275263"/>
              <a:gd name="connsiteX11" fmla="*/ 198218 w 349780"/>
              <a:gd name="connsiteY11" fmla="*/ 186109 h 275263"/>
              <a:gd name="connsiteX12" fmla="*/ 232904 w 349780"/>
              <a:gd name="connsiteY12" fmla="*/ 75920 h 275263"/>
              <a:gd name="connsiteX13" fmla="*/ 318576 w 349780"/>
              <a:gd name="connsiteY13" fmla="*/ 0 h 275263"/>
              <a:gd name="connsiteX14" fmla="*/ 120358 w 349780"/>
              <a:gd name="connsiteY14" fmla="*/ 0 h 275263"/>
              <a:gd name="connsiteX15" fmla="*/ 141532 w 349780"/>
              <a:gd name="connsiteY15" fmla="*/ 25632 h 275263"/>
              <a:gd name="connsiteX16" fmla="*/ 95840 w 349780"/>
              <a:gd name="connsiteY16" fmla="*/ 65890 h 275263"/>
              <a:gd name="connsiteX17" fmla="*/ 70209 w 349780"/>
              <a:gd name="connsiteY17" fmla="*/ 130388 h 275263"/>
              <a:gd name="connsiteX18" fmla="*/ 75781 w 349780"/>
              <a:gd name="connsiteY18" fmla="*/ 129412 h 275263"/>
              <a:gd name="connsiteX19" fmla="*/ 81353 w 349780"/>
              <a:gd name="connsiteY19" fmla="*/ 129273 h 275263"/>
              <a:gd name="connsiteX20" fmla="*/ 129412 w 349780"/>
              <a:gd name="connsiteY20" fmla="*/ 148358 h 275263"/>
              <a:gd name="connsiteX21" fmla="*/ 151562 w 349780"/>
              <a:gd name="connsiteY21" fmla="*/ 201711 h 275263"/>
              <a:gd name="connsiteX22" fmla="*/ 129273 w 349780"/>
              <a:gd name="connsiteY22" fmla="*/ 254367 h 275263"/>
              <a:gd name="connsiteX23" fmla="*/ 80238 w 349780"/>
              <a:gd name="connsiteY23" fmla="*/ 275263 h 275263"/>
              <a:gd name="connsiteX24" fmla="*/ 22985 w 349780"/>
              <a:gd name="connsiteY24" fmla="*/ 250328 h 275263"/>
              <a:gd name="connsiteX25" fmla="*/ 0 w 349780"/>
              <a:gd name="connsiteY25" fmla="*/ 186109 h 275263"/>
              <a:gd name="connsiteX26" fmla="*/ 34686 w 349780"/>
              <a:gd name="connsiteY26" fmla="*/ 75920 h 275263"/>
              <a:gd name="connsiteX27" fmla="*/ 120358 w 349780"/>
              <a:gd name="connsiteY27" fmla="*/ 0 h 27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49780" h="275263">
                <a:moveTo>
                  <a:pt x="318576" y="0"/>
                </a:moveTo>
                <a:lnTo>
                  <a:pt x="339750" y="25632"/>
                </a:lnTo>
                <a:cubicBezTo>
                  <a:pt x="321733" y="35081"/>
                  <a:pt x="306503" y="48501"/>
                  <a:pt x="294058" y="65890"/>
                </a:cubicBezTo>
                <a:cubicBezTo>
                  <a:pt x="281614" y="83280"/>
                  <a:pt x="273070" y="104779"/>
                  <a:pt x="268427" y="130388"/>
                </a:cubicBezTo>
                <a:cubicBezTo>
                  <a:pt x="270145" y="129853"/>
                  <a:pt x="272002" y="129529"/>
                  <a:pt x="273999" y="129412"/>
                </a:cubicBezTo>
                <a:cubicBezTo>
                  <a:pt x="275995" y="129296"/>
                  <a:pt x="277853" y="129250"/>
                  <a:pt x="279571" y="129273"/>
                </a:cubicBezTo>
                <a:cubicBezTo>
                  <a:pt x="297611" y="129436"/>
                  <a:pt x="313631" y="135797"/>
                  <a:pt x="327630" y="148358"/>
                </a:cubicBezTo>
                <a:cubicBezTo>
                  <a:pt x="341630" y="160918"/>
                  <a:pt x="349013" y="178703"/>
                  <a:pt x="349780" y="201711"/>
                </a:cubicBezTo>
                <a:cubicBezTo>
                  <a:pt x="349037" y="223303"/>
                  <a:pt x="341607" y="240855"/>
                  <a:pt x="327491" y="254367"/>
                </a:cubicBezTo>
                <a:cubicBezTo>
                  <a:pt x="313375" y="267880"/>
                  <a:pt x="297030" y="274845"/>
                  <a:pt x="278456" y="275263"/>
                </a:cubicBezTo>
                <a:cubicBezTo>
                  <a:pt x="255123" y="274822"/>
                  <a:pt x="236039" y="266510"/>
                  <a:pt x="221203" y="250328"/>
                </a:cubicBezTo>
                <a:cubicBezTo>
                  <a:pt x="206367" y="234145"/>
                  <a:pt x="198705" y="212739"/>
                  <a:pt x="198218" y="186109"/>
                </a:cubicBezTo>
                <a:cubicBezTo>
                  <a:pt x="198984" y="147499"/>
                  <a:pt x="210546" y="110769"/>
                  <a:pt x="232904" y="75920"/>
                </a:cubicBezTo>
                <a:cubicBezTo>
                  <a:pt x="255262" y="41071"/>
                  <a:pt x="283820" y="15764"/>
                  <a:pt x="318576" y="0"/>
                </a:cubicBezTo>
                <a:close/>
                <a:moveTo>
                  <a:pt x="120358" y="0"/>
                </a:moveTo>
                <a:lnTo>
                  <a:pt x="141532" y="25632"/>
                </a:lnTo>
                <a:cubicBezTo>
                  <a:pt x="123515" y="35081"/>
                  <a:pt x="108285" y="48501"/>
                  <a:pt x="95840" y="65890"/>
                </a:cubicBezTo>
                <a:cubicBezTo>
                  <a:pt x="83396" y="83280"/>
                  <a:pt x="74852" y="104779"/>
                  <a:pt x="70209" y="130388"/>
                </a:cubicBezTo>
                <a:cubicBezTo>
                  <a:pt x="71927" y="129853"/>
                  <a:pt x="73784" y="129529"/>
                  <a:pt x="75781" y="129412"/>
                </a:cubicBezTo>
                <a:cubicBezTo>
                  <a:pt x="77777" y="129296"/>
                  <a:pt x="79635" y="129250"/>
                  <a:pt x="81353" y="129273"/>
                </a:cubicBezTo>
                <a:cubicBezTo>
                  <a:pt x="99393" y="129436"/>
                  <a:pt x="115413" y="135797"/>
                  <a:pt x="129412" y="148358"/>
                </a:cubicBezTo>
                <a:cubicBezTo>
                  <a:pt x="143412" y="160918"/>
                  <a:pt x="150795" y="178703"/>
                  <a:pt x="151562" y="201711"/>
                </a:cubicBezTo>
                <a:cubicBezTo>
                  <a:pt x="150819" y="223303"/>
                  <a:pt x="143389" y="240855"/>
                  <a:pt x="129273" y="254367"/>
                </a:cubicBezTo>
                <a:cubicBezTo>
                  <a:pt x="115157" y="267880"/>
                  <a:pt x="98812" y="274845"/>
                  <a:pt x="80238" y="275263"/>
                </a:cubicBezTo>
                <a:cubicBezTo>
                  <a:pt x="56905" y="274822"/>
                  <a:pt x="37821" y="266510"/>
                  <a:pt x="22985" y="250328"/>
                </a:cubicBezTo>
                <a:cubicBezTo>
                  <a:pt x="8149" y="234145"/>
                  <a:pt x="487" y="212739"/>
                  <a:pt x="0" y="186109"/>
                </a:cubicBezTo>
                <a:cubicBezTo>
                  <a:pt x="766" y="147499"/>
                  <a:pt x="12328" y="110769"/>
                  <a:pt x="34686" y="75920"/>
                </a:cubicBezTo>
                <a:cubicBezTo>
                  <a:pt x="57044" y="41071"/>
                  <a:pt x="85602" y="15764"/>
                  <a:pt x="120358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en-GB" sz="1600" kern="0" err="1">
              <a:solidFill>
                <a:srgbClr val="FFFFFF"/>
              </a:solidFill>
              <a:latin typeface="Verdan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59087C-AFD5-41DE-90E2-EED84BED7F78}"/>
              </a:ext>
            </a:extLst>
          </p:cNvPr>
          <p:cNvGrpSpPr/>
          <p:nvPr/>
        </p:nvGrpSpPr>
        <p:grpSpPr>
          <a:xfrm>
            <a:off x="260701" y="1492250"/>
            <a:ext cx="8622599" cy="633600"/>
            <a:chOff x="260701" y="1492250"/>
            <a:chExt cx="8622599" cy="6336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D8460D-26D5-584B-AF79-0DE87D9DBA1A}"/>
                </a:ext>
              </a:extLst>
            </p:cNvPr>
            <p:cNvSpPr/>
            <p:nvPr/>
          </p:nvSpPr>
          <p:spPr>
            <a:xfrm>
              <a:off x="260701" y="1492250"/>
              <a:ext cx="8622598" cy="540000"/>
            </a:xfrm>
            <a:prstGeom prst="rect">
              <a:avLst/>
            </a:prstGeom>
            <a:solidFill>
              <a:srgbClr val="002E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+mj-lt"/>
                </a:rPr>
                <a:t>Work related stress and mental ill health claims are increasing 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0826F281-6981-493C-8266-358AA7A4A40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64526" y="2028426"/>
              <a:ext cx="93600" cy="101248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2A591E5D-D7C6-496B-AA45-C2CDA305DBB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789700" y="2032250"/>
              <a:ext cx="93600" cy="936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2EA99-53C0-4DE9-ACB6-EDDFB55A4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674" y="4851718"/>
            <a:ext cx="719137" cy="303212"/>
          </a:xfrm>
        </p:spPr>
        <p:txBody>
          <a:bodyPr/>
          <a:lstStyle/>
          <a:p>
            <a:fld id="{7FEC8BB1-8C2A-46C3-BE8C-9FF979F3899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4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4F5"/>
              </a:clrFrom>
              <a:clrTo>
                <a:srgbClr val="F5F4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2" b="7530"/>
          <a:stretch/>
        </p:blipFill>
        <p:spPr>
          <a:xfrm>
            <a:off x="1290289" y="1085266"/>
            <a:ext cx="6651956" cy="34816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F3FCB10-05C6-6147-A95F-5E541A36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facts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EB595-860E-4977-ABD2-4A95836A6A11}"/>
              </a:ext>
            </a:extLst>
          </p:cNvPr>
          <p:cNvSpPr/>
          <p:nvPr/>
        </p:nvSpPr>
        <p:spPr>
          <a:xfrm>
            <a:off x="611188" y="4911078"/>
            <a:ext cx="5562157" cy="16074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50000"/>
              </a:lnSpc>
              <a:spcBef>
                <a:spcPts val="169"/>
              </a:spcBef>
            </a:pPr>
            <a:r>
              <a:rPr lang="en-GB" sz="700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 panose="020F0502020204030204" pitchFamily="34" charset="0"/>
              </a:rPr>
              <a:t>Source: </a:t>
            </a:r>
            <a:r>
              <a:rPr lang="en-GB" sz="700" dirty="0">
                <a:solidFill>
                  <a:prstClr val="black">
                    <a:lumMod val="75000"/>
                    <a:lumOff val="25000"/>
                  </a:prstClr>
                </a:solidFill>
                <a:cs typeface="Calibri" panose="020F0502020204030204" pitchFamily="34" charset="0"/>
              </a:rPr>
              <a:t>Health &amp; Safety Executive (HSE)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67408F-88CC-4307-814A-4B4A49E8B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63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3FCB10-05C6-6147-A95F-5E541A36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Work-related stress, </a:t>
            </a:r>
            <a:br>
              <a:rPr lang="en-US" dirty="0"/>
            </a:br>
            <a:r>
              <a:rPr lang="en-US" dirty="0"/>
              <a:t>depression or anxiety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9FC1F-140E-4421-B762-C6529A0E3368}"/>
              </a:ext>
            </a:extLst>
          </p:cNvPr>
          <p:cNvSpPr/>
          <p:nvPr/>
        </p:nvSpPr>
        <p:spPr>
          <a:xfrm>
            <a:off x="611188" y="4911078"/>
            <a:ext cx="5562157" cy="16074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50000"/>
              </a:lnSpc>
              <a:spcBef>
                <a:spcPts val="169"/>
              </a:spcBef>
            </a:pPr>
            <a:r>
              <a:rPr lang="en-GB" sz="700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 panose="020F0502020204030204" pitchFamily="34" charset="0"/>
              </a:rPr>
              <a:t>Source: </a:t>
            </a:r>
            <a:r>
              <a:rPr lang="en-GB" sz="700" dirty="0">
                <a:solidFill>
                  <a:prstClr val="black">
                    <a:lumMod val="75000"/>
                    <a:lumOff val="25000"/>
                  </a:prstClr>
                </a:solidFill>
                <a:cs typeface="Calibri" panose="020F0502020204030204" pitchFamily="34" charset="0"/>
              </a:rPr>
              <a:t>Health &amp; Safety Executive (HSE)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C1065C-5701-4FAE-9C31-73E98BC0D530}"/>
              </a:ext>
            </a:extLst>
          </p:cNvPr>
          <p:cNvGrpSpPr/>
          <p:nvPr/>
        </p:nvGrpSpPr>
        <p:grpSpPr>
          <a:xfrm>
            <a:off x="1158242" y="1220221"/>
            <a:ext cx="6764018" cy="3529579"/>
            <a:chOff x="1158242" y="1220221"/>
            <a:chExt cx="6764018" cy="35295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96" r="3219" b="6419"/>
            <a:stretch/>
          </p:blipFill>
          <p:spPr>
            <a:xfrm>
              <a:off x="1158242" y="1220221"/>
              <a:ext cx="6598918" cy="347077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6F4B45-E32D-40EA-B657-EA9F1188477F}"/>
                </a:ext>
              </a:extLst>
            </p:cNvPr>
            <p:cNvSpPr/>
            <p:nvPr/>
          </p:nvSpPr>
          <p:spPr>
            <a:xfrm>
              <a:off x="1221740" y="4589059"/>
              <a:ext cx="330200" cy="160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E87887-8BB5-440B-BEC2-314B85E39B89}"/>
                </a:ext>
              </a:extLst>
            </p:cNvPr>
            <p:cNvSpPr/>
            <p:nvPr/>
          </p:nvSpPr>
          <p:spPr>
            <a:xfrm>
              <a:off x="7592060" y="4589059"/>
              <a:ext cx="330200" cy="160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320060-1DCD-482C-A5E1-7B70911F1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2E3EE6-F1F1-4696-A61A-84EF22AE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8014"/>
            <a:ext cx="7886700" cy="551060"/>
          </a:xfrm>
        </p:spPr>
        <p:txBody>
          <a:bodyPr/>
          <a:lstStyle/>
          <a:p>
            <a:r>
              <a:rPr lang="en-GB" dirty="0"/>
              <a:t>The cost of poor mental health in the </a:t>
            </a:r>
            <a:br>
              <a:rPr lang="en-GB" dirty="0"/>
            </a:br>
            <a:r>
              <a:rPr lang="en-GB" dirty="0"/>
              <a:t>workplace is high and rising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AEEAD-4735-4063-B073-290153D86938}"/>
              </a:ext>
            </a:extLst>
          </p:cNvPr>
          <p:cNvSpPr/>
          <p:nvPr/>
        </p:nvSpPr>
        <p:spPr>
          <a:xfrm flipH="1">
            <a:off x="2909226" y="1282213"/>
            <a:ext cx="587930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15489D-8866-463B-81F8-F5DB555E4A69}"/>
              </a:ext>
            </a:extLst>
          </p:cNvPr>
          <p:cNvSpPr/>
          <p:nvPr/>
        </p:nvSpPr>
        <p:spPr>
          <a:xfrm>
            <a:off x="611188" y="4911078"/>
            <a:ext cx="5562157" cy="16074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50000"/>
              </a:lnSpc>
              <a:spcBef>
                <a:spcPts val="169"/>
              </a:spcBef>
            </a:pPr>
            <a:r>
              <a:rPr lang="en-GB" sz="700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 panose="020F0502020204030204" pitchFamily="34" charset="0"/>
              </a:rPr>
              <a:t>Source: </a:t>
            </a:r>
            <a:r>
              <a:rPr lang="en-GB" sz="700" dirty="0">
                <a:solidFill>
                  <a:prstClr val="black">
                    <a:lumMod val="75000"/>
                    <a:lumOff val="25000"/>
                  </a:prstClr>
                </a:solidFill>
                <a:cs typeface="Calibri" panose="020F0502020204030204" pitchFamily="34" charset="0"/>
              </a:rPr>
              <a:t>Deloitte (2020): The Case for Investment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2C5645-8129-4A36-BA6C-9E68E10FC137}"/>
              </a:ext>
            </a:extLst>
          </p:cNvPr>
          <p:cNvSpPr txBox="1"/>
          <p:nvPr/>
        </p:nvSpPr>
        <p:spPr>
          <a:xfrm>
            <a:off x="628650" y="1693424"/>
            <a:ext cx="33868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b="1" dirty="0">
                <a:cs typeface="Calibri" panose="020F0502020204030204" pitchFamily="34" charset="0"/>
              </a:rPr>
              <a:t>Cost to UK economy of mental ill health p.a., £bn</a:t>
            </a:r>
          </a:p>
          <a:p>
            <a:r>
              <a:rPr lang="en-GB" sz="1000" i="1" dirty="0">
                <a:cs typeface="Calibri" panose="020F0502020204030204" pitchFamily="34" charset="0"/>
              </a:rPr>
              <a:t>2017-20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87D2BF-0C14-4AE5-AB3B-4CC31005D821}"/>
              </a:ext>
            </a:extLst>
          </p:cNvPr>
          <p:cNvSpPr txBox="1"/>
          <p:nvPr/>
        </p:nvSpPr>
        <p:spPr>
          <a:xfrm>
            <a:off x="5128513" y="1693424"/>
            <a:ext cx="3386837" cy="315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b="1" dirty="0">
                <a:cs typeface="Calibri" panose="020F0502020204030204" pitchFamily="34" charset="0"/>
              </a:rPr>
              <a:t>Return on </a:t>
            </a:r>
            <a:r>
              <a:rPr lang="en-GB" sz="1050" b="1" dirty="0">
                <a:cs typeface="Calibri" panose="020F0502020204030204" pitchFamily="34" charset="0"/>
              </a:rPr>
              <a:t>investment</a:t>
            </a:r>
            <a:r>
              <a:rPr lang="en-GB" sz="1000" b="1" dirty="0">
                <a:cs typeface="Calibri" panose="020F0502020204030204" pitchFamily="34" charset="0"/>
              </a:rPr>
              <a:t> of different corporate </a:t>
            </a:r>
            <a:br>
              <a:rPr lang="en-GB" sz="1000" b="1" dirty="0">
                <a:cs typeface="Calibri" panose="020F0502020204030204" pitchFamily="34" charset="0"/>
              </a:rPr>
            </a:br>
            <a:r>
              <a:rPr lang="en-GB" sz="1000" b="1" dirty="0">
                <a:cs typeface="Calibri" panose="020F0502020204030204" pitchFamily="34" charset="0"/>
              </a:rPr>
              <a:t>mental health interventions </a:t>
            </a:r>
            <a:r>
              <a:rPr lang="en-GB" sz="1000" i="1" dirty="0">
                <a:cs typeface="Calibri" panose="020F0502020204030204" pitchFamily="34" charset="0"/>
              </a:rPr>
              <a:t>Average ROI, 2020 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C87018DD-5FB6-4F3C-9C59-115D516184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9984394"/>
              </p:ext>
            </p:extLst>
          </p:nvPr>
        </p:nvGraphicFramePr>
        <p:xfrm>
          <a:off x="1289936" y="2012298"/>
          <a:ext cx="1689807" cy="1585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EBEB5E2D-4848-461F-AA37-443A195522A2}"/>
              </a:ext>
            </a:extLst>
          </p:cNvPr>
          <p:cNvSpPr/>
          <p:nvPr/>
        </p:nvSpPr>
        <p:spPr>
          <a:xfrm>
            <a:off x="445647" y="3745687"/>
            <a:ext cx="801810" cy="27811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GB" sz="700" b="1" dirty="0">
                <a:solidFill>
                  <a:schemeClr val="tx1"/>
                </a:solidFill>
                <a:latin typeface="+mj-lt"/>
              </a:rPr>
              <a:t>Absenteeism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7AFBD1-F2DA-4319-BB77-5A15066B6F83}"/>
              </a:ext>
            </a:extLst>
          </p:cNvPr>
          <p:cNvSpPr/>
          <p:nvPr/>
        </p:nvSpPr>
        <p:spPr>
          <a:xfrm>
            <a:off x="2135712" y="3745687"/>
            <a:ext cx="854513" cy="27811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en-GB" sz="900" dirty="0">
                <a:solidFill>
                  <a:schemeClr val="tx1"/>
                </a:solidFill>
                <a:latin typeface="+mj-lt"/>
              </a:rPr>
              <a:t>~£7bn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3EB663-FAB2-44DE-9D23-F42289D983D8}"/>
              </a:ext>
            </a:extLst>
          </p:cNvPr>
          <p:cNvSpPr/>
          <p:nvPr/>
        </p:nvSpPr>
        <p:spPr>
          <a:xfrm>
            <a:off x="446713" y="4077287"/>
            <a:ext cx="801810" cy="27811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GB" sz="700" b="1" dirty="0">
                <a:solidFill>
                  <a:schemeClr val="tx1"/>
                </a:solidFill>
                <a:latin typeface="+mj-lt"/>
              </a:rPr>
              <a:t>Presenteeism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D3DDA7-FC1E-419C-98BE-BECDB659D31F}"/>
              </a:ext>
            </a:extLst>
          </p:cNvPr>
          <p:cNvSpPr/>
          <p:nvPr/>
        </p:nvSpPr>
        <p:spPr>
          <a:xfrm>
            <a:off x="445646" y="4407016"/>
            <a:ext cx="801810" cy="27811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GB" sz="700" b="1" dirty="0">
                <a:solidFill>
                  <a:schemeClr val="tx1"/>
                </a:solidFill>
                <a:latin typeface="+mj-lt"/>
              </a:rPr>
              <a:t>Turnover cost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B4B791-3D68-4A0C-9AB5-7B3296C5554A}"/>
              </a:ext>
            </a:extLst>
          </p:cNvPr>
          <p:cNvSpPr/>
          <p:nvPr/>
        </p:nvSpPr>
        <p:spPr>
          <a:xfrm>
            <a:off x="2136068" y="4077287"/>
            <a:ext cx="854513" cy="27811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en-GB" sz="900" dirty="0">
                <a:solidFill>
                  <a:schemeClr val="tx1"/>
                </a:solidFill>
                <a:latin typeface="+mj-lt"/>
              </a:rPr>
              <a:t>~£27bn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246E74-759F-4921-8F47-FC130B34D797}"/>
              </a:ext>
            </a:extLst>
          </p:cNvPr>
          <p:cNvSpPr/>
          <p:nvPr/>
        </p:nvSpPr>
        <p:spPr>
          <a:xfrm>
            <a:off x="2152583" y="4407016"/>
            <a:ext cx="854513" cy="27811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en-GB" sz="900" dirty="0">
                <a:solidFill>
                  <a:schemeClr val="tx1"/>
                </a:solidFill>
                <a:latin typeface="+mj-lt"/>
              </a:rPr>
              <a:t>~£9bn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258B9A-D9B4-4687-B8D8-3470E97DF65F}"/>
              </a:ext>
            </a:extLst>
          </p:cNvPr>
          <p:cNvSpPr/>
          <p:nvPr/>
        </p:nvSpPr>
        <p:spPr>
          <a:xfrm>
            <a:off x="1264328" y="3745687"/>
            <a:ext cx="854513" cy="27811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en-GB" sz="900" dirty="0">
                <a:solidFill>
                  <a:schemeClr val="tx1"/>
                </a:solidFill>
                <a:latin typeface="+mj-lt"/>
              </a:rPr>
              <a:t>~£8bn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DA81AA-C0FC-46E3-8AA4-11BFFFFDE20F}"/>
              </a:ext>
            </a:extLst>
          </p:cNvPr>
          <p:cNvSpPr/>
          <p:nvPr/>
        </p:nvSpPr>
        <p:spPr>
          <a:xfrm>
            <a:off x="1265039" y="4077287"/>
            <a:ext cx="854513" cy="27811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en-GB" sz="900" dirty="0">
                <a:solidFill>
                  <a:schemeClr val="tx1"/>
                </a:solidFill>
                <a:latin typeface="+mj-lt"/>
              </a:rPr>
              <a:t>~£20bn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BA469C-6CB8-4F74-B08D-5E7B1FCCC740}"/>
              </a:ext>
            </a:extLst>
          </p:cNvPr>
          <p:cNvSpPr/>
          <p:nvPr/>
        </p:nvSpPr>
        <p:spPr>
          <a:xfrm>
            <a:off x="1251104" y="4407016"/>
            <a:ext cx="854513" cy="27811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en-GB" sz="900" dirty="0">
                <a:solidFill>
                  <a:schemeClr val="tx1"/>
                </a:solidFill>
                <a:latin typeface="+mj-lt"/>
              </a:rPr>
              <a:t>~£8bn</a:t>
            </a: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D3625344-77A2-4D68-BF49-81991F3E1D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865497"/>
              </p:ext>
            </p:extLst>
          </p:nvPr>
        </p:nvGraphicFramePr>
        <p:xfrm>
          <a:off x="5175979" y="2767183"/>
          <a:ext cx="3386838" cy="274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Arrow: Right 1">
            <a:extLst>
              <a:ext uri="{FF2B5EF4-FFF2-40B4-BE49-F238E27FC236}">
                <a16:creationId xmlns:a16="http://schemas.microsoft.com/office/drawing/2014/main" id="{ACACEA8C-4846-4B33-B294-18D5355DB305}"/>
              </a:ext>
            </a:extLst>
          </p:cNvPr>
          <p:cNvSpPr/>
          <p:nvPr/>
        </p:nvSpPr>
        <p:spPr>
          <a:xfrm rot="19035580">
            <a:off x="3395093" y="4110791"/>
            <a:ext cx="184635" cy="211103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/>
          </a:p>
        </p:txBody>
      </p:sp>
      <p:sp>
        <p:nvSpPr>
          <p:cNvPr id="37" name="Arrow: Right 4">
            <a:extLst>
              <a:ext uri="{FF2B5EF4-FFF2-40B4-BE49-F238E27FC236}">
                <a16:creationId xmlns:a16="http://schemas.microsoft.com/office/drawing/2014/main" id="{108A19F0-E9DB-48EC-B16D-E96E589BD5BD}"/>
              </a:ext>
            </a:extLst>
          </p:cNvPr>
          <p:cNvSpPr/>
          <p:nvPr/>
        </p:nvSpPr>
        <p:spPr>
          <a:xfrm rot="19035580">
            <a:off x="3395093" y="4440520"/>
            <a:ext cx="184635" cy="211103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/>
          </a:p>
        </p:txBody>
      </p:sp>
      <p:sp>
        <p:nvSpPr>
          <p:cNvPr id="38" name="Arrow: Right 6">
            <a:extLst>
              <a:ext uri="{FF2B5EF4-FFF2-40B4-BE49-F238E27FC236}">
                <a16:creationId xmlns:a16="http://schemas.microsoft.com/office/drawing/2014/main" id="{AFE7120D-FD02-489C-AAFC-2B0A1753176B}"/>
              </a:ext>
            </a:extLst>
          </p:cNvPr>
          <p:cNvSpPr/>
          <p:nvPr/>
        </p:nvSpPr>
        <p:spPr>
          <a:xfrm rot="2362437">
            <a:off x="3395093" y="3779191"/>
            <a:ext cx="184635" cy="21110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DA79C08-FC6F-4430-8E97-9EBA09E0602A}"/>
              </a:ext>
            </a:extLst>
          </p:cNvPr>
          <p:cNvSpPr/>
          <p:nvPr/>
        </p:nvSpPr>
        <p:spPr>
          <a:xfrm>
            <a:off x="3006800" y="3360609"/>
            <a:ext cx="961222" cy="1999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GB" sz="900" b="1" dirty="0">
                <a:solidFill>
                  <a:schemeClr val="tx1"/>
                </a:solidFill>
                <a:latin typeface="+mj-lt"/>
              </a:rPr>
              <a:t>2017-20 </a:t>
            </a:r>
            <a:br>
              <a:rPr lang="en-GB" sz="900" b="1" dirty="0">
                <a:solidFill>
                  <a:schemeClr val="tx1"/>
                </a:solidFill>
                <a:latin typeface="+mj-lt"/>
              </a:rPr>
            </a:br>
            <a:r>
              <a:rPr lang="en-GB" sz="900" b="1" dirty="0">
                <a:solidFill>
                  <a:schemeClr val="tx1"/>
                </a:solidFill>
                <a:latin typeface="+mj-lt"/>
              </a:rPr>
              <a:t>trend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8AB708-07E4-4319-B77B-A3B3554485C7}"/>
              </a:ext>
            </a:extLst>
          </p:cNvPr>
          <p:cNvSpPr/>
          <p:nvPr/>
        </p:nvSpPr>
        <p:spPr>
          <a:xfrm>
            <a:off x="260700" y="1077619"/>
            <a:ext cx="4048159" cy="540000"/>
          </a:xfrm>
          <a:prstGeom prst="rect">
            <a:avLst/>
          </a:prstGeom>
          <a:solidFill>
            <a:srgbClr val="002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+mj-lt"/>
              </a:rPr>
              <a:t>The economic cost of mental </a:t>
            </a:r>
            <a:br>
              <a:rPr lang="en-GB" sz="1200" b="1" dirty="0">
                <a:latin typeface="+mj-lt"/>
              </a:rPr>
            </a:br>
            <a:r>
              <a:rPr lang="en-GB" sz="1200" b="1" dirty="0">
                <a:latin typeface="+mj-lt"/>
              </a:rPr>
              <a:t>ill health continues to rise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082A2EF-97B7-4897-A87D-0209FE75EE8F}"/>
              </a:ext>
            </a:extLst>
          </p:cNvPr>
          <p:cNvSpPr/>
          <p:nvPr/>
        </p:nvSpPr>
        <p:spPr>
          <a:xfrm>
            <a:off x="4835140" y="1077619"/>
            <a:ext cx="4048159" cy="540000"/>
          </a:xfrm>
          <a:prstGeom prst="rect">
            <a:avLst/>
          </a:prstGeom>
          <a:solidFill>
            <a:srgbClr val="002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+mj-lt"/>
              </a:rPr>
              <a:t>High quality training represents the </a:t>
            </a:r>
            <a:br>
              <a:rPr lang="en-GB" sz="1200" b="1" dirty="0">
                <a:latin typeface="+mj-lt"/>
              </a:rPr>
            </a:br>
            <a:r>
              <a:rPr lang="en-GB" sz="1200" b="1" dirty="0">
                <a:latin typeface="+mj-lt"/>
              </a:rPr>
              <a:t>most cost effective corporate response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C6E418-4687-4170-8EC0-C1EDE351FF06}"/>
              </a:ext>
            </a:extLst>
          </p:cNvPr>
          <p:cNvSpPr/>
          <p:nvPr/>
        </p:nvSpPr>
        <p:spPr>
          <a:xfrm>
            <a:off x="5997340" y="2173702"/>
            <a:ext cx="2535474" cy="2666586"/>
          </a:xfrm>
          <a:prstGeom prst="rect">
            <a:avLst/>
          </a:prstGeom>
          <a:noFill/>
          <a:ln w="444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0" rtlCol="0" anchor="t"/>
          <a:lstStyle/>
          <a:p>
            <a:pPr algn="ctr"/>
            <a:r>
              <a:rPr lang="en-GB" sz="1100" b="1" i="1" dirty="0">
                <a:solidFill>
                  <a:schemeClr val="tx2"/>
                </a:solidFill>
                <a:latin typeface="+mj-lt"/>
              </a:rPr>
              <a:t>Expert mental Health training </a:t>
            </a:r>
            <a:br>
              <a:rPr lang="en-GB" sz="1100" b="1" i="1" dirty="0">
                <a:solidFill>
                  <a:schemeClr val="tx2"/>
                </a:solidFill>
                <a:latin typeface="+mj-lt"/>
              </a:rPr>
            </a:br>
            <a:r>
              <a:rPr lang="en-GB" sz="1100" b="1" i="1" dirty="0">
                <a:solidFill>
                  <a:schemeClr val="tx2"/>
                </a:solidFill>
                <a:latin typeface="+mj-lt"/>
              </a:rPr>
              <a:t>delivers a 5-6x measurable ROI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3F0909-F2AB-4B4E-AE95-21FD769E5862}"/>
              </a:ext>
            </a:extLst>
          </p:cNvPr>
          <p:cNvSpPr txBox="1"/>
          <p:nvPr/>
        </p:nvSpPr>
        <p:spPr>
          <a:xfrm>
            <a:off x="5187652" y="4258555"/>
            <a:ext cx="798014" cy="322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800" b="1" dirty="0"/>
              <a:t>Therapy </a:t>
            </a:r>
            <a:br>
              <a:rPr lang="en-GB" sz="800" b="1" dirty="0"/>
            </a:br>
            <a:r>
              <a:rPr lang="en-GB" sz="800" b="1" dirty="0"/>
              <a:t>only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9E727D-1244-4A42-B928-F446E7CB305A}"/>
              </a:ext>
            </a:extLst>
          </p:cNvPr>
          <p:cNvSpPr txBox="1"/>
          <p:nvPr/>
        </p:nvSpPr>
        <p:spPr>
          <a:xfrm>
            <a:off x="6044598" y="4258555"/>
            <a:ext cx="798014" cy="322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800" b="1" dirty="0"/>
              <a:t>Awareness Training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9A6B90E-6C92-42ED-8E90-A405CC3B18F2}"/>
              </a:ext>
            </a:extLst>
          </p:cNvPr>
          <p:cNvSpPr txBox="1"/>
          <p:nvPr/>
        </p:nvSpPr>
        <p:spPr>
          <a:xfrm>
            <a:off x="6893195" y="4258555"/>
            <a:ext cx="798014" cy="322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800" b="1" dirty="0"/>
              <a:t>Training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D44934-D998-4F36-8289-DE909CCD3E1D}"/>
              </a:ext>
            </a:extLst>
          </p:cNvPr>
          <p:cNvSpPr txBox="1"/>
          <p:nvPr/>
        </p:nvSpPr>
        <p:spPr>
          <a:xfrm>
            <a:off x="7733665" y="4258555"/>
            <a:ext cx="798014" cy="322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800" b="1" dirty="0"/>
              <a:t>Screening/</a:t>
            </a:r>
            <a:br>
              <a:rPr lang="en-GB" sz="800" b="1" dirty="0"/>
            </a:br>
            <a:r>
              <a:rPr lang="en-GB" sz="800" b="1" dirty="0"/>
              <a:t>Diagnostics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286BDE7-2E60-419A-B06E-22C4666FBF0F}"/>
              </a:ext>
            </a:extLst>
          </p:cNvPr>
          <p:cNvCxnSpPr/>
          <p:nvPr/>
        </p:nvCxnSpPr>
        <p:spPr>
          <a:xfrm>
            <a:off x="5187652" y="4119563"/>
            <a:ext cx="3224828" cy="0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AA4F934-D052-4CA7-BDD7-73509709643D}"/>
              </a:ext>
            </a:extLst>
          </p:cNvPr>
          <p:cNvGrpSpPr/>
          <p:nvPr/>
        </p:nvGrpSpPr>
        <p:grpSpPr>
          <a:xfrm>
            <a:off x="480344" y="3682630"/>
            <a:ext cx="3487677" cy="714634"/>
            <a:chOff x="480345" y="3753803"/>
            <a:chExt cx="2648526" cy="71463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C6B357D-CEC9-49D1-A9DD-88A3EA00CB60}"/>
                </a:ext>
              </a:extLst>
            </p:cNvPr>
            <p:cNvCxnSpPr>
              <a:cxnSpLocks/>
            </p:cNvCxnSpPr>
            <p:nvPr/>
          </p:nvCxnSpPr>
          <p:spPr>
            <a:xfrm>
              <a:off x="480345" y="4119563"/>
              <a:ext cx="2648526" cy="0"/>
            </a:xfrm>
            <a:prstGeom prst="line">
              <a:avLst/>
            </a:prstGeom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DBCDD64-A740-432E-A2CC-0C8FDD475D53}"/>
                </a:ext>
              </a:extLst>
            </p:cNvPr>
            <p:cNvCxnSpPr>
              <a:cxnSpLocks/>
            </p:cNvCxnSpPr>
            <p:nvPr/>
          </p:nvCxnSpPr>
          <p:spPr>
            <a:xfrm>
              <a:off x="480345" y="4468437"/>
              <a:ext cx="2648526" cy="0"/>
            </a:xfrm>
            <a:prstGeom prst="line">
              <a:avLst/>
            </a:prstGeom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321AE23-1C07-4446-A8D3-B34E738D18CE}"/>
                </a:ext>
              </a:extLst>
            </p:cNvPr>
            <p:cNvCxnSpPr>
              <a:cxnSpLocks/>
            </p:cNvCxnSpPr>
            <p:nvPr/>
          </p:nvCxnSpPr>
          <p:spPr>
            <a:xfrm>
              <a:off x="2457987" y="3753803"/>
              <a:ext cx="670884" cy="0"/>
            </a:xfrm>
            <a:prstGeom prst="line">
              <a:avLst/>
            </a:prstGeom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F8E4B35-A49F-4698-8D4A-63AA5124695E}"/>
              </a:ext>
            </a:extLst>
          </p:cNvPr>
          <p:cNvGrpSpPr/>
          <p:nvPr/>
        </p:nvGrpSpPr>
        <p:grpSpPr>
          <a:xfrm>
            <a:off x="1773652" y="1890088"/>
            <a:ext cx="663930" cy="624926"/>
            <a:chOff x="1773652" y="1890088"/>
            <a:chExt cx="663930" cy="62492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4C0B4D-8F40-435D-AB5E-A2A5326241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4698" y="2007750"/>
              <a:ext cx="441198" cy="96028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D50C0-EF28-4C29-A50A-55A43C84C59A}"/>
                </a:ext>
              </a:extLst>
            </p:cNvPr>
            <p:cNvSpPr/>
            <p:nvPr/>
          </p:nvSpPr>
          <p:spPr>
            <a:xfrm>
              <a:off x="1773652" y="2146147"/>
              <a:ext cx="663930" cy="2892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5.3</a:t>
              </a:r>
              <a:r>
                <a:rPr lang="en-GB" sz="800" b="1" dirty="0">
                  <a:solidFill>
                    <a:schemeClr val="tx2"/>
                  </a:solidFill>
                </a:rPr>
                <a:t>% </a:t>
              </a:r>
              <a:br>
                <a:rPr lang="en-GB" sz="800" b="1" dirty="0">
                  <a:solidFill>
                    <a:schemeClr val="tx2"/>
                  </a:solidFill>
                </a:rPr>
              </a:br>
              <a:r>
                <a:rPr lang="en-GB" sz="800" b="1" dirty="0">
                  <a:solidFill>
                    <a:schemeClr val="tx2"/>
                  </a:solidFill>
                </a:rPr>
                <a:t>p.a.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6C5AB7D-FAB6-4DF8-AC98-81B04D6B4D6D}"/>
                </a:ext>
              </a:extLst>
            </p:cNvPr>
            <p:cNvSpPr/>
            <p:nvPr/>
          </p:nvSpPr>
          <p:spPr>
            <a:xfrm>
              <a:off x="1793154" y="1890088"/>
              <a:ext cx="624926" cy="624926"/>
            </a:xfrm>
            <a:prstGeom prst="ellipse">
              <a:avLst/>
            </a:prstGeom>
            <a:noFill/>
            <a:ln w="444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585BA02-B9B5-4911-8115-213886F45B8F}"/>
              </a:ext>
            </a:extLst>
          </p:cNvPr>
          <p:cNvCxnSpPr>
            <a:cxnSpLocks/>
          </p:cNvCxnSpPr>
          <p:nvPr/>
        </p:nvCxnSpPr>
        <p:spPr>
          <a:xfrm>
            <a:off x="1288422" y="3403283"/>
            <a:ext cx="1697417" cy="0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C04C9-4F0D-46B9-BE34-6B7ECA0B8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3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957EBC-1DEB-4645-838D-8414EF92985E}"/>
              </a:ext>
            </a:extLst>
          </p:cNvPr>
          <p:cNvSpPr/>
          <p:nvPr/>
        </p:nvSpPr>
        <p:spPr>
          <a:xfrm>
            <a:off x="260701" y="1492250"/>
            <a:ext cx="8622598" cy="170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+mj-lt"/>
              </a:rPr>
              <a:t>The Need </a:t>
            </a:r>
          </a:p>
        </p:txBody>
      </p:sp>
    </p:spTree>
    <p:extLst>
      <p:ext uri="{BB962C8B-B14F-4D97-AF65-F5344CB8AC3E}">
        <p14:creationId xmlns:p14="http://schemas.microsoft.com/office/powerpoint/2010/main" val="371130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D6408E-1FE3-44DC-9199-D6DCEE241E9A}"/>
              </a:ext>
            </a:extLst>
          </p:cNvPr>
          <p:cNvCxnSpPr>
            <a:cxnSpLocks/>
          </p:cNvCxnSpPr>
          <p:nvPr/>
        </p:nvCxnSpPr>
        <p:spPr>
          <a:xfrm>
            <a:off x="162560" y="2212250"/>
            <a:ext cx="8839200" cy="0"/>
          </a:xfrm>
          <a:prstGeom prst="straightConnector1">
            <a:avLst/>
          </a:prstGeom>
          <a:ln w="92075">
            <a:gradFill flip="none" rotWithShape="1">
              <a:gsLst>
                <a:gs pos="10000">
                  <a:schemeClr val="accent1"/>
                </a:gs>
                <a:gs pos="90000">
                  <a:srgbClr val="002E56"/>
                </a:gs>
              </a:gsLst>
              <a:lin ang="0" scaled="1"/>
              <a:tileRect/>
            </a:gra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D5AA595-5B81-4EDA-AAFD-66E424BB848D}"/>
              </a:ext>
            </a:extLst>
          </p:cNvPr>
          <p:cNvSpPr txBox="1"/>
          <p:nvPr/>
        </p:nvSpPr>
        <p:spPr>
          <a:xfrm>
            <a:off x="1031204" y="1492250"/>
            <a:ext cx="7081593" cy="1440000"/>
          </a:xfrm>
          <a:custGeom>
            <a:avLst/>
            <a:gdLst>
              <a:gd name="connsiteX0" fmla="*/ 5785593 w 7081593"/>
              <a:gd name="connsiteY0" fmla="*/ 0 h 1440000"/>
              <a:gd name="connsiteX1" fmla="*/ 7081593 w 7081593"/>
              <a:gd name="connsiteY1" fmla="*/ 0 h 1440000"/>
              <a:gd name="connsiteX2" fmla="*/ 7081593 w 7081593"/>
              <a:gd name="connsiteY2" fmla="*/ 1440000 h 1440000"/>
              <a:gd name="connsiteX3" fmla="*/ 5785593 w 7081593"/>
              <a:gd name="connsiteY3" fmla="*/ 1440000 h 1440000"/>
              <a:gd name="connsiteX4" fmla="*/ 4339194 w 7081593"/>
              <a:gd name="connsiteY4" fmla="*/ 0 h 1440000"/>
              <a:gd name="connsiteX5" fmla="*/ 5635194 w 7081593"/>
              <a:gd name="connsiteY5" fmla="*/ 0 h 1440000"/>
              <a:gd name="connsiteX6" fmla="*/ 5635194 w 7081593"/>
              <a:gd name="connsiteY6" fmla="*/ 1440000 h 1440000"/>
              <a:gd name="connsiteX7" fmla="*/ 4339194 w 7081593"/>
              <a:gd name="connsiteY7" fmla="*/ 1440000 h 1440000"/>
              <a:gd name="connsiteX8" fmla="*/ 2892796 w 7081593"/>
              <a:gd name="connsiteY8" fmla="*/ 0 h 1440000"/>
              <a:gd name="connsiteX9" fmla="*/ 4188796 w 7081593"/>
              <a:gd name="connsiteY9" fmla="*/ 0 h 1440000"/>
              <a:gd name="connsiteX10" fmla="*/ 4188796 w 7081593"/>
              <a:gd name="connsiteY10" fmla="*/ 1440000 h 1440000"/>
              <a:gd name="connsiteX11" fmla="*/ 2892796 w 7081593"/>
              <a:gd name="connsiteY11" fmla="*/ 1440000 h 1440000"/>
              <a:gd name="connsiteX12" fmla="*/ 1446398 w 7081593"/>
              <a:gd name="connsiteY12" fmla="*/ 0 h 1440000"/>
              <a:gd name="connsiteX13" fmla="*/ 2742398 w 7081593"/>
              <a:gd name="connsiteY13" fmla="*/ 0 h 1440000"/>
              <a:gd name="connsiteX14" fmla="*/ 2742398 w 7081593"/>
              <a:gd name="connsiteY14" fmla="*/ 1440000 h 1440000"/>
              <a:gd name="connsiteX15" fmla="*/ 1446398 w 7081593"/>
              <a:gd name="connsiteY15" fmla="*/ 1440000 h 1440000"/>
              <a:gd name="connsiteX16" fmla="*/ 0 w 7081593"/>
              <a:gd name="connsiteY16" fmla="*/ 0 h 1440000"/>
              <a:gd name="connsiteX17" fmla="*/ 1296000 w 7081593"/>
              <a:gd name="connsiteY17" fmla="*/ 0 h 1440000"/>
              <a:gd name="connsiteX18" fmla="*/ 1296000 w 7081593"/>
              <a:gd name="connsiteY18" fmla="*/ 1440000 h 1440000"/>
              <a:gd name="connsiteX19" fmla="*/ 0 w 7081593"/>
              <a:gd name="connsiteY19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081593" h="1440000">
                <a:moveTo>
                  <a:pt x="5785593" y="0"/>
                </a:moveTo>
                <a:lnTo>
                  <a:pt x="7081593" y="0"/>
                </a:lnTo>
                <a:lnTo>
                  <a:pt x="7081593" y="1440000"/>
                </a:lnTo>
                <a:lnTo>
                  <a:pt x="5785593" y="1440000"/>
                </a:lnTo>
                <a:close/>
                <a:moveTo>
                  <a:pt x="4339194" y="0"/>
                </a:moveTo>
                <a:lnTo>
                  <a:pt x="5635194" y="0"/>
                </a:lnTo>
                <a:lnTo>
                  <a:pt x="5635194" y="1440000"/>
                </a:lnTo>
                <a:lnTo>
                  <a:pt x="4339194" y="1440000"/>
                </a:lnTo>
                <a:close/>
                <a:moveTo>
                  <a:pt x="2892796" y="0"/>
                </a:moveTo>
                <a:lnTo>
                  <a:pt x="4188796" y="0"/>
                </a:lnTo>
                <a:lnTo>
                  <a:pt x="4188796" y="1440000"/>
                </a:lnTo>
                <a:lnTo>
                  <a:pt x="2892796" y="1440000"/>
                </a:lnTo>
                <a:close/>
                <a:moveTo>
                  <a:pt x="1446398" y="0"/>
                </a:moveTo>
                <a:lnTo>
                  <a:pt x="2742398" y="0"/>
                </a:lnTo>
                <a:lnTo>
                  <a:pt x="2742398" y="1440000"/>
                </a:lnTo>
                <a:lnTo>
                  <a:pt x="1446398" y="1440000"/>
                </a:lnTo>
                <a:close/>
                <a:moveTo>
                  <a:pt x="0" y="0"/>
                </a:moveTo>
                <a:lnTo>
                  <a:pt x="1296000" y="0"/>
                </a:lnTo>
                <a:lnTo>
                  <a:pt x="1296000" y="1440000"/>
                </a:lnTo>
                <a:lnTo>
                  <a:pt x="0" y="14400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50000"/>
                </a:schemeClr>
              </a:gs>
            </a:gsLst>
            <a:lin ang="10800000" scaled="1"/>
            <a:tileRect/>
          </a:gradFill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38570" tIns="19280" rIns="38570" bIns="1928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endParaRPr lang="en-GB" sz="675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B111663-22AE-456C-AE4F-94223DF3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Continuum of mental health and wellbeing </a:t>
            </a:r>
          </a:p>
        </p:txBody>
      </p:sp>
      <p:sp>
        <p:nvSpPr>
          <p:cNvPr id="25" name="Shape 639">
            <a:extLst>
              <a:ext uri="{FF2B5EF4-FFF2-40B4-BE49-F238E27FC236}">
                <a16:creationId xmlns:a16="http://schemas.microsoft.com/office/drawing/2014/main" id="{4A5CB36F-0F15-450D-A13C-85843EE33A47}"/>
              </a:ext>
            </a:extLst>
          </p:cNvPr>
          <p:cNvSpPr txBox="1"/>
          <p:nvPr/>
        </p:nvSpPr>
        <p:spPr>
          <a:xfrm>
            <a:off x="1031203" y="1712050"/>
            <a:ext cx="1296000" cy="859700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38570" tIns="19280" rIns="38570" bIns="19280" anchor="t" anchorCtr="0">
            <a:noAutofit/>
          </a:bodyPr>
          <a:lstStyle/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sz="1125" i="1" dirty="0">
                <a:solidFill>
                  <a:schemeClr val="bg1"/>
                </a:solidFill>
                <a:cs typeface="Arial"/>
                <a:sym typeface="Arial"/>
              </a:rPr>
              <a:t> </a:t>
            </a:r>
            <a:r>
              <a:rPr lang="en-GB" i="1" dirty="0">
                <a:solidFill>
                  <a:schemeClr val="bg1"/>
                </a:solidFill>
                <a:cs typeface="Arial"/>
                <a:sym typeface="Arial"/>
              </a:rPr>
              <a:t>Step 0 </a:t>
            </a:r>
            <a:endParaRPr lang="en-GB" sz="1125" i="1" dirty="0">
              <a:solidFill>
                <a:schemeClr val="bg1"/>
              </a:solidFill>
              <a:cs typeface="Arial"/>
              <a:sym typeface="Arial"/>
            </a:endParaRPr>
          </a:p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sz="1125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Full health</a:t>
            </a:r>
            <a:r>
              <a:rPr lang="en-GB" sz="675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6" name="Shape 640">
            <a:extLst>
              <a:ext uri="{FF2B5EF4-FFF2-40B4-BE49-F238E27FC236}">
                <a16:creationId xmlns:a16="http://schemas.microsoft.com/office/drawing/2014/main" id="{75C7A0A9-D466-4826-9574-A5D346577F41}"/>
              </a:ext>
            </a:extLst>
          </p:cNvPr>
          <p:cNvSpPr txBox="1"/>
          <p:nvPr/>
        </p:nvSpPr>
        <p:spPr>
          <a:xfrm>
            <a:off x="6816796" y="1712050"/>
            <a:ext cx="1296000" cy="859700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38570" tIns="19280" rIns="38570" bIns="19280" anchor="t" anchorCtr="0">
            <a:noAutofit/>
          </a:bodyPr>
          <a:lstStyle/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i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Step 4</a:t>
            </a:r>
          </a:p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sz="1125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Complex Ill health</a:t>
            </a:r>
          </a:p>
        </p:txBody>
      </p:sp>
      <p:sp>
        <p:nvSpPr>
          <p:cNvPr id="27" name="Shape 641">
            <a:extLst>
              <a:ext uri="{FF2B5EF4-FFF2-40B4-BE49-F238E27FC236}">
                <a16:creationId xmlns:a16="http://schemas.microsoft.com/office/drawing/2014/main" id="{48785AE5-5EEF-4491-BE75-FA6731679D79}"/>
              </a:ext>
            </a:extLst>
          </p:cNvPr>
          <p:cNvSpPr txBox="1"/>
          <p:nvPr/>
        </p:nvSpPr>
        <p:spPr>
          <a:xfrm>
            <a:off x="2477601" y="1712050"/>
            <a:ext cx="1296000" cy="859700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38570" tIns="19280" rIns="38570" bIns="19280" anchor="t" anchorCtr="0">
            <a:noAutofit/>
          </a:bodyPr>
          <a:lstStyle/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i="1" dirty="0">
                <a:solidFill>
                  <a:schemeClr val="bg1"/>
                </a:solidFill>
                <a:cs typeface="Arial"/>
                <a:sym typeface="Arial"/>
              </a:rPr>
              <a:t>Step 1</a:t>
            </a:r>
          </a:p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sz="1125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Wellness </a:t>
            </a:r>
          </a:p>
        </p:txBody>
      </p:sp>
      <p:sp>
        <p:nvSpPr>
          <p:cNvPr id="28" name="Shape 642">
            <a:extLst>
              <a:ext uri="{FF2B5EF4-FFF2-40B4-BE49-F238E27FC236}">
                <a16:creationId xmlns:a16="http://schemas.microsoft.com/office/drawing/2014/main" id="{9621EFF4-4B60-4D83-B6E0-EA5DA284C6C9}"/>
              </a:ext>
            </a:extLst>
          </p:cNvPr>
          <p:cNvSpPr txBox="1"/>
          <p:nvPr/>
        </p:nvSpPr>
        <p:spPr>
          <a:xfrm>
            <a:off x="3923999" y="1712050"/>
            <a:ext cx="1296000" cy="859700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38570" tIns="19280" rIns="38570" bIns="19280" anchor="t" anchorCtr="0">
            <a:noAutofit/>
          </a:bodyPr>
          <a:lstStyle/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i="1" dirty="0">
                <a:solidFill>
                  <a:schemeClr val="bg1"/>
                </a:solidFill>
                <a:cs typeface="Arial"/>
                <a:sym typeface="Arial"/>
              </a:rPr>
              <a:t>Step 2</a:t>
            </a:r>
          </a:p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sz="1125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Compromised health</a:t>
            </a:r>
          </a:p>
        </p:txBody>
      </p:sp>
      <p:sp>
        <p:nvSpPr>
          <p:cNvPr id="29" name="Shape 642">
            <a:extLst>
              <a:ext uri="{FF2B5EF4-FFF2-40B4-BE49-F238E27FC236}">
                <a16:creationId xmlns:a16="http://schemas.microsoft.com/office/drawing/2014/main" id="{78F94D3A-2224-455E-A47F-98CF847576C3}"/>
              </a:ext>
            </a:extLst>
          </p:cNvPr>
          <p:cNvSpPr txBox="1"/>
          <p:nvPr/>
        </p:nvSpPr>
        <p:spPr>
          <a:xfrm>
            <a:off x="5370397" y="1712050"/>
            <a:ext cx="1296000" cy="859700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38570" tIns="19280" rIns="38570" bIns="19280" anchor="t" anchorCtr="0">
            <a:noAutofit/>
          </a:bodyPr>
          <a:lstStyle/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i="1" dirty="0">
                <a:solidFill>
                  <a:schemeClr val="bg1"/>
                </a:solidFill>
                <a:cs typeface="Arial"/>
              </a:rPr>
              <a:t>Step 3 </a:t>
            </a:r>
          </a:p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sz="1125" b="1" dirty="0">
                <a:solidFill>
                  <a:schemeClr val="bg1"/>
                </a:solidFill>
              </a:rPr>
              <a:t>Ill health </a:t>
            </a:r>
            <a:endParaRPr lang="en-GB" sz="1125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endParaRPr lang="en-GB" sz="506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Shape 639">
            <a:extLst>
              <a:ext uri="{FF2B5EF4-FFF2-40B4-BE49-F238E27FC236}">
                <a16:creationId xmlns:a16="http://schemas.microsoft.com/office/drawing/2014/main" id="{A0F8515E-4A73-4B40-BD04-F303F691F432}"/>
              </a:ext>
            </a:extLst>
          </p:cNvPr>
          <p:cNvSpPr txBox="1"/>
          <p:nvPr/>
        </p:nvSpPr>
        <p:spPr>
          <a:xfrm>
            <a:off x="1031203" y="3087279"/>
            <a:ext cx="1296000" cy="564971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38570" tIns="19280" rIns="38570" bIns="19280" anchor="ctr" anchorCtr="0">
            <a:noAutofit/>
          </a:bodyPr>
          <a:lstStyle/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sz="1400" i="1" dirty="0">
                <a:latin typeface="+mj-lt"/>
                <a:ea typeface="Arial"/>
                <a:cs typeface="Arial"/>
                <a:sym typeface="Arial"/>
              </a:rPr>
              <a:t>Excelling</a:t>
            </a:r>
            <a:endParaRPr lang="en-GB" sz="14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3" name="Shape 640">
            <a:extLst>
              <a:ext uri="{FF2B5EF4-FFF2-40B4-BE49-F238E27FC236}">
                <a16:creationId xmlns:a16="http://schemas.microsoft.com/office/drawing/2014/main" id="{98DBB2C0-7AED-4C43-84AA-7597A6424EAA}"/>
              </a:ext>
            </a:extLst>
          </p:cNvPr>
          <p:cNvSpPr txBox="1"/>
          <p:nvPr/>
        </p:nvSpPr>
        <p:spPr>
          <a:xfrm>
            <a:off x="6816796" y="3087279"/>
            <a:ext cx="1296000" cy="564971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38570" tIns="19280" rIns="38570" bIns="19280" anchor="ctr" anchorCtr="0">
            <a:noAutofit/>
          </a:bodyPr>
          <a:lstStyle/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sz="1400" i="1" dirty="0">
                <a:latin typeface="+mj-lt"/>
                <a:ea typeface="Arial"/>
                <a:cs typeface="Arial"/>
                <a:sym typeface="Arial"/>
              </a:rPr>
              <a:t>In crisis</a:t>
            </a:r>
            <a:endParaRPr lang="en-GB" sz="14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4" name="Shape 641">
            <a:extLst>
              <a:ext uri="{FF2B5EF4-FFF2-40B4-BE49-F238E27FC236}">
                <a16:creationId xmlns:a16="http://schemas.microsoft.com/office/drawing/2014/main" id="{1F1F2930-D0B9-43B4-B6CF-A067F72E8BEA}"/>
              </a:ext>
            </a:extLst>
          </p:cNvPr>
          <p:cNvSpPr txBox="1"/>
          <p:nvPr/>
        </p:nvSpPr>
        <p:spPr>
          <a:xfrm>
            <a:off x="2477601" y="3087279"/>
            <a:ext cx="1296000" cy="564971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38570" tIns="19280" rIns="38570" bIns="19280" anchor="ctr" anchorCtr="0">
            <a:noAutofit/>
          </a:bodyPr>
          <a:lstStyle/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sz="1400" i="1" dirty="0">
                <a:latin typeface="+mj-lt"/>
                <a:cs typeface="Arial"/>
                <a:sym typeface="Arial"/>
              </a:rPr>
              <a:t>Thriving</a:t>
            </a:r>
            <a:endParaRPr lang="en-GB" sz="14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5" name="Shape 642">
            <a:extLst>
              <a:ext uri="{FF2B5EF4-FFF2-40B4-BE49-F238E27FC236}">
                <a16:creationId xmlns:a16="http://schemas.microsoft.com/office/drawing/2014/main" id="{3D8D79FB-EFE1-4102-9312-90757B115463}"/>
              </a:ext>
            </a:extLst>
          </p:cNvPr>
          <p:cNvSpPr txBox="1"/>
          <p:nvPr/>
        </p:nvSpPr>
        <p:spPr>
          <a:xfrm>
            <a:off x="3923999" y="3087279"/>
            <a:ext cx="1296000" cy="564971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38570" tIns="19280" rIns="38570" bIns="19280" anchor="ctr" anchorCtr="0">
            <a:noAutofit/>
          </a:bodyPr>
          <a:lstStyle/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sz="1400" i="1" dirty="0">
                <a:latin typeface="+mj-lt"/>
                <a:cs typeface="Arial"/>
                <a:sym typeface="Arial"/>
              </a:rPr>
              <a:t>Unsettled</a:t>
            </a:r>
            <a:endParaRPr lang="en-GB" sz="14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6" name="Shape 642">
            <a:extLst>
              <a:ext uri="{FF2B5EF4-FFF2-40B4-BE49-F238E27FC236}">
                <a16:creationId xmlns:a16="http://schemas.microsoft.com/office/drawing/2014/main" id="{2B42B0FA-3EA4-4AEE-93DD-537A510CBD53}"/>
              </a:ext>
            </a:extLst>
          </p:cNvPr>
          <p:cNvSpPr txBox="1"/>
          <p:nvPr/>
        </p:nvSpPr>
        <p:spPr>
          <a:xfrm>
            <a:off x="5370397" y="3087279"/>
            <a:ext cx="1296000" cy="564971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38570" tIns="19280" rIns="38570" bIns="19280" anchor="ctr" anchorCtr="0">
            <a:noAutofit/>
          </a:bodyPr>
          <a:lstStyle/>
          <a:p>
            <a:pPr algn="ctr">
              <a:spcAft>
                <a:spcPts val="900"/>
              </a:spcAft>
              <a:buClr>
                <a:srgbClr val="000000"/>
              </a:buClr>
              <a:buSzPct val="25000"/>
            </a:pPr>
            <a:r>
              <a:rPr lang="en-GB" sz="1400" i="1" dirty="0">
                <a:latin typeface="+mj-lt"/>
                <a:cs typeface="Arial"/>
              </a:rPr>
              <a:t>Struggling</a:t>
            </a:r>
            <a:endParaRPr lang="en-GB" sz="14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6C37E-EE40-41CD-954B-7D1173319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C8BB1-8C2A-46C3-BE8C-9FF979F38995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42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 hidden="1">
            <a:extLst>
              <a:ext uri="{FF2B5EF4-FFF2-40B4-BE49-F238E27FC236}">
                <a16:creationId xmlns:a16="http://schemas.microsoft.com/office/drawing/2014/main" id="{55969D18-51CF-4123-BB48-C77F2008F6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think-cell Slide" r:id="rId6" imgW="359" imgH="360" progId="TCLayout.ActiveDocument.1">
                  <p:embed/>
                </p:oleObj>
              </mc:Choice>
              <mc:Fallback>
                <p:oleObj name="think-cell Slide" r:id="rId6" imgW="359" imgH="360" progId="TCLayout.ActiveDocument.1">
                  <p:embed/>
                  <p:pic>
                    <p:nvPicPr>
                      <p:cNvPr id="42" name="Object 41" hidden="1">
                        <a:extLst>
                          <a:ext uri="{FF2B5EF4-FFF2-40B4-BE49-F238E27FC236}">
                            <a16:creationId xmlns:a16="http://schemas.microsoft.com/office/drawing/2014/main" id="{55969D18-51CF-4123-BB48-C77F2008F6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F47CA383-1075-4AD7-91E9-E9C6B5F1FC1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700" b="1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to look out for</a:t>
            </a:r>
            <a:endParaRPr lang="en-US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2257256-3D03-4D77-BC1A-0DE60DE71F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20" y="1339568"/>
            <a:ext cx="6575360" cy="348548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0EAF0A1-5390-42C6-B18F-2DEB2A75B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3674" y="4840288"/>
            <a:ext cx="719137" cy="303212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sz="1050">
                <a:solidFill>
                  <a:srgbClr val="404040"/>
                </a:solidFill>
              </a:defRPr>
            </a:lvl1pPr>
          </a:lstStyle>
          <a:p>
            <a:fld id="{7FEC8BB1-8C2A-46C3-BE8C-9FF979F38995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27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vE2l0lTP6gFa0xDgiQVw"/>
</p:tagLst>
</file>

<file path=ppt/theme/theme1.xml><?xml version="1.0" encoding="utf-8"?>
<a:theme xmlns:a="http://schemas.openxmlformats.org/drawingml/2006/main" name="Office Theme">
  <a:themeElements>
    <a:clrScheme name="CBT/Efficacy joint">
      <a:dk1>
        <a:srgbClr val="3A3937"/>
      </a:dk1>
      <a:lt1>
        <a:srgbClr val="FFFFFF"/>
      </a:lt1>
      <a:dk2>
        <a:srgbClr val="EB6607"/>
      </a:dk2>
      <a:lt2>
        <a:srgbClr val="F2F2F2"/>
      </a:lt2>
      <a:accent1>
        <a:srgbClr val="009AE3"/>
      </a:accent1>
      <a:accent2>
        <a:srgbClr val="EB6607"/>
      </a:accent2>
      <a:accent3>
        <a:srgbClr val="FF5050"/>
      </a:accent3>
      <a:accent4>
        <a:srgbClr val="EC008C"/>
      </a:accent4>
      <a:accent5>
        <a:srgbClr val="F7941D"/>
      </a:accent5>
      <a:accent6>
        <a:srgbClr val="FF7373"/>
      </a:accent6>
      <a:hlink>
        <a:srgbClr val="009AED"/>
      </a:hlink>
      <a:folHlink>
        <a:srgbClr val="EC008C"/>
      </a:folHlink>
    </a:clrScheme>
    <a:fontScheme name="Arial x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777</TotalTime>
  <Words>1532</Words>
  <Application>Microsoft Office PowerPoint</Application>
  <PresentationFormat>On-screen Show (16:9)</PresentationFormat>
  <Paragraphs>261</Paragraphs>
  <Slides>26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Georgia</vt:lpstr>
      <vt:lpstr>Gill Sans CE Light</vt:lpstr>
      <vt:lpstr>Gill Sans Light</vt:lpstr>
      <vt:lpstr>Times New Roman</vt:lpstr>
      <vt:lpstr>Verdana</vt:lpstr>
      <vt:lpstr>Office Theme</vt:lpstr>
      <vt:lpstr>think-cell Slide</vt:lpstr>
      <vt:lpstr>Managing workplace mental health in a pandemic and beyond</vt:lpstr>
      <vt:lpstr>PowerPoint Presentation</vt:lpstr>
      <vt:lpstr>The case for action</vt:lpstr>
      <vt:lpstr>Key facts</vt:lpstr>
      <vt:lpstr>Work-related stress,  depression or anxiety</vt:lpstr>
      <vt:lpstr>The cost of poor mental health in the  workplace is high and rising</vt:lpstr>
      <vt:lpstr>PowerPoint Presentation</vt:lpstr>
      <vt:lpstr>Continuum of mental health and wellbeing </vt:lpstr>
      <vt:lpstr>What to look out for</vt:lpstr>
      <vt:lpstr>Tell-tale signs that rumination and worry  are becoming a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Framework for pre-claims landscape</vt:lpstr>
      <vt:lpstr>Case Study: Employer dealing with senior executive suffering  from anxiety who refuses to return to work due to Covid-19 </vt:lpstr>
      <vt:lpstr>PowerPoint Presentation</vt:lpstr>
      <vt:lpstr>PowerPoint Presentation</vt:lpstr>
      <vt:lpstr>Case Study: Employer dealing with senior executive suffering  from anxiety who refuses to return to work due to Covid-19 </vt:lpstr>
      <vt:lpstr>PowerPoint Presentation</vt:lpstr>
      <vt:lpstr>PowerPoint Presentation</vt:lpstr>
      <vt:lpstr>Good Practice risk, rehab and legal toolkit</vt:lpstr>
      <vt:lpstr>Q&amp;A</vt:lpstr>
      <vt:lpstr>Further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BLM INNOVATIONS Data, digital and tech</dc:title>
  <dc:creator>Joe Heeley</dc:creator>
  <cp:lastModifiedBy>Harrison Cat</cp:lastModifiedBy>
  <cp:revision>373</cp:revision>
  <dcterms:created xsi:type="dcterms:W3CDTF">2018-10-08T13:40:17Z</dcterms:created>
  <dcterms:modified xsi:type="dcterms:W3CDTF">2021-07-12T14:07:56Z</dcterms:modified>
</cp:coreProperties>
</file>