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6" r:id="rId3"/>
    <p:sldId id="257" r:id="rId4"/>
    <p:sldId id="417" r:id="rId5"/>
    <p:sldId id="258" r:id="rId6"/>
    <p:sldId id="266" r:id="rId7"/>
    <p:sldId id="419" r:id="rId8"/>
    <p:sldId id="420" r:id="rId9"/>
    <p:sldId id="418" r:id="rId10"/>
    <p:sldId id="422" r:id="rId11"/>
    <p:sldId id="260" r:id="rId12"/>
    <p:sldId id="424" r:id="rId13"/>
    <p:sldId id="421" r:id="rId14"/>
    <p:sldId id="425" r:id="rId15"/>
    <p:sldId id="426" r:id="rId16"/>
    <p:sldId id="428" r:id="rId17"/>
    <p:sldId id="427" r:id="rId18"/>
    <p:sldId id="263" r:id="rId19"/>
    <p:sldId id="430" r:id="rId20"/>
    <p:sldId id="264" r:id="rId21"/>
    <p:sldId id="433" r:id="rId22"/>
    <p:sldId id="431" r:id="rId23"/>
    <p:sldId id="432" r:id="rId24"/>
    <p:sldId id="434" r:id="rId25"/>
    <p:sldId id="435" r:id="rId26"/>
    <p:sldId id="436" r:id="rId27"/>
    <p:sldId id="437" r:id="rId28"/>
    <p:sldId id="4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chnadler" initials="ac" lastIdx="1" clrIdx="0">
    <p:extLst>
      <p:ext uri="{19B8F6BF-5375-455C-9EA6-DF929625EA0E}">
        <p15:presenceInfo xmlns:p15="http://schemas.microsoft.com/office/powerpoint/2012/main" userId="e4e72495f3edc5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7C8A5-BF70-447A-A225-C93C55F5507F}" v="7" dt="2021-01-01T21:46:5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hnadler" userId="e4e72495f3edc5bd" providerId="LiveId" clId="{2147C8A5-BF70-447A-A225-C93C55F5507F}"/>
    <pc:docChg chg="custSel delSld modSld">
      <pc:chgData name="alan chnadler" userId="e4e72495f3edc5bd" providerId="LiveId" clId="{2147C8A5-BF70-447A-A225-C93C55F5507F}" dt="2021-01-01T21:47:14.976" v="15" actId="478"/>
      <pc:docMkLst>
        <pc:docMk/>
      </pc:docMkLst>
      <pc:sldChg chg="del">
        <pc:chgData name="alan chnadler" userId="e4e72495f3edc5bd" providerId="LiveId" clId="{2147C8A5-BF70-447A-A225-C93C55F5507F}" dt="2021-01-01T21:40:47.957" v="0" actId="2696"/>
        <pc:sldMkLst>
          <pc:docMk/>
          <pc:sldMk cId="0" sldId="261"/>
        </pc:sldMkLst>
      </pc:sldChg>
      <pc:sldChg chg="delSp modSp mod">
        <pc:chgData name="alan chnadler" userId="e4e72495f3edc5bd" providerId="LiveId" clId="{2147C8A5-BF70-447A-A225-C93C55F5507F}" dt="2021-01-01T21:46:57.788" v="14" actId="478"/>
        <pc:sldMkLst>
          <pc:docMk/>
          <pc:sldMk cId="0" sldId="263"/>
        </pc:sldMkLst>
        <pc:spChg chg="mod">
          <ac:chgData name="alan chnadler" userId="e4e72495f3edc5bd" providerId="LiveId" clId="{2147C8A5-BF70-447A-A225-C93C55F5507F}" dt="2021-01-01T21:41:23.601" v="3" actId="20577"/>
          <ac:spMkLst>
            <pc:docMk/>
            <pc:sldMk cId="0" sldId="263"/>
            <ac:spMk id="7170" creationId="{00328F76-BDCA-4403-AEE3-678D3D6D8C70}"/>
          </ac:spMkLst>
        </pc:spChg>
        <pc:picChg chg="del">
          <ac:chgData name="alan chnadler" userId="e4e72495f3edc5bd" providerId="LiveId" clId="{2147C8A5-BF70-447A-A225-C93C55F5507F}" dt="2021-01-01T21:46:57.788" v="14" actId="478"/>
          <ac:picMkLst>
            <pc:docMk/>
            <pc:sldMk cId="0" sldId="263"/>
            <ac:picMk id="17410" creationId="{DF37C11A-8E9B-4B1D-8EA5-263B9962EA53}"/>
          </ac:picMkLst>
        </pc:picChg>
      </pc:sldChg>
      <pc:sldChg chg="delSp modSp mod">
        <pc:chgData name="alan chnadler" userId="e4e72495f3edc5bd" providerId="LiveId" clId="{2147C8A5-BF70-447A-A225-C93C55F5507F}" dt="2021-01-01T21:44:12.513" v="13" actId="478"/>
        <pc:sldMkLst>
          <pc:docMk/>
          <pc:sldMk cId="0" sldId="264"/>
        </pc:sldMkLst>
        <pc:spChg chg="mod">
          <ac:chgData name="alan chnadler" userId="e4e72495f3edc5bd" providerId="LiveId" clId="{2147C8A5-BF70-447A-A225-C93C55F5507F}" dt="2021-01-01T21:41:45.857" v="4" actId="20577"/>
          <ac:spMkLst>
            <pc:docMk/>
            <pc:sldMk cId="0" sldId="264"/>
            <ac:spMk id="8194" creationId="{2842BCBD-5A8F-4336-B691-C167EA568935}"/>
          </ac:spMkLst>
        </pc:spChg>
        <pc:picChg chg="del">
          <ac:chgData name="alan chnadler" userId="e4e72495f3edc5bd" providerId="LiveId" clId="{2147C8A5-BF70-447A-A225-C93C55F5507F}" dt="2021-01-01T21:44:12.513" v="13" actId="478"/>
          <ac:picMkLst>
            <pc:docMk/>
            <pc:sldMk cId="0" sldId="264"/>
            <ac:picMk id="18434" creationId="{BE58F807-71C0-4341-92EC-259D84DA061C}"/>
          </ac:picMkLst>
        </pc:picChg>
      </pc:sldChg>
      <pc:sldChg chg="delSp mod">
        <pc:chgData name="alan chnadler" userId="e4e72495f3edc5bd" providerId="LiveId" clId="{2147C8A5-BF70-447A-A225-C93C55F5507F}" dt="2021-01-01T21:47:14.976" v="15" actId="478"/>
        <pc:sldMkLst>
          <pc:docMk/>
          <pc:sldMk cId="2144071788" sldId="425"/>
        </pc:sldMkLst>
        <pc:picChg chg="del">
          <ac:chgData name="alan chnadler" userId="e4e72495f3edc5bd" providerId="LiveId" clId="{2147C8A5-BF70-447A-A225-C93C55F5507F}" dt="2021-01-01T21:47:14.976" v="15" actId="478"/>
          <ac:picMkLst>
            <pc:docMk/>
            <pc:sldMk cId="2144071788" sldId="425"/>
            <ac:picMk id="12" creationId="{6350186E-3604-4D14-BE51-CBE4AD8F199A}"/>
          </ac:picMkLst>
        </pc:picChg>
      </pc:sldChg>
      <pc:sldChg chg="modSp mod">
        <pc:chgData name="alan chnadler" userId="e4e72495f3edc5bd" providerId="LiveId" clId="{2147C8A5-BF70-447A-A225-C93C55F5507F}" dt="2021-01-01T21:41:03.935" v="1" actId="20577"/>
        <pc:sldMkLst>
          <pc:docMk/>
          <pc:sldMk cId="1449186727" sldId="428"/>
        </pc:sldMkLst>
        <pc:spChg chg="mod">
          <ac:chgData name="alan chnadler" userId="e4e72495f3edc5bd" providerId="LiveId" clId="{2147C8A5-BF70-447A-A225-C93C55F5507F}" dt="2021-01-01T21:41:03.935" v="1" actId="20577"/>
          <ac:spMkLst>
            <pc:docMk/>
            <pc:sldMk cId="1449186727" sldId="428"/>
            <ac:spMk id="3" creationId="{9A728922-6323-482D-ADC3-C2F5C632932F}"/>
          </ac:spMkLst>
        </pc:spChg>
      </pc:sldChg>
      <pc:sldChg chg="del">
        <pc:chgData name="alan chnadler" userId="e4e72495f3edc5bd" providerId="LiveId" clId="{2147C8A5-BF70-447A-A225-C93C55F5507F}" dt="2021-01-01T21:41:14.572" v="2" actId="2696"/>
        <pc:sldMkLst>
          <pc:docMk/>
          <pc:sldMk cId="4027255139" sldId="429"/>
        </pc:sldMkLst>
      </pc:sldChg>
      <pc:sldChg chg="delSp">
        <pc:chgData name="alan chnadler" userId="e4e72495f3edc5bd" providerId="LiveId" clId="{2147C8A5-BF70-447A-A225-C93C55F5507F}" dt="2021-01-01T21:44:02.965" v="11" actId="478"/>
        <pc:sldMkLst>
          <pc:docMk/>
          <pc:sldMk cId="4186416068" sldId="431"/>
        </pc:sldMkLst>
        <pc:picChg chg="del">
          <ac:chgData name="alan chnadler" userId="e4e72495f3edc5bd" providerId="LiveId" clId="{2147C8A5-BF70-447A-A225-C93C55F5507F}" dt="2021-01-01T21:44:02.965" v="11" actId="478"/>
          <ac:picMkLst>
            <pc:docMk/>
            <pc:sldMk cId="4186416068" sldId="431"/>
            <ac:picMk id="19458" creationId="{1973B9B3-0BDE-4612-964D-06A1F4267FB8}"/>
          </ac:picMkLst>
        </pc:picChg>
      </pc:sldChg>
      <pc:sldChg chg="modSp mod">
        <pc:chgData name="alan chnadler" userId="e4e72495f3edc5bd" providerId="LiveId" clId="{2147C8A5-BF70-447A-A225-C93C55F5507F}" dt="2021-01-01T21:42:10.156" v="5" actId="20577"/>
        <pc:sldMkLst>
          <pc:docMk/>
          <pc:sldMk cId="3843548108" sldId="432"/>
        </pc:sldMkLst>
        <pc:spChg chg="mod">
          <ac:chgData name="alan chnadler" userId="e4e72495f3edc5bd" providerId="LiveId" clId="{2147C8A5-BF70-447A-A225-C93C55F5507F}" dt="2021-01-01T21:42:10.156" v="5" actId="20577"/>
          <ac:spMkLst>
            <pc:docMk/>
            <pc:sldMk cId="3843548108" sldId="432"/>
            <ac:spMk id="3" creationId="{A1B4157B-FE9E-4B41-AB17-CEEFB58A2BE5}"/>
          </ac:spMkLst>
        </pc:spChg>
      </pc:sldChg>
      <pc:sldChg chg="delSp">
        <pc:chgData name="alan chnadler" userId="e4e72495f3edc5bd" providerId="LiveId" clId="{2147C8A5-BF70-447A-A225-C93C55F5507F}" dt="2021-01-01T21:44:08.122" v="12" actId="478"/>
        <pc:sldMkLst>
          <pc:docMk/>
          <pc:sldMk cId="3461527704" sldId="433"/>
        </pc:sldMkLst>
        <pc:picChg chg="del">
          <ac:chgData name="alan chnadler" userId="e4e72495f3edc5bd" providerId="LiveId" clId="{2147C8A5-BF70-447A-A225-C93C55F5507F}" dt="2021-01-01T21:44:08.122" v="12" actId="478"/>
          <ac:picMkLst>
            <pc:docMk/>
            <pc:sldMk cId="3461527704" sldId="433"/>
            <ac:picMk id="20482" creationId="{F0031DB7-2FD3-4AA7-99EA-5D50E53DDA82}"/>
          </ac:picMkLst>
        </pc:picChg>
      </pc:sldChg>
      <pc:sldChg chg="modSp mod">
        <pc:chgData name="alan chnadler" userId="e4e72495f3edc5bd" providerId="LiveId" clId="{2147C8A5-BF70-447A-A225-C93C55F5507F}" dt="2021-01-01T21:42:17.837" v="6" actId="20577"/>
        <pc:sldMkLst>
          <pc:docMk/>
          <pc:sldMk cId="1515825312" sldId="434"/>
        </pc:sldMkLst>
        <pc:spChg chg="mod">
          <ac:chgData name="alan chnadler" userId="e4e72495f3edc5bd" providerId="LiveId" clId="{2147C8A5-BF70-447A-A225-C93C55F5507F}" dt="2021-01-01T21:42:17.837" v="6" actId="20577"/>
          <ac:spMkLst>
            <pc:docMk/>
            <pc:sldMk cId="1515825312" sldId="434"/>
            <ac:spMk id="3" creationId="{CE98FCF2-3EBC-4CDD-BEFE-1D81E60285D1}"/>
          </ac:spMkLst>
        </pc:spChg>
      </pc:sldChg>
      <pc:sldChg chg="delSp modSp mod">
        <pc:chgData name="alan chnadler" userId="e4e72495f3edc5bd" providerId="LiveId" clId="{2147C8A5-BF70-447A-A225-C93C55F5507F}" dt="2021-01-01T21:43:55.213" v="10" actId="478"/>
        <pc:sldMkLst>
          <pc:docMk/>
          <pc:sldMk cId="3033822377" sldId="435"/>
        </pc:sldMkLst>
        <pc:spChg chg="mod">
          <ac:chgData name="alan chnadler" userId="e4e72495f3edc5bd" providerId="LiveId" clId="{2147C8A5-BF70-447A-A225-C93C55F5507F}" dt="2021-01-01T21:42:24.073" v="7" actId="20577"/>
          <ac:spMkLst>
            <pc:docMk/>
            <pc:sldMk cId="3033822377" sldId="435"/>
            <ac:spMk id="3" creationId="{C3FBA7E1-1D79-4557-A9C1-A3F57DF2D1D7}"/>
          </ac:spMkLst>
        </pc:spChg>
        <pc:picChg chg="del">
          <ac:chgData name="alan chnadler" userId="e4e72495f3edc5bd" providerId="LiveId" clId="{2147C8A5-BF70-447A-A225-C93C55F5507F}" dt="2021-01-01T21:43:55.213" v="10" actId="478"/>
          <ac:picMkLst>
            <pc:docMk/>
            <pc:sldMk cId="3033822377" sldId="435"/>
            <ac:picMk id="22530" creationId="{801088A6-3EA7-4186-9BC5-CBE94BD5398B}"/>
          </ac:picMkLst>
        </pc:picChg>
      </pc:sldChg>
      <pc:sldChg chg="delSp">
        <pc:chgData name="alan chnadler" userId="e4e72495f3edc5bd" providerId="LiveId" clId="{2147C8A5-BF70-447A-A225-C93C55F5507F}" dt="2021-01-01T21:43:51.357" v="9" actId="478"/>
        <pc:sldMkLst>
          <pc:docMk/>
          <pc:sldMk cId="3113668862" sldId="436"/>
        </pc:sldMkLst>
        <pc:picChg chg="del">
          <ac:chgData name="alan chnadler" userId="e4e72495f3edc5bd" providerId="LiveId" clId="{2147C8A5-BF70-447A-A225-C93C55F5507F}" dt="2021-01-01T21:43:51.357" v="9" actId="478"/>
          <ac:picMkLst>
            <pc:docMk/>
            <pc:sldMk cId="3113668862" sldId="436"/>
            <ac:picMk id="21506" creationId="{74610248-2359-4785-BC5E-6921A5542143}"/>
          </ac:picMkLst>
        </pc:picChg>
      </pc:sldChg>
      <pc:sldChg chg="delSp">
        <pc:chgData name="alan chnadler" userId="e4e72495f3edc5bd" providerId="LiveId" clId="{2147C8A5-BF70-447A-A225-C93C55F5507F}" dt="2021-01-01T21:43:47.690" v="8" actId="478"/>
        <pc:sldMkLst>
          <pc:docMk/>
          <pc:sldMk cId="519909475" sldId="437"/>
        </pc:sldMkLst>
        <pc:picChg chg="del">
          <ac:chgData name="alan chnadler" userId="e4e72495f3edc5bd" providerId="LiveId" clId="{2147C8A5-BF70-447A-A225-C93C55F5507F}" dt="2021-01-01T21:43:47.690" v="8" actId="478"/>
          <ac:picMkLst>
            <pc:docMk/>
            <pc:sldMk cId="519909475" sldId="437"/>
            <ac:picMk id="23554" creationId="{75E11875-7BC2-4BD1-AAB6-511F8CBA467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0B67A-6E9B-47D3-B1E2-8907B9379DE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2015A07-6DEE-42E9-ADFD-D823AD001001}">
      <dgm:prSet/>
      <dgm:spPr/>
      <dgm:t>
        <a:bodyPr/>
        <a:lstStyle/>
        <a:p>
          <a:r>
            <a:rPr lang="en-US" u="sng"/>
            <a:t>Small businesses can comprise.</a:t>
          </a:r>
          <a:endParaRPr lang="en-US"/>
        </a:p>
      </dgm:t>
    </dgm:pt>
    <dgm:pt modelId="{F9CDDA3B-017F-4033-9441-A242245FAC95}" type="parTrans" cxnId="{1FF17B32-F8A0-4D9F-9A7E-95CF056325F4}">
      <dgm:prSet/>
      <dgm:spPr/>
      <dgm:t>
        <a:bodyPr/>
        <a:lstStyle/>
        <a:p>
          <a:endParaRPr lang="en-US"/>
        </a:p>
      </dgm:t>
    </dgm:pt>
    <dgm:pt modelId="{BD31F15F-27A1-4BDA-AA59-2908EB7932B8}" type="sibTrans" cxnId="{1FF17B32-F8A0-4D9F-9A7E-95CF056325F4}">
      <dgm:prSet/>
      <dgm:spPr/>
      <dgm:t>
        <a:bodyPr/>
        <a:lstStyle/>
        <a:p>
          <a:endParaRPr lang="en-US"/>
        </a:p>
      </dgm:t>
    </dgm:pt>
    <dgm:pt modelId="{55E9651A-996B-4E5F-8AFB-8F72B854950E}">
      <dgm:prSet/>
      <dgm:spPr/>
      <dgm:t>
        <a:bodyPr/>
        <a:lstStyle/>
        <a:p>
          <a:endParaRPr lang="en-US"/>
        </a:p>
      </dgm:t>
    </dgm:pt>
    <dgm:pt modelId="{8D46D7C9-3B98-4399-9981-4B082693BF90}" type="parTrans" cxnId="{7064D411-3987-4D9D-B3EA-5FCC0CF5571B}">
      <dgm:prSet/>
      <dgm:spPr/>
      <dgm:t>
        <a:bodyPr/>
        <a:lstStyle/>
        <a:p>
          <a:endParaRPr lang="en-US"/>
        </a:p>
      </dgm:t>
    </dgm:pt>
    <dgm:pt modelId="{89F40132-B63D-4E97-A0A5-6B6A1696A5B9}" type="sibTrans" cxnId="{7064D411-3987-4D9D-B3EA-5FCC0CF5571B}">
      <dgm:prSet/>
      <dgm:spPr/>
      <dgm:t>
        <a:bodyPr/>
        <a:lstStyle/>
        <a:p>
          <a:endParaRPr lang="en-US"/>
        </a:p>
      </dgm:t>
    </dgm:pt>
    <dgm:pt modelId="{B338BEE4-777D-44F8-8314-9664421AE05D}">
      <dgm:prSet/>
      <dgm:spPr/>
      <dgm:t>
        <a:bodyPr/>
        <a:lstStyle/>
        <a:p>
          <a:r>
            <a:rPr lang="en-US"/>
            <a:t>Sole Trader </a:t>
          </a:r>
        </a:p>
      </dgm:t>
    </dgm:pt>
    <dgm:pt modelId="{B286840D-6689-4321-9F93-3F7F2E74FF2F}" type="parTrans" cxnId="{1570708C-DE1E-4898-A747-13C8F39EB5B2}">
      <dgm:prSet/>
      <dgm:spPr/>
      <dgm:t>
        <a:bodyPr/>
        <a:lstStyle/>
        <a:p>
          <a:endParaRPr lang="en-US"/>
        </a:p>
      </dgm:t>
    </dgm:pt>
    <dgm:pt modelId="{71FBD25D-768D-4EE7-B513-7C410E7A5064}" type="sibTrans" cxnId="{1570708C-DE1E-4898-A747-13C8F39EB5B2}">
      <dgm:prSet/>
      <dgm:spPr/>
      <dgm:t>
        <a:bodyPr/>
        <a:lstStyle/>
        <a:p>
          <a:endParaRPr lang="en-US"/>
        </a:p>
      </dgm:t>
    </dgm:pt>
    <dgm:pt modelId="{C5740B47-29DA-4E52-A538-676ED411FBAA}">
      <dgm:prSet/>
      <dgm:spPr/>
      <dgm:t>
        <a:bodyPr/>
        <a:lstStyle/>
        <a:p>
          <a:r>
            <a:rPr lang="en-US"/>
            <a:t>Partnership</a:t>
          </a:r>
        </a:p>
      </dgm:t>
    </dgm:pt>
    <dgm:pt modelId="{40061696-C359-457F-87C1-08E0093D1549}" type="parTrans" cxnId="{0F4B014D-987F-4F4B-8D0A-85C434A2CA1D}">
      <dgm:prSet/>
      <dgm:spPr/>
      <dgm:t>
        <a:bodyPr/>
        <a:lstStyle/>
        <a:p>
          <a:endParaRPr lang="en-US"/>
        </a:p>
      </dgm:t>
    </dgm:pt>
    <dgm:pt modelId="{11BAA56C-94BA-4554-8C5A-194AD08AABFE}" type="sibTrans" cxnId="{0F4B014D-987F-4F4B-8D0A-85C434A2CA1D}">
      <dgm:prSet/>
      <dgm:spPr/>
      <dgm:t>
        <a:bodyPr/>
        <a:lstStyle/>
        <a:p>
          <a:endParaRPr lang="en-US"/>
        </a:p>
      </dgm:t>
    </dgm:pt>
    <dgm:pt modelId="{8E33B8BE-4DA2-4305-98DB-8914567384E0}">
      <dgm:prSet/>
      <dgm:spPr/>
      <dgm:t>
        <a:bodyPr/>
        <a:lstStyle/>
        <a:p>
          <a:r>
            <a:rPr lang="en-US"/>
            <a:t>Limited Company</a:t>
          </a:r>
        </a:p>
      </dgm:t>
    </dgm:pt>
    <dgm:pt modelId="{A3092BDE-C805-4C9A-AA63-671A50EEE08A}" type="parTrans" cxnId="{7CC83CC6-0596-45A8-9876-A2319DF9646C}">
      <dgm:prSet/>
      <dgm:spPr/>
      <dgm:t>
        <a:bodyPr/>
        <a:lstStyle/>
        <a:p>
          <a:endParaRPr lang="en-US"/>
        </a:p>
      </dgm:t>
    </dgm:pt>
    <dgm:pt modelId="{EB6A423A-9A7B-4795-A709-E548EA8C8A70}" type="sibTrans" cxnId="{7CC83CC6-0596-45A8-9876-A2319DF9646C}">
      <dgm:prSet/>
      <dgm:spPr/>
      <dgm:t>
        <a:bodyPr/>
        <a:lstStyle/>
        <a:p>
          <a:endParaRPr lang="en-US"/>
        </a:p>
      </dgm:t>
    </dgm:pt>
    <dgm:pt modelId="{52012C36-7D69-4BB4-8596-FFFCA13114F2}">
      <dgm:prSet/>
      <dgm:spPr/>
      <dgm:t>
        <a:bodyPr/>
        <a:lstStyle/>
        <a:p>
          <a:endParaRPr lang="en-US"/>
        </a:p>
      </dgm:t>
    </dgm:pt>
    <dgm:pt modelId="{570BE692-A701-4C32-A0F5-A89D196CE8AA}" type="parTrans" cxnId="{997F61DE-2DF3-411A-8120-3226F9CC2A69}">
      <dgm:prSet/>
      <dgm:spPr/>
      <dgm:t>
        <a:bodyPr/>
        <a:lstStyle/>
        <a:p>
          <a:endParaRPr lang="en-US"/>
        </a:p>
      </dgm:t>
    </dgm:pt>
    <dgm:pt modelId="{F31C50E5-93CE-492E-8F12-4F04A0A6262F}" type="sibTrans" cxnId="{997F61DE-2DF3-411A-8120-3226F9CC2A69}">
      <dgm:prSet/>
      <dgm:spPr/>
      <dgm:t>
        <a:bodyPr/>
        <a:lstStyle/>
        <a:p>
          <a:endParaRPr lang="en-US"/>
        </a:p>
      </dgm:t>
    </dgm:pt>
    <dgm:pt modelId="{8FA32E27-08BF-4B51-9AE9-D9E3F6C023A1}" type="pres">
      <dgm:prSet presAssocID="{2830B67A-6E9B-47D3-B1E2-8907B9379DE9}" presName="vert0" presStyleCnt="0">
        <dgm:presLayoutVars>
          <dgm:dir/>
          <dgm:animOne val="branch"/>
          <dgm:animLvl val="lvl"/>
        </dgm:presLayoutVars>
      </dgm:prSet>
      <dgm:spPr/>
    </dgm:pt>
    <dgm:pt modelId="{033EB4D2-BBA6-46EE-B4F2-14F52508C3AE}" type="pres">
      <dgm:prSet presAssocID="{D2015A07-6DEE-42E9-ADFD-D823AD001001}" presName="thickLine" presStyleLbl="alignNode1" presStyleIdx="0" presStyleCnt="6"/>
      <dgm:spPr/>
    </dgm:pt>
    <dgm:pt modelId="{EC511E4A-9C3B-4775-BFEE-5365EAFF21EC}" type="pres">
      <dgm:prSet presAssocID="{D2015A07-6DEE-42E9-ADFD-D823AD001001}" presName="horz1" presStyleCnt="0"/>
      <dgm:spPr/>
    </dgm:pt>
    <dgm:pt modelId="{826098CD-25A6-484A-9FA4-224235394B15}" type="pres">
      <dgm:prSet presAssocID="{D2015A07-6DEE-42E9-ADFD-D823AD001001}" presName="tx1" presStyleLbl="revTx" presStyleIdx="0" presStyleCnt="6"/>
      <dgm:spPr/>
    </dgm:pt>
    <dgm:pt modelId="{368D0AD9-5D61-46E8-8956-B52F92A9CC83}" type="pres">
      <dgm:prSet presAssocID="{D2015A07-6DEE-42E9-ADFD-D823AD001001}" presName="vert1" presStyleCnt="0"/>
      <dgm:spPr/>
    </dgm:pt>
    <dgm:pt modelId="{3BAA6039-A5BD-49B3-87C6-0F9DD034E576}" type="pres">
      <dgm:prSet presAssocID="{55E9651A-996B-4E5F-8AFB-8F72B854950E}" presName="thickLine" presStyleLbl="alignNode1" presStyleIdx="1" presStyleCnt="6"/>
      <dgm:spPr/>
    </dgm:pt>
    <dgm:pt modelId="{A9BCB938-584D-472A-8EF7-F4C65A3FDF96}" type="pres">
      <dgm:prSet presAssocID="{55E9651A-996B-4E5F-8AFB-8F72B854950E}" presName="horz1" presStyleCnt="0"/>
      <dgm:spPr/>
    </dgm:pt>
    <dgm:pt modelId="{9AC6F48B-8918-4C01-8985-1657FBD8229D}" type="pres">
      <dgm:prSet presAssocID="{55E9651A-996B-4E5F-8AFB-8F72B854950E}" presName="tx1" presStyleLbl="revTx" presStyleIdx="1" presStyleCnt="6"/>
      <dgm:spPr/>
    </dgm:pt>
    <dgm:pt modelId="{DE89FE7D-7AD0-4CC3-8D5F-3C41EB883759}" type="pres">
      <dgm:prSet presAssocID="{55E9651A-996B-4E5F-8AFB-8F72B854950E}" presName="vert1" presStyleCnt="0"/>
      <dgm:spPr/>
    </dgm:pt>
    <dgm:pt modelId="{3B81EF01-B756-4F51-B75A-4EA89124A8D4}" type="pres">
      <dgm:prSet presAssocID="{B338BEE4-777D-44F8-8314-9664421AE05D}" presName="thickLine" presStyleLbl="alignNode1" presStyleIdx="2" presStyleCnt="6"/>
      <dgm:spPr/>
    </dgm:pt>
    <dgm:pt modelId="{057A6713-CE1D-49E6-9557-AF35295E4191}" type="pres">
      <dgm:prSet presAssocID="{B338BEE4-777D-44F8-8314-9664421AE05D}" presName="horz1" presStyleCnt="0"/>
      <dgm:spPr/>
    </dgm:pt>
    <dgm:pt modelId="{9E2FB9DF-6777-4373-B063-268EC574E767}" type="pres">
      <dgm:prSet presAssocID="{B338BEE4-777D-44F8-8314-9664421AE05D}" presName="tx1" presStyleLbl="revTx" presStyleIdx="2" presStyleCnt="6"/>
      <dgm:spPr/>
    </dgm:pt>
    <dgm:pt modelId="{A2DFD799-5101-44F9-9D52-92559224605B}" type="pres">
      <dgm:prSet presAssocID="{B338BEE4-777D-44F8-8314-9664421AE05D}" presName="vert1" presStyleCnt="0"/>
      <dgm:spPr/>
    </dgm:pt>
    <dgm:pt modelId="{2E507E07-DB13-4CE8-8CDD-B7B8128F80E0}" type="pres">
      <dgm:prSet presAssocID="{C5740B47-29DA-4E52-A538-676ED411FBAA}" presName="thickLine" presStyleLbl="alignNode1" presStyleIdx="3" presStyleCnt="6"/>
      <dgm:spPr/>
    </dgm:pt>
    <dgm:pt modelId="{E0C44F3C-F05F-4231-8645-13D74AF03875}" type="pres">
      <dgm:prSet presAssocID="{C5740B47-29DA-4E52-A538-676ED411FBAA}" presName="horz1" presStyleCnt="0"/>
      <dgm:spPr/>
    </dgm:pt>
    <dgm:pt modelId="{18B221F4-56F6-471A-97AD-EE60A46DAA7C}" type="pres">
      <dgm:prSet presAssocID="{C5740B47-29DA-4E52-A538-676ED411FBAA}" presName="tx1" presStyleLbl="revTx" presStyleIdx="3" presStyleCnt="6"/>
      <dgm:spPr/>
    </dgm:pt>
    <dgm:pt modelId="{678561DB-B24D-49DD-B41E-2E979770C331}" type="pres">
      <dgm:prSet presAssocID="{C5740B47-29DA-4E52-A538-676ED411FBAA}" presName="vert1" presStyleCnt="0"/>
      <dgm:spPr/>
    </dgm:pt>
    <dgm:pt modelId="{137FFE3C-D24B-477F-902F-C4F019529856}" type="pres">
      <dgm:prSet presAssocID="{8E33B8BE-4DA2-4305-98DB-8914567384E0}" presName="thickLine" presStyleLbl="alignNode1" presStyleIdx="4" presStyleCnt="6"/>
      <dgm:spPr/>
    </dgm:pt>
    <dgm:pt modelId="{91C9492D-2E4C-44E9-B321-E9A87E01BD14}" type="pres">
      <dgm:prSet presAssocID="{8E33B8BE-4DA2-4305-98DB-8914567384E0}" presName="horz1" presStyleCnt="0"/>
      <dgm:spPr/>
    </dgm:pt>
    <dgm:pt modelId="{10A8F2E0-C62A-4134-8421-5449AEE4FB02}" type="pres">
      <dgm:prSet presAssocID="{8E33B8BE-4DA2-4305-98DB-8914567384E0}" presName="tx1" presStyleLbl="revTx" presStyleIdx="4" presStyleCnt="6"/>
      <dgm:spPr/>
    </dgm:pt>
    <dgm:pt modelId="{6ABCD9A7-678F-4413-98AE-08BF5764532A}" type="pres">
      <dgm:prSet presAssocID="{8E33B8BE-4DA2-4305-98DB-8914567384E0}" presName="vert1" presStyleCnt="0"/>
      <dgm:spPr/>
    </dgm:pt>
    <dgm:pt modelId="{F76A24AA-7BD1-4B9A-A06D-EE412BF1D30D}" type="pres">
      <dgm:prSet presAssocID="{52012C36-7D69-4BB4-8596-FFFCA13114F2}" presName="thickLine" presStyleLbl="alignNode1" presStyleIdx="5" presStyleCnt="6"/>
      <dgm:spPr/>
    </dgm:pt>
    <dgm:pt modelId="{01204828-0861-4CF1-868A-68B52E2CACA4}" type="pres">
      <dgm:prSet presAssocID="{52012C36-7D69-4BB4-8596-FFFCA13114F2}" presName="horz1" presStyleCnt="0"/>
      <dgm:spPr/>
    </dgm:pt>
    <dgm:pt modelId="{C88F089D-F50F-440E-AFD6-CC83C1B41BF0}" type="pres">
      <dgm:prSet presAssocID="{52012C36-7D69-4BB4-8596-FFFCA13114F2}" presName="tx1" presStyleLbl="revTx" presStyleIdx="5" presStyleCnt="6"/>
      <dgm:spPr/>
    </dgm:pt>
    <dgm:pt modelId="{E590D988-CE9E-409A-B9EC-164E01C2DACF}" type="pres">
      <dgm:prSet presAssocID="{52012C36-7D69-4BB4-8596-FFFCA13114F2}" presName="vert1" presStyleCnt="0"/>
      <dgm:spPr/>
    </dgm:pt>
  </dgm:ptLst>
  <dgm:cxnLst>
    <dgm:cxn modelId="{7064D411-3987-4D9D-B3EA-5FCC0CF5571B}" srcId="{2830B67A-6E9B-47D3-B1E2-8907B9379DE9}" destId="{55E9651A-996B-4E5F-8AFB-8F72B854950E}" srcOrd="1" destOrd="0" parTransId="{8D46D7C9-3B98-4399-9981-4B082693BF90}" sibTransId="{89F40132-B63D-4E97-A0A5-6B6A1696A5B9}"/>
    <dgm:cxn modelId="{1FF17B32-F8A0-4D9F-9A7E-95CF056325F4}" srcId="{2830B67A-6E9B-47D3-B1E2-8907B9379DE9}" destId="{D2015A07-6DEE-42E9-ADFD-D823AD001001}" srcOrd="0" destOrd="0" parTransId="{F9CDDA3B-017F-4033-9441-A242245FAC95}" sibTransId="{BD31F15F-27A1-4BDA-AA59-2908EB7932B8}"/>
    <dgm:cxn modelId="{CD31156B-98CC-493D-87C4-6281D4F55A27}" type="presOf" srcId="{D2015A07-6DEE-42E9-ADFD-D823AD001001}" destId="{826098CD-25A6-484A-9FA4-224235394B15}" srcOrd="0" destOrd="0" presId="urn:microsoft.com/office/officeart/2008/layout/LinedList"/>
    <dgm:cxn modelId="{0F4B014D-987F-4F4B-8D0A-85C434A2CA1D}" srcId="{2830B67A-6E9B-47D3-B1E2-8907B9379DE9}" destId="{C5740B47-29DA-4E52-A538-676ED411FBAA}" srcOrd="3" destOrd="0" parTransId="{40061696-C359-457F-87C1-08E0093D1549}" sibTransId="{11BAA56C-94BA-4554-8C5A-194AD08AABFE}"/>
    <dgm:cxn modelId="{3CF89278-5F4E-4771-9C8B-71A46DFE7B3C}" type="presOf" srcId="{55E9651A-996B-4E5F-8AFB-8F72B854950E}" destId="{9AC6F48B-8918-4C01-8985-1657FBD8229D}" srcOrd="0" destOrd="0" presId="urn:microsoft.com/office/officeart/2008/layout/LinedList"/>
    <dgm:cxn modelId="{09E5038C-3187-4C29-8D82-891723AF9906}" type="presOf" srcId="{B338BEE4-777D-44F8-8314-9664421AE05D}" destId="{9E2FB9DF-6777-4373-B063-268EC574E767}" srcOrd="0" destOrd="0" presId="urn:microsoft.com/office/officeart/2008/layout/LinedList"/>
    <dgm:cxn modelId="{1570708C-DE1E-4898-A747-13C8F39EB5B2}" srcId="{2830B67A-6E9B-47D3-B1E2-8907B9379DE9}" destId="{B338BEE4-777D-44F8-8314-9664421AE05D}" srcOrd="2" destOrd="0" parTransId="{B286840D-6689-4321-9F93-3F7F2E74FF2F}" sibTransId="{71FBD25D-768D-4EE7-B513-7C410E7A5064}"/>
    <dgm:cxn modelId="{6F5B8899-D4EB-4D81-BDB0-CD7D512F87F4}" type="presOf" srcId="{2830B67A-6E9B-47D3-B1E2-8907B9379DE9}" destId="{8FA32E27-08BF-4B51-9AE9-D9E3F6C023A1}" srcOrd="0" destOrd="0" presId="urn:microsoft.com/office/officeart/2008/layout/LinedList"/>
    <dgm:cxn modelId="{BA7A67B4-3D55-4F90-8996-7BCD966DAB2B}" type="presOf" srcId="{8E33B8BE-4DA2-4305-98DB-8914567384E0}" destId="{10A8F2E0-C62A-4134-8421-5449AEE4FB02}" srcOrd="0" destOrd="0" presId="urn:microsoft.com/office/officeart/2008/layout/LinedList"/>
    <dgm:cxn modelId="{01E9E4BF-5BF9-4BD4-9348-74E8AAE77DDF}" type="presOf" srcId="{52012C36-7D69-4BB4-8596-FFFCA13114F2}" destId="{C88F089D-F50F-440E-AFD6-CC83C1B41BF0}" srcOrd="0" destOrd="0" presId="urn:microsoft.com/office/officeart/2008/layout/LinedList"/>
    <dgm:cxn modelId="{7CC83CC6-0596-45A8-9876-A2319DF9646C}" srcId="{2830B67A-6E9B-47D3-B1E2-8907B9379DE9}" destId="{8E33B8BE-4DA2-4305-98DB-8914567384E0}" srcOrd="4" destOrd="0" parTransId="{A3092BDE-C805-4C9A-AA63-671A50EEE08A}" sibTransId="{EB6A423A-9A7B-4795-A709-E548EA8C8A70}"/>
    <dgm:cxn modelId="{E8213DD0-51D9-43F7-8E24-36E3E759322D}" type="presOf" srcId="{C5740B47-29DA-4E52-A538-676ED411FBAA}" destId="{18B221F4-56F6-471A-97AD-EE60A46DAA7C}" srcOrd="0" destOrd="0" presId="urn:microsoft.com/office/officeart/2008/layout/LinedList"/>
    <dgm:cxn modelId="{997F61DE-2DF3-411A-8120-3226F9CC2A69}" srcId="{2830B67A-6E9B-47D3-B1E2-8907B9379DE9}" destId="{52012C36-7D69-4BB4-8596-FFFCA13114F2}" srcOrd="5" destOrd="0" parTransId="{570BE692-A701-4C32-A0F5-A89D196CE8AA}" sibTransId="{F31C50E5-93CE-492E-8F12-4F04A0A6262F}"/>
    <dgm:cxn modelId="{E6608B36-E593-4995-A922-A20B81DBC993}" type="presParOf" srcId="{8FA32E27-08BF-4B51-9AE9-D9E3F6C023A1}" destId="{033EB4D2-BBA6-46EE-B4F2-14F52508C3AE}" srcOrd="0" destOrd="0" presId="urn:microsoft.com/office/officeart/2008/layout/LinedList"/>
    <dgm:cxn modelId="{9A838908-BA33-47F0-A2C6-A451382E54DA}" type="presParOf" srcId="{8FA32E27-08BF-4B51-9AE9-D9E3F6C023A1}" destId="{EC511E4A-9C3B-4775-BFEE-5365EAFF21EC}" srcOrd="1" destOrd="0" presId="urn:microsoft.com/office/officeart/2008/layout/LinedList"/>
    <dgm:cxn modelId="{1F48833E-4609-4E57-BB5C-2760CDCA7834}" type="presParOf" srcId="{EC511E4A-9C3B-4775-BFEE-5365EAFF21EC}" destId="{826098CD-25A6-484A-9FA4-224235394B15}" srcOrd="0" destOrd="0" presId="urn:microsoft.com/office/officeart/2008/layout/LinedList"/>
    <dgm:cxn modelId="{1F5296F7-2FE3-4632-8E44-2BEE60E107FE}" type="presParOf" srcId="{EC511E4A-9C3B-4775-BFEE-5365EAFF21EC}" destId="{368D0AD9-5D61-46E8-8956-B52F92A9CC83}" srcOrd="1" destOrd="0" presId="urn:microsoft.com/office/officeart/2008/layout/LinedList"/>
    <dgm:cxn modelId="{E3071379-AE99-46FD-8068-F5E630B5A42F}" type="presParOf" srcId="{8FA32E27-08BF-4B51-9AE9-D9E3F6C023A1}" destId="{3BAA6039-A5BD-49B3-87C6-0F9DD034E576}" srcOrd="2" destOrd="0" presId="urn:microsoft.com/office/officeart/2008/layout/LinedList"/>
    <dgm:cxn modelId="{2F404F90-6F18-4B12-B8D1-7C97596E6F09}" type="presParOf" srcId="{8FA32E27-08BF-4B51-9AE9-D9E3F6C023A1}" destId="{A9BCB938-584D-472A-8EF7-F4C65A3FDF96}" srcOrd="3" destOrd="0" presId="urn:microsoft.com/office/officeart/2008/layout/LinedList"/>
    <dgm:cxn modelId="{82475BA9-5255-495F-8B30-488924648BE5}" type="presParOf" srcId="{A9BCB938-584D-472A-8EF7-F4C65A3FDF96}" destId="{9AC6F48B-8918-4C01-8985-1657FBD8229D}" srcOrd="0" destOrd="0" presId="urn:microsoft.com/office/officeart/2008/layout/LinedList"/>
    <dgm:cxn modelId="{9E4F6A42-6473-4B5F-9D8C-77D86F0F2F6C}" type="presParOf" srcId="{A9BCB938-584D-472A-8EF7-F4C65A3FDF96}" destId="{DE89FE7D-7AD0-4CC3-8D5F-3C41EB883759}" srcOrd="1" destOrd="0" presId="urn:microsoft.com/office/officeart/2008/layout/LinedList"/>
    <dgm:cxn modelId="{B36F886C-9C24-45B2-997C-50892ED4552B}" type="presParOf" srcId="{8FA32E27-08BF-4B51-9AE9-D9E3F6C023A1}" destId="{3B81EF01-B756-4F51-B75A-4EA89124A8D4}" srcOrd="4" destOrd="0" presId="urn:microsoft.com/office/officeart/2008/layout/LinedList"/>
    <dgm:cxn modelId="{BBECBFBF-4D15-4E82-B4B8-532F6CF7CEC3}" type="presParOf" srcId="{8FA32E27-08BF-4B51-9AE9-D9E3F6C023A1}" destId="{057A6713-CE1D-49E6-9557-AF35295E4191}" srcOrd="5" destOrd="0" presId="urn:microsoft.com/office/officeart/2008/layout/LinedList"/>
    <dgm:cxn modelId="{0B79A966-358D-4339-BF65-12601937AF2F}" type="presParOf" srcId="{057A6713-CE1D-49E6-9557-AF35295E4191}" destId="{9E2FB9DF-6777-4373-B063-268EC574E767}" srcOrd="0" destOrd="0" presId="urn:microsoft.com/office/officeart/2008/layout/LinedList"/>
    <dgm:cxn modelId="{8E3B2AB6-7AF3-484A-BAF8-9905B3E37ECA}" type="presParOf" srcId="{057A6713-CE1D-49E6-9557-AF35295E4191}" destId="{A2DFD799-5101-44F9-9D52-92559224605B}" srcOrd="1" destOrd="0" presId="urn:microsoft.com/office/officeart/2008/layout/LinedList"/>
    <dgm:cxn modelId="{73907A23-8F1E-4F8B-BC6C-11A2C4483D74}" type="presParOf" srcId="{8FA32E27-08BF-4B51-9AE9-D9E3F6C023A1}" destId="{2E507E07-DB13-4CE8-8CDD-B7B8128F80E0}" srcOrd="6" destOrd="0" presId="urn:microsoft.com/office/officeart/2008/layout/LinedList"/>
    <dgm:cxn modelId="{F614E23F-728E-4A07-8128-391481887939}" type="presParOf" srcId="{8FA32E27-08BF-4B51-9AE9-D9E3F6C023A1}" destId="{E0C44F3C-F05F-4231-8645-13D74AF03875}" srcOrd="7" destOrd="0" presId="urn:microsoft.com/office/officeart/2008/layout/LinedList"/>
    <dgm:cxn modelId="{E038C44C-D2C6-48B6-83BC-5B4B93FF8071}" type="presParOf" srcId="{E0C44F3C-F05F-4231-8645-13D74AF03875}" destId="{18B221F4-56F6-471A-97AD-EE60A46DAA7C}" srcOrd="0" destOrd="0" presId="urn:microsoft.com/office/officeart/2008/layout/LinedList"/>
    <dgm:cxn modelId="{D6473D7E-97B0-468E-9118-E33ECB93F9FE}" type="presParOf" srcId="{E0C44F3C-F05F-4231-8645-13D74AF03875}" destId="{678561DB-B24D-49DD-B41E-2E979770C331}" srcOrd="1" destOrd="0" presId="urn:microsoft.com/office/officeart/2008/layout/LinedList"/>
    <dgm:cxn modelId="{7F012C87-261F-40F3-BC06-BE205B48A1A4}" type="presParOf" srcId="{8FA32E27-08BF-4B51-9AE9-D9E3F6C023A1}" destId="{137FFE3C-D24B-477F-902F-C4F019529856}" srcOrd="8" destOrd="0" presId="urn:microsoft.com/office/officeart/2008/layout/LinedList"/>
    <dgm:cxn modelId="{ABB79034-F922-4EA4-8BB1-DCC7CEA0A84C}" type="presParOf" srcId="{8FA32E27-08BF-4B51-9AE9-D9E3F6C023A1}" destId="{91C9492D-2E4C-44E9-B321-E9A87E01BD14}" srcOrd="9" destOrd="0" presId="urn:microsoft.com/office/officeart/2008/layout/LinedList"/>
    <dgm:cxn modelId="{3E6C534A-B777-4F27-8CE5-BA72761B4FA7}" type="presParOf" srcId="{91C9492D-2E4C-44E9-B321-E9A87E01BD14}" destId="{10A8F2E0-C62A-4134-8421-5449AEE4FB02}" srcOrd="0" destOrd="0" presId="urn:microsoft.com/office/officeart/2008/layout/LinedList"/>
    <dgm:cxn modelId="{A108FE0E-DAD2-477B-9C30-600FB4F34DA9}" type="presParOf" srcId="{91C9492D-2E4C-44E9-B321-E9A87E01BD14}" destId="{6ABCD9A7-678F-4413-98AE-08BF5764532A}" srcOrd="1" destOrd="0" presId="urn:microsoft.com/office/officeart/2008/layout/LinedList"/>
    <dgm:cxn modelId="{CA89EF36-8814-4B60-BB2B-A37B6B0018F4}" type="presParOf" srcId="{8FA32E27-08BF-4B51-9AE9-D9E3F6C023A1}" destId="{F76A24AA-7BD1-4B9A-A06D-EE412BF1D30D}" srcOrd="10" destOrd="0" presId="urn:microsoft.com/office/officeart/2008/layout/LinedList"/>
    <dgm:cxn modelId="{24CC1D28-9E97-4554-ADED-ED6CB537D568}" type="presParOf" srcId="{8FA32E27-08BF-4B51-9AE9-D9E3F6C023A1}" destId="{01204828-0861-4CF1-868A-68B52E2CACA4}" srcOrd="11" destOrd="0" presId="urn:microsoft.com/office/officeart/2008/layout/LinedList"/>
    <dgm:cxn modelId="{F36D80F7-9F16-432D-9BE7-BCA1772E02D3}" type="presParOf" srcId="{01204828-0861-4CF1-868A-68B52E2CACA4}" destId="{C88F089D-F50F-440E-AFD6-CC83C1B41BF0}" srcOrd="0" destOrd="0" presId="urn:microsoft.com/office/officeart/2008/layout/LinedList"/>
    <dgm:cxn modelId="{16E5DA93-ABE0-4348-BC37-2E7708FD0181}" type="presParOf" srcId="{01204828-0861-4CF1-868A-68B52E2CACA4}" destId="{E590D988-CE9E-409A-B9EC-164E01C2DAC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B4D2-BBA6-46EE-B4F2-14F52508C3AE}">
      <dsp:nvSpPr>
        <dsp:cNvPr id="0" name=""/>
        <dsp:cNvSpPr/>
      </dsp:nvSpPr>
      <dsp:spPr>
        <a:xfrm>
          <a:off x="0" y="1776"/>
          <a:ext cx="49775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098CD-25A6-484A-9FA4-224235394B15}">
      <dsp:nvSpPr>
        <dsp:cNvPr id="0" name=""/>
        <dsp:cNvSpPr/>
      </dsp:nvSpPr>
      <dsp:spPr>
        <a:xfrm>
          <a:off x="0" y="1776"/>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u="sng" kern="1200"/>
            <a:t>Small businesses can comprise.</a:t>
          </a:r>
          <a:endParaRPr lang="en-US" sz="2800" kern="1200"/>
        </a:p>
      </dsp:txBody>
      <dsp:txXfrm>
        <a:off x="0" y="1776"/>
        <a:ext cx="4977578" cy="605955"/>
      </dsp:txXfrm>
    </dsp:sp>
    <dsp:sp modelId="{3BAA6039-A5BD-49B3-87C6-0F9DD034E576}">
      <dsp:nvSpPr>
        <dsp:cNvPr id="0" name=""/>
        <dsp:cNvSpPr/>
      </dsp:nvSpPr>
      <dsp:spPr>
        <a:xfrm>
          <a:off x="0" y="607732"/>
          <a:ext cx="497757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6F48B-8918-4C01-8985-1657FBD8229D}">
      <dsp:nvSpPr>
        <dsp:cNvPr id="0" name=""/>
        <dsp:cNvSpPr/>
      </dsp:nvSpPr>
      <dsp:spPr>
        <a:xfrm>
          <a:off x="0" y="607732"/>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p>
      </dsp:txBody>
      <dsp:txXfrm>
        <a:off x="0" y="607732"/>
        <a:ext cx="4977578" cy="605955"/>
      </dsp:txXfrm>
    </dsp:sp>
    <dsp:sp modelId="{3B81EF01-B756-4F51-B75A-4EA89124A8D4}">
      <dsp:nvSpPr>
        <dsp:cNvPr id="0" name=""/>
        <dsp:cNvSpPr/>
      </dsp:nvSpPr>
      <dsp:spPr>
        <a:xfrm>
          <a:off x="0" y="1213688"/>
          <a:ext cx="497757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FB9DF-6777-4373-B063-268EC574E767}">
      <dsp:nvSpPr>
        <dsp:cNvPr id="0" name=""/>
        <dsp:cNvSpPr/>
      </dsp:nvSpPr>
      <dsp:spPr>
        <a:xfrm>
          <a:off x="0" y="1213688"/>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Sole Trader </a:t>
          </a:r>
        </a:p>
      </dsp:txBody>
      <dsp:txXfrm>
        <a:off x="0" y="1213688"/>
        <a:ext cx="4977578" cy="605955"/>
      </dsp:txXfrm>
    </dsp:sp>
    <dsp:sp modelId="{2E507E07-DB13-4CE8-8CDD-B7B8128F80E0}">
      <dsp:nvSpPr>
        <dsp:cNvPr id="0" name=""/>
        <dsp:cNvSpPr/>
      </dsp:nvSpPr>
      <dsp:spPr>
        <a:xfrm>
          <a:off x="0" y="1819644"/>
          <a:ext cx="497757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221F4-56F6-471A-97AD-EE60A46DAA7C}">
      <dsp:nvSpPr>
        <dsp:cNvPr id="0" name=""/>
        <dsp:cNvSpPr/>
      </dsp:nvSpPr>
      <dsp:spPr>
        <a:xfrm>
          <a:off x="0" y="1819644"/>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Partnership</a:t>
          </a:r>
        </a:p>
      </dsp:txBody>
      <dsp:txXfrm>
        <a:off x="0" y="1819644"/>
        <a:ext cx="4977578" cy="605955"/>
      </dsp:txXfrm>
    </dsp:sp>
    <dsp:sp modelId="{137FFE3C-D24B-477F-902F-C4F019529856}">
      <dsp:nvSpPr>
        <dsp:cNvPr id="0" name=""/>
        <dsp:cNvSpPr/>
      </dsp:nvSpPr>
      <dsp:spPr>
        <a:xfrm>
          <a:off x="0" y="2425600"/>
          <a:ext cx="497757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8F2E0-C62A-4134-8421-5449AEE4FB02}">
      <dsp:nvSpPr>
        <dsp:cNvPr id="0" name=""/>
        <dsp:cNvSpPr/>
      </dsp:nvSpPr>
      <dsp:spPr>
        <a:xfrm>
          <a:off x="0" y="2425600"/>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Limited Company</a:t>
          </a:r>
        </a:p>
      </dsp:txBody>
      <dsp:txXfrm>
        <a:off x="0" y="2425600"/>
        <a:ext cx="4977578" cy="605955"/>
      </dsp:txXfrm>
    </dsp:sp>
    <dsp:sp modelId="{F76A24AA-7BD1-4B9A-A06D-EE412BF1D30D}">
      <dsp:nvSpPr>
        <dsp:cNvPr id="0" name=""/>
        <dsp:cNvSpPr/>
      </dsp:nvSpPr>
      <dsp:spPr>
        <a:xfrm>
          <a:off x="0" y="3031556"/>
          <a:ext cx="49775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F089D-F50F-440E-AFD6-CC83C1B41BF0}">
      <dsp:nvSpPr>
        <dsp:cNvPr id="0" name=""/>
        <dsp:cNvSpPr/>
      </dsp:nvSpPr>
      <dsp:spPr>
        <a:xfrm>
          <a:off x="0" y="3031556"/>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p>
      </dsp:txBody>
      <dsp:txXfrm>
        <a:off x="0" y="3031556"/>
        <a:ext cx="4977578" cy="6059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42C8-C41B-45C1-AB23-E737C46F9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FB5A30-2FAF-4FBE-A3A4-70E8A0F83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654B0A-62DF-4F19-A05C-5D3F856DAF76}"/>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BF54E30D-E1C0-4956-86A7-B43202A1D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FB17B-2F71-42DA-A721-79BC189E4F51}"/>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277983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4BEA-692C-4AAB-8110-AB421531A1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484188-34D1-4544-9F4C-B662DA416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7FB376-CA7C-4BFB-B4CC-ADBBBA0AB9D9}"/>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633FBD06-A8F0-496A-9DB4-E5532B67E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1F919-4536-465D-ACC6-43F1A370D439}"/>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67073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84A90-7A1C-4EF1-A6C5-C77F5CF31A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49EA50-179C-4472-9467-C291CF294D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10EA9D-5D70-4823-996B-92336F9D7896}"/>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91F29A57-FB11-4A4B-8475-4BDBCE88A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3A3168-6A0D-4849-95FF-D33EF63ECF4A}"/>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58666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50583AC3-C727-451B-A24F-4CD66A1D087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B574C140-718A-426D-ADBB-DC2D47541B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5138309D-3DCB-49AA-A927-65CD98C87234}"/>
              </a:ext>
            </a:extLst>
          </p:cNvPr>
          <p:cNvSpPr>
            <a:spLocks noGrp="1" noChangeArrowheads="1"/>
          </p:cNvSpPr>
          <p:nvPr>
            <p:ph type="sldNum" sz="quarter" idx="12"/>
          </p:nvPr>
        </p:nvSpPr>
        <p:spPr>
          <a:ln/>
        </p:spPr>
        <p:txBody>
          <a:bodyPr/>
          <a:lstStyle>
            <a:lvl1pPr>
              <a:defRPr/>
            </a:lvl1pPr>
          </a:lstStyle>
          <a:p>
            <a:pPr>
              <a:defRPr/>
            </a:pPr>
            <a:fld id="{0E8EE34E-0E9A-4876-A1FF-3860B1058A0F}" type="slidenum">
              <a:rPr lang="en-GB" altLang="en-US"/>
              <a:pPr>
                <a:defRPr/>
              </a:pPr>
              <a:t>‹#›</a:t>
            </a:fld>
            <a:endParaRPr lang="en-GB" altLang="en-US"/>
          </a:p>
        </p:txBody>
      </p:sp>
    </p:spTree>
    <p:extLst>
      <p:ext uri="{BB962C8B-B14F-4D97-AF65-F5344CB8AC3E}">
        <p14:creationId xmlns:p14="http://schemas.microsoft.com/office/powerpoint/2010/main" val="193948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E131-BA58-4E1C-A9FC-8A1D3A763C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F36420-3F5C-4C86-8FE9-95438B0D0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5D93F-F6BF-489A-B37A-2671DBE6ED05}"/>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2B768779-076E-4A36-A96E-7B5B62971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AAB37-9935-4657-9579-A0831F90440F}"/>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05630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531E-D935-40C1-8783-A7E211C0C7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4A8380-0C0A-4FD2-8F7E-8187A8854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22ECF-4789-4B55-9246-CE29506FA7F7}"/>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C97B76BF-AB9B-4FDF-873C-5F38332D4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32104-926E-498F-9FA3-E58B97CD2DA6}"/>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21530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B767-BB97-432D-8865-DF2882302F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8128F3-3B1C-414A-9DA8-E9FB46EF9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D64FF8-00BA-4D82-9C05-368080511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6A3875-D57F-4E03-9129-7D44F687E74A}"/>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6" name="Footer Placeholder 5">
            <a:extLst>
              <a:ext uri="{FF2B5EF4-FFF2-40B4-BE49-F238E27FC236}">
                <a16:creationId xmlns:a16="http://schemas.microsoft.com/office/drawing/2014/main" id="{B9CD330C-CE48-47F8-959B-0E0445786A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FDF6BB-2549-4A04-8D9B-0C3D2027EAC2}"/>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40402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B1C5-6849-4BFB-ABAC-D2B46A09D1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A10A2-A194-4729-AF8A-D5B69EACC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5F450-0918-4C6F-83AF-E294A22CF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23AFA0-668B-4C90-8E71-F344BE1D7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E4086-773A-407F-B575-E7F594669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AE7DED-922F-4820-AA52-BE4D79D2215D}"/>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8" name="Footer Placeholder 7">
            <a:extLst>
              <a:ext uri="{FF2B5EF4-FFF2-40B4-BE49-F238E27FC236}">
                <a16:creationId xmlns:a16="http://schemas.microsoft.com/office/drawing/2014/main" id="{CE1592CB-95E0-45FD-93AD-BB7585F94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831A98-334D-4080-92EF-2A0A24FB1860}"/>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53067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E978-EBE4-473B-82AC-26DCAA87B0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C0B752-0E15-4D17-B53E-7EAA2D3D4D56}"/>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4" name="Footer Placeholder 3">
            <a:extLst>
              <a:ext uri="{FF2B5EF4-FFF2-40B4-BE49-F238E27FC236}">
                <a16:creationId xmlns:a16="http://schemas.microsoft.com/office/drawing/2014/main" id="{E4517970-811D-4CCE-B899-C78A244BAA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03E648-9C40-4BF7-9008-F08B73397AD0}"/>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410926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42278-C14A-49D8-9EB5-16DA4373DA2D}"/>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3" name="Footer Placeholder 2">
            <a:extLst>
              <a:ext uri="{FF2B5EF4-FFF2-40B4-BE49-F238E27FC236}">
                <a16:creationId xmlns:a16="http://schemas.microsoft.com/office/drawing/2014/main" id="{6E1B0DBA-4AD6-4941-AB08-908E0416E6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D42D77-D3B0-4021-BFD2-F9587BE42B60}"/>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4333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202E-B0D5-4538-AE23-4296DAEC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52F18F-4EEC-484A-8413-12F209293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A70643-FF5E-46D2-B1B6-E659CBCEF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E1794-6262-4CB4-91D5-04309B176FCE}"/>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6" name="Footer Placeholder 5">
            <a:extLst>
              <a:ext uri="{FF2B5EF4-FFF2-40B4-BE49-F238E27FC236}">
                <a16:creationId xmlns:a16="http://schemas.microsoft.com/office/drawing/2014/main" id="{208297D4-D60A-4DA1-8EB4-EB8ECB264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FB178-D6A2-40EF-A323-8961FFE5E32F}"/>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11967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68F6-1B57-487B-9F69-3F5F213EC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A2816C-B2EB-4927-AEA7-7D284A2F0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252088-3821-4868-BFF5-AE91B0748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FABA5-5CD6-4ADE-92D0-9D5E09FD3890}"/>
              </a:ext>
            </a:extLst>
          </p:cNvPr>
          <p:cNvSpPr>
            <a:spLocks noGrp="1"/>
          </p:cNvSpPr>
          <p:nvPr>
            <p:ph type="dt" sz="half" idx="10"/>
          </p:nvPr>
        </p:nvSpPr>
        <p:spPr/>
        <p:txBody>
          <a:bodyPr/>
          <a:lstStyle/>
          <a:p>
            <a:fld id="{DF428A51-7D34-4FCC-8263-C842F8C98C9A}" type="datetimeFigureOut">
              <a:rPr lang="en-GB" smtClean="0"/>
              <a:t>01/01/2021</a:t>
            </a:fld>
            <a:endParaRPr lang="en-GB"/>
          </a:p>
        </p:txBody>
      </p:sp>
      <p:sp>
        <p:nvSpPr>
          <p:cNvPr id="6" name="Footer Placeholder 5">
            <a:extLst>
              <a:ext uri="{FF2B5EF4-FFF2-40B4-BE49-F238E27FC236}">
                <a16:creationId xmlns:a16="http://schemas.microsoft.com/office/drawing/2014/main" id="{0696118B-9703-4C60-9FD6-F50BDDC36B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85B9F-ADFE-4F9A-BE09-6BB9A9E8BD81}"/>
              </a:ext>
            </a:extLst>
          </p:cNvPr>
          <p:cNvSpPr>
            <a:spLocks noGrp="1"/>
          </p:cNvSpPr>
          <p:nvPr>
            <p:ph type="sldNum" sz="quarter" idx="12"/>
          </p:nvPr>
        </p:nvSpPr>
        <p:spPr/>
        <p:txBody>
          <a:bodyPr/>
          <a:lstStyle/>
          <a:p>
            <a:fld id="{6CA58CCE-B6A4-4DE8-BF7D-D3311CC059FB}" type="slidenum">
              <a:rPr lang="en-GB" smtClean="0"/>
              <a:t>‹#›</a:t>
            </a:fld>
            <a:endParaRPr lang="en-GB"/>
          </a:p>
        </p:txBody>
      </p:sp>
    </p:spTree>
    <p:extLst>
      <p:ext uri="{BB962C8B-B14F-4D97-AF65-F5344CB8AC3E}">
        <p14:creationId xmlns:p14="http://schemas.microsoft.com/office/powerpoint/2010/main" val="360243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EBCF2-4E83-435E-A62D-EADCE419F5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51E9A8-D7AF-4FA8-8853-D1C51E23B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C9954-D9B4-48F3-AA7E-F3515255F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28A51-7D34-4FCC-8263-C842F8C98C9A}" type="datetimeFigureOut">
              <a:rPr lang="en-GB" smtClean="0"/>
              <a:t>01/01/2021</a:t>
            </a:fld>
            <a:endParaRPr lang="en-GB"/>
          </a:p>
        </p:txBody>
      </p:sp>
      <p:sp>
        <p:nvSpPr>
          <p:cNvPr id="5" name="Footer Placeholder 4">
            <a:extLst>
              <a:ext uri="{FF2B5EF4-FFF2-40B4-BE49-F238E27FC236}">
                <a16:creationId xmlns:a16="http://schemas.microsoft.com/office/drawing/2014/main" id="{9DD9EB72-ACDE-46FC-A71E-12D1A1268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847AF9-77AF-4987-A3D2-F8EC012EB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8CCE-B6A4-4DE8-BF7D-D3311CC059FB}" type="slidenum">
              <a:rPr lang="en-GB" smtClean="0"/>
              <a:t>‹#›</a:t>
            </a:fld>
            <a:endParaRPr lang="en-GB"/>
          </a:p>
        </p:txBody>
      </p:sp>
    </p:spTree>
    <p:extLst>
      <p:ext uri="{BB962C8B-B14F-4D97-AF65-F5344CB8AC3E}">
        <p14:creationId xmlns:p14="http://schemas.microsoft.com/office/powerpoint/2010/main" val="122552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http://www.justcatnaps.com/collection/TeamPages/BristolC/teambristolc6970.jpg"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http://www.wlmlyrics.com/img/photos/a1planet-abba-zoom.jpg"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786D7-F56B-471A-A4ED-4BC10FACCD7D}"/>
              </a:ext>
            </a:extLst>
          </p:cNvPr>
          <p:cNvSpPr>
            <a:spLocks noGrp="1"/>
          </p:cNvSpPr>
          <p:nvPr>
            <p:ph type="ctrTitle"/>
          </p:nvPr>
        </p:nvSpPr>
        <p:spPr>
          <a:xfrm>
            <a:off x="838199" y="4428000"/>
            <a:ext cx="6143626" cy="1400400"/>
          </a:xfrm>
        </p:spPr>
        <p:txBody>
          <a:bodyPr wrap="square" anchor="b">
            <a:normAutofit/>
          </a:bodyPr>
          <a:lstStyle/>
          <a:p>
            <a:pPr algn="l"/>
            <a:r>
              <a:rPr lang="en-GB" sz="3900">
                <a:solidFill>
                  <a:schemeClr val="bg1"/>
                </a:solidFill>
              </a:rPr>
              <a:t>An Overview of Commercial Package insurance</a:t>
            </a:r>
          </a:p>
        </p:txBody>
      </p:sp>
      <p:sp>
        <p:nvSpPr>
          <p:cNvPr id="3" name="Subtitle 2">
            <a:extLst>
              <a:ext uri="{FF2B5EF4-FFF2-40B4-BE49-F238E27FC236}">
                <a16:creationId xmlns:a16="http://schemas.microsoft.com/office/drawing/2014/main" id="{6B9602FC-D054-495F-8CB8-A45939606D9A}"/>
              </a:ext>
            </a:extLst>
          </p:cNvPr>
          <p:cNvSpPr>
            <a:spLocks noGrp="1"/>
          </p:cNvSpPr>
          <p:nvPr>
            <p:ph type="subTitle" idx="1"/>
          </p:nvPr>
        </p:nvSpPr>
        <p:spPr>
          <a:xfrm>
            <a:off x="7859713" y="4716472"/>
            <a:ext cx="3494088" cy="1017896"/>
          </a:xfrm>
        </p:spPr>
        <p:txBody>
          <a:bodyPr anchor="b">
            <a:normAutofit/>
          </a:bodyPr>
          <a:lstStyle/>
          <a:p>
            <a:pPr algn="l"/>
            <a:r>
              <a:rPr lang="en-GB">
                <a:solidFill>
                  <a:schemeClr val="bg1"/>
                </a:solidFill>
              </a:rPr>
              <a:t>By Alan Chandler, Chartered Insurer</a:t>
            </a:r>
          </a:p>
        </p:txBody>
      </p:sp>
      <p:pic>
        <p:nvPicPr>
          <p:cNvPr id="1028" name="Picture 4" descr="Can plumbers and electricians still work in Scots homes during coronavirus  lockdown? - Daily Record">
            <a:extLst>
              <a:ext uri="{FF2B5EF4-FFF2-40B4-BE49-F238E27FC236}">
                <a16:creationId xmlns:a16="http://schemas.microsoft.com/office/drawing/2014/main" id="{3153E82E-89D6-4139-9D21-40A7CA13FC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39"/>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5,704 Shopkeeper Photos - Free &amp; Royalty-Free Stock Photos from Dreamstime">
            <a:extLst>
              <a:ext uri="{FF2B5EF4-FFF2-40B4-BE49-F238E27FC236}">
                <a16:creationId xmlns:a16="http://schemas.microsoft.com/office/drawing/2014/main" id="{F999359A-6CAE-407A-9678-047825670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37"/>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1031" name="Group 13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40" name="Freeform: Shape 139">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2" name="Freeform: Shape 140">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9901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BA03033B-A675-4B6F-BD1F-1E65CC1A5091}"/>
              </a:ext>
            </a:extLst>
          </p:cNvPr>
          <p:cNvSpPr>
            <a:spLocks noGrp="1" noChangeArrowheads="1"/>
          </p:cNvSpPr>
          <p:nvPr>
            <p:ph type="body" sz="half" idx="1"/>
          </p:nvPr>
        </p:nvSpPr>
        <p:spPr/>
        <p:txBody>
          <a:bodyPr/>
          <a:lstStyle/>
          <a:p>
            <a:pPr eaLnBrk="1" hangingPunct="1">
              <a:buFontTx/>
              <a:buNone/>
            </a:pPr>
            <a:r>
              <a:rPr lang="en-US" altLang="en-US" sz="2000" u="sng" dirty="0">
                <a:solidFill>
                  <a:srgbClr val="FF3300"/>
                </a:solidFill>
              </a:rPr>
              <a:t>The History of Packages.</a:t>
            </a:r>
          </a:p>
          <a:p>
            <a:pPr eaLnBrk="1" hangingPunct="1">
              <a:buFontTx/>
              <a:buNone/>
            </a:pPr>
            <a:endParaRPr lang="en-US" altLang="en-US" sz="2000" dirty="0">
              <a:solidFill>
                <a:srgbClr val="FF3300"/>
              </a:solidFill>
            </a:endParaRPr>
          </a:p>
          <a:p>
            <a:pPr eaLnBrk="1" hangingPunct="1">
              <a:buFontTx/>
              <a:buNone/>
            </a:pPr>
            <a:endParaRPr lang="en-US" altLang="en-US" sz="2000" dirty="0">
              <a:solidFill>
                <a:srgbClr val="FF3300"/>
              </a:solidFill>
            </a:endParaRPr>
          </a:p>
          <a:p>
            <a:r>
              <a:rPr lang="en-US" altLang="en-US" sz="2000" dirty="0"/>
              <a:t>To understand how packages started we have to go back to the 70’s where Insurance like many other things were  different.</a:t>
            </a:r>
          </a:p>
          <a:p>
            <a:pPr eaLnBrk="1" hangingPunct="1"/>
            <a:endParaRPr lang="en-GB" altLang="en-US" sz="2000" dirty="0"/>
          </a:p>
        </p:txBody>
      </p:sp>
      <p:pic>
        <p:nvPicPr>
          <p:cNvPr id="4099" name="Picture 4">
            <a:extLst>
              <a:ext uri="{FF2B5EF4-FFF2-40B4-BE49-F238E27FC236}">
                <a16:creationId xmlns:a16="http://schemas.microsoft.com/office/drawing/2014/main" id="{7C036E27-22AC-487D-8C5E-6CE38C24CC76}"/>
              </a:ext>
            </a:extLst>
          </p:cNvPr>
          <p:cNvPicPr>
            <a:picLocks noGrp="1" noChangeAspect="1" noChangeArrowheads="1"/>
          </p:cNvPicPr>
          <p:nvPr>
            <p:ph sz="quarter" idx="2"/>
          </p:nvPr>
        </p:nvPicPr>
        <p:blipFill>
          <a:blip r:embed="rId2" r:link="rId3">
            <a:extLst>
              <a:ext uri="{28A0092B-C50C-407E-A947-70E740481C1C}">
                <a14:useLocalDpi xmlns:a14="http://schemas.microsoft.com/office/drawing/2010/main" val="0"/>
              </a:ext>
            </a:extLst>
          </a:blip>
          <a:srcRect/>
          <a:stretch>
            <a:fillRect/>
          </a:stretch>
        </p:blipFill>
        <p:spPr>
          <a:xfrm>
            <a:off x="7200900" y="1965325"/>
            <a:ext cx="1981200" cy="145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7">
            <a:extLst>
              <a:ext uri="{FF2B5EF4-FFF2-40B4-BE49-F238E27FC236}">
                <a16:creationId xmlns:a16="http://schemas.microsoft.com/office/drawing/2014/main" id="{B129898C-9EC1-4EB7-B5B0-070442C6FF65}"/>
              </a:ext>
            </a:extLst>
          </p:cNvPr>
          <p:cNvPicPr>
            <a:picLocks noGrp="1" noChangeAspect="1" noChangeArrowheads="1"/>
          </p:cNvPicPr>
          <p:nvPr>
            <p:ph sz="quarter" idx="3"/>
          </p:nvPr>
        </p:nvPicPr>
        <p:blipFill>
          <a:blip r:embed="rId4" r:link="rId5">
            <a:extLst>
              <a:ext uri="{28A0092B-C50C-407E-A947-70E740481C1C}">
                <a14:useLocalDpi xmlns:a14="http://schemas.microsoft.com/office/drawing/2010/main" val="0"/>
              </a:ext>
            </a:extLst>
          </a:blip>
          <a:srcRect/>
          <a:stretch>
            <a:fillRect/>
          </a:stretch>
        </p:blipFill>
        <p:spPr>
          <a:xfrm>
            <a:off x="7175501" y="3933825"/>
            <a:ext cx="1050925" cy="150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7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1B3312-8E0C-43EB-8831-4A9A0BC89EB6}"/>
              </a:ext>
            </a:extLst>
          </p:cNvPr>
          <p:cNvSpPr>
            <a:spLocks noGrp="1"/>
          </p:cNvSpPr>
          <p:nvPr>
            <p:ph type="title"/>
          </p:nvPr>
        </p:nvSpPr>
        <p:spPr>
          <a:xfrm>
            <a:off x="1179226" y="826680"/>
            <a:ext cx="9833548" cy="1325563"/>
          </a:xfrm>
        </p:spPr>
        <p:txBody>
          <a:bodyPr>
            <a:normAutofit/>
          </a:bodyPr>
          <a:lstStyle/>
          <a:p>
            <a:pPr algn="ctr"/>
            <a:r>
              <a:rPr lang="en-US" altLang="en-US" sz="4000">
                <a:solidFill>
                  <a:srgbClr val="FFFFFF"/>
                </a:solidFill>
              </a:rPr>
              <a:t>Key Features of Package insurance</a:t>
            </a:r>
            <a:br>
              <a:rPr lang="en-US" altLang="en-US" sz="4000">
                <a:solidFill>
                  <a:srgbClr val="FFFFFF"/>
                </a:solidFill>
              </a:rPr>
            </a:br>
            <a:endParaRPr lang="en-GB" sz="4000">
              <a:solidFill>
                <a:srgbClr val="FFFFFF"/>
              </a:solidFill>
            </a:endParaRPr>
          </a:p>
        </p:txBody>
      </p:sp>
      <p:sp>
        <p:nvSpPr>
          <p:cNvPr id="6146" name="Rectangle 3">
            <a:extLst>
              <a:ext uri="{FF2B5EF4-FFF2-40B4-BE49-F238E27FC236}">
                <a16:creationId xmlns:a16="http://schemas.microsoft.com/office/drawing/2014/main" id="{8D6C5FAA-991F-4F68-BB40-7107DB7BFF1C}"/>
              </a:ext>
            </a:extLst>
          </p:cNvPr>
          <p:cNvSpPr>
            <a:spLocks noGrp="1" noChangeArrowheads="1"/>
          </p:cNvSpPr>
          <p:nvPr>
            <p:ph idx="1"/>
          </p:nvPr>
        </p:nvSpPr>
        <p:spPr>
          <a:xfrm>
            <a:off x="1179226" y="3092970"/>
            <a:ext cx="10174574" cy="2693976"/>
          </a:xfrm>
        </p:spPr>
        <p:txBody>
          <a:bodyPr>
            <a:normAutofit/>
          </a:bodyPr>
          <a:lstStyle/>
          <a:p>
            <a:pPr marL="609600" indent="-609600">
              <a:buNone/>
            </a:pPr>
            <a:endParaRPr lang="en-GB" altLang="en-US" sz="1700" dirty="0">
              <a:solidFill>
                <a:srgbClr val="000000"/>
              </a:solidFill>
            </a:endParaRPr>
          </a:p>
          <a:p>
            <a:pPr marL="609600" indent="-609600">
              <a:buNone/>
            </a:pPr>
            <a:r>
              <a:rPr lang="en-US" altLang="en-US" sz="1700" dirty="0">
                <a:solidFill>
                  <a:srgbClr val="000000"/>
                </a:solidFill>
              </a:rPr>
              <a:t>1.   Package Policies are about Consolidating Cover.</a:t>
            </a:r>
          </a:p>
          <a:p>
            <a:pPr marL="609600" indent="-609600">
              <a:buNone/>
            </a:pPr>
            <a:r>
              <a:rPr lang="en-US" altLang="en-US" sz="1700" dirty="0">
                <a:solidFill>
                  <a:srgbClr val="000000"/>
                </a:solidFill>
              </a:rPr>
              <a:t>2.   Packages are designed to meet the needs of the majority of Small Businesses – they are </a:t>
            </a:r>
            <a:r>
              <a:rPr lang="en-US" altLang="en-US" sz="1700" b="1" dirty="0">
                <a:solidFill>
                  <a:srgbClr val="000000"/>
                </a:solidFill>
              </a:rPr>
              <a:t>not</a:t>
            </a:r>
            <a:r>
              <a:rPr lang="en-US" altLang="en-US" sz="1700" dirty="0">
                <a:solidFill>
                  <a:srgbClr val="000000"/>
                </a:solidFill>
              </a:rPr>
              <a:t> tailored made.</a:t>
            </a:r>
          </a:p>
          <a:p>
            <a:pPr marL="609600" indent="-609600">
              <a:buNone/>
            </a:pPr>
            <a:r>
              <a:rPr lang="en-US" altLang="en-US" sz="1700" dirty="0">
                <a:solidFill>
                  <a:srgbClr val="000000"/>
                </a:solidFill>
              </a:rPr>
              <a:t>3.   Motor Insurance is normally excluded from a Standard Package Policy. </a:t>
            </a:r>
          </a:p>
          <a:p>
            <a:pPr marL="609600" indent="-609600">
              <a:buNone/>
            </a:pPr>
            <a:r>
              <a:rPr lang="en-US" altLang="en-US" sz="1700" dirty="0">
                <a:solidFill>
                  <a:srgbClr val="000000"/>
                </a:solidFill>
              </a:rPr>
              <a:t>4.   The typical package policy, will always include cover for:</a:t>
            </a:r>
            <a:endParaRPr lang="en-GB" altLang="en-US" sz="1700" dirty="0">
              <a:solidFill>
                <a:srgbClr val="000000"/>
              </a:solidFill>
            </a:endParaRPr>
          </a:p>
          <a:p>
            <a:pPr marL="990600" lvl="1" indent="-533400">
              <a:buNone/>
            </a:pPr>
            <a:r>
              <a:rPr lang="en-US" altLang="en-US" sz="1700" dirty="0">
                <a:solidFill>
                  <a:srgbClr val="000000"/>
                </a:solidFill>
              </a:rPr>
              <a:t>   a)  Damage to business contents (including theft, money and glass).</a:t>
            </a:r>
          </a:p>
          <a:p>
            <a:pPr marL="990600" lvl="1" indent="-533400">
              <a:buNone/>
            </a:pPr>
            <a:r>
              <a:rPr lang="en-US" altLang="en-US" sz="1700" dirty="0">
                <a:solidFill>
                  <a:srgbClr val="000000"/>
                </a:solidFill>
              </a:rPr>
              <a:t>   b)   B I</a:t>
            </a:r>
          </a:p>
          <a:p>
            <a:pPr marL="990600" lvl="1" indent="-533400">
              <a:buNone/>
            </a:pPr>
            <a:r>
              <a:rPr lang="en-US" altLang="en-US" sz="1700" dirty="0">
                <a:solidFill>
                  <a:srgbClr val="000000"/>
                </a:solidFill>
              </a:rPr>
              <a:t>   c)   EL, PL and products liability.</a:t>
            </a:r>
            <a:endParaRPr lang="en-GB" altLang="en-US" sz="17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1FA9B8-2CCC-4700-AF20-AA2FB61AC6B7}"/>
              </a:ext>
            </a:extLst>
          </p:cNvPr>
          <p:cNvSpPr>
            <a:spLocks noGrp="1"/>
          </p:cNvSpPr>
          <p:nvPr>
            <p:ph type="title"/>
          </p:nvPr>
        </p:nvSpPr>
        <p:spPr>
          <a:xfrm>
            <a:off x="6094105" y="802955"/>
            <a:ext cx="4977976" cy="1454051"/>
          </a:xfrm>
        </p:spPr>
        <p:txBody>
          <a:bodyPr>
            <a:normAutofit/>
          </a:bodyPr>
          <a:lstStyle/>
          <a:p>
            <a:r>
              <a:rPr lang="en-GB" sz="3100">
                <a:solidFill>
                  <a:srgbClr val="000000"/>
                </a:solidFill>
              </a:rPr>
              <a:t>Why do Insurers and Brokers love commercial package policies?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Online Commercial Insurance Products In Canada - Insurance Broker">
            <a:extLst>
              <a:ext uri="{FF2B5EF4-FFF2-40B4-BE49-F238E27FC236}">
                <a16:creationId xmlns:a16="http://schemas.microsoft.com/office/drawing/2014/main" id="{9B72EE61-4313-4603-BC5E-AE69954E0EA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014" r="3040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8BA6CC3-A9E2-41D8-AA9A-4BCFFA51FC0E}"/>
              </a:ext>
            </a:extLst>
          </p:cNvPr>
          <p:cNvSpPr>
            <a:spLocks noGrp="1"/>
          </p:cNvSpPr>
          <p:nvPr>
            <p:ph idx="1"/>
          </p:nvPr>
        </p:nvSpPr>
        <p:spPr>
          <a:xfrm>
            <a:off x="6090574" y="2421682"/>
            <a:ext cx="4977578" cy="3639289"/>
          </a:xfrm>
        </p:spPr>
        <p:txBody>
          <a:bodyPr anchor="ctr">
            <a:normAutofit/>
          </a:bodyPr>
          <a:lstStyle/>
          <a:p>
            <a:r>
              <a:rPr lang="en-GB" sz="2000" dirty="0">
                <a:solidFill>
                  <a:srgbClr val="000000"/>
                </a:solidFill>
              </a:rPr>
              <a:t>Insurers want to put more and more onto a package basis</a:t>
            </a:r>
          </a:p>
          <a:p>
            <a:r>
              <a:rPr lang="en-GB" sz="2000" dirty="0">
                <a:solidFill>
                  <a:srgbClr val="000000"/>
                </a:solidFill>
              </a:rPr>
              <a:t>Brokers can offer a one stop solution mostly on line.</a:t>
            </a:r>
          </a:p>
          <a:p>
            <a:pPr marL="0" indent="0">
              <a:buNone/>
            </a:pPr>
            <a:endParaRPr lang="en-GB" sz="2000" dirty="0">
              <a:solidFill>
                <a:srgbClr val="000000"/>
              </a:solidFill>
            </a:endParaRPr>
          </a:p>
          <a:p>
            <a:endParaRPr lang="en-GB" sz="2000"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301329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0797C5-47C1-42CE-ABF1-FA41FEE702F4}"/>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The main Covers – Note offerings vary so always check first</a:t>
            </a:r>
          </a:p>
        </p:txBody>
      </p:sp>
      <p:sp>
        <p:nvSpPr>
          <p:cNvPr id="3" name="Content Placeholder 2">
            <a:extLst>
              <a:ext uri="{FF2B5EF4-FFF2-40B4-BE49-F238E27FC236}">
                <a16:creationId xmlns:a16="http://schemas.microsoft.com/office/drawing/2014/main" id="{D2FB8427-D1C0-49BF-9C11-8E4567CAC68B}"/>
              </a:ext>
            </a:extLst>
          </p:cNvPr>
          <p:cNvSpPr>
            <a:spLocks noGrp="1"/>
          </p:cNvSpPr>
          <p:nvPr>
            <p:ph idx="1"/>
          </p:nvPr>
        </p:nvSpPr>
        <p:spPr>
          <a:xfrm>
            <a:off x="1179226" y="3092970"/>
            <a:ext cx="9833548" cy="3574530"/>
          </a:xfrm>
        </p:spPr>
        <p:txBody>
          <a:bodyPr>
            <a:normAutofit lnSpcReduction="10000"/>
          </a:bodyPr>
          <a:lstStyle/>
          <a:p>
            <a:pPr marL="514350" indent="-514350">
              <a:buFont typeface="+mj-lt"/>
              <a:buAutoNum type="arabicPeriod"/>
            </a:pPr>
            <a:r>
              <a:rPr lang="en-GB" sz="1800" dirty="0">
                <a:solidFill>
                  <a:srgbClr val="000000"/>
                </a:solidFill>
              </a:rPr>
              <a:t>Buildings (not automatic as many do not own their building)</a:t>
            </a:r>
          </a:p>
          <a:p>
            <a:pPr marL="514350" indent="-514350">
              <a:buFont typeface="+mj-lt"/>
              <a:buAutoNum type="arabicPeriod"/>
            </a:pPr>
            <a:r>
              <a:rPr lang="en-GB" sz="1800" dirty="0">
                <a:solidFill>
                  <a:srgbClr val="000000"/>
                </a:solidFill>
              </a:rPr>
              <a:t>Stock and Contents</a:t>
            </a:r>
          </a:p>
          <a:p>
            <a:pPr marL="514350" indent="-514350">
              <a:buFont typeface="+mj-lt"/>
              <a:buAutoNum type="arabicPeriod"/>
            </a:pPr>
            <a:r>
              <a:rPr lang="en-GB" sz="1800" dirty="0">
                <a:solidFill>
                  <a:srgbClr val="000000"/>
                </a:solidFill>
              </a:rPr>
              <a:t>Loss of rent</a:t>
            </a:r>
          </a:p>
          <a:p>
            <a:pPr marL="514350" indent="-514350">
              <a:buFont typeface="+mj-lt"/>
              <a:buAutoNum type="arabicPeriod"/>
            </a:pPr>
            <a:r>
              <a:rPr lang="en-GB" sz="1800" dirty="0">
                <a:solidFill>
                  <a:srgbClr val="000000"/>
                </a:solidFill>
              </a:rPr>
              <a:t>Money</a:t>
            </a:r>
          </a:p>
          <a:p>
            <a:pPr marL="514350" indent="-514350">
              <a:buFont typeface="+mj-lt"/>
              <a:buAutoNum type="arabicPeriod"/>
            </a:pPr>
            <a:r>
              <a:rPr lang="en-GB" sz="1800" dirty="0">
                <a:solidFill>
                  <a:srgbClr val="000000"/>
                </a:solidFill>
              </a:rPr>
              <a:t>Deterioration of stock</a:t>
            </a:r>
          </a:p>
          <a:p>
            <a:pPr marL="514350" indent="-514350">
              <a:buFont typeface="+mj-lt"/>
              <a:buAutoNum type="arabicPeriod"/>
            </a:pPr>
            <a:r>
              <a:rPr lang="en-GB" sz="1800" dirty="0">
                <a:solidFill>
                  <a:srgbClr val="000000"/>
                </a:solidFill>
              </a:rPr>
              <a:t>Goods in transit</a:t>
            </a:r>
          </a:p>
          <a:p>
            <a:pPr marL="514350" indent="-514350">
              <a:buFont typeface="+mj-lt"/>
              <a:buAutoNum type="arabicPeriod"/>
            </a:pPr>
            <a:r>
              <a:rPr lang="en-GB" sz="1800" dirty="0">
                <a:solidFill>
                  <a:srgbClr val="000000"/>
                </a:solidFill>
              </a:rPr>
              <a:t>Business Interruption</a:t>
            </a:r>
          </a:p>
          <a:p>
            <a:pPr marL="514350" indent="-514350">
              <a:buFont typeface="+mj-lt"/>
              <a:buAutoNum type="arabicPeriod"/>
            </a:pPr>
            <a:r>
              <a:rPr lang="en-GB" sz="1800" dirty="0">
                <a:solidFill>
                  <a:srgbClr val="000000"/>
                </a:solidFill>
              </a:rPr>
              <a:t>Employers Liability</a:t>
            </a:r>
          </a:p>
          <a:p>
            <a:pPr marL="514350" indent="-514350">
              <a:buFont typeface="+mj-lt"/>
              <a:buAutoNum type="arabicPeriod"/>
            </a:pPr>
            <a:r>
              <a:rPr lang="en-GB" sz="1800" dirty="0">
                <a:solidFill>
                  <a:srgbClr val="000000"/>
                </a:solidFill>
              </a:rPr>
              <a:t>Public Liability</a:t>
            </a:r>
          </a:p>
          <a:p>
            <a:pPr marL="514350" indent="-514350">
              <a:buFont typeface="+mj-lt"/>
              <a:buAutoNum type="arabicPeriod"/>
            </a:pPr>
            <a:r>
              <a:rPr lang="en-GB" sz="1800" dirty="0">
                <a:solidFill>
                  <a:srgbClr val="000000"/>
                </a:solidFill>
              </a:rPr>
              <a:t>Products Liability</a:t>
            </a:r>
          </a:p>
          <a:p>
            <a:pPr marL="514350" indent="-514350">
              <a:buFont typeface="+mj-lt"/>
              <a:buAutoNum type="arabicPeriod"/>
            </a:pPr>
            <a:endParaRPr lang="en-GB" sz="1100" dirty="0">
              <a:solidFill>
                <a:srgbClr val="000000"/>
              </a:solidFill>
            </a:endParaRPr>
          </a:p>
          <a:p>
            <a:pPr marL="514350" indent="-514350">
              <a:buFont typeface="+mj-lt"/>
              <a:buAutoNum type="arabicPeriod"/>
            </a:pPr>
            <a:endParaRPr lang="en-GB" sz="1100" dirty="0">
              <a:solidFill>
                <a:srgbClr val="000000"/>
              </a:solidFill>
            </a:endParaRPr>
          </a:p>
        </p:txBody>
      </p:sp>
    </p:spTree>
    <p:extLst>
      <p:ext uri="{BB962C8B-B14F-4D97-AF65-F5344CB8AC3E}">
        <p14:creationId xmlns:p14="http://schemas.microsoft.com/office/powerpoint/2010/main" val="283441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8ED49-0E78-49A1-8EA7-B726D05907D1}"/>
              </a:ext>
            </a:extLst>
          </p:cNvPr>
          <p:cNvSpPr>
            <a:spLocks noGrp="1"/>
          </p:cNvSpPr>
          <p:nvPr>
            <p:ph type="title"/>
          </p:nvPr>
        </p:nvSpPr>
        <p:spPr>
          <a:xfrm>
            <a:off x="589560" y="856180"/>
            <a:ext cx="4560584" cy="1128068"/>
          </a:xfrm>
        </p:spPr>
        <p:txBody>
          <a:bodyPr anchor="ctr">
            <a:normAutofit/>
          </a:bodyPr>
          <a:lstStyle/>
          <a:p>
            <a:r>
              <a:rPr lang="en-GB" sz="4000" dirty="0"/>
              <a:t>Buildings </a:t>
            </a:r>
          </a:p>
        </p:txBody>
      </p:sp>
      <p:grpSp>
        <p:nvGrpSpPr>
          <p:cNvPr id="88" name="Group 8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9" name="Rectangle 8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C9BBD4-EB28-4F33-AA80-0EECAB27230B}"/>
              </a:ext>
            </a:extLst>
          </p:cNvPr>
          <p:cNvSpPr>
            <a:spLocks noGrp="1"/>
          </p:cNvSpPr>
          <p:nvPr>
            <p:ph idx="1"/>
          </p:nvPr>
        </p:nvSpPr>
        <p:spPr>
          <a:xfrm>
            <a:off x="590719" y="2330505"/>
            <a:ext cx="4559425" cy="3979585"/>
          </a:xfrm>
        </p:spPr>
        <p:txBody>
          <a:bodyPr anchor="ctr">
            <a:normAutofit/>
          </a:bodyPr>
          <a:lstStyle/>
          <a:p>
            <a:r>
              <a:rPr lang="en-GB" sz="2000" dirty="0"/>
              <a:t>Not automatic as many policyholders do not own their building</a:t>
            </a:r>
          </a:p>
          <a:p>
            <a:r>
              <a:rPr lang="en-GB" sz="2000" dirty="0"/>
              <a:t>How should the Sum insured by set?</a:t>
            </a:r>
          </a:p>
          <a:p>
            <a:r>
              <a:rPr lang="en-GB" sz="2000" dirty="0"/>
              <a:t>Make sure they are index linked/maybe also day one to allow for inflation?</a:t>
            </a:r>
          </a:p>
          <a:p>
            <a:endParaRPr lang="en-GB" sz="2000" dirty="0"/>
          </a:p>
          <a:p>
            <a:endParaRPr lang="en-GB" sz="2000" dirty="0"/>
          </a:p>
          <a:p>
            <a:pPr marL="0" indent="0">
              <a:buNone/>
            </a:pPr>
            <a:endParaRPr lang="en-GB" sz="2000" dirty="0"/>
          </a:p>
        </p:txBody>
      </p:sp>
      <p:sp>
        <p:nvSpPr>
          <p:cNvPr id="94" name="Rectangle 9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7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AE902-39D7-4F03-BA6B-2DE90B33C369}"/>
              </a:ext>
            </a:extLst>
          </p:cNvPr>
          <p:cNvSpPr>
            <a:spLocks noGrp="1"/>
          </p:cNvSpPr>
          <p:nvPr>
            <p:ph type="title"/>
          </p:nvPr>
        </p:nvSpPr>
        <p:spPr>
          <a:xfrm>
            <a:off x="589560" y="856180"/>
            <a:ext cx="4560584" cy="1128068"/>
          </a:xfrm>
        </p:spPr>
        <p:txBody>
          <a:bodyPr anchor="ctr">
            <a:normAutofit/>
          </a:bodyPr>
          <a:lstStyle/>
          <a:p>
            <a:r>
              <a:rPr lang="en-GB" sz="4000"/>
              <a:t>Stock and Contents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48154-1183-4FE2-B6D5-B4DF2059F2A0}"/>
              </a:ext>
            </a:extLst>
          </p:cNvPr>
          <p:cNvSpPr>
            <a:spLocks noGrp="1"/>
          </p:cNvSpPr>
          <p:nvPr>
            <p:ph idx="1"/>
          </p:nvPr>
        </p:nvSpPr>
        <p:spPr>
          <a:xfrm>
            <a:off x="590719" y="2330505"/>
            <a:ext cx="4559425" cy="3979585"/>
          </a:xfrm>
        </p:spPr>
        <p:txBody>
          <a:bodyPr anchor="ctr">
            <a:normAutofit/>
          </a:bodyPr>
          <a:lstStyle/>
          <a:p>
            <a:r>
              <a:rPr lang="en-GB" sz="2000" dirty="0"/>
              <a:t>All Risks cover</a:t>
            </a:r>
          </a:p>
          <a:p>
            <a:r>
              <a:rPr lang="en-GB" sz="2000" dirty="0"/>
              <a:t>Contents will usually cover stock and other contents ?</a:t>
            </a:r>
          </a:p>
          <a:p>
            <a:r>
              <a:rPr lang="en-GB" sz="2000" dirty="0"/>
              <a:t>How do we help the policyholder set the correct sum inured for contents which will usually include co?</a:t>
            </a:r>
          </a:p>
          <a:p>
            <a:endParaRPr lang="en-GB" sz="2000" dirty="0"/>
          </a:p>
          <a:p>
            <a:endParaRPr lang="en-GB" sz="2000" dirty="0"/>
          </a:p>
          <a:p>
            <a:pPr marL="0" indent="0">
              <a:buNone/>
            </a:pPr>
            <a:endParaRPr lang="en-GB"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lood damage could cost £180m, first minister Mark Drakeford says - BBC News">
            <a:extLst>
              <a:ext uri="{FF2B5EF4-FFF2-40B4-BE49-F238E27FC236}">
                <a16:creationId xmlns:a16="http://schemas.microsoft.com/office/drawing/2014/main" id="{9AD820D6-D629-4B46-9497-99158B452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96" r="1833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6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Brits to benefit from duty-free prices post-Brexit - Your Money">
            <a:extLst>
              <a:ext uri="{FF2B5EF4-FFF2-40B4-BE49-F238E27FC236}">
                <a16:creationId xmlns:a16="http://schemas.microsoft.com/office/drawing/2014/main" id="{0F7D153B-4557-4714-92C5-9C012D3B72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832" r="33166"/>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BE7FD31-9B87-456A-BCD9-7FB6E4F82B69}"/>
              </a:ext>
            </a:extLst>
          </p:cNvPr>
          <p:cNvSpPr>
            <a:spLocks noGrp="1"/>
          </p:cNvSpPr>
          <p:nvPr>
            <p:ph type="title"/>
          </p:nvPr>
        </p:nvSpPr>
        <p:spPr>
          <a:xfrm>
            <a:off x="804998" y="798445"/>
            <a:ext cx="4803636" cy="1311664"/>
          </a:xfrm>
        </p:spPr>
        <p:txBody>
          <a:bodyPr>
            <a:normAutofit/>
          </a:bodyPr>
          <a:lstStyle/>
          <a:p>
            <a:r>
              <a:rPr lang="en-GB">
                <a:solidFill>
                  <a:srgbClr val="000000"/>
                </a:solidFill>
              </a:rPr>
              <a:t>Target Stock</a:t>
            </a:r>
          </a:p>
        </p:txBody>
      </p:sp>
      <p:sp>
        <p:nvSpPr>
          <p:cNvPr id="3" name="Content Placeholder 2">
            <a:extLst>
              <a:ext uri="{FF2B5EF4-FFF2-40B4-BE49-F238E27FC236}">
                <a16:creationId xmlns:a16="http://schemas.microsoft.com/office/drawing/2014/main" id="{9A728922-6323-482D-ADC3-C2F5C632932F}"/>
              </a:ext>
            </a:extLst>
          </p:cNvPr>
          <p:cNvSpPr>
            <a:spLocks noGrp="1"/>
          </p:cNvSpPr>
          <p:nvPr>
            <p:ph idx="1"/>
          </p:nvPr>
        </p:nvSpPr>
        <p:spPr>
          <a:xfrm>
            <a:off x="804997" y="2272143"/>
            <a:ext cx="4706803" cy="3788830"/>
          </a:xfrm>
        </p:spPr>
        <p:txBody>
          <a:bodyPr anchor="ctr">
            <a:normAutofit/>
          </a:bodyPr>
          <a:lstStyle/>
          <a:p>
            <a:r>
              <a:rPr lang="en-GB" sz="1700" dirty="0">
                <a:solidFill>
                  <a:srgbClr val="000000"/>
                </a:solidFill>
              </a:rPr>
              <a:t>Insurers will impose a small inner limit here, e.g. £1,000 to ensure the policyholder declares the correct information.</a:t>
            </a:r>
          </a:p>
          <a:p>
            <a:endParaRPr lang="en-GB" sz="1700" dirty="0">
              <a:solidFill>
                <a:srgbClr val="000000"/>
              </a:solidFill>
            </a:endParaRPr>
          </a:p>
        </p:txBody>
      </p:sp>
    </p:spTree>
    <p:extLst>
      <p:ext uri="{BB962C8B-B14F-4D97-AF65-F5344CB8AC3E}">
        <p14:creationId xmlns:p14="http://schemas.microsoft.com/office/powerpoint/2010/main" val="144918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C9ED7-A244-493E-9EF2-E6786A75F39D}"/>
              </a:ext>
            </a:extLst>
          </p:cNvPr>
          <p:cNvSpPr>
            <a:spLocks noGrp="1"/>
          </p:cNvSpPr>
          <p:nvPr>
            <p:ph type="title"/>
          </p:nvPr>
        </p:nvSpPr>
        <p:spPr>
          <a:xfrm>
            <a:off x="589560" y="856180"/>
            <a:ext cx="4560584" cy="1128068"/>
          </a:xfrm>
        </p:spPr>
        <p:txBody>
          <a:bodyPr anchor="ctr">
            <a:normAutofit/>
          </a:bodyPr>
          <a:lstStyle/>
          <a:p>
            <a:r>
              <a:rPr lang="en-GB" sz="3700"/>
              <a:t>Setting correct sums insured</a:t>
            </a:r>
          </a:p>
        </p:txBody>
      </p:sp>
      <p:grpSp>
        <p:nvGrpSpPr>
          <p:cNvPr id="2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F44E70-1108-472B-B76F-1C99E344F7ED}"/>
              </a:ext>
            </a:extLst>
          </p:cNvPr>
          <p:cNvSpPr>
            <a:spLocks noGrp="1"/>
          </p:cNvSpPr>
          <p:nvPr>
            <p:ph idx="1"/>
          </p:nvPr>
        </p:nvSpPr>
        <p:spPr>
          <a:xfrm>
            <a:off x="590719" y="2330505"/>
            <a:ext cx="4559425" cy="3979585"/>
          </a:xfrm>
        </p:spPr>
        <p:txBody>
          <a:bodyPr anchor="ctr">
            <a:normAutofit/>
          </a:bodyPr>
          <a:lstStyle/>
          <a:p>
            <a:r>
              <a:rPr lang="en-GB" sz="2000" dirty="0"/>
              <a:t>Accountants figures differ from what insurers require in respect of:</a:t>
            </a:r>
          </a:p>
          <a:p>
            <a:pPr marL="514350" indent="-514350">
              <a:buFont typeface="+mj-lt"/>
              <a:buAutoNum type="arabicPeriod"/>
            </a:pPr>
            <a:r>
              <a:rPr lang="en-GB" sz="2000" dirty="0"/>
              <a:t>Buildings</a:t>
            </a:r>
          </a:p>
          <a:p>
            <a:pPr marL="514350" indent="-514350">
              <a:buFont typeface="+mj-lt"/>
              <a:buAutoNum type="arabicPeriod"/>
            </a:pPr>
            <a:r>
              <a:rPr lang="en-GB" sz="2000" dirty="0"/>
              <a:t>Stock</a:t>
            </a:r>
          </a:p>
          <a:p>
            <a:pPr marL="514350" indent="-514350">
              <a:buFont typeface="+mj-lt"/>
              <a:buAutoNum type="arabicPeriod"/>
            </a:pPr>
            <a:r>
              <a:rPr lang="en-GB" sz="2000" dirty="0"/>
              <a:t>Contents</a:t>
            </a:r>
          </a:p>
          <a:p>
            <a:pPr marL="514350" indent="-514350">
              <a:buFont typeface="+mj-lt"/>
              <a:buAutoNum type="arabicPeriod"/>
            </a:pPr>
            <a:r>
              <a:rPr lang="en-GB" sz="2000" dirty="0"/>
              <a:t>Gross Profit (may have an automatic limit in package)</a:t>
            </a:r>
          </a:p>
          <a:p>
            <a:pPr marL="514350" indent="-514350">
              <a:buFont typeface="+mj-lt"/>
              <a:buAutoNum type="arabicPeriod"/>
            </a:pPr>
            <a:endParaRPr lang="en-GB" sz="2000" dirty="0"/>
          </a:p>
          <a:p>
            <a:pPr marL="514350" indent="-514350">
              <a:buFont typeface="+mj-lt"/>
              <a:buAutoNum type="arabicPeriod"/>
            </a:pPr>
            <a:endParaRPr lang="en-GB" sz="2000" dirty="0"/>
          </a:p>
          <a:p>
            <a:pPr marL="514350" indent="-514350">
              <a:buFont typeface="+mj-lt"/>
              <a:buAutoNum type="arabicPeriod"/>
            </a:pPr>
            <a:endParaRPr lang="en-GB" sz="2000" dirty="0"/>
          </a:p>
        </p:txBody>
      </p:sp>
      <p:sp>
        <p:nvSpPr>
          <p:cNvPr id="24"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rofit and Loss Statement - P&amp;L Account Example and Template">
            <a:extLst>
              <a:ext uri="{FF2B5EF4-FFF2-40B4-BE49-F238E27FC236}">
                <a16:creationId xmlns:a16="http://schemas.microsoft.com/office/drawing/2014/main" id="{772E57EA-A34B-4C7F-8D72-8CAC1E24CA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44" r="-2" b="991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9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FA81F-DA56-489C-B784-0EF152ED66F2}"/>
              </a:ext>
            </a:extLst>
          </p:cNvPr>
          <p:cNvSpPr>
            <a:spLocks noGrp="1"/>
          </p:cNvSpPr>
          <p:nvPr>
            <p:ph type="title"/>
          </p:nvPr>
        </p:nvSpPr>
        <p:spPr>
          <a:xfrm>
            <a:off x="589560" y="856180"/>
            <a:ext cx="4560584" cy="1128068"/>
          </a:xfrm>
        </p:spPr>
        <p:txBody>
          <a:bodyPr anchor="ctr">
            <a:normAutofit/>
          </a:bodyPr>
          <a:lstStyle/>
          <a:p>
            <a:r>
              <a:rPr lang="en-GB" sz="4000"/>
              <a:t>Theft Cover</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3">
            <a:extLst>
              <a:ext uri="{FF2B5EF4-FFF2-40B4-BE49-F238E27FC236}">
                <a16:creationId xmlns:a16="http://schemas.microsoft.com/office/drawing/2014/main" id="{00328F76-BDCA-4403-AEE3-678D3D6D8C70}"/>
              </a:ext>
            </a:extLst>
          </p:cNvPr>
          <p:cNvSpPr>
            <a:spLocks noGrp="1" noChangeArrowheads="1"/>
          </p:cNvSpPr>
          <p:nvPr>
            <p:ph idx="1"/>
          </p:nvPr>
        </p:nvSpPr>
        <p:spPr>
          <a:xfrm>
            <a:off x="590719" y="2330505"/>
            <a:ext cx="4559425" cy="3979585"/>
          </a:xfrm>
        </p:spPr>
        <p:txBody>
          <a:bodyPr anchor="ctr">
            <a:normAutofit/>
          </a:bodyPr>
          <a:lstStyle/>
          <a:p>
            <a:pPr eaLnBrk="1" hangingPunct="1">
              <a:buFontTx/>
              <a:buNone/>
            </a:pPr>
            <a:endParaRPr lang="en-US" altLang="en-US" sz="2000" b="1" dirty="0"/>
          </a:p>
          <a:p>
            <a:pPr eaLnBrk="1" hangingPunct="1">
              <a:buFontTx/>
              <a:buNone/>
            </a:pPr>
            <a:endParaRPr lang="en-US" altLang="en-US" sz="2000" b="1" dirty="0"/>
          </a:p>
          <a:p>
            <a:pPr marL="0" indent="0">
              <a:buNone/>
            </a:pPr>
            <a:r>
              <a:rPr lang="en-US" altLang="en-US" sz="2000" dirty="0"/>
              <a:t>Standard Theft Cover is for:</a:t>
            </a:r>
          </a:p>
          <a:p>
            <a:endParaRPr lang="en-US" altLang="en-US" sz="2000" dirty="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90F4-0FBB-4D59-A215-A8E133382241}"/>
              </a:ext>
            </a:extLst>
          </p:cNvPr>
          <p:cNvSpPr>
            <a:spLocks noGrp="1"/>
          </p:cNvSpPr>
          <p:nvPr>
            <p:ph type="title"/>
          </p:nvPr>
        </p:nvSpPr>
        <p:spPr/>
        <p:txBody>
          <a:bodyPr/>
          <a:lstStyle/>
          <a:p>
            <a:r>
              <a:rPr lang="en-GB" dirty="0"/>
              <a:t>Loss of Rent</a:t>
            </a:r>
          </a:p>
        </p:txBody>
      </p:sp>
      <p:sp>
        <p:nvSpPr>
          <p:cNvPr id="3" name="Content Placeholder 2">
            <a:extLst>
              <a:ext uri="{FF2B5EF4-FFF2-40B4-BE49-F238E27FC236}">
                <a16:creationId xmlns:a16="http://schemas.microsoft.com/office/drawing/2014/main" id="{2F8A048B-3388-4E89-A9F5-53A2AB2AEB89}"/>
              </a:ext>
            </a:extLst>
          </p:cNvPr>
          <p:cNvSpPr>
            <a:spLocks noGrp="1"/>
          </p:cNvSpPr>
          <p:nvPr>
            <p:ph idx="1"/>
          </p:nvPr>
        </p:nvSpPr>
        <p:spPr/>
        <p:txBody>
          <a:bodyPr/>
          <a:lstStyle/>
          <a:p>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Rent liability to meet continuing liability to pay rent by the tenant even if premises are damaged. </a:t>
            </a:r>
          </a:p>
          <a:p>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Cover up to 25% of contents SI for up to 2 years rental liability, some insurers provide a specific sum insured.</a:t>
            </a:r>
          </a:p>
          <a:p>
            <a:r>
              <a:rPr lang="en-US" altLang="en-US" dirty="0">
                <a:latin typeface="Times New Roman" panose="02020603050405020304" pitchFamily="18" charset="0"/>
                <a:cs typeface="Times New Roman" panose="02020603050405020304" pitchFamily="18" charset="0"/>
              </a:rPr>
              <a:t>LOR</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covers temporary alternative accommodation if owner, with the cover </a:t>
            </a:r>
            <a:r>
              <a:rPr lang="en-US" altLang="en-US" dirty="0">
                <a:latin typeface="Times New Roman" panose="02020603050405020304" pitchFamily="18" charset="0"/>
                <a:cs typeface="Times New Roman" panose="02020603050405020304" pitchFamily="18" charset="0"/>
              </a:rPr>
              <a:t>usually being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based </a:t>
            </a:r>
            <a:r>
              <a:rPr lang="en-US" altLang="en-US" dirty="0">
                <a:latin typeface="Times New Roman" panose="02020603050405020304" pitchFamily="18" charset="0"/>
                <a:cs typeface="Times New Roman" panose="02020603050405020304" pitchFamily="18" charset="0"/>
              </a:rPr>
              <a:t>on a percentage of the Building Si (e.g.,20%).</a:t>
            </a:r>
            <a:endParaRPr kumimoji="0" lang="en-US" altLang="en-US" sz="4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8632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506" name="Title 3">
            <a:extLst>
              <a:ext uri="{FF2B5EF4-FFF2-40B4-BE49-F238E27FC236}">
                <a16:creationId xmlns:a16="http://schemas.microsoft.com/office/drawing/2014/main" id="{A729B8C6-B559-4C43-B0CF-98CB2A9A439C}"/>
              </a:ext>
            </a:extLst>
          </p:cNvPr>
          <p:cNvSpPr>
            <a:spLocks noGrp="1" noChangeArrowheads="1"/>
          </p:cNvSpPr>
          <p:nvPr>
            <p:ph type="title"/>
          </p:nvPr>
        </p:nvSpPr>
        <p:spPr>
          <a:xfrm>
            <a:off x="285750" y="2053641"/>
            <a:ext cx="5009483" cy="2760098"/>
          </a:xfrm>
        </p:spPr>
        <p:txBody>
          <a:bodyPr>
            <a:normAutofit/>
          </a:bodyPr>
          <a:lstStyle/>
          <a:p>
            <a:r>
              <a:rPr lang="en-GB" altLang="en-US" sz="2400" b="1" dirty="0">
                <a:solidFill>
                  <a:srgbClr val="FFFFFF"/>
                </a:solidFill>
              </a:rPr>
              <a:t>Alan Chandler, Chartered Insurer </a:t>
            </a:r>
            <a:br>
              <a:rPr lang="en-GB" altLang="en-US" sz="2400" b="1" dirty="0">
                <a:solidFill>
                  <a:srgbClr val="FFFFFF"/>
                </a:solidFill>
              </a:rPr>
            </a:br>
            <a:r>
              <a:rPr lang="en-GB" altLang="en-US" sz="2400" b="1" dirty="0">
                <a:solidFill>
                  <a:srgbClr val="FFFFFF"/>
                </a:solidFill>
              </a:rPr>
              <a:t>e mail alanchandler@uwclub.net</a:t>
            </a:r>
            <a:br>
              <a:rPr lang="en-GB" altLang="en-US" sz="2400" b="1" dirty="0">
                <a:solidFill>
                  <a:srgbClr val="FFFFFF"/>
                </a:solidFill>
              </a:rPr>
            </a:br>
            <a:r>
              <a:rPr lang="en-GB" altLang="en-US" sz="2400" b="1" dirty="0" err="1">
                <a:solidFill>
                  <a:srgbClr val="FFFFFF"/>
                </a:solidFill>
              </a:rPr>
              <a:t>Linkedin</a:t>
            </a:r>
            <a:r>
              <a:rPr lang="en-GB" altLang="en-US" sz="2400" b="1" dirty="0">
                <a:solidFill>
                  <a:srgbClr val="FFFFFF"/>
                </a:solidFill>
              </a:rPr>
              <a:t> Alan Chandler</a:t>
            </a:r>
          </a:p>
        </p:txBody>
      </p:sp>
      <p:sp>
        <p:nvSpPr>
          <p:cNvPr id="3075" name="Content Placeholder 4">
            <a:extLst>
              <a:ext uri="{FF2B5EF4-FFF2-40B4-BE49-F238E27FC236}">
                <a16:creationId xmlns:a16="http://schemas.microsoft.com/office/drawing/2014/main" id="{C62FE1F8-6692-4862-978A-CAA3CADC6BAD}"/>
              </a:ext>
            </a:extLst>
          </p:cNvPr>
          <p:cNvSpPr>
            <a:spLocks noGrp="1"/>
          </p:cNvSpPr>
          <p:nvPr>
            <p:ph idx="1"/>
          </p:nvPr>
        </p:nvSpPr>
        <p:spPr>
          <a:xfrm>
            <a:off x="6090574" y="801866"/>
            <a:ext cx="5306084" cy="5230634"/>
          </a:xfrm>
        </p:spPr>
        <p:txBody>
          <a:bodyPr anchor="ctr">
            <a:normAutofit/>
          </a:bodyPr>
          <a:lstStyle/>
          <a:p>
            <a:pPr>
              <a:defRPr/>
            </a:pPr>
            <a:r>
              <a:rPr lang="en-GB" altLang="en-US" sz="1500" b="1">
                <a:solidFill>
                  <a:srgbClr val="000000"/>
                </a:solidFill>
                <a:cs typeface="Arial" panose="020B0604020202020204" pitchFamily="34" charset="0"/>
              </a:rPr>
              <a:t>I have trained more than 2,000 individuals to become ACII qualified</a:t>
            </a:r>
          </a:p>
          <a:p>
            <a:pPr>
              <a:defRPr/>
            </a:pPr>
            <a:r>
              <a:rPr lang="en-GB" altLang="en-US" sz="1500">
                <a:solidFill>
                  <a:srgbClr val="000000"/>
                </a:solidFill>
                <a:cs typeface="Arial" panose="020B0604020202020204" pitchFamily="34" charset="0"/>
              </a:rPr>
              <a:t>I have trained over 50% of the individuals in the last 8 years that have gone onto achieve the highest ACII pass in the whole of the UK. </a:t>
            </a:r>
          </a:p>
          <a:p>
            <a:pPr>
              <a:defRPr/>
            </a:pPr>
            <a:r>
              <a:rPr lang="en-GB" altLang="en-US" sz="1500">
                <a:solidFill>
                  <a:srgbClr val="000000"/>
                </a:solidFill>
                <a:cs typeface="Arial" panose="020B0604020202020204" pitchFamily="34" charset="0"/>
              </a:rPr>
              <a:t>I train to a pass rate of more than 96% in all CII qualification levels. Certificate , Diploma and Advanced Diploma.</a:t>
            </a:r>
          </a:p>
          <a:p>
            <a:pPr>
              <a:defRPr/>
            </a:pPr>
            <a:r>
              <a:rPr lang="en-GB" altLang="en-US" sz="1500">
                <a:solidFill>
                  <a:srgbClr val="000000"/>
                </a:solidFill>
                <a:cs typeface="Arial" panose="020B0604020202020204" pitchFamily="34" charset="0"/>
              </a:rPr>
              <a:t>I have delivered the Allianz scholarship and academy programmes in both the UK and Ireland and the Ask Alan facility for Zurich.</a:t>
            </a:r>
          </a:p>
          <a:p>
            <a:pPr>
              <a:defRPr/>
            </a:pPr>
            <a:r>
              <a:rPr lang="en-GB" altLang="en-US" sz="1500">
                <a:solidFill>
                  <a:srgbClr val="000000"/>
                </a:solidFill>
                <a:cs typeface="Arial" panose="020B0604020202020204" pitchFamily="34" charset="0"/>
              </a:rPr>
              <a:t>I have delivered training throughout Europe for many major brokers and insurers.</a:t>
            </a:r>
          </a:p>
          <a:p>
            <a:pPr>
              <a:defRPr/>
            </a:pPr>
            <a:r>
              <a:rPr lang="en-GB" altLang="en-US" sz="1500">
                <a:solidFill>
                  <a:srgbClr val="000000"/>
                </a:solidFill>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pPr>
              <a:defRPr/>
            </a:pPr>
            <a:endParaRPr lang="en-GB" altLang="en-US" sz="1500">
              <a:solidFill>
                <a:srgbClr val="000000"/>
              </a:solidFill>
            </a:endParaRPr>
          </a:p>
          <a:p>
            <a:pPr>
              <a:defRPr/>
            </a:pPr>
            <a:endParaRPr lang="en-GB" altLang="en-US" sz="1500">
              <a:solidFill>
                <a:srgbClr val="000000"/>
              </a:solidFill>
            </a:endParaRPr>
          </a:p>
          <a:p>
            <a:pPr>
              <a:defRPr/>
            </a:pPr>
            <a:endParaRPr lang="en-GB" altLang="en-US" sz="15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8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3">
            <a:extLst>
              <a:ext uri="{FF2B5EF4-FFF2-40B4-BE49-F238E27FC236}">
                <a16:creationId xmlns:a16="http://schemas.microsoft.com/office/drawing/2014/main" id="{2842BCBD-5A8F-4336-B691-C167EA568935}"/>
              </a:ext>
            </a:extLst>
          </p:cNvPr>
          <p:cNvSpPr>
            <a:spLocks noGrp="1" noChangeArrowheads="1"/>
          </p:cNvSpPr>
          <p:nvPr>
            <p:ph type="body" idx="1"/>
          </p:nvPr>
        </p:nvSpPr>
        <p:spPr>
          <a:xfrm>
            <a:off x="4636008" y="174812"/>
            <a:ext cx="7555992" cy="6535270"/>
          </a:xfrm>
        </p:spPr>
        <p:txBody>
          <a:bodyPr>
            <a:normAutofit/>
          </a:bodyPr>
          <a:lstStyle/>
          <a:p>
            <a:pPr eaLnBrk="1" hangingPunct="1">
              <a:buFontTx/>
              <a:buNone/>
            </a:pPr>
            <a:r>
              <a:rPr lang="en-US" altLang="en-US" sz="2000" b="1" dirty="0"/>
              <a:t> Money.</a:t>
            </a:r>
          </a:p>
          <a:p>
            <a:pPr eaLnBrk="1" hangingPunct="1">
              <a:buFontTx/>
              <a:buNone/>
            </a:pPr>
            <a:endParaRPr lang="en-US" altLang="en-US" sz="2000" dirty="0"/>
          </a:p>
          <a:p>
            <a:r>
              <a:rPr lang="en-US" altLang="en-US" sz="2000" dirty="0"/>
              <a:t>Cover is All Risks.</a:t>
            </a:r>
          </a:p>
          <a:p>
            <a:pPr eaLnBrk="1" hangingPunct="1">
              <a:buFontTx/>
              <a:buNone/>
            </a:pPr>
            <a:r>
              <a:rPr lang="en-US" altLang="en-US" sz="2000" dirty="0"/>
              <a:t>Definition of money is what?</a:t>
            </a:r>
          </a:p>
          <a:p>
            <a:pPr eaLnBrk="1" hangingPunct="1">
              <a:buFontTx/>
              <a:buNone/>
            </a:pPr>
            <a:endParaRPr lang="en-US" altLang="en-US" sz="2000" dirty="0"/>
          </a:p>
          <a:p>
            <a:pPr eaLnBrk="1" hangingPunct="1">
              <a:buFontTx/>
              <a:buNone/>
            </a:pPr>
            <a:r>
              <a:rPr lang="en-US" altLang="en-US" sz="2000" dirty="0"/>
              <a:t>Cover also includes:</a:t>
            </a:r>
          </a:p>
          <a:p>
            <a:pPr eaLnBrk="1" hangingPunct="1">
              <a:buFontTx/>
              <a:buNone/>
            </a:pPr>
            <a:r>
              <a:rPr lang="en-US" altLang="en-US" sz="2000" dirty="0"/>
              <a:t>2.   Personal Accident / Assault lump Sum £10,000, weekly benefit £100 per week maximum 104 weeks.  </a:t>
            </a:r>
            <a:endParaRPr lang="en-GB"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0"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1"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2D0F56-855B-46E5-AEB5-C402806EBAD0}"/>
              </a:ext>
            </a:extLst>
          </p:cNvPr>
          <p:cNvSpPr>
            <a:spLocks noGrp="1"/>
          </p:cNvSpPr>
          <p:nvPr>
            <p:ph type="title"/>
          </p:nvPr>
        </p:nvSpPr>
        <p:spPr>
          <a:xfrm>
            <a:off x="6094105" y="802955"/>
            <a:ext cx="4977976" cy="1454051"/>
          </a:xfrm>
        </p:spPr>
        <p:txBody>
          <a:bodyPr>
            <a:normAutofit/>
          </a:bodyPr>
          <a:lstStyle/>
          <a:p>
            <a:r>
              <a:rPr lang="en-GB" dirty="0">
                <a:solidFill>
                  <a:srgbClr val="000000"/>
                </a:solidFill>
              </a:rPr>
              <a:t>Deterioration of Stock</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A2C6799-60AB-499A-B6F1-7CE8E39BFD7E}"/>
              </a:ext>
            </a:extLst>
          </p:cNvPr>
          <p:cNvSpPr>
            <a:spLocks noGrp="1"/>
          </p:cNvSpPr>
          <p:nvPr>
            <p:ph idx="1"/>
          </p:nvPr>
        </p:nvSpPr>
        <p:spPr>
          <a:xfrm>
            <a:off x="6090574" y="2421682"/>
            <a:ext cx="4977578" cy="3639289"/>
          </a:xfrm>
        </p:spPr>
        <p:txBody>
          <a:bodyPr anchor="ctr">
            <a:normAutofit/>
          </a:bodyPr>
          <a:lstStyle/>
          <a:p>
            <a:r>
              <a:rPr lang="en-GB" sz="2000">
                <a:solidFill>
                  <a:srgbClr val="000000"/>
                </a:solidFill>
              </a:rPr>
              <a:t>Loss of freezer contents following accidental change of temperature</a:t>
            </a:r>
          </a:p>
          <a:p>
            <a:r>
              <a:rPr lang="en-GB" sz="2000">
                <a:solidFill>
                  <a:srgbClr val="000000"/>
                </a:solidFill>
              </a:rPr>
              <a:t>Limit often around £2,000</a:t>
            </a:r>
          </a:p>
        </p:txBody>
      </p:sp>
    </p:spTree>
    <p:extLst>
      <p:ext uri="{BB962C8B-B14F-4D97-AF65-F5344CB8AC3E}">
        <p14:creationId xmlns:p14="http://schemas.microsoft.com/office/powerpoint/2010/main" val="346152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1AA45E-A07D-4297-83E6-06DF496C5DBE}"/>
              </a:ext>
            </a:extLst>
          </p:cNvPr>
          <p:cNvSpPr>
            <a:spLocks noGrp="1"/>
          </p:cNvSpPr>
          <p:nvPr>
            <p:ph type="title"/>
          </p:nvPr>
        </p:nvSpPr>
        <p:spPr>
          <a:xfrm>
            <a:off x="589560" y="856180"/>
            <a:ext cx="4560584" cy="1128068"/>
          </a:xfrm>
        </p:spPr>
        <p:txBody>
          <a:bodyPr anchor="ctr">
            <a:normAutofit/>
          </a:bodyPr>
          <a:lstStyle/>
          <a:p>
            <a:r>
              <a:rPr lang="en-GB" sz="4000"/>
              <a:t>Goods in Transit</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91168D8-E674-4668-AAEF-A91E635B6363}"/>
              </a:ext>
            </a:extLst>
          </p:cNvPr>
          <p:cNvSpPr>
            <a:spLocks noGrp="1"/>
          </p:cNvSpPr>
          <p:nvPr>
            <p:ph idx="1"/>
          </p:nvPr>
        </p:nvSpPr>
        <p:spPr>
          <a:xfrm>
            <a:off x="590719" y="2330505"/>
            <a:ext cx="4559425" cy="3979585"/>
          </a:xfrm>
        </p:spPr>
        <p:txBody>
          <a:bodyPr anchor="ctr">
            <a:normAutofit/>
          </a:bodyPr>
          <a:lstStyle/>
          <a:p>
            <a:r>
              <a:rPr lang="en-GB" sz="2000" dirty="0"/>
              <a:t>All Risks cover</a:t>
            </a:r>
          </a:p>
          <a:p>
            <a:r>
              <a:rPr lang="en-GB" sz="2000" dirty="0"/>
              <a:t>Unattended vehicles must be locked, some insurers put harsher terms on</a:t>
            </a:r>
          </a:p>
          <a:p>
            <a:r>
              <a:rPr lang="en-GB" sz="2000" dirty="0"/>
              <a:t>Limits around £2,500</a:t>
            </a:r>
          </a:p>
          <a:p>
            <a:endParaRPr lang="en-GB" sz="2000" dirty="0"/>
          </a:p>
          <a:p>
            <a:endParaRPr lang="en-GB"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41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D3B8-77CB-4778-830E-74362EB5A4EA}"/>
              </a:ext>
            </a:extLst>
          </p:cNvPr>
          <p:cNvSpPr>
            <a:spLocks noGrp="1"/>
          </p:cNvSpPr>
          <p:nvPr>
            <p:ph type="title"/>
          </p:nvPr>
        </p:nvSpPr>
        <p:spPr/>
        <p:txBody>
          <a:bodyPr/>
          <a:lstStyle/>
          <a:p>
            <a:r>
              <a:rPr lang="en-GB" dirty="0"/>
              <a:t>Business Interruption</a:t>
            </a:r>
          </a:p>
        </p:txBody>
      </p:sp>
      <p:sp>
        <p:nvSpPr>
          <p:cNvPr id="3" name="Content Placeholder 2">
            <a:extLst>
              <a:ext uri="{FF2B5EF4-FFF2-40B4-BE49-F238E27FC236}">
                <a16:creationId xmlns:a16="http://schemas.microsoft.com/office/drawing/2014/main" id="{A1B4157B-FE9E-4B41-AB17-CEEFB58A2BE5}"/>
              </a:ext>
            </a:extLst>
          </p:cNvPr>
          <p:cNvSpPr>
            <a:spLocks noGrp="1"/>
          </p:cNvSpPr>
          <p:nvPr>
            <p:ph idx="1"/>
          </p:nvPr>
        </p:nvSpPr>
        <p:spPr/>
        <p:txBody>
          <a:bodyPr/>
          <a:lstStyle/>
          <a:p>
            <a:r>
              <a:rPr lang="en-GB" dirty="0"/>
              <a:t>Cover is Gross Profit or Gross Fees – what is the difference?</a:t>
            </a:r>
          </a:p>
          <a:p>
            <a:r>
              <a:rPr lang="en-GB" dirty="0"/>
              <a:t>Cover will automatically include economic ICW.</a:t>
            </a:r>
          </a:p>
          <a:p>
            <a:r>
              <a:rPr lang="en-GB" dirty="0"/>
              <a:t>Insurance Bi is different from accountants Bi.</a:t>
            </a:r>
          </a:p>
        </p:txBody>
      </p:sp>
    </p:spTree>
    <p:extLst>
      <p:ext uri="{BB962C8B-B14F-4D97-AF65-F5344CB8AC3E}">
        <p14:creationId xmlns:p14="http://schemas.microsoft.com/office/powerpoint/2010/main" val="384354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DF1F-F23E-4429-B245-010717C6CAA4}"/>
              </a:ext>
            </a:extLst>
          </p:cNvPr>
          <p:cNvSpPr>
            <a:spLocks noGrp="1"/>
          </p:cNvSpPr>
          <p:nvPr>
            <p:ph type="title"/>
          </p:nvPr>
        </p:nvSpPr>
        <p:spPr/>
        <p:txBody>
          <a:bodyPr/>
          <a:lstStyle/>
          <a:p>
            <a:r>
              <a:rPr lang="en-GB" dirty="0"/>
              <a:t>Bi extensions</a:t>
            </a:r>
          </a:p>
        </p:txBody>
      </p:sp>
      <p:sp>
        <p:nvSpPr>
          <p:cNvPr id="3" name="Content Placeholder 2">
            <a:extLst>
              <a:ext uri="{FF2B5EF4-FFF2-40B4-BE49-F238E27FC236}">
                <a16:creationId xmlns:a16="http://schemas.microsoft.com/office/drawing/2014/main" id="{CE98FCF2-3EBC-4CDD-BEFE-1D81E60285D1}"/>
              </a:ext>
            </a:extLst>
          </p:cNvPr>
          <p:cNvSpPr>
            <a:spLocks noGrp="1"/>
          </p:cNvSpPr>
          <p:nvPr>
            <p:ph idx="1"/>
          </p:nvPr>
        </p:nvSpPr>
        <p:spPr/>
        <p:txBody>
          <a:bodyPr/>
          <a:lstStyle/>
          <a:p>
            <a:r>
              <a:rPr lang="en-GB" dirty="0"/>
              <a:t>Suppliers</a:t>
            </a:r>
          </a:p>
          <a:p>
            <a:r>
              <a:rPr lang="en-GB" dirty="0"/>
              <a:t>Public Utilities</a:t>
            </a:r>
          </a:p>
          <a:p>
            <a:r>
              <a:rPr lang="en-GB" dirty="0"/>
              <a:t>Damage denial of access</a:t>
            </a:r>
          </a:p>
          <a:p>
            <a:r>
              <a:rPr lang="en-GB" dirty="0"/>
              <a:t>Murder, suicide, pests, food poisoning and maybe some specified disease cover.</a:t>
            </a:r>
          </a:p>
          <a:p>
            <a:r>
              <a:rPr lang="en-GB" dirty="0"/>
              <a:t>Book debts</a:t>
            </a:r>
          </a:p>
          <a:p>
            <a:endParaRPr lang="en-GB" dirty="0"/>
          </a:p>
        </p:txBody>
      </p:sp>
    </p:spTree>
    <p:extLst>
      <p:ext uri="{BB962C8B-B14F-4D97-AF65-F5344CB8AC3E}">
        <p14:creationId xmlns:p14="http://schemas.microsoft.com/office/powerpoint/2010/main" val="151582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4517B-EF41-4B56-A36C-A95A30AC2AD4}"/>
              </a:ext>
            </a:extLst>
          </p:cNvPr>
          <p:cNvSpPr>
            <a:spLocks noGrp="1"/>
          </p:cNvSpPr>
          <p:nvPr>
            <p:ph type="title"/>
          </p:nvPr>
        </p:nvSpPr>
        <p:spPr>
          <a:xfrm>
            <a:off x="589560" y="856180"/>
            <a:ext cx="4560584" cy="1128068"/>
          </a:xfrm>
        </p:spPr>
        <p:txBody>
          <a:bodyPr anchor="ctr">
            <a:normAutofit/>
          </a:bodyPr>
          <a:lstStyle/>
          <a:p>
            <a:r>
              <a:rPr lang="en-GB" sz="4000"/>
              <a:t>Employers Liability </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FBA7E1-1D79-4557-A9C1-A3F57DF2D1D7}"/>
              </a:ext>
            </a:extLst>
          </p:cNvPr>
          <p:cNvSpPr>
            <a:spLocks noGrp="1"/>
          </p:cNvSpPr>
          <p:nvPr>
            <p:ph idx="1"/>
          </p:nvPr>
        </p:nvSpPr>
        <p:spPr>
          <a:xfrm>
            <a:off x="590719" y="2330505"/>
            <a:ext cx="4559425" cy="3979585"/>
          </a:xfrm>
        </p:spPr>
        <p:txBody>
          <a:bodyPr anchor="ctr">
            <a:normAutofit/>
          </a:bodyPr>
          <a:lstStyle/>
          <a:p>
            <a:r>
              <a:rPr lang="en-GB" sz="2000" dirty="0"/>
              <a:t>What does this cover?</a:t>
            </a:r>
          </a:p>
          <a:p>
            <a:r>
              <a:rPr lang="en-GB" sz="2000" dirty="0"/>
              <a:t>Cover is for £10m any one occurrence.</a:t>
            </a:r>
          </a:p>
          <a:p>
            <a:r>
              <a:rPr lang="en-GB" sz="2000" dirty="0"/>
              <a:t>Legally required.</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82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467ED-2F26-47F8-A612-21B58D0C6006}"/>
              </a:ext>
            </a:extLst>
          </p:cNvPr>
          <p:cNvSpPr>
            <a:spLocks noGrp="1"/>
          </p:cNvSpPr>
          <p:nvPr>
            <p:ph type="title"/>
          </p:nvPr>
        </p:nvSpPr>
        <p:spPr>
          <a:xfrm>
            <a:off x="589560" y="856180"/>
            <a:ext cx="4560584" cy="1128068"/>
          </a:xfrm>
        </p:spPr>
        <p:txBody>
          <a:bodyPr anchor="ctr">
            <a:normAutofit/>
          </a:bodyPr>
          <a:lstStyle/>
          <a:p>
            <a:r>
              <a:rPr lang="en-GB" sz="4000"/>
              <a:t>Public Liability</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CA7918-8577-4034-87CC-C6B4EFE0BCD6}"/>
              </a:ext>
            </a:extLst>
          </p:cNvPr>
          <p:cNvSpPr>
            <a:spLocks noGrp="1"/>
          </p:cNvSpPr>
          <p:nvPr>
            <p:ph idx="1"/>
          </p:nvPr>
        </p:nvSpPr>
        <p:spPr>
          <a:xfrm>
            <a:off x="590719" y="2330505"/>
            <a:ext cx="4559425" cy="3979585"/>
          </a:xfrm>
        </p:spPr>
        <p:txBody>
          <a:bodyPr anchor="ctr">
            <a:normAutofit/>
          </a:bodyPr>
          <a:lstStyle/>
          <a:p>
            <a:r>
              <a:rPr lang="en-GB" sz="2000"/>
              <a:t>What does this cover?</a:t>
            </a:r>
          </a:p>
          <a:p>
            <a:r>
              <a:rPr lang="en-GB" sz="2000"/>
              <a:t>Limits between £2m and £5m any one occurrence.</a:t>
            </a:r>
          </a:p>
          <a:p>
            <a:r>
              <a:rPr lang="en-GB" sz="2000"/>
              <a:t>Work away may be restricted to clerical, delivery or collection work unless specifically declared.</a:t>
            </a:r>
          </a:p>
          <a:p>
            <a:endParaRPr lang="en-GB"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66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5DBDB-FC88-4ABB-815D-9508DCEC614D}"/>
              </a:ext>
            </a:extLst>
          </p:cNvPr>
          <p:cNvSpPr>
            <a:spLocks noGrp="1"/>
          </p:cNvSpPr>
          <p:nvPr>
            <p:ph type="title"/>
          </p:nvPr>
        </p:nvSpPr>
        <p:spPr>
          <a:xfrm>
            <a:off x="589560" y="856180"/>
            <a:ext cx="4560584" cy="1128068"/>
          </a:xfrm>
        </p:spPr>
        <p:txBody>
          <a:bodyPr anchor="ctr">
            <a:normAutofit/>
          </a:bodyPr>
          <a:lstStyle/>
          <a:p>
            <a:r>
              <a:rPr lang="en-GB" sz="4000"/>
              <a:t>Products Liability</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53576-E138-4A18-ADDE-DF17591EC371}"/>
              </a:ext>
            </a:extLst>
          </p:cNvPr>
          <p:cNvSpPr>
            <a:spLocks noGrp="1"/>
          </p:cNvSpPr>
          <p:nvPr>
            <p:ph idx="1"/>
          </p:nvPr>
        </p:nvSpPr>
        <p:spPr>
          <a:xfrm>
            <a:off x="590719" y="2330505"/>
            <a:ext cx="4559425" cy="3979585"/>
          </a:xfrm>
        </p:spPr>
        <p:txBody>
          <a:bodyPr anchor="ctr">
            <a:normAutofit/>
          </a:bodyPr>
          <a:lstStyle/>
          <a:p>
            <a:r>
              <a:rPr lang="en-GB" sz="2000"/>
              <a:t>What does this cover?</a:t>
            </a:r>
          </a:p>
          <a:p>
            <a:r>
              <a:rPr lang="en-GB" sz="2000"/>
              <a:t>Limits of indemnity between £2m and £5m in the AGGREGATE – what does this mean?</a:t>
            </a:r>
          </a:p>
          <a:p>
            <a:endParaRPr lang="en-GB"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90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AE76-5E96-4DA5-8A18-DD267E497A0A}"/>
              </a:ext>
            </a:extLst>
          </p:cNvPr>
          <p:cNvSpPr>
            <a:spLocks noGrp="1"/>
          </p:cNvSpPr>
          <p:nvPr>
            <p:ph type="title"/>
          </p:nvPr>
        </p:nvSpPr>
        <p:spPr/>
        <p:txBody>
          <a:bodyPr/>
          <a:lstStyle/>
          <a:p>
            <a:r>
              <a:rPr lang="en-GB" dirty="0"/>
              <a:t>Optional extensions - a few may come automatically</a:t>
            </a:r>
          </a:p>
        </p:txBody>
      </p:sp>
      <p:sp>
        <p:nvSpPr>
          <p:cNvPr id="3" name="Content Placeholder 2">
            <a:extLst>
              <a:ext uri="{FF2B5EF4-FFF2-40B4-BE49-F238E27FC236}">
                <a16:creationId xmlns:a16="http://schemas.microsoft.com/office/drawing/2014/main" id="{94198130-99F7-4C96-8915-6A21AC8ACD74}"/>
              </a:ext>
            </a:extLst>
          </p:cNvPr>
          <p:cNvSpPr>
            <a:spLocks noGrp="1"/>
          </p:cNvSpPr>
          <p:nvPr>
            <p:ph idx="1"/>
          </p:nvPr>
        </p:nvSpPr>
        <p:spPr/>
        <p:txBody>
          <a:bodyPr>
            <a:normAutofit fontScale="92500" lnSpcReduction="10000"/>
          </a:bodyPr>
          <a:lstStyle/>
          <a:p>
            <a:r>
              <a:rPr lang="en-GB" dirty="0"/>
              <a:t>Buildings</a:t>
            </a:r>
          </a:p>
          <a:p>
            <a:r>
              <a:rPr lang="en-GB" dirty="0"/>
              <a:t>Legal expenses</a:t>
            </a:r>
          </a:p>
          <a:p>
            <a:r>
              <a:rPr lang="en-GB" dirty="0"/>
              <a:t>Fidelity insurance</a:t>
            </a:r>
          </a:p>
          <a:p>
            <a:r>
              <a:rPr lang="en-GB" dirty="0"/>
              <a:t>Terrorism</a:t>
            </a:r>
          </a:p>
          <a:p>
            <a:r>
              <a:rPr lang="en-GB" dirty="0"/>
              <a:t>Portable equipment away from the premises (this would not be stock)</a:t>
            </a:r>
          </a:p>
          <a:p>
            <a:r>
              <a:rPr lang="en-GB" dirty="0"/>
              <a:t>Computer Breakdown</a:t>
            </a:r>
          </a:p>
          <a:p>
            <a:r>
              <a:rPr lang="en-GB" dirty="0"/>
              <a:t>Personal accident</a:t>
            </a:r>
          </a:p>
          <a:p>
            <a:r>
              <a:rPr lang="en-GB" dirty="0"/>
              <a:t>Loss of licence – non renewal or withdrawal of licence due to circumstances beyond the insured’s control</a:t>
            </a:r>
          </a:p>
          <a:p>
            <a:r>
              <a:rPr lang="en-GB" dirty="0"/>
              <a:t>Cyber Liability</a:t>
            </a:r>
          </a:p>
          <a:p>
            <a:endParaRPr lang="en-GB" dirty="0"/>
          </a:p>
        </p:txBody>
      </p:sp>
    </p:spTree>
    <p:extLst>
      <p:ext uri="{BB962C8B-B14F-4D97-AF65-F5344CB8AC3E}">
        <p14:creationId xmlns:p14="http://schemas.microsoft.com/office/powerpoint/2010/main" val="262563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5905-525C-4C19-AA67-66BFC87B1EAF}"/>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9F09F645-2252-4179-AE83-DA951EEDF525}"/>
              </a:ext>
            </a:extLst>
          </p:cNvPr>
          <p:cNvSpPr>
            <a:spLocks noGrp="1"/>
          </p:cNvSpPr>
          <p:nvPr>
            <p:ph idx="1"/>
          </p:nvPr>
        </p:nvSpPr>
        <p:spPr/>
        <p:txBody>
          <a:bodyPr/>
          <a:lstStyle/>
          <a:p>
            <a:pPr marL="0" indent="0">
              <a:lnSpc>
                <a:spcPct val="107000"/>
              </a:lnSpc>
              <a:spcAft>
                <a:spcPts val="80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Delegates will be able to understand: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history of commercial package insurance.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cover provided by each of the main sections of a package policy.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to guide customers in setting correct sums insured under a commercial package policy.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7853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CC89A3-857A-4D53-ADCB-0A14B4B40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2BD83-C700-4D7F-8D48-95D16FCA1688}"/>
              </a:ext>
            </a:extLst>
          </p:cNvPr>
          <p:cNvSpPr>
            <a:spLocks noGrp="1"/>
          </p:cNvSpPr>
          <p:nvPr>
            <p:ph type="title"/>
          </p:nvPr>
        </p:nvSpPr>
        <p:spPr>
          <a:xfrm>
            <a:off x="838199" y="545747"/>
            <a:ext cx="5162891" cy="2785952"/>
          </a:xfrm>
        </p:spPr>
        <p:txBody>
          <a:bodyPr anchor="ctr">
            <a:normAutofit/>
          </a:bodyPr>
          <a:lstStyle/>
          <a:p>
            <a:r>
              <a:rPr lang="en-GB" sz="4000"/>
              <a:t>The purpose of Package insurance</a:t>
            </a:r>
          </a:p>
        </p:txBody>
      </p:sp>
      <p:sp>
        <p:nvSpPr>
          <p:cNvPr id="3" name="Content Placeholder 2">
            <a:extLst>
              <a:ext uri="{FF2B5EF4-FFF2-40B4-BE49-F238E27FC236}">
                <a16:creationId xmlns:a16="http://schemas.microsoft.com/office/drawing/2014/main" id="{AD73CAE3-AF2C-4592-AF92-ED995AD275AA}"/>
              </a:ext>
            </a:extLst>
          </p:cNvPr>
          <p:cNvSpPr>
            <a:spLocks noGrp="1"/>
          </p:cNvSpPr>
          <p:nvPr>
            <p:ph idx="1"/>
          </p:nvPr>
        </p:nvSpPr>
        <p:spPr>
          <a:xfrm>
            <a:off x="6190910" y="545747"/>
            <a:ext cx="4992906" cy="2785953"/>
          </a:xfrm>
        </p:spPr>
        <p:txBody>
          <a:bodyPr anchor="ctr">
            <a:normAutofit/>
          </a:bodyPr>
          <a:lstStyle/>
          <a:p>
            <a:r>
              <a:rPr lang="en-GB" sz="2000"/>
              <a:t>TO BE A ONE STOP INSURANCE SOLUTION FOR SMALL to MEDIUM COMMERCIAL BUSINESSES IN THE UK</a:t>
            </a:r>
          </a:p>
          <a:p>
            <a:endParaRPr lang="en-GB" sz="2000"/>
          </a:p>
          <a:p>
            <a:endParaRPr lang="en-GB" sz="2000"/>
          </a:p>
        </p:txBody>
      </p:sp>
      <p:pic>
        <p:nvPicPr>
          <p:cNvPr id="3074" name="Picture 2" descr="Q&amp;A: Does One Stop Franchise in the UK?">
            <a:extLst>
              <a:ext uri="{FF2B5EF4-FFF2-40B4-BE49-F238E27FC236}">
                <a16:creationId xmlns:a16="http://schemas.microsoft.com/office/drawing/2014/main" id="{A546EF89-26AD-4A25-9581-CCA7D4B97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8" r="1747"/>
          <a:stretch/>
        </p:blipFill>
        <p:spPr bwMode="auto">
          <a:xfrm>
            <a:off x="182881" y="3526300"/>
            <a:ext cx="11834494" cy="31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Picture 25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Big Companies Step Up With Emergency Funding for Small Businesses">
            <a:extLst>
              <a:ext uri="{FF2B5EF4-FFF2-40B4-BE49-F238E27FC236}">
                <a16:creationId xmlns:a16="http://schemas.microsoft.com/office/drawing/2014/main" id="{EF760901-3664-4528-B4E7-1C01518BDD3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245" r="15980"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aphicFrame>
        <p:nvGraphicFramePr>
          <p:cNvPr id="3076" name="Rectangle 3">
            <a:extLst>
              <a:ext uri="{FF2B5EF4-FFF2-40B4-BE49-F238E27FC236}">
                <a16:creationId xmlns:a16="http://schemas.microsoft.com/office/drawing/2014/main" id="{6FC16819-DD21-4DE8-A7FF-0A724499828D}"/>
              </a:ext>
            </a:extLst>
          </p:cNvPr>
          <p:cNvGraphicFramePr/>
          <p:nvPr>
            <p:extLst>
              <p:ext uri="{D42A27DB-BD31-4B8C-83A1-F6EECF244321}">
                <p14:modId xmlns:p14="http://schemas.microsoft.com/office/powerpoint/2010/main" val="308686235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Many more small businesses starting up</a:t>
            </a:r>
          </a:p>
        </p:txBody>
      </p:sp>
      <p:sp>
        <p:nvSpPr>
          <p:cNvPr id="3" name="Content Placeholder 2"/>
          <p:cNvSpPr>
            <a:spLocks noGrp="1"/>
          </p:cNvSpPr>
          <p:nvPr>
            <p:ph idx="1"/>
          </p:nvPr>
        </p:nvSpPr>
        <p:spPr/>
        <p:txBody>
          <a:bodyPr/>
          <a:lstStyle/>
          <a:p>
            <a:r>
              <a:rPr lang="en-GB" dirty="0"/>
              <a:t>There were a record 5.9 million private sector businesses at the start of 2019 and they all need insurance.</a:t>
            </a:r>
          </a:p>
          <a:p>
            <a:pPr marL="0" indent="0">
              <a:buNone/>
            </a:pPr>
            <a:endParaRPr lang="en-GB" dirty="0"/>
          </a:p>
          <a:p>
            <a:r>
              <a:rPr lang="en-GB" dirty="0"/>
              <a:t>This is an increase of 2.4 million more than in 2000 !!!</a:t>
            </a:r>
          </a:p>
          <a:p>
            <a:endParaRPr lang="en-GB" dirty="0"/>
          </a:p>
          <a:p>
            <a:pPr marL="0" indent="0">
              <a:buNone/>
            </a:pPr>
            <a:endParaRPr lang="en-GB" dirty="0"/>
          </a:p>
        </p:txBody>
      </p:sp>
    </p:spTree>
    <p:extLst>
      <p:ext uri="{BB962C8B-B14F-4D97-AF65-F5344CB8AC3E}">
        <p14:creationId xmlns:p14="http://schemas.microsoft.com/office/powerpoint/2010/main" val="210365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CD04-DAB1-495E-87E6-B6C95DF88CAC}"/>
              </a:ext>
            </a:extLst>
          </p:cNvPr>
          <p:cNvSpPr>
            <a:spLocks noGrp="1"/>
          </p:cNvSpPr>
          <p:nvPr>
            <p:ph type="title"/>
          </p:nvPr>
        </p:nvSpPr>
        <p:spPr/>
        <p:txBody>
          <a:bodyPr/>
          <a:lstStyle/>
          <a:p>
            <a:r>
              <a:rPr lang="en-GB" dirty="0"/>
              <a:t>Businesses in the UK</a:t>
            </a:r>
          </a:p>
        </p:txBody>
      </p:sp>
      <p:sp>
        <p:nvSpPr>
          <p:cNvPr id="3" name="Content Placeholder 2">
            <a:extLst>
              <a:ext uri="{FF2B5EF4-FFF2-40B4-BE49-F238E27FC236}">
                <a16:creationId xmlns:a16="http://schemas.microsoft.com/office/drawing/2014/main" id="{65B0899D-38EE-4477-BBC6-0C99F33AD70C}"/>
              </a:ext>
            </a:extLst>
          </p:cNvPr>
          <p:cNvSpPr>
            <a:spLocks noGrp="1"/>
          </p:cNvSpPr>
          <p:nvPr>
            <p:ph idx="1"/>
          </p:nvPr>
        </p:nvSpPr>
        <p:spPr/>
        <p:txBody>
          <a:bodyPr/>
          <a:lstStyle/>
          <a:p>
            <a:pPr algn="l"/>
            <a:r>
              <a:rPr lang="en-GB" b="0" i="0" dirty="0">
                <a:solidFill>
                  <a:srgbClr val="0B0C0C"/>
                </a:solidFill>
                <a:effectLst/>
                <a:latin typeface="nta"/>
              </a:rPr>
              <a:t>5.82 million businesses were small (0 to 49 employees)</a:t>
            </a:r>
          </a:p>
          <a:p>
            <a:pPr algn="l"/>
            <a:r>
              <a:rPr lang="en-GB" b="0" i="0" dirty="0">
                <a:solidFill>
                  <a:srgbClr val="0B0C0C"/>
                </a:solidFill>
                <a:effectLst/>
                <a:latin typeface="nta"/>
              </a:rPr>
              <a:t>35,600 businesses were medium-sized (50 to 249 employees)</a:t>
            </a:r>
          </a:p>
          <a:p>
            <a:pPr algn="l"/>
            <a:r>
              <a:rPr lang="en-GB" b="0" i="0" dirty="0">
                <a:solidFill>
                  <a:srgbClr val="0B0C0C"/>
                </a:solidFill>
                <a:effectLst/>
                <a:latin typeface="nta"/>
              </a:rPr>
              <a:t>7,700 businesses were large (250 or more employees)</a:t>
            </a:r>
          </a:p>
          <a:p>
            <a:endParaRPr lang="en-GB" dirty="0"/>
          </a:p>
        </p:txBody>
      </p:sp>
    </p:spTree>
    <p:extLst>
      <p:ext uri="{BB962C8B-B14F-4D97-AF65-F5344CB8AC3E}">
        <p14:creationId xmlns:p14="http://schemas.microsoft.com/office/powerpoint/2010/main" val="45157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9C0E9-790C-4844-BE6F-CCE71EE60CFE}"/>
              </a:ext>
            </a:extLst>
          </p:cNvPr>
          <p:cNvSpPr>
            <a:spLocks noGrp="1"/>
          </p:cNvSpPr>
          <p:nvPr>
            <p:ph type="title"/>
          </p:nvPr>
        </p:nvSpPr>
        <p:spPr>
          <a:xfrm>
            <a:off x="640079" y="2053641"/>
            <a:ext cx="3669161" cy="2760098"/>
          </a:xfrm>
        </p:spPr>
        <p:txBody>
          <a:bodyPr>
            <a:normAutofit/>
          </a:bodyPr>
          <a:lstStyle/>
          <a:p>
            <a:r>
              <a:rPr lang="en-GB">
                <a:solidFill>
                  <a:srgbClr val="FFFFFF"/>
                </a:solidFill>
              </a:rPr>
              <a:t>Businesses in the UK</a:t>
            </a:r>
          </a:p>
        </p:txBody>
      </p:sp>
      <p:sp>
        <p:nvSpPr>
          <p:cNvPr id="4" name="Rectangle 1">
            <a:extLst>
              <a:ext uri="{FF2B5EF4-FFF2-40B4-BE49-F238E27FC236}">
                <a16:creationId xmlns:a16="http://schemas.microsoft.com/office/drawing/2014/main" id="{65B71786-8616-4D2B-959C-753BCB19E598}"/>
              </a:ext>
            </a:extLst>
          </p:cNvPr>
          <p:cNvSpPr>
            <a:spLocks noGrp="1" noChangeArrowheads="1"/>
          </p:cNvSpPr>
          <p:nvPr>
            <p:ph idx="1"/>
          </p:nvPr>
        </p:nvSpPr>
        <p:spPr bwMode="auto">
          <a:xfrm>
            <a:off x="6090574" y="801866"/>
            <a:ext cx="5306084" cy="523063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26960" tIns="126960" rIns="0" bIns="12696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solidFill>
                <a:srgbClr val="000000"/>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lang="en-US" altLang="en-US" sz="2200" dirty="0">
                <a:solidFill>
                  <a:srgbClr val="000000"/>
                </a:solidFill>
                <a:latin typeface="nta"/>
              </a:rPr>
              <a:t>T</a:t>
            </a:r>
            <a:r>
              <a:rPr kumimoji="0" lang="en-US" altLang="en-US" sz="2200" b="0" i="0" u="none" strike="noStrike" cap="none" normalizeH="0" baseline="0" dirty="0">
                <a:ln>
                  <a:noFill/>
                </a:ln>
                <a:solidFill>
                  <a:srgbClr val="000000"/>
                </a:solidFill>
                <a:effectLst/>
                <a:latin typeface="nta"/>
              </a:rPr>
              <a:t>he UK private sector business population comprised 3.5 million sole proprietorships (59% of the total), </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2.0 million actively trading Limited companies (34%) </a:t>
            </a:r>
            <a:endParaRPr lang="en-US" altLang="en-US" sz="2200" dirty="0">
              <a:solidFill>
                <a:srgbClr val="000000"/>
              </a:solidFill>
              <a:latin typeface="nta"/>
            </a:endParaRP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405,000 ordinary partnerships (7%)</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1.1 million companies were employers, as were 239,000 sole proprietorships and 108,000 ordinary partnerships</a:t>
            </a:r>
          </a:p>
          <a:p>
            <a:pPr marL="0" marR="0" lvl="0" indent="0" defTabSz="914400" rtl="0" eaLnBrk="0" fontAlgn="base" latinLnBrk="0" hangingPunct="0">
              <a:spcBef>
                <a:spcPct val="0"/>
              </a:spcBef>
              <a:spcAft>
                <a:spcPts val="600"/>
              </a:spcAft>
              <a:buClrTx/>
              <a:buSzTx/>
              <a:buFontTx/>
              <a:buChar char="•"/>
              <a:tabLst/>
            </a:pPr>
            <a:r>
              <a:rPr kumimoji="0" lang="en-US" altLang="en-US" sz="2200" b="0" i="0" u="none" strike="noStrike" cap="none" normalizeH="0" baseline="0" dirty="0">
                <a:ln>
                  <a:noFill/>
                </a:ln>
                <a:solidFill>
                  <a:srgbClr val="000000"/>
                </a:solidFill>
                <a:effectLst/>
                <a:latin typeface="nta"/>
              </a:rPr>
              <a:t>3.3 million sole proprietorships, 910,000 companies and 296,000 ordinary partnerships did not employ anyone aside from the owner(s).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5368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fontScale="90000"/>
          </a:bodyPr>
          <a:lstStyle/>
          <a:p>
            <a:r>
              <a:rPr lang="en-GB" sz="3700" dirty="0"/>
              <a:t>Major Employment trend: </a:t>
            </a:r>
            <a:br>
              <a:rPr lang="en-GB" sz="3700" dirty="0"/>
            </a:br>
            <a:r>
              <a:rPr lang="en-GB" sz="3700" dirty="0"/>
              <a:t>Many more small businesses starting up</a:t>
            </a:r>
          </a:p>
        </p:txBody>
      </p:sp>
      <p:grpSp>
        <p:nvGrpSpPr>
          <p:cNvPr id="17" name="Group 1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GB" sz="2200" dirty="0"/>
              <a:t>Three main reasons</a:t>
            </a:r>
          </a:p>
          <a:p>
            <a:pPr marL="514350" indent="-514350">
              <a:buAutoNum type="arabicPeriod"/>
            </a:pPr>
            <a:r>
              <a:rPr lang="en-GB" sz="2200" dirty="0"/>
              <a:t>Some want to be their own boss</a:t>
            </a:r>
          </a:p>
          <a:p>
            <a:pPr marL="514350" indent="-514350">
              <a:buAutoNum type="arabicPeriod"/>
            </a:pPr>
            <a:r>
              <a:rPr lang="en-GB" sz="2200" dirty="0"/>
              <a:t>Some want the perceived tax advantages</a:t>
            </a:r>
          </a:p>
          <a:p>
            <a:pPr marL="514350" indent="-514350">
              <a:buAutoNum type="arabicPeriod"/>
            </a:pPr>
            <a:r>
              <a:rPr lang="en-GB" sz="2200" dirty="0"/>
              <a:t>The main driver is in fact ‘they have no choice’ – because to secure the work they want they are told to become ‘freelance’</a:t>
            </a:r>
          </a:p>
          <a:p>
            <a:pPr marL="0" indent="0">
              <a:buNone/>
            </a:pPr>
            <a:endParaRPr lang="en-GB" sz="2200" dirty="0"/>
          </a:p>
          <a:p>
            <a:pPr marL="514350" indent="-514350">
              <a:buAutoNum type="arabicPeriod"/>
            </a:pPr>
            <a:endParaRPr lang="en-GB" sz="2200" dirty="0"/>
          </a:p>
        </p:txBody>
      </p:sp>
    </p:spTree>
    <p:extLst>
      <p:ext uri="{BB962C8B-B14F-4D97-AF65-F5344CB8AC3E}">
        <p14:creationId xmlns:p14="http://schemas.microsoft.com/office/powerpoint/2010/main" val="1101037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1150</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nta</vt:lpstr>
      <vt:lpstr>Symbol</vt:lpstr>
      <vt:lpstr>Times New Roman</vt:lpstr>
      <vt:lpstr>Office Theme</vt:lpstr>
      <vt:lpstr>An Overview of Commercial Package insurance</vt:lpstr>
      <vt:lpstr>Alan Chandler, Chartered Insurer  e mail alanchandler@uwclub.net Linkedin Alan Chandler</vt:lpstr>
      <vt:lpstr>Learning Objectives</vt:lpstr>
      <vt:lpstr>The purpose of Package insurance</vt:lpstr>
      <vt:lpstr>PowerPoint Presentation</vt:lpstr>
      <vt:lpstr>Many more small businesses starting up</vt:lpstr>
      <vt:lpstr>Businesses in the UK</vt:lpstr>
      <vt:lpstr>Businesses in the UK</vt:lpstr>
      <vt:lpstr>Major Employment trend:  Many more small businesses starting up</vt:lpstr>
      <vt:lpstr>PowerPoint Presentation</vt:lpstr>
      <vt:lpstr>Key Features of Package insurance </vt:lpstr>
      <vt:lpstr>Why do Insurers and Brokers love commercial package policies?</vt:lpstr>
      <vt:lpstr>The main Covers – Note offerings vary so always check first</vt:lpstr>
      <vt:lpstr>Buildings </vt:lpstr>
      <vt:lpstr>Stock and Contents</vt:lpstr>
      <vt:lpstr>Target Stock</vt:lpstr>
      <vt:lpstr>Setting correct sums insured</vt:lpstr>
      <vt:lpstr>Theft Cover</vt:lpstr>
      <vt:lpstr>Loss of Rent</vt:lpstr>
      <vt:lpstr>PowerPoint Presentation</vt:lpstr>
      <vt:lpstr>Deterioration of Stock</vt:lpstr>
      <vt:lpstr>Goods in Transit</vt:lpstr>
      <vt:lpstr>Business Interruption</vt:lpstr>
      <vt:lpstr>Bi extensions</vt:lpstr>
      <vt:lpstr>Employers Liability </vt:lpstr>
      <vt:lpstr>Public Liability</vt:lpstr>
      <vt:lpstr>Products Liability</vt:lpstr>
      <vt:lpstr>Optional extensions - a few may come automatically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Commercial Package insurance</dc:title>
  <dc:creator>alan chnadler</dc:creator>
  <cp:lastModifiedBy>alan chnadler</cp:lastModifiedBy>
  <cp:revision>2</cp:revision>
  <dcterms:created xsi:type="dcterms:W3CDTF">2021-01-01T14:09:02Z</dcterms:created>
  <dcterms:modified xsi:type="dcterms:W3CDTF">2021-01-01T21:47:24Z</dcterms:modified>
</cp:coreProperties>
</file>