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6" r:id="rId5"/>
    <p:sldId id="293" r:id="rId6"/>
    <p:sldId id="267" r:id="rId7"/>
    <p:sldId id="261" r:id="rId8"/>
    <p:sldId id="313" r:id="rId9"/>
    <p:sldId id="257" r:id="rId10"/>
    <p:sldId id="273" r:id="rId11"/>
    <p:sldId id="304" r:id="rId12"/>
    <p:sldId id="312" r:id="rId13"/>
    <p:sldId id="296" r:id="rId14"/>
    <p:sldId id="297" r:id="rId15"/>
    <p:sldId id="272" r:id="rId16"/>
    <p:sldId id="298" r:id="rId17"/>
    <p:sldId id="291" r:id="rId18"/>
    <p:sldId id="299" r:id="rId19"/>
    <p:sldId id="269" r:id="rId20"/>
    <p:sldId id="305" r:id="rId21"/>
    <p:sldId id="314" r:id="rId22"/>
    <p:sldId id="311" r:id="rId23"/>
    <p:sldId id="295" r:id="rId24"/>
    <p:sldId id="263" r:id="rId25"/>
    <p:sldId id="264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667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sv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sv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8A16525-FA97-4977-8F91-0F22A5A80344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4C340EC0-E194-475F-9092-FF0A427296BC}">
      <dgm:prSet/>
      <dgm:spPr/>
      <dgm:t>
        <a:bodyPr/>
        <a:lstStyle/>
        <a:p>
          <a:r>
            <a:rPr lang="en-GB" dirty="0"/>
            <a:t>Minimise fraud</a:t>
          </a:r>
          <a:endParaRPr lang="en-US" dirty="0"/>
        </a:p>
      </dgm:t>
    </dgm:pt>
    <dgm:pt modelId="{48015312-7E99-45A8-8B5D-47251DF12CE9}" type="parTrans" cxnId="{D8D8BD5C-824E-497D-A7F5-1133FFBE78D2}">
      <dgm:prSet/>
      <dgm:spPr/>
      <dgm:t>
        <a:bodyPr/>
        <a:lstStyle/>
        <a:p>
          <a:endParaRPr lang="en-US"/>
        </a:p>
      </dgm:t>
    </dgm:pt>
    <dgm:pt modelId="{231AC2FE-79B8-4616-A428-199A01B5F608}" type="sibTrans" cxnId="{D8D8BD5C-824E-497D-A7F5-1133FFBE78D2}">
      <dgm:prSet/>
      <dgm:spPr/>
      <dgm:t>
        <a:bodyPr/>
        <a:lstStyle/>
        <a:p>
          <a:endParaRPr lang="en-US"/>
        </a:p>
      </dgm:t>
    </dgm:pt>
    <dgm:pt modelId="{9552FE25-A65D-4009-811D-D42D1BEDCCB6}">
      <dgm:prSet/>
      <dgm:spPr/>
      <dgm:t>
        <a:bodyPr/>
        <a:lstStyle/>
        <a:p>
          <a:r>
            <a:rPr lang="en-GB"/>
            <a:t>Minimise ‘spurious’ claims</a:t>
          </a:r>
          <a:endParaRPr lang="en-US"/>
        </a:p>
      </dgm:t>
    </dgm:pt>
    <dgm:pt modelId="{8F0749E3-8C96-4D74-B934-EEC6C1121B3E}" type="parTrans" cxnId="{DF1C597F-7FA1-49A9-9C6D-503508797871}">
      <dgm:prSet/>
      <dgm:spPr/>
      <dgm:t>
        <a:bodyPr/>
        <a:lstStyle/>
        <a:p>
          <a:endParaRPr lang="en-US"/>
        </a:p>
      </dgm:t>
    </dgm:pt>
    <dgm:pt modelId="{F78C972D-E70E-4453-B491-99FC6BE3E9F3}" type="sibTrans" cxnId="{DF1C597F-7FA1-49A9-9C6D-503508797871}">
      <dgm:prSet/>
      <dgm:spPr/>
      <dgm:t>
        <a:bodyPr/>
        <a:lstStyle/>
        <a:p>
          <a:endParaRPr lang="en-US"/>
        </a:p>
      </dgm:t>
    </dgm:pt>
    <dgm:pt modelId="{F0282D23-0B90-4D5E-B10A-B69965A4E6D5}">
      <dgm:prSet/>
      <dgm:spPr/>
      <dgm:t>
        <a:bodyPr/>
        <a:lstStyle/>
        <a:p>
          <a:r>
            <a:rPr lang="en-GB"/>
            <a:t>Speed up the claim process</a:t>
          </a:r>
          <a:endParaRPr lang="en-US"/>
        </a:p>
      </dgm:t>
    </dgm:pt>
    <dgm:pt modelId="{62FFB1A8-3632-41BE-9F95-AD049EBCEF91}" type="parTrans" cxnId="{70CE4BAF-56D3-4740-8A60-7B38FD8B5DE0}">
      <dgm:prSet/>
      <dgm:spPr/>
      <dgm:t>
        <a:bodyPr/>
        <a:lstStyle/>
        <a:p>
          <a:endParaRPr lang="en-US"/>
        </a:p>
      </dgm:t>
    </dgm:pt>
    <dgm:pt modelId="{2B8A2902-D57B-421E-B892-E29F581514F0}" type="sibTrans" cxnId="{70CE4BAF-56D3-4740-8A60-7B38FD8B5DE0}">
      <dgm:prSet/>
      <dgm:spPr/>
      <dgm:t>
        <a:bodyPr/>
        <a:lstStyle/>
        <a:p>
          <a:endParaRPr lang="en-US"/>
        </a:p>
      </dgm:t>
    </dgm:pt>
    <dgm:pt modelId="{A622569E-D12D-45EF-A423-E2C10C67FDE1}">
      <dgm:prSet/>
      <dgm:spPr/>
      <dgm:t>
        <a:bodyPr/>
        <a:lstStyle/>
        <a:p>
          <a:r>
            <a:rPr lang="en-GB"/>
            <a:t>Reduce legal costs</a:t>
          </a:r>
          <a:endParaRPr lang="en-US"/>
        </a:p>
      </dgm:t>
    </dgm:pt>
    <dgm:pt modelId="{427D32C9-9FB5-4B6C-80F5-CB9FD50AC194}" type="parTrans" cxnId="{768A5B90-3EDC-4B2E-8DEB-4AEE4EE25FC8}">
      <dgm:prSet/>
      <dgm:spPr/>
      <dgm:t>
        <a:bodyPr/>
        <a:lstStyle/>
        <a:p>
          <a:endParaRPr lang="en-US"/>
        </a:p>
      </dgm:t>
    </dgm:pt>
    <dgm:pt modelId="{4093163F-7EEA-4DEA-BC4F-9FB00F847496}" type="sibTrans" cxnId="{768A5B90-3EDC-4B2E-8DEB-4AEE4EE25FC8}">
      <dgm:prSet/>
      <dgm:spPr/>
      <dgm:t>
        <a:bodyPr/>
        <a:lstStyle/>
        <a:p>
          <a:endParaRPr lang="en-US"/>
        </a:p>
      </dgm:t>
    </dgm:pt>
    <dgm:pt modelId="{CA9043FB-079D-43EF-996B-BD8AD368F686}">
      <dgm:prSet/>
      <dgm:spPr/>
      <dgm:t>
        <a:bodyPr/>
        <a:lstStyle/>
        <a:p>
          <a:r>
            <a:rPr lang="en-GB"/>
            <a:t>Eliminate fear of being sued</a:t>
          </a:r>
          <a:endParaRPr lang="en-US"/>
        </a:p>
      </dgm:t>
    </dgm:pt>
    <dgm:pt modelId="{742997B6-7A0C-4458-B6A4-55A58008430D}" type="parTrans" cxnId="{6F38A3BC-2DFD-439A-AEAD-73A30AB2435E}">
      <dgm:prSet/>
      <dgm:spPr/>
      <dgm:t>
        <a:bodyPr/>
        <a:lstStyle/>
        <a:p>
          <a:endParaRPr lang="en-US"/>
        </a:p>
      </dgm:t>
    </dgm:pt>
    <dgm:pt modelId="{27A3020B-BE5C-45D7-BD17-551586A67C85}" type="sibTrans" cxnId="{6F38A3BC-2DFD-439A-AEAD-73A30AB2435E}">
      <dgm:prSet/>
      <dgm:spPr/>
      <dgm:t>
        <a:bodyPr/>
        <a:lstStyle/>
        <a:p>
          <a:endParaRPr lang="en-US"/>
        </a:p>
      </dgm:t>
    </dgm:pt>
    <dgm:pt modelId="{B4A091B0-285C-4358-934A-4BCBB455222E}">
      <dgm:prSet/>
      <dgm:spPr/>
      <dgm:t>
        <a:bodyPr/>
        <a:lstStyle/>
        <a:p>
          <a:r>
            <a:rPr lang="en-GB"/>
            <a:t>Reduce premiums</a:t>
          </a:r>
          <a:endParaRPr lang="en-US"/>
        </a:p>
      </dgm:t>
    </dgm:pt>
    <dgm:pt modelId="{0F062C89-648B-4117-9D23-61D910E8D421}" type="parTrans" cxnId="{9F516EA5-998B-41B6-8DE1-754629107A88}">
      <dgm:prSet/>
      <dgm:spPr/>
      <dgm:t>
        <a:bodyPr/>
        <a:lstStyle/>
        <a:p>
          <a:endParaRPr lang="en-US"/>
        </a:p>
      </dgm:t>
    </dgm:pt>
    <dgm:pt modelId="{6BAB6A27-5B96-4E5E-91B0-F0DA47C59D35}" type="sibTrans" cxnId="{9F516EA5-998B-41B6-8DE1-754629107A88}">
      <dgm:prSet/>
      <dgm:spPr/>
      <dgm:t>
        <a:bodyPr/>
        <a:lstStyle/>
        <a:p>
          <a:endParaRPr lang="en-US"/>
        </a:p>
      </dgm:t>
    </dgm:pt>
    <dgm:pt modelId="{BCDE2202-5281-47E6-BC91-3BA30748121C}" type="pres">
      <dgm:prSet presAssocID="{88A16525-FA97-4977-8F91-0F22A5A80344}" presName="root" presStyleCnt="0">
        <dgm:presLayoutVars>
          <dgm:dir/>
          <dgm:resizeHandles val="exact"/>
        </dgm:presLayoutVars>
      </dgm:prSet>
      <dgm:spPr/>
    </dgm:pt>
    <dgm:pt modelId="{969E6FBE-4C00-447F-B81F-F2B7E6E1133C}" type="pres">
      <dgm:prSet presAssocID="{4C340EC0-E194-475F-9092-FF0A427296BC}" presName="compNode" presStyleCnt="0"/>
      <dgm:spPr/>
    </dgm:pt>
    <dgm:pt modelId="{8B2A786F-3429-48A7-9D2C-539BB8527619}" type="pres">
      <dgm:prSet presAssocID="{4C340EC0-E194-475F-9092-FF0A427296BC}" presName="iconRect" presStyleLbl="node1" presStyleIdx="0" presStyleCnt="6" custLinFactNeighborX="14205" custLinFactNeighborY="12517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obber"/>
        </a:ext>
      </dgm:extLst>
    </dgm:pt>
    <dgm:pt modelId="{32037897-0DAB-4638-ACB4-22EDA95B94EA}" type="pres">
      <dgm:prSet presAssocID="{4C340EC0-E194-475F-9092-FF0A427296BC}" presName="spaceRect" presStyleCnt="0"/>
      <dgm:spPr/>
    </dgm:pt>
    <dgm:pt modelId="{0C3237C2-C18C-45B7-9893-D906516500FB}" type="pres">
      <dgm:prSet presAssocID="{4C340EC0-E194-475F-9092-FF0A427296BC}" presName="textRect" presStyleLbl="revTx" presStyleIdx="0" presStyleCnt="6" custScaleY="100000">
        <dgm:presLayoutVars>
          <dgm:chMax val="1"/>
          <dgm:chPref val="1"/>
        </dgm:presLayoutVars>
      </dgm:prSet>
      <dgm:spPr/>
    </dgm:pt>
    <dgm:pt modelId="{B4C32C64-6D9F-4A0B-901D-79D80C99BC65}" type="pres">
      <dgm:prSet presAssocID="{231AC2FE-79B8-4616-A428-199A01B5F608}" presName="sibTrans" presStyleCnt="0"/>
      <dgm:spPr/>
    </dgm:pt>
    <dgm:pt modelId="{966F912D-A1AA-401D-954D-2CC782844328}" type="pres">
      <dgm:prSet presAssocID="{9552FE25-A65D-4009-811D-D42D1BEDCCB6}" presName="compNode" presStyleCnt="0"/>
      <dgm:spPr/>
    </dgm:pt>
    <dgm:pt modelId="{FBD72D7C-FE4E-4395-94D4-5BF385A14F33}" type="pres">
      <dgm:prSet presAssocID="{9552FE25-A65D-4009-811D-D42D1BEDCCB6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 mark"/>
        </a:ext>
      </dgm:extLst>
    </dgm:pt>
    <dgm:pt modelId="{264CBF60-6DF4-4165-84BE-3AE33757F184}" type="pres">
      <dgm:prSet presAssocID="{9552FE25-A65D-4009-811D-D42D1BEDCCB6}" presName="spaceRect" presStyleCnt="0"/>
      <dgm:spPr/>
    </dgm:pt>
    <dgm:pt modelId="{4AE41E1E-D90B-4AD6-BEEE-797902CDBE59}" type="pres">
      <dgm:prSet presAssocID="{9552FE25-A65D-4009-811D-D42D1BEDCCB6}" presName="textRect" presStyleLbl="revTx" presStyleIdx="1" presStyleCnt="6">
        <dgm:presLayoutVars>
          <dgm:chMax val="1"/>
          <dgm:chPref val="1"/>
        </dgm:presLayoutVars>
      </dgm:prSet>
      <dgm:spPr/>
    </dgm:pt>
    <dgm:pt modelId="{2288C706-DC09-4D54-BC19-59DE3CD9A010}" type="pres">
      <dgm:prSet presAssocID="{F78C972D-E70E-4453-B491-99FC6BE3E9F3}" presName="sibTrans" presStyleCnt="0"/>
      <dgm:spPr/>
    </dgm:pt>
    <dgm:pt modelId="{C6D3960A-3C7B-4FC6-9639-7C164F448C25}" type="pres">
      <dgm:prSet presAssocID="{F0282D23-0B90-4D5E-B10A-B69965A4E6D5}" presName="compNode" presStyleCnt="0"/>
      <dgm:spPr/>
    </dgm:pt>
    <dgm:pt modelId="{BC481361-DF10-4235-A81A-71798ED2231D}" type="pres">
      <dgm:prSet presAssocID="{F0282D23-0B90-4D5E-B10A-B69965A4E6D5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vron Arrows"/>
        </a:ext>
      </dgm:extLst>
    </dgm:pt>
    <dgm:pt modelId="{F54B0E98-CF84-468C-ACF0-A0C8AE30F04B}" type="pres">
      <dgm:prSet presAssocID="{F0282D23-0B90-4D5E-B10A-B69965A4E6D5}" presName="spaceRect" presStyleCnt="0"/>
      <dgm:spPr/>
    </dgm:pt>
    <dgm:pt modelId="{0CCBBC41-C4FD-4BEC-9221-C4E492800251}" type="pres">
      <dgm:prSet presAssocID="{F0282D23-0B90-4D5E-B10A-B69965A4E6D5}" presName="textRect" presStyleLbl="revTx" presStyleIdx="2" presStyleCnt="6">
        <dgm:presLayoutVars>
          <dgm:chMax val="1"/>
          <dgm:chPref val="1"/>
        </dgm:presLayoutVars>
      </dgm:prSet>
      <dgm:spPr/>
    </dgm:pt>
    <dgm:pt modelId="{1BBF2907-A641-482B-895B-BB1BA4FC26DB}" type="pres">
      <dgm:prSet presAssocID="{2B8A2902-D57B-421E-B892-E29F581514F0}" presName="sibTrans" presStyleCnt="0"/>
      <dgm:spPr/>
    </dgm:pt>
    <dgm:pt modelId="{57D12164-9899-4893-8873-2408C10A0E00}" type="pres">
      <dgm:prSet presAssocID="{A622569E-D12D-45EF-A423-E2C10C67FDE1}" presName="compNode" presStyleCnt="0"/>
      <dgm:spPr/>
    </dgm:pt>
    <dgm:pt modelId="{013C60CC-E981-449E-879E-A3C105A59D39}" type="pres">
      <dgm:prSet presAssocID="{A622569E-D12D-45EF-A423-E2C10C67FDE1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6DB52EE5-CACE-4430-AF94-F44CF21419EA}" type="pres">
      <dgm:prSet presAssocID="{A622569E-D12D-45EF-A423-E2C10C67FDE1}" presName="spaceRect" presStyleCnt="0"/>
      <dgm:spPr/>
    </dgm:pt>
    <dgm:pt modelId="{0A97D881-C9C9-4EBF-8CA6-F4BDAD25074F}" type="pres">
      <dgm:prSet presAssocID="{A622569E-D12D-45EF-A423-E2C10C67FDE1}" presName="textRect" presStyleLbl="revTx" presStyleIdx="3" presStyleCnt="6">
        <dgm:presLayoutVars>
          <dgm:chMax val="1"/>
          <dgm:chPref val="1"/>
        </dgm:presLayoutVars>
      </dgm:prSet>
      <dgm:spPr/>
    </dgm:pt>
    <dgm:pt modelId="{F05B6289-1696-4FA3-A983-55A81E81F514}" type="pres">
      <dgm:prSet presAssocID="{4093163F-7EEA-4DEA-BC4F-9FB00F847496}" presName="sibTrans" presStyleCnt="0"/>
      <dgm:spPr/>
    </dgm:pt>
    <dgm:pt modelId="{5A09196C-077D-45CA-AECB-41B2771BA702}" type="pres">
      <dgm:prSet presAssocID="{CA9043FB-079D-43EF-996B-BD8AD368F686}" presName="compNode" presStyleCnt="0"/>
      <dgm:spPr/>
    </dgm:pt>
    <dgm:pt modelId="{A22107CA-F69F-42F6-A4E7-D06E1EEA77B2}" type="pres">
      <dgm:prSet presAssocID="{CA9043FB-079D-43EF-996B-BD8AD368F686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Irritant"/>
        </a:ext>
      </dgm:extLst>
    </dgm:pt>
    <dgm:pt modelId="{89BF9516-D08B-4088-A171-0BBD569A8D3F}" type="pres">
      <dgm:prSet presAssocID="{CA9043FB-079D-43EF-996B-BD8AD368F686}" presName="spaceRect" presStyleCnt="0"/>
      <dgm:spPr/>
    </dgm:pt>
    <dgm:pt modelId="{34296D24-779A-465F-9C9D-232542477279}" type="pres">
      <dgm:prSet presAssocID="{CA9043FB-079D-43EF-996B-BD8AD368F686}" presName="textRect" presStyleLbl="revTx" presStyleIdx="4" presStyleCnt="6">
        <dgm:presLayoutVars>
          <dgm:chMax val="1"/>
          <dgm:chPref val="1"/>
        </dgm:presLayoutVars>
      </dgm:prSet>
      <dgm:spPr/>
    </dgm:pt>
    <dgm:pt modelId="{7D455B8E-865F-4D41-B386-AF61584E6D82}" type="pres">
      <dgm:prSet presAssocID="{27A3020B-BE5C-45D7-BD17-551586A67C85}" presName="sibTrans" presStyleCnt="0"/>
      <dgm:spPr/>
    </dgm:pt>
    <dgm:pt modelId="{B499EAC0-D01D-4512-8103-C516EF8C02DE}" type="pres">
      <dgm:prSet presAssocID="{B4A091B0-285C-4358-934A-4BCBB455222E}" presName="compNode" presStyleCnt="0"/>
      <dgm:spPr/>
    </dgm:pt>
    <dgm:pt modelId="{50E310D2-55D4-476D-831A-6FDE2AF7CE3F}" type="pres">
      <dgm:prSet presAssocID="{B4A091B0-285C-4358-934A-4BCBB455222E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DC9A9579-83A0-4A34-8C33-63E62FA2F89A}" type="pres">
      <dgm:prSet presAssocID="{B4A091B0-285C-4358-934A-4BCBB455222E}" presName="spaceRect" presStyleCnt="0"/>
      <dgm:spPr/>
    </dgm:pt>
    <dgm:pt modelId="{B11DEF73-161F-4E46-928B-504BB36BA421}" type="pres">
      <dgm:prSet presAssocID="{B4A091B0-285C-4358-934A-4BCBB455222E}" presName="textRect" presStyleLbl="revTx" presStyleIdx="5" presStyleCnt="6">
        <dgm:presLayoutVars>
          <dgm:chMax val="1"/>
          <dgm:chPref val="1"/>
        </dgm:presLayoutVars>
      </dgm:prSet>
      <dgm:spPr/>
    </dgm:pt>
  </dgm:ptLst>
  <dgm:cxnLst>
    <dgm:cxn modelId="{2891B50E-2697-40F5-BC82-1D69F831E2CF}" type="presOf" srcId="{88A16525-FA97-4977-8F91-0F22A5A80344}" destId="{BCDE2202-5281-47E6-BC91-3BA30748121C}" srcOrd="0" destOrd="0" presId="urn:microsoft.com/office/officeart/2018/2/layout/IconLabelList"/>
    <dgm:cxn modelId="{14830928-104D-4724-A656-E4DEF497E041}" type="presOf" srcId="{CA9043FB-079D-43EF-996B-BD8AD368F686}" destId="{34296D24-779A-465F-9C9D-232542477279}" srcOrd="0" destOrd="0" presId="urn:microsoft.com/office/officeart/2018/2/layout/IconLabelList"/>
    <dgm:cxn modelId="{AF02E637-3D54-4616-ADF3-4A926DDD05D2}" type="presOf" srcId="{A622569E-D12D-45EF-A423-E2C10C67FDE1}" destId="{0A97D881-C9C9-4EBF-8CA6-F4BDAD25074F}" srcOrd="0" destOrd="0" presId="urn:microsoft.com/office/officeart/2018/2/layout/IconLabelList"/>
    <dgm:cxn modelId="{D8D8BD5C-824E-497D-A7F5-1133FFBE78D2}" srcId="{88A16525-FA97-4977-8F91-0F22A5A80344}" destId="{4C340EC0-E194-475F-9092-FF0A427296BC}" srcOrd="0" destOrd="0" parTransId="{48015312-7E99-45A8-8B5D-47251DF12CE9}" sibTransId="{231AC2FE-79B8-4616-A428-199A01B5F608}"/>
    <dgm:cxn modelId="{4087EC7D-F613-4367-9FCD-76A9263BDED8}" type="presOf" srcId="{4C340EC0-E194-475F-9092-FF0A427296BC}" destId="{0C3237C2-C18C-45B7-9893-D906516500FB}" srcOrd="0" destOrd="0" presId="urn:microsoft.com/office/officeart/2018/2/layout/IconLabelList"/>
    <dgm:cxn modelId="{DF1C597F-7FA1-49A9-9C6D-503508797871}" srcId="{88A16525-FA97-4977-8F91-0F22A5A80344}" destId="{9552FE25-A65D-4009-811D-D42D1BEDCCB6}" srcOrd="1" destOrd="0" parTransId="{8F0749E3-8C96-4D74-B934-EEC6C1121B3E}" sibTransId="{F78C972D-E70E-4453-B491-99FC6BE3E9F3}"/>
    <dgm:cxn modelId="{768A5B90-3EDC-4B2E-8DEB-4AEE4EE25FC8}" srcId="{88A16525-FA97-4977-8F91-0F22A5A80344}" destId="{A622569E-D12D-45EF-A423-E2C10C67FDE1}" srcOrd="3" destOrd="0" parTransId="{427D32C9-9FB5-4B6C-80F5-CB9FD50AC194}" sibTransId="{4093163F-7EEA-4DEA-BC4F-9FB00F847496}"/>
    <dgm:cxn modelId="{48DC9C92-CE8F-47FE-B465-57D217CDE503}" type="presOf" srcId="{9552FE25-A65D-4009-811D-D42D1BEDCCB6}" destId="{4AE41E1E-D90B-4AD6-BEEE-797902CDBE59}" srcOrd="0" destOrd="0" presId="urn:microsoft.com/office/officeart/2018/2/layout/IconLabelList"/>
    <dgm:cxn modelId="{BAAEA597-CAC6-4AEE-A17F-A0115336B626}" type="presOf" srcId="{F0282D23-0B90-4D5E-B10A-B69965A4E6D5}" destId="{0CCBBC41-C4FD-4BEC-9221-C4E492800251}" srcOrd="0" destOrd="0" presId="urn:microsoft.com/office/officeart/2018/2/layout/IconLabelList"/>
    <dgm:cxn modelId="{9F516EA5-998B-41B6-8DE1-754629107A88}" srcId="{88A16525-FA97-4977-8F91-0F22A5A80344}" destId="{B4A091B0-285C-4358-934A-4BCBB455222E}" srcOrd="5" destOrd="0" parTransId="{0F062C89-648B-4117-9D23-61D910E8D421}" sibTransId="{6BAB6A27-5B96-4E5E-91B0-F0DA47C59D35}"/>
    <dgm:cxn modelId="{70CE4BAF-56D3-4740-8A60-7B38FD8B5DE0}" srcId="{88A16525-FA97-4977-8F91-0F22A5A80344}" destId="{F0282D23-0B90-4D5E-B10A-B69965A4E6D5}" srcOrd="2" destOrd="0" parTransId="{62FFB1A8-3632-41BE-9F95-AD049EBCEF91}" sibTransId="{2B8A2902-D57B-421E-B892-E29F581514F0}"/>
    <dgm:cxn modelId="{6F38A3BC-2DFD-439A-AEAD-73A30AB2435E}" srcId="{88A16525-FA97-4977-8F91-0F22A5A80344}" destId="{CA9043FB-079D-43EF-996B-BD8AD368F686}" srcOrd="4" destOrd="0" parTransId="{742997B6-7A0C-4458-B6A4-55A58008430D}" sibTransId="{27A3020B-BE5C-45D7-BD17-551586A67C85}"/>
    <dgm:cxn modelId="{5E8941E1-A6FF-405B-A9E8-B68BED9BFC4C}" type="presOf" srcId="{B4A091B0-285C-4358-934A-4BCBB455222E}" destId="{B11DEF73-161F-4E46-928B-504BB36BA421}" srcOrd="0" destOrd="0" presId="urn:microsoft.com/office/officeart/2018/2/layout/IconLabelList"/>
    <dgm:cxn modelId="{81467419-3805-42A3-A4D4-57355946B4F0}" type="presParOf" srcId="{BCDE2202-5281-47E6-BC91-3BA30748121C}" destId="{969E6FBE-4C00-447F-B81F-F2B7E6E1133C}" srcOrd="0" destOrd="0" presId="urn:microsoft.com/office/officeart/2018/2/layout/IconLabelList"/>
    <dgm:cxn modelId="{3B9C9E95-39E5-4803-85F3-6020C26DD3A5}" type="presParOf" srcId="{969E6FBE-4C00-447F-B81F-F2B7E6E1133C}" destId="{8B2A786F-3429-48A7-9D2C-539BB8527619}" srcOrd="0" destOrd="0" presId="urn:microsoft.com/office/officeart/2018/2/layout/IconLabelList"/>
    <dgm:cxn modelId="{77C98CC1-3AA1-4661-BA39-7D0DE3031B5B}" type="presParOf" srcId="{969E6FBE-4C00-447F-B81F-F2B7E6E1133C}" destId="{32037897-0DAB-4638-ACB4-22EDA95B94EA}" srcOrd="1" destOrd="0" presId="urn:microsoft.com/office/officeart/2018/2/layout/IconLabelList"/>
    <dgm:cxn modelId="{8AA5E6AD-3A16-410E-BDD8-FE6FB9FACFB7}" type="presParOf" srcId="{969E6FBE-4C00-447F-B81F-F2B7E6E1133C}" destId="{0C3237C2-C18C-45B7-9893-D906516500FB}" srcOrd="2" destOrd="0" presId="urn:microsoft.com/office/officeart/2018/2/layout/IconLabelList"/>
    <dgm:cxn modelId="{518B8830-4B47-4B38-A937-FE4FCB513A53}" type="presParOf" srcId="{BCDE2202-5281-47E6-BC91-3BA30748121C}" destId="{B4C32C64-6D9F-4A0B-901D-79D80C99BC65}" srcOrd="1" destOrd="0" presId="urn:microsoft.com/office/officeart/2018/2/layout/IconLabelList"/>
    <dgm:cxn modelId="{C8314C7C-D3BC-4AC9-AD19-7C7B6DD64E42}" type="presParOf" srcId="{BCDE2202-5281-47E6-BC91-3BA30748121C}" destId="{966F912D-A1AA-401D-954D-2CC782844328}" srcOrd="2" destOrd="0" presId="urn:microsoft.com/office/officeart/2018/2/layout/IconLabelList"/>
    <dgm:cxn modelId="{5C3BDF03-E1A3-461D-B90E-805EEB9801BA}" type="presParOf" srcId="{966F912D-A1AA-401D-954D-2CC782844328}" destId="{FBD72D7C-FE4E-4395-94D4-5BF385A14F33}" srcOrd="0" destOrd="0" presId="urn:microsoft.com/office/officeart/2018/2/layout/IconLabelList"/>
    <dgm:cxn modelId="{3D43C402-A326-4F60-A9E7-593BCE85396C}" type="presParOf" srcId="{966F912D-A1AA-401D-954D-2CC782844328}" destId="{264CBF60-6DF4-4165-84BE-3AE33757F184}" srcOrd="1" destOrd="0" presId="urn:microsoft.com/office/officeart/2018/2/layout/IconLabelList"/>
    <dgm:cxn modelId="{AA4FE3F6-C24C-48F4-BCE0-50ADE055F1DA}" type="presParOf" srcId="{966F912D-A1AA-401D-954D-2CC782844328}" destId="{4AE41E1E-D90B-4AD6-BEEE-797902CDBE59}" srcOrd="2" destOrd="0" presId="urn:microsoft.com/office/officeart/2018/2/layout/IconLabelList"/>
    <dgm:cxn modelId="{1BF3835A-1EB2-49BE-A0F5-61C083E7FFFB}" type="presParOf" srcId="{BCDE2202-5281-47E6-BC91-3BA30748121C}" destId="{2288C706-DC09-4D54-BC19-59DE3CD9A010}" srcOrd="3" destOrd="0" presId="urn:microsoft.com/office/officeart/2018/2/layout/IconLabelList"/>
    <dgm:cxn modelId="{37C3341C-011E-45B2-80B4-05BC0FD55BC8}" type="presParOf" srcId="{BCDE2202-5281-47E6-BC91-3BA30748121C}" destId="{C6D3960A-3C7B-4FC6-9639-7C164F448C25}" srcOrd="4" destOrd="0" presId="urn:microsoft.com/office/officeart/2018/2/layout/IconLabelList"/>
    <dgm:cxn modelId="{9AADD373-5959-4373-B284-2C5D6E612145}" type="presParOf" srcId="{C6D3960A-3C7B-4FC6-9639-7C164F448C25}" destId="{BC481361-DF10-4235-A81A-71798ED2231D}" srcOrd="0" destOrd="0" presId="urn:microsoft.com/office/officeart/2018/2/layout/IconLabelList"/>
    <dgm:cxn modelId="{FAD14886-2B4C-43EB-8638-0EF666834561}" type="presParOf" srcId="{C6D3960A-3C7B-4FC6-9639-7C164F448C25}" destId="{F54B0E98-CF84-468C-ACF0-A0C8AE30F04B}" srcOrd="1" destOrd="0" presId="urn:microsoft.com/office/officeart/2018/2/layout/IconLabelList"/>
    <dgm:cxn modelId="{810F749E-66BA-4F5E-A8B1-AEB4194FDAA1}" type="presParOf" srcId="{C6D3960A-3C7B-4FC6-9639-7C164F448C25}" destId="{0CCBBC41-C4FD-4BEC-9221-C4E492800251}" srcOrd="2" destOrd="0" presId="urn:microsoft.com/office/officeart/2018/2/layout/IconLabelList"/>
    <dgm:cxn modelId="{9C1DCD5A-DE2F-4A39-BA4F-C90AA384E3C7}" type="presParOf" srcId="{BCDE2202-5281-47E6-BC91-3BA30748121C}" destId="{1BBF2907-A641-482B-895B-BB1BA4FC26DB}" srcOrd="5" destOrd="0" presId="urn:microsoft.com/office/officeart/2018/2/layout/IconLabelList"/>
    <dgm:cxn modelId="{31912DDD-2D08-48C7-9C25-57FA7F48C81A}" type="presParOf" srcId="{BCDE2202-5281-47E6-BC91-3BA30748121C}" destId="{57D12164-9899-4893-8873-2408C10A0E00}" srcOrd="6" destOrd="0" presId="urn:microsoft.com/office/officeart/2018/2/layout/IconLabelList"/>
    <dgm:cxn modelId="{97C10155-7129-4EF6-8BB5-542F7BBBE450}" type="presParOf" srcId="{57D12164-9899-4893-8873-2408C10A0E00}" destId="{013C60CC-E981-449E-879E-A3C105A59D39}" srcOrd="0" destOrd="0" presId="urn:microsoft.com/office/officeart/2018/2/layout/IconLabelList"/>
    <dgm:cxn modelId="{8B9479FA-7CD5-4E93-B5C9-7A4C9792F89B}" type="presParOf" srcId="{57D12164-9899-4893-8873-2408C10A0E00}" destId="{6DB52EE5-CACE-4430-AF94-F44CF21419EA}" srcOrd="1" destOrd="0" presId="urn:microsoft.com/office/officeart/2018/2/layout/IconLabelList"/>
    <dgm:cxn modelId="{EA2816B9-E471-4391-852A-3C9A61A15280}" type="presParOf" srcId="{57D12164-9899-4893-8873-2408C10A0E00}" destId="{0A97D881-C9C9-4EBF-8CA6-F4BDAD25074F}" srcOrd="2" destOrd="0" presId="urn:microsoft.com/office/officeart/2018/2/layout/IconLabelList"/>
    <dgm:cxn modelId="{7255F907-18E7-47D2-9737-30598A951DF2}" type="presParOf" srcId="{BCDE2202-5281-47E6-BC91-3BA30748121C}" destId="{F05B6289-1696-4FA3-A983-55A81E81F514}" srcOrd="7" destOrd="0" presId="urn:microsoft.com/office/officeart/2018/2/layout/IconLabelList"/>
    <dgm:cxn modelId="{940E59FB-E7DA-4255-89A3-1587D6325D78}" type="presParOf" srcId="{BCDE2202-5281-47E6-BC91-3BA30748121C}" destId="{5A09196C-077D-45CA-AECB-41B2771BA702}" srcOrd="8" destOrd="0" presId="urn:microsoft.com/office/officeart/2018/2/layout/IconLabelList"/>
    <dgm:cxn modelId="{B60458AE-04DB-4F57-8214-CE31290A9753}" type="presParOf" srcId="{5A09196C-077D-45CA-AECB-41B2771BA702}" destId="{A22107CA-F69F-42F6-A4E7-D06E1EEA77B2}" srcOrd="0" destOrd="0" presId="urn:microsoft.com/office/officeart/2018/2/layout/IconLabelList"/>
    <dgm:cxn modelId="{D1A76C27-7E27-4A89-9988-6FED65ED7A88}" type="presParOf" srcId="{5A09196C-077D-45CA-AECB-41B2771BA702}" destId="{89BF9516-D08B-4088-A171-0BBD569A8D3F}" srcOrd="1" destOrd="0" presId="urn:microsoft.com/office/officeart/2018/2/layout/IconLabelList"/>
    <dgm:cxn modelId="{13FBF20F-D9DB-4347-A6E4-0D693384779C}" type="presParOf" srcId="{5A09196C-077D-45CA-AECB-41B2771BA702}" destId="{34296D24-779A-465F-9C9D-232542477279}" srcOrd="2" destOrd="0" presId="urn:microsoft.com/office/officeart/2018/2/layout/IconLabelList"/>
    <dgm:cxn modelId="{FBEB7419-69C9-480D-A70A-E3FC6E6F45E1}" type="presParOf" srcId="{BCDE2202-5281-47E6-BC91-3BA30748121C}" destId="{7D455B8E-865F-4D41-B386-AF61584E6D82}" srcOrd="9" destOrd="0" presId="urn:microsoft.com/office/officeart/2018/2/layout/IconLabelList"/>
    <dgm:cxn modelId="{FC411F59-57EC-4E38-9FFE-071D1543DCC3}" type="presParOf" srcId="{BCDE2202-5281-47E6-BC91-3BA30748121C}" destId="{B499EAC0-D01D-4512-8103-C516EF8C02DE}" srcOrd="10" destOrd="0" presId="urn:microsoft.com/office/officeart/2018/2/layout/IconLabelList"/>
    <dgm:cxn modelId="{889A4967-63C0-4493-8467-EEEDA18391F9}" type="presParOf" srcId="{B499EAC0-D01D-4512-8103-C516EF8C02DE}" destId="{50E310D2-55D4-476D-831A-6FDE2AF7CE3F}" srcOrd="0" destOrd="0" presId="urn:microsoft.com/office/officeart/2018/2/layout/IconLabelList"/>
    <dgm:cxn modelId="{8A475B5A-636D-49A1-AC3C-8F237C90B077}" type="presParOf" srcId="{B499EAC0-D01D-4512-8103-C516EF8C02DE}" destId="{DC9A9579-83A0-4A34-8C33-63E62FA2F89A}" srcOrd="1" destOrd="0" presId="urn:microsoft.com/office/officeart/2018/2/layout/IconLabelList"/>
    <dgm:cxn modelId="{F93B091B-3952-4324-9EEB-9B97E8E674AE}" type="presParOf" srcId="{B499EAC0-D01D-4512-8103-C516EF8C02DE}" destId="{B11DEF73-161F-4E46-928B-504BB36BA421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2A786F-3429-48A7-9D2C-539BB8527619}">
      <dsp:nvSpPr>
        <dsp:cNvPr id="0" name=""/>
        <dsp:cNvSpPr/>
      </dsp:nvSpPr>
      <dsp:spPr>
        <a:xfrm>
          <a:off x="500776" y="912894"/>
          <a:ext cx="662080" cy="66208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3237C2-C18C-45B7-9893-D906516500FB}">
      <dsp:nvSpPr>
        <dsp:cNvPr id="0" name=""/>
        <dsp:cNvSpPr/>
      </dsp:nvSpPr>
      <dsp:spPr>
        <a:xfrm>
          <a:off x="2123" y="1712826"/>
          <a:ext cx="1471289" cy="5885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/>
            <a:t>Minimise fraud</a:t>
          </a:r>
          <a:endParaRPr lang="en-US" sz="1700" kern="1200" dirty="0"/>
        </a:p>
      </dsp:txBody>
      <dsp:txXfrm>
        <a:off x="2123" y="1712826"/>
        <a:ext cx="1471289" cy="588515"/>
      </dsp:txXfrm>
    </dsp:sp>
    <dsp:sp modelId="{FBD72D7C-FE4E-4395-94D4-5BF385A14F33}">
      <dsp:nvSpPr>
        <dsp:cNvPr id="0" name=""/>
        <dsp:cNvSpPr/>
      </dsp:nvSpPr>
      <dsp:spPr>
        <a:xfrm>
          <a:off x="2135492" y="830021"/>
          <a:ext cx="662080" cy="66208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E41E1E-D90B-4AD6-BEEE-797902CDBE59}">
      <dsp:nvSpPr>
        <dsp:cNvPr id="0" name=""/>
        <dsp:cNvSpPr/>
      </dsp:nvSpPr>
      <dsp:spPr>
        <a:xfrm>
          <a:off x="1730888" y="1712826"/>
          <a:ext cx="1471289" cy="5885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/>
            <a:t>Minimise ‘spurious’ claims</a:t>
          </a:r>
          <a:endParaRPr lang="en-US" sz="1700" kern="1200"/>
        </a:p>
      </dsp:txBody>
      <dsp:txXfrm>
        <a:off x="1730888" y="1712826"/>
        <a:ext cx="1471289" cy="588515"/>
      </dsp:txXfrm>
    </dsp:sp>
    <dsp:sp modelId="{BC481361-DF10-4235-A81A-71798ED2231D}">
      <dsp:nvSpPr>
        <dsp:cNvPr id="0" name=""/>
        <dsp:cNvSpPr/>
      </dsp:nvSpPr>
      <dsp:spPr>
        <a:xfrm>
          <a:off x="3864257" y="830021"/>
          <a:ext cx="662080" cy="66208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CBBC41-C4FD-4BEC-9221-C4E492800251}">
      <dsp:nvSpPr>
        <dsp:cNvPr id="0" name=""/>
        <dsp:cNvSpPr/>
      </dsp:nvSpPr>
      <dsp:spPr>
        <a:xfrm>
          <a:off x="3459653" y="1712826"/>
          <a:ext cx="1471289" cy="5885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/>
            <a:t>Speed up the claim process</a:t>
          </a:r>
          <a:endParaRPr lang="en-US" sz="1700" kern="1200"/>
        </a:p>
      </dsp:txBody>
      <dsp:txXfrm>
        <a:off x="3459653" y="1712826"/>
        <a:ext cx="1471289" cy="588515"/>
      </dsp:txXfrm>
    </dsp:sp>
    <dsp:sp modelId="{013C60CC-E981-449E-879E-A3C105A59D39}">
      <dsp:nvSpPr>
        <dsp:cNvPr id="0" name=""/>
        <dsp:cNvSpPr/>
      </dsp:nvSpPr>
      <dsp:spPr>
        <a:xfrm>
          <a:off x="5593022" y="830021"/>
          <a:ext cx="662080" cy="66208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97D881-C9C9-4EBF-8CA6-F4BDAD25074F}">
      <dsp:nvSpPr>
        <dsp:cNvPr id="0" name=""/>
        <dsp:cNvSpPr/>
      </dsp:nvSpPr>
      <dsp:spPr>
        <a:xfrm>
          <a:off x="5188417" y="1712826"/>
          <a:ext cx="1471289" cy="5885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/>
            <a:t>Reduce legal costs</a:t>
          </a:r>
          <a:endParaRPr lang="en-US" sz="1700" kern="1200"/>
        </a:p>
      </dsp:txBody>
      <dsp:txXfrm>
        <a:off x="5188417" y="1712826"/>
        <a:ext cx="1471289" cy="588515"/>
      </dsp:txXfrm>
    </dsp:sp>
    <dsp:sp modelId="{A22107CA-F69F-42F6-A4E7-D06E1EEA77B2}">
      <dsp:nvSpPr>
        <dsp:cNvPr id="0" name=""/>
        <dsp:cNvSpPr/>
      </dsp:nvSpPr>
      <dsp:spPr>
        <a:xfrm>
          <a:off x="7321786" y="830021"/>
          <a:ext cx="662080" cy="662080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296D24-779A-465F-9C9D-232542477279}">
      <dsp:nvSpPr>
        <dsp:cNvPr id="0" name=""/>
        <dsp:cNvSpPr/>
      </dsp:nvSpPr>
      <dsp:spPr>
        <a:xfrm>
          <a:off x="6917182" y="1712826"/>
          <a:ext cx="1471289" cy="5885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/>
            <a:t>Eliminate fear of being sued</a:t>
          </a:r>
          <a:endParaRPr lang="en-US" sz="1700" kern="1200"/>
        </a:p>
      </dsp:txBody>
      <dsp:txXfrm>
        <a:off x="6917182" y="1712826"/>
        <a:ext cx="1471289" cy="588515"/>
      </dsp:txXfrm>
    </dsp:sp>
    <dsp:sp modelId="{50E310D2-55D4-476D-831A-6FDE2AF7CE3F}">
      <dsp:nvSpPr>
        <dsp:cNvPr id="0" name=""/>
        <dsp:cNvSpPr/>
      </dsp:nvSpPr>
      <dsp:spPr>
        <a:xfrm>
          <a:off x="9050551" y="830021"/>
          <a:ext cx="662080" cy="662080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1DEF73-161F-4E46-928B-504BB36BA421}">
      <dsp:nvSpPr>
        <dsp:cNvPr id="0" name=""/>
        <dsp:cNvSpPr/>
      </dsp:nvSpPr>
      <dsp:spPr>
        <a:xfrm>
          <a:off x="8645947" y="1712826"/>
          <a:ext cx="1471289" cy="5885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/>
            <a:t>Reduce premiums</a:t>
          </a:r>
          <a:endParaRPr lang="en-US" sz="1700" kern="1200"/>
        </a:p>
      </dsp:txBody>
      <dsp:txXfrm>
        <a:off x="8645947" y="1712826"/>
        <a:ext cx="1471289" cy="5885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FCBD6A-92BF-4C72-A717-756166D7C0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6A032D-7987-4115-B510-03C917086F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91508F-7027-4398-B286-64FE45CF6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740F1-9A4B-41A4-AF9F-3057603B6562}" type="datetimeFigureOut">
              <a:rPr lang="en-GB" smtClean="0"/>
              <a:t>27/05/2021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51A73D-A893-4159-9986-D8221F283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A60E33-8358-4881-8A8C-14B6AA54B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D1884-5256-4AAF-A65B-3873CA6808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2496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826EA7-272F-4CB2-8568-C15C89BB2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3559BC-7CAB-4F40-B260-A0EF630769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7AA998-A650-4DE5-9F63-A964E0470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740F1-9A4B-41A4-AF9F-3057603B6562}" type="datetimeFigureOut">
              <a:rPr lang="en-GB" smtClean="0"/>
              <a:t>27/05/2021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33C4AA-70A8-4C84-96A7-9F37177ED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012D90-16F6-47F9-BD52-605F48488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D1884-5256-4AAF-A65B-3873CA6808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4901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A9B7E48-4331-43D0-9732-B6BCCA36EC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81929B-8892-4233-9CE3-57AFFBA91E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11E6F6-8381-44BB-A95C-D1EF036659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740F1-9A4B-41A4-AF9F-3057603B6562}" type="datetimeFigureOut">
              <a:rPr lang="en-GB" smtClean="0"/>
              <a:t>27/05/2021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E30210-4EDD-448D-AE03-1EE99918E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441FE2-599F-4E3D-B118-00411C42B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D1884-5256-4AAF-A65B-3873CA6808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7227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D0601-4E1D-4955-9E9D-33D19C414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E19DCA-615C-4A90-B181-3ADB0C20F5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CF43A1-778A-4D46-9C99-A6A6E1503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740F1-9A4B-41A4-AF9F-3057603B6562}" type="datetimeFigureOut">
              <a:rPr lang="en-GB" smtClean="0"/>
              <a:t>27/05/2021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8EAA54-8ED0-4C68-8945-FB9637C89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270C32-ACDE-44CC-A845-803B90F5D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D1884-5256-4AAF-A65B-3873CA6808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2868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2955AD-1998-4DEF-8306-0D6659D2D3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90C767-EBA0-4B6A-B01A-4674EAF94A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7CE4EA-8C46-44D1-9F8C-3E01E4C5A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740F1-9A4B-41A4-AF9F-3057603B6562}" type="datetimeFigureOut">
              <a:rPr lang="en-GB" smtClean="0"/>
              <a:t>27/05/2021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32A552-D76F-44BC-90EB-6DCE64926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993281-8776-4B70-9765-64B7B9D3E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D1884-5256-4AAF-A65B-3873CA6808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024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2CE3DF-962D-4530-8113-9AF7C4BE9E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16E002-DDE3-4339-8B4C-CC3514A727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6B33E7-F3C0-484B-88B6-CC19425BD1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9B8E84-2472-42AF-BF50-466A8751D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740F1-9A4B-41A4-AF9F-3057603B6562}" type="datetimeFigureOut">
              <a:rPr lang="en-GB" smtClean="0"/>
              <a:t>27/05/2021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FC2E4D-EA0B-4725-BB6F-2AB9B2ACD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3659A3-4094-414A-9B0A-980B5960E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D1884-5256-4AAF-A65B-3873CA6808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7198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3E447-7FAC-4B52-9A09-BB98DBA108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34C0F2-B085-49B9-8ABC-1F93944B45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7F30BF-0B26-4028-9F1B-75275D7780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4D3E46-CDA5-4CA7-92B6-A58C183489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5C9EEE0-A637-4AD4-B7FA-22C0763955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61EC2E3-C014-4160-80A4-45855D3D4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740F1-9A4B-41A4-AF9F-3057603B6562}" type="datetimeFigureOut">
              <a:rPr lang="en-GB" smtClean="0"/>
              <a:t>27/05/2021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FDBD678-6513-454A-BE4E-FBB3D0997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6B0259-7661-4549-9E97-D114E8286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D1884-5256-4AAF-A65B-3873CA6808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1695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37D19-0D61-4E7A-803C-5288BF9C2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64742F-33FC-4320-8415-AB5D3ED94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740F1-9A4B-41A4-AF9F-3057603B6562}" type="datetimeFigureOut">
              <a:rPr lang="en-GB" smtClean="0"/>
              <a:t>27/05/2021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A9AD8D-6FF5-4E01-ABD5-DE59A9986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C83DA6-71C3-47A6-BE5C-3FEF08A76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D1884-5256-4AAF-A65B-3873CA6808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3398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604234-B339-4F55-A5C1-F0C87A54C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740F1-9A4B-41A4-AF9F-3057603B6562}" type="datetimeFigureOut">
              <a:rPr lang="en-GB" smtClean="0"/>
              <a:t>27/05/2021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7B04F39-1472-4709-8102-CF2652295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16CED1-134F-44AB-9B91-4D4DE0DE3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D1884-5256-4AAF-A65B-3873CA6808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3234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ADF75-66B7-4E43-A403-15FE688D9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AE290C-C009-4BB2-9921-0FBB5F3E26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802861-AD56-4F87-A324-371B6ED7AF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EA8EC8-457E-4A5E-B53B-4C2E98BFE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740F1-9A4B-41A4-AF9F-3057603B6562}" type="datetimeFigureOut">
              <a:rPr lang="en-GB" smtClean="0"/>
              <a:t>27/05/2021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B26D23-0C10-4A2C-B751-F69CF7D85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7D1E3F-9434-43E2-9462-DE75354DA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D1884-5256-4AAF-A65B-3873CA6808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00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2D9715-D2F9-4E1D-A791-BD61FEA7B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768613-C1AE-4753-BCCE-D936A569C2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ACBFD4-F850-4F11-BD77-99BF73237F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5DBD93-C5D8-4AE5-A1B4-757875914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740F1-9A4B-41A4-AF9F-3057603B6562}" type="datetimeFigureOut">
              <a:rPr lang="en-GB" smtClean="0"/>
              <a:t>27/05/2021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BC8FCA-1088-4AAA-A047-547D05E1C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E35D79-DFFC-4038-B655-C5772D19F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D1884-5256-4AAF-A65B-3873CA6808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170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2760C8-353B-4B6B-ABF7-3985764372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9A43FA-909D-40CE-A5DD-8AF09308F1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A14DB7-2552-40AB-BC4A-E30BB10039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9740F1-9A4B-41A4-AF9F-3057603B6562}" type="datetimeFigureOut">
              <a:rPr lang="en-GB" smtClean="0"/>
              <a:t>27/05/2021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B625A0-9A98-4D96-8C6A-027711C916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2D0B53-2DF6-43DF-8933-6ACFC1022C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CD1884-5256-4AAF-A65B-3873CA6808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642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fficialinjuryclaim.org.uk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hyperlink" Target="http://www.officialinjuryclaim.org.uk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6" name="Picture 75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050" name="Rectangle 2">
            <a:extLst>
              <a:ext uri="{FF2B5EF4-FFF2-40B4-BE49-F238E27FC236}">
                <a16:creationId xmlns:a16="http://schemas.microsoft.com/office/drawing/2014/main" id="{7FD9FA66-176E-448E-B19E-916D2760921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40079" y="2053641"/>
            <a:ext cx="4408999" cy="276009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defRPr/>
            </a:pPr>
            <a:r>
              <a:rPr lang="en-US" altLang="en-US" sz="4400" dirty="0">
                <a:solidFill>
                  <a:srgbClr val="FFFFFF"/>
                </a:solidFill>
              </a:rPr>
              <a:t>The Insurance Institute of Leeds</a:t>
            </a:r>
            <a:endParaRPr lang="en-US" altLang="en-US" sz="44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C02A2498-6F36-4F91-8C97-F36C93302CA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5704680" y="636104"/>
            <a:ext cx="5306084" cy="540821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en-US" altLang="en-US" sz="3200" b="1" dirty="0">
                <a:solidFill>
                  <a:schemeClr val="accent1">
                    <a:lumMod val="50000"/>
                  </a:schemeClr>
                </a:solidFill>
              </a:rPr>
              <a:t>The Civil Liability Act and Personal Injury Reforms</a:t>
            </a:r>
          </a:p>
          <a:p>
            <a:pPr>
              <a:defRPr/>
            </a:pPr>
            <a:r>
              <a:rPr lang="en-US" altLang="en-US" sz="3200" dirty="0">
                <a:solidFill>
                  <a:schemeClr val="accent1">
                    <a:lumMod val="50000"/>
                  </a:schemeClr>
                </a:solidFill>
              </a:rPr>
              <a:t>12 May 2021</a:t>
            </a:r>
          </a:p>
          <a:p>
            <a:pPr algn="l">
              <a:defRPr/>
            </a:pPr>
            <a:endParaRPr lang="en-US" altLang="en-US" dirty="0">
              <a:solidFill>
                <a:srgbClr val="000000"/>
              </a:solidFill>
            </a:endParaRPr>
          </a:p>
          <a:p>
            <a:pPr algn="l">
              <a:defRPr/>
            </a:pPr>
            <a:endParaRPr lang="en-US" altLang="en-US" dirty="0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 altLang="en-US" sz="2800" dirty="0">
                <a:solidFill>
                  <a:srgbClr val="002060"/>
                </a:solidFill>
              </a:rPr>
              <a:t>Please wait for the session to commence at 12.00 </a:t>
            </a:r>
          </a:p>
          <a:p>
            <a:pPr algn="l">
              <a:defRPr/>
            </a:pPr>
            <a:endParaRPr lang="en-US" altLang="en-US" dirty="0">
              <a:solidFill>
                <a:srgbClr val="000000"/>
              </a:solidFill>
            </a:endParaRPr>
          </a:p>
          <a:p>
            <a:pPr algn="r">
              <a:defRPr/>
            </a:pPr>
            <a:endParaRPr lang="en-US" altLang="en-US" b="1" dirty="0">
              <a:solidFill>
                <a:srgbClr val="000000"/>
              </a:solidFill>
            </a:endParaRPr>
          </a:p>
          <a:p>
            <a:pPr algn="r">
              <a:defRPr/>
            </a:pPr>
            <a:r>
              <a:rPr lang="en-US" altLang="en-US" dirty="0">
                <a:solidFill>
                  <a:schemeClr val="accent1">
                    <a:lumMod val="50000"/>
                  </a:schemeClr>
                </a:solidFill>
              </a:rPr>
              <a:t>Bernard Thornton FCII</a:t>
            </a:r>
          </a:p>
          <a:p>
            <a:pPr algn="r">
              <a:defRPr/>
            </a:pPr>
            <a:r>
              <a:rPr lang="en-US" altLang="en-US" dirty="0">
                <a:solidFill>
                  <a:schemeClr val="accent1">
                    <a:lumMod val="50000"/>
                  </a:schemeClr>
                </a:solidFill>
              </a:rPr>
              <a:t>Chartered Insurance Practitioner</a:t>
            </a:r>
          </a:p>
          <a:p>
            <a:pPr indent="-228600" algn="l">
              <a:buFont typeface="Arial" panose="020B0604020202020204" pitchFamily="34" charset="0"/>
              <a:buChar char="•"/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3A016B8-EB5A-4F2A-B9D2-2017C6B3F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447" y="714186"/>
            <a:ext cx="6751167" cy="1325563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GB" sz="4000" dirty="0">
                <a:solidFill>
                  <a:srgbClr val="FFFFFF"/>
                </a:solidFill>
              </a:rPr>
              <a:t>‘Whiplash’ Claims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F2B698-E1B3-4335-9EFE-AA14A23959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753935"/>
            <a:ext cx="9833548" cy="3604662"/>
          </a:xfrm>
        </p:spPr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en-GB" sz="3600" dirty="0">
                <a:solidFill>
                  <a:srgbClr val="000000"/>
                </a:solidFill>
              </a:rPr>
              <a:t>Whiplash is defined for the first time as:-</a:t>
            </a:r>
          </a:p>
          <a:p>
            <a:pPr marL="0" indent="0">
              <a:buNone/>
              <a:defRPr/>
            </a:pPr>
            <a:endParaRPr lang="en-GB" sz="1600" dirty="0">
              <a:solidFill>
                <a:srgbClr val="000000"/>
              </a:solidFill>
            </a:endParaRPr>
          </a:p>
          <a:p>
            <a:pPr marL="457200" lvl="1" indent="0">
              <a:buNone/>
              <a:defRPr/>
            </a:pPr>
            <a:r>
              <a:rPr lang="en-GB" sz="3600" dirty="0">
                <a:solidFill>
                  <a:srgbClr val="000000"/>
                </a:solidFill>
              </a:rPr>
              <a:t>‘…a sprain, strain, tear, rupture, or lesser damage of a muscle, tendon or ligament in the neck, back or shoulder, or</a:t>
            </a:r>
          </a:p>
          <a:p>
            <a:pPr marL="0" indent="0">
              <a:buNone/>
              <a:defRPr/>
            </a:pPr>
            <a:r>
              <a:rPr lang="en-GB" sz="3600" dirty="0">
                <a:solidFill>
                  <a:srgbClr val="000000"/>
                </a:solidFill>
              </a:rPr>
              <a:t>	…an injury of soft tissue associated with any of 	the above’</a:t>
            </a:r>
          </a:p>
          <a:p>
            <a:pPr marL="0" indent="0">
              <a:buNone/>
              <a:defRPr/>
            </a:pPr>
            <a:endParaRPr lang="en-GB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37784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3A016B8-EB5A-4F2A-B9D2-2017C6B3F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447" y="714186"/>
            <a:ext cx="6751167" cy="1325563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GB" sz="4000" dirty="0">
                <a:solidFill>
                  <a:srgbClr val="FFFFFF"/>
                </a:solidFill>
              </a:rPr>
              <a:t>Tariff of Damages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F2B698-E1B3-4335-9EFE-AA14A23959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753935"/>
            <a:ext cx="9833548" cy="3632797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3200" dirty="0">
                <a:solidFill>
                  <a:srgbClr val="000000"/>
                </a:solidFill>
              </a:rPr>
              <a:t>Applies only to ‘Whiplash’ Claims where symptoms 	persist for up to 2 years</a:t>
            </a:r>
          </a:p>
          <a:p>
            <a:pPr>
              <a:defRPr/>
            </a:pPr>
            <a:r>
              <a:rPr lang="en-GB" sz="3200" dirty="0">
                <a:solidFill>
                  <a:srgbClr val="000000"/>
                </a:solidFill>
              </a:rPr>
              <a:t>Current Judicial College Damages Guidelines – </a:t>
            </a:r>
          </a:p>
          <a:p>
            <a:pPr marL="457200" lvl="1" indent="0">
              <a:buNone/>
              <a:defRPr/>
            </a:pPr>
            <a:r>
              <a:rPr lang="en-GB" sz="3200" dirty="0">
                <a:solidFill>
                  <a:srgbClr val="000000"/>
                </a:solidFill>
              </a:rPr>
              <a:t>	3-12 months = negotiable from £2,300 to £4,080</a:t>
            </a:r>
          </a:p>
          <a:p>
            <a:pPr>
              <a:defRPr/>
            </a:pPr>
            <a:r>
              <a:rPr lang="en-GB" sz="3200" dirty="0">
                <a:solidFill>
                  <a:srgbClr val="000000"/>
                </a:solidFill>
              </a:rPr>
              <a:t>New Tariff – </a:t>
            </a:r>
          </a:p>
          <a:p>
            <a:pPr marL="457200" lvl="1" indent="0">
              <a:buNone/>
              <a:defRPr/>
            </a:pPr>
            <a:r>
              <a:rPr lang="en-GB" sz="3200" dirty="0">
                <a:solidFill>
                  <a:srgbClr val="000000"/>
                </a:solidFill>
              </a:rPr>
              <a:t>	3-6 months = flat £495</a:t>
            </a:r>
          </a:p>
          <a:p>
            <a:pPr>
              <a:defRPr/>
            </a:pPr>
            <a:r>
              <a:rPr lang="en-GB" sz="3200" dirty="0">
                <a:solidFill>
                  <a:srgbClr val="000000"/>
                </a:solidFill>
              </a:rPr>
              <a:t>‘Special category’ claimants fall outside the tariff</a:t>
            </a:r>
          </a:p>
          <a:p>
            <a:pPr marL="0" indent="0">
              <a:buNone/>
              <a:defRPr/>
            </a:pPr>
            <a:endParaRPr lang="en-GB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09385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493840-C397-4F2E-A2A8-DC40A505F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7140" y="306402"/>
            <a:ext cx="10515600" cy="13255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z="4000" b="1" dirty="0">
                <a:solidFill>
                  <a:schemeClr val="accent1">
                    <a:lumMod val="50000"/>
                  </a:schemeClr>
                </a:solidFill>
              </a:rPr>
              <a:t>Scale of Damages for RTA whiplash claims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C2B626E-FB13-4BE8-A49E-DEA8B888710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7815967"/>
              </p:ext>
            </p:extLst>
          </p:nvPr>
        </p:nvGraphicFramePr>
        <p:xfrm>
          <a:off x="483067" y="1470992"/>
          <a:ext cx="8229600" cy="5117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86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96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913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799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latin typeface="Calibri"/>
                          <a:ea typeface="Calibri"/>
                          <a:cs typeface="Times New Roman"/>
                        </a:rPr>
                        <a:t>PROGNOSIS PERIOD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>
                          <a:latin typeface="+mn-lt"/>
                          <a:ea typeface="Calibri"/>
                          <a:cs typeface="Times New Roman"/>
                        </a:rPr>
                        <a:t>CIVIL LIABILITY ACT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>
                          <a:latin typeface="+mn-lt"/>
                          <a:ea typeface="Calibri"/>
                          <a:cs typeface="Times New Roman"/>
                        </a:rPr>
                        <a:t>JCG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>
                          <a:latin typeface="+mn-lt"/>
                          <a:ea typeface="Calibri"/>
                          <a:cs typeface="Times New Roman"/>
                        </a:rPr>
                        <a:t>(LASPO ACT)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25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latin typeface="Calibri"/>
                          <a:ea typeface="Calibri"/>
                          <a:cs typeface="Times New Roman"/>
                        </a:rPr>
                        <a:t>&lt;3 MONTHS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latin typeface="Calibri"/>
                          <a:ea typeface="Calibri"/>
                          <a:cs typeface="Times New Roman"/>
                        </a:rPr>
                        <a:t>£240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latin typeface="Calibri"/>
                          <a:ea typeface="Calibri"/>
                          <a:cs typeface="Times New Roman"/>
                        </a:rPr>
                        <a:t>£300 - £1950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25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latin typeface="Calibri"/>
                          <a:ea typeface="Calibri"/>
                          <a:cs typeface="Times New Roman"/>
                        </a:rPr>
                        <a:t>3–6 MONTHS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latin typeface="Calibri"/>
                          <a:ea typeface="Calibri"/>
                          <a:cs typeface="Times New Roman"/>
                        </a:rPr>
                        <a:t>£495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86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latin typeface="+mn-lt"/>
                          <a:ea typeface="Calibri"/>
                          <a:cs typeface="Times New Roman"/>
                        </a:rPr>
                        <a:t>6-9 MONTHS</a:t>
                      </a:r>
                      <a:endParaRPr lang="en-GB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latin typeface="Calibri"/>
                          <a:ea typeface="Calibri"/>
                          <a:cs typeface="Times New Roman"/>
                        </a:rPr>
                        <a:t>£840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>
                          <a:latin typeface="+mn-lt"/>
                          <a:ea typeface="Calibri"/>
                          <a:cs typeface="Times New Roman"/>
                        </a:rPr>
                        <a:t>)£2300 - £4080</a:t>
                      </a:r>
                      <a:endParaRPr lang="en-GB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25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latin typeface="Calibri"/>
                          <a:ea typeface="Calibri"/>
                          <a:cs typeface="Times New Roman"/>
                        </a:rPr>
                        <a:t>9-12 MONTHS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latin typeface="Calibri"/>
                          <a:ea typeface="Calibri"/>
                          <a:cs typeface="Times New Roman"/>
                        </a:rPr>
                        <a:t>£1320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latin typeface="+mn-lt"/>
                          <a:ea typeface="Calibri"/>
                          <a:cs typeface="Times New Roman"/>
                        </a:rPr>
                        <a:t>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25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latin typeface="Calibri"/>
                          <a:ea typeface="Calibri"/>
                          <a:cs typeface="Times New Roman"/>
                        </a:rPr>
                        <a:t>12-15 MONTHS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latin typeface="Calibri"/>
                          <a:ea typeface="Calibri"/>
                          <a:cs typeface="Times New Roman"/>
                        </a:rPr>
                        <a:t>£2040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25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latin typeface="Calibri"/>
                          <a:ea typeface="Calibri"/>
                          <a:cs typeface="Times New Roman"/>
                        </a:rPr>
                        <a:t>15-18 MONTHS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latin typeface="Calibri"/>
                          <a:ea typeface="Calibri"/>
                          <a:cs typeface="Times New Roman"/>
                        </a:rPr>
                        <a:t>£3005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>
                          <a:latin typeface="+mn-lt"/>
                          <a:ea typeface="Calibri"/>
                          <a:cs typeface="Times New Roman"/>
                        </a:rPr>
                        <a:t>)  £3470-£6290</a:t>
                      </a:r>
                      <a:endParaRPr lang="en-GB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56830925"/>
                  </a:ext>
                </a:extLst>
              </a:tr>
              <a:tr h="5325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latin typeface="Calibri"/>
                          <a:ea typeface="Calibri"/>
                          <a:cs typeface="Times New Roman"/>
                        </a:rPr>
                        <a:t>18-24 MONTHS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latin typeface="Calibri"/>
                          <a:ea typeface="Calibri"/>
                          <a:cs typeface="Times New Roman"/>
                        </a:rPr>
                        <a:t>£4215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2947778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3A016B8-EB5A-4F2A-B9D2-2017C6B3F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447" y="714186"/>
            <a:ext cx="6751167" cy="1325563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GB" sz="4000" dirty="0">
                <a:solidFill>
                  <a:srgbClr val="FFFFFF"/>
                </a:solidFill>
              </a:rPr>
              <a:t>New Portal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F2B698-E1B3-4335-9EFE-AA14A23959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753935"/>
            <a:ext cx="9833548" cy="3675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3200" dirty="0">
                <a:solidFill>
                  <a:srgbClr val="000000"/>
                </a:solidFill>
              </a:rPr>
              <a:t>Effective 31 May 2021</a:t>
            </a:r>
          </a:p>
          <a:p>
            <a:pPr>
              <a:defRPr/>
            </a:pPr>
            <a:r>
              <a:rPr lang="en-GB" sz="3200" dirty="0">
                <a:solidFill>
                  <a:srgbClr val="000000"/>
                </a:solidFill>
              </a:rPr>
              <a:t>For Litigants in Person (can be used by representatives) </a:t>
            </a:r>
          </a:p>
          <a:p>
            <a:pPr lvl="0">
              <a:defRPr/>
            </a:pPr>
            <a:r>
              <a:rPr lang="en-GB" sz="3200" dirty="0">
                <a:solidFill>
                  <a:srgbClr val="000000"/>
                </a:solidFill>
              </a:rPr>
              <a:t>For whiplash claims with symptoms lasting &lt;2 years only</a:t>
            </a:r>
          </a:p>
          <a:p>
            <a:pPr lvl="0">
              <a:defRPr/>
            </a:pPr>
            <a:r>
              <a:rPr lang="en-GB" sz="3200" dirty="0">
                <a:solidFill>
                  <a:srgbClr val="000000"/>
                </a:solidFill>
              </a:rPr>
              <a:t>Runs alongside current portal, which continues for other 	injury claims </a:t>
            </a:r>
          </a:p>
          <a:p>
            <a:pPr lvl="0">
              <a:defRPr/>
            </a:pPr>
            <a:r>
              <a:rPr lang="en-GB" sz="3200" dirty="0">
                <a:solidFill>
                  <a:srgbClr val="000000"/>
                </a:solidFill>
              </a:rPr>
              <a:t>Site available to browse at </a:t>
            </a:r>
            <a:r>
              <a:rPr lang="en-GB" sz="3200" dirty="0">
                <a:solidFill>
                  <a:srgbClr val="002060"/>
                </a:solidFill>
                <a:latin typeface="Calibri Light" panose="020F0302020204030204"/>
                <a:ea typeface="+mj-ea"/>
                <a:cs typeface="+mj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www.officialinjuryclaim.org.uk</a:t>
            </a:r>
            <a:r>
              <a:rPr lang="en-GB" sz="3200" dirty="0">
                <a:solidFill>
                  <a:srgbClr val="002060"/>
                </a:solidFill>
                <a:latin typeface="Calibri Light" panose="020F0302020204030204"/>
                <a:ea typeface="+mj-ea"/>
                <a:cs typeface="+mj-cs"/>
              </a:rPr>
              <a:t> </a:t>
            </a:r>
            <a:endParaRPr lang="en-GB" sz="3200" dirty="0">
              <a:solidFill>
                <a:srgbClr val="002060"/>
              </a:solidFill>
            </a:endParaRPr>
          </a:p>
          <a:p>
            <a:pPr marL="0" indent="0">
              <a:buNone/>
              <a:defRPr/>
            </a:pPr>
            <a:endParaRPr lang="en-GB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9045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9D92A-01EC-4F28-8651-BAE2530989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GB" b="1" dirty="0">
                <a:solidFill>
                  <a:schemeClr val="accent1">
                    <a:lumMod val="50000"/>
                  </a:schemeClr>
                </a:solidFill>
              </a:rPr>
              <a:t>New Portal Website</a:t>
            </a:r>
            <a:br>
              <a:rPr lang="en-GB" dirty="0"/>
            </a:br>
            <a:r>
              <a:rPr lang="en-GB" sz="3100" dirty="0">
                <a:hlinkClick r:id="rId2"/>
              </a:rPr>
              <a:t>www.officialinjuryclaim.org.uk</a:t>
            </a:r>
            <a:r>
              <a:rPr lang="en-GB" sz="3100" dirty="0"/>
              <a:t> </a:t>
            </a:r>
            <a:br>
              <a:rPr lang="en-GB" dirty="0"/>
            </a:br>
            <a:r>
              <a:rPr lang="en-GB" dirty="0"/>
              <a:t>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AB064D4-DAB0-44AE-A327-6FC1E50292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3637" y="1516463"/>
            <a:ext cx="8354588" cy="4292055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3A016B8-EB5A-4F2A-B9D2-2017C6B3F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447" y="714186"/>
            <a:ext cx="6751167" cy="1325563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GB" sz="4000" dirty="0">
                <a:solidFill>
                  <a:srgbClr val="FFFFFF"/>
                </a:solidFill>
              </a:rPr>
              <a:t>Pre-Medical Offers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F2B698-E1B3-4335-9EFE-AA14A23959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753935"/>
            <a:ext cx="9833548" cy="3675000"/>
          </a:xfrm>
        </p:spPr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en-GB" sz="4000" dirty="0">
                <a:solidFill>
                  <a:srgbClr val="000000"/>
                </a:solidFill>
              </a:rPr>
              <a:t>What are they?</a:t>
            </a:r>
          </a:p>
          <a:p>
            <a:pPr marL="0" indent="0">
              <a:buNone/>
              <a:defRPr/>
            </a:pPr>
            <a:r>
              <a:rPr lang="en-GB" sz="4000" dirty="0">
                <a:solidFill>
                  <a:srgbClr val="000000"/>
                </a:solidFill>
              </a:rPr>
              <a:t>Why are they used?</a:t>
            </a:r>
          </a:p>
          <a:p>
            <a:pPr marL="0" indent="0">
              <a:buNone/>
              <a:defRPr/>
            </a:pPr>
            <a:r>
              <a:rPr lang="en-GB" sz="4000" dirty="0">
                <a:solidFill>
                  <a:srgbClr val="000000"/>
                </a:solidFill>
              </a:rPr>
              <a:t>Why are they a bad idea?</a:t>
            </a:r>
          </a:p>
          <a:p>
            <a:pPr marL="0" indent="0">
              <a:buNone/>
              <a:defRPr/>
            </a:pPr>
            <a:r>
              <a:rPr lang="en-GB" sz="4000" dirty="0">
                <a:solidFill>
                  <a:srgbClr val="000000"/>
                </a:solidFill>
              </a:rPr>
              <a:t>Banned under the CLA</a:t>
            </a:r>
          </a:p>
        </p:txBody>
      </p:sp>
    </p:spTree>
    <p:extLst>
      <p:ext uri="{BB962C8B-B14F-4D97-AF65-F5344CB8AC3E}">
        <p14:creationId xmlns:p14="http://schemas.microsoft.com/office/powerpoint/2010/main" val="1853729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4" name="Picture 73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098" name="Rectangle 2">
            <a:extLst>
              <a:ext uri="{FF2B5EF4-FFF2-40B4-BE49-F238E27FC236}">
                <a16:creationId xmlns:a16="http://schemas.microsoft.com/office/drawing/2014/main" id="{901889E5-9C5D-4E88-A3C6-C1B8264A88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79226" y="826680"/>
            <a:ext cx="9833548" cy="132556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normAutofit/>
          </a:bodyPr>
          <a:lstStyle/>
          <a:p>
            <a:r>
              <a:rPr lang="en-GB" altLang="en-US" sz="4000" dirty="0">
                <a:solidFill>
                  <a:srgbClr val="FFFFFF"/>
                </a:solidFill>
              </a:rPr>
              <a:t>What is Motor LEI?</a:t>
            </a:r>
            <a:endParaRPr lang="en-US" altLang="en-US" sz="4000" dirty="0">
              <a:solidFill>
                <a:srgbClr val="FFFFFF"/>
              </a:solidFill>
              <a:effectLst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49E67B99-213B-4381-973D-44998DB427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79226" y="2849217"/>
            <a:ext cx="9833548" cy="3843131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noAutofit/>
          </a:bodyPr>
          <a:lstStyle/>
          <a:p>
            <a:r>
              <a:rPr lang="en-US" altLang="en-US" sz="3200" dirty="0">
                <a:solidFill>
                  <a:srgbClr val="000000"/>
                </a:solidFill>
                <a:effectLst/>
              </a:rPr>
              <a:t>Enables the insured to pursue a claim against a TP, via legal action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if necessary</a:t>
            </a:r>
            <a:endParaRPr lang="en-US" altLang="en-US" sz="3200" dirty="0">
              <a:solidFill>
                <a:srgbClr val="000000"/>
              </a:solidFill>
              <a:effectLst/>
            </a:endParaRPr>
          </a:p>
          <a:p>
            <a:r>
              <a:rPr lang="en-US" altLang="en-US" sz="3200" dirty="0">
                <a:solidFill>
                  <a:srgbClr val="000000"/>
                </a:solidFill>
              </a:rPr>
              <a:t>Indemnity Limit - £100,000 but check for ‘Small Claims’</a:t>
            </a:r>
          </a:p>
          <a:p>
            <a:r>
              <a:rPr lang="en-US" altLang="en-US" sz="3200" dirty="0">
                <a:solidFill>
                  <a:srgbClr val="000000"/>
                </a:solidFill>
                <a:effectLst/>
              </a:rPr>
              <a:t>Cover usually optional for Private Car/Motorcycle</a:t>
            </a:r>
          </a:p>
          <a:p>
            <a:r>
              <a:rPr lang="en-US" altLang="en-US" sz="3200" dirty="0">
                <a:solidFill>
                  <a:srgbClr val="000000"/>
                </a:solidFill>
              </a:rPr>
              <a:t>Often included within Commercial Vehicle Policies</a:t>
            </a:r>
          </a:p>
          <a:p>
            <a:r>
              <a:rPr lang="en-US" altLang="en-US" sz="3200" dirty="0">
                <a:solidFill>
                  <a:srgbClr val="000000"/>
                </a:solidFill>
              </a:rPr>
              <a:t>Territorial Limits – UK and Continental Europe (still)</a:t>
            </a:r>
            <a:endParaRPr lang="en-US" altLang="en-US" sz="3200" dirty="0">
              <a:solidFill>
                <a:srgbClr val="000000"/>
              </a:solidFill>
              <a:effectLst/>
            </a:endParaRPr>
          </a:p>
          <a:p>
            <a:pPr marL="0" indent="0">
              <a:buNone/>
            </a:pPr>
            <a:endParaRPr lang="en-US" altLang="en-US" sz="3200" dirty="0">
              <a:solidFill>
                <a:srgbClr val="000000"/>
              </a:solidFill>
              <a:effectLst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4" name="Picture 73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170" name="Rectangle 2">
            <a:extLst>
              <a:ext uri="{FF2B5EF4-FFF2-40B4-BE49-F238E27FC236}">
                <a16:creationId xmlns:a16="http://schemas.microsoft.com/office/drawing/2014/main" id="{7FB5DAE5-8974-493A-907C-232E465476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0786" y="714186"/>
            <a:ext cx="7288062" cy="132556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normAutofit/>
          </a:bodyPr>
          <a:lstStyle/>
          <a:p>
            <a:pPr algn="ctr"/>
            <a:r>
              <a:rPr lang="en-GB" altLang="en-US" sz="4000" dirty="0">
                <a:solidFill>
                  <a:srgbClr val="FFFFFF"/>
                </a:solidFill>
              </a:rPr>
              <a:t>Uninsured Loss Recovery (ULR)</a:t>
            </a:r>
            <a:endParaRPr lang="en-US" altLang="en-US" sz="4000" dirty="0">
              <a:solidFill>
                <a:srgbClr val="FFFFFF"/>
              </a:solidFill>
              <a:effectLst/>
            </a:endParaRP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BCE3A1B5-0F73-481F-9871-3EC92BD061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79226" y="3092970"/>
            <a:ext cx="9833548" cy="269397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noAutofit/>
          </a:bodyPr>
          <a:lstStyle/>
          <a:p>
            <a:r>
              <a:rPr lang="en-US" altLang="en-US" sz="3600" dirty="0">
                <a:solidFill>
                  <a:srgbClr val="000000"/>
                </a:solidFill>
                <a:effectLst/>
              </a:rPr>
              <a:t>Important to Claimants</a:t>
            </a:r>
          </a:p>
          <a:p>
            <a:r>
              <a:rPr lang="en-US" altLang="en-US" sz="3600" dirty="0">
                <a:solidFill>
                  <a:srgbClr val="000000"/>
                </a:solidFill>
                <a:effectLst/>
              </a:rPr>
              <a:t>Effect on Renewal Negotiations</a:t>
            </a:r>
          </a:p>
          <a:p>
            <a:r>
              <a:rPr lang="en-US" altLang="en-US" sz="3600" dirty="0">
                <a:solidFill>
                  <a:srgbClr val="000000"/>
                </a:solidFill>
                <a:effectLst/>
              </a:rPr>
              <a:t>Sales of Cover</a:t>
            </a:r>
          </a:p>
          <a:p>
            <a:r>
              <a:rPr lang="en-US" altLang="en-US" sz="3600" dirty="0">
                <a:solidFill>
                  <a:srgbClr val="000000"/>
                </a:solidFill>
              </a:rPr>
              <a:t>Transparency</a:t>
            </a:r>
          </a:p>
        </p:txBody>
      </p:sp>
    </p:spTree>
    <p:extLst>
      <p:ext uri="{BB962C8B-B14F-4D97-AF65-F5344CB8AC3E}">
        <p14:creationId xmlns:p14="http://schemas.microsoft.com/office/powerpoint/2010/main" val="27243167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4" name="Picture 73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170" name="Rectangle 2">
            <a:extLst>
              <a:ext uri="{FF2B5EF4-FFF2-40B4-BE49-F238E27FC236}">
                <a16:creationId xmlns:a16="http://schemas.microsoft.com/office/drawing/2014/main" id="{7FB5DAE5-8974-493A-907C-232E465476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0786" y="714186"/>
            <a:ext cx="7288062" cy="132556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normAutofit/>
          </a:bodyPr>
          <a:lstStyle/>
          <a:p>
            <a:pPr algn="ctr"/>
            <a:r>
              <a:rPr lang="en-GB" altLang="en-US" sz="4800" dirty="0">
                <a:solidFill>
                  <a:srgbClr val="FFFFFF"/>
                </a:solidFill>
                <a:effectLst/>
              </a:rPr>
              <a:t>MLEI at a Crossroads</a:t>
            </a:r>
            <a:endParaRPr lang="en-US" altLang="en-US" sz="4800" dirty="0">
              <a:solidFill>
                <a:srgbClr val="FFFFFF"/>
              </a:solidFill>
              <a:effectLst/>
            </a:endParaRP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BCE3A1B5-0F73-481F-9871-3EC92BD061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79226" y="3092970"/>
            <a:ext cx="9833548" cy="30508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noAutofit/>
          </a:bodyPr>
          <a:lstStyle/>
          <a:p>
            <a:r>
              <a:rPr lang="en-US" altLang="en-US" sz="3600" dirty="0">
                <a:solidFill>
                  <a:srgbClr val="000000"/>
                </a:solidFill>
              </a:rPr>
              <a:t>A stable market for a generation</a:t>
            </a:r>
          </a:p>
          <a:p>
            <a:r>
              <a:rPr lang="en-US" altLang="en-US" sz="3600" dirty="0">
                <a:solidFill>
                  <a:srgbClr val="000000"/>
                </a:solidFill>
              </a:rPr>
              <a:t>A problem and an opportunity</a:t>
            </a:r>
          </a:p>
          <a:p>
            <a:r>
              <a:rPr lang="en-US" altLang="en-US" sz="3600" dirty="0">
                <a:solidFill>
                  <a:srgbClr val="000000"/>
                </a:solidFill>
                <a:effectLst/>
              </a:rPr>
              <a:t>No ‘subsidies’ from 31 May</a:t>
            </a:r>
          </a:p>
          <a:p>
            <a:r>
              <a:rPr lang="en-US" altLang="en-US" sz="3600" dirty="0">
                <a:solidFill>
                  <a:srgbClr val="000000"/>
                </a:solidFill>
                <a:effectLst/>
              </a:rPr>
              <a:t>The status quo is not an option</a:t>
            </a:r>
          </a:p>
        </p:txBody>
      </p:sp>
    </p:spTree>
    <p:extLst>
      <p:ext uri="{BB962C8B-B14F-4D97-AF65-F5344CB8AC3E}">
        <p14:creationId xmlns:p14="http://schemas.microsoft.com/office/powerpoint/2010/main" val="18426690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4" name="Picture 73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170" name="Rectangle 2">
            <a:extLst>
              <a:ext uri="{FF2B5EF4-FFF2-40B4-BE49-F238E27FC236}">
                <a16:creationId xmlns:a16="http://schemas.microsoft.com/office/drawing/2014/main" id="{7FB5DAE5-8974-493A-907C-232E465476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0786" y="714186"/>
            <a:ext cx="9450866" cy="132556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normAutofit/>
          </a:bodyPr>
          <a:lstStyle/>
          <a:p>
            <a:pPr algn="ctr"/>
            <a:r>
              <a:rPr lang="en-GB" altLang="en-US" sz="4000" dirty="0">
                <a:solidFill>
                  <a:srgbClr val="FFFFFF"/>
                </a:solidFill>
              </a:rPr>
              <a:t>Post Civil Liability Act - Where are we now ?</a:t>
            </a:r>
            <a:endParaRPr lang="en-US" altLang="en-US" sz="4000" dirty="0">
              <a:solidFill>
                <a:srgbClr val="FFFFFF"/>
              </a:solidFill>
              <a:effectLst/>
            </a:endParaRP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BCE3A1B5-0F73-481F-9871-3EC92BD061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79226" y="2491409"/>
            <a:ext cx="9833548" cy="4015408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noAutofit/>
          </a:bodyPr>
          <a:lstStyle/>
          <a:p>
            <a:r>
              <a:rPr lang="en-US" altLang="en-US" sz="3200" dirty="0">
                <a:solidFill>
                  <a:srgbClr val="000000"/>
                </a:solidFill>
                <a:effectLst/>
              </a:rPr>
              <a:t>Injury Claims no longer self-funding</a:t>
            </a:r>
          </a:p>
          <a:p>
            <a:r>
              <a:rPr lang="en-US" altLang="en-US" sz="3200" dirty="0">
                <a:solidFill>
                  <a:srgbClr val="000000"/>
                </a:solidFill>
                <a:effectLst/>
              </a:rPr>
              <a:t>Continued volume of ULR claims</a:t>
            </a:r>
          </a:p>
          <a:p>
            <a:r>
              <a:rPr lang="en-US" altLang="en-US" sz="3200" dirty="0">
                <a:solidFill>
                  <a:srgbClr val="000000"/>
                </a:solidFill>
              </a:rPr>
              <a:t>Whiplash damages </a:t>
            </a:r>
            <a:r>
              <a:rPr lang="en-US" altLang="en-US" sz="3200" dirty="0" err="1">
                <a:solidFill>
                  <a:srgbClr val="000000"/>
                </a:solidFill>
              </a:rPr>
              <a:t>minimised</a:t>
            </a:r>
            <a:endParaRPr lang="en-US" altLang="en-US" sz="3200" dirty="0">
              <a:solidFill>
                <a:srgbClr val="000000"/>
              </a:solidFill>
              <a:effectLst/>
            </a:endParaRPr>
          </a:p>
          <a:p>
            <a:r>
              <a:rPr lang="en-US" altLang="en-US" sz="3200" dirty="0" err="1">
                <a:solidFill>
                  <a:srgbClr val="000000"/>
                </a:solidFill>
              </a:rPr>
              <a:t>LiP</a:t>
            </a:r>
            <a:r>
              <a:rPr lang="en-US" altLang="en-US" sz="3200" dirty="0">
                <a:solidFill>
                  <a:srgbClr val="000000"/>
                </a:solidFill>
              </a:rPr>
              <a:t> portal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Reduced income for many</a:t>
            </a:r>
          </a:p>
          <a:p>
            <a:r>
              <a:rPr lang="en-US" altLang="en-US" sz="3200" dirty="0">
                <a:solidFill>
                  <a:srgbClr val="000000"/>
                </a:solidFill>
              </a:rPr>
              <a:t>Bewildered claimants</a:t>
            </a:r>
          </a:p>
          <a:p>
            <a:r>
              <a:rPr lang="en-US" altLang="en-US" sz="3200" dirty="0">
                <a:solidFill>
                  <a:srgbClr val="000000"/>
                </a:solidFill>
              </a:rPr>
              <a:t>Increased activity in Credit Hire/Repair</a:t>
            </a:r>
          </a:p>
          <a:p>
            <a:endParaRPr lang="en-US" altLang="en-US" dirty="0">
              <a:solidFill>
                <a:srgbClr val="000000"/>
              </a:solidFill>
            </a:endParaRPr>
          </a:p>
          <a:p>
            <a:endParaRPr lang="en-US" altLang="en-US" sz="3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4155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6" name="Picture 75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050" name="Rectangle 2">
            <a:extLst>
              <a:ext uri="{FF2B5EF4-FFF2-40B4-BE49-F238E27FC236}">
                <a16:creationId xmlns:a16="http://schemas.microsoft.com/office/drawing/2014/main" id="{7FD9FA66-176E-448E-B19E-916D2760921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40079" y="2053641"/>
            <a:ext cx="4780060" cy="276009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defRPr/>
            </a:pPr>
            <a:r>
              <a:rPr lang="en-US" altLang="en-US" sz="4400" dirty="0">
                <a:solidFill>
                  <a:srgbClr val="FFFFFF"/>
                </a:solidFill>
              </a:rPr>
              <a:t>The Insurance Institute of Leeds</a:t>
            </a:r>
            <a:endParaRPr lang="en-US" altLang="en-US" sz="44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C02A2498-6F36-4F91-8C97-F36C93302CA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5704680" y="813683"/>
            <a:ext cx="5306084" cy="523063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en-US" altLang="en-US" sz="3200" b="1" dirty="0">
                <a:solidFill>
                  <a:schemeClr val="accent1">
                    <a:lumMod val="50000"/>
                  </a:schemeClr>
                </a:solidFill>
              </a:rPr>
              <a:t>Are You Ready for the </a:t>
            </a:r>
          </a:p>
          <a:p>
            <a:pPr>
              <a:defRPr/>
            </a:pPr>
            <a:r>
              <a:rPr lang="en-US" altLang="en-US" sz="3200" b="1" dirty="0">
                <a:solidFill>
                  <a:schemeClr val="accent1">
                    <a:lumMod val="50000"/>
                  </a:schemeClr>
                </a:solidFill>
              </a:rPr>
              <a:t>Civil Liability Act?</a:t>
            </a:r>
          </a:p>
          <a:p>
            <a:pPr>
              <a:defRPr/>
            </a:pPr>
            <a:r>
              <a:rPr lang="en-US" altLang="en-US" sz="3200" dirty="0">
                <a:solidFill>
                  <a:schemeClr val="accent1">
                    <a:lumMod val="50000"/>
                  </a:schemeClr>
                </a:solidFill>
              </a:rPr>
              <a:t>12 May 2021</a:t>
            </a:r>
          </a:p>
          <a:p>
            <a:pPr algn="l">
              <a:defRPr/>
            </a:pPr>
            <a:endParaRPr lang="en-US" altLang="en-US" dirty="0">
              <a:solidFill>
                <a:srgbClr val="000000"/>
              </a:solidFill>
            </a:endParaRPr>
          </a:p>
          <a:p>
            <a:pPr algn="l">
              <a:defRPr/>
            </a:pPr>
            <a:endParaRPr lang="en-US" altLang="en-US" dirty="0">
              <a:solidFill>
                <a:srgbClr val="000000"/>
              </a:solidFill>
            </a:endParaRPr>
          </a:p>
          <a:p>
            <a:pPr algn="l">
              <a:defRPr/>
            </a:pPr>
            <a:endParaRPr lang="en-US" altLang="en-US" dirty="0">
              <a:solidFill>
                <a:srgbClr val="000000"/>
              </a:solidFill>
            </a:endParaRPr>
          </a:p>
          <a:p>
            <a:pPr algn="l">
              <a:defRPr/>
            </a:pPr>
            <a:endParaRPr lang="en-US" altLang="en-US" dirty="0">
              <a:solidFill>
                <a:srgbClr val="000000"/>
              </a:solidFill>
            </a:endParaRPr>
          </a:p>
          <a:p>
            <a:pPr algn="r">
              <a:defRPr/>
            </a:pPr>
            <a:endParaRPr lang="en-US" altLang="en-US" b="1" dirty="0">
              <a:solidFill>
                <a:srgbClr val="000000"/>
              </a:solidFill>
            </a:endParaRPr>
          </a:p>
          <a:p>
            <a:pPr algn="r">
              <a:defRPr/>
            </a:pPr>
            <a:r>
              <a:rPr lang="en-US" altLang="en-US" dirty="0">
                <a:solidFill>
                  <a:schemeClr val="accent1">
                    <a:lumMod val="50000"/>
                  </a:schemeClr>
                </a:solidFill>
              </a:rPr>
              <a:t>Bernard Thornton FCII</a:t>
            </a:r>
          </a:p>
          <a:p>
            <a:pPr algn="r">
              <a:defRPr/>
            </a:pPr>
            <a:r>
              <a:rPr lang="en-US" altLang="en-US" dirty="0">
                <a:solidFill>
                  <a:schemeClr val="accent1">
                    <a:lumMod val="50000"/>
                  </a:schemeClr>
                </a:solidFill>
              </a:rPr>
              <a:t>Chartered Insurance Practitioner</a:t>
            </a:r>
          </a:p>
          <a:p>
            <a:pPr indent="-228600" algn="l">
              <a:buFont typeface="Arial" panose="020B0604020202020204" pitchFamily="34" charset="0"/>
              <a:buChar char="•"/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6196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3A016B8-EB5A-4F2A-B9D2-2017C6B3F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447" y="714186"/>
            <a:ext cx="9833548" cy="1325563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GB" sz="4000" dirty="0">
                <a:solidFill>
                  <a:srgbClr val="FFFFFF"/>
                </a:solidFill>
              </a:rPr>
              <a:t>What Next? </a:t>
            </a:r>
            <a:br>
              <a:rPr lang="en-GB" sz="4000" dirty="0">
                <a:solidFill>
                  <a:srgbClr val="FFFFFF"/>
                </a:solidFill>
              </a:rPr>
            </a:br>
            <a:r>
              <a:rPr lang="en-GB" sz="4000" dirty="0">
                <a:solidFill>
                  <a:srgbClr val="FFFFFF"/>
                </a:solidFill>
              </a:rPr>
              <a:t>Possible Options for LE Insurers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F2B698-E1B3-4335-9EFE-AA14A23959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753935"/>
            <a:ext cx="9833548" cy="3562459"/>
          </a:xfrm>
        </p:spPr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en-GB" sz="3600" dirty="0">
                <a:solidFill>
                  <a:srgbClr val="000000"/>
                </a:solidFill>
              </a:rPr>
              <a:t>1. A substantial rate increase</a:t>
            </a:r>
          </a:p>
          <a:p>
            <a:pPr marL="0" indent="0">
              <a:buNone/>
              <a:defRPr/>
            </a:pPr>
            <a:r>
              <a:rPr lang="en-GB" sz="3600" dirty="0">
                <a:solidFill>
                  <a:srgbClr val="000000"/>
                </a:solidFill>
              </a:rPr>
              <a:t>2. A more modest rate increase</a:t>
            </a:r>
          </a:p>
          <a:p>
            <a:pPr marL="0" indent="0">
              <a:buNone/>
              <a:defRPr/>
            </a:pPr>
            <a:r>
              <a:rPr lang="en-GB" sz="3600" dirty="0">
                <a:solidFill>
                  <a:srgbClr val="000000"/>
                </a:solidFill>
              </a:rPr>
              <a:t>3. Charge a fee for small ULR claims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3600" dirty="0">
                <a:solidFill>
                  <a:srgbClr val="000000"/>
                </a:solidFill>
              </a:rPr>
              <a:t>4. </a:t>
            </a: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Exclude small claims</a:t>
            </a:r>
          </a:p>
          <a:p>
            <a:pPr marL="0" indent="0">
              <a:buNone/>
              <a:defRPr/>
            </a:pPr>
            <a:r>
              <a:rPr lang="en-GB" sz="3600" dirty="0">
                <a:solidFill>
                  <a:srgbClr val="000000"/>
                </a:solidFill>
              </a:rPr>
              <a:t>5. Exit the market</a:t>
            </a:r>
          </a:p>
          <a:p>
            <a:pPr marL="0" indent="0">
              <a:buNone/>
              <a:defRPr/>
            </a:pPr>
            <a:r>
              <a:rPr lang="en-GB" sz="3600" dirty="0">
                <a:solidFill>
                  <a:srgbClr val="000000"/>
                </a:solidFill>
              </a:rPr>
              <a:t>6. Include within the Motor policy</a:t>
            </a:r>
          </a:p>
          <a:p>
            <a:pPr marL="0" indent="0">
              <a:buNone/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05774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4" name="Picture 73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4818" name="Rectangle 2">
            <a:extLst>
              <a:ext uri="{FF2B5EF4-FFF2-40B4-BE49-F238E27FC236}">
                <a16:creationId xmlns:a16="http://schemas.microsoft.com/office/drawing/2014/main" id="{14C02558-95B3-4F40-8DFD-830D1B1793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2121" y="818291"/>
            <a:ext cx="6239438" cy="1325563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n-US" altLang="en-US" sz="4000" dirty="0">
                <a:solidFill>
                  <a:srgbClr val="FFFFFF"/>
                </a:solidFill>
              </a:rPr>
              <a:t>Predictions 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3EF9B7F5-3954-46B8-9437-B1BD54847F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79226" y="2478156"/>
            <a:ext cx="9833548" cy="421806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altLang="en-US" sz="2400" dirty="0">
                <a:solidFill>
                  <a:srgbClr val="000000"/>
                </a:solidFill>
              </a:rPr>
              <a:t>Reduction in frequency and value of whiplash claims</a:t>
            </a:r>
          </a:p>
          <a:p>
            <a:pPr>
              <a:defRPr/>
            </a:pPr>
            <a:r>
              <a:rPr lang="en-US" altLang="en-US" sz="2400" dirty="0">
                <a:solidFill>
                  <a:srgbClr val="000000"/>
                </a:solidFill>
              </a:rPr>
              <a:t>Concerns about other types of claim</a:t>
            </a:r>
          </a:p>
          <a:p>
            <a:pPr>
              <a:defRPr/>
            </a:pPr>
            <a:r>
              <a:rPr lang="en-US" altLang="en-US" sz="2400" dirty="0">
                <a:solidFill>
                  <a:srgbClr val="000000"/>
                </a:solidFill>
              </a:rPr>
              <a:t>Net savings to insurers from CLA</a:t>
            </a:r>
          </a:p>
          <a:p>
            <a:pPr>
              <a:defRPr/>
            </a:pPr>
            <a:r>
              <a:rPr lang="en-US" altLang="en-US" sz="2400" dirty="0">
                <a:solidFill>
                  <a:srgbClr val="000000"/>
                </a:solidFill>
              </a:rPr>
              <a:t>Effect on premium levels?</a:t>
            </a:r>
          </a:p>
          <a:p>
            <a:pPr>
              <a:defRPr/>
            </a:pPr>
            <a:r>
              <a:rPr lang="en-US" altLang="en-US" sz="2400" dirty="0">
                <a:solidFill>
                  <a:srgbClr val="000000"/>
                </a:solidFill>
              </a:rPr>
              <a:t>Bewildered claimants</a:t>
            </a:r>
          </a:p>
          <a:p>
            <a:pPr>
              <a:defRPr/>
            </a:pPr>
            <a:r>
              <a:rPr lang="en-US" altLang="en-US" sz="2400" dirty="0">
                <a:solidFill>
                  <a:srgbClr val="000000"/>
                </a:solidFill>
              </a:rPr>
              <a:t>More pressure on insurers and brokers as a result</a:t>
            </a:r>
          </a:p>
          <a:p>
            <a:pPr>
              <a:defRPr/>
            </a:pPr>
            <a:r>
              <a:rPr lang="en-US" altLang="en-US" sz="2400" dirty="0">
                <a:solidFill>
                  <a:srgbClr val="000000"/>
                </a:solidFill>
              </a:rPr>
              <a:t>Dissatisfied clients</a:t>
            </a:r>
          </a:p>
          <a:p>
            <a:pPr>
              <a:defRPr/>
            </a:pPr>
            <a:r>
              <a:rPr lang="en-US" altLang="en-US" sz="2400" dirty="0">
                <a:solidFill>
                  <a:srgbClr val="000000"/>
                </a:solidFill>
              </a:rPr>
              <a:t>Greater importance of LEI	</a:t>
            </a:r>
          </a:p>
          <a:p>
            <a:pPr>
              <a:defRPr/>
            </a:pPr>
            <a:r>
              <a:rPr lang="en-US" altLang="en-US" sz="2400" dirty="0">
                <a:solidFill>
                  <a:srgbClr val="000000"/>
                </a:solidFill>
              </a:rPr>
              <a:t>Opportunities for agile players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tangle 76">
            <a:extLst>
              <a:ext uri="{FF2B5EF4-FFF2-40B4-BE49-F238E27FC236}">
                <a16:creationId xmlns:a16="http://schemas.microsoft.com/office/drawing/2014/main" id="{B05E4F47-B148-49E0-B472-BBF1493155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421721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9" name="Picture 78">
            <a:extLst>
              <a:ext uri="{FF2B5EF4-FFF2-40B4-BE49-F238E27FC236}">
                <a16:creationId xmlns:a16="http://schemas.microsoft.com/office/drawing/2014/main" id="{7A2CE8EB-F719-4F84-9E91-F538438CAC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1" name="Freeform 50">
            <a:extLst>
              <a:ext uri="{FF2B5EF4-FFF2-40B4-BE49-F238E27FC236}">
                <a16:creationId xmlns:a16="http://schemas.microsoft.com/office/drawing/2014/main" id="{684BF3E1-C321-4F38-85CF-FEBBEEC15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1159"/>
            <a:ext cx="5464879" cy="6276841"/>
          </a:xfrm>
          <a:custGeom>
            <a:avLst/>
            <a:gdLst>
              <a:gd name="connsiteX0" fmla="*/ 3299930 w 5464879"/>
              <a:gd name="connsiteY0" fmla="*/ 0 h 6276841"/>
              <a:gd name="connsiteX1" fmla="*/ 5398992 w 5464879"/>
              <a:gd name="connsiteY1" fmla="*/ 753544 h 6276841"/>
              <a:gd name="connsiteX2" fmla="*/ 5464879 w 5464879"/>
              <a:gd name="connsiteY2" fmla="*/ 813426 h 6276841"/>
              <a:gd name="connsiteX3" fmla="*/ 5464879 w 5464879"/>
              <a:gd name="connsiteY3" fmla="*/ 5786434 h 6276841"/>
              <a:gd name="connsiteX4" fmla="*/ 5398992 w 5464879"/>
              <a:gd name="connsiteY4" fmla="*/ 5846317 h 6276841"/>
              <a:gd name="connsiteX5" fmla="*/ 4872873 w 5464879"/>
              <a:gd name="connsiteY5" fmla="*/ 6201577 h 6276841"/>
              <a:gd name="connsiteX6" fmla="*/ 4716632 w 5464879"/>
              <a:gd name="connsiteY6" fmla="*/ 6276841 h 6276841"/>
              <a:gd name="connsiteX7" fmla="*/ 1883227 w 5464879"/>
              <a:gd name="connsiteY7" fmla="*/ 6276841 h 6276841"/>
              <a:gd name="connsiteX8" fmla="*/ 1726987 w 5464879"/>
              <a:gd name="connsiteY8" fmla="*/ 6201577 h 6276841"/>
              <a:gd name="connsiteX9" fmla="*/ 0 w 5464879"/>
              <a:gd name="connsiteY9" fmla="*/ 3299930 h 6276841"/>
              <a:gd name="connsiteX10" fmla="*/ 3299930 w 5464879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64879" h="6276841">
                <a:moveTo>
                  <a:pt x="3299930" y="0"/>
                </a:moveTo>
                <a:cubicBezTo>
                  <a:pt x="4097274" y="0"/>
                  <a:pt x="4828569" y="282789"/>
                  <a:pt x="5398992" y="753544"/>
                </a:cubicBezTo>
                <a:lnTo>
                  <a:pt x="5464879" y="813426"/>
                </a:lnTo>
                <a:lnTo>
                  <a:pt x="5464879" y="5786434"/>
                </a:lnTo>
                <a:lnTo>
                  <a:pt x="5398992" y="5846317"/>
                </a:lnTo>
                <a:cubicBezTo>
                  <a:pt x="5236014" y="5980818"/>
                  <a:pt x="5059904" y="6099975"/>
                  <a:pt x="4872873" y="6201577"/>
                </a:cubicBezTo>
                <a:lnTo>
                  <a:pt x="4716632" y="6276841"/>
                </a:lnTo>
                <a:lnTo>
                  <a:pt x="1883227" y="6276841"/>
                </a:lnTo>
                <a:lnTo>
                  <a:pt x="1726987" y="6201577"/>
                </a:lnTo>
                <a:cubicBezTo>
                  <a:pt x="698316" y="5642769"/>
                  <a:pt x="0" y="4552900"/>
                  <a:pt x="0" y="3299930"/>
                </a:cubicBezTo>
                <a:cubicBezTo>
                  <a:pt x="0" y="1477429"/>
                  <a:pt x="1477429" y="0"/>
                  <a:pt x="3299930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3" name="Graphic 2" descr="Help">
            <a:extLst>
              <a:ext uri="{FF2B5EF4-FFF2-40B4-BE49-F238E27FC236}">
                <a16:creationId xmlns:a16="http://schemas.microsoft.com/office/drawing/2014/main" id="{DFCD5401-387E-4ECD-BEEC-329200B0EF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38328" y="1819656"/>
            <a:ext cx="4142232" cy="4142232"/>
          </a:xfrm>
          <a:prstGeom prst="rect">
            <a:avLst/>
          </a:prstGeom>
        </p:spPr>
      </p:pic>
      <p:sp>
        <p:nvSpPr>
          <p:cNvPr id="35843" name="Rectangle 3">
            <a:extLst>
              <a:ext uri="{FF2B5EF4-FFF2-40B4-BE49-F238E27FC236}">
                <a16:creationId xmlns:a16="http://schemas.microsoft.com/office/drawing/2014/main" id="{E0B22AC8-1D41-4648-BF6A-5215DEDDFF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235179" y="3285749"/>
            <a:ext cx="4765949" cy="3353476"/>
          </a:xfrm>
        </p:spPr>
        <p:txBody>
          <a:bodyPr anchor="t"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3200" b="1" dirty="0">
                <a:solidFill>
                  <a:schemeClr val="accent1">
                    <a:lumMod val="50000"/>
                  </a:schemeClr>
                </a:solidFill>
              </a:rPr>
              <a:t>Comments &amp; Questions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en-US" sz="1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03EC371-76FB-4754-85DD-E1C5A25984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z="4000" dirty="0">
                <a:solidFill>
                  <a:srgbClr val="FFFFFF"/>
                </a:solidFill>
              </a:rPr>
              <a:t>What’s all the fuss about?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4FDA8-F063-4818-980B-F0297D4BD1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978923"/>
            <a:ext cx="9833548" cy="3052397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altLang="en-US" sz="4000" dirty="0">
                <a:solidFill>
                  <a:srgbClr val="000000"/>
                </a:solidFill>
              </a:rPr>
              <a:t>Fraud</a:t>
            </a:r>
          </a:p>
          <a:p>
            <a:pPr>
              <a:defRPr/>
            </a:pPr>
            <a:r>
              <a:rPr lang="en-GB" altLang="en-US" sz="4000" dirty="0">
                <a:solidFill>
                  <a:srgbClr val="000000"/>
                </a:solidFill>
              </a:rPr>
              <a:t>Frequency of Claims</a:t>
            </a:r>
          </a:p>
          <a:p>
            <a:pPr>
              <a:defRPr/>
            </a:pPr>
            <a:r>
              <a:rPr lang="en-GB" altLang="en-US" sz="4000" dirty="0">
                <a:solidFill>
                  <a:srgbClr val="000000"/>
                </a:solidFill>
              </a:rPr>
              <a:t>‘Too easy’ to claim?</a:t>
            </a:r>
          </a:p>
          <a:p>
            <a:pPr>
              <a:defRPr/>
            </a:pPr>
            <a:r>
              <a:rPr lang="en-GB" altLang="en-US" sz="4000" dirty="0">
                <a:solidFill>
                  <a:srgbClr val="000000"/>
                </a:solidFill>
              </a:rPr>
              <a:t>Premium Savings</a:t>
            </a:r>
          </a:p>
          <a:p>
            <a:pPr marL="0" indent="0">
              <a:buNone/>
              <a:defRPr/>
            </a:pPr>
            <a:endParaRPr lang="en-GB" altLang="en-US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3E7D9128-5D55-4560-8DF9-2A44C52D4C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01972" y="289624"/>
            <a:ext cx="7886352" cy="1325563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b="1" dirty="0">
                <a:solidFill>
                  <a:schemeClr val="accent1">
                    <a:lumMod val="50000"/>
                  </a:schemeClr>
                </a:solidFill>
              </a:rPr>
              <a:t>Reaction to Non-Fault Injury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85B29BE-AE83-4AFD-8AD7-6E2290052B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0396929"/>
              </p:ext>
            </p:extLst>
          </p:nvPr>
        </p:nvGraphicFramePr>
        <p:xfrm>
          <a:off x="530821" y="2084402"/>
          <a:ext cx="10216692" cy="44667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169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997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35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60"/>
                        </a:spcAft>
                      </a:pPr>
                      <a:r>
                        <a:rPr lang="en-GB" sz="320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REACTION</a:t>
                      </a:r>
                      <a:endParaRPr lang="en-GB" sz="32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60"/>
                        </a:spcAft>
                      </a:pPr>
                      <a:r>
                        <a:rPr lang="en-GB" sz="320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PROPORTION</a:t>
                      </a:r>
                      <a:endParaRPr lang="en-GB" sz="32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2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260"/>
                        </a:spcAft>
                      </a:pPr>
                      <a:r>
                        <a:rPr lang="en-GB" sz="3200" dirty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Injury insufficient to claim</a:t>
                      </a:r>
                      <a:endParaRPr lang="en-GB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60"/>
                        </a:spcAft>
                      </a:pPr>
                      <a:r>
                        <a:rPr lang="en-GB" sz="3600" dirty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35%</a:t>
                      </a:r>
                      <a:endParaRPr lang="en-GB" sz="3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35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6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3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highlight>
                            <a:srgbClr val="FFFF00"/>
                          </a:highlight>
                          <a:uLnTx/>
                          <a:uFillTx/>
                          <a:latin typeface="Arial"/>
                          <a:ea typeface="Times New Roman"/>
                          <a:cs typeface="Times New Roman"/>
                        </a:rPr>
                        <a:t>Submitted a claim</a:t>
                      </a:r>
                      <a:endParaRPr kumimoji="0" lang="en-GB" sz="3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highlight>
                          <a:srgbClr val="FFFF00"/>
                        </a:highlight>
                        <a:uLnTx/>
                        <a:uFillTx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6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3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highlight>
                            <a:srgbClr val="FFFF00"/>
                          </a:highlight>
                          <a:uLnTx/>
                          <a:uFillTx/>
                          <a:latin typeface="Arial"/>
                          <a:ea typeface="Times New Roman"/>
                          <a:cs typeface="Times New Roman"/>
                        </a:rPr>
                        <a:t>29%</a:t>
                      </a:r>
                      <a:endParaRPr lang="en-GB" sz="3600" dirty="0">
                        <a:highlight>
                          <a:srgbClr val="FFFF00"/>
                        </a:highligh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35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260"/>
                        </a:spcAft>
                      </a:pPr>
                      <a:r>
                        <a:rPr lang="en-GB" sz="3200" dirty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Don’t believe in compensation</a:t>
                      </a:r>
                      <a:endParaRPr lang="en-GB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60"/>
                        </a:spcAft>
                      </a:pPr>
                      <a:r>
                        <a:rPr lang="en-GB" sz="3600" dirty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22%</a:t>
                      </a:r>
                      <a:endParaRPr lang="en-GB" sz="3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35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6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3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uLnTx/>
                          <a:uFillTx/>
                          <a:latin typeface="Arial"/>
                          <a:ea typeface="Times New Roman"/>
                          <a:cs typeface="Times New Roman"/>
                        </a:rPr>
                        <a:t>Case not strong enough</a:t>
                      </a:r>
                      <a:endParaRPr lang="en-GB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6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3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uLnTx/>
                          <a:uFillTx/>
                          <a:latin typeface="Arial"/>
                          <a:ea typeface="Times New Roman"/>
                          <a:cs typeface="Times New Roman"/>
                        </a:rPr>
                        <a:t>9%</a:t>
                      </a:r>
                      <a:endParaRPr lang="en-GB" sz="3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35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6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3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uLnTx/>
                          <a:uFillTx/>
                          <a:latin typeface="Arial"/>
                          <a:ea typeface="Times New Roman"/>
                          <a:cs typeface="Times New Roman"/>
                        </a:rPr>
                        <a:t>Concerned about possible costs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6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uLnTx/>
                          <a:uFillTx/>
                          <a:latin typeface="Arial"/>
                          <a:ea typeface="Calibri"/>
                          <a:cs typeface="Times New Roman"/>
                        </a:rPr>
                        <a:t>Source YouGov 2014</a:t>
                      </a:r>
                      <a:endParaRPr lang="en-GB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6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3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uLnTx/>
                          <a:uFillTx/>
                          <a:latin typeface="Arial"/>
                          <a:ea typeface="Times New Roman"/>
                          <a:cs typeface="Times New Roman"/>
                        </a:rPr>
                        <a:t>5%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6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3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3392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03EC371-76FB-4754-85DD-E1C5A25984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z="4000" dirty="0">
                <a:solidFill>
                  <a:srgbClr val="FFFFFF"/>
                </a:solidFill>
              </a:rPr>
              <a:t>What’s all the fuss about?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4FDA8-F063-4818-980B-F0297D4BD1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978923"/>
            <a:ext cx="9833548" cy="3052397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altLang="en-US" sz="4000" dirty="0">
                <a:solidFill>
                  <a:srgbClr val="000000"/>
                </a:solidFill>
              </a:rPr>
              <a:t>Fraud</a:t>
            </a:r>
          </a:p>
          <a:p>
            <a:pPr>
              <a:defRPr/>
            </a:pPr>
            <a:r>
              <a:rPr lang="en-GB" altLang="en-US" sz="4000" dirty="0">
                <a:solidFill>
                  <a:srgbClr val="000000"/>
                </a:solidFill>
              </a:rPr>
              <a:t>Frequency of Claims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‘Too easy’ to claim?</a:t>
            </a:r>
          </a:p>
          <a:p>
            <a:pPr>
              <a:defRPr/>
            </a:pPr>
            <a:r>
              <a:rPr lang="en-GB" altLang="en-US" sz="4000" dirty="0">
                <a:solidFill>
                  <a:srgbClr val="000000"/>
                </a:solidFill>
              </a:rPr>
              <a:t>Premium Savings</a:t>
            </a:r>
          </a:p>
          <a:p>
            <a:pPr marL="0" indent="0">
              <a:buNone/>
              <a:defRPr/>
            </a:pPr>
            <a:endParaRPr lang="en-GB" altLang="en-U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40181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 73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5"/>
              </a:gs>
              <a:gs pos="25000">
                <a:schemeClr val="accent5"/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6" name="Picture 75">
            <a:extLst>
              <a:ext uri="{FF2B5EF4-FFF2-40B4-BE49-F238E27FC236}">
                <a16:creationId xmlns:a16="http://schemas.microsoft.com/office/drawing/2014/main" id="{02DD2BC0-6F29-4B4F-8D61-2DCF6D2E8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8674" name="Rectangle 2">
            <a:extLst>
              <a:ext uri="{FF2B5EF4-FFF2-40B4-BE49-F238E27FC236}">
                <a16:creationId xmlns:a16="http://schemas.microsoft.com/office/drawing/2014/main" id="{8041588C-5CB7-4B84-B1F4-F88D8F480B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55601" y="826680"/>
            <a:ext cx="6629472" cy="1325563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n-GB" altLang="en-US" sz="4000" dirty="0">
                <a:solidFill>
                  <a:srgbClr val="FFFFFF"/>
                </a:solidFill>
              </a:rPr>
              <a:t>CLA 2018 - Objectives</a:t>
            </a:r>
            <a:endParaRPr lang="en-US" altLang="en-US" sz="4000" dirty="0">
              <a:solidFill>
                <a:srgbClr val="FFFFFF"/>
              </a:solidFill>
            </a:endParaRPr>
          </a:p>
        </p:txBody>
      </p:sp>
      <p:graphicFrame>
        <p:nvGraphicFramePr>
          <p:cNvPr id="28677" name="Rectangle 3">
            <a:extLst>
              <a:ext uri="{FF2B5EF4-FFF2-40B4-BE49-F238E27FC236}">
                <a16:creationId xmlns:a16="http://schemas.microsoft.com/office/drawing/2014/main" id="{79254236-F2EA-478A-9BFF-2E48C8FB07A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88450762"/>
              </p:ext>
            </p:extLst>
          </p:nvPr>
        </p:nvGraphicFramePr>
        <p:xfrm>
          <a:off x="1036320" y="2899956"/>
          <a:ext cx="10119360" cy="31313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4071C037-13ED-4E42-BD35-F1E9FBCB3965}"/>
              </a:ext>
            </a:extLst>
          </p:cNvPr>
          <p:cNvSpPr txBox="1"/>
          <p:nvPr/>
        </p:nvSpPr>
        <p:spPr>
          <a:xfrm>
            <a:off x="1036320" y="2899956"/>
            <a:ext cx="23257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Objectives: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3A016B8-EB5A-4F2A-B9D2-2017C6B3F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447" y="714186"/>
            <a:ext cx="6751167" cy="1325563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GB" sz="4000" dirty="0">
                <a:solidFill>
                  <a:srgbClr val="FFFFFF"/>
                </a:solidFill>
              </a:rPr>
              <a:t>CLA 2018 - Provisions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F2B698-E1B3-4335-9EFE-AA14A23959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753935"/>
            <a:ext cx="9833548" cy="3548391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3600" dirty="0">
                <a:solidFill>
                  <a:srgbClr val="000000"/>
                </a:solidFill>
              </a:rPr>
              <a:t>Increase Small Claims Limit</a:t>
            </a:r>
          </a:p>
          <a:p>
            <a:pPr>
              <a:defRPr/>
            </a:pPr>
            <a:r>
              <a:rPr lang="en-GB" sz="3600" dirty="0">
                <a:solidFill>
                  <a:srgbClr val="000000"/>
                </a:solidFill>
              </a:rPr>
              <a:t>Definition of ‘Whiplash’</a:t>
            </a:r>
          </a:p>
          <a:p>
            <a:pPr>
              <a:defRPr/>
            </a:pPr>
            <a:r>
              <a:rPr lang="en-GB" sz="3600" dirty="0">
                <a:solidFill>
                  <a:srgbClr val="000000"/>
                </a:solidFill>
              </a:rPr>
              <a:t>Introduce Tariff of Damages</a:t>
            </a:r>
          </a:p>
          <a:p>
            <a:pPr>
              <a:defRPr/>
            </a:pPr>
            <a:r>
              <a:rPr lang="en-GB" sz="3600" dirty="0">
                <a:solidFill>
                  <a:srgbClr val="000000"/>
                </a:solidFill>
              </a:rPr>
              <a:t>New portal for Litigants in Person</a:t>
            </a:r>
          </a:p>
          <a:p>
            <a:pPr>
              <a:defRPr/>
            </a:pPr>
            <a:r>
              <a:rPr lang="en-GB" sz="3600" dirty="0">
                <a:solidFill>
                  <a:srgbClr val="000000"/>
                </a:solidFill>
              </a:rPr>
              <a:t>Ban on pre-medical offers</a:t>
            </a:r>
          </a:p>
          <a:p>
            <a:pPr marL="0" indent="0">
              <a:buNone/>
              <a:defRPr/>
            </a:pPr>
            <a:endParaRPr lang="en-GB" sz="2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4" name="Picture 73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170" name="Rectangle 2">
            <a:extLst>
              <a:ext uri="{FF2B5EF4-FFF2-40B4-BE49-F238E27FC236}">
                <a16:creationId xmlns:a16="http://schemas.microsoft.com/office/drawing/2014/main" id="{7FB5DAE5-8974-493A-907C-232E465476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0786" y="714186"/>
            <a:ext cx="7288062" cy="132556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normAutofit/>
          </a:bodyPr>
          <a:lstStyle/>
          <a:p>
            <a:pPr algn="ctr"/>
            <a:r>
              <a:rPr lang="en-GB" altLang="en-US" sz="4000" dirty="0">
                <a:solidFill>
                  <a:srgbClr val="FFFFFF"/>
                </a:solidFill>
                <a:effectLst/>
              </a:rPr>
              <a:t>Routes to Claim</a:t>
            </a:r>
            <a:endParaRPr lang="en-US" altLang="en-US" sz="4000" dirty="0">
              <a:solidFill>
                <a:srgbClr val="FFFFFF"/>
              </a:solidFill>
              <a:effectLst/>
            </a:endParaRP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BCE3A1B5-0F73-481F-9871-3EC92BD061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79226" y="2491409"/>
            <a:ext cx="9833548" cy="42672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noAutofit/>
          </a:bodyPr>
          <a:lstStyle/>
          <a:p>
            <a:r>
              <a:rPr lang="en-US" altLang="en-US" sz="3200" dirty="0">
                <a:solidFill>
                  <a:srgbClr val="000000"/>
                </a:solidFill>
                <a:effectLst/>
              </a:rPr>
              <a:t>Multi Track – claims valued at over £25,000</a:t>
            </a:r>
          </a:p>
          <a:p>
            <a:r>
              <a:rPr lang="en-US" altLang="en-US" sz="3200" dirty="0">
                <a:solidFill>
                  <a:srgbClr val="000000"/>
                </a:solidFill>
                <a:effectLst/>
              </a:rPr>
              <a:t>Fast Track – </a:t>
            </a:r>
          </a:p>
          <a:p>
            <a:pPr marL="457200" lvl="1" indent="0">
              <a:buNone/>
            </a:pPr>
            <a:r>
              <a:rPr lang="en-US" altLang="en-US" sz="2800" dirty="0">
                <a:solidFill>
                  <a:srgbClr val="000000"/>
                </a:solidFill>
                <a:effectLst/>
              </a:rPr>
              <a:t>	£10,000 - £25,000 (financial)</a:t>
            </a:r>
          </a:p>
          <a:p>
            <a:pPr marL="457200" lvl="1" indent="0">
              <a:buNone/>
            </a:pPr>
            <a:r>
              <a:rPr lang="en-US" altLang="en-US" sz="2800" dirty="0">
                <a:solidFill>
                  <a:srgbClr val="000000"/>
                </a:solidFill>
              </a:rPr>
              <a:t>	£1,000 - £25,000 (injury – fixed recoverable costs)</a:t>
            </a:r>
            <a:endParaRPr lang="en-US" altLang="en-US" sz="2800" dirty="0">
              <a:solidFill>
                <a:srgbClr val="000000"/>
              </a:solidFill>
              <a:effectLst/>
            </a:endParaRPr>
          </a:p>
          <a:p>
            <a:r>
              <a:rPr lang="en-US" altLang="en-US" sz="3200" dirty="0">
                <a:solidFill>
                  <a:srgbClr val="000000"/>
                </a:solidFill>
                <a:effectLst/>
              </a:rPr>
              <a:t>Small Track – </a:t>
            </a:r>
          </a:p>
          <a:p>
            <a:pPr marL="457200" lvl="1" indent="0">
              <a:buNone/>
            </a:pPr>
            <a:r>
              <a:rPr lang="en-US" altLang="en-US" sz="2800" dirty="0">
                <a:solidFill>
                  <a:srgbClr val="000000"/>
                </a:solidFill>
                <a:effectLst/>
              </a:rPr>
              <a:t>	up to £10,000 (financial)</a:t>
            </a:r>
          </a:p>
          <a:p>
            <a:pPr marL="457200" lvl="1" indent="0">
              <a:buNone/>
            </a:pPr>
            <a:r>
              <a:rPr lang="en-US" altLang="en-US" sz="2800" dirty="0">
                <a:solidFill>
                  <a:srgbClr val="000000"/>
                </a:solidFill>
                <a:effectLst/>
              </a:rPr>
              <a:t>	up to £1000 (injury) </a:t>
            </a:r>
          </a:p>
          <a:p>
            <a:r>
              <a:rPr lang="en-US" altLang="en-US" sz="3200" dirty="0">
                <a:solidFill>
                  <a:srgbClr val="000000"/>
                </a:solidFill>
              </a:rPr>
              <a:t>Costs can be recovered in multi-track and fast track, but </a:t>
            </a:r>
            <a:r>
              <a:rPr lang="en-US" altLang="en-US" sz="3200" u="sng" dirty="0">
                <a:solidFill>
                  <a:srgbClr val="000000"/>
                </a:solidFill>
              </a:rPr>
              <a:t>not</a:t>
            </a:r>
            <a:r>
              <a:rPr lang="en-US" altLang="en-US" sz="3200" dirty="0">
                <a:solidFill>
                  <a:srgbClr val="000000"/>
                </a:solidFill>
              </a:rPr>
              <a:t> for small claims</a:t>
            </a:r>
            <a:endParaRPr lang="en-US" altLang="en-US" sz="3200" dirty="0">
              <a:solidFill>
                <a:srgbClr val="000000"/>
              </a:solidFill>
              <a:effectLst/>
            </a:endParaRPr>
          </a:p>
          <a:p>
            <a:endParaRPr lang="en-US" altLang="en-US" sz="3600" dirty="0">
              <a:solidFill>
                <a:srgbClr val="000000"/>
              </a:solidFill>
              <a:effectLst/>
            </a:endParaRPr>
          </a:p>
          <a:p>
            <a:pPr marL="457200" lvl="1" indent="0">
              <a:buNone/>
            </a:pPr>
            <a:endParaRPr lang="en-US" altLang="en-US" sz="2800" dirty="0">
              <a:solidFill>
                <a:srgbClr val="00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124226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3A016B8-EB5A-4F2A-B9D2-2017C6B3F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447" y="714186"/>
            <a:ext cx="6751167" cy="1325563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GB" sz="4000" dirty="0">
                <a:solidFill>
                  <a:srgbClr val="FFFFFF"/>
                </a:solidFill>
              </a:rPr>
              <a:t>Small Claims Limit Increased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F2B698-E1B3-4335-9EFE-AA14A23959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753935"/>
            <a:ext cx="9833548" cy="3562459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3 channels for injury claims– Small Claims, Fast Track, Multi Track</a:t>
            </a:r>
          </a:p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Small Claims limit currently £1000 for injury, £10,000 for most 	other claims</a:t>
            </a:r>
          </a:p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CLA will increase this to £5000 for RTAs (and in due course £1500 for most other injury claims)</a:t>
            </a:r>
          </a:p>
          <a:p>
            <a:pPr>
              <a:defRPr/>
            </a:pPr>
            <a:r>
              <a:rPr lang="en-GB" u="sng" dirty="0">
                <a:solidFill>
                  <a:srgbClr val="000000"/>
                </a:solidFill>
              </a:rPr>
              <a:t>No recovery of legal costs for Small Claims</a:t>
            </a:r>
          </a:p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Over 90% of current RTA claims will be classed as ‘Small Claims’ under CLA</a:t>
            </a:r>
          </a:p>
          <a:p>
            <a:pPr marL="0" indent="0">
              <a:buNone/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57303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C5662B9CE3FF4F94F68F0716B3CC90" ma:contentTypeVersion="10" ma:contentTypeDescription="Create a new document." ma:contentTypeScope="" ma:versionID="2e45c7e55c29502709c7fe714aaac70d">
  <xsd:schema xmlns:xsd="http://www.w3.org/2001/XMLSchema" xmlns:xs="http://www.w3.org/2001/XMLSchema" xmlns:p="http://schemas.microsoft.com/office/2006/metadata/properties" xmlns:ns3="808d5789-8d53-433c-a129-286090fa7de7" targetNamespace="http://schemas.microsoft.com/office/2006/metadata/properties" ma:root="true" ma:fieldsID="31db6ef04ef3b74617d1ee4481810ede" ns3:_="">
    <xsd:import namespace="808d5789-8d53-433c-a129-286090fa7de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8d5789-8d53-433c-a129-286090fa7de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5291A88-6FBC-4525-B3E4-38ED0C94403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303F0A1-6C26-4672-92C5-AD7AD38B1BEA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70114A28-75E9-4FEF-AB65-06C55D27BA0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08d5789-8d53-433c-a129-286090fa7de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840</Words>
  <Application>Microsoft Office PowerPoint</Application>
  <PresentationFormat>Widescreen</PresentationFormat>
  <Paragraphs>166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Wingdings</vt:lpstr>
      <vt:lpstr>Office Theme</vt:lpstr>
      <vt:lpstr>The Insurance Institute of Leeds</vt:lpstr>
      <vt:lpstr>The Insurance Institute of Leeds</vt:lpstr>
      <vt:lpstr>What’s all the fuss about?</vt:lpstr>
      <vt:lpstr>Reaction to Non-Fault Injury</vt:lpstr>
      <vt:lpstr>What’s all the fuss about?</vt:lpstr>
      <vt:lpstr>CLA 2018 - Objectives</vt:lpstr>
      <vt:lpstr>CLA 2018 - Provisions</vt:lpstr>
      <vt:lpstr>Routes to Claim</vt:lpstr>
      <vt:lpstr>Small Claims Limit Increased</vt:lpstr>
      <vt:lpstr>‘Whiplash’ Claims</vt:lpstr>
      <vt:lpstr>Tariff of Damages</vt:lpstr>
      <vt:lpstr>Scale of Damages for RTA whiplash claims</vt:lpstr>
      <vt:lpstr>New Portal</vt:lpstr>
      <vt:lpstr>New Portal Website www.officialinjuryclaim.org.uk   </vt:lpstr>
      <vt:lpstr>Pre-Medical Offers</vt:lpstr>
      <vt:lpstr>What is Motor LEI?</vt:lpstr>
      <vt:lpstr>Uninsured Loss Recovery (ULR)</vt:lpstr>
      <vt:lpstr>MLEI at a Crossroads</vt:lpstr>
      <vt:lpstr>Post Civil Liability Act - Where are we now ?</vt:lpstr>
      <vt:lpstr>What Next?  Possible Options for LE Insurers</vt:lpstr>
      <vt:lpstr>Predictions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Insurance Institute of Leeds</dc:title>
  <dc:creator>Karen Fothergill</dc:creator>
  <cp:lastModifiedBy>Matt Ward</cp:lastModifiedBy>
  <cp:revision>123</cp:revision>
  <dcterms:created xsi:type="dcterms:W3CDTF">2020-05-21T08:10:58Z</dcterms:created>
  <dcterms:modified xsi:type="dcterms:W3CDTF">2021-05-27T15:33:14Z</dcterms:modified>
</cp:coreProperties>
</file>