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93" r:id="rId6"/>
    <p:sldId id="267" r:id="rId7"/>
    <p:sldId id="269" r:id="rId8"/>
    <p:sldId id="301" r:id="rId9"/>
    <p:sldId id="290" r:id="rId10"/>
    <p:sldId id="304" r:id="rId11"/>
    <p:sldId id="300" r:id="rId12"/>
    <p:sldId id="302" r:id="rId13"/>
    <p:sldId id="305" r:id="rId14"/>
    <p:sldId id="303" r:id="rId15"/>
    <p:sldId id="306" r:id="rId16"/>
    <p:sldId id="307" r:id="rId17"/>
    <p:sldId id="308" r:id="rId18"/>
    <p:sldId id="309" r:id="rId19"/>
    <p:sldId id="310" r:id="rId20"/>
    <p:sldId id="272" r:id="rId21"/>
    <p:sldId id="273" r:id="rId22"/>
    <p:sldId id="311" r:id="rId23"/>
    <p:sldId id="295" r:id="rId24"/>
    <p:sldId id="26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8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BD6A-92BF-4C72-A717-756166D7C0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6A032D-7987-4115-B510-03C917086F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1508F-7027-4398-B286-64FE45CF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1A73D-A893-4159-9986-D8221F283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60E33-8358-4881-8A8C-14B6AA54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49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26EA7-272F-4CB2-8568-C15C89BB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559BC-7CAB-4F40-B260-A0EF63076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A998-A650-4DE5-9F63-A964E0470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3C4AA-70A8-4C84-96A7-9F37177ED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12D90-16F6-47F9-BD52-605F4848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901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9B7E48-4331-43D0-9732-B6BCCA36E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81929B-8892-4233-9CE3-57AFFBA91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1E6F6-8381-44BB-A95C-D1EF03665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30210-4EDD-448D-AE03-1EE99918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41FE2-599F-4E3D-B118-00411C42B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22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0601-4E1D-4955-9E9D-33D19C414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19DCA-615C-4A90-B181-3ADB0C20F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F43A1-778A-4D46-9C99-A6A6E1503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EAA54-8ED0-4C68-8945-FB9637C89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70C32-ACDE-44CC-A845-803B90F5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86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955AD-1998-4DEF-8306-0D6659D2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90C767-EBA0-4B6A-B01A-4674EAF94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CE4EA-8C46-44D1-9F8C-3E01E4C5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2A552-D76F-44BC-90EB-6DCE6492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93281-8776-4B70-9765-64B7B9D3E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024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CE3DF-962D-4530-8113-9AF7C4BE9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6E002-DDE3-4339-8B4C-CC3514A727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6B33E7-F3C0-484B-88B6-CC19425BD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B8E84-2472-42AF-BF50-466A8751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C2E4D-EA0B-4725-BB6F-2AB9B2ACD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659A3-4094-414A-9B0A-980B5960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19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E447-7FAC-4B52-9A09-BB98DBA10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4C0F2-B085-49B9-8ABC-1F93944B4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F30BF-0B26-4028-9F1B-75275D778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4D3E46-CDA5-4CA7-92B6-A58C183489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C9EEE0-A637-4AD4-B7FA-22C076395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1EC2E3-C014-4160-80A4-45855D3D4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DBD678-6513-454A-BE4E-FBB3D0997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6B0259-7661-4549-9E97-D114E8286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69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37D19-0D61-4E7A-803C-5288BF9C2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64742F-33FC-4320-8415-AB5D3ED9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9AD8D-6FF5-4E01-ABD5-DE59A998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C83DA6-71C3-47A6-BE5C-3FEF08A7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9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604234-B339-4F55-A5C1-F0C87A54C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04F39-1472-4709-8102-CF2652295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6CED1-134F-44AB-9B91-4D4DE0DE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3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DF75-66B7-4E43-A403-15FE688D9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E290C-C009-4BB2-9921-0FBB5F3E2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02861-AD56-4F87-A324-371B6ED7A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A8EC8-457E-4A5E-B53B-4C2E98BFE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B26D23-0C10-4A2C-B751-F69CF7D85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D1E3F-9434-43E2-9462-DE75354D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0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D9715-D2F9-4E1D-A791-BD61FEA7B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768613-C1AE-4753-BCCE-D936A569C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CBFD4-F850-4F11-BD77-99BF73237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DBD93-C5D8-4AE5-A1B4-757875914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C8FCA-1088-4AAA-A047-547D05E1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35D79-DFFC-4038-B655-C5772D19F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7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2760C8-353B-4B6B-ABF7-39857643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A43FA-909D-40CE-A5DD-8AF09308F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14DB7-2552-40AB-BC4A-E30BB10039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740F1-9A4B-41A4-AF9F-3057603B6562}" type="datetimeFigureOut">
              <a:rPr lang="en-GB" smtClean="0"/>
              <a:t>16/04/2021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625A0-9A98-4D96-8C6A-027711C91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D0B53-2DF6-43DF-8933-6ACFC1022C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1884-5256-4AAF-A65B-3873CA6808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42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7FD9FA66-176E-448E-B19E-916D276092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0079" y="2053641"/>
            <a:ext cx="4210217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defRPr/>
            </a:pPr>
            <a:r>
              <a:rPr lang="en-US" altLang="en-US" sz="4400" dirty="0">
                <a:solidFill>
                  <a:srgbClr val="FFFFFF"/>
                </a:solidFill>
              </a:rPr>
              <a:t>The I</a:t>
            </a:r>
            <a:r>
              <a:rPr lang="en-US" alt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nsurance </a:t>
            </a:r>
            <a:r>
              <a:rPr lang="en-US" altLang="en-US" sz="4400" dirty="0">
                <a:solidFill>
                  <a:srgbClr val="FFFFFF"/>
                </a:solidFill>
              </a:rPr>
              <a:t>I</a:t>
            </a:r>
            <a:r>
              <a:rPr lang="en-US" altLang="en-US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nstitute of Cambridge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2A2498-6F36-4F91-8C97-F36C93302C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04680" y="813683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Motor Legal Expenses Insurance</a:t>
            </a:r>
          </a:p>
          <a:p>
            <a:pPr>
              <a:defRPr/>
            </a:pPr>
            <a:r>
              <a:rPr lang="en-US" altLang="en-US" sz="3200" dirty="0">
                <a:solidFill>
                  <a:schemeClr val="accent1">
                    <a:lumMod val="50000"/>
                  </a:schemeClr>
                </a:solidFill>
              </a:rPr>
              <a:t>13 April 2021</a:t>
            </a: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sz="2800" dirty="0">
                <a:solidFill>
                  <a:srgbClr val="002060"/>
                </a:solidFill>
              </a:rPr>
              <a:t>Please wait for the session to commence at 12.30 </a:t>
            </a: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r">
              <a:defRPr/>
            </a:pPr>
            <a:endParaRPr lang="en-US" altLang="en-US" b="1" dirty="0">
              <a:solidFill>
                <a:srgbClr val="000000"/>
              </a:solidFill>
            </a:endParaRPr>
          </a:p>
          <a:p>
            <a:pPr algn="r"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Bernard Thornton FCII</a:t>
            </a:r>
          </a:p>
          <a:p>
            <a:pPr algn="r"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Chartered Insurance Practitioner</a:t>
            </a:r>
          </a:p>
          <a:p>
            <a:pPr indent="-228600" algn="l"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Uninsured Loss Recovery (ULR)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Important to Claimants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Effect on Renewal Negotiations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Sales of Cover</a:t>
            </a:r>
          </a:p>
          <a:p>
            <a:r>
              <a:rPr lang="en-US" altLang="en-US" sz="3600" dirty="0">
                <a:solidFill>
                  <a:srgbClr val="000000"/>
                </a:solidFill>
              </a:rPr>
              <a:t>Average 1 claim per 15 insurance years</a:t>
            </a:r>
          </a:p>
        </p:txBody>
      </p:sp>
    </p:spTree>
    <p:extLst>
      <p:ext uri="{BB962C8B-B14F-4D97-AF65-F5344CB8AC3E}">
        <p14:creationId xmlns:p14="http://schemas.microsoft.com/office/powerpoint/2010/main" val="2724316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Income Streams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Personal injury fees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Credit hire</a:t>
            </a:r>
          </a:p>
          <a:p>
            <a:r>
              <a:rPr lang="en-US" altLang="en-US" sz="3600" dirty="0" err="1">
                <a:solidFill>
                  <a:srgbClr val="000000"/>
                </a:solidFill>
                <a:effectLst/>
              </a:rPr>
              <a:t>Authorised</a:t>
            </a:r>
            <a:r>
              <a:rPr lang="en-US" altLang="en-US" sz="3600" dirty="0">
                <a:solidFill>
                  <a:srgbClr val="000000"/>
                </a:solidFill>
                <a:effectLst/>
              </a:rPr>
              <a:t> hire</a:t>
            </a:r>
          </a:p>
          <a:p>
            <a:r>
              <a:rPr lang="en-US" altLang="en-US" sz="3600" dirty="0">
                <a:solidFill>
                  <a:srgbClr val="000000"/>
                </a:solidFill>
              </a:rPr>
              <a:t>Credit repair</a:t>
            </a:r>
          </a:p>
        </p:txBody>
      </p:sp>
    </p:spTree>
    <p:extLst>
      <p:ext uri="{BB962C8B-B14F-4D97-AF65-F5344CB8AC3E}">
        <p14:creationId xmlns:p14="http://schemas.microsoft.com/office/powerpoint/2010/main" val="3792192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Personal Injury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Referral fees banned (LASPO Act 2012)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Profit share, ‘marketing fees’ etc. still legal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Recoverable costs reducing</a:t>
            </a:r>
          </a:p>
          <a:p>
            <a:r>
              <a:rPr lang="en-US" altLang="en-US" sz="3600" dirty="0">
                <a:solidFill>
                  <a:srgbClr val="000000"/>
                </a:solidFill>
              </a:rPr>
              <a:t>Deductions from damages now standard if no LEI</a:t>
            </a:r>
          </a:p>
        </p:txBody>
      </p:sp>
    </p:spTree>
    <p:extLst>
      <p:ext uri="{BB962C8B-B14F-4D97-AF65-F5344CB8AC3E}">
        <p14:creationId xmlns:p14="http://schemas.microsoft.com/office/powerpoint/2010/main" val="212016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Credit Hire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Referral fees legal for any introducer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Fees </a:t>
            </a:r>
            <a:r>
              <a:rPr lang="en-US" altLang="en-US" sz="3600" dirty="0" err="1">
                <a:solidFill>
                  <a:srgbClr val="000000"/>
                </a:solidFill>
                <a:effectLst/>
              </a:rPr>
              <a:t>approx</a:t>
            </a:r>
            <a:r>
              <a:rPr lang="en-US" altLang="en-US" sz="3600" dirty="0">
                <a:solidFill>
                  <a:srgbClr val="000000"/>
                </a:solidFill>
                <a:effectLst/>
              </a:rPr>
              <a:t> £300 (Standard) or 10-15% of gross 	hire charges (Prestige)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Transparency with Clients</a:t>
            </a:r>
          </a:p>
        </p:txBody>
      </p:sp>
    </p:spTree>
    <p:extLst>
      <p:ext uri="{BB962C8B-B14F-4D97-AF65-F5344CB8AC3E}">
        <p14:creationId xmlns:p14="http://schemas.microsoft.com/office/powerpoint/2010/main" val="24006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Credit Repair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Same principles as Credit Hire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Commissions payab</a:t>
            </a:r>
            <a:r>
              <a:rPr lang="en-US" altLang="en-US" sz="3600" dirty="0">
                <a:solidFill>
                  <a:srgbClr val="000000"/>
                </a:solidFill>
              </a:rPr>
              <a:t>le to introducers</a:t>
            </a:r>
            <a:endParaRPr lang="en-US" altLang="en-US" sz="3600" dirty="0">
              <a:solidFill>
                <a:srgbClr val="000000"/>
              </a:solidFill>
              <a:effectLst/>
            </a:endParaRP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Used sparingly </a:t>
            </a:r>
            <a:r>
              <a:rPr lang="en-US" altLang="en-US" sz="3600" dirty="0">
                <a:solidFill>
                  <a:srgbClr val="000000"/>
                </a:solidFill>
              </a:rPr>
              <a:t>by most</a:t>
            </a:r>
            <a:endParaRPr lang="en-US" altLang="en-US" sz="3600" dirty="0">
              <a:solidFill>
                <a:srgbClr val="000000"/>
              </a:solidFill>
              <a:effectLst/>
            </a:endParaRPr>
          </a:p>
          <a:p>
            <a:r>
              <a:rPr lang="en-US" altLang="en-US" sz="3600" dirty="0">
                <a:solidFill>
                  <a:srgbClr val="000000"/>
                </a:solidFill>
              </a:rPr>
              <a:t>But – another potential income stream</a:t>
            </a:r>
          </a:p>
        </p:txBody>
      </p:sp>
    </p:spTree>
    <p:extLst>
      <p:ext uri="{BB962C8B-B14F-4D97-AF65-F5344CB8AC3E}">
        <p14:creationId xmlns:p14="http://schemas.microsoft.com/office/powerpoint/2010/main" val="3944318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Authorised Hire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Non-contentious replacement vehicles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Fault or non-fault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Lower risk and lower margins</a:t>
            </a:r>
          </a:p>
          <a:p>
            <a:pPr marL="0" indent="0">
              <a:buNone/>
            </a:pPr>
            <a:endParaRPr lang="en-US" alt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28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Non-Fault Accident Market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753935"/>
            <a:ext cx="9833548" cy="338987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3600" dirty="0">
                <a:solidFill>
                  <a:srgbClr val="000000"/>
                </a:solidFill>
                <a:effectLst/>
              </a:rPr>
              <a:t>							</a:t>
            </a:r>
          </a:p>
          <a:p>
            <a:pPr marL="0" indent="0">
              <a:buNone/>
            </a:pPr>
            <a:r>
              <a:rPr lang="en-US" altLang="en-US" sz="3600" dirty="0">
                <a:solidFill>
                  <a:srgbClr val="000000"/>
                </a:solidFill>
                <a:effectLst/>
              </a:rPr>
              <a:t>Motor Insurers			Personal Injury</a:t>
            </a:r>
          </a:p>
          <a:p>
            <a:pPr marL="0" indent="0">
              <a:buNone/>
            </a:pPr>
            <a:r>
              <a:rPr lang="en-US" altLang="en-US" sz="3600" dirty="0">
                <a:solidFill>
                  <a:srgbClr val="000000"/>
                </a:solidFill>
                <a:effectLst/>
              </a:rPr>
              <a:t>Legal Expenses Insurers		Credit Hire</a:t>
            </a:r>
          </a:p>
          <a:p>
            <a:pPr marL="0" indent="0">
              <a:buNone/>
            </a:pPr>
            <a:r>
              <a:rPr lang="en-US" altLang="en-US" sz="3600" dirty="0">
                <a:solidFill>
                  <a:srgbClr val="000000"/>
                </a:solidFill>
                <a:effectLst/>
              </a:rPr>
              <a:t>Brokers					Credit Repair</a:t>
            </a:r>
          </a:p>
          <a:p>
            <a:pPr marL="0" indent="0">
              <a:buNone/>
            </a:pPr>
            <a:r>
              <a:rPr lang="en-US" altLang="en-US" sz="3600" dirty="0">
                <a:solidFill>
                  <a:srgbClr val="000000"/>
                </a:solidFill>
                <a:effectLst/>
              </a:rPr>
              <a:t>CMCs					</a:t>
            </a:r>
            <a:r>
              <a:rPr lang="en-US" altLang="en-US" sz="3600" dirty="0" err="1">
                <a:solidFill>
                  <a:srgbClr val="000000"/>
                </a:solidFill>
                <a:effectLst/>
              </a:rPr>
              <a:t>Authorised</a:t>
            </a:r>
            <a:r>
              <a:rPr lang="en-US" altLang="en-US" sz="3600" dirty="0">
                <a:solidFill>
                  <a:srgbClr val="000000"/>
                </a:solidFill>
                <a:effectLst/>
              </a:rPr>
              <a:t> Hire</a:t>
            </a:r>
          </a:p>
          <a:p>
            <a:pPr marL="0" indent="0">
              <a:buNone/>
            </a:pPr>
            <a:r>
              <a:rPr lang="en-US" altLang="en-US" sz="3600" dirty="0">
                <a:solidFill>
                  <a:srgbClr val="000000"/>
                </a:solidFill>
              </a:rPr>
              <a:t>Solicitors					LEI Commissions</a:t>
            </a:r>
          </a:p>
        </p:txBody>
      </p:sp>
      <p:pic>
        <p:nvPicPr>
          <p:cNvPr id="3" name="Graphic 2" descr="Money with solid fill">
            <a:extLst>
              <a:ext uri="{FF2B5EF4-FFF2-40B4-BE49-F238E27FC236}">
                <a16:creationId xmlns:a16="http://schemas.microsoft.com/office/drawing/2014/main" id="{25BAF61D-FE5C-46D3-BA8F-D9D3CCA628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3975" y="2357629"/>
            <a:ext cx="914400" cy="914400"/>
          </a:xfrm>
          <a:prstGeom prst="rect">
            <a:avLst/>
          </a:prstGeom>
        </p:spPr>
      </p:pic>
      <p:pic>
        <p:nvPicPr>
          <p:cNvPr id="5" name="Graphic 4" descr="Bank with solid fill">
            <a:extLst>
              <a:ext uri="{FF2B5EF4-FFF2-40B4-BE49-F238E27FC236}">
                <a16:creationId xmlns:a16="http://schemas.microsoft.com/office/drawing/2014/main" id="{67A18C63-65BA-472D-82C7-AB913E6449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31441" y="2351423"/>
            <a:ext cx="914400" cy="9144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1EE387-3142-4B90-B65B-C3899A48C13E}"/>
              </a:ext>
            </a:extLst>
          </p:cNvPr>
          <p:cNvCxnSpPr/>
          <p:nvPr/>
        </p:nvCxnSpPr>
        <p:spPr>
          <a:xfrm>
            <a:off x="4068417" y="3631096"/>
            <a:ext cx="26769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13F1122-1E98-40C1-B10F-7F5EFA904F64}"/>
              </a:ext>
            </a:extLst>
          </p:cNvPr>
          <p:cNvCxnSpPr/>
          <p:nvPr/>
        </p:nvCxnSpPr>
        <p:spPr>
          <a:xfrm>
            <a:off x="4068417" y="3631096"/>
            <a:ext cx="267694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610B202-FBEF-4312-8FC5-2879C65D2BF3}"/>
              </a:ext>
            </a:extLst>
          </p:cNvPr>
          <p:cNvCxnSpPr>
            <a:cxnSpLocks/>
          </p:cNvCxnSpPr>
          <p:nvPr/>
        </p:nvCxnSpPr>
        <p:spPr>
          <a:xfrm>
            <a:off x="4068417" y="3617843"/>
            <a:ext cx="2676940" cy="2385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160FFD8-71D3-4AB8-8B3B-E3E2E806EB7D}"/>
              </a:ext>
            </a:extLst>
          </p:cNvPr>
          <p:cNvCxnSpPr/>
          <p:nvPr/>
        </p:nvCxnSpPr>
        <p:spPr>
          <a:xfrm flipV="1">
            <a:off x="5685183" y="3684105"/>
            <a:ext cx="1060174" cy="622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7C752CE-1612-4908-9B55-EF23C58B24DA}"/>
              </a:ext>
            </a:extLst>
          </p:cNvPr>
          <p:cNvCxnSpPr/>
          <p:nvPr/>
        </p:nvCxnSpPr>
        <p:spPr>
          <a:xfrm>
            <a:off x="5685183" y="4306957"/>
            <a:ext cx="10601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338D8B9-6FBF-42B7-90C9-F3EF660695DA}"/>
              </a:ext>
            </a:extLst>
          </p:cNvPr>
          <p:cNvCxnSpPr/>
          <p:nvPr/>
        </p:nvCxnSpPr>
        <p:spPr>
          <a:xfrm>
            <a:off x="5685183" y="4306957"/>
            <a:ext cx="1060174" cy="1192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1D5354-DBB7-4DC8-82AE-A7D5554E1E84}"/>
              </a:ext>
            </a:extLst>
          </p:cNvPr>
          <p:cNvCxnSpPr/>
          <p:nvPr/>
        </p:nvCxnSpPr>
        <p:spPr>
          <a:xfrm>
            <a:off x="5685183" y="4306957"/>
            <a:ext cx="1060174" cy="1603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8ECC51D-199C-4EF2-8950-7FE8DE40E691}"/>
              </a:ext>
            </a:extLst>
          </p:cNvPr>
          <p:cNvCxnSpPr/>
          <p:nvPr/>
        </p:nvCxnSpPr>
        <p:spPr>
          <a:xfrm flipV="1">
            <a:off x="2769705" y="3697356"/>
            <a:ext cx="3790122" cy="1219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D628BDC-ED43-4D75-83BC-462C47B08158}"/>
              </a:ext>
            </a:extLst>
          </p:cNvPr>
          <p:cNvCxnSpPr/>
          <p:nvPr/>
        </p:nvCxnSpPr>
        <p:spPr>
          <a:xfrm flipV="1">
            <a:off x="2769705" y="4306955"/>
            <a:ext cx="3790122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C17C129-2D3D-493C-8F9B-5021E402A80A}"/>
              </a:ext>
            </a:extLst>
          </p:cNvPr>
          <p:cNvCxnSpPr/>
          <p:nvPr/>
        </p:nvCxnSpPr>
        <p:spPr>
          <a:xfrm>
            <a:off x="2769705" y="4929806"/>
            <a:ext cx="3975652" cy="121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8" name="Straight Arrow Connector 7167">
            <a:extLst>
              <a:ext uri="{FF2B5EF4-FFF2-40B4-BE49-F238E27FC236}">
                <a16:creationId xmlns:a16="http://schemas.microsoft.com/office/drawing/2014/main" id="{8289DE15-04C5-44A5-B447-52DB58D90EB8}"/>
              </a:ext>
            </a:extLst>
          </p:cNvPr>
          <p:cNvCxnSpPr/>
          <p:nvPr/>
        </p:nvCxnSpPr>
        <p:spPr>
          <a:xfrm flipV="1">
            <a:off x="2631441" y="3790122"/>
            <a:ext cx="4113916" cy="1709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2" name="Straight Arrow Connector 7171">
            <a:extLst>
              <a:ext uri="{FF2B5EF4-FFF2-40B4-BE49-F238E27FC236}">
                <a16:creationId xmlns:a16="http://schemas.microsoft.com/office/drawing/2014/main" id="{1C2552D7-E603-4931-A414-ADD1161EE437}"/>
              </a:ext>
            </a:extLst>
          </p:cNvPr>
          <p:cNvCxnSpPr/>
          <p:nvPr/>
        </p:nvCxnSpPr>
        <p:spPr>
          <a:xfrm flipV="1">
            <a:off x="2631441" y="4399722"/>
            <a:ext cx="3928386" cy="1099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4" name="Straight Arrow Connector 7173">
            <a:extLst>
              <a:ext uri="{FF2B5EF4-FFF2-40B4-BE49-F238E27FC236}">
                <a16:creationId xmlns:a16="http://schemas.microsoft.com/office/drawing/2014/main" id="{3928A8FC-60D0-4A3D-8D2E-6A66904A97AE}"/>
              </a:ext>
            </a:extLst>
          </p:cNvPr>
          <p:cNvCxnSpPr/>
          <p:nvPr/>
        </p:nvCxnSpPr>
        <p:spPr>
          <a:xfrm flipV="1">
            <a:off x="2631441" y="4903304"/>
            <a:ext cx="3928386" cy="596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6" name="Straight Arrow Connector 7175">
            <a:extLst>
              <a:ext uri="{FF2B5EF4-FFF2-40B4-BE49-F238E27FC236}">
                <a16:creationId xmlns:a16="http://schemas.microsoft.com/office/drawing/2014/main" id="{06F5EFFA-7AB8-4617-B277-0240B8B19637}"/>
              </a:ext>
            </a:extLst>
          </p:cNvPr>
          <p:cNvCxnSpPr/>
          <p:nvPr/>
        </p:nvCxnSpPr>
        <p:spPr>
          <a:xfrm>
            <a:off x="2769705" y="5499652"/>
            <a:ext cx="3975652" cy="37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8" name="Straight Arrow Connector 7177">
            <a:extLst>
              <a:ext uri="{FF2B5EF4-FFF2-40B4-BE49-F238E27FC236}">
                <a16:creationId xmlns:a16="http://schemas.microsoft.com/office/drawing/2014/main" id="{FDFA64D4-3765-4C87-880D-0AB7B24384BB}"/>
              </a:ext>
            </a:extLst>
          </p:cNvPr>
          <p:cNvCxnSpPr/>
          <p:nvPr/>
        </p:nvCxnSpPr>
        <p:spPr>
          <a:xfrm>
            <a:off x="2769705" y="5499652"/>
            <a:ext cx="3975652" cy="503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>
            <a:extLst>
              <a:ext uri="{FF2B5EF4-FFF2-40B4-BE49-F238E27FC236}">
                <a16:creationId xmlns:a16="http://schemas.microsoft.com/office/drawing/2014/main" id="{DED59EE2-C942-43F1-999E-300478337EE4}"/>
              </a:ext>
            </a:extLst>
          </p:cNvPr>
          <p:cNvCxnSpPr/>
          <p:nvPr/>
        </p:nvCxnSpPr>
        <p:spPr>
          <a:xfrm flipV="1">
            <a:off x="3088641" y="3935896"/>
            <a:ext cx="3656716" cy="2207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40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93840-C397-4F2E-A2A8-DC40A505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40" y="306402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Income split for a typical CMC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C2B626E-FB13-4BE8-A49E-DEA8B88871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913598"/>
              </p:ext>
            </p:extLst>
          </p:nvPr>
        </p:nvGraphicFramePr>
        <p:xfrm>
          <a:off x="483067" y="1631966"/>
          <a:ext cx="10277697" cy="492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2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2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2355">
                  <a:extLst>
                    <a:ext uri="{9D8B030D-6E8A-4147-A177-3AD203B41FA5}">
                      <a16:colId xmlns:a16="http://schemas.microsoft.com/office/drawing/2014/main" val="4272982293"/>
                    </a:ext>
                  </a:extLst>
                </a:gridCol>
              </a:tblGrid>
              <a:tr h="751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SECTOR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PRE-LASPO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2013 – 2020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POST-CLA 2021?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PERSONAL INJURY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60%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CREDIT HIRE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25%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40%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45%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AUTHORISED HIRE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0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15%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20%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0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OUTSOURCING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10%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5%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LEI COMMISSIONS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5%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/>
                        <a:t>5%</a:t>
                      </a:r>
                      <a:endParaRPr lang="en-GB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1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CREDIT REPAIR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latin typeface="Calibri"/>
                          <a:ea typeface="Calibri"/>
                          <a:cs typeface="Times New Roman"/>
                        </a:rPr>
                        <a:t>10%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59050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6751167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The Civil Liability Act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517913"/>
            <a:ext cx="9833548" cy="434008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dirty="0">
                <a:solidFill>
                  <a:srgbClr val="000000"/>
                </a:solidFill>
              </a:rPr>
              <a:t>Main Effects (personal injury claims):-</a:t>
            </a:r>
          </a:p>
          <a:p>
            <a:pPr lvl="1">
              <a:defRPr/>
            </a:pPr>
            <a:r>
              <a:rPr lang="en-GB" sz="2800" dirty="0">
                <a:solidFill>
                  <a:srgbClr val="000000"/>
                </a:solidFill>
              </a:rPr>
              <a:t>Increase Small Claims Limit </a:t>
            </a:r>
          </a:p>
          <a:p>
            <a:pPr marL="914400" lvl="2" indent="0">
              <a:buNone/>
              <a:defRPr/>
            </a:pPr>
            <a:r>
              <a:rPr lang="en-GB" sz="2400" dirty="0">
                <a:solidFill>
                  <a:srgbClr val="000000"/>
                </a:solidFill>
              </a:rPr>
              <a:t>From £1000 to £5000 (RTA)</a:t>
            </a:r>
          </a:p>
          <a:p>
            <a:pPr marL="914400" lvl="2" indent="0">
              <a:buNone/>
              <a:defRPr/>
            </a:pPr>
            <a:r>
              <a:rPr lang="en-GB" sz="2400" dirty="0">
                <a:solidFill>
                  <a:srgbClr val="000000"/>
                </a:solidFill>
              </a:rPr>
              <a:t>From £1000 to £2000 (EL/PL) – (Date to be confirmed)</a:t>
            </a:r>
          </a:p>
          <a:p>
            <a:pPr lvl="1">
              <a:spcBef>
                <a:spcPts val="1000"/>
              </a:spcBef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 portal for Litigants in Person – officialinjuryclaim.org.uk</a:t>
            </a:r>
          </a:p>
          <a:p>
            <a:pPr lvl="1">
              <a:defRPr/>
            </a:pPr>
            <a:r>
              <a:rPr lang="en-GB" sz="2800" dirty="0">
                <a:solidFill>
                  <a:srgbClr val="000000"/>
                </a:solidFill>
              </a:rPr>
              <a:t>Introduce Tariff of Damages</a:t>
            </a:r>
          </a:p>
          <a:p>
            <a:pPr marL="914400" lvl="2" indent="0">
              <a:buNone/>
              <a:defRPr/>
            </a:pPr>
            <a:r>
              <a:rPr lang="en-GB" sz="2400" dirty="0">
                <a:solidFill>
                  <a:srgbClr val="000000"/>
                </a:solidFill>
              </a:rPr>
              <a:t>Typical whiplash damages now - £2500</a:t>
            </a:r>
          </a:p>
          <a:p>
            <a:pPr marL="914400" lvl="2" indent="0">
              <a:buNone/>
              <a:defRPr/>
            </a:pPr>
            <a:r>
              <a:rPr lang="en-GB" sz="2400" dirty="0">
                <a:solidFill>
                  <a:srgbClr val="000000"/>
                </a:solidFill>
              </a:rPr>
              <a:t>New whiplash tariff - £495</a:t>
            </a:r>
          </a:p>
          <a:p>
            <a:pPr lvl="1">
              <a:defRPr/>
            </a:pPr>
            <a:r>
              <a:rPr lang="en-GB" sz="2800" dirty="0">
                <a:solidFill>
                  <a:srgbClr val="000000"/>
                </a:solidFill>
                <a:latin typeface="Calibri" panose="020F0502020204030204"/>
              </a:rPr>
              <a:t>Ban on pre-medical offers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>
              <a:defRPr/>
            </a:pPr>
            <a:r>
              <a:rPr lang="en-GB" sz="2800" dirty="0">
                <a:solidFill>
                  <a:srgbClr val="000000"/>
                </a:solidFill>
              </a:rPr>
              <a:t>Implementation Date – now 31 May 2021</a:t>
            </a:r>
          </a:p>
          <a:p>
            <a:pPr marL="0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9450866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Post Civil Liability Act - Where are we now ?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753935"/>
            <a:ext cx="9833548" cy="362036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Injury Claims no longer self-funding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Continued volume of ULR claims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Whiplash damages </a:t>
            </a:r>
            <a:r>
              <a:rPr lang="en-US" altLang="en-US" sz="3200" dirty="0" err="1">
                <a:solidFill>
                  <a:srgbClr val="000000"/>
                </a:solidFill>
              </a:rPr>
              <a:t>minimised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r>
              <a:rPr lang="en-US" altLang="en-US" sz="3200" dirty="0" err="1">
                <a:solidFill>
                  <a:srgbClr val="000000"/>
                </a:solidFill>
              </a:rPr>
              <a:t>LiP</a:t>
            </a:r>
            <a:r>
              <a:rPr lang="en-US" altLang="en-US" sz="3200" dirty="0">
                <a:solidFill>
                  <a:srgbClr val="000000"/>
                </a:solidFill>
              </a:rPr>
              <a:t> portal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Reduced income for many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Bewildered claimants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Increased activity in Credit Hire/Repair</a:t>
            </a:r>
          </a:p>
          <a:p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15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7FD9FA66-176E-448E-B19E-916D276092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0079" y="2053641"/>
            <a:ext cx="3883366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defRPr/>
            </a:pPr>
            <a:r>
              <a:rPr lang="en-US" altLang="en-US" sz="4000" dirty="0">
                <a:solidFill>
                  <a:srgbClr val="FFFFFF"/>
                </a:solidFill>
              </a:rPr>
              <a:t>The I</a:t>
            </a:r>
            <a:r>
              <a:rPr lang="en-US" alt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nsurance </a:t>
            </a:r>
            <a:r>
              <a:rPr lang="en-US" altLang="en-US" sz="4000" dirty="0">
                <a:solidFill>
                  <a:srgbClr val="FFFFFF"/>
                </a:solidFill>
              </a:rPr>
              <a:t>I</a:t>
            </a:r>
            <a:r>
              <a:rPr lang="en-US" alt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nstitute of Cambridge</a:t>
            </a:r>
            <a:endParaRPr lang="en-US" altLang="en-US" sz="44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2A2498-6F36-4F91-8C97-F36C93302C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704680" y="813683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Motor Legal Expenses Insurance</a:t>
            </a:r>
          </a:p>
          <a:p>
            <a:pPr>
              <a:defRPr/>
            </a:pPr>
            <a:r>
              <a:rPr lang="en-US" altLang="en-US" sz="3200" dirty="0">
                <a:solidFill>
                  <a:schemeClr val="accent1">
                    <a:lumMod val="50000"/>
                  </a:schemeClr>
                </a:solidFill>
              </a:rPr>
              <a:t>13 April 2021</a:t>
            </a: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l"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algn="r">
              <a:defRPr/>
            </a:pPr>
            <a:endParaRPr lang="en-US" altLang="en-US" b="1" dirty="0">
              <a:solidFill>
                <a:srgbClr val="000000"/>
              </a:solidFill>
            </a:endParaRPr>
          </a:p>
          <a:p>
            <a:pPr algn="r"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Bernard Thornton FCII</a:t>
            </a:r>
          </a:p>
          <a:p>
            <a:pPr algn="r"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</a:rPr>
              <a:t>Chartered Insurance Practitioner</a:t>
            </a:r>
          </a:p>
          <a:p>
            <a:pPr indent="-228600" algn="l"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19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3A016B8-EB5A-4F2A-B9D2-2017C6B3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447" y="714186"/>
            <a:ext cx="9833548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4000" dirty="0">
                <a:solidFill>
                  <a:srgbClr val="FFFFFF"/>
                </a:solidFill>
              </a:rPr>
              <a:t>What Next? </a:t>
            </a:r>
            <a:br>
              <a:rPr lang="en-GB" sz="4000" dirty="0">
                <a:solidFill>
                  <a:srgbClr val="FFFFFF"/>
                </a:solidFill>
              </a:rPr>
            </a:br>
            <a:r>
              <a:rPr lang="en-GB" sz="4000" dirty="0">
                <a:solidFill>
                  <a:srgbClr val="FFFFFF"/>
                </a:solidFill>
              </a:rPr>
              <a:t>Possible Options for LE Insurers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2B698-E1B3-4335-9EFE-AA14A2395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5"/>
            <a:ext cx="9833548" cy="3562459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1. A substantial rate increase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2. A more modest rate increase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3. Charge a fee for small ULR claims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3600" dirty="0">
                <a:solidFill>
                  <a:srgbClr val="000000"/>
                </a:solidFill>
              </a:rPr>
              <a:t>4. 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Exclude small claims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5. Exit the market</a:t>
            </a:r>
          </a:p>
          <a:p>
            <a:pPr marL="0" indent="0">
              <a:buNone/>
              <a:defRPr/>
            </a:pPr>
            <a:r>
              <a:rPr lang="en-GB" sz="3600" dirty="0">
                <a:solidFill>
                  <a:srgbClr val="000000"/>
                </a:solidFill>
              </a:rPr>
              <a:t>6. Include within the Motor policy</a:t>
            </a:r>
          </a:p>
          <a:p>
            <a:pPr marL="0" indent="0">
              <a:buNone/>
              <a:defRPr/>
            </a:pPr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577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1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Graphic 2" descr="Help">
            <a:extLst>
              <a:ext uri="{FF2B5EF4-FFF2-40B4-BE49-F238E27FC236}">
                <a16:creationId xmlns:a16="http://schemas.microsoft.com/office/drawing/2014/main" id="{DFCD5401-387E-4ECD-BEEC-329200B0EF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8328" y="1819656"/>
            <a:ext cx="4142232" cy="4142232"/>
          </a:xfrm>
          <a:prstGeom prst="rect">
            <a:avLst/>
          </a:prstGeom>
        </p:spPr>
      </p:pic>
      <p:sp>
        <p:nvSpPr>
          <p:cNvPr id="35843" name="Rectangle 3">
            <a:extLst>
              <a:ext uri="{FF2B5EF4-FFF2-40B4-BE49-F238E27FC236}">
                <a16:creationId xmlns:a16="http://schemas.microsoft.com/office/drawing/2014/main" id="{E0B22AC8-1D41-4648-BF6A-5215DEDDF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35179" y="3285749"/>
            <a:ext cx="4765949" cy="3353476"/>
          </a:xfrm>
        </p:spPr>
        <p:txBody>
          <a:bodyPr anchor="t"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Comments &amp; Questions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3EC371-76FB-4754-85DD-E1C5A2598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FF"/>
                </a:solidFill>
              </a:rPr>
              <a:t>Agenda – Motor Legal Expenses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4FDA8-F063-4818-980B-F0297D4BD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6"/>
            <a:ext cx="9833548" cy="3898655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36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it and what does it cover?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36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Exclusions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36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Added Benefits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36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Supply Chain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36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Civil Liability Act 2018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36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happens </a:t>
            </a:r>
            <a:r>
              <a:rPr lang="en-GB" sz="36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GB" sz="3600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ow……?</a:t>
            </a:r>
            <a:endParaRPr lang="en-GB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alt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901889E5-9C5D-4E88-A3C6-C1B8264A8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9226" y="826680"/>
            <a:ext cx="9833548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r>
              <a:rPr lang="en-GB" altLang="en-US" sz="4000" dirty="0">
                <a:solidFill>
                  <a:srgbClr val="FFFFFF"/>
                </a:solidFill>
              </a:rPr>
              <a:t>What is Motor LEI?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9E67B99-213B-4381-973D-44998DB42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849217"/>
            <a:ext cx="9833548" cy="384313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Enables the insured to pursue a claim against a TP, via legal action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if necessary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‘Before the Event’ - BTE (aka MLE, LEI)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Indemnity Limit - £100,000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Cover usually optional for Private Car/Motorcycle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Often included within Commercial Vehicle Policies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r>
              <a:rPr lang="en-US" altLang="en-US" sz="3200" dirty="0">
                <a:solidFill>
                  <a:srgbClr val="000000"/>
                </a:solidFill>
              </a:rPr>
              <a:t>Territorial Limits – UK and Continental Europe (still)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endParaRPr lang="en-US" altLang="en-US" sz="32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Heads of Claim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753935"/>
            <a:ext cx="9833548" cy="400467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Personal Injury (no deductions)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Repairs (or excess)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Hire Charges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Lost earnings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Care &amp; medical costs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Personal property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Loss of use</a:t>
            </a:r>
          </a:p>
        </p:txBody>
      </p:sp>
    </p:spTree>
    <p:extLst>
      <p:ext uri="{BB962C8B-B14F-4D97-AF65-F5344CB8AC3E}">
        <p14:creationId xmlns:p14="http://schemas.microsoft.com/office/powerpoint/2010/main" val="420192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Exclusions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The ‘51% test’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Claims brought against the insured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Untraced or unidentified TP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‘Small claims</a:t>
            </a:r>
            <a:r>
              <a:rPr lang="en-US" altLang="en-US" sz="3200" dirty="0">
                <a:solidFill>
                  <a:srgbClr val="000000"/>
                </a:solidFill>
                <a:effectLst/>
              </a:rPr>
              <a:t>’?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  <a:effectLst/>
              </a:rPr>
              <a:t>Routes to Claim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2491409"/>
            <a:ext cx="9833548" cy="426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Multi Track – claims valued at over £25,000</a:t>
            </a: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Fast Track – </a:t>
            </a:r>
          </a:p>
          <a:p>
            <a:pPr marL="457200" lvl="1" indent="0"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</a:rPr>
              <a:t>	£10,000 - £25,000 (financial)</a:t>
            </a:r>
          </a:p>
          <a:p>
            <a:pPr marL="457200" lvl="1" indent="0"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	£1,000 - £25,000 (injury – fixed recoverable costs)</a:t>
            </a:r>
            <a:endParaRPr lang="en-US" altLang="en-US" sz="2800" dirty="0">
              <a:solidFill>
                <a:srgbClr val="000000"/>
              </a:solidFill>
              <a:effectLst/>
            </a:endParaRPr>
          </a:p>
          <a:p>
            <a:r>
              <a:rPr lang="en-US" altLang="en-US" sz="3200" dirty="0">
                <a:solidFill>
                  <a:srgbClr val="000000"/>
                </a:solidFill>
                <a:effectLst/>
              </a:rPr>
              <a:t>Small Track – </a:t>
            </a:r>
          </a:p>
          <a:p>
            <a:pPr marL="457200" lvl="1" indent="0"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</a:rPr>
              <a:t>	up to £10,000 (financial)</a:t>
            </a:r>
          </a:p>
          <a:p>
            <a:pPr marL="457200" lvl="1" indent="0">
              <a:buNone/>
            </a:pPr>
            <a:r>
              <a:rPr lang="en-US" altLang="en-US" sz="2800" dirty="0">
                <a:solidFill>
                  <a:srgbClr val="000000"/>
                </a:solidFill>
                <a:effectLst/>
              </a:rPr>
              <a:t>	up to £1000 (injury) 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Costs can be recovered in multi-track and fast track, but </a:t>
            </a:r>
            <a:r>
              <a:rPr lang="en-US" altLang="en-US" sz="3200" u="sng" dirty="0">
                <a:solidFill>
                  <a:srgbClr val="000000"/>
                </a:solidFill>
              </a:rPr>
              <a:t>not</a:t>
            </a:r>
            <a:r>
              <a:rPr lang="en-US" altLang="en-US" sz="3200" dirty="0">
                <a:solidFill>
                  <a:srgbClr val="000000"/>
                </a:solidFill>
              </a:rPr>
              <a:t> for small claims</a:t>
            </a:r>
            <a:endParaRPr lang="en-US" altLang="en-US" sz="3200" dirty="0">
              <a:solidFill>
                <a:srgbClr val="000000"/>
              </a:solidFill>
              <a:effectLst/>
            </a:endParaRPr>
          </a:p>
          <a:p>
            <a:endParaRPr lang="en-US" altLang="en-US" sz="3600" dirty="0">
              <a:solidFill>
                <a:srgbClr val="000000"/>
              </a:solidFill>
              <a:effectLst/>
            </a:endParaRPr>
          </a:p>
          <a:p>
            <a:pPr marL="457200" lvl="1" indent="0">
              <a:buNone/>
            </a:pPr>
            <a:endParaRPr lang="en-US" altLang="en-US" sz="280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242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Additional Benefits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Motor Prosecution </a:t>
            </a:r>
            <a:r>
              <a:rPr lang="en-US" altLang="en-US" sz="3600" dirty="0" err="1">
                <a:solidFill>
                  <a:srgbClr val="000000"/>
                </a:solidFill>
                <a:effectLst/>
              </a:rPr>
              <a:t>Defence</a:t>
            </a:r>
            <a:r>
              <a:rPr lang="en-US" altLang="en-US" sz="3600" dirty="0">
                <a:solidFill>
                  <a:srgbClr val="000000"/>
                </a:solidFill>
                <a:effectLst/>
              </a:rPr>
              <a:t> Costs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Legal Helpline 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Tax Helpline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Motor Consumer Disputes</a:t>
            </a:r>
          </a:p>
        </p:txBody>
      </p:sp>
    </p:spTree>
    <p:extLst>
      <p:ext uri="{BB962C8B-B14F-4D97-AF65-F5344CB8AC3E}">
        <p14:creationId xmlns:p14="http://schemas.microsoft.com/office/powerpoint/2010/main" val="340816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170" name="Rectangle 2">
            <a:extLst>
              <a:ext uri="{FF2B5EF4-FFF2-40B4-BE49-F238E27FC236}">
                <a16:creationId xmlns:a16="http://schemas.microsoft.com/office/drawing/2014/main" id="{7FB5DAE5-8974-493A-907C-232E46547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6" y="714186"/>
            <a:ext cx="7288062" cy="1325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algn="ctr"/>
            <a:r>
              <a:rPr lang="en-GB" altLang="en-US" sz="4000" dirty="0">
                <a:solidFill>
                  <a:srgbClr val="FFFFFF"/>
                </a:solidFill>
              </a:rPr>
              <a:t>Suppliers</a:t>
            </a:r>
            <a:endParaRPr lang="en-US" altLang="en-US" sz="4000" dirty="0">
              <a:solidFill>
                <a:srgbClr val="FFFFFF"/>
              </a:solidFill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CE3A1B5-0F73-481F-9871-3EC92BD061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9226" y="3092970"/>
            <a:ext cx="9833548" cy="269397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Motor Insurers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Legal Expenses Insurers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Brokers</a:t>
            </a:r>
          </a:p>
          <a:p>
            <a:r>
              <a:rPr lang="en-US" altLang="en-US" sz="3600" dirty="0">
                <a:solidFill>
                  <a:srgbClr val="000000"/>
                </a:solidFill>
              </a:rPr>
              <a:t>Claims Management Companies</a:t>
            </a:r>
          </a:p>
          <a:p>
            <a:r>
              <a:rPr lang="en-US" altLang="en-US" sz="3600" dirty="0">
                <a:solidFill>
                  <a:srgbClr val="000000"/>
                </a:solidFill>
                <a:effectLst/>
              </a:rPr>
              <a:t>Solicitors</a:t>
            </a:r>
          </a:p>
        </p:txBody>
      </p:sp>
    </p:spTree>
    <p:extLst>
      <p:ext uri="{BB962C8B-B14F-4D97-AF65-F5344CB8AC3E}">
        <p14:creationId xmlns:p14="http://schemas.microsoft.com/office/powerpoint/2010/main" val="2512238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5662B9CE3FF4F94F68F0716B3CC90" ma:contentTypeVersion="10" ma:contentTypeDescription="Create a new document." ma:contentTypeScope="" ma:versionID="2e45c7e55c29502709c7fe714aaac70d">
  <xsd:schema xmlns:xsd="http://www.w3.org/2001/XMLSchema" xmlns:xs="http://www.w3.org/2001/XMLSchema" xmlns:p="http://schemas.microsoft.com/office/2006/metadata/properties" xmlns:ns3="808d5789-8d53-433c-a129-286090fa7de7" targetNamespace="http://schemas.microsoft.com/office/2006/metadata/properties" ma:root="true" ma:fieldsID="31db6ef04ef3b74617d1ee4481810ede" ns3:_="">
    <xsd:import namespace="808d5789-8d53-433c-a129-286090fa7de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d5789-8d53-433c-a129-286090fa7d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03F0A1-6C26-4672-92C5-AD7AD38B1B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291A88-6FBC-4525-B3E4-38ED0C9440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114A28-75E9-4FEF-AB65-06C55D27BA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8d5789-8d53-433c-a129-286090fa7d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7900</TotalTime>
  <Words>689</Words>
  <Application>Microsoft Office PowerPoint</Application>
  <PresentationFormat>Widescreen</PresentationFormat>
  <Paragraphs>159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Tahoma</vt:lpstr>
      <vt:lpstr>Wingdings</vt:lpstr>
      <vt:lpstr>Office Theme</vt:lpstr>
      <vt:lpstr>The Insurance Institute of Cambridge</vt:lpstr>
      <vt:lpstr>The Insurance Institute of Cambridge</vt:lpstr>
      <vt:lpstr>Agenda – Motor Legal Expenses Insurance</vt:lpstr>
      <vt:lpstr>What is Motor LEI?</vt:lpstr>
      <vt:lpstr>Heads of Claim</vt:lpstr>
      <vt:lpstr>Exclusions</vt:lpstr>
      <vt:lpstr>Routes to Claim</vt:lpstr>
      <vt:lpstr>Additional Benefits</vt:lpstr>
      <vt:lpstr>Suppliers</vt:lpstr>
      <vt:lpstr>Uninsured Loss Recovery (ULR)</vt:lpstr>
      <vt:lpstr>Income Streams</vt:lpstr>
      <vt:lpstr>Personal Injury</vt:lpstr>
      <vt:lpstr>Credit Hire</vt:lpstr>
      <vt:lpstr>Credit Repair</vt:lpstr>
      <vt:lpstr>Authorised Hire</vt:lpstr>
      <vt:lpstr>Non-Fault Accident Market</vt:lpstr>
      <vt:lpstr>Income split for a typical CMC</vt:lpstr>
      <vt:lpstr>The Civil Liability Act 2018</vt:lpstr>
      <vt:lpstr>Post Civil Liability Act - Where are we now ?</vt:lpstr>
      <vt:lpstr>What Next?  Possible Options for LE Insurers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Insurance Institute of Leeds</dc:title>
  <dc:creator>Karen Fothergill</dc:creator>
  <cp:lastModifiedBy>Sarah Myerscough</cp:lastModifiedBy>
  <cp:revision>153</cp:revision>
  <dcterms:created xsi:type="dcterms:W3CDTF">2020-05-21T08:10:58Z</dcterms:created>
  <dcterms:modified xsi:type="dcterms:W3CDTF">2021-04-16T10:06:54Z</dcterms:modified>
</cp:coreProperties>
</file>