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6" r:id="rId5"/>
    <p:sldId id="293" r:id="rId6"/>
    <p:sldId id="267" r:id="rId7"/>
    <p:sldId id="269" r:id="rId8"/>
    <p:sldId id="301" r:id="rId9"/>
    <p:sldId id="290" r:id="rId10"/>
    <p:sldId id="304" r:id="rId11"/>
    <p:sldId id="300" r:id="rId12"/>
    <p:sldId id="302" r:id="rId13"/>
    <p:sldId id="305" r:id="rId14"/>
    <p:sldId id="303" r:id="rId15"/>
    <p:sldId id="306" r:id="rId16"/>
    <p:sldId id="307" r:id="rId17"/>
    <p:sldId id="308" r:id="rId18"/>
    <p:sldId id="309" r:id="rId19"/>
    <p:sldId id="310" r:id="rId20"/>
    <p:sldId id="272" r:id="rId21"/>
    <p:sldId id="273" r:id="rId22"/>
    <p:sldId id="311" r:id="rId23"/>
    <p:sldId id="295" r:id="rId24"/>
    <p:sldId id="264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81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FCBD6A-92BF-4C72-A717-756166D7C0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6A032D-7987-4115-B510-03C917086F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91508F-7027-4398-B286-64FE45CF6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740F1-9A4B-41A4-AF9F-3057603B6562}" type="datetimeFigureOut">
              <a:rPr lang="en-GB" smtClean="0"/>
              <a:t>16/04/2021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51A73D-A893-4159-9986-D8221F283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A60E33-8358-4881-8A8C-14B6AA54B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D1884-5256-4AAF-A65B-3873CA6808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2496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26EA7-272F-4CB2-8568-C15C89BB2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3559BC-7CAB-4F40-B260-A0EF630769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7AA998-A650-4DE5-9F63-A964E0470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740F1-9A4B-41A4-AF9F-3057603B6562}" type="datetimeFigureOut">
              <a:rPr lang="en-GB" smtClean="0"/>
              <a:t>16/04/2021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33C4AA-70A8-4C84-96A7-9F37177ED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012D90-16F6-47F9-BD52-605F48488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D1884-5256-4AAF-A65B-3873CA6808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4901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A9B7E48-4331-43D0-9732-B6BCCA36EC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81929B-8892-4233-9CE3-57AFFBA91E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11E6F6-8381-44BB-A95C-D1EF03665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740F1-9A4B-41A4-AF9F-3057603B6562}" type="datetimeFigureOut">
              <a:rPr lang="en-GB" smtClean="0"/>
              <a:t>16/04/2021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E30210-4EDD-448D-AE03-1EE99918E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441FE2-599F-4E3D-B118-00411C42B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D1884-5256-4AAF-A65B-3873CA6808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7227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D0601-4E1D-4955-9E9D-33D19C414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E19DCA-615C-4A90-B181-3ADB0C20F5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CF43A1-778A-4D46-9C99-A6A6E1503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740F1-9A4B-41A4-AF9F-3057603B6562}" type="datetimeFigureOut">
              <a:rPr lang="en-GB" smtClean="0"/>
              <a:t>16/04/2021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8EAA54-8ED0-4C68-8945-FB9637C89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270C32-ACDE-44CC-A845-803B90F5D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D1884-5256-4AAF-A65B-3873CA6808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2868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2955AD-1998-4DEF-8306-0D6659D2D3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90C767-EBA0-4B6A-B01A-4674EAF94A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7CE4EA-8C46-44D1-9F8C-3E01E4C5A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740F1-9A4B-41A4-AF9F-3057603B6562}" type="datetimeFigureOut">
              <a:rPr lang="en-GB" smtClean="0"/>
              <a:t>16/04/2021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32A552-D76F-44BC-90EB-6DCE64926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993281-8776-4B70-9765-64B7B9D3E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D1884-5256-4AAF-A65B-3873CA6808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024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CE3DF-962D-4530-8113-9AF7C4BE9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16E002-DDE3-4339-8B4C-CC3514A727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6B33E7-F3C0-484B-88B6-CC19425BD1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9B8E84-2472-42AF-BF50-466A8751D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740F1-9A4B-41A4-AF9F-3057603B6562}" type="datetimeFigureOut">
              <a:rPr lang="en-GB" smtClean="0"/>
              <a:t>16/04/2021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FC2E4D-EA0B-4725-BB6F-2AB9B2ACD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3659A3-4094-414A-9B0A-980B5960E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D1884-5256-4AAF-A65B-3873CA6808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7198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3E447-7FAC-4B52-9A09-BB98DBA108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34C0F2-B085-49B9-8ABC-1F93944B45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7F30BF-0B26-4028-9F1B-75275D7780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4D3E46-CDA5-4CA7-92B6-A58C183489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5C9EEE0-A637-4AD4-B7FA-22C0763955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1EC2E3-C014-4160-80A4-45855D3D4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740F1-9A4B-41A4-AF9F-3057603B6562}" type="datetimeFigureOut">
              <a:rPr lang="en-GB" smtClean="0"/>
              <a:t>16/04/2021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FDBD678-6513-454A-BE4E-FBB3D0997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6B0259-7661-4549-9E97-D114E8286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D1884-5256-4AAF-A65B-3873CA6808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1695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37D19-0D61-4E7A-803C-5288BF9C2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64742F-33FC-4320-8415-AB5D3ED94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740F1-9A4B-41A4-AF9F-3057603B6562}" type="datetimeFigureOut">
              <a:rPr lang="en-GB" smtClean="0"/>
              <a:t>16/04/2021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A9AD8D-6FF5-4E01-ABD5-DE59A9986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C83DA6-71C3-47A6-BE5C-3FEF08A76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D1884-5256-4AAF-A65B-3873CA6808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3398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604234-B339-4F55-A5C1-F0C87A54C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740F1-9A4B-41A4-AF9F-3057603B6562}" type="datetimeFigureOut">
              <a:rPr lang="en-GB" smtClean="0"/>
              <a:t>16/04/2021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B04F39-1472-4709-8102-CF2652295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16CED1-134F-44AB-9B91-4D4DE0DE3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D1884-5256-4AAF-A65B-3873CA6808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3234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ADF75-66B7-4E43-A403-15FE688D9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AE290C-C009-4BB2-9921-0FBB5F3E26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802861-AD56-4F87-A324-371B6ED7AF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EA8EC8-457E-4A5E-B53B-4C2E98BFE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740F1-9A4B-41A4-AF9F-3057603B6562}" type="datetimeFigureOut">
              <a:rPr lang="en-GB" smtClean="0"/>
              <a:t>16/04/2021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B26D23-0C10-4A2C-B751-F69CF7D85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7D1E3F-9434-43E2-9462-DE75354DA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D1884-5256-4AAF-A65B-3873CA6808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800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D9715-D2F9-4E1D-A791-BD61FEA7B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768613-C1AE-4753-BCCE-D936A569C2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ACBFD4-F850-4F11-BD77-99BF73237F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5DBD93-C5D8-4AE5-A1B4-757875914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740F1-9A4B-41A4-AF9F-3057603B6562}" type="datetimeFigureOut">
              <a:rPr lang="en-GB" smtClean="0"/>
              <a:t>16/04/2021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BC8FCA-1088-4AAA-A047-547D05E1C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E35D79-DFFC-4038-B655-C5772D19F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D1884-5256-4AAF-A65B-3873CA6808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170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2760C8-353B-4B6B-ABF7-398576437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9A43FA-909D-40CE-A5DD-8AF09308F1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A14DB7-2552-40AB-BC4A-E30BB10039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9740F1-9A4B-41A4-AF9F-3057603B6562}" type="datetimeFigureOut">
              <a:rPr lang="en-GB" smtClean="0"/>
              <a:t>16/04/2021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B625A0-9A98-4D96-8C6A-027711C916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2D0B53-2DF6-43DF-8933-6ACFC1022C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D1884-5256-4AAF-A65B-3873CA6808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6426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6" name="Picture 75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050" name="Rectangle 2">
            <a:extLst>
              <a:ext uri="{FF2B5EF4-FFF2-40B4-BE49-F238E27FC236}">
                <a16:creationId xmlns:a16="http://schemas.microsoft.com/office/drawing/2014/main" id="{7FD9FA66-176E-448E-B19E-916D2760921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40079" y="2053641"/>
            <a:ext cx="4210217" cy="276009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defRPr/>
            </a:pPr>
            <a:r>
              <a:rPr lang="en-US" altLang="en-US" sz="4400" dirty="0">
                <a:solidFill>
                  <a:srgbClr val="FFFFFF"/>
                </a:solidFill>
              </a:rPr>
              <a:t>The I</a:t>
            </a:r>
            <a:r>
              <a:rPr lang="en-US" altLang="en-US" sz="4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nsurance </a:t>
            </a:r>
            <a:r>
              <a:rPr lang="en-US" altLang="en-US" sz="4400" dirty="0">
                <a:solidFill>
                  <a:srgbClr val="FFFFFF"/>
                </a:solidFill>
              </a:rPr>
              <a:t>I</a:t>
            </a:r>
            <a:r>
              <a:rPr lang="en-US" altLang="en-US" sz="4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nstitute of Cambridge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C02A2498-6F36-4F91-8C97-F36C93302CA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704680" y="813683"/>
            <a:ext cx="5306084" cy="523063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en-US" altLang="en-US" sz="3200" b="1" dirty="0">
                <a:solidFill>
                  <a:schemeClr val="accent1">
                    <a:lumMod val="50000"/>
                  </a:schemeClr>
                </a:solidFill>
              </a:rPr>
              <a:t>Motor Legal Expenses Insurance</a:t>
            </a:r>
          </a:p>
          <a:p>
            <a:pPr>
              <a:defRPr/>
            </a:pPr>
            <a:r>
              <a:rPr lang="en-US" altLang="en-US" sz="3200" dirty="0">
                <a:solidFill>
                  <a:schemeClr val="accent1">
                    <a:lumMod val="50000"/>
                  </a:schemeClr>
                </a:solidFill>
              </a:rPr>
              <a:t>13 April 2021</a:t>
            </a:r>
          </a:p>
          <a:p>
            <a:pPr algn="l">
              <a:defRPr/>
            </a:pPr>
            <a:endParaRPr lang="en-US" altLang="en-US" dirty="0">
              <a:solidFill>
                <a:srgbClr val="000000"/>
              </a:solidFill>
            </a:endParaRPr>
          </a:p>
          <a:p>
            <a:pPr algn="l">
              <a:defRPr/>
            </a:pPr>
            <a:endParaRPr lang="en-US" altLang="en-US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 altLang="en-US" sz="2800" dirty="0">
                <a:solidFill>
                  <a:srgbClr val="002060"/>
                </a:solidFill>
              </a:rPr>
              <a:t>Please wait for the session to commence at 12.30 </a:t>
            </a:r>
          </a:p>
          <a:p>
            <a:pPr algn="l">
              <a:defRPr/>
            </a:pPr>
            <a:endParaRPr lang="en-US" altLang="en-US" dirty="0">
              <a:solidFill>
                <a:srgbClr val="000000"/>
              </a:solidFill>
            </a:endParaRPr>
          </a:p>
          <a:p>
            <a:pPr algn="r">
              <a:defRPr/>
            </a:pPr>
            <a:endParaRPr lang="en-US" altLang="en-US" b="1" dirty="0">
              <a:solidFill>
                <a:srgbClr val="000000"/>
              </a:solidFill>
            </a:endParaRPr>
          </a:p>
          <a:p>
            <a:pPr algn="r">
              <a:defRPr/>
            </a:pPr>
            <a:r>
              <a:rPr lang="en-US" altLang="en-US" dirty="0">
                <a:solidFill>
                  <a:schemeClr val="accent1">
                    <a:lumMod val="50000"/>
                  </a:schemeClr>
                </a:solidFill>
              </a:rPr>
              <a:t>Bernard Thornton FCII</a:t>
            </a:r>
          </a:p>
          <a:p>
            <a:pPr algn="r">
              <a:defRPr/>
            </a:pPr>
            <a:r>
              <a:rPr lang="en-US" altLang="en-US" dirty="0">
                <a:solidFill>
                  <a:schemeClr val="accent1">
                    <a:lumMod val="50000"/>
                  </a:schemeClr>
                </a:solidFill>
              </a:rPr>
              <a:t>Chartered Insurance Practitioner</a:t>
            </a:r>
          </a:p>
          <a:p>
            <a:pPr indent="-228600" algn="l">
              <a:buFont typeface="Arial" panose="020B0604020202020204" pitchFamily="34" charset="0"/>
              <a:buChar char="•"/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4" name="Picture 73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170" name="Rectangle 2">
            <a:extLst>
              <a:ext uri="{FF2B5EF4-FFF2-40B4-BE49-F238E27FC236}">
                <a16:creationId xmlns:a16="http://schemas.microsoft.com/office/drawing/2014/main" id="{7FB5DAE5-8974-493A-907C-232E465476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0786" y="714186"/>
            <a:ext cx="7288062" cy="132556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rmAutofit/>
          </a:bodyPr>
          <a:lstStyle/>
          <a:p>
            <a:pPr algn="ctr"/>
            <a:r>
              <a:rPr lang="en-GB" altLang="en-US" sz="4000" dirty="0">
                <a:solidFill>
                  <a:srgbClr val="FFFFFF"/>
                </a:solidFill>
              </a:rPr>
              <a:t>Uninsured Loss Recovery (ULR)</a:t>
            </a:r>
            <a:endParaRPr lang="en-US" altLang="en-US" sz="4000" dirty="0">
              <a:solidFill>
                <a:srgbClr val="FFFFFF"/>
              </a:solidFill>
              <a:effectLst/>
            </a:endParaRP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BCE3A1B5-0F73-481F-9871-3EC92BD061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79226" y="3092970"/>
            <a:ext cx="9833548" cy="269397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Autofit/>
          </a:bodyPr>
          <a:lstStyle/>
          <a:p>
            <a:r>
              <a:rPr lang="en-US" altLang="en-US" sz="3600" dirty="0">
                <a:solidFill>
                  <a:srgbClr val="000000"/>
                </a:solidFill>
                <a:effectLst/>
              </a:rPr>
              <a:t>Important to Claimants</a:t>
            </a:r>
          </a:p>
          <a:p>
            <a:r>
              <a:rPr lang="en-US" altLang="en-US" sz="3600" dirty="0">
                <a:solidFill>
                  <a:srgbClr val="000000"/>
                </a:solidFill>
                <a:effectLst/>
              </a:rPr>
              <a:t>Effect on Renewal Negotiations</a:t>
            </a:r>
          </a:p>
          <a:p>
            <a:r>
              <a:rPr lang="en-US" altLang="en-US" sz="3600" dirty="0">
                <a:solidFill>
                  <a:srgbClr val="000000"/>
                </a:solidFill>
                <a:effectLst/>
              </a:rPr>
              <a:t>Sales of Cover</a:t>
            </a:r>
          </a:p>
          <a:p>
            <a:r>
              <a:rPr lang="en-US" altLang="en-US" sz="3600" dirty="0">
                <a:solidFill>
                  <a:srgbClr val="000000"/>
                </a:solidFill>
              </a:rPr>
              <a:t>Average 1 claim per 15 insurance years</a:t>
            </a:r>
          </a:p>
        </p:txBody>
      </p:sp>
    </p:spTree>
    <p:extLst>
      <p:ext uri="{BB962C8B-B14F-4D97-AF65-F5344CB8AC3E}">
        <p14:creationId xmlns:p14="http://schemas.microsoft.com/office/powerpoint/2010/main" val="27243167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4" name="Picture 73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170" name="Rectangle 2">
            <a:extLst>
              <a:ext uri="{FF2B5EF4-FFF2-40B4-BE49-F238E27FC236}">
                <a16:creationId xmlns:a16="http://schemas.microsoft.com/office/drawing/2014/main" id="{7FB5DAE5-8974-493A-907C-232E465476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0786" y="714186"/>
            <a:ext cx="7288062" cy="132556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rmAutofit/>
          </a:bodyPr>
          <a:lstStyle/>
          <a:p>
            <a:pPr algn="ctr"/>
            <a:r>
              <a:rPr lang="en-GB" altLang="en-US" sz="4000" dirty="0">
                <a:solidFill>
                  <a:srgbClr val="FFFFFF"/>
                </a:solidFill>
              </a:rPr>
              <a:t>Income Streams</a:t>
            </a:r>
            <a:endParaRPr lang="en-US" altLang="en-US" sz="4000" dirty="0">
              <a:solidFill>
                <a:srgbClr val="FFFFFF"/>
              </a:solidFill>
              <a:effectLst/>
            </a:endParaRP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BCE3A1B5-0F73-481F-9871-3EC92BD061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79226" y="3092970"/>
            <a:ext cx="9833548" cy="269397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Autofit/>
          </a:bodyPr>
          <a:lstStyle/>
          <a:p>
            <a:r>
              <a:rPr lang="en-US" altLang="en-US" sz="3600" dirty="0">
                <a:solidFill>
                  <a:srgbClr val="000000"/>
                </a:solidFill>
                <a:effectLst/>
              </a:rPr>
              <a:t>Personal injury fees</a:t>
            </a:r>
          </a:p>
          <a:p>
            <a:r>
              <a:rPr lang="en-US" altLang="en-US" sz="3600" dirty="0">
                <a:solidFill>
                  <a:srgbClr val="000000"/>
                </a:solidFill>
                <a:effectLst/>
              </a:rPr>
              <a:t>Credit hire</a:t>
            </a:r>
          </a:p>
          <a:p>
            <a:r>
              <a:rPr lang="en-US" altLang="en-US" sz="3600" dirty="0" err="1">
                <a:solidFill>
                  <a:srgbClr val="000000"/>
                </a:solidFill>
                <a:effectLst/>
              </a:rPr>
              <a:t>Authorised</a:t>
            </a:r>
            <a:r>
              <a:rPr lang="en-US" altLang="en-US" sz="3600" dirty="0">
                <a:solidFill>
                  <a:srgbClr val="000000"/>
                </a:solidFill>
                <a:effectLst/>
              </a:rPr>
              <a:t> hire</a:t>
            </a:r>
          </a:p>
          <a:p>
            <a:r>
              <a:rPr lang="en-US" altLang="en-US" sz="3600" dirty="0">
                <a:solidFill>
                  <a:srgbClr val="000000"/>
                </a:solidFill>
              </a:rPr>
              <a:t>Credit repair</a:t>
            </a:r>
          </a:p>
        </p:txBody>
      </p:sp>
    </p:spTree>
    <p:extLst>
      <p:ext uri="{BB962C8B-B14F-4D97-AF65-F5344CB8AC3E}">
        <p14:creationId xmlns:p14="http://schemas.microsoft.com/office/powerpoint/2010/main" val="37921920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4" name="Picture 73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170" name="Rectangle 2">
            <a:extLst>
              <a:ext uri="{FF2B5EF4-FFF2-40B4-BE49-F238E27FC236}">
                <a16:creationId xmlns:a16="http://schemas.microsoft.com/office/drawing/2014/main" id="{7FB5DAE5-8974-493A-907C-232E465476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0786" y="714186"/>
            <a:ext cx="7288062" cy="132556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rmAutofit/>
          </a:bodyPr>
          <a:lstStyle/>
          <a:p>
            <a:pPr algn="ctr"/>
            <a:r>
              <a:rPr lang="en-GB" altLang="en-US" sz="4000" dirty="0">
                <a:solidFill>
                  <a:srgbClr val="FFFFFF"/>
                </a:solidFill>
              </a:rPr>
              <a:t>Personal Injury</a:t>
            </a:r>
            <a:endParaRPr lang="en-US" altLang="en-US" sz="4000" dirty="0">
              <a:solidFill>
                <a:srgbClr val="FFFFFF"/>
              </a:solidFill>
              <a:effectLst/>
            </a:endParaRP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BCE3A1B5-0F73-481F-9871-3EC92BD061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79226" y="3092970"/>
            <a:ext cx="9833548" cy="269397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Autofit/>
          </a:bodyPr>
          <a:lstStyle/>
          <a:p>
            <a:r>
              <a:rPr lang="en-US" altLang="en-US" sz="3600" dirty="0">
                <a:solidFill>
                  <a:srgbClr val="000000"/>
                </a:solidFill>
                <a:effectLst/>
              </a:rPr>
              <a:t>Referral fees banned (LASPO Act 2012)</a:t>
            </a:r>
          </a:p>
          <a:p>
            <a:r>
              <a:rPr lang="en-US" altLang="en-US" sz="3600" dirty="0">
                <a:solidFill>
                  <a:srgbClr val="000000"/>
                </a:solidFill>
                <a:effectLst/>
              </a:rPr>
              <a:t>Profit share, ‘marketing fees’ etc. still legal</a:t>
            </a:r>
          </a:p>
          <a:p>
            <a:r>
              <a:rPr lang="en-US" altLang="en-US" sz="3600" dirty="0">
                <a:solidFill>
                  <a:srgbClr val="000000"/>
                </a:solidFill>
                <a:effectLst/>
              </a:rPr>
              <a:t>Recoverable costs reducing</a:t>
            </a:r>
          </a:p>
          <a:p>
            <a:r>
              <a:rPr lang="en-US" altLang="en-US" sz="3600" dirty="0">
                <a:solidFill>
                  <a:srgbClr val="000000"/>
                </a:solidFill>
              </a:rPr>
              <a:t>Deductions from damages now standard if no LEI</a:t>
            </a:r>
          </a:p>
        </p:txBody>
      </p:sp>
    </p:spTree>
    <p:extLst>
      <p:ext uri="{BB962C8B-B14F-4D97-AF65-F5344CB8AC3E}">
        <p14:creationId xmlns:p14="http://schemas.microsoft.com/office/powerpoint/2010/main" val="2120161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4" name="Picture 73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170" name="Rectangle 2">
            <a:extLst>
              <a:ext uri="{FF2B5EF4-FFF2-40B4-BE49-F238E27FC236}">
                <a16:creationId xmlns:a16="http://schemas.microsoft.com/office/drawing/2014/main" id="{7FB5DAE5-8974-493A-907C-232E465476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0786" y="714186"/>
            <a:ext cx="7288062" cy="132556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rmAutofit/>
          </a:bodyPr>
          <a:lstStyle/>
          <a:p>
            <a:pPr algn="ctr"/>
            <a:r>
              <a:rPr lang="en-GB" altLang="en-US" sz="4000" dirty="0">
                <a:solidFill>
                  <a:srgbClr val="FFFFFF"/>
                </a:solidFill>
              </a:rPr>
              <a:t>Credit Hire</a:t>
            </a:r>
            <a:endParaRPr lang="en-US" altLang="en-US" sz="4000" dirty="0">
              <a:solidFill>
                <a:srgbClr val="FFFFFF"/>
              </a:solidFill>
              <a:effectLst/>
            </a:endParaRP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BCE3A1B5-0F73-481F-9871-3EC92BD061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79226" y="3092970"/>
            <a:ext cx="9833548" cy="269397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Autofit/>
          </a:bodyPr>
          <a:lstStyle/>
          <a:p>
            <a:r>
              <a:rPr lang="en-US" altLang="en-US" sz="3600" dirty="0">
                <a:solidFill>
                  <a:srgbClr val="000000"/>
                </a:solidFill>
                <a:effectLst/>
              </a:rPr>
              <a:t>Referral fees legal for any introducer</a:t>
            </a:r>
          </a:p>
          <a:p>
            <a:r>
              <a:rPr lang="en-US" altLang="en-US" sz="3600" dirty="0">
                <a:solidFill>
                  <a:srgbClr val="000000"/>
                </a:solidFill>
                <a:effectLst/>
              </a:rPr>
              <a:t>Fees </a:t>
            </a:r>
            <a:r>
              <a:rPr lang="en-US" altLang="en-US" sz="3600" dirty="0" err="1">
                <a:solidFill>
                  <a:srgbClr val="000000"/>
                </a:solidFill>
                <a:effectLst/>
              </a:rPr>
              <a:t>approx</a:t>
            </a:r>
            <a:r>
              <a:rPr lang="en-US" altLang="en-US" sz="3600" dirty="0">
                <a:solidFill>
                  <a:srgbClr val="000000"/>
                </a:solidFill>
                <a:effectLst/>
              </a:rPr>
              <a:t> £300 (Standard) or 10-15% of gross 	hire charges (Prestige)</a:t>
            </a:r>
          </a:p>
          <a:p>
            <a:r>
              <a:rPr lang="en-US" altLang="en-US" sz="3600" dirty="0">
                <a:solidFill>
                  <a:srgbClr val="000000"/>
                </a:solidFill>
                <a:effectLst/>
              </a:rPr>
              <a:t>Transparency with Clients</a:t>
            </a:r>
          </a:p>
        </p:txBody>
      </p:sp>
    </p:spTree>
    <p:extLst>
      <p:ext uri="{BB962C8B-B14F-4D97-AF65-F5344CB8AC3E}">
        <p14:creationId xmlns:p14="http://schemas.microsoft.com/office/powerpoint/2010/main" val="2400652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4" name="Picture 73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170" name="Rectangle 2">
            <a:extLst>
              <a:ext uri="{FF2B5EF4-FFF2-40B4-BE49-F238E27FC236}">
                <a16:creationId xmlns:a16="http://schemas.microsoft.com/office/drawing/2014/main" id="{7FB5DAE5-8974-493A-907C-232E465476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0786" y="714186"/>
            <a:ext cx="7288062" cy="132556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rmAutofit/>
          </a:bodyPr>
          <a:lstStyle/>
          <a:p>
            <a:pPr algn="ctr"/>
            <a:r>
              <a:rPr lang="en-GB" altLang="en-US" sz="4000" dirty="0">
                <a:solidFill>
                  <a:srgbClr val="FFFFFF"/>
                </a:solidFill>
              </a:rPr>
              <a:t>Credit Repair</a:t>
            </a:r>
            <a:endParaRPr lang="en-US" altLang="en-US" sz="4000" dirty="0">
              <a:solidFill>
                <a:srgbClr val="FFFFFF"/>
              </a:solidFill>
              <a:effectLst/>
            </a:endParaRP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BCE3A1B5-0F73-481F-9871-3EC92BD061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79226" y="3092970"/>
            <a:ext cx="9833548" cy="269397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Autofit/>
          </a:bodyPr>
          <a:lstStyle/>
          <a:p>
            <a:r>
              <a:rPr lang="en-US" altLang="en-US" sz="3600" dirty="0">
                <a:solidFill>
                  <a:srgbClr val="000000"/>
                </a:solidFill>
                <a:effectLst/>
              </a:rPr>
              <a:t>Same principles as Credit Hire</a:t>
            </a:r>
          </a:p>
          <a:p>
            <a:r>
              <a:rPr lang="en-US" altLang="en-US" sz="3600" dirty="0">
                <a:solidFill>
                  <a:srgbClr val="000000"/>
                </a:solidFill>
                <a:effectLst/>
              </a:rPr>
              <a:t>Commissions payab</a:t>
            </a:r>
            <a:r>
              <a:rPr lang="en-US" altLang="en-US" sz="3600" dirty="0">
                <a:solidFill>
                  <a:srgbClr val="000000"/>
                </a:solidFill>
              </a:rPr>
              <a:t>le to introducers</a:t>
            </a:r>
            <a:endParaRPr lang="en-US" altLang="en-US" sz="3600" dirty="0">
              <a:solidFill>
                <a:srgbClr val="000000"/>
              </a:solidFill>
              <a:effectLst/>
            </a:endParaRPr>
          </a:p>
          <a:p>
            <a:r>
              <a:rPr lang="en-US" altLang="en-US" sz="3600" dirty="0">
                <a:solidFill>
                  <a:srgbClr val="000000"/>
                </a:solidFill>
                <a:effectLst/>
              </a:rPr>
              <a:t>Used sparingly </a:t>
            </a:r>
            <a:r>
              <a:rPr lang="en-US" altLang="en-US" sz="3600" dirty="0">
                <a:solidFill>
                  <a:srgbClr val="000000"/>
                </a:solidFill>
              </a:rPr>
              <a:t>by most</a:t>
            </a:r>
            <a:endParaRPr lang="en-US" altLang="en-US" sz="3600" dirty="0">
              <a:solidFill>
                <a:srgbClr val="000000"/>
              </a:solidFill>
              <a:effectLst/>
            </a:endParaRPr>
          </a:p>
          <a:p>
            <a:r>
              <a:rPr lang="en-US" altLang="en-US" sz="3600" dirty="0">
                <a:solidFill>
                  <a:srgbClr val="000000"/>
                </a:solidFill>
              </a:rPr>
              <a:t>But – another potential income stream</a:t>
            </a:r>
          </a:p>
        </p:txBody>
      </p:sp>
    </p:spTree>
    <p:extLst>
      <p:ext uri="{BB962C8B-B14F-4D97-AF65-F5344CB8AC3E}">
        <p14:creationId xmlns:p14="http://schemas.microsoft.com/office/powerpoint/2010/main" val="39443188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4" name="Picture 73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170" name="Rectangle 2">
            <a:extLst>
              <a:ext uri="{FF2B5EF4-FFF2-40B4-BE49-F238E27FC236}">
                <a16:creationId xmlns:a16="http://schemas.microsoft.com/office/drawing/2014/main" id="{7FB5DAE5-8974-493A-907C-232E465476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0786" y="714186"/>
            <a:ext cx="7288062" cy="132556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rmAutofit/>
          </a:bodyPr>
          <a:lstStyle/>
          <a:p>
            <a:pPr algn="ctr"/>
            <a:r>
              <a:rPr lang="en-GB" altLang="en-US" sz="4000" dirty="0">
                <a:solidFill>
                  <a:srgbClr val="FFFFFF"/>
                </a:solidFill>
              </a:rPr>
              <a:t>Authorised Hire</a:t>
            </a:r>
            <a:endParaRPr lang="en-US" altLang="en-US" sz="4000" dirty="0">
              <a:solidFill>
                <a:srgbClr val="FFFFFF"/>
              </a:solidFill>
              <a:effectLst/>
            </a:endParaRP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BCE3A1B5-0F73-481F-9871-3EC92BD061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79226" y="3092970"/>
            <a:ext cx="9833548" cy="269397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Autofit/>
          </a:bodyPr>
          <a:lstStyle/>
          <a:p>
            <a:r>
              <a:rPr lang="en-US" altLang="en-US" sz="3600" dirty="0">
                <a:solidFill>
                  <a:srgbClr val="000000"/>
                </a:solidFill>
                <a:effectLst/>
              </a:rPr>
              <a:t>Non-contentious replacement vehicles</a:t>
            </a:r>
          </a:p>
          <a:p>
            <a:r>
              <a:rPr lang="en-US" altLang="en-US" sz="3600" dirty="0">
                <a:solidFill>
                  <a:srgbClr val="000000"/>
                </a:solidFill>
                <a:effectLst/>
              </a:rPr>
              <a:t>Fault or non-fault</a:t>
            </a:r>
          </a:p>
          <a:p>
            <a:r>
              <a:rPr lang="en-US" altLang="en-US" sz="3600" dirty="0">
                <a:solidFill>
                  <a:srgbClr val="000000"/>
                </a:solidFill>
                <a:effectLst/>
              </a:rPr>
              <a:t>Lower risk and lower margins</a:t>
            </a:r>
          </a:p>
          <a:p>
            <a:pPr marL="0" indent="0">
              <a:buNone/>
            </a:pPr>
            <a:endParaRPr lang="en-US" altLang="en-US" sz="3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8283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4" name="Picture 73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170" name="Rectangle 2">
            <a:extLst>
              <a:ext uri="{FF2B5EF4-FFF2-40B4-BE49-F238E27FC236}">
                <a16:creationId xmlns:a16="http://schemas.microsoft.com/office/drawing/2014/main" id="{7FB5DAE5-8974-493A-907C-232E465476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0786" y="714186"/>
            <a:ext cx="7288062" cy="132556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rmAutofit/>
          </a:bodyPr>
          <a:lstStyle/>
          <a:p>
            <a:pPr algn="ctr"/>
            <a:r>
              <a:rPr lang="en-GB" altLang="en-US" sz="4000" dirty="0">
                <a:solidFill>
                  <a:srgbClr val="FFFFFF"/>
                </a:solidFill>
              </a:rPr>
              <a:t>Non-Fault Accident Market</a:t>
            </a:r>
            <a:endParaRPr lang="en-US" altLang="en-US" sz="4000" dirty="0">
              <a:solidFill>
                <a:srgbClr val="FFFFFF"/>
              </a:solidFill>
              <a:effectLst/>
            </a:endParaRP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BCE3A1B5-0F73-481F-9871-3EC92BD061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79226" y="2753935"/>
            <a:ext cx="9833548" cy="3389878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en-US" sz="3600" dirty="0">
                <a:solidFill>
                  <a:srgbClr val="000000"/>
                </a:solidFill>
                <a:effectLst/>
              </a:rPr>
              <a:t>							</a:t>
            </a:r>
          </a:p>
          <a:p>
            <a:pPr marL="0" indent="0">
              <a:buNone/>
            </a:pPr>
            <a:r>
              <a:rPr lang="en-US" altLang="en-US" sz="3600" dirty="0">
                <a:solidFill>
                  <a:srgbClr val="000000"/>
                </a:solidFill>
                <a:effectLst/>
              </a:rPr>
              <a:t>Motor Insurers			Personal Injury</a:t>
            </a:r>
          </a:p>
          <a:p>
            <a:pPr marL="0" indent="0">
              <a:buNone/>
            </a:pPr>
            <a:r>
              <a:rPr lang="en-US" altLang="en-US" sz="3600" dirty="0">
                <a:solidFill>
                  <a:srgbClr val="000000"/>
                </a:solidFill>
                <a:effectLst/>
              </a:rPr>
              <a:t>Legal Expenses Insurers		Credit Hire</a:t>
            </a:r>
          </a:p>
          <a:p>
            <a:pPr marL="0" indent="0">
              <a:buNone/>
            </a:pPr>
            <a:r>
              <a:rPr lang="en-US" altLang="en-US" sz="3600" dirty="0">
                <a:solidFill>
                  <a:srgbClr val="000000"/>
                </a:solidFill>
                <a:effectLst/>
              </a:rPr>
              <a:t>Brokers					Credit Repair</a:t>
            </a:r>
          </a:p>
          <a:p>
            <a:pPr marL="0" indent="0">
              <a:buNone/>
            </a:pPr>
            <a:r>
              <a:rPr lang="en-US" altLang="en-US" sz="3600" dirty="0">
                <a:solidFill>
                  <a:srgbClr val="000000"/>
                </a:solidFill>
                <a:effectLst/>
              </a:rPr>
              <a:t>CMCs					</a:t>
            </a:r>
            <a:r>
              <a:rPr lang="en-US" altLang="en-US" sz="3600" dirty="0" err="1">
                <a:solidFill>
                  <a:srgbClr val="000000"/>
                </a:solidFill>
                <a:effectLst/>
              </a:rPr>
              <a:t>Authorised</a:t>
            </a:r>
            <a:r>
              <a:rPr lang="en-US" altLang="en-US" sz="3600" dirty="0">
                <a:solidFill>
                  <a:srgbClr val="000000"/>
                </a:solidFill>
                <a:effectLst/>
              </a:rPr>
              <a:t> Hire</a:t>
            </a:r>
          </a:p>
          <a:p>
            <a:pPr marL="0" indent="0">
              <a:buNone/>
            </a:pPr>
            <a:r>
              <a:rPr lang="en-US" altLang="en-US" sz="3600" dirty="0">
                <a:solidFill>
                  <a:srgbClr val="000000"/>
                </a:solidFill>
              </a:rPr>
              <a:t>Solicitors					LEI Commissions</a:t>
            </a:r>
          </a:p>
        </p:txBody>
      </p:sp>
      <p:pic>
        <p:nvPicPr>
          <p:cNvPr id="3" name="Graphic 2" descr="Money with solid fill">
            <a:extLst>
              <a:ext uri="{FF2B5EF4-FFF2-40B4-BE49-F238E27FC236}">
                <a16:creationId xmlns:a16="http://schemas.microsoft.com/office/drawing/2014/main" id="{25BAF61D-FE5C-46D3-BA8F-D9D3CCA628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623975" y="2357629"/>
            <a:ext cx="914400" cy="914400"/>
          </a:xfrm>
          <a:prstGeom prst="rect">
            <a:avLst/>
          </a:prstGeom>
        </p:spPr>
      </p:pic>
      <p:pic>
        <p:nvPicPr>
          <p:cNvPr id="5" name="Graphic 4" descr="Bank with solid fill">
            <a:extLst>
              <a:ext uri="{FF2B5EF4-FFF2-40B4-BE49-F238E27FC236}">
                <a16:creationId xmlns:a16="http://schemas.microsoft.com/office/drawing/2014/main" id="{67A18C63-65BA-472D-82C7-AB913E64490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631441" y="2351423"/>
            <a:ext cx="914400" cy="914400"/>
          </a:xfrm>
          <a:prstGeom prst="rect">
            <a:avLst/>
          </a:prstGeom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51EE387-3142-4B90-B65B-C3899A48C13E}"/>
              </a:ext>
            </a:extLst>
          </p:cNvPr>
          <p:cNvCxnSpPr/>
          <p:nvPr/>
        </p:nvCxnSpPr>
        <p:spPr>
          <a:xfrm>
            <a:off x="4068417" y="3631096"/>
            <a:ext cx="267694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13F1122-1E98-40C1-B10F-7F5EFA904F64}"/>
              </a:ext>
            </a:extLst>
          </p:cNvPr>
          <p:cNvCxnSpPr/>
          <p:nvPr/>
        </p:nvCxnSpPr>
        <p:spPr>
          <a:xfrm>
            <a:off x="4068417" y="3631096"/>
            <a:ext cx="2676940" cy="609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E610B202-FBEF-4312-8FC5-2879C65D2BF3}"/>
              </a:ext>
            </a:extLst>
          </p:cNvPr>
          <p:cNvCxnSpPr>
            <a:cxnSpLocks/>
          </p:cNvCxnSpPr>
          <p:nvPr/>
        </p:nvCxnSpPr>
        <p:spPr>
          <a:xfrm>
            <a:off x="4068417" y="3617843"/>
            <a:ext cx="2676940" cy="23853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0160FFD8-71D3-4AB8-8B3B-E3E2E806EB7D}"/>
              </a:ext>
            </a:extLst>
          </p:cNvPr>
          <p:cNvCxnSpPr/>
          <p:nvPr/>
        </p:nvCxnSpPr>
        <p:spPr>
          <a:xfrm flipV="1">
            <a:off x="5685183" y="3684105"/>
            <a:ext cx="1060174" cy="6228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B7C752CE-1612-4908-9B55-EF23C58B24DA}"/>
              </a:ext>
            </a:extLst>
          </p:cNvPr>
          <p:cNvCxnSpPr/>
          <p:nvPr/>
        </p:nvCxnSpPr>
        <p:spPr>
          <a:xfrm>
            <a:off x="5685183" y="4306957"/>
            <a:ext cx="106017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A338D8B9-6FBF-42B7-90C9-F3EF660695DA}"/>
              </a:ext>
            </a:extLst>
          </p:cNvPr>
          <p:cNvCxnSpPr/>
          <p:nvPr/>
        </p:nvCxnSpPr>
        <p:spPr>
          <a:xfrm>
            <a:off x="5685183" y="4306957"/>
            <a:ext cx="1060174" cy="11926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151D5354-DBB7-4DC8-82AE-A7D5554E1E84}"/>
              </a:ext>
            </a:extLst>
          </p:cNvPr>
          <p:cNvCxnSpPr/>
          <p:nvPr/>
        </p:nvCxnSpPr>
        <p:spPr>
          <a:xfrm>
            <a:off x="5685183" y="4306957"/>
            <a:ext cx="1060174" cy="16035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08ECC51D-199C-4EF2-8950-7FE8DE40E691}"/>
              </a:ext>
            </a:extLst>
          </p:cNvPr>
          <p:cNvCxnSpPr/>
          <p:nvPr/>
        </p:nvCxnSpPr>
        <p:spPr>
          <a:xfrm flipV="1">
            <a:off x="2769705" y="3697356"/>
            <a:ext cx="3790122" cy="12191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7D628BDC-ED43-4D75-83BC-462C47B08158}"/>
              </a:ext>
            </a:extLst>
          </p:cNvPr>
          <p:cNvCxnSpPr/>
          <p:nvPr/>
        </p:nvCxnSpPr>
        <p:spPr>
          <a:xfrm flipV="1">
            <a:off x="2769705" y="4306955"/>
            <a:ext cx="3790122" cy="609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9C17C129-2D3D-493C-8F9B-5021E402A80A}"/>
              </a:ext>
            </a:extLst>
          </p:cNvPr>
          <p:cNvCxnSpPr/>
          <p:nvPr/>
        </p:nvCxnSpPr>
        <p:spPr>
          <a:xfrm>
            <a:off x="2769705" y="4929806"/>
            <a:ext cx="3975652" cy="12140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68" name="Straight Arrow Connector 7167">
            <a:extLst>
              <a:ext uri="{FF2B5EF4-FFF2-40B4-BE49-F238E27FC236}">
                <a16:creationId xmlns:a16="http://schemas.microsoft.com/office/drawing/2014/main" id="{8289DE15-04C5-44A5-B447-52DB58D90EB8}"/>
              </a:ext>
            </a:extLst>
          </p:cNvPr>
          <p:cNvCxnSpPr/>
          <p:nvPr/>
        </p:nvCxnSpPr>
        <p:spPr>
          <a:xfrm flipV="1">
            <a:off x="2631441" y="3790122"/>
            <a:ext cx="4113916" cy="17095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72" name="Straight Arrow Connector 7171">
            <a:extLst>
              <a:ext uri="{FF2B5EF4-FFF2-40B4-BE49-F238E27FC236}">
                <a16:creationId xmlns:a16="http://schemas.microsoft.com/office/drawing/2014/main" id="{1C2552D7-E603-4931-A414-ADD1161EE437}"/>
              </a:ext>
            </a:extLst>
          </p:cNvPr>
          <p:cNvCxnSpPr/>
          <p:nvPr/>
        </p:nvCxnSpPr>
        <p:spPr>
          <a:xfrm flipV="1">
            <a:off x="2631441" y="4399722"/>
            <a:ext cx="3928386" cy="10999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74" name="Straight Arrow Connector 7173">
            <a:extLst>
              <a:ext uri="{FF2B5EF4-FFF2-40B4-BE49-F238E27FC236}">
                <a16:creationId xmlns:a16="http://schemas.microsoft.com/office/drawing/2014/main" id="{3928A8FC-60D0-4A3D-8D2E-6A66904A97AE}"/>
              </a:ext>
            </a:extLst>
          </p:cNvPr>
          <p:cNvCxnSpPr/>
          <p:nvPr/>
        </p:nvCxnSpPr>
        <p:spPr>
          <a:xfrm flipV="1">
            <a:off x="2631441" y="4903304"/>
            <a:ext cx="3928386" cy="5963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76" name="Straight Arrow Connector 7175">
            <a:extLst>
              <a:ext uri="{FF2B5EF4-FFF2-40B4-BE49-F238E27FC236}">
                <a16:creationId xmlns:a16="http://schemas.microsoft.com/office/drawing/2014/main" id="{06F5EFFA-7AB8-4617-B277-0240B8B19637}"/>
              </a:ext>
            </a:extLst>
          </p:cNvPr>
          <p:cNvCxnSpPr/>
          <p:nvPr/>
        </p:nvCxnSpPr>
        <p:spPr>
          <a:xfrm>
            <a:off x="2769705" y="5499652"/>
            <a:ext cx="3975652" cy="371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78" name="Straight Arrow Connector 7177">
            <a:extLst>
              <a:ext uri="{FF2B5EF4-FFF2-40B4-BE49-F238E27FC236}">
                <a16:creationId xmlns:a16="http://schemas.microsoft.com/office/drawing/2014/main" id="{FDFA64D4-3765-4C87-880D-0AB7B24384BB}"/>
              </a:ext>
            </a:extLst>
          </p:cNvPr>
          <p:cNvCxnSpPr/>
          <p:nvPr/>
        </p:nvCxnSpPr>
        <p:spPr>
          <a:xfrm>
            <a:off x="2769705" y="5499652"/>
            <a:ext cx="3975652" cy="5035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80" name="Straight Arrow Connector 7179">
            <a:extLst>
              <a:ext uri="{FF2B5EF4-FFF2-40B4-BE49-F238E27FC236}">
                <a16:creationId xmlns:a16="http://schemas.microsoft.com/office/drawing/2014/main" id="{DED59EE2-C942-43F1-999E-300478337EE4}"/>
              </a:ext>
            </a:extLst>
          </p:cNvPr>
          <p:cNvCxnSpPr/>
          <p:nvPr/>
        </p:nvCxnSpPr>
        <p:spPr>
          <a:xfrm flipV="1">
            <a:off x="3088641" y="3935896"/>
            <a:ext cx="3656716" cy="22079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9401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93840-C397-4F2E-A2A8-DC40A505F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7140" y="306402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en-GB" b="1" dirty="0">
                <a:solidFill>
                  <a:schemeClr val="accent1">
                    <a:lumMod val="50000"/>
                  </a:schemeClr>
                </a:solidFill>
              </a:rPr>
              <a:t>Income split for a typical CMC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C2B626E-FB13-4BE8-A49E-DEA8B888710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7913598"/>
              </p:ext>
            </p:extLst>
          </p:nvPr>
        </p:nvGraphicFramePr>
        <p:xfrm>
          <a:off x="483067" y="1631966"/>
          <a:ext cx="10277697" cy="4928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26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0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123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12355">
                  <a:extLst>
                    <a:ext uri="{9D8B030D-6E8A-4147-A177-3AD203B41FA5}">
                      <a16:colId xmlns:a16="http://schemas.microsoft.com/office/drawing/2014/main" val="4272982293"/>
                    </a:ext>
                  </a:extLst>
                </a:gridCol>
              </a:tblGrid>
              <a:tr h="7515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/>
                        <a:t>SECTOR</a:t>
                      </a:r>
                      <a:endParaRPr lang="en-GB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/>
                        <a:t>PRE-LASPO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latin typeface="Calibri"/>
                          <a:ea typeface="Calibri"/>
                          <a:cs typeface="Times New Roman"/>
                        </a:rPr>
                        <a:t>2013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/>
                        <a:t>2013 – 2020</a:t>
                      </a:r>
                      <a:endParaRPr lang="en-GB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latin typeface="Calibri"/>
                          <a:ea typeface="Calibri"/>
                          <a:cs typeface="Times New Roman"/>
                        </a:rPr>
                        <a:t>POST-CLA 2021?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21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/>
                        <a:t>PERSONAL INJURY</a:t>
                      </a:r>
                      <a:endParaRPr lang="en-GB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/>
                        <a:t>60%</a:t>
                      </a:r>
                      <a:endParaRPr lang="en-GB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latin typeface="Calibri"/>
                          <a:ea typeface="Calibri"/>
                          <a:cs typeface="Times New Roman"/>
                        </a:rPr>
                        <a:t>25%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latin typeface="Calibri"/>
                          <a:ea typeface="Calibri"/>
                          <a:cs typeface="Times New Roman"/>
                        </a:rPr>
                        <a:t>10%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21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/>
                        <a:t>CREDIT HIRE</a:t>
                      </a:r>
                      <a:endParaRPr lang="en-GB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/>
                        <a:t>25%</a:t>
                      </a:r>
                      <a:endParaRPr lang="en-GB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/>
                        <a:t>40%</a:t>
                      </a:r>
                      <a:endParaRPr lang="en-GB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latin typeface="Calibri"/>
                          <a:ea typeface="Calibri"/>
                          <a:cs typeface="Times New Roman"/>
                        </a:rPr>
                        <a:t>45%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71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/>
                        <a:t>AUTHORISED HIRE</a:t>
                      </a:r>
                      <a:endParaRPr lang="en-GB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/>
                        <a:t>0</a:t>
                      </a:r>
                      <a:endParaRPr lang="en-GB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/>
                        <a:t>15%</a:t>
                      </a:r>
                      <a:endParaRPr lang="en-GB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latin typeface="Calibri"/>
                          <a:ea typeface="Calibri"/>
                          <a:cs typeface="Times New Roman"/>
                        </a:rPr>
                        <a:t>20%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03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/>
                        <a:t>OUTSOURCING</a:t>
                      </a:r>
                      <a:endParaRPr lang="en-GB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/>
                        <a:t>10%</a:t>
                      </a:r>
                      <a:endParaRPr lang="en-GB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/>
                        <a:t>5%</a:t>
                      </a:r>
                      <a:endParaRPr lang="en-GB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latin typeface="Calibri"/>
                          <a:ea typeface="Calibri"/>
                          <a:cs typeface="Times New Roman"/>
                        </a:rPr>
                        <a:t>5%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21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/>
                        <a:t>LEI COMMISSIONS</a:t>
                      </a:r>
                      <a:endParaRPr lang="en-GB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/>
                        <a:t>5%</a:t>
                      </a:r>
                      <a:endParaRPr lang="en-GB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/>
                        <a:t>5%</a:t>
                      </a:r>
                      <a:endParaRPr lang="en-GB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latin typeface="Calibri"/>
                          <a:ea typeface="Calibri"/>
                          <a:cs typeface="Times New Roman"/>
                        </a:rPr>
                        <a:t>10%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821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latin typeface="Calibri"/>
                          <a:ea typeface="Calibri"/>
                          <a:cs typeface="Times New Roman"/>
                        </a:rPr>
                        <a:t>CREDIT REPAIR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latin typeface="Calibri"/>
                          <a:ea typeface="Calibri"/>
                          <a:cs typeface="Times New Roman"/>
                        </a:rPr>
                        <a:t>10%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latin typeface="Calibri"/>
                          <a:ea typeface="Calibri"/>
                          <a:cs typeface="Times New Roman"/>
                        </a:rPr>
                        <a:t>10%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9590505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3A016B8-EB5A-4F2A-B9D2-2017C6B3F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447" y="714186"/>
            <a:ext cx="6751167" cy="1325563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GB" sz="4000" dirty="0">
                <a:solidFill>
                  <a:srgbClr val="FFFFFF"/>
                </a:solidFill>
              </a:rPr>
              <a:t>The Civil Liability Act 2018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F2B698-E1B3-4335-9EFE-AA14A23959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2517913"/>
            <a:ext cx="9833548" cy="4340087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en-GB" dirty="0">
                <a:solidFill>
                  <a:srgbClr val="000000"/>
                </a:solidFill>
              </a:rPr>
              <a:t>Main Effects (personal injury claims):-</a:t>
            </a:r>
          </a:p>
          <a:p>
            <a:pPr lvl="1">
              <a:defRPr/>
            </a:pPr>
            <a:r>
              <a:rPr lang="en-GB" sz="2800" dirty="0">
                <a:solidFill>
                  <a:srgbClr val="000000"/>
                </a:solidFill>
              </a:rPr>
              <a:t>Increase Small Claims Limit </a:t>
            </a:r>
          </a:p>
          <a:p>
            <a:pPr marL="914400" lvl="2" indent="0">
              <a:buNone/>
              <a:defRPr/>
            </a:pPr>
            <a:r>
              <a:rPr lang="en-GB" sz="2400" dirty="0">
                <a:solidFill>
                  <a:srgbClr val="000000"/>
                </a:solidFill>
              </a:rPr>
              <a:t>From £1000 to £5000 (RTA)</a:t>
            </a:r>
          </a:p>
          <a:p>
            <a:pPr marL="914400" lvl="2" indent="0">
              <a:buNone/>
              <a:defRPr/>
            </a:pPr>
            <a:r>
              <a:rPr lang="en-GB" sz="2400" dirty="0">
                <a:solidFill>
                  <a:srgbClr val="000000"/>
                </a:solidFill>
              </a:rPr>
              <a:t>From £1000 to £2000 (EL/PL) – (Date to be confirmed)</a:t>
            </a:r>
          </a:p>
          <a:p>
            <a:pPr lvl="1">
              <a:spcBef>
                <a:spcPts val="1000"/>
              </a:spcBef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New portal for Litigants in Person – officialinjuryclaim.org.uk</a:t>
            </a:r>
          </a:p>
          <a:p>
            <a:pPr lvl="1">
              <a:defRPr/>
            </a:pPr>
            <a:r>
              <a:rPr lang="en-GB" sz="2800" dirty="0">
                <a:solidFill>
                  <a:srgbClr val="000000"/>
                </a:solidFill>
              </a:rPr>
              <a:t>Introduce Tariff of Damages</a:t>
            </a:r>
          </a:p>
          <a:p>
            <a:pPr marL="914400" lvl="2" indent="0">
              <a:buNone/>
              <a:defRPr/>
            </a:pPr>
            <a:r>
              <a:rPr lang="en-GB" sz="2400" dirty="0">
                <a:solidFill>
                  <a:srgbClr val="000000"/>
                </a:solidFill>
              </a:rPr>
              <a:t>Typical whiplash damages now - £2500</a:t>
            </a:r>
          </a:p>
          <a:p>
            <a:pPr marL="914400" lvl="2" indent="0">
              <a:buNone/>
              <a:defRPr/>
            </a:pPr>
            <a:r>
              <a:rPr lang="en-GB" sz="2400" dirty="0">
                <a:solidFill>
                  <a:srgbClr val="000000"/>
                </a:solidFill>
              </a:rPr>
              <a:t>New whiplash tariff - £495</a:t>
            </a:r>
          </a:p>
          <a:p>
            <a:pPr lvl="1">
              <a:defRPr/>
            </a:pPr>
            <a:r>
              <a:rPr lang="en-GB" sz="2800" dirty="0">
                <a:solidFill>
                  <a:srgbClr val="000000"/>
                </a:solidFill>
                <a:latin typeface="Calibri" panose="020F0502020204030204"/>
              </a:rPr>
              <a:t>Ban on pre-medical offers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lvl="1">
              <a:defRPr/>
            </a:pPr>
            <a:r>
              <a:rPr lang="en-GB" sz="2800" dirty="0">
                <a:solidFill>
                  <a:srgbClr val="000000"/>
                </a:solidFill>
              </a:rPr>
              <a:t>Implementation Date – now 31 May 2021</a:t>
            </a:r>
          </a:p>
          <a:p>
            <a:pPr marL="0" indent="0">
              <a:buNone/>
              <a:defRPr/>
            </a:pPr>
            <a:endParaRPr lang="en-GB" sz="2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4" name="Picture 73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170" name="Rectangle 2">
            <a:extLst>
              <a:ext uri="{FF2B5EF4-FFF2-40B4-BE49-F238E27FC236}">
                <a16:creationId xmlns:a16="http://schemas.microsoft.com/office/drawing/2014/main" id="{7FB5DAE5-8974-493A-907C-232E465476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0786" y="714186"/>
            <a:ext cx="9450866" cy="132556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rmAutofit/>
          </a:bodyPr>
          <a:lstStyle/>
          <a:p>
            <a:pPr algn="ctr"/>
            <a:r>
              <a:rPr lang="en-GB" altLang="en-US" sz="4000" dirty="0">
                <a:solidFill>
                  <a:srgbClr val="FFFFFF"/>
                </a:solidFill>
              </a:rPr>
              <a:t>Post Civil Liability Act - Where are we now ?</a:t>
            </a:r>
            <a:endParaRPr lang="en-US" altLang="en-US" sz="4000" dirty="0">
              <a:solidFill>
                <a:srgbClr val="FFFFFF"/>
              </a:solidFill>
              <a:effectLst/>
            </a:endParaRP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BCE3A1B5-0F73-481F-9871-3EC92BD061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79226" y="2753935"/>
            <a:ext cx="9833548" cy="3620361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Autofit/>
          </a:bodyPr>
          <a:lstStyle/>
          <a:p>
            <a:r>
              <a:rPr lang="en-US" altLang="en-US" sz="3200" dirty="0">
                <a:solidFill>
                  <a:srgbClr val="000000"/>
                </a:solidFill>
                <a:effectLst/>
              </a:rPr>
              <a:t>Injury Claims no longer self-funding</a:t>
            </a:r>
          </a:p>
          <a:p>
            <a:r>
              <a:rPr lang="en-US" altLang="en-US" sz="3200" dirty="0">
                <a:solidFill>
                  <a:srgbClr val="000000"/>
                </a:solidFill>
                <a:effectLst/>
              </a:rPr>
              <a:t>Continued volume of ULR claims</a:t>
            </a:r>
          </a:p>
          <a:p>
            <a:r>
              <a:rPr lang="en-US" altLang="en-US" sz="3200" dirty="0">
                <a:solidFill>
                  <a:srgbClr val="000000"/>
                </a:solidFill>
              </a:rPr>
              <a:t>Whiplash damages </a:t>
            </a:r>
            <a:r>
              <a:rPr lang="en-US" altLang="en-US" sz="3200" dirty="0" err="1">
                <a:solidFill>
                  <a:srgbClr val="000000"/>
                </a:solidFill>
              </a:rPr>
              <a:t>minimised</a:t>
            </a:r>
            <a:endParaRPr lang="en-US" altLang="en-US" sz="3200" dirty="0">
              <a:solidFill>
                <a:srgbClr val="000000"/>
              </a:solidFill>
              <a:effectLst/>
            </a:endParaRPr>
          </a:p>
          <a:p>
            <a:r>
              <a:rPr lang="en-US" altLang="en-US" sz="3200" dirty="0" err="1">
                <a:solidFill>
                  <a:srgbClr val="000000"/>
                </a:solidFill>
              </a:rPr>
              <a:t>LiP</a:t>
            </a:r>
            <a:r>
              <a:rPr lang="en-US" altLang="en-US" sz="3200" dirty="0">
                <a:solidFill>
                  <a:srgbClr val="000000"/>
                </a:solidFill>
              </a:rPr>
              <a:t> portal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Reduced income for many</a:t>
            </a:r>
          </a:p>
          <a:p>
            <a:r>
              <a:rPr lang="en-US" altLang="en-US" sz="3200" dirty="0">
                <a:solidFill>
                  <a:srgbClr val="000000"/>
                </a:solidFill>
              </a:rPr>
              <a:t>Bewildered claimants</a:t>
            </a:r>
          </a:p>
          <a:p>
            <a:r>
              <a:rPr lang="en-US" altLang="en-US" sz="3200" dirty="0">
                <a:solidFill>
                  <a:srgbClr val="000000"/>
                </a:solidFill>
              </a:rPr>
              <a:t>Increased activity in Credit Hire/Repair</a:t>
            </a:r>
          </a:p>
          <a:p>
            <a:endParaRPr lang="en-US" altLang="en-US" dirty="0">
              <a:solidFill>
                <a:srgbClr val="000000"/>
              </a:solidFill>
            </a:endParaRPr>
          </a:p>
          <a:p>
            <a:endParaRPr lang="en-US" altLang="en-US" sz="3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155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6" name="Picture 75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050" name="Rectangle 2">
            <a:extLst>
              <a:ext uri="{FF2B5EF4-FFF2-40B4-BE49-F238E27FC236}">
                <a16:creationId xmlns:a16="http://schemas.microsoft.com/office/drawing/2014/main" id="{7FD9FA66-176E-448E-B19E-916D2760921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40079" y="2053641"/>
            <a:ext cx="3883366" cy="276009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defRPr/>
            </a:pPr>
            <a:r>
              <a:rPr lang="en-US" altLang="en-US" sz="4000" dirty="0">
                <a:solidFill>
                  <a:srgbClr val="FFFFFF"/>
                </a:solidFill>
              </a:rPr>
              <a:t>The I</a:t>
            </a:r>
            <a:r>
              <a:rPr lang="en-US" alt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nsurance </a:t>
            </a:r>
            <a:r>
              <a:rPr lang="en-US" altLang="en-US" sz="4000" dirty="0">
                <a:solidFill>
                  <a:srgbClr val="FFFFFF"/>
                </a:solidFill>
              </a:rPr>
              <a:t>I</a:t>
            </a:r>
            <a:r>
              <a:rPr lang="en-US" alt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nstitute of Cambridge</a:t>
            </a:r>
            <a:endParaRPr lang="en-US" altLang="en-US" sz="44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C02A2498-6F36-4F91-8C97-F36C93302CA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704680" y="813683"/>
            <a:ext cx="5306084" cy="523063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en-US" altLang="en-US" sz="3200" b="1" dirty="0">
                <a:solidFill>
                  <a:schemeClr val="accent1">
                    <a:lumMod val="50000"/>
                  </a:schemeClr>
                </a:solidFill>
              </a:rPr>
              <a:t>Motor Legal Expenses Insurance</a:t>
            </a:r>
          </a:p>
          <a:p>
            <a:pPr>
              <a:defRPr/>
            </a:pPr>
            <a:r>
              <a:rPr lang="en-US" altLang="en-US" sz="3200" dirty="0">
                <a:solidFill>
                  <a:schemeClr val="accent1">
                    <a:lumMod val="50000"/>
                  </a:schemeClr>
                </a:solidFill>
              </a:rPr>
              <a:t>13 April 2021</a:t>
            </a:r>
          </a:p>
          <a:p>
            <a:pPr algn="l">
              <a:defRPr/>
            </a:pPr>
            <a:endParaRPr lang="en-US" altLang="en-US" dirty="0">
              <a:solidFill>
                <a:srgbClr val="000000"/>
              </a:solidFill>
            </a:endParaRPr>
          </a:p>
          <a:p>
            <a:pPr algn="l">
              <a:defRPr/>
            </a:pPr>
            <a:endParaRPr lang="en-US" altLang="en-US" dirty="0">
              <a:solidFill>
                <a:srgbClr val="000000"/>
              </a:solidFill>
            </a:endParaRPr>
          </a:p>
          <a:p>
            <a:pPr algn="l">
              <a:defRPr/>
            </a:pPr>
            <a:endParaRPr lang="en-US" altLang="en-US" dirty="0">
              <a:solidFill>
                <a:srgbClr val="000000"/>
              </a:solidFill>
            </a:endParaRPr>
          </a:p>
          <a:p>
            <a:pPr algn="l">
              <a:defRPr/>
            </a:pPr>
            <a:endParaRPr lang="en-US" altLang="en-US" dirty="0">
              <a:solidFill>
                <a:srgbClr val="000000"/>
              </a:solidFill>
            </a:endParaRPr>
          </a:p>
          <a:p>
            <a:pPr algn="r">
              <a:defRPr/>
            </a:pPr>
            <a:endParaRPr lang="en-US" altLang="en-US" b="1" dirty="0">
              <a:solidFill>
                <a:srgbClr val="000000"/>
              </a:solidFill>
            </a:endParaRPr>
          </a:p>
          <a:p>
            <a:pPr algn="r">
              <a:defRPr/>
            </a:pPr>
            <a:r>
              <a:rPr lang="en-US" altLang="en-US" dirty="0">
                <a:solidFill>
                  <a:schemeClr val="accent1">
                    <a:lumMod val="50000"/>
                  </a:schemeClr>
                </a:solidFill>
              </a:rPr>
              <a:t>Bernard Thornton FCII</a:t>
            </a:r>
          </a:p>
          <a:p>
            <a:pPr algn="r">
              <a:defRPr/>
            </a:pPr>
            <a:r>
              <a:rPr lang="en-US" altLang="en-US" dirty="0">
                <a:solidFill>
                  <a:schemeClr val="accent1">
                    <a:lumMod val="50000"/>
                  </a:schemeClr>
                </a:solidFill>
              </a:rPr>
              <a:t>Chartered Insurance Practitioner</a:t>
            </a:r>
          </a:p>
          <a:p>
            <a:pPr indent="-228600" algn="l">
              <a:buFont typeface="Arial" panose="020B0604020202020204" pitchFamily="34" charset="0"/>
              <a:buChar char="•"/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6196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3A016B8-EB5A-4F2A-B9D2-2017C6B3F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447" y="714186"/>
            <a:ext cx="9833548" cy="1325563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GB" sz="4000" dirty="0">
                <a:solidFill>
                  <a:srgbClr val="FFFFFF"/>
                </a:solidFill>
              </a:rPr>
              <a:t>What Next? </a:t>
            </a:r>
            <a:br>
              <a:rPr lang="en-GB" sz="4000" dirty="0">
                <a:solidFill>
                  <a:srgbClr val="FFFFFF"/>
                </a:solidFill>
              </a:rPr>
            </a:br>
            <a:r>
              <a:rPr lang="en-GB" sz="4000" dirty="0">
                <a:solidFill>
                  <a:srgbClr val="FFFFFF"/>
                </a:solidFill>
              </a:rPr>
              <a:t>Possible Options for LE Insurers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F2B698-E1B3-4335-9EFE-AA14A23959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2753935"/>
            <a:ext cx="9833548" cy="3562459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en-GB" sz="3600" dirty="0">
                <a:solidFill>
                  <a:srgbClr val="000000"/>
                </a:solidFill>
              </a:rPr>
              <a:t>1. A substantial rate increase</a:t>
            </a:r>
          </a:p>
          <a:p>
            <a:pPr marL="0" indent="0">
              <a:buNone/>
              <a:defRPr/>
            </a:pPr>
            <a:r>
              <a:rPr lang="en-GB" sz="3600" dirty="0">
                <a:solidFill>
                  <a:srgbClr val="000000"/>
                </a:solidFill>
              </a:rPr>
              <a:t>2. A more modest rate increase</a:t>
            </a:r>
          </a:p>
          <a:p>
            <a:pPr marL="0" indent="0">
              <a:buNone/>
              <a:defRPr/>
            </a:pPr>
            <a:r>
              <a:rPr lang="en-GB" sz="3600" dirty="0">
                <a:solidFill>
                  <a:srgbClr val="000000"/>
                </a:solidFill>
              </a:rPr>
              <a:t>3. Charge a fee for small ULR claims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3600" dirty="0">
                <a:solidFill>
                  <a:srgbClr val="000000"/>
                </a:solidFill>
              </a:rPr>
              <a:t>4. </a:t>
            </a: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Exclude small claims</a:t>
            </a:r>
          </a:p>
          <a:p>
            <a:pPr marL="0" indent="0">
              <a:buNone/>
              <a:defRPr/>
            </a:pPr>
            <a:r>
              <a:rPr lang="en-GB" sz="3600" dirty="0">
                <a:solidFill>
                  <a:srgbClr val="000000"/>
                </a:solidFill>
              </a:rPr>
              <a:t>5. Exit the market</a:t>
            </a:r>
          </a:p>
          <a:p>
            <a:pPr marL="0" indent="0">
              <a:buNone/>
              <a:defRPr/>
            </a:pPr>
            <a:r>
              <a:rPr lang="en-GB" sz="3600" dirty="0">
                <a:solidFill>
                  <a:srgbClr val="000000"/>
                </a:solidFill>
              </a:rPr>
              <a:t>6. Include within the Motor policy</a:t>
            </a:r>
          </a:p>
          <a:p>
            <a:pPr marL="0" indent="0">
              <a:buNone/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05774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tangle 76">
            <a:extLst>
              <a:ext uri="{FF2B5EF4-FFF2-40B4-BE49-F238E27FC236}">
                <a16:creationId xmlns:a16="http://schemas.microsoft.com/office/drawing/2014/main" id="{B05E4F47-B148-49E0-B472-BBF1493155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421721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9" name="Picture 78">
            <a:extLst>
              <a:ext uri="{FF2B5EF4-FFF2-40B4-BE49-F238E27FC236}">
                <a16:creationId xmlns:a16="http://schemas.microsoft.com/office/drawing/2014/main" id="{7A2CE8EB-F719-4F84-9E91-F538438CAC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1" name="Freeform 50">
            <a:extLst>
              <a:ext uri="{FF2B5EF4-FFF2-40B4-BE49-F238E27FC236}">
                <a16:creationId xmlns:a16="http://schemas.microsoft.com/office/drawing/2014/main" id="{684BF3E1-C321-4F38-85CF-FEBBEEC15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1159"/>
            <a:ext cx="5464879" cy="6276841"/>
          </a:xfrm>
          <a:custGeom>
            <a:avLst/>
            <a:gdLst>
              <a:gd name="connsiteX0" fmla="*/ 3299930 w 5464879"/>
              <a:gd name="connsiteY0" fmla="*/ 0 h 6276841"/>
              <a:gd name="connsiteX1" fmla="*/ 5398992 w 5464879"/>
              <a:gd name="connsiteY1" fmla="*/ 753544 h 6276841"/>
              <a:gd name="connsiteX2" fmla="*/ 5464879 w 5464879"/>
              <a:gd name="connsiteY2" fmla="*/ 813426 h 6276841"/>
              <a:gd name="connsiteX3" fmla="*/ 5464879 w 5464879"/>
              <a:gd name="connsiteY3" fmla="*/ 5786434 h 6276841"/>
              <a:gd name="connsiteX4" fmla="*/ 5398992 w 5464879"/>
              <a:gd name="connsiteY4" fmla="*/ 5846317 h 6276841"/>
              <a:gd name="connsiteX5" fmla="*/ 4872873 w 5464879"/>
              <a:gd name="connsiteY5" fmla="*/ 6201577 h 6276841"/>
              <a:gd name="connsiteX6" fmla="*/ 4716632 w 5464879"/>
              <a:gd name="connsiteY6" fmla="*/ 6276841 h 6276841"/>
              <a:gd name="connsiteX7" fmla="*/ 1883227 w 5464879"/>
              <a:gd name="connsiteY7" fmla="*/ 6276841 h 6276841"/>
              <a:gd name="connsiteX8" fmla="*/ 1726987 w 5464879"/>
              <a:gd name="connsiteY8" fmla="*/ 6201577 h 6276841"/>
              <a:gd name="connsiteX9" fmla="*/ 0 w 5464879"/>
              <a:gd name="connsiteY9" fmla="*/ 3299930 h 6276841"/>
              <a:gd name="connsiteX10" fmla="*/ 3299930 w 5464879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879" h="6276841">
                <a:moveTo>
                  <a:pt x="3299930" y="0"/>
                </a:moveTo>
                <a:cubicBezTo>
                  <a:pt x="4097274" y="0"/>
                  <a:pt x="4828569" y="282789"/>
                  <a:pt x="5398992" y="753544"/>
                </a:cubicBezTo>
                <a:lnTo>
                  <a:pt x="5464879" y="813426"/>
                </a:lnTo>
                <a:lnTo>
                  <a:pt x="5464879" y="5786434"/>
                </a:lnTo>
                <a:lnTo>
                  <a:pt x="5398992" y="5846317"/>
                </a:lnTo>
                <a:cubicBezTo>
                  <a:pt x="5236014" y="5980818"/>
                  <a:pt x="5059904" y="6099975"/>
                  <a:pt x="4872873" y="6201577"/>
                </a:cubicBezTo>
                <a:lnTo>
                  <a:pt x="4716632" y="6276841"/>
                </a:lnTo>
                <a:lnTo>
                  <a:pt x="1883227" y="6276841"/>
                </a:lnTo>
                <a:lnTo>
                  <a:pt x="1726987" y="6201577"/>
                </a:lnTo>
                <a:cubicBezTo>
                  <a:pt x="698316" y="5642769"/>
                  <a:pt x="0" y="4552900"/>
                  <a:pt x="0" y="3299930"/>
                </a:cubicBezTo>
                <a:cubicBezTo>
                  <a:pt x="0" y="1477429"/>
                  <a:pt x="1477429" y="0"/>
                  <a:pt x="3299930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" name="Graphic 2" descr="Help">
            <a:extLst>
              <a:ext uri="{FF2B5EF4-FFF2-40B4-BE49-F238E27FC236}">
                <a16:creationId xmlns:a16="http://schemas.microsoft.com/office/drawing/2014/main" id="{DFCD5401-387E-4ECD-BEEC-329200B0EF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38328" y="1819656"/>
            <a:ext cx="4142232" cy="4142232"/>
          </a:xfrm>
          <a:prstGeom prst="rect">
            <a:avLst/>
          </a:prstGeom>
        </p:spPr>
      </p:pic>
      <p:sp>
        <p:nvSpPr>
          <p:cNvPr id="35843" name="Rectangle 3">
            <a:extLst>
              <a:ext uri="{FF2B5EF4-FFF2-40B4-BE49-F238E27FC236}">
                <a16:creationId xmlns:a16="http://schemas.microsoft.com/office/drawing/2014/main" id="{E0B22AC8-1D41-4648-BF6A-5215DEDDFF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235179" y="3285749"/>
            <a:ext cx="4765949" cy="3353476"/>
          </a:xfrm>
        </p:spPr>
        <p:txBody>
          <a:bodyPr anchor="t"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3200" b="1" dirty="0">
                <a:solidFill>
                  <a:schemeClr val="accent1">
                    <a:lumMod val="50000"/>
                  </a:schemeClr>
                </a:solidFill>
              </a:rPr>
              <a:t>Comments &amp; Questions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altLang="en-US" sz="1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03EC371-76FB-4754-85DD-E1C5A25984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sz="4000" dirty="0">
                <a:solidFill>
                  <a:srgbClr val="FFFFFF"/>
                </a:solidFill>
              </a:rPr>
              <a:t>Agenda – Motor Legal Expenses Insurance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24FDA8-F063-4818-980B-F0297D4BD1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2753936"/>
            <a:ext cx="9833548" cy="3898655"/>
          </a:xfrm>
        </p:spPr>
        <p:txBody>
          <a:bodyPr>
            <a:normAutofit fontScale="92500" lnSpcReduction="20000"/>
          </a:bodyPr>
          <a:lstStyle/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en-GB" sz="36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it and what does it cover?</a:t>
            </a:r>
            <a:endParaRPr lang="en-GB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en-GB" sz="36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Exclusions</a:t>
            </a:r>
            <a:endParaRPr lang="en-GB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en-GB" sz="36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Added Benefits</a:t>
            </a:r>
            <a:endParaRPr lang="en-GB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en-GB" sz="36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Supply Chain</a:t>
            </a:r>
            <a:endParaRPr lang="en-GB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en-GB" sz="36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Civil Liability Act 2018</a:t>
            </a:r>
            <a:endParaRPr lang="en-GB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GB" sz="36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happens </a:t>
            </a:r>
            <a:r>
              <a:rPr lang="en-GB" sz="36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GB" sz="36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ow……?</a:t>
            </a:r>
            <a:endParaRPr lang="en-GB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en-GB" altLang="en-US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4" name="Picture 73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098" name="Rectangle 2">
            <a:extLst>
              <a:ext uri="{FF2B5EF4-FFF2-40B4-BE49-F238E27FC236}">
                <a16:creationId xmlns:a16="http://schemas.microsoft.com/office/drawing/2014/main" id="{901889E5-9C5D-4E88-A3C6-C1B8264A88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79226" y="826680"/>
            <a:ext cx="9833548" cy="132556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rmAutofit/>
          </a:bodyPr>
          <a:lstStyle/>
          <a:p>
            <a:r>
              <a:rPr lang="en-GB" altLang="en-US" sz="4000" dirty="0">
                <a:solidFill>
                  <a:srgbClr val="FFFFFF"/>
                </a:solidFill>
              </a:rPr>
              <a:t>What is Motor LEI?</a:t>
            </a:r>
            <a:endParaRPr lang="en-US" altLang="en-US" sz="4000" dirty="0">
              <a:solidFill>
                <a:srgbClr val="FFFFFF"/>
              </a:solidFill>
              <a:effectLst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49E67B99-213B-4381-973D-44998DB427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79226" y="2849217"/>
            <a:ext cx="9833548" cy="3843131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Autofit/>
          </a:bodyPr>
          <a:lstStyle/>
          <a:p>
            <a:r>
              <a:rPr lang="en-US" altLang="en-US" sz="3200" dirty="0">
                <a:solidFill>
                  <a:srgbClr val="000000"/>
                </a:solidFill>
                <a:effectLst/>
              </a:rPr>
              <a:t>Enables the insured to pursue a claim against a TP, via legal action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if necessary</a:t>
            </a:r>
            <a:endParaRPr lang="en-US" altLang="en-US" sz="3200" dirty="0">
              <a:solidFill>
                <a:srgbClr val="000000"/>
              </a:solidFill>
              <a:effectLst/>
            </a:endParaRPr>
          </a:p>
          <a:p>
            <a:r>
              <a:rPr lang="en-US" altLang="en-US" sz="3200" dirty="0">
                <a:solidFill>
                  <a:srgbClr val="000000"/>
                </a:solidFill>
                <a:effectLst/>
              </a:rPr>
              <a:t>‘Before the Event’ - BTE (aka MLE, LEI)</a:t>
            </a:r>
          </a:p>
          <a:p>
            <a:r>
              <a:rPr lang="en-US" altLang="en-US" sz="3200" dirty="0">
                <a:solidFill>
                  <a:srgbClr val="000000"/>
                </a:solidFill>
              </a:rPr>
              <a:t>Indemnity Limit - £100,000</a:t>
            </a:r>
          </a:p>
          <a:p>
            <a:r>
              <a:rPr lang="en-US" altLang="en-US" sz="3200" dirty="0">
                <a:solidFill>
                  <a:srgbClr val="000000"/>
                </a:solidFill>
                <a:effectLst/>
              </a:rPr>
              <a:t>Cover usually optional for Private Car/Motorcycle</a:t>
            </a:r>
          </a:p>
          <a:p>
            <a:r>
              <a:rPr lang="en-US" altLang="en-US" sz="3200" dirty="0">
                <a:solidFill>
                  <a:srgbClr val="000000"/>
                </a:solidFill>
              </a:rPr>
              <a:t>Often included within Commercial Vehicle Policies</a:t>
            </a:r>
            <a:endParaRPr lang="en-US" altLang="en-US" sz="3200" dirty="0">
              <a:solidFill>
                <a:srgbClr val="000000"/>
              </a:solidFill>
              <a:effectLst/>
            </a:endParaRPr>
          </a:p>
          <a:p>
            <a:r>
              <a:rPr lang="en-US" altLang="en-US" sz="3200" dirty="0">
                <a:solidFill>
                  <a:srgbClr val="000000"/>
                </a:solidFill>
              </a:rPr>
              <a:t>Territorial Limits – UK and Continental Europe (still)</a:t>
            </a:r>
            <a:endParaRPr lang="en-US" altLang="en-US" sz="3200" dirty="0">
              <a:solidFill>
                <a:srgbClr val="000000"/>
              </a:solidFill>
              <a:effectLst/>
            </a:endParaRPr>
          </a:p>
          <a:p>
            <a:endParaRPr lang="en-US" altLang="en-US" sz="3200" dirty="0">
              <a:solidFill>
                <a:srgbClr val="000000"/>
              </a:solidFill>
              <a:effectLst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4" name="Picture 73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170" name="Rectangle 2">
            <a:extLst>
              <a:ext uri="{FF2B5EF4-FFF2-40B4-BE49-F238E27FC236}">
                <a16:creationId xmlns:a16="http://schemas.microsoft.com/office/drawing/2014/main" id="{7FB5DAE5-8974-493A-907C-232E465476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0786" y="714186"/>
            <a:ext cx="7288062" cy="132556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rmAutofit/>
          </a:bodyPr>
          <a:lstStyle/>
          <a:p>
            <a:pPr algn="ctr"/>
            <a:r>
              <a:rPr lang="en-GB" altLang="en-US" sz="4000" dirty="0">
                <a:solidFill>
                  <a:srgbClr val="FFFFFF"/>
                </a:solidFill>
              </a:rPr>
              <a:t>Heads of Claim</a:t>
            </a:r>
            <a:endParaRPr lang="en-US" altLang="en-US" sz="4000" dirty="0">
              <a:solidFill>
                <a:srgbClr val="FFFFFF"/>
              </a:solidFill>
              <a:effectLst/>
            </a:endParaRP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BCE3A1B5-0F73-481F-9871-3EC92BD061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79226" y="2753935"/>
            <a:ext cx="9833548" cy="400467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Autofit/>
          </a:bodyPr>
          <a:lstStyle/>
          <a:p>
            <a:r>
              <a:rPr lang="en-US" altLang="en-US" sz="3200" dirty="0">
                <a:solidFill>
                  <a:srgbClr val="000000"/>
                </a:solidFill>
                <a:effectLst/>
              </a:rPr>
              <a:t>Personal Injury (no deductions)</a:t>
            </a:r>
          </a:p>
          <a:p>
            <a:r>
              <a:rPr lang="en-US" altLang="en-US" sz="3200" dirty="0">
                <a:solidFill>
                  <a:srgbClr val="000000"/>
                </a:solidFill>
              </a:rPr>
              <a:t>Repairs (or excess)</a:t>
            </a:r>
          </a:p>
          <a:p>
            <a:r>
              <a:rPr lang="en-US" altLang="en-US" sz="3200" dirty="0">
                <a:solidFill>
                  <a:srgbClr val="000000"/>
                </a:solidFill>
                <a:effectLst/>
              </a:rPr>
              <a:t>Hire Charges</a:t>
            </a:r>
          </a:p>
          <a:p>
            <a:r>
              <a:rPr lang="en-US" altLang="en-US" sz="3200" dirty="0">
                <a:solidFill>
                  <a:srgbClr val="000000"/>
                </a:solidFill>
              </a:rPr>
              <a:t>Lost earnings</a:t>
            </a:r>
          </a:p>
          <a:p>
            <a:r>
              <a:rPr lang="en-US" altLang="en-US" sz="3200" dirty="0">
                <a:solidFill>
                  <a:srgbClr val="000000"/>
                </a:solidFill>
                <a:effectLst/>
              </a:rPr>
              <a:t>Care &amp; medical costs</a:t>
            </a:r>
          </a:p>
          <a:p>
            <a:r>
              <a:rPr lang="en-US" altLang="en-US" sz="3200" dirty="0">
                <a:solidFill>
                  <a:srgbClr val="000000"/>
                </a:solidFill>
              </a:rPr>
              <a:t>Personal property</a:t>
            </a:r>
          </a:p>
          <a:p>
            <a:r>
              <a:rPr lang="en-US" altLang="en-US" sz="3200" dirty="0">
                <a:solidFill>
                  <a:srgbClr val="000000"/>
                </a:solidFill>
                <a:effectLst/>
              </a:rPr>
              <a:t>Loss of use</a:t>
            </a:r>
          </a:p>
        </p:txBody>
      </p:sp>
    </p:spTree>
    <p:extLst>
      <p:ext uri="{BB962C8B-B14F-4D97-AF65-F5344CB8AC3E}">
        <p14:creationId xmlns:p14="http://schemas.microsoft.com/office/powerpoint/2010/main" val="4201929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4" name="Picture 73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170" name="Rectangle 2">
            <a:extLst>
              <a:ext uri="{FF2B5EF4-FFF2-40B4-BE49-F238E27FC236}">
                <a16:creationId xmlns:a16="http://schemas.microsoft.com/office/drawing/2014/main" id="{7FB5DAE5-8974-493A-907C-232E465476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0786" y="714186"/>
            <a:ext cx="7288062" cy="132556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rmAutofit/>
          </a:bodyPr>
          <a:lstStyle/>
          <a:p>
            <a:pPr algn="ctr"/>
            <a:r>
              <a:rPr lang="en-GB" altLang="en-US" sz="4000" dirty="0">
                <a:solidFill>
                  <a:srgbClr val="FFFFFF"/>
                </a:solidFill>
              </a:rPr>
              <a:t>Exclusions</a:t>
            </a:r>
            <a:endParaRPr lang="en-US" altLang="en-US" sz="4000" dirty="0">
              <a:solidFill>
                <a:srgbClr val="FFFFFF"/>
              </a:solidFill>
              <a:effectLst/>
            </a:endParaRP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BCE3A1B5-0F73-481F-9871-3EC92BD061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79226" y="3092970"/>
            <a:ext cx="9833548" cy="269397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Autofit/>
          </a:bodyPr>
          <a:lstStyle/>
          <a:p>
            <a:r>
              <a:rPr lang="en-US" altLang="en-US" sz="3600" dirty="0">
                <a:solidFill>
                  <a:srgbClr val="000000"/>
                </a:solidFill>
                <a:effectLst/>
              </a:rPr>
              <a:t>The ‘51% test’</a:t>
            </a:r>
          </a:p>
          <a:p>
            <a:r>
              <a:rPr lang="en-US" altLang="en-US" sz="3600" dirty="0">
                <a:solidFill>
                  <a:srgbClr val="000000"/>
                </a:solidFill>
                <a:effectLst/>
              </a:rPr>
              <a:t>Claims brought against the insured</a:t>
            </a:r>
          </a:p>
          <a:p>
            <a:r>
              <a:rPr lang="en-US" altLang="en-US" sz="3600" dirty="0">
                <a:solidFill>
                  <a:srgbClr val="000000"/>
                </a:solidFill>
                <a:effectLst/>
              </a:rPr>
              <a:t>Untraced or unidentified TP</a:t>
            </a:r>
          </a:p>
          <a:p>
            <a:r>
              <a:rPr lang="en-US" altLang="en-US" sz="3600" dirty="0">
                <a:solidFill>
                  <a:srgbClr val="000000"/>
                </a:solidFill>
                <a:effectLst/>
              </a:rPr>
              <a:t>‘Small claims</a:t>
            </a:r>
            <a:r>
              <a:rPr lang="en-US" altLang="en-US" sz="3200" dirty="0">
                <a:solidFill>
                  <a:srgbClr val="000000"/>
                </a:solidFill>
                <a:effectLst/>
              </a:rPr>
              <a:t>’?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4" name="Picture 73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170" name="Rectangle 2">
            <a:extLst>
              <a:ext uri="{FF2B5EF4-FFF2-40B4-BE49-F238E27FC236}">
                <a16:creationId xmlns:a16="http://schemas.microsoft.com/office/drawing/2014/main" id="{7FB5DAE5-8974-493A-907C-232E465476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0786" y="714186"/>
            <a:ext cx="7288062" cy="132556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rmAutofit/>
          </a:bodyPr>
          <a:lstStyle/>
          <a:p>
            <a:pPr algn="ctr"/>
            <a:r>
              <a:rPr lang="en-GB" altLang="en-US" sz="4000" dirty="0">
                <a:solidFill>
                  <a:srgbClr val="FFFFFF"/>
                </a:solidFill>
                <a:effectLst/>
              </a:rPr>
              <a:t>Routes to Claim</a:t>
            </a:r>
            <a:endParaRPr lang="en-US" altLang="en-US" sz="4000" dirty="0">
              <a:solidFill>
                <a:srgbClr val="FFFFFF"/>
              </a:solidFill>
              <a:effectLst/>
            </a:endParaRP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BCE3A1B5-0F73-481F-9871-3EC92BD061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79226" y="2491409"/>
            <a:ext cx="9833548" cy="42672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Autofit/>
          </a:bodyPr>
          <a:lstStyle/>
          <a:p>
            <a:r>
              <a:rPr lang="en-US" altLang="en-US" sz="3200" dirty="0">
                <a:solidFill>
                  <a:srgbClr val="000000"/>
                </a:solidFill>
                <a:effectLst/>
              </a:rPr>
              <a:t>Multi Track – claims valued at over £25,000</a:t>
            </a:r>
          </a:p>
          <a:p>
            <a:r>
              <a:rPr lang="en-US" altLang="en-US" sz="3200" dirty="0">
                <a:solidFill>
                  <a:srgbClr val="000000"/>
                </a:solidFill>
                <a:effectLst/>
              </a:rPr>
              <a:t>Fast Track – </a:t>
            </a:r>
          </a:p>
          <a:p>
            <a:pPr marL="457200" lvl="1" indent="0">
              <a:buNone/>
            </a:pPr>
            <a:r>
              <a:rPr lang="en-US" altLang="en-US" sz="2800" dirty="0">
                <a:solidFill>
                  <a:srgbClr val="000000"/>
                </a:solidFill>
                <a:effectLst/>
              </a:rPr>
              <a:t>	£10,000 - £25,000 (financial)</a:t>
            </a:r>
          </a:p>
          <a:p>
            <a:pPr marL="457200" lvl="1" indent="0">
              <a:buNone/>
            </a:pPr>
            <a:r>
              <a:rPr lang="en-US" altLang="en-US" sz="2800" dirty="0">
                <a:solidFill>
                  <a:srgbClr val="000000"/>
                </a:solidFill>
              </a:rPr>
              <a:t>	£1,000 - £25,000 (injury – fixed recoverable costs)</a:t>
            </a:r>
            <a:endParaRPr lang="en-US" altLang="en-US" sz="2800" dirty="0">
              <a:solidFill>
                <a:srgbClr val="000000"/>
              </a:solidFill>
              <a:effectLst/>
            </a:endParaRPr>
          </a:p>
          <a:p>
            <a:r>
              <a:rPr lang="en-US" altLang="en-US" sz="3200" dirty="0">
                <a:solidFill>
                  <a:srgbClr val="000000"/>
                </a:solidFill>
                <a:effectLst/>
              </a:rPr>
              <a:t>Small Track – </a:t>
            </a:r>
          </a:p>
          <a:p>
            <a:pPr marL="457200" lvl="1" indent="0">
              <a:buNone/>
            </a:pPr>
            <a:r>
              <a:rPr lang="en-US" altLang="en-US" sz="2800" dirty="0">
                <a:solidFill>
                  <a:srgbClr val="000000"/>
                </a:solidFill>
                <a:effectLst/>
              </a:rPr>
              <a:t>	up to £10,000 (financial)</a:t>
            </a:r>
          </a:p>
          <a:p>
            <a:pPr marL="457200" lvl="1" indent="0">
              <a:buNone/>
            </a:pPr>
            <a:r>
              <a:rPr lang="en-US" altLang="en-US" sz="2800" dirty="0">
                <a:solidFill>
                  <a:srgbClr val="000000"/>
                </a:solidFill>
                <a:effectLst/>
              </a:rPr>
              <a:t>	up to £1000 (injury) </a:t>
            </a:r>
          </a:p>
          <a:p>
            <a:r>
              <a:rPr lang="en-US" altLang="en-US" sz="3200" dirty="0">
                <a:solidFill>
                  <a:srgbClr val="000000"/>
                </a:solidFill>
              </a:rPr>
              <a:t>Costs can be recovered in multi-track and fast track, but </a:t>
            </a:r>
            <a:r>
              <a:rPr lang="en-US" altLang="en-US" sz="3200" u="sng" dirty="0">
                <a:solidFill>
                  <a:srgbClr val="000000"/>
                </a:solidFill>
              </a:rPr>
              <a:t>not</a:t>
            </a:r>
            <a:r>
              <a:rPr lang="en-US" altLang="en-US" sz="3200" dirty="0">
                <a:solidFill>
                  <a:srgbClr val="000000"/>
                </a:solidFill>
              </a:rPr>
              <a:t> for small claims</a:t>
            </a:r>
            <a:endParaRPr lang="en-US" altLang="en-US" sz="3200" dirty="0">
              <a:solidFill>
                <a:srgbClr val="000000"/>
              </a:solidFill>
              <a:effectLst/>
            </a:endParaRPr>
          </a:p>
          <a:p>
            <a:endParaRPr lang="en-US" altLang="en-US" sz="3600" dirty="0">
              <a:solidFill>
                <a:srgbClr val="000000"/>
              </a:solidFill>
              <a:effectLst/>
            </a:endParaRPr>
          </a:p>
          <a:p>
            <a:pPr marL="457200" lvl="1" indent="0">
              <a:buNone/>
            </a:pPr>
            <a:endParaRPr lang="en-US" altLang="en-US" sz="2800" dirty="0">
              <a:solidFill>
                <a:srgbClr val="0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12422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4" name="Picture 73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170" name="Rectangle 2">
            <a:extLst>
              <a:ext uri="{FF2B5EF4-FFF2-40B4-BE49-F238E27FC236}">
                <a16:creationId xmlns:a16="http://schemas.microsoft.com/office/drawing/2014/main" id="{7FB5DAE5-8974-493A-907C-232E465476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0786" y="714186"/>
            <a:ext cx="7288062" cy="132556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rmAutofit/>
          </a:bodyPr>
          <a:lstStyle/>
          <a:p>
            <a:pPr algn="ctr"/>
            <a:r>
              <a:rPr lang="en-GB" altLang="en-US" sz="4000" dirty="0">
                <a:solidFill>
                  <a:srgbClr val="FFFFFF"/>
                </a:solidFill>
              </a:rPr>
              <a:t>Additional Benefits</a:t>
            </a:r>
            <a:endParaRPr lang="en-US" altLang="en-US" sz="4000" dirty="0">
              <a:solidFill>
                <a:srgbClr val="FFFFFF"/>
              </a:solidFill>
              <a:effectLst/>
            </a:endParaRP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BCE3A1B5-0F73-481F-9871-3EC92BD061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79226" y="3092970"/>
            <a:ext cx="9833548" cy="269397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Autofit/>
          </a:bodyPr>
          <a:lstStyle/>
          <a:p>
            <a:r>
              <a:rPr lang="en-US" altLang="en-US" sz="3600" dirty="0">
                <a:solidFill>
                  <a:srgbClr val="000000"/>
                </a:solidFill>
                <a:effectLst/>
              </a:rPr>
              <a:t>Motor Prosecution </a:t>
            </a:r>
            <a:r>
              <a:rPr lang="en-US" altLang="en-US" sz="3600" dirty="0" err="1">
                <a:solidFill>
                  <a:srgbClr val="000000"/>
                </a:solidFill>
                <a:effectLst/>
              </a:rPr>
              <a:t>Defence</a:t>
            </a:r>
            <a:r>
              <a:rPr lang="en-US" altLang="en-US" sz="3600" dirty="0">
                <a:solidFill>
                  <a:srgbClr val="000000"/>
                </a:solidFill>
                <a:effectLst/>
              </a:rPr>
              <a:t> Costs</a:t>
            </a:r>
          </a:p>
          <a:p>
            <a:r>
              <a:rPr lang="en-US" altLang="en-US" sz="3600" dirty="0">
                <a:solidFill>
                  <a:srgbClr val="000000"/>
                </a:solidFill>
                <a:effectLst/>
              </a:rPr>
              <a:t>Legal Helpline </a:t>
            </a:r>
          </a:p>
          <a:p>
            <a:r>
              <a:rPr lang="en-US" altLang="en-US" sz="3600" dirty="0">
                <a:solidFill>
                  <a:srgbClr val="000000"/>
                </a:solidFill>
                <a:effectLst/>
              </a:rPr>
              <a:t>Tax Helpline</a:t>
            </a:r>
          </a:p>
          <a:p>
            <a:r>
              <a:rPr lang="en-US" altLang="en-US" sz="3600" dirty="0">
                <a:solidFill>
                  <a:srgbClr val="000000"/>
                </a:solidFill>
                <a:effectLst/>
              </a:rPr>
              <a:t>Motor Consumer Disputes</a:t>
            </a:r>
          </a:p>
        </p:txBody>
      </p:sp>
    </p:spTree>
    <p:extLst>
      <p:ext uri="{BB962C8B-B14F-4D97-AF65-F5344CB8AC3E}">
        <p14:creationId xmlns:p14="http://schemas.microsoft.com/office/powerpoint/2010/main" val="34081691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4" name="Picture 73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170" name="Rectangle 2">
            <a:extLst>
              <a:ext uri="{FF2B5EF4-FFF2-40B4-BE49-F238E27FC236}">
                <a16:creationId xmlns:a16="http://schemas.microsoft.com/office/drawing/2014/main" id="{7FB5DAE5-8974-493A-907C-232E465476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0786" y="714186"/>
            <a:ext cx="7288062" cy="132556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rmAutofit/>
          </a:bodyPr>
          <a:lstStyle/>
          <a:p>
            <a:pPr algn="ctr"/>
            <a:r>
              <a:rPr lang="en-GB" altLang="en-US" sz="4000" dirty="0">
                <a:solidFill>
                  <a:srgbClr val="FFFFFF"/>
                </a:solidFill>
              </a:rPr>
              <a:t>Suppliers</a:t>
            </a:r>
            <a:endParaRPr lang="en-US" altLang="en-US" sz="4000" dirty="0">
              <a:solidFill>
                <a:srgbClr val="FFFFFF"/>
              </a:solidFill>
              <a:effectLst/>
            </a:endParaRP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BCE3A1B5-0F73-481F-9871-3EC92BD061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79226" y="3092970"/>
            <a:ext cx="9833548" cy="269397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Autofit/>
          </a:bodyPr>
          <a:lstStyle/>
          <a:p>
            <a:r>
              <a:rPr lang="en-US" altLang="en-US" sz="3600" dirty="0">
                <a:solidFill>
                  <a:srgbClr val="000000"/>
                </a:solidFill>
                <a:effectLst/>
              </a:rPr>
              <a:t>Motor Insurers</a:t>
            </a:r>
          </a:p>
          <a:p>
            <a:r>
              <a:rPr lang="en-US" altLang="en-US" sz="3600" dirty="0">
                <a:solidFill>
                  <a:srgbClr val="000000"/>
                </a:solidFill>
                <a:effectLst/>
              </a:rPr>
              <a:t>Legal Expenses Insurers</a:t>
            </a:r>
          </a:p>
          <a:p>
            <a:r>
              <a:rPr lang="en-US" altLang="en-US" sz="3600" dirty="0">
                <a:solidFill>
                  <a:srgbClr val="000000"/>
                </a:solidFill>
                <a:effectLst/>
              </a:rPr>
              <a:t>Brokers</a:t>
            </a:r>
          </a:p>
          <a:p>
            <a:r>
              <a:rPr lang="en-US" altLang="en-US" sz="3600" dirty="0">
                <a:solidFill>
                  <a:srgbClr val="000000"/>
                </a:solidFill>
              </a:rPr>
              <a:t>Claims Management Companies</a:t>
            </a:r>
          </a:p>
          <a:p>
            <a:r>
              <a:rPr lang="en-US" altLang="en-US" sz="3600" dirty="0">
                <a:solidFill>
                  <a:srgbClr val="000000"/>
                </a:solidFill>
                <a:effectLst/>
              </a:rPr>
              <a:t>Solicitors</a:t>
            </a:r>
          </a:p>
        </p:txBody>
      </p:sp>
    </p:spTree>
    <p:extLst>
      <p:ext uri="{BB962C8B-B14F-4D97-AF65-F5344CB8AC3E}">
        <p14:creationId xmlns:p14="http://schemas.microsoft.com/office/powerpoint/2010/main" val="25122380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C5662B9CE3FF4F94F68F0716B3CC90" ma:contentTypeVersion="10" ma:contentTypeDescription="Create a new document." ma:contentTypeScope="" ma:versionID="2e45c7e55c29502709c7fe714aaac70d">
  <xsd:schema xmlns:xsd="http://www.w3.org/2001/XMLSchema" xmlns:xs="http://www.w3.org/2001/XMLSchema" xmlns:p="http://schemas.microsoft.com/office/2006/metadata/properties" xmlns:ns3="808d5789-8d53-433c-a129-286090fa7de7" targetNamespace="http://schemas.microsoft.com/office/2006/metadata/properties" ma:root="true" ma:fieldsID="31db6ef04ef3b74617d1ee4481810ede" ns3:_="">
    <xsd:import namespace="808d5789-8d53-433c-a129-286090fa7de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8d5789-8d53-433c-a129-286090fa7de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303F0A1-6C26-4672-92C5-AD7AD38B1BE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5291A88-6FBC-4525-B3E4-38ED0C94403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0114A28-75E9-4FEF-AB65-06C55D27BA0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8d5789-8d53-433c-a129-286090fa7de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7900</TotalTime>
  <Words>689</Words>
  <Application>Microsoft Office PowerPoint</Application>
  <PresentationFormat>Widescreen</PresentationFormat>
  <Paragraphs>159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Tahoma</vt:lpstr>
      <vt:lpstr>Wingdings</vt:lpstr>
      <vt:lpstr>Office Theme</vt:lpstr>
      <vt:lpstr>The Insurance Institute of Cambridge</vt:lpstr>
      <vt:lpstr>The Insurance Institute of Cambridge</vt:lpstr>
      <vt:lpstr>Agenda – Motor Legal Expenses Insurance</vt:lpstr>
      <vt:lpstr>What is Motor LEI?</vt:lpstr>
      <vt:lpstr>Heads of Claim</vt:lpstr>
      <vt:lpstr>Exclusions</vt:lpstr>
      <vt:lpstr>Routes to Claim</vt:lpstr>
      <vt:lpstr>Additional Benefits</vt:lpstr>
      <vt:lpstr>Suppliers</vt:lpstr>
      <vt:lpstr>Uninsured Loss Recovery (ULR)</vt:lpstr>
      <vt:lpstr>Income Streams</vt:lpstr>
      <vt:lpstr>Personal Injury</vt:lpstr>
      <vt:lpstr>Credit Hire</vt:lpstr>
      <vt:lpstr>Credit Repair</vt:lpstr>
      <vt:lpstr>Authorised Hire</vt:lpstr>
      <vt:lpstr>Non-Fault Accident Market</vt:lpstr>
      <vt:lpstr>Income split for a typical CMC</vt:lpstr>
      <vt:lpstr>The Civil Liability Act 2018</vt:lpstr>
      <vt:lpstr>Post Civil Liability Act - Where are we now ?</vt:lpstr>
      <vt:lpstr>What Next?  Possible Options for LE Insurers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Insurance Institute of Leeds</dc:title>
  <dc:creator>Karen Fothergill</dc:creator>
  <cp:lastModifiedBy>Sarah Myerscough</cp:lastModifiedBy>
  <cp:revision>153</cp:revision>
  <dcterms:created xsi:type="dcterms:W3CDTF">2020-05-21T08:10:58Z</dcterms:created>
  <dcterms:modified xsi:type="dcterms:W3CDTF">2021-04-16T10:06:54Z</dcterms:modified>
</cp:coreProperties>
</file>