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handoutMasterIdLst>
    <p:handoutMasterId r:id="rId43"/>
  </p:handoutMasterIdLst>
  <p:sldIdLst>
    <p:sldId id="256" r:id="rId2"/>
    <p:sldId id="283" r:id="rId3"/>
    <p:sldId id="285" r:id="rId4"/>
    <p:sldId id="281" r:id="rId5"/>
    <p:sldId id="282" r:id="rId6"/>
    <p:sldId id="287" r:id="rId7"/>
    <p:sldId id="308" r:id="rId8"/>
    <p:sldId id="309" r:id="rId9"/>
    <p:sldId id="288" r:id="rId10"/>
    <p:sldId id="289" r:id="rId11"/>
    <p:sldId id="286" r:id="rId12"/>
    <p:sldId id="278" r:id="rId13"/>
    <p:sldId id="258" r:id="rId14"/>
    <p:sldId id="296" r:id="rId15"/>
    <p:sldId id="280" r:id="rId16"/>
    <p:sldId id="291" r:id="rId17"/>
    <p:sldId id="292" r:id="rId18"/>
    <p:sldId id="272" r:id="rId19"/>
    <p:sldId id="276" r:id="rId20"/>
    <p:sldId id="277" r:id="rId21"/>
    <p:sldId id="293" r:id="rId22"/>
    <p:sldId id="300" r:id="rId23"/>
    <p:sldId id="294" r:id="rId24"/>
    <p:sldId id="295" r:id="rId25"/>
    <p:sldId id="297" r:id="rId26"/>
    <p:sldId id="298" r:id="rId27"/>
    <p:sldId id="299" r:id="rId28"/>
    <p:sldId id="301" r:id="rId29"/>
    <p:sldId id="302" r:id="rId30"/>
    <p:sldId id="303" r:id="rId31"/>
    <p:sldId id="304" r:id="rId32"/>
    <p:sldId id="306" r:id="rId33"/>
    <p:sldId id="313" r:id="rId34"/>
    <p:sldId id="305" r:id="rId35"/>
    <p:sldId id="315" r:id="rId36"/>
    <p:sldId id="314" r:id="rId37"/>
    <p:sldId id="316" r:id="rId38"/>
    <p:sldId id="317" r:id="rId39"/>
    <p:sldId id="318" r:id="rId40"/>
    <p:sldId id="31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14"/>
    <p:restoredTop sz="86450"/>
  </p:normalViewPr>
  <p:slideViewPr>
    <p:cSldViewPr snapToGrid="0" snapToObjects="1">
      <p:cViewPr varScale="1">
        <p:scale>
          <a:sx n="67" d="100"/>
          <a:sy n="67" d="100"/>
        </p:scale>
        <p:origin x="912" y="44"/>
      </p:cViewPr>
      <p:guideLst/>
    </p:cSldViewPr>
  </p:slideViewPr>
  <p:outlineViewPr>
    <p:cViewPr>
      <p:scale>
        <a:sx n="33" d="100"/>
        <a:sy n="33" d="100"/>
      </p:scale>
      <p:origin x="0" y="-3144"/>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7" d="100"/>
          <a:sy n="97" d="100"/>
        </p:scale>
        <p:origin x="3688"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4EAA3D-6AFF-1447-97D0-1D3F0C387A37}" type="doc">
      <dgm:prSet loTypeId="urn:microsoft.com/office/officeart/2005/8/layout/pyramid1" loCatId="pyramid" qsTypeId="urn:microsoft.com/office/officeart/2005/8/quickstyle/simple3" qsCatId="simple" csTypeId="urn:microsoft.com/office/officeart/2005/8/colors/accent1_2" csCatId="accent1" phldr="1"/>
      <dgm:spPr/>
    </dgm:pt>
    <dgm:pt modelId="{C3869DCD-D2E8-6545-B977-FB8765C344C4}">
      <dgm:prSet phldrT="[Text]"/>
      <dgm:spPr/>
      <dgm:t>
        <a:bodyPr/>
        <a:lstStyle/>
        <a:p>
          <a:endParaRPr lang="en-US" b="1" dirty="0">
            <a:solidFill>
              <a:schemeClr val="bg2">
                <a:lumMod val="10000"/>
              </a:schemeClr>
            </a:solidFill>
          </a:endParaRPr>
        </a:p>
      </dgm:t>
    </dgm:pt>
    <dgm:pt modelId="{46501FAE-C452-E54E-9FE3-031AA0A813D2}" type="parTrans" cxnId="{1150F3DF-5026-6E42-B6DE-343503D0AAA3}">
      <dgm:prSet/>
      <dgm:spPr/>
      <dgm:t>
        <a:bodyPr/>
        <a:lstStyle/>
        <a:p>
          <a:endParaRPr lang="en-US">
            <a:solidFill>
              <a:srgbClr val="00B050"/>
            </a:solidFill>
          </a:endParaRPr>
        </a:p>
      </dgm:t>
    </dgm:pt>
    <dgm:pt modelId="{1178607F-4CD1-2449-A467-3535B457211F}" type="sibTrans" cxnId="{1150F3DF-5026-6E42-B6DE-343503D0AAA3}">
      <dgm:prSet/>
      <dgm:spPr/>
      <dgm:t>
        <a:bodyPr/>
        <a:lstStyle/>
        <a:p>
          <a:endParaRPr lang="en-US">
            <a:solidFill>
              <a:srgbClr val="00B050"/>
            </a:solidFill>
          </a:endParaRPr>
        </a:p>
      </dgm:t>
    </dgm:pt>
    <dgm:pt modelId="{3AB903F6-39DA-5740-8BB6-B4CEF62F17CB}">
      <dgm:prSet phldrT="[Text]"/>
      <dgm:spPr/>
      <dgm:t>
        <a:bodyPr/>
        <a:lstStyle/>
        <a:p>
          <a:endParaRPr lang="en-US" dirty="0">
            <a:solidFill>
              <a:schemeClr val="accent2">
                <a:lumMod val="50000"/>
              </a:schemeClr>
            </a:solidFill>
          </a:endParaRPr>
        </a:p>
      </dgm:t>
    </dgm:pt>
    <dgm:pt modelId="{90B8D0F4-7F10-C543-B62C-32F5C893BDAC}" type="parTrans" cxnId="{DDA1A06C-28E6-934F-BF38-2DEE049B3D09}">
      <dgm:prSet/>
      <dgm:spPr/>
      <dgm:t>
        <a:bodyPr/>
        <a:lstStyle/>
        <a:p>
          <a:endParaRPr lang="en-US">
            <a:solidFill>
              <a:srgbClr val="00B050"/>
            </a:solidFill>
          </a:endParaRPr>
        </a:p>
      </dgm:t>
    </dgm:pt>
    <dgm:pt modelId="{871270B0-C010-F041-BAAB-8508F6353764}" type="sibTrans" cxnId="{DDA1A06C-28E6-934F-BF38-2DEE049B3D09}">
      <dgm:prSet/>
      <dgm:spPr/>
      <dgm:t>
        <a:bodyPr/>
        <a:lstStyle/>
        <a:p>
          <a:endParaRPr lang="en-US">
            <a:solidFill>
              <a:srgbClr val="00B050"/>
            </a:solidFill>
          </a:endParaRPr>
        </a:p>
      </dgm:t>
    </dgm:pt>
    <dgm:pt modelId="{759175FA-8C2B-714B-AA18-5EBE44F2CE27}">
      <dgm:prSet phldrT="[Text]" custT="1"/>
      <dgm:spPr>
        <a:scene3d>
          <a:camera prst="isometricOffAxis1Right">
            <a:rot lat="1080000" lon="0" rev="0"/>
          </a:camera>
          <a:lightRig rig="flat" dir="t"/>
        </a:scene3d>
        <a:sp3d/>
      </dgm:spPr>
      <dgm:t>
        <a:bodyPr/>
        <a:lstStyle/>
        <a:p>
          <a:r>
            <a:rPr lang="en-US" sz="2800" dirty="0">
              <a:solidFill>
                <a:schemeClr val="accent2">
                  <a:lumMod val="50000"/>
                </a:schemeClr>
              </a:solidFill>
            </a:rPr>
            <a:t>Tax</a:t>
          </a:r>
        </a:p>
        <a:p>
          <a:r>
            <a:rPr lang="en-US" sz="2800" dirty="0">
              <a:solidFill>
                <a:schemeClr val="accent2">
                  <a:lumMod val="50000"/>
                </a:schemeClr>
              </a:solidFill>
            </a:rPr>
            <a:t>Strategy</a:t>
          </a:r>
        </a:p>
      </dgm:t>
    </dgm:pt>
    <dgm:pt modelId="{6353595B-2CB0-DA45-A001-FF5EE026B262}" type="sibTrans" cxnId="{9AB7D0E6-2B7C-3247-9571-6C5A0BCF1A5C}">
      <dgm:prSet/>
      <dgm:spPr/>
      <dgm:t>
        <a:bodyPr/>
        <a:lstStyle/>
        <a:p>
          <a:endParaRPr lang="en-US">
            <a:solidFill>
              <a:srgbClr val="00B050"/>
            </a:solidFill>
          </a:endParaRPr>
        </a:p>
      </dgm:t>
    </dgm:pt>
    <dgm:pt modelId="{BDB2A35A-CA08-D14E-8659-E6B014A88F2C}" type="parTrans" cxnId="{9AB7D0E6-2B7C-3247-9571-6C5A0BCF1A5C}">
      <dgm:prSet/>
      <dgm:spPr/>
      <dgm:t>
        <a:bodyPr/>
        <a:lstStyle/>
        <a:p>
          <a:endParaRPr lang="en-US">
            <a:solidFill>
              <a:srgbClr val="00B050"/>
            </a:solidFill>
          </a:endParaRPr>
        </a:p>
      </dgm:t>
    </dgm:pt>
    <dgm:pt modelId="{71E7EA1A-286F-AF4E-8621-C23BF73A4AF0}" type="pres">
      <dgm:prSet presAssocID="{784EAA3D-6AFF-1447-97D0-1D3F0C387A37}" presName="Name0" presStyleCnt="0">
        <dgm:presLayoutVars>
          <dgm:dir/>
          <dgm:animLvl val="lvl"/>
          <dgm:resizeHandles val="exact"/>
        </dgm:presLayoutVars>
      </dgm:prSet>
      <dgm:spPr/>
    </dgm:pt>
    <dgm:pt modelId="{7294FB05-072F-7F47-BFFF-A602B9F8A74E}" type="pres">
      <dgm:prSet presAssocID="{759175FA-8C2B-714B-AA18-5EBE44F2CE27}" presName="Name8" presStyleCnt="0"/>
      <dgm:spPr/>
    </dgm:pt>
    <dgm:pt modelId="{D6E7B5E6-75A3-DA4C-9840-5403CD346BD2}" type="pres">
      <dgm:prSet presAssocID="{759175FA-8C2B-714B-AA18-5EBE44F2CE27}" presName="level" presStyleLbl="node1" presStyleIdx="0" presStyleCnt="3">
        <dgm:presLayoutVars>
          <dgm:chMax val="1"/>
          <dgm:bulletEnabled val="1"/>
        </dgm:presLayoutVars>
      </dgm:prSet>
      <dgm:spPr/>
    </dgm:pt>
    <dgm:pt modelId="{5FB8E3E7-15DB-E648-A47F-30433B53A231}" type="pres">
      <dgm:prSet presAssocID="{759175FA-8C2B-714B-AA18-5EBE44F2CE27}" presName="levelTx" presStyleLbl="revTx" presStyleIdx="0" presStyleCnt="0">
        <dgm:presLayoutVars>
          <dgm:chMax val="1"/>
          <dgm:bulletEnabled val="1"/>
        </dgm:presLayoutVars>
      </dgm:prSet>
      <dgm:spPr/>
    </dgm:pt>
    <dgm:pt modelId="{7E4AE8DA-C5C3-E243-A5E5-96EB6A2B7E08}" type="pres">
      <dgm:prSet presAssocID="{C3869DCD-D2E8-6545-B977-FB8765C344C4}" presName="Name8" presStyleCnt="0"/>
      <dgm:spPr/>
    </dgm:pt>
    <dgm:pt modelId="{CE1E1B59-C832-C442-BECE-07D97F02AC82}" type="pres">
      <dgm:prSet presAssocID="{C3869DCD-D2E8-6545-B977-FB8765C344C4}" presName="level" presStyleLbl="node1" presStyleIdx="1" presStyleCnt="3">
        <dgm:presLayoutVars>
          <dgm:chMax val="1"/>
          <dgm:bulletEnabled val="1"/>
        </dgm:presLayoutVars>
      </dgm:prSet>
      <dgm:spPr/>
    </dgm:pt>
    <dgm:pt modelId="{2C05C097-89A6-E446-A02A-EC8038DA4687}" type="pres">
      <dgm:prSet presAssocID="{C3869DCD-D2E8-6545-B977-FB8765C344C4}" presName="levelTx" presStyleLbl="revTx" presStyleIdx="0" presStyleCnt="0">
        <dgm:presLayoutVars>
          <dgm:chMax val="1"/>
          <dgm:bulletEnabled val="1"/>
        </dgm:presLayoutVars>
      </dgm:prSet>
      <dgm:spPr/>
    </dgm:pt>
    <dgm:pt modelId="{80E979D1-F9BE-A447-9302-C15CC704FE60}" type="pres">
      <dgm:prSet presAssocID="{3AB903F6-39DA-5740-8BB6-B4CEF62F17CB}" presName="Name8" presStyleCnt="0"/>
      <dgm:spPr/>
    </dgm:pt>
    <dgm:pt modelId="{DB90C8D6-5917-E94A-9FDF-37679D2A3B02}" type="pres">
      <dgm:prSet presAssocID="{3AB903F6-39DA-5740-8BB6-B4CEF62F17CB}" presName="level" presStyleLbl="node1" presStyleIdx="2" presStyleCnt="3" custScaleY="70154">
        <dgm:presLayoutVars>
          <dgm:chMax val="1"/>
          <dgm:bulletEnabled val="1"/>
        </dgm:presLayoutVars>
      </dgm:prSet>
      <dgm:spPr/>
    </dgm:pt>
    <dgm:pt modelId="{5380CEA6-868D-6147-9BB5-98128C1B7D59}" type="pres">
      <dgm:prSet presAssocID="{3AB903F6-39DA-5740-8BB6-B4CEF62F17CB}" presName="levelTx" presStyleLbl="revTx" presStyleIdx="0" presStyleCnt="0">
        <dgm:presLayoutVars>
          <dgm:chMax val="1"/>
          <dgm:bulletEnabled val="1"/>
        </dgm:presLayoutVars>
      </dgm:prSet>
      <dgm:spPr/>
    </dgm:pt>
  </dgm:ptLst>
  <dgm:cxnLst>
    <dgm:cxn modelId="{F8BA3129-6C5A-D844-B337-BD41C81EFC04}" type="presOf" srcId="{759175FA-8C2B-714B-AA18-5EBE44F2CE27}" destId="{D6E7B5E6-75A3-DA4C-9840-5403CD346BD2}" srcOrd="0" destOrd="0" presId="urn:microsoft.com/office/officeart/2005/8/layout/pyramid1"/>
    <dgm:cxn modelId="{DDA1A06C-28E6-934F-BF38-2DEE049B3D09}" srcId="{784EAA3D-6AFF-1447-97D0-1D3F0C387A37}" destId="{3AB903F6-39DA-5740-8BB6-B4CEF62F17CB}" srcOrd="2" destOrd="0" parTransId="{90B8D0F4-7F10-C543-B62C-32F5C893BDAC}" sibTransId="{871270B0-C010-F041-BAAB-8508F6353764}"/>
    <dgm:cxn modelId="{1A859F53-9379-D842-9F30-CA8558C372FD}" type="presOf" srcId="{3AB903F6-39DA-5740-8BB6-B4CEF62F17CB}" destId="{DB90C8D6-5917-E94A-9FDF-37679D2A3B02}" srcOrd="0" destOrd="0" presId="urn:microsoft.com/office/officeart/2005/8/layout/pyramid1"/>
    <dgm:cxn modelId="{18D3789F-F17A-B646-9770-34A74F5FC3E8}" type="presOf" srcId="{3AB903F6-39DA-5740-8BB6-B4CEF62F17CB}" destId="{5380CEA6-868D-6147-9BB5-98128C1B7D59}" srcOrd="1" destOrd="0" presId="urn:microsoft.com/office/officeart/2005/8/layout/pyramid1"/>
    <dgm:cxn modelId="{FA9486CD-8558-EA4B-AE5F-7D003C8BE137}" type="presOf" srcId="{C3869DCD-D2E8-6545-B977-FB8765C344C4}" destId="{2C05C097-89A6-E446-A02A-EC8038DA4687}" srcOrd="1" destOrd="0" presId="urn:microsoft.com/office/officeart/2005/8/layout/pyramid1"/>
    <dgm:cxn modelId="{CBD220D3-1675-294D-9AC2-2BE354BD0A31}" type="presOf" srcId="{C3869DCD-D2E8-6545-B977-FB8765C344C4}" destId="{CE1E1B59-C832-C442-BECE-07D97F02AC82}" srcOrd="0" destOrd="0" presId="urn:microsoft.com/office/officeart/2005/8/layout/pyramid1"/>
    <dgm:cxn modelId="{D2CC2BDE-2B51-D941-AAB0-5459C15CDB3E}" type="presOf" srcId="{784EAA3D-6AFF-1447-97D0-1D3F0C387A37}" destId="{71E7EA1A-286F-AF4E-8621-C23BF73A4AF0}" srcOrd="0" destOrd="0" presId="urn:microsoft.com/office/officeart/2005/8/layout/pyramid1"/>
    <dgm:cxn modelId="{1150F3DF-5026-6E42-B6DE-343503D0AAA3}" srcId="{784EAA3D-6AFF-1447-97D0-1D3F0C387A37}" destId="{C3869DCD-D2E8-6545-B977-FB8765C344C4}" srcOrd="1" destOrd="0" parTransId="{46501FAE-C452-E54E-9FE3-031AA0A813D2}" sibTransId="{1178607F-4CD1-2449-A467-3535B457211F}"/>
    <dgm:cxn modelId="{9AB7D0E6-2B7C-3247-9571-6C5A0BCF1A5C}" srcId="{784EAA3D-6AFF-1447-97D0-1D3F0C387A37}" destId="{759175FA-8C2B-714B-AA18-5EBE44F2CE27}" srcOrd="0" destOrd="0" parTransId="{BDB2A35A-CA08-D14E-8659-E6B014A88F2C}" sibTransId="{6353595B-2CB0-DA45-A001-FF5EE026B262}"/>
    <dgm:cxn modelId="{5A8F94ED-A59E-984C-9D16-F344193F4928}" type="presOf" srcId="{759175FA-8C2B-714B-AA18-5EBE44F2CE27}" destId="{5FB8E3E7-15DB-E648-A47F-30433B53A231}" srcOrd="1" destOrd="0" presId="urn:microsoft.com/office/officeart/2005/8/layout/pyramid1"/>
    <dgm:cxn modelId="{184B3A67-91E3-EE49-A31D-D0B6FAF7B77D}" type="presParOf" srcId="{71E7EA1A-286F-AF4E-8621-C23BF73A4AF0}" destId="{7294FB05-072F-7F47-BFFF-A602B9F8A74E}" srcOrd="0" destOrd="0" presId="urn:microsoft.com/office/officeart/2005/8/layout/pyramid1"/>
    <dgm:cxn modelId="{21C6EA6B-4885-8841-8EE5-D91FE5A81376}" type="presParOf" srcId="{7294FB05-072F-7F47-BFFF-A602B9F8A74E}" destId="{D6E7B5E6-75A3-DA4C-9840-5403CD346BD2}" srcOrd="0" destOrd="0" presId="urn:microsoft.com/office/officeart/2005/8/layout/pyramid1"/>
    <dgm:cxn modelId="{DD4B2F99-B718-2B4B-917F-68420E55D312}" type="presParOf" srcId="{7294FB05-072F-7F47-BFFF-A602B9F8A74E}" destId="{5FB8E3E7-15DB-E648-A47F-30433B53A231}" srcOrd="1" destOrd="0" presId="urn:microsoft.com/office/officeart/2005/8/layout/pyramid1"/>
    <dgm:cxn modelId="{E1F11E41-E705-1349-AC11-D634021B26C1}" type="presParOf" srcId="{71E7EA1A-286F-AF4E-8621-C23BF73A4AF0}" destId="{7E4AE8DA-C5C3-E243-A5E5-96EB6A2B7E08}" srcOrd="1" destOrd="0" presId="urn:microsoft.com/office/officeart/2005/8/layout/pyramid1"/>
    <dgm:cxn modelId="{49A419BE-80E3-FD41-B252-088860C1340C}" type="presParOf" srcId="{7E4AE8DA-C5C3-E243-A5E5-96EB6A2B7E08}" destId="{CE1E1B59-C832-C442-BECE-07D97F02AC82}" srcOrd="0" destOrd="0" presId="urn:microsoft.com/office/officeart/2005/8/layout/pyramid1"/>
    <dgm:cxn modelId="{8F7923DB-154C-2645-B9BD-8384B694BC11}" type="presParOf" srcId="{7E4AE8DA-C5C3-E243-A5E5-96EB6A2B7E08}" destId="{2C05C097-89A6-E446-A02A-EC8038DA4687}" srcOrd="1" destOrd="0" presId="urn:microsoft.com/office/officeart/2005/8/layout/pyramid1"/>
    <dgm:cxn modelId="{D30F7FCA-1E2E-2A40-A8B7-CF356E1592C9}" type="presParOf" srcId="{71E7EA1A-286F-AF4E-8621-C23BF73A4AF0}" destId="{80E979D1-F9BE-A447-9302-C15CC704FE60}" srcOrd="2" destOrd="0" presId="urn:microsoft.com/office/officeart/2005/8/layout/pyramid1"/>
    <dgm:cxn modelId="{F7C5B160-B0DC-5149-8F4C-5DA9274B345A}" type="presParOf" srcId="{80E979D1-F9BE-A447-9302-C15CC704FE60}" destId="{DB90C8D6-5917-E94A-9FDF-37679D2A3B02}" srcOrd="0" destOrd="0" presId="urn:microsoft.com/office/officeart/2005/8/layout/pyramid1"/>
    <dgm:cxn modelId="{F542AC16-C569-F846-BA5F-3EDF8ED596F3}" type="presParOf" srcId="{80E979D1-F9BE-A447-9302-C15CC704FE60}" destId="{5380CEA6-868D-6147-9BB5-98128C1B7D59}" srcOrd="1" destOrd="0" presId="urn:microsoft.com/office/officeart/2005/8/layout/pyramid1"/>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4EAA3D-6AFF-1447-97D0-1D3F0C387A37}" type="doc">
      <dgm:prSet loTypeId="urn:microsoft.com/office/officeart/2005/8/layout/pyramid1" loCatId="pyramid" qsTypeId="urn:microsoft.com/office/officeart/2005/8/quickstyle/simple3" qsCatId="simple" csTypeId="urn:microsoft.com/office/officeart/2005/8/colors/accent1_2" csCatId="accent1" phldr="1"/>
      <dgm:spPr/>
      <dgm:t>
        <a:bodyPr/>
        <a:lstStyle/>
        <a:p>
          <a:endParaRPr lang="en-US"/>
        </a:p>
      </dgm:t>
    </dgm:pt>
    <dgm:pt modelId="{C3869DCD-D2E8-6545-B977-FB8765C344C4}">
      <dgm:prSet phldrT="[Text]"/>
      <dgm:spPr/>
      <dgm:t>
        <a:bodyPr/>
        <a:lstStyle/>
        <a:p>
          <a:endParaRPr lang="en-US" b="1" dirty="0">
            <a:solidFill>
              <a:schemeClr val="bg2">
                <a:lumMod val="10000"/>
              </a:schemeClr>
            </a:solidFill>
          </a:endParaRPr>
        </a:p>
      </dgm:t>
    </dgm:pt>
    <dgm:pt modelId="{46501FAE-C452-E54E-9FE3-031AA0A813D2}" type="parTrans" cxnId="{1150F3DF-5026-6E42-B6DE-343503D0AAA3}">
      <dgm:prSet/>
      <dgm:spPr/>
      <dgm:t>
        <a:bodyPr/>
        <a:lstStyle/>
        <a:p>
          <a:endParaRPr lang="en-US">
            <a:solidFill>
              <a:srgbClr val="00B050"/>
            </a:solidFill>
          </a:endParaRPr>
        </a:p>
      </dgm:t>
    </dgm:pt>
    <dgm:pt modelId="{1178607F-4CD1-2449-A467-3535B457211F}" type="sibTrans" cxnId="{1150F3DF-5026-6E42-B6DE-343503D0AAA3}">
      <dgm:prSet/>
      <dgm:spPr/>
      <dgm:t>
        <a:bodyPr/>
        <a:lstStyle/>
        <a:p>
          <a:endParaRPr lang="en-US">
            <a:solidFill>
              <a:srgbClr val="00B050"/>
            </a:solidFill>
          </a:endParaRPr>
        </a:p>
      </dgm:t>
    </dgm:pt>
    <dgm:pt modelId="{3AB903F6-39DA-5740-8BB6-B4CEF62F17CB}">
      <dgm:prSet phldrT="[Text]"/>
      <dgm:spPr/>
      <dgm:t>
        <a:bodyPr/>
        <a:lstStyle/>
        <a:p>
          <a:r>
            <a:rPr lang="en-US" dirty="0">
              <a:solidFill>
                <a:schemeClr val="accent2">
                  <a:lumMod val="50000"/>
                </a:schemeClr>
              </a:solidFill>
            </a:rPr>
            <a:t>Operational</a:t>
          </a:r>
        </a:p>
      </dgm:t>
    </dgm:pt>
    <dgm:pt modelId="{90B8D0F4-7F10-C543-B62C-32F5C893BDAC}" type="parTrans" cxnId="{DDA1A06C-28E6-934F-BF38-2DEE049B3D09}">
      <dgm:prSet/>
      <dgm:spPr/>
      <dgm:t>
        <a:bodyPr/>
        <a:lstStyle/>
        <a:p>
          <a:endParaRPr lang="en-US">
            <a:solidFill>
              <a:srgbClr val="00B050"/>
            </a:solidFill>
          </a:endParaRPr>
        </a:p>
      </dgm:t>
    </dgm:pt>
    <dgm:pt modelId="{871270B0-C010-F041-BAAB-8508F6353764}" type="sibTrans" cxnId="{DDA1A06C-28E6-934F-BF38-2DEE049B3D09}">
      <dgm:prSet/>
      <dgm:spPr/>
      <dgm:t>
        <a:bodyPr/>
        <a:lstStyle/>
        <a:p>
          <a:endParaRPr lang="en-US">
            <a:solidFill>
              <a:srgbClr val="00B050"/>
            </a:solidFill>
          </a:endParaRPr>
        </a:p>
      </dgm:t>
    </dgm:pt>
    <dgm:pt modelId="{759175FA-8C2B-714B-AA18-5EBE44F2CE27}">
      <dgm:prSet phldrT="[Text]" custT="1"/>
      <dgm:spPr>
        <a:scene3d>
          <a:camera prst="isometricOffAxis1Right">
            <a:rot lat="1080000" lon="0" rev="0"/>
          </a:camera>
          <a:lightRig rig="flat" dir="t"/>
        </a:scene3d>
        <a:sp3d/>
      </dgm:spPr>
      <dgm:t>
        <a:bodyPr/>
        <a:lstStyle/>
        <a:p>
          <a:r>
            <a:rPr lang="en-US" sz="2800">
              <a:solidFill>
                <a:schemeClr val="accent2">
                  <a:lumMod val="50000"/>
                </a:schemeClr>
              </a:solidFill>
            </a:rPr>
            <a:t>Tax</a:t>
          </a:r>
        </a:p>
        <a:p>
          <a:r>
            <a:rPr lang="en-US" sz="2800">
              <a:solidFill>
                <a:schemeClr val="accent2">
                  <a:lumMod val="50000"/>
                </a:schemeClr>
              </a:solidFill>
            </a:rPr>
            <a:t>Strategy</a:t>
          </a:r>
        </a:p>
      </dgm:t>
    </dgm:pt>
    <dgm:pt modelId="{6353595B-2CB0-DA45-A001-FF5EE026B262}" type="sibTrans" cxnId="{9AB7D0E6-2B7C-3247-9571-6C5A0BCF1A5C}">
      <dgm:prSet/>
      <dgm:spPr/>
      <dgm:t>
        <a:bodyPr/>
        <a:lstStyle/>
        <a:p>
          <a:endParaRPr lang="en-US">
            <a:solidFill>
              <a:srgbClr val="00B050"/>
            </a:solidFill>
          </a:endParaRPr>
        </a:p>
      </dgm:t>
    </dgm:pt>
    <dgm:pt modelId="{BDB2A35A-CA08-D14E-8659-E6B014A88F2C}" type="parTrans" cxnId="{9AB7D0E6-2B7C-3247-9571-6C5A0BCF1A5C}">
      <dgm:prSet/>
      <dgm:spPr/>
      <dgm:t>
        <a:bodyPr/>
        <a:lstStyle/>
        <a:p>
          <a:endParaRPr lang="en-US">
            <a:solidFill>
              <a:srgbClr val="00B050"/>
            </a:solidFill>
          </a:endParaRPr>
        </a:p>
      </dgm:t>
    </dgm:pt>
    <dgm:pt modelId="{71E7EA1A-286F-AF4E-8621-C23BF73A4AF0}" type="pres">
      <dgm:prSet presAssocID="{784EAA3D-6AFF-1447-97D0-1D3F0C387A37}" presName="Name0" presStyleCnt="0">
        <dgm:presLayoutVars>
          <dgm:dir/>
          <dgm:animLvl val="lvl"/>
          <dgm:resizeHandles val="exact"/>
        </dgm:presLayoutVars>
      </dgm:prSet>
      <dgm:spPr/>
    </dgm:pt>
    <dgm:pt modelId="{7294FB05-072F-7F47-BFFF-A602B9F8A74E}" type="pres">
      <dgm:prSet presAssocID="{759175FA-8C2B-714B-AA18-5EBE44F2CE27}" presName="Name8" presStyleCnt="0"/>
      <dgm:spPr/>
    </dgm:pt>
    <dgm:pt modelId="{D6E7B5E6-75A3-DA4C-9840-5403CD346BD2}" type="pres">
      <dgm:prSet presAssocID="{759175FA-8C2B-714B-AA18-5EBE44F2CE27}" presName="level" presStyleLbl="node1" presStyleIdx="0" presStyleCnt="3">
        <dgm:presLayoutVars>
          <dgm:chMax val="1"/>
          <dgm:bulletEnabled val="1"/>
        </dgm:presLayoutVars>
      </dgm:prSet>
      <dgm:spPr/>
    </dgm:pt>
    <dgm:pt modelId="{5FB8E3E7-15DB-E648-A47F-30433B53A231}" type="pres">
      <dgm:prSet presAssocID="{759175FA-8C2B-714B-AA18-5EBE44F2CE27}" presName="levelTx" presStyleLbl="revTx" presStyleIdx="0" presStyleCnt="0">
        <dgm:presLayoutVars>
          <dgm:chMax val="1"/>
          <dgm:bulletEnabled val="1"/>
        </dgm:presLayoutVars>
      </dgm:prSet>
      <dgm:spPr/>
    </dgm:pt>
    <dgm:pt modelId="{7E4AE8DA-C5C3-E243-A5E5-96EB6A2B7E08}" type="pres">
      <dgm:prSet presAssocID="{C3869DCD-D2E8-6545-B977-FB8765C344C4}" presName="Name8" presStyleCnt="0"/>
      <dgm:spPr/>
    </dgm:pt>
    <dgm:pt modelId="{CE1E1B59-C832-C442-BECE-07D97F02AC82}" type="pres">
      <dgm:prSet presAssocID="{C3869DCD-D2E8-6545-B977-FB8765C344C4}" presName="level" presStyleLbl="node1" presStyleIdx="1" presStyleCnt="3">
        <dgm:presLayoutVars>
          <dgm:chMax val="1"/>
          <dgm:bulletEnabled val="1"/>
        </dgm:presLayoutVars>
      </dgm:prSet>
      <dgm:spPr/>
    </dgm:pt>
    <dgm:pt modelId="{2C05C097-89A6-E446-A02A-EC8038DA4687}" type="pres">
      <dgm:prSet presAssocID="{C3869DCD-D2E8-6545-B977-FB8765C344C4}" presName="levelTx" presStyleLbl="revTx" presStyleIdx="0" presStyleCnt="0">
        <dgm:presLayoutVars>
          <dgm:chMax val="1"/>
          <dgm:bulletEnabled val="1"/>
        </dgm:presLayoutVars>
      </dgm:prSet>
      <dgm:spPr/>
    </dgm:pt>
    <dgm:pt modelId="{80E979D1-F9BE-A447-9302-C15CC704FE60}" type="pres">
      <dgm:prSet presAssocID="{3AB903F6-39DA-5740-8BB6-B4CEF62F17CB}" presName="Name8" presStyleCnt="0"/>
      <dgm:spPr/>
    </dgm:pt>
    <dgm:pt modelId="{DB90C8D6-5917-E94A-9FDF-37679D2A3B02}" type="pres">
      <dgm:prSet presAssocID="{3AB903F6-39DA-5740-8BB6-B4CEF62F17CB}" presName="level" presStyleLbl="node1" presStyleIdx="2" presStyleCnt="3" custScaleY="70154">
        <dgm:presLayoutVars>
          <dgm:chMax val="1"/>
          <dgm:bulletEnabled val="1"/>
        </dgm:presLayoutVars>
      </dgm:prSet>
      <dgm:spPr/>
    </dgm:pt>
    <dgm:pt modelId="{5380CEA6-868D-6147-9BB5-98128C1B7D59}" type="pres">
      <dgm:prSet presAssocID="{3AB903F6-39DA-5740-8BB6-B4CEF62F17CB}" presName="levelTx" presStyleLbl="revTx" presStyleIdx="0" presStyleCnt="0">
        <dgm:presLayoutVars>
          <dgm:chMax val="1"/>
          <dgm:bulletEnabled val="1"/>
        </dgm:presLayoutVars>
      </dgm:prSet>
      <dgm:spPr/>
    </dgm:pt>
  </dgm:ptLst>
  <dgm:cxnLst>
    <dgm:cxn modelId="{F8BA3129-6C5A-D844-B337-BD41C81EFC04}" type="presOf" srcId="{759175FA-8C2B-714B-AA18-5EBE44F2CE27}" destId="{D6E7B5E6-75A3-DA4C-9840-5403CD346BD2}" srcOrd="0" destOrd="0" presId="urn:microsoft.com/office/officeart/2005/8/layout/pyramid1"/>
    <dgm:cxn modelId="{DDA1A06C-28E6-934F-BF38-2DEE049B3D09}" srcId="{784EAA3D-6AFF-1447-97D0-1D3F0C387A37}" destId="{3AB903F6-39DA-5740-8BB6-B4CEF62F17CB}" srcOrd="2" destOrd="0" parTransId="{90B8D0F4-7F10-C543-B62C-32F5C893BDAC}" sibTransId="{871270B0-C010-F041-BAAB-8508F6353764}"/>
    <dgm:cxn modelId="{1A859F53-9379-D842-9F30-CA8558C372FD}" type="presOf" srcId="{3AB903F6-39DA-5740-8BB6-B4CEF62F17CB}" destId="{DB90C8D6-5917-E94A-9FDF-37679D2A3B02}" srcOrd="0" destOrd="0" presId="urn:microsoft.com/office/officeart/2005/8/layout/pyramid1"/>
    <dgm:cxn modelId="{18D3789F-F17A-B646-9770-34A74F5FC3E8}" type="presOf" srcId="{3AB903F6-39DA-5740-8BB6-B4CEF62F17CB}" destId="{5380CEA6-868D-6147-9BB5-98128C1B7D59}" srcOrd="1" destOrd="0" presId="urn:microsoft.com/office/officeart/2005/8/layout/pyramid1"/>
    <dgm:cxn modelId="{FA9486CD-8558-EA4B-AE5F-7D003C8BE137}" type="presOf" srcId="{C3869DCD-D2E8-6545-B977-FB8765C344C4}" destId="{2C05C097-89A6-E446-A02A-EC8038DA4687}" srcOrd="1" destOrd="0" presId="urn:microsoft.com/office/officeart/2005/8/layout/pyramid1"/>
    <dgm:cxn modelId="{CBD220D3-1675-294D-9AC2-2BE354BD0A31}" type="presOf" srcId="{C3869DCD-D2E8-6545-B977-FB8765C344C4}" destId="{CE1E1B59-C832-C442-BECE-07D97F02AC82}" srcOrd="0" destOrd="0" presId="urn:microsoft.com/office/officeart/2005/8/layout/pyramid1"/>
    <dgm:cxn modelId="{D2CC2BDE-2B51-D941-AAB0-5459C15CDB3E}" type="presOf" srcId="{784EAA3D-6AFF-1447-97D0-1D3F0C387A37}" destId="{71E7EA1A-286F-AF4E-8621-C23BF73A4AF0}" srcOrd="0" destOrd="0" presId="urn:microsoft.com/office/officeart/2005/8/layout/pyramid1"/>
    <dgm:cxn modelId="{1150F3DF-5026-6E42-B6DE-343503D0AAA3}" srcId="{784EAA3D-6AFF-1447-97D0-1D3F0C387A37}" destId="{C3869DCD-D2E8-6545-B977-FB8765C344C4}" srcOrd="1" destOrd="0" parTransId="{46501FAE-C452-E54E-9FE3-031AA0A813D2}" sibTransId="{1178607F-4CD1-2449-A467-3535B457211F}"/>
    <dgm:cxn modelId="{9AB7D0E6-2B7C-3247-9571-6C5A0BCF1A5C}" srcId="{784EAA3D-6AFF-1447-97D0-1D3F0C387A37}" destId="{759175FA-8C2B-714B-AA18-5EBE44F2CE27}" srcOrd="0" destOrd="0" parTransId="{BDB2A35A-CA08-D14E-8659-E6B014A88F2C}" sibTransId="{6353595B-2CB0-DA45-A001-FF5EE026B262}"/>
    <dgm:cxn modelId="{5A8F94ED-A59E-984C-9D16-F344193F4928}" type="presOf" srcId="{759175FA-8C2B-714B-AA18-5EBE44F2CE27}" destId="{5FB8E3E7-15DB-E648-A47F-30433B53A231}" srcOrd="1" destOrd="0" presId="urn:microsoft.com/office/officeart/2005/8/layout/pyramid1"/>
    <dgm:cxn modelId="{184B3A67-91E3-EE49-A31D-D0B6FAF7B77D}" type="presParOf" srcId="{71E7EA1A-286F-AF4E-8621-C23BF73A4AF0}" destId="{7294FB05-072F-7F47-BFFF-A602B9F8A74E}" srcOrd="0" destOrd="0" presId="urn:microsoft.com/office/officeart/2005/8/layout/pyramid1"/>
    <dgm:cxn modelId="{21C6EA6B-4885-8841-8EE5-D91FE5A81376}" type="presParOf" srcId="{7294FB05-072F-7F47-BFFF-A602B9F8A74E}" destId="{D6E7B5E6-75A3-DA4C-9840-5403CD346BD2}" srcOrd="0" destOrd="0" presId="urn:microsoft.com/office/officeart/2005/8/layout/pyramid1"/>
    <dgm:cxn modelId="{DD4B2F99-B718-2B4B-917F-68420E55D312}" type="presParOf" srcId="{7294FB05-072F-7F47-BFFF-A602B9F8A74E}" destId="{5FB8E3E7-15DB-E648-A47F-30433B53A231}" srcOrd="1" destOrd="0" presId="urn:microsoft.com/office/officeart/2005/8/layout/pyramid1"/>
    <dgm:cxn modelId="{E1F11E41-E705-1349-AC11-D634021B26C1}" type="presParOf" srcId="{71E7EA1A-286F-AF4E-8621-C23BF73A4AF0}" destId="{7E4AE8DA-C5C3-E243-A5E5-96EB6A2B7E08}" srcOrd="1" destOrd="0" presId="urn:microsoft.com/office/officeart/2005/8/layout/pyramid1"/>
    <dgm:cxn modelId="{49A419BE-80E3-FD41-B252-088860C1340C}" type="presParOf" srcId="{7E4AE8DA-C5C3-E243-A5E5-96EB6A2B7E08}" destId="{CE1E1B59-C832-C442-BECE-07D97F02AC82}" srcOrd="0" destOrd="0" presId="urn:microsoft.com/office/officeart/2005/8/layout/pyramid1"/>
    <dgm:cxn modelId="{8F7923DB-154C-2645-B9BD-8384B694BC11}" type="presParOf" srcId="{7E4AE8DA-C5C3-E243-A5E5-96EB6A2B7E08}" destId="{2C05C097-89A6-E446-A02A-EC8038DA4687}" srcOrd="1" destOrd="0" presId="urn:microsoft.com/office/officeart/2005/8/layout/pyramid1"/>
    <dgm:cxn modelId="{D30F7FCA-1E2E-2A40-A8B7-CF356E1592C9}" type="presParOf" srcId="{71E7EA1A-286F-AF4E-8621-C23BF73A4AF0}" destId="{80E979D1-F9BE-A447-9302-C15CC704FE60}" srcOrd="2" destOrd="0" presId="urn:microsoft.com/office/officeart/2005/8/layout/pyramid1"/>
    <dgm:cxn modelId="{F7C5B160-B0DC-5149-8F4C-5DA9274B345A}" type="presParOf" srcId="{80E979D1-F9BE-A447-9302-C15CC704FE60}" destId="{DB90C8D6-5917-E94A-9FDF-37679D2A3B02}" srcOrd="0" destOrd="0" presId="urn:microsoft.com/office/officeart/2005/8/layout/pyramid1"/>
    <dgm:cxn modelId="{F542AC16-C569-F846-BA5F-3EDF8ED596F3}" type="presParOf" srcId="{80E979D1-F9BE-A447-9302-C15CC704FE60}" destId="{5380CEA6-868D-6147-9BB5-98128C1B7D59}"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4EAA3D-6AFF-1447-97D0-1D3F0C387A37}" type="doc">
      <dgm:prSet loTypeId="urn:microsoft.com/office/officeart/2005/8/layout/pyramid1" loCatId="pyramid" qsTypeId="urn:microsoft.com/office/officeart/2005/8/quickstyle/simple3" qsCatId="simple" csTypeId="urn:microsoft.com/office/officeart/2005/8/colors/accent1_2" csCatId="accent1" phldr="1"/>
      <dgm:spPr/>
    </dgm:pt>
    <dgm:pt modelId="{C3869DCD-D2E8-6545-B977-FB8765C344C4}">
      <dgm:prSet phldrT="[Text]"/>
      <dgm:spPr/>
      <dgm:t>
        <a:bodyPr/>
        <a:lstStyle/>
        <a:p>
          <a:r>
            <a:rPr lang="en-US" b="1" dirty="0">
              <a:solidFill>
                <a:schemeClr val="bg2">
                  <a:lumMod val="10000"/>
                </a:schemeClr>
              </a:solidFill>
            </a:rPr>
            <a:t>Tax control framework</a:t>
          </a:r>
        </a:p>
      </dgm:t>
    </dgm:pt>
    <dgm:pt modelId="{46501FAE-C452-E54E-9FE3-031AA0A813D2}" type="parTrans" cxnId="{1150F3DF-5026-6E42-B6DE-343503D0AAA3}">
      <dgm:prSet/>
      <dgm:spPr/>
      <dgm:t>
        <a:bodyPr/>
        <a:lstStyle/>
        <a:p>
          <a:endParaRPr lang="en-US">
            <a:solidFill>
              <a:srgbClr val="00B050"/>
            </a:solidFill>
          </a:endParaRPr>
        </a:p>
      </dgm:t>
    </dgm:pt>
    <dgm:pt modelId="{1178607F-4CD1-2449-A467-3535B457211F}" type="sibTrans" cxnId="{1150F3DF-5026-6E42-B6DE-343503D0AAA3}">
      <dgm:prSet/>
      <dgm:spPr/>
      <dgm:t>
        <a:bodyPr/>
        <a:lstStyle/>
        <a:p>
          <a:endParaRPr lang="en-US">
            <a:solidFill>
              <a:srgbClr val="00B050"/>
            </a:solidFill>
          </a:endParaRPr>
        </a:p>
      </dgm:t>
    </dgm:pt>
    <dgm:pt modelId="{3AB903F6-39DA-5740-8BB6-B4CEF62F17CB}">
      <dgm:prSet phldrT="[Text]"/>
      <dgm:spPr/>
      <dgm:t>
        <a:bodyPr/>
        <a:lstStyle/>
        <a:p>
          <a:r>
            <a:rPr lang="en-US" dirty="0">
              <a:solidFill>
                <a:schemeClr val="accent2">
                  <a:lumMod val="50000"/>
                </a:schemeClr>
              </a:solidFill>
            </a:rPr>
            <a:t>Operational</a:t>
          </a:r>
        </a:p>
      </dgm:t>
    </dgm:pt>
    <dgm:pt modelId="{90B8D0F4-7F10-C543-B62C-32F5C893BDAC}" type="parTrans" cxnId="{DDA1A06C-28E6-934F-BF38-2DEE049B3D09}">
      <dgm:prSet/>
      <dgm:spPr/>
      <dgm:t>
        <a:bodyPr/>
        <a:lstStyle/>
        <a:p>
          <a:endParaRPr lang="en-US">
            <a:solidFill>
              <a:srgbClr val="00B050"/>
            </a:solidFill>
          </a:endParaRPr>
        </a:p>
      </dgm:t>
    </dgm:pt>
    <dgm:pt modelId="{871270B0-C010-F041-BAAB-8508F6353764}" type="sibTrans" cxnId="{DDA1A06C-28E6-934F-BF38-2DEE049B3D09}">
      <dgm:prSet/>
      <dgm:spPr/>
      <dgm:t>
        <a:bodyPr/>
        <a:lstStyle/>
        <a:p>
          <a:endParaRPr lang="en-US">
            <a:solidFill>
              <a:srgbClr val="00B050"/>
            </a:solidFill>
          </a:endParaRPr>
        </a:p>
      </dgm:t>
    </dgm:pt>
    <dgm:pt modelId="{759175FA-8C2B-714B-AA18-5EBE44F2CE27}">
      <dgm:prSet phldrT="[Text]" custT="1"/>
      <dgm:spPr>
        <a:scene3d>
          <a:camera prst="isometricOffAxis1Right">
            <a:rot lat="1080000" lon="0" rev="0"/>
          </a:camera>
          <a:lightRig rig="flat" dir="t"/>
        </a:scene3d>
        <a:sp3d/>
      </dgm:spPr>
      <dgm:t>
        <a:bodyPr/>
        <a:lstStyle/>
        <a:p>
          <a:r>
            <a:rPr lang="en-US" sz="2800" dirty="0">
              <a:solidFill>
                <a:schemeClr val="accent2">
                  <a:lumMod val="50000"/>
                </a:schemeClr>
              </a:solidFill>
            </a:rPr>
            <a:t>Tax</a:t>
          </a:r>
        </a:p>
        <a:p>
          <a:r>
            <a:rPr lang="en-US" sz="2800" dirty="0">
              <a:solidFill>
                <a:schemeClr val="accent2">
                  <a:lumMod val="50000"/>
                </a:schemeClr>
              </a:solidFill>
            </a:rPr>
            <a:t>Strategy</a:t>
          </a:r>
        </a:p>
      </dgm:t>
    </dgm:pt>
    <dgm:pt modelId="{6353595B-2CB0-DA45-A001-FF5EE026B262}" type="sibTrans" cxnId="{9AB7D0E6-2B7C-3247-9571-6C5A0BCF1A5C}">
      <dgm:prSet/>
      <dgm:spPr/>
      <dgm:t>
        <a:bodyPr/>
        <a:lstStyle/>
        <a:p>
          <a:endParaRPr lang="en-US">
            <a:solidFill>
              <a:srgbClr val="00B050"/>
            </a:solidFill>
          </a:endParaRPr>
        </a:p>
      </dgm:t>
    </dgm:pt>
    <dgm:pt modelId="{BDB2A35A-CA08-D14E-8659-E6B014A88F2C}" type="parTrans" cxnId="{9AB7D0E6-2B7C-3247-9571-6C5A0BCF1A5C}">
      <dgm:prSet/>
      <dgm:spPr/>
      <dgm:t>
        <a:bodyPr/>
        <a:lstStyle/>
        <a:p>
          <a:endParaRPr lang="en-US">
            <a:solidFill>
              <a:srgbClr val="00B050"/>
            </a:solidFill>
          </a:endParaRPr>
        </a:p>
      </dgm:t>
    </dgm:pt>
    <dgm:pt modelId="{71E7EA1A-286F-AF4E-8621-C23BF73A4AF0}" type="pres">
      <dgm:prSet presAssocID="{784EAA3D-6AFF-1447-97D0-1D3F0C387A37}" presName="Name0" presStyleCnt="0">
        <dgm:presLayoutVars>
          <dgm:dir/>
          <dgm:animLvl val="lvl"/>
          <dgm:resizeHandles val="exact"/>
        </dgm:presLayoutVars>
      </dgm:prSet>
      <dgm:spPr/>
    </dgm:pt>
    <dgm:pt modelId="{7294FB05-072F-7F47-BFFF-A602B9F8A74E}" type="pres">
      <dgm:prSet presAssocID="{759175FA-8C2B-714B-AA18-5EBE44F2CE27}" presName="Name8" presStyleCnt="0"/>
      <dgm:spPr/>
    </dgm:pt>
    <dgm:pt modelId="{D6E7B5E6-75A3-DA4C-9840-5403CD346BD2}" type="pres">
      <dgm:prSet presAssocID="{759175FA-8C2B-714B-AA18-5EBE44F2CE27}" presName="level" presStyleLbl="node1" presStyleIdx="0" presStyleCnt="3" custScaleY="104112">
        <dgm:presLayoutVars>
          <dgm:chMax val="1"/>
          <dgm:bulletEnabled val="1"/>
        </dgm:presLayoutVars>
      </dgm:prSet>
      <dgm:spPr/>
    </dgm:pt>
    <dgm:pt modelId="{5FB8E3E7-15DB-E648-A47F-30433B53A231}" type="pres">
      <dgm:prSet presAssocID="{759175FA-8C2B-714B-AA18-5EBE44F2CE27}" presName="levelTx" presStyleLbl="revTx" presStyleIdx="0" presStyleCnt="0">
        <dgm:presLayoutVars>
          <dgm:chMax val="1"/>
          <dgm:bulletEnabled val="1"/>
        </dgm:presLayoutVars>
      </dgm:prSet>
      <dgm:spPr/>
    </dgm:pt>
    <dgm:pt modelId="{7E4AE8DA-C5C3-E243-A5E5-96EB6A2B7E08}" type="pres">
      <dgm:prSet presAssocID="{C3869DCD-D2E8-6545-B977-FB8765C344C4}" presName="Name8" presStyleCnt="0"/>
      <dgm:spPr/>
    </dgm:pt>
    <dgm:pt modelId="{CE1E1B59-C832-C442-BECE-07D97F02AC82}" type="pres">
      <dgm:prSet presAssocID="{C3869DCD-D2E8-6545-B977-FB8765C344C4}" presName="level" presStyleLbl="node1" presStyleIdx="1" presStyleCnt="3">
        <dgm:presLayoutVars>
          <dgm:chMax val="1"/>
          <dgm:bulletEnabled val="1"/>
        </dgm:presLayoutVars>
      </dgm:prSet>
      <dgm:spPr/>
    </dgm:pt>
    <dgm:pt modelId="{2C05C097-89A6-E446-A02A-EC8038DA4687}" type="pres">
      <dgm:prSet presAssocID="{C3869DCD-D2E8-6545-B977-FB8765C344C4}" presName="levelTx" presStyleLbl="revTx" presStyleIdx="0" presStyleCnt="0">
        <dgm:presLayoutVars>
          <dgm:chMax val="1"/>
          <dgm:bulletEnabled val="1"/>
        </dgm:presLayoutVars>
      </dgm:prSet>
      <dgm:spPr/>
    </dgm:pt>
    <dgm:pt modelId="{80E979D1-F9BE-A447-9302-C15CC704FE60}" type="pres">
      <dgm:prSet presAssocID="{3AB903F6-39DA-5740-8BB6-B4CEF62F17CB}" presName="Name8" presStyleCnt="0"/>
      <dgm:spPr/>
    </dgm:pt>
    <dgm:pt modelId="{DB90C8D6-5917-E94A-9FDF-37679D2A3B02}" type="pres">
      <dgm:prSet presAssocID="{3AB903F6-39DA-5740-8BB6-B4CEF62F17CB}" presName="level" presStyleLbl="node1" presStyleIdx="2" presStyleCnt="3" custScaleY="70154">
        <dgm:presLayoutVars>
          <dgm:chMax val="1"/>
          <dgm:bulletEnabled val="1"/>
        </dgm:presLayoutVars>
      </dgm:prSet>
      <dgm:spPr/>
    </dgm:pt>
    <dgm:pt modelId="{5380CEA6-868D-6147-9BB5-98128C1B7D59}" type="pres">
      <dgm:prSet presAssocID="{3AB903F6-39DA-5740-8BB6-B4CEF62F17CB}" presName="levelTx" presStyleLbl="revTx" presStyleIdx="0" presStyleCnt="0">
        <dgm:presLayoutVars>
          <dgm:chMax val="1"/>
          <dgm:bulletEnabled val="1"/>
        </dgm:presLayoutVars>
      </dgm:prSet>
      <dgm:spPr/>
    </dgm:pt>
  </dgm:ptLst>
  <dgm:cxnLst>
    <dgm:cxn modelId="{F8BA3129-6C5A-D844-B337-BD41C81EFC04}" type="presOf" srcId="{759175FA-8C2B-714B-AA18-5EBE44F2CE27}" destId="{D6E7B5E6-75A3-DA4C-9840-5403CD346BD2}" srcOrd="0" destOrd="0" presId="urn:microsoft.com/office/officeart/2005/8/layout/pyramid1"/>
    <dgm:cxn modelId="{DDA1A06C-28E6-934F-BF38-2DEE049B3D09}" srcId="{784EAA3D-6AFF-1447-97D0-1D3F0C387A37}" destId="{3AB903F6-39DA-5740-8BB6-B4CEF62F17CB}" srcOrd="2" destOrd="0" parTransId="{90B8D0F4-7F10-C543-B62C-32F5C893BDAC}" sibTransId="{871270B0-C010-F041-BAAB-8508F6353764}"/>
    <dgm:cxn modelId="{1A859F53-9379-D842-9F30-CA8558C372FD}" type="presOf" srcId="{3AB903F6-39DA-5740-8BB6-B4CEF62F17CB}" destId="{DB90C8D6-5917-E94A-9FDF-37679D2A3B02}" srcOrd="0" destOrd="0" presId="urn:microsoft.com/office/officeart/2005/8/layout/pyramid1"/>
    <dgm:cxn modelId="{18D3789F-F17A-B646-9770-34A74F5FC3E8}" type="presOf" srcId="{3AB903F6-39DA-5740-8BB6-B4CEF62F17CB}" destId="{5380CEA6-868D-6147-9BB5-98128C1B7D59}" srcOrd="1" destOrd="0" presId="urn:microsoft.com/office/officeart/2005/8/layout/pyramid1"/>
    <dgm:cxn modelId="{FA9486CD-8558-EA4B-AE5F-7D003C8BE137}" type="presOf" srcId="{C3869DCD-D2E8-6545-B977-FB8765C344C4}" destId="{2C05C097-89A6-E446-A02A-EC8038DA4687}" srcOrd="1" destOrd="0" presId="urn:microsoft.com/office/officeart/2005/8/layout/pyramid1"/>
    <dgm:cxn modelId="{CBD220D3-1675-294D-9AC2-2BE354BD0A31}" type="presOf" srcId="{C3869DCD-D2E8-6545-B977-FB8765C344C4}" destId="{CE1E1B59-C832-C442-BECE-07D97F02AC82}" srcOrd="0" destOrd="0" presId="urn:microsoft.com/office/officeart/2005/8/layout/pyramid1"/>
    <dgm:cxn modelId="{D2CC2BDE-2B51-D941-AAB0-5459C15CDB3E}" type="presOf" srcId="{784EAA3D-6AFF-1447-97D0-1D3F0C387A37}" destId="{71E7EA1A-286F-AF4E-8621-C23BF73A4AF0}" srcOrd="0" destOrd="0" presId="urn:microsoft.com/office/officeart/2005/8/layout/pyramid1"/>
    <dgm:cxn modelId="{1150F3DF-5026-6E42-B6DE-343503D0AAA3}" srcId="{784EAA3D-6AFF-1447-97D0-1D3F0C387A37}" destId="{C3869DCD-D2E8-6545-B977-FB8765C344C4}" srcOrd="1" destOrd="0" parTransId="{46501FAE-C452-E54E-9FE3-031AA0A813D2}" sibTransId="{1178607F-4CD1-2449-A467-3535B457211F}"/>
    <dgm:cxn modelId="{9AB7D0E6-2B7C-3247-9571-6C5A0BCF1A5C}" srcId="{784EAA3D-6AFF-1447-97D0-1D3F0C387A37}" destId="{759175FA-8C2B-714B-AA18-5EBE44F2CE27}" srcOrd="0" destOrd="0" parTransId="{BDB2A35A-CA08-D14E-8659-E6B014A88F2C}" sibTransId="{6353595B-2CB0-DA45-A001-FF5EE026B262}"/>
    <dgm:cxn modelId="{5A8F94ED-A59E-984C-9D16-F344193F4928}" type="presOf" srcId="{759175FA-8C2B-714B-AA18-5EBE44F2CE27}" destId="{5FB8E3E7-15DB-E648-A47F-30433B53A231}" srcOrd="1" destOrd="0" presId="urn:microsoft.com/office/officeart/2005/8/layout/pyramid1"/>
    <dgm:cxn modelId="{184B3A67-91E3-EE49-A31D-D0B6FAF7B77D}" type="presParOf" srcId="{71E7EA1A-286F-AF4E-8621-C23BF73A4AF0}" destId="{7294FB05-072F-7F47-BFFF-A602B9F8A74E}" srcOrd="0" destOrd="0" presId="urn:microsoft.com/office/officeart/2005/8/layout/pyramid1"/>
    <dgm:cxn modelId="{21C6EA6B-4885-8841-8EE5-D91FE5A81376}" type="presParOf" srcId="{7294FB05-072F-7F47-BFFF-A602B9F8A74E}" destId="{D6E7B5E6-75A3-DA4C-9840-5403CD346BD2}" srcOrd="0" destOrd="0" presId="urn:microsoft.com/office/officeart/2005/8/layout/pyramid1"/>
    <dgm:cxn modelId="{DD4B2F99-B718-2B4B-917F-68420E55D312}" type="presParOf" srcId="{7294FB05-072F-7F47-BFFF-A602B9F8A74E}" destId="{5FB8E3E7-15DB-E648-A47F-30433B53A231}" srcOrd="1" destOrd="0" presId="urn:microsoft.com/office/officeart/2005/8/layout/pyramid1"/>
    <dgm:cxn modelId="{E1F11E41-E705-1349-AC11-D634021B26C1}" type="presParOf" srcId="{71E7EA1A-286F-AF4E-8621-C23BF73A4AF0}" destId="{7E4AE8DA-C5C3-E243-A5E5-96EB6A2B7E08}" srcOrd="1" destOrd="0" presId="urn:microsoft.com/office/officeart/2005/8/layout/pyramid1"/>
    <dgm:cxn modelId="{49A419BE-80E3-FD41-B252-088860C1340C}" type="presParOf" srcId="{7E4AE8DA-C5C3-E243-A5E5-96EB6A2B7E08}" destId="{CE1E1B59-C832-C442-BECE-07D97F02AC82}" srcOrd="0" destOrd="0" presId="urn:microsoft.com/office/officeart/2005/8/layout/pyramid1"/>
    <dgm:cxn modelId="{8F7923DB-154C-2645-B9BD-8384B694BC11}" type="presParOf" srcId="{7E4AE8DA-C5C3-E243-A5E5-96EB6A2B7E08}" destId="{2C05C097-89A6-E446-A02A-EC8038DA4687}" srcOrd="1" destOrd="0" presId="urn:microsoft.com/office/officeart/2005/8/layout/pyramid1"/>
    <dgm:cxn modelId="{D30F7FCA-1E2E-2A40-A8B7-CF356E1592C9}" type="presParOf" srcId="{71E7EA1A-286F-AF4E-8621-C23BF73A4AF0}" destId="{80E979D1-F9BE-A447-9302-C15CC704FE60}" srcOrd="2" destOrd="0" presId="urn:microsoft.com/office/officeart/2005/8/layout/pyramid1"/>
    <dgm:cxn modelId="{F7C5B160-B0DC-5149-8F4C-5DA9274B345A}" type="presParOf" srcId="{80E979D1-F9BE-A447-9302-C15CC704FE60}" destId="{DB90C8D6-5917-E94A-9FDF-37679D2A3B02}" srcOrd="0" destOrd="0" presId="urn:microsoft.com/office/officeart/2005/8/layout/pyramid1"/>
    <dgm:cxn modelId="{F542AC16-C569-F846-BA5F-3EDF8ED596F3}" type="presParOf" srcId="{80E979D1-F9BE-A447-9302-C15CC704FE60}" destId="{5380CEA6-868D-6147-9BB5-98128C1B7D59}"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E7B5E6-75A3-DA4C-9840-5403CD346BD2}">
      <dsp:nvSpPr>
        <dsp:cNvPr id="0" name=""/>
        <dsp:cNvSpPr/>
      </dsp:nvSpPr>
      <dsp:spPr>
        <a:xfrm>
          <a:off x="1727779" y="0"/>
          <a:ext cx="2030841" cy="1952099"/>
        </a:xfrm>
        <a:prstGeom prst="trapezoid">
          <a:avLst>
            <a:gd name="adj" fmla="val 52017"/>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isometricOffAxis1Right">
            <a:rot lat="1080000" lon="0" rev="0"/>
          </a:camera>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accent2">
                  <a:lumMod val="50000"/>
                </a:schemeClr>
              </a:solidFill>
            </a:rPr>
            <a:t>Tax</a:t>
          </a:r>
        </a:p>
        <a:p>
          <a:pPr marL="0" lvl="0" indent="0" algn="ctr" defTabSz="1244600">
            <a:lnSpc>
              <a:spcPct val="90000"/>
            </a:lnSpc>
            <a:spcBef>
              <a:spcPct val="0"/>
            </a:spcBef>
            <a:spcAft>
              <a:spcPct val="35000"/>
            </a:spcAft>
            <a:buNone/>
          </a:pPr>
          <a:r>
            <a:rPr lang="en-US" sz="2800" kern="1200" dirty="0">
              <a:solidFill>
                <a:schemeClr val="accent2">
                  <a:lumMod val="50000"/>
                </a:schemeClr>
              </a:solidFill>
            </a:rPr>
            <a:t>Strategy</a:t>
          </a:r>
        </a:p>
      </dsp:txBody>
      <dsp:txXfrm>
        <a:off x="1727779" y="0"/>
        <a:ext cx="2030841" cy="1952099"/>
      </dsp:txXfrm>
    </dsp:sp>
    <dsp:sp modelId="{CE1E1B59-C832-C442-BECE-07D97F02AC82}">
      <dsp:nvSpPr>
        <dsp:cNvPr id="0" name=""/>
        <dsp:cNvSpPr/>
      </dsp:nvSpPr>
      <dsp:spPr>
        <a:xfrm>
          <a:off x="712358" y="1952099"/>
          <a:ext cx="4061683" cy="1952099"/>
        </a:xfrm>
        <a:prstGeom prst="trapezoid">
          <a:avLst>
            <a:gd name="adj" fmla="val 52017"/>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b="1" kern="1200" dirty="0">
            <a:solidFill>
              <a:schemeClr val="bg2">
                <a:lumMod val="10000"/>
              </a:schemeClr>
            </a:solidFill>
          </a:endParaRPr>
        </a:p>
      </dsp:txBody>
      <dsp:txXfrm>
        <a:off x="1423152" y="1952099"/>
        <a:ext cx="2640094" cy="1952099"/>
      </dsp:txXfrm>
    </dsp:sp>
    <dsp:sp modelId="{DB90C8D6-5917-E94A-9FDF-37679D2A3B02}">
      <dsp:nvSpPr>
        <dsp:cNvPr id="0" name=""/>
        <dsp:cNvSpPr/>
      </dsp:nvSpPr>
      <dsp:spPr>
        <a:xfrm>
          <a:off x="0" y="3904198"/>
          <a:ext cx="5486400" cy="1369475"/>
        </a:xfrm>
        <a:prstGeom prst="trapezoid">
          <a:avLst>
            <a:gd name="adj" fmla="val 52017"/>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solidFill>
              <a:schemeClr val="accent2">
                <a:lumMod val="50000"/>
              </a:schemeClr>
            </a:solidFill>
          </a:endParaRPr>
        </a:p>
      </dsp:txBody>
      <dsp:txXfrm>
        <a:off x="960119" y="3904198"/>
        <a:ext cx="3566160" cy="13694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E7B5E6-75A3-DA4C-9840-5403CD346BD2}">
      <dsp:nvSpPr>
        <dsp:cNvPr id="0" name=""/>
        <dsp:cNvSpPr/>
      </dsp:nvSpPr>
      <dsp:spPr>
        <a:xfrm>
          <a:off x="1671931" y="0"/>
          <a:ext cx="1965198" cy="1963381"/>
        </a:xfrm>
        <a:prstGeom prst="trapezoid">
          <a:avLst>
            <a:gd name="adj" fmla="val 50046"/>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isometricOffAxis1Right">
            <a:rot lat="1080000" lon="0" rev="0"/>
          </a:camera>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a:solidFill>
                <a:schemeClr val="accent2">
                  <a:lumMod val="50000"/>
                </a:schemeClr>
              </a:solidFill>
            </a:rPr>
            <a:t>Tax</a:t>
          </a:r>
        </a:p>
        <a:p>
          <a:pPr marL="0" lvl="0" indent="0" algn="ctr" defTabSz="1244600">
            <a:lnSpc>
              <a:spcPct val="90000"/>
            </a:lnSpc>
            <a:spcBef>
              <a:spcPct val="0"/>
            </a:spcBef>
            <a:spcAft>
              <a:spcPct val="35000"/>
            </a:spcAft>
            <a:buNone/>
          </a:pPr>
          <a:r>
            <a:rPr lang="en-US" sz="2800" kern="1200">
              <a:solidFill>
                <a:schemeClr val="accent2">
                  <a:lumMod val="50000"/>
                </a:schemeClr>
              </a:solidFill>
            </a:rPr>
            <a:t>Strategy</a:t>
          </a:r>
        </a:p>
      </dsp:txBody>
      <dsp:txXfrm>
        <a:off x="1671931" y="0"/>
        <a:ext cx="1965198" cy="1963381"/>
      </dsp:txXfrm>
    </dsp:sp>
    <dsp:sp modelId="{CE1E1B59-C832-C442-BECE-07D97F02AC82}">
      <dsp:nvSpPr>
        <dsp:cNvPr id="0" name=""/>
        <dsp:cNvSpPr/>
      </dsp:nvSpPr>
      <dsp:spPr>
        <a:xfrm>
          <a:off x="689332" y="1963381"/>
          <a:ext cx="3930396" cy="1963381"/>
        </a:xfrm>
        <a:prstGeom prst="trapezoid">
          <a:avLst>
            <a:gd name="adj" fmla="val 50046"/>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b="1" kern="1200" dirty="0">
            <a:solidFill>
              <a:schemeClr val="bg2">
                <a:lumMod val="10000"/>
              </a:schemeClr>
            </a:solidFill>
          </a:endParaRPr>
        </a:p>
      </dsp:txBody>
      <dsp:txXfrm>
        <a:off x="1377152" y="1963381"/>
        <a:ext cx="2554757" cy="1963381"/>
      </dsp:txXfrm>
    </dsp:sp>
    <dsp:sp modelId="{DB90C8D6-5917-E94A-9FDF-37679D2A3B02}">
      <dsp:nvSpPr>
        <dsp:cNvPr id="0" name=""/>
        <dsp:cNvSpPr/>
      </dsp:nvSpPr>
      <dsp:spPr>
        <a:xfrm>
          <a:off x="0" y="3926763"/>
          <a:ext cx="5309061" cy="1377390"/>
        </a:xfrm>
        <a:prstGeom prst="trapezoid">
          <a:avLst>
            <a:gd name="adj" fmla="val 50046"/>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r>
            <a:rPr lang="en-US" sz="5400" kern="1200" dirty="0">
              <a:solidFill>
                <a:schemeClr val="accent2">
                  <a:lumMod val="50000"/>
                </a:schemeClr>
              </a:solidFill>
            </a:rPr>
            <a:t>Operational</a:t>
          </a:r>
        </a:p>
      </dsp:txBody>
      <dsp:txXfrm>
        <a:off x="929085" y="3926763"/>
        <a:ext cx="3450890" cy="13773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E7B5E6-75A3-DA4C-9840-5403CD346BD2}">
      <dsp:nvSpPr>
        <dsp:cNvPr id="0" name=""/>
        <dsp:cNvSpPr/>
      </dsp:nvSpPr>
      <dsp:spPr>
        <a:xfrm>
          <a:off x="1733391" y="0"/>
          <a:ext cx="2121217" cy="2035645"/>
        </a:xfrm>
        <a:prstGeom prst="trapezoid">
          <a:avLst>
            <a:gd name="adj" fmla="val 52102"/>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isometricOffAxis1Right">
            <a:rot lat="1080000" lon="0" rev="0"/>
          </a:camera>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accent2">
                  <a:lumMod val="50000"/>
                </a:schemeClr>
              </a:solidFill>
            </a:rPr>
            <a:t>Tax</a:t>
          </a:r>
        </a:p>
        <a:p>
          <a:pPr marL="0" lvl="0" indent="0" algn="ctr" defTabSz="1244600">
            <a:lnSpc>
              <a:spcPct val="90000"/>
            </a:lnSpc>
            <a:spcBef>
              <a:spcPct val="0"/>
            </a:spcBef>
            <a:spcAft>
              <a:spcPct val="35000"/>
            </a:spcAft>
            <a:buNone/>
          </a:pPr>
          <a:r>
            <a:rPr lang="en-US" sz="2800" kern="1200" dirty="0">
              <a:solidFill>
                <a:schemeClr val="accent2">
                  <a:lumMod val="50000"/>
                </a:schemeClr>
              </a:solidFill>
            </a:rPr>
            <a:t>Strategy</a:t>
          </a:r>
        </a:p>
      </dsp:txBody>
      <dsp:txXfrm>
        <a:off x="1733391" y="0"/>
        <a:ext cx="2121217" cy="2035645"/>
      </dsp:txXfrm>
    </dsp:sp>
    <dsp:sp modelId="{CE1E1B59-C832-C442-BECE-07D97F02AC82}">
      <dsp:nvSpPr>
        <dsp:cNvPr id="0" name=""/>
        <dsp:cNvSpPr/>
      </dsp:nvSpPr>
      <dsp:spPr>
        <a:xfrm>
          <a:off x="714672" y="2035645"/>
          <a:ext cx="4158655" cy="1955245"/>
        </a:xfrm>
        <a:prstGeom prst="trapezoid">
          <a:avLst>
            <a:gd name="adj" fmla="val 52102"/>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en-US" sz="4400" b="1" kern="1200" dirty="0">
              <a:solidFill>
                <a:schemeClr val="bg2">
                  <a:lumMod val="10000"/>
                </a:schemeClr>
              </a:solidFill>
            </a:rPr>
            <a:t>Tax control framework</a:t>
          </a:r>
        </a:p>
      </dsp:txBody>
      <dsp:txXfrm>
        <a:off x="1442436" y="2035645"/>
        <a:ext cx="2703126" cy="1955245"/>
      </dsp:txXfrm>
    </dsp:sp>
    <dsp:sp modelId="{DB90C8D6-5917-E94A-9FDF-37679D2A3B02}">
      <dsp:nvSpPr>
        <dsp:cNvPr id="0" name=""/>
        <dsp:cNvSpPr/>
      </dsp:nvSpPr>
      <dsp:spPr>
        <a:xfrm>
          <a:off x="0" y="3990890"/>
          <a:ext cx="5588000" cy="1371683"/>
        </a:xfrm>
        <a:prstGeom prst="trapezoid">
          <a:avLst>
            <a:gd name="adj" fmla="val 52102"/>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en-US" sz="4400" kern="1200" dirty="0">
              <a:solidFill>
                <a:schemeClr val="accent2">
                  <a:lumMod val="50000"/>
                </a:schemeClr>
              </a:solidFill>
            </a:rPr>
            <a:t>Operational</a:t>
          </a:r>
        </a:p>
      </dsp:txBody>
      <dsp:txXfrm>
        <a:off x="977899" y="3990890"/>
        <a:ext cx="3632200" cy="1371683"/>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39786A3-C387-204F-B78B-2629DC81832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BDC2B2E-E6E8-1040-84AA-BC9DA666358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3B9528E-AD0E-944A-9F4B-BA38C173B083}" type="datetimeFigureOut">
              <a:rPr lang="en-GB" smtClean="0"/>
              <a:t>01/04/2021</a:t>
            </a:fld>
            <a:endParaRPr lang="en-GB"/>
          </a:p>
        </p:txBody>
      </p:sp>
      <p:sp>
        <p:nvSpPr>
          <p:cNvPr id="4" name="Footer Placeholder 3">
            <a:extLst>
              <a:ext uri="{FF2B5EF4-FFF2-40B4-BE49-F238E27FC236}">
                <a16:creationId xmlns:a16="http://schemas.microsoft.com/office/drawing/2014/main" id="{15FB64B7-5410-614D-8723-D0512A3E77A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083EEBE-345F-B045-B926-195D0F9AD01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9135F74-1FD6-2748-A060-CDAC7022E93F}" type="slidenum">
              <a:rPr lang="en-GB" smtClean="0"/>
              <a:t>‹#›</a:t>
            </a:fld>
            <a:endParaRPr lang="en-GB"/>
          </a:p>
        </p:txBody>
      </p:sp>
    </p:spTree>
    <p:extLst>
      <p:ext uri="{BB962C8B-B14F-4D97-AF65-F5344CB8AC3E}">
        <p14:creationId xmlns:p14="http://schemas.microsoft.com/office/powerpoint/2010/main" val="98463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CF1637-B729-4448-ACDE-81DEAC4F888D}" type="datetimeFigureOut">
              <a:rPr lang="en-GB" smtClean="0"/>
              <a:t>01/04/2021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31D3D-1879-A046-A5EA-5280DE58BD52}" type="slidenum">
              <a:rPr lang="en-GB" smtClean="0"/>
              <a:t>‹#›</a:t>
            </a:fld>
            <a:endParaRPr lang="en-GB"/>
          </a:p>
        </p:txBody>
      </p:sp>
    </p:spTree>
    <p:extLst>
      <p:ext uri="{BB962C8B-B14F-4D97-AF65-F5344CB8AC3E}">
        <p14:creationId xmlns:p14="http://schemas.microsoft.com/office/powerpoint/2010/main" val="1036106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66CA1D-E8FE-F747-9123-86B2E073E0F3}" type="slidenum">
              <a:rPr lang="en-US" smtClean="0"/>
              <a:t>2</a:t>
            </a:fld>
            <a:endParaRPr lang="en-US"/>
          </a:p>
        </p:txBody>
      </p:sp>
    </p:spTree>
    <p:extLst>
      <p:ext uri="{BB962C8B-B14F-4D97-AF65-F5344CB8AC3E}">
        <p14:creationId xmlns:p14="http://schemas.microsoft.com/office/powerpoint/2010/main" val="953534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66CA1D-E8FE-F747-9123-86B2E073E0F3}" type="slidenum">
              <a:rPr lang="en-US" smtClean="0"/>
              <a:t>11</a:t>
            </a:fld>
            <a:endParaRPr lang="en-US"/>
          </a:p>
        </p:txBody>
      </p:sp>
    </p:spTree>
    <p:extLst>
      <p:ext uri="{BB962C8B-B14F-4D97-AF65-F5344CB8AC3E}">
        <p14:creationId xmlns:p14="http://schemas.microsoft.com/office/powerpoint/2010/main" val="2928912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66CA1D-E8FE-F747-9123-86B2E073E0F3}" type="slidenum">
              <a:rPr lang="en-US" smtClean="0"/>
              <a:t>13</a:t>
            </a:fld>
            <a:endParaRPr lang="en-US"/>
          </a:p>
        </p:txBody>
      </p:sp>
    </p:spTree>
    <p:extLst>
      <p:ext uri="{BB962C8B-B14F-4D97-AF65-F5344CB8AC3E}">
        <p14:creationId xmlns:p14="http://schemas.microsoft.com/office/powerpoint/2010/main" val="16323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66CA1D-E8FE-F747-9123-86B2E073E0F3}" type="slidenum">
              <a:rPr lang="en-US" smtClean="0"/>
              <a:t>14</a:t>
            </a:fld>
            <a:endParaRPr lang="en-US"/>
          </a:p>
        </p:txBody>
      </p:sp>
    </p:spTree>
    <p:extLst>
      <p:ext uri="{BB962C8B-B14F-4D97-AF65-F5344CB8AC3E}">
        <p14:creationId xmlns:p14="http://schemas.microsoft.com/office/powerpoint/2010/main" val="2866624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66CA1D-E8FE-F747-9123-86B2E073E0F3}" type="slidenum">
              <a:rPr lang="en-US" smtClean="0"/>
              <a:t>16</a:t>
            </a:fld>
            <a:endParaRPr lang="en-US"/>
          </a:p>
        </p:txBody>
      </p:sp>
    </p:spTree>
    <p:extLst>
      <p:ext uri="{BB962C8B-B14F-4D97-AF65-F5344CB8AC3E}">
        <p14:creationId xmlns:p14="http://schemas.microsoft.com/office/powerpoint/2010/main" val="1076741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66CA1D-E8FE-F747-9123-86B2E073E0F3}" type="slidenum">
              <a:rPr lang="en-US" smtClean="0"/>
              <a:t>17</a:t>
            </a:fld>
            <a:endParaRPr lang="en-US"/>
          </a:p>
        </p:txBody>
      </p:sp>
    </p:spTree>
    <p:extLst>
      <p:ext uri="{BB962C8B-B14F-4D97-AF65-F5344CB8AC3E}">
        <p14:creationId xmlns:p14="http://schemas.microsoft.com/office/powerpoint/2010/main" val="3427419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66CA1D-E8FE-F747-9123-86B2E073E0F3}" type="slidenum">
              <a:rPr lang="en-US" smtClean="0"/>
              <a:t>21</a:t>
            </a:fld>
            <a:endParaRPr lang="en-US"/>
          </a:p>
        </p:txBody>
      </p:sp>
    </p:spTree>
    <p:extLst>
      <p:ext uri="{BB962C8B-B14F-4D97-AF65-F5344CB8AC3E}">
        <p14:creationId xmlns:p14="http://schemas.microsoft.com/office/powerpoint/2010/main" val="2015116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66CA1D-E8FE-F747-9123-86B2E073E0F3}" type="slidenum">
              <a:rPr lang="en-US" smtClean="0"/>
              <a:t>22</a:t>
            </a:fld>
            <a:endParaRPr lang="en-US"/>
          </a:p>
        </p:txBody>
      </p:sp>
    </p:spTree>
    <p:extLst>
      <p:ext uri="{BB962C8B-B14F-4D97-AF65-F5344CB8AC3E}">
        <p14:creationId xmlns:p14="http://schemas.microsoft.com/office/powerpoint/2010/main" val="1981067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66CA1D-E8FE-F747-9123-86B2E073E0F3}" type="slidenum">
              <a:rPr lang="en-US" smtClean="0"/>
              <a:t>23</a:t>
            </a:fld>
            <a:endParaRPr lang="en-US"/>
          </a:p>
        </p:txBody>
      </p:sp>
    </p:spTree>
    <p:extLst>
      <p:ext uri="{BB962C8B-B14F-4D97-AF65-F5344CB8AC3E}">
        <p14:creationId xmlns:p14="http://schemas.microsoft.com/office/powerpoint/2010/main" val="38234924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66CA1D-E8FE-F747-9123-86B2E073E0F3}" type="slidenum">
              <a:rPr lang="en-US" smtClean="0"/>
              <a:t>24</a:t>
            </a:fld>
            <a:endParaRPr lang="en-US"/>
          </a:p>
        </p:txBody>
      </p:sp>
    </p:spTree>
    <p:extLst>
      <p:ext uri="{BB962C8B-B14F-4D97-AF65-F5344CB8AC3E}">
        <p14:creationId xmlns:p14="http://schemas.microsoft.com/office/powerpoint/2010/main" val="33245051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66CA1D-E8FE-F747-9123-86B2E073E0F3}" type="slidenum">
              <a:rPr lang="en-US" smtClean="0"/>
              <a:t>25</a:t>
            </a:fld>
            <a:endParaRPr lang="en-US"/>
          </a:p>
        </p:txBody>
      </p:sp>
    </p:spTree>
    <p:extLst>
      <p:ext uri="{BB962C8B-B14F-4D97-AF65-F5344CB8AC3E}">
        <p14:creationId xmlns:p14="http://schemas.microsoft.com/office/powerpoint/2010/main" val="3854942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66CA1D-E8FE-F747-9123-86B2E073E0F3}" type="slidenum">
              <a:rPr lang="en-US" smtClean="0"/>
              <a:t>3</a:t>
            </a:fld>
            <a:endParaRPr lang="en-US"/>
          </a:p>
        </p:txBody>
      </p:sp>
    </p:spTree>
    <p:extLst>
      <p:ext uri="{BB962C8B-B14F-4D97-AF65-F5344CB8AC3E}">
        <p14:creationId xmlns:p14="http://schemas.microsoft.com/office/powerpoint/2010/main" val="36424877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66CA1D-E8FE-F747-9123-86B2E073E0F3}" type="slidenum">
              <a:rPr lang="en-US" smtClean="0"/>
              <a:t>26</a:t>
            </a:fld>
            <a:endParaRPr lang="en-US"/>
          </a:p>
        </p:txBody>
      </p:sp>
    </p:spTree>
    <p:extLst>
      <p:ext uri="{BB962C8B-B14F-4D97-AF65-F5344CB8AC3E}">
        <p14:creationId xmlns:p14="http://schemas.microsoft.com/office/powerpoint/2010/main" val="9571961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66CA1D-E8FE-F747-9123-86B2E073E0F3}" type="slidenum">
              <a:rPr lang="en-US" smtClean="0"/>
              <a:t>27</a:t>
            </a:fld>
            <a:endParaRPr lang="en-US"/>
          </a:p>
        </p:txBody>
      </p:sp>
    </p:spTree>
    <p:extLst>
      <p:ext uri="{BB962C8B-B14F-4D97-AF65-F5344CB8AC3E}">
        <p14:creationId xmlns:p14="http://schemas.microsoft.com/office/powerpoint/2010/main" val="8264713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66CA1D-E8FE-F747-9123-86B2E073E0F3}" type="slidenum">
              <a:rPr lang="en-US" smtClean="0"/>
              <a:t>28</a:t>
            </a:fld>
            <a:endParaRPr lang="en-US"/>
          </a:p>
        </p:txBody>
      </p:sp>
    </p:spTree>
    <p:extLst>
      <p:ext uri="{BB962C8B-B14F-4D97-AF65-F5344CB8AC3E}">
        <p14:creationId xmlns:p14="http://schemas.microsoft.com/office/powerpoint/2010/main" val="16718200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66CA1D-E8FE-F747-9123-86B2E073E0F3}" type="slidenum">
              <a:rPr lang="en-US" smtClean="0"/>
              <a:t>29</a:t>
            </a:fld>
            <a:endParaRPr lang="en-US"/>
          </a:p>
        </p:txBody>
      </p:sp>
    </p:spTree>
    <p:extLst>
      <p:ext uri="{BB962C8B-B14F-4D97-AF65-F5344CB8AC3E}">
        <p14:creationId xmlns:p14="http://schemas.microsoft.com/office/powerpoint/2010/main" val="12641180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66CA1D-E8FE-F747-9123-86B2E073E0F3}" type="slidenum">
              <a:rPr lang="en-US" smtClean="0"/>
              <a:t>30</a:t>
            </a:fld>
            <a:endParaRPr lang="en-US"/>
          </a:p>
        </p:txBody>
      </p:sp>
    </p:spTree>
    <p:extLst>
      <p:ext uri="{BB962C8B-B14F-4D97-AF65-F5344CB8AC3E}">
        <p14:creationId xmlns:p14="http://schemas.microsoft.com/office/powerpoint/2010/main" val="40693502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66CA1D-E8FE-F747-9123-86B2E073E0F3}" type="slidenum">
              <a:rPr lang="en-US" smtClean="0"/>
              <a:t>31</a:t>
            </a:fld>
            <a:endParaRPr lang="en-US"/>
          </a:p>
        </p:txBody>
      </p:sp>
    </p:spTree>
    <p:extLst>
      <p:ext uri="{BB962C8B-B14F-4D97-AF65-F5344CB8AC3E}">
        <p14:creationId xmlns:p14="http://schemas.microsoft.com/office/powerpoint/2010/main" val="37004515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66CA1D-E8FE-F747-9123-86B2E073E0F3}" type="slidenum">
              <a:rPr lang="en-US" smtClean="0"/>
              <a:t>32</a:t>
            </a:fld>
            <a:endParaRPr lang="en-US"/>
          </a:p>
        </p:txBody>
      </p:sp>
    </p:spTree>
    <p:extLst>
      <p:ext uri="{BB962C8B-B14F-4D97-AF65-F5344CB8AC3E}">
        <p14:creationId xmlns:p14="http://schemas.microsoft.com/office/powerpoint/2010/main" val="4253002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66CA1D-E8FE-F747-9123-86B2E073E0F3}" type="slidenum">
              <a:rPr lang="en-US" smtClean="0"/>
              <a:t>33</a:t>
            </a:fld>
            <a:endParaRPr lang="en-US"/>
          </a:p>
        </p:txBody>
      </p:sp>
    </p:spTree>
    <p:extLst>
      <p:ext uri="{BB962C8B-B14F-4D97-AF65-F5344CB8AC3E}">
        <p14:creationId xmlns:p14="http://schemas.microsoft.com/office/powerpoint/2010/main" val="41379199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66CA1D-E8FE-F747-9123-86B2E073E0F3}" type="slidenum">
              <a:rPr lang="en-US" smtClean="0"/>
              <a:t>34</a:t>
            </a:fld>
            <a:endParaRPr lang="en-US"/>
          </a:p>
        </p:txBody>
      </p:sp>
    </p:spTree>
    <p:extLst>
      <p:ext uri="{BB962C8B-B14F-4D97-AF65-F5344CB8AC3E}">
        <p14:creationId xmlns:p14="http://schemas.microsoft.com/office/powerpoint/2010/main" val="41772322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66CA1D-E8FE-F747-9123-86B2E073E0F3}" type="slidenum">
              <a:rPr lang="en-US" smtClean="0"/>
              <a:t>35</a:t>
            </a:fld>
            <a:endParaRPr lang="en-US"/>
          </a:p>
        </p:txBody>
      </p:sp>
    </p:spTree>
    <p:extLst>
      <p:ext uri="{BB962C8B-B14F-4D97-AF65-F5344CB8AC3E}">
        <p14:creationId xmlns:p14="http://schemas.microsoft.com/office/powerpoint/2010/main" val="60739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66CA1D-E8FE-F747-9123-86B2E073E0F3}" type="slidenum">
              <a:rPr lang="en-US" smtClean="0"/>
              <a:t>4</a:t>
            </a:fld>
            <a:endParaRPr lang="en-US"/>
          </a:p>
        </p:txBody>
      </p:sp>
    </p:spTree>
    <p:extLst>
      <p:ext uri="{BB962C8B-B14F-4D97-AF65-F5344CB8AC3E}">
        <p14:creationId xmlns:p14="http://schemas.microsoft.com/office/powerpoint/2010/main" val="27685584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66CA1D-E8FE-F747-9123-86B2E073E0F3}" type="slidenum">
              <a:rPr lang="en-US" smtClean="0"/>
              <a:t>36</a:t>
            </a:fld>
            <a:endParaRPr lang="en-US"/>
          </a:p>
        </p:txBody>
      </p:sp>
    </p:spTree>
    <p:extLst>
      <p:ext uri="{BB962C8B-B14F-4D97-AF65-F5344CB8AC3E}">
        <p14:creationId xmlns:p14="http://schemas.microsoft.com/office/powerpoint/2010/main" val="39357284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66CA1D-E8FE-F747-9123-86B2E073E0F3}" type="slidenum">
              <a:rPr lang="en-US" smtClean="0"/>
              <a:t>37</a:t>
            </a:fld>
            <a:endParaRPr lang="en-US"/>
          </a:p>
        </p:txBody>
      </p:sp>
    </p:spTree>
    <p:extLst>
      <p:ext uri="{BB962C8B-B14F-4D97-AF65-F5344CB8AC3E}">
        <p14:creationId xmlns:p14="http://schemas.microsoft.com/office/powerpoint/2010/main" val="14051361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66CA1D-E8FE-F747-9123-86B2E073E0F3}" type="slidenum">
              <a:rPr lang="en-US" smtClean="0"/>
              <a:t>38</a:t>
            </a:fld>
            <a:endParaRPr lang="en-US"/>
          </a:p>
        </p:txBody>
      </p:sp>
    </p:spTree>
    <p:extLst>
      <p:ext uri="{BB962C8B-B14F-4D97-AF65-F5344CB8AC3E}">
        <p14:creationId xmlns:p14="http://schemas.microsoft.com/office/powerpoint/2010/main" val="1773528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66CA1D-E8FE-F747-9123-86B2E073E0F3}" type="slidenum">
              <a:rPr lang="en-US" smtClean="0"/>
              <a:t>39</a:t>
            </a:fld>
            <a:endParaRPr lang="en-US"/>
          </a:p>
        </p:txBody>
      </p:sp>
    </p:spTree>
    <p:extLst>
      <p:ext uri="{BB962C8B-B14F-4D97-AF65-F5344CB8AC3E}">
        <p14:creationId xmlns:p14="http://schemas.microsoft.com/office/powerpoint/2010/main" val="1052883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66CA1D-E8FE-F747-9123-86B2E073E0F3}" type="slidenum">
              <a:rPr lang="en-US" smtClean="0"/>
              <a:t>5</a:t>
            </a:fld>
            <a:endParaRPr lang="en-US"/>
          </a:p>
        </p:txBody>
      </p:sp>
    </p:spTree>
    <p:extLst>
      <p:ext uri="{BB962C8B-B14F-4D97-AF65-F5344CB8AC3E}">
        <p14:creationId xmlns:p14="http://schemas.microsoft.com/office/powerpoint/2010/main" val="2641868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66CA1D-E8FE-F747-9123-86B2E073E0F3}" type="slidenum">
              <a:rPr lang="en-US" smtClean="0"/>
              <a:t>6</a:t>
            </a:fld>
            <a:endParaRPr lang="en-US"/>
          </a:p>
        </p:txBody>
      </p:sp>
    </p:spTree>
    <p:extLst>
      <p:ext uri="{BB962C8B-B14F-4D97-AF65-F5344CB8AC3E}">
        <p14:creationId xmlns:p14="http://schemas.microsoft.com/office/powerpoint/2010/main" val="3635525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66CA1D-E8FE-F747-9123-86B2E073E0F3}" type="slidenum">
              <a:rPr lang="en-US" smtClean="0"/>
              <a:t>7</a:t>
            </a:fld>
            <a:endParaRPr lang="en-US"/>
          </a:p>
        </p:txBody>
      </p:sp>
    </p:spTree>
    <p:extLst>
      <p:ext uri="{BB962C8B-B14F-4D97-AF65-F5344CB8AC3E}">
        <p14:creationId xmlns:p14="http://schemas.microsoft.com/office/powerpoint/2010/main" val="4276710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66CA1D-E8FE-F747-9123-86B2E073E0F3}" type="slidenum">
              <a:rPr lang="en-US" smtClean="0"/>
              <a:t>8</a:t>
            </a:fld>
            <a:endParaRPr lang="en-US"/>
          </a:p>
        </p:txBody>
      </p:sp>
    </p:spTree>
    <p:extLst>
      <p:ext uri="{BB962C8B-B14F-4D97-AF65-F5344CB8AC3E}">
        <p14:creationId xmlns:p14="http://schemas.microsoft.com/office/powerpoint/2010/main" val="2163180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66CA1D-E8FE-F747-9123-86B2E073E0F3}" type="slidenum">
              <a:rPr lang="en-US" smtClean="0"/>
              <a:t>9</a:t>
            </a:fld>
            <a:endParaRPr lang="en-US"/>
          </a:p>
        </p:txBody>
      </p:sp>
    </p:spTree>
    <p:extLst>
      <p:ext uri="{BB962C8B-B14F-4D97-AF65-F5344CB8AC3E}">
        <p14:creationId xmlns:p14="http://schemas.microsoft.com/office/powerpoint/2010/main" val="1004506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66CA1D-E8FE-F747-9123-86B2E073E0F3}" type="slidenum">
              <a:rPr lang="en-US" smtClean="0"/>
              <a:t>10</a:t>
            </a:fld>
            <a:endParaRPr lang="en-US"/>
          </a:p>
        </p:txBody>
      </p:sp>
    </p:spTree>
    <p:extLst>
      <p:ext uri="{BB962C8B-B14F-4D97-AF65-F5344CB8AC3E}">
        <p14:creationId xmlns:p14="http://schemas.microsoft.com/office/powerpoint/2010/main" val="3158169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E7292-AF6E-C74D-B279-7DD4188E6D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10617AD-F156-D041-B0EA-4116182E9A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78C3407-5FA8-D942-AA20-CC25921E7519}"/>
              </a:ext>
            </a:extLst>
          </p:cNvPr>
          <p:cNvSpPr>
            <a:spLocks noGrp="1"/>
          </p:cNvSpPr>
          <p:nvPr>
            <p:ph type="dt" sz="half" idx="10"/>
          </p:nvPr>
        </p:nvSpPr>
        <p:spPr/>
        <p:txBody>
          <a:bodyPr/>
          <a:lstStyle/>
          <a:p>
            <a:fld id="{E04386B3-7BE4-2F43-992D-ED966234C5BC}" type="datetimeFigureOut">
              <a:rPr lang="en-GB" smtClean="0"/>
              <a:t>01/04/2021</a:t>
            </a:fld>
            <a:endParaRPr lang="en-GB"/>
          </a:p>
        </p:txBody>
      </p:sp>
      <p:sp>
        <p:nvSpPr>
          <p:cNvPr id="5" name="Footer Placeholder 4">
            <a:extLst>
              <a:ext uri="{FF2B5EF4-FFF2-40B4-BE49-F238E27FC236}">
                <a16:creationId xmlns:a16="http://schemas.microsoft.com/office/drawing/2014/main" id="{AD4A6555-3C0D-384B-AB59-A24F446C4C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E234F7-D5EF-764A-BB9F-5E3B7FB163CA}"/>
              </a:ext>
            </a:extLst>
          </p:cNvPr>
          <p:cNvSpPr>
            <a:spLocks noGrp="1"/>
          </p:cNvSpPr>
          <p:nvPr>
            <p:ph type="sldNum" sz="quarter" idx="12"/>
          </p:nvPr>
        </p:nvSpPr>
        <p:spPr/>
        <p:txBody>
          <a:bodyPr/>
          <a:lstStyle/>
          <a:p>
            <a:fld id="{502EA7A9-CB58-3842-B533-A5ADA7A19DE8}" type="slidenum">
              <a:rPr lang="en-GB" smtClean="0"/>
              <a:t>‹#›</a:t>
            </a:fld>
            <a:endParaRPr lang="en-GB"/>
          </a:p>
        </p:txBody>
      </p:sp>
    </p:spTree>
    <p:extLst>
      <p:ext uri="{BB962C8B-B14F-4D97-AF65-F5344CB8AC3E}">
        <p14:creationId xmlns:p14="http://schemas.microsoft.com/office/powerpoint/2010/main" val="3662141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FB6D5-3769-1F46-A104-4C2942BE69D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1500D4-5DE1-0B4C-B7D2-2F70BA8D5D4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1FE019-3431-864A-8848-6A1B86F8A731}"/>
              </a:ext>
            </a:extLst>
          </p:cNvPr>
          <p:cNvSpPr>
            <a:spLocks noGrp="1"/>
          </p:cNvSpPr>
          <p:nvPr>
            <p:ph type="dt" sz="half" idx="10"/>
          </p:nvPr>
        </p:nvSpPr>
        <p:spPr/>
        <p:txBody>
          <a:bodyPr/>
          <a:lstStyle/>
          <a:p>
            <a:fld id="{E04386B3-7BE4-2F43-992D-ED966234C5BC}" type="datetimeFigureOut">
              <a:rPr lang="en-GB" smtClean="0"/>
              <a:t>01/04/2021</a:t>
            </a:fld>
            <a:endParaRPr lang="en-GB"/>
          </a:p>
        </p:txBody>
      </p:sp>
      <p:sp>
        <p:nvSpPr>
          <p:cNvPr id="5" name="Footer Placeholder 4">
            <a:extLst>
              <a:ext uri="{FF2B5EF4-FFF2-40B4-BE49-F238E27FC236}">
                <a16:creationId xmlns:a16="http://schemas.microsoft.com/office/drawing/2014/main" id="{832F66E0-704C-7044-B782-4752FA8B91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7FED18-BB48-AB4D-B464-2FA3A192784F}"/>
              </a:ext>
            </a:extLst>
          </p:cNvPr>
          <p:cNvSpPr>
            <a:spLocks noGrp="1"/>
          </p:cNvSpPr>
          <p:nvPr>
            <p:ph type="sldNum" sz="quarter" idx="12"/>
          </p:nvPr>
        </p:nvSpPr>
        <p:spPr/>
        <p:txBody>
          <a:bodyPr/>
          <a:lstStyle/>
          <a:p>
            <a:fld id="{502EA7A9-CB58-3842-B533-A5ADA7A19DE8}" type="slidenum">
              <a:rPr lang="en-GB" smtClean="0"/>
              <a:t>‹#›</a:t>
            </a:fld>
            <a:endParaRPr lang="en-GB"/>
          </a:p>
        </p:txBody>
      </p:sp>
    </p:spTree>
    <p:extLst>
      <p:ext uri="{BB962C8B-B14F-4D97-AF65-F5344CB8AC3E}">
        <p14:creationId xmlns:p14="http://schemas.microsoft.com/office/powerpoint/2010/main" val="2247018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45A10-7EBF-8D46-AB19-77B424F8523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54C091A-7D9E-0842-9BF0-4B1AA21212E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BF40D7-4181-DF4B-A32F-4349493BFEFF}"/>
              </a:ext>
            </a:extLst>
          </p:cNvPr>
          <p:cNvSpPr>
            <a:spLocks noGrp="1"/>
          </p:cNvSpPr>
          <p:nvPr>
            <p:ph type="dt" sz="half" idx="10"/>
          </p:nvPr>
        </p:nvSpPr>
        <p:spPr/>
        <p:txBody>
          <a:bodyPr/>
          <a:lstStyle/>
          <a:p>
            <a:fld id="{E04386B3-7BE4-2F43-992D-ED966234C5BC}" type="datetimeFigureOut">
              <a:rPr lang="en-GB" smtClean="0"/>
              <a:t>01/04/2021</a:t>
            </a:fld>
            <a:endParaRPr lang="en-GB"/>
          </a:p>
        </p:txBody>
      </p:sp>
      <p:sp>
        <p:nvSpPr>
          <p:cNvPr id="5" name="Footer Placeholder 4">
            <a:extLst>
              <a:ext uri="{FF2B5EF4-FFF2-40B4-BE49-F238E27FC236}">
                <a16:creationId xmlns:a16="http://schemas.microsoft.com/office/drawing/2014/main" id="{446C81A4-6455-9D42-BFC5-62808B38C3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0C5E14-7840-5B49-9FE5-A1E76BAB09BE}"/>
              </a:ext>
            </a:extLst>
          </p:cNvPr>
          <p:cNvSpPr>
            <a:spLocks noGrp="1"/>
          </p:cNvSpPr>
          <p:nvPr>
            <p:ph type="sldNum" sz="quarter" idx="12"/>
          </p:nvPr>
        </p:nvSpPr>
        <p:spPr/>
        <p:txBody>
          <a:bodyPr/>
          <a:lstStyle/>
          <a:p>
            <a:fld id="{502EA7A9-CB58-3842-B533-A5ADA7A19DE8}" type="slidenum">
              <a:rPr lang="en-GB" smtClean="0"/>
              <a:t>‹#›</a:t>
            </a:fld>
            <a:endParaRPr lang="en-GB"/>
          </a:p>
        </p:txBody>
      </p:sp>
    </p:spTree>
    <p:extLst>
      <p:ext uri="{BB962C8B-B14F-4D97-AF65-F5344CB8AC3E}">
        <p14:creationId xmlns:p14="http://schemas.microsoft.com/office/powerpoint/2010/main" val="1511575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0FA1A-46AE-414B-9AF9-6C31C1C859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0D55128-E540-4546-AD3F-E189070BD9A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6EE0BB-29DB-0041-82C9-FA3D7C73B2BE}"/>
              </a:ext>
            </a:extLst>
          </p:cNvPr>
          <p:cNvSpPr>
            <a:spLocks noGrp="1"/>
          </p:cNvSpPr>
          <p:nvPr>
            <p:ph type="dt" sz="half" idx="10"/>
          </p:nvPr>
        </p:nvSpPr>
        <p:spPr/>
        <p:txBody>
          <a:bodyPr/>
          <a:lstStyle/>
          <a:p>
            <a:fld id="{E04386B3-7BE4-2F43-992D-ED966234C5BC}" type="datetimeFigureOut">
              <a:rPr lang="en-GB" smtClean="0"/>
              <a:t>01/04/2021</a:t>
            </a:fld>
            <a:endParaRPr lang="en-GB"/>
          </a:p>
        </p:txBody>
      </p:sp>
      <p:sp>
        <p:nvSpPr>
          <p:cNvPr id="5" name="Footer Placeholder 4">
            <a:extLst>
              <a:ext uri="{FF2B5EF4-FFF2-40B4-BE49-F238E27FC236}">
                <a16:creationId xmlns:a16="http://schemas.microsoft.com/office/drawing/2014/main" id="{B202863F-3366-F147-9662-B4210A5AAC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AA8603-0809-1C46-B429-1BDFD996E425}"/>
              </a:ext>
            </a:extLst>
          </p:cNvPr>
          <p:cNvSpPr>
            <a:spLocks noGrp="1"/>
          </p:cNvSpPr>
          <p:nvPr>
            <p:ph type="sldNum" sz="quarter" idx="12"/>
          </p:nvPr>
        </p:nvSpPr>
        <p:spPr/>
        <p:txBody>
          <a:bodyPr/>
          <a:lstStyle/>
          <a:p>
            <a:fld id="{502EA7A9-CB58-3842-B533-A5ADA7A19DE8}" type="slidenum">
              <a:rPr lang="en-GB" smtClean="0"/>
              <a:t>‹#›</a:t>
            </a:fld>
            <a:endParaRPr lang="en-GB"/>
          </a:p>
        </p:txBody>
      </p:sp>
    </p:spTree>
    <p:extLst>
      <p:ext uri="{BB962C8B-B14F-4D97-AF65-F5344CB8AC3E}">
        <p14:creationId xmlns:p14="http://schemas.microsoft.com/office/powerpoint/2010/main" val="1127898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95F36-3382-7748-8AB9-9890BADDD8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5A399B6-236A-5B46-840F-04430C03F1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D30495C-FDAF-344C-BEA0-FB7CD3C4B1C0}"/>
              </a:ext>
            </a:extLst>
          </p:cNvPr>
          <p:cNvSpPr>
            <a:spLocks noGrp="1"/>
          </p:cNvSpPr>
          <p:nvPr>
            <p:ph type="dt" sz="half" idx="10"/>
          </p:nvPr>
        </p:nvSpPr>
        <p:spPr/>
        <p:txBody>
          <a:bodyPr/>
          <a:lstStyle/>
          <a:p>
            <a:fld id="{E04386B3-7BE4-2F43-992D-ED966234C5BC}" type="datetimeFigureOut">
              <a:rPr lang="en-GB" smtClean="0"/>
              <a:t>01/04/2021</a:t>
            </a:fld>
            <a:endParaRPr lang="en-GB"/>
          </a:p>
        </p:txBody>
      </p:sp>
      <p:sp>
        <p:nvSpPr>
          <p:cNvPr id="5" name="Footer Placeholder 4">
            <a:extLst>
              <a:ext uri="{FF2B5EF4-FFF2-40B4-BE49-F238E27FC236}">
                <a16:creationId xmlns:a16="http://schemas.microsoft.com/office/drawing/2014/main" id="{2265FD07-ABA0-A348-92D4-7CD8FEB5C9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F0E65D-A249-4445-813D-D0E35B520E01}"/>
              </a:ext>
            </a:extLst>
          </p:cNvPr>
          <p:cNvSpPr>
            <a:spLocks noGrp="1"/>
          </p:cNvSpPr>
          <p:nvPr>
            <p:ph type="sldNum" sz="quarter" idx="12"/>
          </p:nvPr>
        </p:nvSpPr>
        <p:spPr/>
        <p:txBody>
          <a:bodyPr/>
          <a:lstStyle/>
          <a:p>
            <a:fld id="{502EA7A9-CB58-3842-B533-A5ADA7A19DE8}" type="slidenum">
              <a:rPr lang="en-GB" smtClean="0"/>
              <a:t>‹#›</a:t>
            </a:fld>
            <a:endParaRPr lang="en-GB"/>
          </a:p>
        </p:txBody>
      </p:sp>
    </p:spTree>
    <p:extLst>
      <p:ext uri="{BB962C8B-B14F-4D97-AF65-F5344CB8AC3E}">
        <p14:creationId xmlns:p14="http://schemas.microsoft.com/office/powerpoint/2010/main" val="3121811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CF576-5FCD-FD49-98DF-F2109F8E5EA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9E2D531-9015-9643-A812-65C41A5C1E1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DE4F39C-0850-7F48-92BD-1123241F275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71DB957-BBC0-5744-A6DB-2AA7CF6C1BEC}"/>
              </a:ext>
            </a:extLst>
          </p:cNvPr>
          <p:cNvSpPr>
            <a:spLocks noGrp="1"/>
          </p:cNvSpPr>
          <p:nvPr>
            <p:ph type="dt" sz="half" idx="10"/>
          </p:nvPr>
        </p:nvSpPr>
        <p:spPr/>
        <p:txBody>
          <a:bodyPr/>
          <a:lstStyle/>
          <a:p>
            <a:fld id="{E04386B3-7BE4-2F43-992D-ED966234C5BC}" type="datetimeFigureOut">
              <a:rPr lang="en-GB" smtClean="0"/>
              <a:t>01/04/2021</a:t>
            </a:fld>
            <a:endParaRPr lang="en-GB"/>
          </a:p>
        </p:txBody>
      </p:sp>
      <p:sp>
        <p:nvSpPr>
          <p:cNvPr id="6" name="Footer Placeholder 5">
            <a:extLst>
              <a:ext uri="{FF2B5EF4-FFF2-40B4-BE49-F238E27FC236}">
                <a16:creationId xmlns:a16="http://schemas.microsoft.com/office/drawing/2014/main" id="{043EC485-6CDF-084B-BF61-2C60F5E3DF2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C05568E-96D7-BA47-B913-405D0C2D0734}"/>
              </a:ext>
            </a:extLst>
          </p:cNvPr>
          <p:cNvSpPr>
            <a:spLocks noGrp="1"/>
          </p:cNvSpPr>
          <p:nvPr>
            <p:ph type="sldNum" sz="quarter" idx="12"/>
          </p:nvPr>
        </p:nvSpPr>
        <p:spPr/>
        <p:txBody>
          <a:bodyPr/>
          <a:lstStyle/>
          <a:p>
            <a:fld id="{502EA7A9-CB58-3842-B533-A5ADA7A19DE8}" type="slidenum">
              <a:rPr lang="en-GB" smtClean="0"/>
              <a:t>‹#›</a:t>
            </a:fld>
            <a:endParaRPr lang="en-GB"/>
          </a:p>
        </p:txBody>
      </p:sp>
    </p:spTree>
    <p:extLst>
      <p:ext uri="{BB962C8B-B14F-4D97-AF65-F5344CB8AC3E}">
        <p14:creationId xmlns:p14="http://schemas.microsoft.com/office/powerpoint/2010/main" val="4085390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7C7FC-771F-D44C-ABA5-1A8B6A8D3A3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5B54DF2-EF2E-B646-8F5B-D719377F5C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00896F3-2C6B-1745-9133-AC409D77309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61FB2BB-4E3F-0E4A-8CA1-5F3E369DD6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E829C40-5464-074E-BF29-CD60CCAD3D1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714D7DF-862A-4D40-8713-DB7E54453FCB}"/>
              </a:ext>
            </a:extLst>
          </p:cNvPr>
          <p:cNvSpPr>
            <a:spLocks noGrp="1"/>
          </p:cNvSpPr>
          <p:nvPr>
            <p:ph type="dt" sz="half" idx="10"/>
          </p:nvPr>
        </p:nvSpPr>
        <p:spPr/>
        <p:txBody>
          <a:bodyPr/>
          <a:lstStyle/>
          <a:p>
            <a:fld id="{E04386B3-7BE4-2F43-992D-ED966234C5BC}" type="datetimeFigureOut">
              <a:rPr lang="en-GB" smtClean="0"/>
              <a:t>01/04/2021</a:t>
            </a:fld>
            <a:endParaRPr lang="en-GB"/>
          </a:p>
        </p:txBody>
      </p:sp>
      <p:sp>
        <p:nvSpPr>
          <p:cNvPr id="8" name="Footer Placeholder 7">
            <a:extLst>
              <a:ext uri="{FF2B5EF4-FFF2-40B4-BE49-F238E27FC236}">
                <a16:creationId xmlns:a16="http://schemas.microsoft.com/office/drawing/2014/main" id="{2B663C8A-FEA3-9A46-AD33-8B5F67F3E7A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6598D51-F41C-CA43-A2E1-4F487BA4A158}"/>
              </a:ext>
            </a:extLst>
          </p:cNvPr>
          <p:cNvSpPr>
            <a:spLocks noGrp="1"/>
          </p:cNvSpPr>
          <p:nvPr>
            <p:ph type="sldNum" sz="quarter" idx="12"/>
          </p:nvPr>
        </p:nvSpPr>
        <p:spPr/>
        <p:txBody>
          <a:bodyPr/>
          <a:lstStyle/>
          <a:p>
            <a:fld id="{502EA7A9-CB58-3842-B533-A5ADA7A19DE8}" type="slidenum">
              <a:rPr lang="en-GB" smtClean="0"/>
              <a:t>‹#›</a:t>
            </a:fld>
            <a:endParaRPr lang="en-GB"/>
          </a:p>
        </p:txBody>
      </p:sp>
    </p:spTree>
    <p:extLst>
      <p:ext uri="{BB962C8B-B14F-4D97-AF65-F5344CB8AC3E}">
        <p14:creationId xmlns:p14="http://schemas.microsoft.com/office/powerpoint/2010/main" val="1841543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E74E0-33F1-6C4D-A9AB-837039BBA92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B9BAD49-2210-FF46-A033-99C735D7A443}"/>
              </a:ext>
            </a:extLst>
          </p:cNvPr>
          <p:cNvSpPr>
            <a:spLocks noGrp="1"/>
          </p:cNvSpPr>
          <p:nvPr>
            <p:ph type="dt" sz="half" idx="10"/>
          </p:nvPr>
        </p:nvSpPr>
        <p:spPr/>
        <p:txBody>
          <a:bodyPr/>
          <a:lstStyle/>
          <a:p>
            <a:fld id="{E04386B3-7BE4-2F43-992D-ED966234C5BC}" type="datetimeFigureOut">
              <a:rPr lang="en-GB" smtClean="0"/>
              <a:t>01/04/2021</a:t>
            </a:fld>
            <a:endParaRPr lang="en-GB"/>
          </a:p>
        </p:txBody>
      </p:sp>
      <p:sp>
        <p:nvSpPr>
          <p:cNvPr id="4" name="Footer Placeholder 3">
            <a:extLst>
              <a:ext uri="{FF2B5EF4-FFF2-40B4-BE49-F238E27FC236}">
                <a16:creationId xmlns:a16="http://schemas.microsoft.com/office/drawing/2014/main" id="{13ED8DDD-7D69-2B4C-A986-37BA978C350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DB1304C-2BAD-3641-9C34-7F0971840BA6}"/>
              </a:ext>
            </a:extLst>
          </p:cNvPr>
          <p:cNvSpPr>
            <a:spLocks noGrp="1"/>
          </p:cNvSpPr>
          <p:nvPr>
            <p:ph type="sldNum" sz="quarter" idx="12"/>
          </p:nvPr>
        </p:nvSpPr>
        <p:spPr/>
        <p:txBody>
          <a:bodyPr/>
          <a:lstStyle/>
          <a:p>
            <a:fld id="{502EA7A9-CB58-3842-B533-A5ADA7A19DE8}" type="slidenum">
              <a:rPr lang="en-GB" smtClean="0"/>
              <a:t>‹#›</a:t>
            </a:fld>
            <a:endParaRPr lang="en-GB"/>
          </a:p>
        </p:txBody>
      </p:sp>
    </p:spTree>
    <p:extLst>
      <p:ext uri="{BB962C8B-B14F-4D97-AF65-F5344CB8AC3E}">
        <p14:creationId xmlns:p14="http://schemas.microsoft.com/office/powerpoint/2010/main" val="2288762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E70C1F-9EB7-7749-AD50-BCB473341EDF}"/>
              </a:ext>
            </a:extLst>
          </p:cNvPr>
          <p:cNvSpPr>
            <a:spLocks noGrp="1"/>
          </p:cNvSpPr>
          <p:nvPr>
            <p:ph type="dt" sz="half" idx="10"/>
          </p:nvPr>
        </p:nvSpPr>
        <p:spPr/>
        <p:txBody>
          <a:bodyPr/>
          <a:lstStyle/>
          <a:p>
            <a:fld id="{E04386B3-7BE4-2F43-992D-ED966234C5BC}" type="datetimeFigureOut">
              <a:rPr lang="en-GB" smtClean="0"/>
              <a:t>01/04/2021</a:t>
            </a:fld>
            <a:endParaRPr lang="en-GB"/>
          </a:p>
        </p:txBody>
      </p:sp>
      <p:sp>
        <p:nvSpPr>
          <p:cNvPr id="3" name="Footer Placeholder 2">
            <a:extLst>
              <a:ext uri="{FF2B5EF4-FFF2-40B4-BE49-F238E27FC236}">
                <a16:creationId xmlns:a16="http://schemas.microsoft.com/office/drawing/2014/main" id="{6C17E2AE-BDD1-0248-A38E-6C0DB19FF34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8BC0402-8982-634A-94B1-14162C4528AE}"/>
              </a:ext>
            </a:extLst>
          </p:cNvPr>
          <p:cNvSpPr>
            <a:spLocks noGrp="1"/>
          </p:cNvSpPr>
          <p:nvPr>
            <p:ph type="sldNum" sz="quarter" idx="12"/>
          </p:nvPr>
        </p:nvSpPr>
        <p:spPr/>
        <p:txBody>
          <a:bodyPr/>
          <a:lstStyle/>
          <a:p>
            <a:fld id="{502EA7A9-CB58-3842-B533-A5ADA7A19DE8}" type="slidenum">
              <a:rPr lang="en-GB" smtClean="0"/>
              <a:t>‹#›</a:t>
            </a:fld>
            <a:endParaRPr lang="en-GB"/>
          </a:p>
        </p:txBody>
      </p:sp>
    </p:spTree>
    <p:extLst>
      <p:ext uri="{BB962C8B-B14F-4D97-AF65-F5344CB8AC3E}">
        <p14:creationId xmlns:p14="http://schemas.microsoft.com/office/powerpoint/2010/main" val="702787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C8BF1-1ECF-964B-AEE4-C924DFAC9F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AD11742-1B36-A148-9A16-498C2486D0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BBF86DC-3792-C145-8B97-09AD8200F8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332768C-DCDF-3147-B6F4-1075E63D27F3}"/>
              </a:ext>
            </a:extLst>
          </p:cNvPr>
          <p:cNvSpPr>
            <a:spLocks noGrp="1"/>
          </p:cNvSpPr>
          <p:nvPr>
            <p:ph type="dt" sz="half" idx="10"/>
          </p:nvPr>
        </p:nvSpPr>
        <p:spPr/>
        <p:txBody>
          <a:bodyPr/>
          <a:lstStyle/>
          <a:p>
            <a:fld id="{E04386B3-7BE4-2F43-992D-ED966234C5BC}" type="datetimeFigureOut">
              <a:rPr lang="en-GB" smtClean="0"/>
              <a:t>01/04/2021</a:t>
            </a:fld>
            <a:endParaRPr lang="en-GB"/>
          </a:p>
        </p:txBody>
      </p:sp>
      <p:sp>
        <p:nvSpPr>
          <p:cNvPr id="6" name="Footer Placeholder 5">
            <a:extLst>
              <a:ext uri="{FF2B5EF4-FFF2-40B4-BE49-F238E27FC236}">
                <a16:creationId xmlns:a16="http://schemas.microsoft.com/office/drawing/2014/main" id="{FCCBEDA0-D2B4-6245-B7C2-309749367A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0F0FBA2-314D-1747-A033-2D0C7D2F8BEC}"/>
              </a:ext>
            </a:extLst>
          </p:cNvPr>
          <p:cNvSpPr>
            <a:spLocks noGrp="1"/>
          </p:cNvSpPr>
          <p:nvPr>
            <p:ph type="sldNum" sz="quarter" idx="12"/>
          </p:nvPr>
        </p:nvSpPr>
        <p:spPr/>
        <p:txBody>
          <a:bodyPr/>
          <a:lstStyle/>
          <a:p>
            <a:fld id="{502EA7A9-CB58-3842-B533-A5ADA7A19DE8}" type="slidenum">
              <a:rPr lang="en-GB" smtClean="0"/>
              <a:t>‹#›</a:t>
            </a:fld>
            <a:endParaRPr lang="en-GB"/>
          </a:p>
        </p:txBody>
      </p:sp>
    </p:spTree>
    <p:extLst>
      <p:ext uri="{BB962C8B-B14F-4D97-AF65-F5344CB8AC3E}">
        <p14:creationId xmlns:p14="http://schemas.microsoft.com/office/powerpoint/2010/main" val="2078523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54EBA-38CD-0A4D-931F-CE697B3018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A7FAAD3-03DF-C446-8D95-11049B71C3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45EC2C6-C260-D84D-B5F8-CB271367FD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EDADC88-A9A7-7E49-ADC5-E5FBEDC68E84}"/>
              </a:ext>
            </a:extLst>
          </p:cNvPr>
          <p:cNvSpPr>
            <a:spLocks noGrp="1"/>
          </p:cNvSpPr>
          <p:nvPr>
            <p:ph type="dt" sz="half" idx="10"/>
          </p:nvPr>
        </p:nvSpPr>
        <p:spPr/>
        <p:txBody>
          <a:bodyPr/>
          <a:lstStyle/>
          <a:p>
            <a:fld id="{E04386B3-7BE4-2F43-992D-ED966234C5BC}" type="datetimeFigureOut">
              <a:rPr lang="en-GB" smtClean="0"/>
              <a:t>01/04/2021</a:t>
            </a:fld>
            <a:endParaRPr lang="en-GB"/>
          </a:p>
        </p:txBody>
      </p:sp>
      <p:sp>
        <p:nvSpPr>
          <p:cNvPr id="6" name="Footer Placeholder 5">
            <a:extLst>
              <a:ext uri="{FF2B5EF4-FFF2-40B4-BE49-F238E27FC236}">
                <a16:creationId xmlns:a16="http://schemas.microsoft.com/office/drawing/2014/main" id="{2FCF628A-4533-D441-9168-0B0B25A0C88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3AD8B83-6F85-F14E-ADAF-9DE9DFC8B2BC}"/>
              </a:ext>
            </a:extLst>
          </p:cNvPr>
          <p:cNvSpPr>
            <a:spLocks noGrp="1"/>
          </p:cNvSpPr>
          <p:nvPr>
            <p:ph type="sldNum" sz="quarter" idx="12"/>
          </p:nvPr>
        </p:nvSpPr>
        <p:spPr/>
        <p:txBody>
          <a:bodyPr/>
          <a:lstStyle/>
          <a:p>
            <a:fld id="{502EA7A9-CB58-3842-B533-A5ADA7A19DE8}" type="slidenum">
              <a:rPr lang="en-GB" smtClean="0"/>
              <a:t>‹#›</a:t>
            </a:fld>
            <a:endParaRPr lang="en-GB"/>
          </a:p>
        </p:txBody>
      </p:sp>
    </p:spTree>
    <p:extLst>
      <p:ext uri="{BB962C8B-B14F-4D97-AF65-F5344CB8AC3E}">
        <p14:creationId xmlns:p14="http://schemas.microsoft.com/office/powerpoint/2010/main" val="3844370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D5DB54-7EDD-894F-B806-D91EEA6510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368F346-7FE6-FE4F-A4A1-86E7E8D52C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C0483A-D788-E34A-B7E6-C13705CC41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4386B3-7BE4-2F43-992D-ED966234C5BC}" type="datetimeFigureOut">
              <a:rPr lang="en-GB" smtClean="0"/>
              <a:t>01/04/2021</a:t>
            </a:fld>
            <a:endParaRPr lang="en-GB"/>
          </a:p>
        </p:txBody>
      </p:sp>
      <p:sp>
        <p:nvSpPr>
          <p:cNvPr id="5" name="Footer Placeholder 4">
            <a:extLst>
              <a:ext uri="{FF2B5EF4-FFF2-40B4-BE49-F238E27FC236}">
                <a16:creationId xmlns:a16="http://schemas.microsoft.com/office/drawing/2014/main" id="{8D7D73C4-028F-4340-AA28-B1F3B9D369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886AF54-74C3-C244-A5F7-47C6B992D0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2EA7A9-CB58-3842-B533-A5ADA7A19DE8}" type="slidenum">
              <a:rPr lang="en-GB" smtClean="0"/>
              <a:t>‹#›</a:t>
            </a:fld>
            <a:endParaRPr lang="en-GB"/>
          </a:p>
        </p:txBody>
      </p:sp>
    </p:spTree>
    <p:extLst>
      <p:ext uri="{BB962C8B-B14F-4D97-AF65-F5344CB8AC3E}">
        <p14:creationId xmlns:p14="http://schemas.microsoft.com/office/powerpoint/2010/main" val="2531517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5.tiff"/><Relationship Id="rId7" Type="http://schemas.openxmlformats.org/officeDocument/2006/relationships/image" Target="../media/image9.tiff"/><Relationship Id="rId2" Type="http://schemas.openxmlformats.org/officeDocument/2006/relationships/image" Target="../media/image4.tiff"/><Relationship Id="rId1" Type="http://schemas.openxmlformats.org/officeDocument/2006/relationships/slideLayout" Target="../slideLayouts/slideLayout2.xml"/><Relationship Id="rId6" Type="http://schemas.openxmlformats.org/officeDocument/2006/relationships/image" Target="../media/image8.tiff"/><Relationship Id="rId5" Type="http://schemas.openxmlformats.org/officeDocument/2006/relationships/image" Target="../media/image7.tiff"/><Relationship Id="rId4" Type="http://schemas.openxmlformats.org/officeDocument/2006/relationships/image" Target="../media/image6.tiff"/></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jpe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jpeg"/><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3.tiff"/></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mailto:richard@pannutax.co.uk" TargetMode="External"/><Relationship Id="rId1" Type="http://schemas.openxmlformats.org/officeDocument/2006/relationships/slideLayout" Target="../slideLayouts/slideLayout8.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DD354-F301-3040-ADF1-90682B6D9B4B}"/>
              </a:ext>
            </a:extLst>
          </p:cNvPr>
          <p:cNvSpPr>
            <a:spLocks noGrp="1"/>
          </p:cNvSpPr>
          <p:nvPr>
            <p:ph type="ctrTitle"/>
          </p:nvPr>
        </p:nvSpPr>
        <p:spPr/>
        <p:txBody>
          <a:bodyPr/>
          <a:lstStyle/>
          <a:p>
            <a:r>
              <a:rPr lang="en-GB" dirty="0">
                <a:solidFill>
                  <a:srgbClr val="C00000"/>
                </a:solidFill>
              </a:rPr>
              <a:t>Inside the mind of a tax inspector</a:t>
            </a:r>
          </a:p>
        </p:txBody>
      </p:sp>
      <p:sp>
        <p:nvSpPr>
          <p:cNvPr id="3" name="Subtitle 2">
            <a:extLst>
              <a:ext uri="{FF2B5EF4-FFF2-40B4-BE49-F238E27FC236}">
                <a16:creationId xmlns:a16="http://schemas.microsoft.com/office/drawing/2014/main" id="{FEC77F30-EC2B-E941-9F04-4C9139EB1968}"/>
              </a:ext>
            </a:extLst>
          </p:cNvPr>
          <p:cNvSpPr>
            <a:spLocks noGrp="1"/>
          </p:cNvSpPr>
          <p:nvPr>
            <p:ph type="subTitle" idx="1"/>
          </p:nvPr>
        </p:nvSpPr>
        <p:spPr/>
        <p:txBody>
          <a:bodyPr/>
          <a:lstStyle/>
          <a:p>
            <a:r>
              <a:rPr lang="en-GB" dirty="0"/>
              <a:t>Presentation to the CPN</a:t>
            </a:r>
          </a:p>
          <a:p>
            <a:endParaRPr lang="en-GB" dirty="0"/>
          </a:p>
          <a:p>
            <a:r>
              <a:rPr lang="en-GB" dirty="0"/>
              <a:t>Date: 25 March 2021</a:t>
            </a:r>
          </a:p>
        </p:txBody>
      </p:sp>
      <p:pic>
        <p:nvPicPr>
          <p:cNvPr id="4" name="Picture 3">
            <a:extLst>
              <a:ext uri="{FF2B5EF4-FFF2-40B4-BE49-F238E27FC236}">
                <a16:creationId xmlns:a16="http://schemas.microsoft.com/office/drawing/2014/main" id="{CCAA1096-85EB-594C-8CCE-44A244BD7582}"/>
              </a:ext>
            </a:extLst>
          </p:cNvPr>
          <p:cNvPicPr>
            <a:picLocks noChangeAspect="1"/>
          </p:cNvPicPr>
          <p:nvPr/>
        </p:nvPicPr>
        <p:blipFill>
          <a:blip r:embed="rId2"/>
          <a:stretch>
            <a:fillRect/>
          </a:stretch>
        </p:blipFill>
        <p:spPr>
          <a:xfrm>
            <a:off x="424543" y="3091543"/>
            <a:ext cx="3810000" cy="3135086"/>
          </a:xfrm>
          <a:prstGeom prst="rect">
            <a:avLst/>
          </a:prstGeom>
        </p:spPr>
      </p:pic>
      <p:pic>
        <p:nvPicPr>
          <p:cNvPr id="5" name="Picture 4">
            <a:extLst>
              <a:ext uri="{FF2B5EF4-FFF2-40B4-BE49-F238E27FC236}">
                <a16:creationId xmlns:a16="http://schemas.microsoft.com/office/drawing/2014/main" id="{22FDA094-5C42-DC4B-A631-BA9A72A1490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905125" cy="520505"/>
          </a:xfrm>
          <a:prstGeom prst="rect">
            <a:avLst/>
          </a:prstGeom>
          <a:noFill/>
          <a:ln>
            <a:noFill/>
          </a:ln>
        </p:spPr>
      </p:pic>
    </p:spTree>
    <p:extLst>
      <p:ext uri="{BB962C8B-B14F-4D97-AF65-F5344CB8AC3E}">
        <p14:creationId xmlns:p14="http://schemas.microsoft.com/office/powerpoint/2010/main" val="3390154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8A0AA-DCAA-7C40-A6ED-ACC1A4FE3318}"/>
              </a:ext>
            </a:extLst>
          </p:cNvPr>
          <p:cNvSpPr>
            <a:spLocks noGrp="1"/>
          </p:cNvSpPr>
          <p:nvPr>
            <p:ph type="title"/>
          </p:nvPr>
        </p:nvSpPr>
        <p:spPr/>
        <p:txBody>
          <a:bodyPr/>
          <a:lstStyle/>
          <a:p>
            <a:r>
              <a:rPr lang="en-US" dirty="0">
                <a:solidFill>
                  <a:srgbClr val="C00000"/>
                </a:solidFill>
              </a:rPr>
              <a:t>What is it like to work in HMRC?</a:t>
            </a:r>
          </a:p>
        </p:txBody>
      </p:sp>
      <p:sp>
        <p:nvSpPr>
          <p:cNvPr id="3" name="Content Placeholder 2">
            <a:extLst>
              <a:ext uri="{FF2B5EF4-FFF2-40B4-BE49-F238E27FC236}">
                <a16:creationId xmlns:a16="http://schemas.microsoft.com/office/drawing/2014/main" id="{63149423-F9B8-414B-83AA-8FD97CC175BA}"/>
              </a:ext>
            </a:extLst>
          </p:cNvPr>
          <p:cNvSpPr>
            <a:spLocks noGrp="1"/>
          </p:cNvSpPr>
          <p:nvPr>
            <p:ph idx="1"/>
          </p:nvPr>
        </p:nvSpPr>
        <p:spPr>
          <a:xfrm>
            <a:off x="838200" y="1393371"/>
            <a:ext cx="10515600" cy="4783592"/>
          </a:xfrm>
        </p:spPr>
        <p:txBody>
          <a:bodyPr>
            <a:normAutofit/>
          </a:bodyPr>
          <a:lstStyle/>
          <a:p>
            <a:pPr marL="0" indent="0">
              <a:buNone/>
            </a:pPr>
            <a:endParaRPr lang="en-US" dirty="0"/>
          </a:p>
          <a:p>
            <a:pPr marL="0" indent="0">
              <a:buNone/>
            </a:pPr>
            <a:r>
              <a:rPr lang="en-US" b="1" dirty="0"/>
              <a:t>Per HMRC Employee Survey 2019 – (Agree or Strongly agree):</a:t>
            </a:r>
          </a:p>
          <a:p>
            <a:pPr marL="0" indent="0">
              <a:buNone/>
            </a:pPr>
            <a:endParaRPr lang="en-US" b="1" dirty="0"/>
          </a:p>
          <a:p>
            <a:r>
              <a:rPr lang="en-GB" sz="2400" dirty="0"/>
              <a:t>“I am interested in my work” – 81%</a:t>
            </a:r>
          </a:p>
          <a:p>
            <a:r>
              <a:rPr lang="en-GB" sz="2400" dirty="0"/>
              <a:t>”I have a clear understanding of HMRC’s objectives” – 78%</a:t>
            </a:r>
          </a:p>
          <a:p>
            <a:r>
              <a:rPr lang="en-GB" sz="2400" dirty="0"/>
              <a:t>“I believe actions of senior managers are consistent with HMRC values” – 45%</a:t>
            </a:r>
          </a:p>
          <a:p>
            <a:r>
              <a:rPr lang="en-GB" sz="2400" dirty="0"/>
              <a:t>“Overall I have confidence in decisions taken by senior managers” - 34%</a:t>
            </a:r>
          </a:p>
          <a:p>
            <a:r>
              <a:rPr lang="en-GB" sz="2400" dirty="0"/>
              <a:t>”When changes are made in HMRC they are usually for the better” – 23%</a:t>
            </a:r>
          </a:p>
        </p:txBody>
      </p:sp>
      <p:pic>
        <p:nvPicPr>
          <p:cNvPr id="4" name="Picture 3">
            <a:extLst>
              <a:ext uri="{FF2B5EF4-FFF2-40B4-BE49-F238E27FC236}">
                <a16:creationId xmlns:a16="http://schemas.microsoft.com/office/drawing/2014/main" id="{8028A086-CB72-0C44-B0DF-333F89C39CA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905125" cy="520505"/>
          </a:xfrm>
          <a:prstGeom prst="rect">
            <a:avLst/>
          </a:prstGeom>
          <a:noFill/>
          <a:ln>
            <a:noFill/>
          </a:ln>
        </p:spPr>
      </p:pic>
    </p:spTree>
    <p:extLst>
      <p:ext uri="{BB962C8B-B14F-4D97-AF65-F5344CB8AC3E}">
        <p14:creationId xmlns:p14="http://schemas.microsoft.com/office/powerpoint/2010/main" val="1605611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8A0AA-DCAA-7C40-A6ED-ACC1A4FE3318}"/>
              </a:ext>
            </a:extLst>
          </p:cNvPr>
          <p:cNvSpPr>
            <a:spLocks noGrp="1"/>
          </p:cNvSpPr>
          <p:nvPr>
            <p:ph type="title"/>
          </p:nvPr>
        </p:nvSpPr>
        <p:spPr>
          <a:xfrm>
            <a:off x="838200" y="365125"/>
            <a:ext cx="10515600" cy="1877332"/>
          </a:xfrm>
        </p:spPr>
        <p:txBody>
          <a:bodyPr>
            <a:normAutofit/>
          </a:bodyPr>
          <a:lstStyle/>
          <a:p>
            <a:pPr algn="ctr"/>
            <a:r>
              <a:rPr lang="en-US" sz="6000" b="1" dirty="0">
                <a:solidFill>
                  <a:srgbClr val="C00000"/>
                </a:solidFill>
              </a:rPr>
              <a:t>The tax landscape</a:t>
            </a:r>
          </a:p>
        </p:txBody>
      </p:sp>
      <p:sp>
        <p:nvSpPr>
          <p:cNvPr id="6" name="Content Placeholder 5">
            <a:extLst>
              <a:ext uri="{FF2B5EF4-FFF2-40B4-BE49-F238E27FC236}">
                <a16:creationId xmlns:a16="http://schemas.microsoft.com/office/drawing/2014/main" id="{2982F660-0A08-C74E-9810-BF84EED6652D}"/>
              </a:ext>
            </a:extLst>
          </p:cNvPr>
          <p:cNvSpPr>
            <a:spLocks noGrp="1"/>
          </p:cNvSpPr>
          <p:nvPr>
            <p:ph sz="half" idx="1"/>
          </p:nvPr>
        </p:nvSpPr>
        <p:spPr>
          <a:xfrm>
            <a:off x="838200" y="5965371"/>
            <a:ext cx="5181600" cy="211592"/>
          </a:xfrm>
        </p:spPr>
        <p:txBody>
          <a:bodyPr>
            <a:normAutofit fontScale="32500" lnSpcReduction="20000"/>
          </a:bodyPr>
          <a:lstStyle/>
          <a:p>
            <a:endParaRPr lang="en-GB"/>
          </a:p>
        </p:txBody>
      </p:sp>
      <p:sp>
        <p:nvSpPr>
          <p:cNvPr id="8" name="Content Placeholder 7">
            <a:extLst>
              <a:ext uri="{FF2B5EF4-FFF2-40B4-BE49-F238E27FC236}">
                <a16:creationId xmlns:a16="http://schemas.microsoft.com/office/drawing/2014/main" id="{DDEB7662-47C2-4545-AE33-5760FEC267B7}"/>
              </a:ext>
            </a:extLst>
          </p:cNvPr>
          <p:cNvSpPr>
            <a:spLocks noGrp="1"/>
          </p:cNvSpPr>
          <p:nvPr>
            <p:ph sz="half" idx="2"/>
          </p:nvPr>
        </p:nvSpPr>
        <p:spPr>
          <a:xfrm>
            <a:off x="6172200" y="5965371"/>
            <a:ext cx="5181600" cy="211592"/>
          </a:xfrm>
        </p:spPr>
        <p:txBody>
          <a:bodyPr>
            <a:normAutofit fontScale="32500" lnSpcReduction="20000"/>
          </a:bodyPr>
          <a:lstStyle/>
          <a:p>
            <a:endParaRPr lang="en-GB" dirty="0"/>
          </a:p>
        </p:txBody>
      </p:sp>
      <p:pic>
        <p:nvPicPr>
          <p:cNvPr id="10" name="Picture 9">
            <a:extLst>
              <a:ext uri="{FF2B5EF4-FFF2-40B4-BE49-F238E27FC236}">
                <a16:creationId xmlns:a16="http://schemas.microsoft.com/office/drawing/2014/main" id="{D2D1EAEC-2BFF-024E-BC4F-F28A9753B388}"/>
              </a:ext>
            </a:extLst>
          </p:cNvPr>
          <p:cNvPicPr>
            <a:picLocks noChangeAspect="1"/>
          </p:cNvPicPr>
          <p:nvPr/>
        </p:nvPicPr>
        <p:blipFill>
          <a:blip r:embed="rId3"/>
          <a:stretch>
            <a:fillRect/>
          </a:stretch>
        </p:blipFill>
        <p:spPr>
          <a:xfrm>
            <a:off x="2525486" y="2597150"/>
            <a:ext cx="6988628" cy="2432050"/>
          </a:xfrm>
          <a:prstGeom prst="rect">
            <a:avLst/>
          </a:prstGeom>
        </p:spPr>
      </p:pic>
      <p:pic>
        <p:nvPicPr>
          <p:cNvPr id="7" name="Picture 6">
            <a:extLst>
              <a:ext uri="{FF2B5EF4-FFF2-40B4-BE49-F238E27FC236}">
                <a16:creationId xmlns:a16="http://schemas.microsoft.com/office/drawing/2014/main" id="{02626601-E5AB-1547-B63D-93871B79207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905125" cy="520505"/>
          </a:xfrm>
          <a:prstGeom prst="rect">
            <a:avLst/>
          </a:prstGeom>
          <a:noFill/>
          <a:ln>
            <a:noFill/>
          </a:ln>
        </p:spPr>
      </p:pic>
    </p:spTree>
    <p:extLst>
      <p:ext uri="{BB962C8B-B14F-4D97-AF65-F5344CB8AC3E}">
        <p14:creationId xmlns:p14="http://schemas.microsoft.com/office/powerpoint/2010/main" val="3435225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C9987-7A60-B141-8837-8389C11DD7AA}"/>
              </a:ext>
            </a:extLst>
          </p:cNvPr>
          <p:cNvSpPr>
            <a:spLocks noGrp="1"/>
          </p:cNvSpPr>
          <p:nvPr>
            <p:ph type="title"/>
          </p:nvPr>
        </p:nvSpPr>
        <p:spPr/>
        <p:txBody>
          <a:bodyPr/>
          <a:lstStyle/>
          <a:p>
            <a:r>
              <a:rPr lang="en-US" dirty="0">
                <a:solidFill>
                  <a:srgbClr val="C00000"/>
                </a:solidFill>
              </a:rPr>
              <a:t>Tax and regulatory environment</a:t>
            </a:r>
          </a:p>
        </p:txBody>
      </p:sp>
      <p:sp>
        <p:nvSpPr>
          <p:cNvPr id="3" name="Text Placeholder 2">
            <a:extLst>
              <a:ext uri="{FF2B5EF4-FFF2-40B4-BE49-F238E27FC236}">
                <a16:creationId xmlns:a16="http://schemas.microsoft.com/office/drawing/2014/main" id="{AEF44653-9546-3B41-A6C3-1386DD712D38}"/>
              </a:ext>
            </a:extLst>
          </p:cNvPr>
          <p:cNvSpPr>
            <a:spLocks noGrp="1"/>
          </p:cNvSpPr>
          <p:nvPr>
            <p:ph type="body" idx="1"/>
          </p:nvPr>
        </p:nvSpPr>
        <p:spPr>
          <a:xfrm>
            <a:off x="839788" y="1681163"/>
            <a:ext cx="5157787" cy="528637"/>
          </a:xfrm>
        </p:spPr>
        <p:txBody>
          <a:bodyPr/>
          <a:lstStyle/>
          <a:p>
            <a:r>
              <a:rPr lang="en-US" dirty="0">
                <a:solidFill>
                  <a:srgbClr val="C00000"/>
                </a:solidFill>
              </a:rPr>
              <a:t>What does this mean in practice?</a:t>
            </a:r>
          </a:p>
        </p:txBody>
      </p:sp>
      <p:sp>
        <p:nvSpPr>
          <p:cNvPr id="4" name="Content Placeholder 3">
            <a:extLst>
              <a:ext uri="{FF2B5EF4-FFF2-40B4-BE49-F238E27FC236}">
                <a16:creationId xmlns:a16="http://schemas.microsoft.com/office/drawing/2014/main" id="{46DB5AC6-6998-B44E-8F56-F69AF44A876B}"/>
              </a:ext>
            </a:extLst>
          </p:cNvPr>
          <p:cNvSpPr>
            <a:spLocks noGrp="1"/>
          </p:cNvSpPr>
          <p:nvPr>
            <p:ph sz="half" idx="2"/>
          </p:nvPr>
        </p:nvSpPr>
        <p:spPr>
          <a:xfrm>
            <a:off x="839788" y="2451100"/>
            <a:ext cx="5157787" cy="3738563"/>
          </a:xfrm>
        </p:spPr>
        <p:txBody>
          <a:bodyPr>
            <a:normAutofit/>
          </a:bodyPr>
          <a:lstStyle/>
          <a:p>
            <a:r>
              <a:rPr lang="en-US" dirty="0"/>
              <a:t>Dramatic increase in legal and regulatory compliance</a:t>
            </a:r>
          </a:p>
          <a:p>
            <a:r>
              <a:rPr lang="en-US" dirty="0"/>
              <a:t>Increased reporting obligations</a:t>
            </a:r>
          </a:p>
          <a:p>
            <a:r>
              <a:rPr lang="en-US" dirty="0"/>
              <a:t>Change in HMRC approach</a:t>
            </a:r>
          </a:p>
          <a:p>
            <a:r>
              <a:rPr lang="en-US" dirty="0"/>
              <a:t>Focus on people responsible for  the loss of tax</a:t>
            </a:r>
          </a:p>
          <a:p>
            <a:r>
              <a:rPr lang="en-US" dirty="0"/>
              <a:t>Public perception/reputation</a:t>
            </a:r>
          </a:p>
          <a:p>
            <a:endParaRPr lang="en-US" dirty="0"/>
          </a:p>
        </p:txBody>
      </p:sp>
      <p:sp>
        <p:nvSpPr>
          <p:cNvPr id="5" name="Text Placeholder 4">
            <a:extLst>
              <a:ext uri="{FF2B5EF4-FFF2-40B4-BE49-F238E27FC236}">
                <a16:creationId xmlns:a16="http://schemas.microsoft.com/office/drawing/2014/main" id="{3A972B69-B07E-BF4B-86F7-7B35FBD67A50}"/>
              </a:ext>
            </a:extLst>
          </p:cNvPr>
          <p:cNvSpPr>
            <a:spLocks noGrp="1"/>
          </p:cNvSpPr>
          <p:nvPr>
            <p:ph type="body" sz="quarter" idx="3"/>
          </p:nvPr>
        </p:nvSpPr>
        <p:spPr>
          <a:xfrm>
            <a:off x="6172200" y="1681163"/>
            <a:ext cx="5183188" cy="528637"/>
          </a:xfrm>
        </p:spPr>
        <p:txBody>
          <a:bodyPr/>
          <a:lstStyle/>
          <a:p>
            <a:r>
              <a:rPr lang="en-US" dirty="0">
                <a:solidFill>
                  <a:srgbClr val="C00000"/>
                </a:solidFill>
              </a:rPr>
              <a:t>Response</a:t>
            </a:r>
          </a:p>
        </p:txBody>
      </p:sp>
      <p:sp>
        <p:nvSpPr>
          <p:cNvPr id="6" name="Content Placeholder 5">
            <a:extLst>
              <a:ext uri="{FF2B5EF4-FFF2-40B4-BE49-F238E27FC236}">
                <a16:creationId xmlns:a16="http://schemas.microsoft.com/office/drawing/2014/main" id="{046708A9-D1AE-CB42-9AAE-8107DA7E9F97}"/>
              </a:ext>
            </a:extLst>
          </p:cNvPr>
          <p:cNvSpPr>
            <a:spLocks noGrp="1"/>
          </p:cNvSpPr>
          <p:nvPr>
            <p:ph sz="quarter" idx="4"/>
          </p:nvPr>
        </p:nvSpPr>
        <p:spPr>
          <a:xfrm>
            <a:off x="6172200" y="2451100"/>
            <a:ext cx="5183188" cy="3738563"/>
          </a:xfrm>
        </p:spPr>
        <p:txBody>
          <a:bodyPr>
            <a:normAutofit/>
          </a:bodyPr>
          <a:lstStyle/>
          <a:p>
            <a:r>
              <a:rPr lang="en-US" dirty="0"/>
              <a:t>Increased focus on data</a:t>
            </a:r>
          </a:p>
          <a:p>
            <a:r>
              <a:rPr lang="en-US" dirty="0"/>
              <a:t>Lower risk appetite</a:t>
            </a:r>
          </a:p>
          <a:p>
            <a:r>
              <a:rPr lang="en-US" dirty="0"/>
              <a:t>Governance more important</a:t>
            </a:r>
          </a:p>
          <a:p>
            <a:r>
              <a:rPr lang="en-US" dirty="0"/>
              <a:t>Certainty on tax positions</a:t>
            </a:r>
          </a:p>
          <a:p>
            <a:r>
              <a:rPr lang="en-US" dirty="0"/>
              <a:t>Mitigating risk</a:t>
            </a:r>
          </a:p>
          <a:p>
            <a:pPr marL="0" indent="0">
              <a:buNone/>
            </a:pPr>
            <a:endParaRPr lang="en-US" dirty="0"/>
          </a:p>
          <a:p>
            <a:pPr marL="0" indent="0">
              <a:buNone/>
            </a:pPr>
            <a:endParaRPr lang="en-US" dirty="0"/>
          </a:p>
          <a:p>
            <a:endParaRPr lang="en-US" dirty="0"/>
          </a:p>
        </p:txBody>
      </p:sp>
      <p:pic>
        <p:nvPicPr>
          <p:cNvPr id="7" name="Picture 6">
            <a:extLst>
              <a:ext uri="{FF2B5EF4-FFF2-40B4-BE49-F238E27FC236}">
                <a16:creationId xmlns:a16="http://schemas.microsoft.com/office/drawing/2014/main" id="{40F944AB-052F-9547-A915-49C5D59903D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905125" cy="520505"/>
          </a:xfrm>
          <a:prstGeom prst="rect">
            <a:avLst/>
          </a:prstGeom>
          <a:noFill/>
          <a:ln>
            <a:noFill/>
          </a:ln>
        </p:spPr>
      </p:pic>
    </p:spTree>
    <p:extLst>
      <p:ext uri="{BB962C8B-B14F-4D97-AF65-F5344CB8AC3E}">
        <p14:creationId xmlns:p14="http://schemas.microsoft.com/office/powerpoint/2010/main" val="2373896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8A0AA-DCAA-7C40-A6ED-ACC1A4FE3318}"/>
              </a:ext>
            </a:extLst>
          </p:cNvPr>
          <p:cNvSpPr>
            <a:spLocks noGrp="1"/>
          </p:cNvSpPr>
          <p:nvPr>
            <p:ph type="title"/>
          </p:nvPr>
        </p:nvSpPr>
        <p:spPr/>
        <p:txBody>
          <a:bodyPr/>
          <a:lstStyle/>
          <a:p>
            <a:r>
              <a:rPr lang="en-US" dirty="0">
                <a:solidFill>
                  <a:srgbClr val="C00000"/>
                </a:solidFill>
              </a:rPr>
              <a:t>Tax &amp; regulatory environment</a:t>
            </a:r>
          </a:p>
        </p:txBody>
      </p:sp>
      <p:sp>
        <p:nvSpPr>
          <p:cNvPr id="3" name="Content Placeholder 2">
            <a:extLst>
              <a:ext uri="{FF2B5EF4-FFF2-40B4-BE49-F238E27FC236}">
                <a16:creationId xmlns:a16="http://schemas.microsoft.com/office/drawing/2014/main" id="{63149423-F9B8-414B-83AA-8FD97CC175BA}"/>
              </a:ext>
            </a:extLst>
          </p:cNvPr>
          <p:cNvSpPr>
            <a:spLocks noGrp="1"/>
          </p:cNvSpPr>
          <p:nvPr>
            <p:ph idx="1"/>
          </p:nvPr>
        </p:nvSpPr>
        <p:spPr/>
        <p:txBody>
          <a:bodyPr>
            <a:normAutofit fontScale="92500" lnSpcReduction="10000"/>
          </a:bodyPr>
          <a:lstStyle/>
          <a:p>
            <a:r>
              <a:rPr lang="en-US" b="1" dirty="0"/>
              <a:t>Large business </a:t>
            </a:r>
            <a:r>
              <a:rPr lang="en-US" dirty="0"/>
              <a:t>-“Tax in the Boardroom”, tax policy, SAO, Risk reviews</a:t>
            </a:r>
          </a:p>
          <a:p>
            <a:r>
              <a:rPr lang="en-US" b="1" dirty="0"/>
              <a:t>Multinationals</a:t>
            </a:r>
            <a:r>
              <a:rPr lang="en-US" dirty="0"/>
              <a:t> - BEPS</a:t>
            </a:r>
          </a:p>
          <a:p>
            <a:r>
              <a:rPr lang="en-US" b="1" dirty="0"/>
              <a:t>Offshore</a:t>
            </a:r>
            <a:r>
              <a:rPr lang="en-US" dirty="0"/>
              <a:t> - Common Reporting Standard</a:t>
            </a:r>
          </a:p>
          <a:p>
            <a:r>
              <a:rPr lang="en-US" b="1" dirty="0"/>
              <a:t>UK – </a:t>
            </a:r>
            <a:r>
              <a:rPr lang="en-US" dirty="0"/>
              <a:t>Regulatory </a:t>
            </a:r>
          </a:p>
          <a:p>
            <a:pPr lvl="1"/>
            <a:r>
              <a:rPr lang="en-US" dirty="0"/>
              <a:t>Money Laundering regulations</a:t>
            </a:r>
          </a:p>
          <a:p>
            <a:pPr lvl="1"/>
            <a:r>
              <a:rPr lang="en-US" dirty="0"/>
              <a:t>Bribery Act</a:t>
            </a:r>
          </a:p>
          <a:p>
            <a:pPr lvl="1"/>
            <a:r>
              <a:rPr lang="en-US" dirty="0"/>
              <a:t>Corporate Criminal Offence</a:t>
            </a:r>
          </a:p>
          <a:p>
            <a:r>
              <a:rPr lang="en-US" b="1" dirty="0"/>
              <a:t>UK</a:t>
            </a:r>
            <a:r>
              <a:rPr lang="en-US" dirty="0"/>
              <a:t> - Litigation &amp; Settlement Strategy</a:t>
            </a:r>
          </a:p>
          <a:p>
            <a:r>
              <a:rPr lang="en-US" b="1" dirty="0"/>
              <a:t>UK</a:t>
            </a:r>
            <a:r>
              <a:rPr lang="en-US" dirty="0"/>
              <a:t> – New information powers (including right of inspection)</a:t>
            </a:r>
          </a:p>
          <a:p>
            <a:r>
              <a:rPr lang="en-US" b="1" dirty="0"/>
              <a:t>UK</a:t>
            </a:r>
            <a:r>
              <a:rPr lang="en-US" dirty="0"/>
              <a:t> - New Code of Governance for resolving tax disputes</a:t>
            </a:r>
          </a:p>
          <a:p>
            <a:endParaRPr lang="en-US" dirty="0"/>
          </a:p>
          <a:p>
            <a:endParaRPr lang="en-US" dirty="0"/>
          </a:p>
        </p:txBody>
      </p:sp>
      <p:pic>
        <p:nvPicPr>
          <p:cNvPr id="4" name="Picture 3">
            <a:extLst>
              <a:ext uri="{FF2B5EF4-FFF2-40B4-BE49-F238E27FC236}">
                <a16:creationId xmlns:a16="http://schemas.microsoft.com/office/drawing/2014/main" id="{CF5B6E4A-C351-4143-9FFE-0559EF4DF16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905125" cy="520505"/>
          </a:xfrm>
          <a:prstGeom prst="rect">
            <a:avLst/>
          </a:prstGeom>
          <a:noFill/>
          <a:ln>
            <a:noFill/>
          </a:ln>
        </p:spPr>
      </p:pic>
    </p:spTree>
    <p:extLst>
      <p:ext uri="{BB962C8B-B14F-4D97-AF65-F5344CB8AC3E}">
        <p14:creationId xmlns:p14="http://schemas.microsoft.com/office/powerpoint/2010/main" val="1091537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8A0AA-DCAA-7C40-A6ED-ACC1A4FE3318}"/>
              </a:ext>
            </a:extLst>
          </p:cNvPr>
          <p:cNvSpPr>
            <a:spLocks noGrp="1"/>
          </p:cNvSpPr>
          <p:nvPr>
            <p:ph type="title"/>
          </p:nvPr>
        </p:nvSpPr>
        <p:spPr/>
        <p:txBody>
          <a:bodyPr/>
          <a:lstStyle/>
          <a:p>
            <a:r>
              <a:rPr lang="en-US" dirty="0">
                <a:solidFill>
                  <a:srgbClr val="C00000"/>
                </a:solidFill>
              </a:rPr>
              <a:t>Focus on tax avoidance &amp; evasion</a:t>
            </a:r>
          </a:p>
        </p:txBody>
      </p:sp>
      <p:sp>
        <p:nvSpPr>
          <p:cNvPr id="3" name="Content Placeholder 2">
            <a:extLst>
              <a:ext uri="{FF2B5EF4-FFF2-40B4-BE49-F238E27FC236}">
                <a16:creationId xmlns:a16="http://schemas.microsoft.com/office/drawing/2014/main" id="{63149423-F9B8-414B-83AA-8FD97CC175BA}"/>
              </a:ext>
            </a:extLst>
          </p:cNvPr>
          <p:cNvSpPr>
            <a:spLocks noGrp="1"/>
          </p:cNvSpPr>
          <p:nvPr>
            <p:ph sz="half" idx="1"/>
          </p:nvPr>
        </p:nvSpPr>
        <p:spPr/>
        <p:txBody>
          <a:bodyPr>
            <a:normAutofit lnSpcReduction="10000"/>
          </a:bodyPr>
          <a:lstStyle/>
          <a:p>
            <a:pPr marL="0" indent="0" algn="ctr">
              <a:buNone/>
            </a:pPr>
            <a:r>
              <a:rPr lang="en-US" b="1" dirty="0">
                <a:solidFill>
                  <a:srgbClr val="C00000"/>
                </a:solidFill>
              </a:rPr>
              <a:t>Tax Avoidance</a:t>
            </a:r>
          </a:p>
          <a:p>
            <a:r>
              <a:rPr lang="en-US" dirty="0"/>
              <a:t>General Anti Abuse Rule</a:t>
            </a:r>
          </a:p>
          <a:p>
            <a:r>
              <a:rPr lang="en-US" dirty="0"/>
              <a:t>APN’s &amp; Follower Notices</a:t>
            </a:r>
          </a:p>
          <a:p>
            <a:r>
              <a:rPr lang="en-US" dirty="0"/>
              <a:t>Strengthening DOTAS</a:t>
            </a:r>
          </a:p>
          <a:p>
            <a:r>
              <a:rPr lang="en-US" dirty="0"/>
              <a:t>DOTAS for indirect taxes</a:t>
            </a:r>
          </a:p>
          <a:p>
            <a:r>
              <a:rPr lang="en-US" dirty="0"/>
              <a:t>Serial avoiders legislation</a:t>
            </a:r>
          </a:p>
          <a:p>
            <a:r>
              <a:rPr lang="en-US" dirty="0"/>
              <a:t>Enablers of tax avoidance schemes</a:t>
            </a:r>
          </a:p>
          <a:p>
            <a:r>
              <a:rPr lang="en-US" dirty="0"/>
              <a:t>Loan charge</a:t>
            </a:r>
          </a:p>
          <a:p>
            <a:endParaRPr lang="en-US" dirty="0"/>
          </a:p>
          <a:p>
            <a:endParaRPr lang="en-US" dirty="0"/>
          </a:p>
          <a:p>
            <a:endParaRPr lang="en-US" dirty="0"/>
          </a:p>
          <a:p>
            <a:endParaRPr lang="en-US" dirty="0"/>
          </a:p>
        </p:txBody>
      </p:sp>
      <p:sp>
        <p:nvSpPr>
          <p:cNvPr id="4" name="Content Placeholder 3">
            <a:extLst>
              <a:ext uri="{FF2B5EF4-FFF2-40B4-BE49-F238E27FC236}">
                <a16:creationId xmlns:a16="http://schemas.microsoft.com/office/drawing/2014/main" id="{98446976-EFE2-2049-B1AF-75D594E5365A}"/>
              </a:ext>
            </a:extLst>
          </p:cNvPr>
          <p:cNvSpPr>
            <a:spLocks noGrp="1"/>
          </p:cNvSpPr>
          <p:nvPr>
            <p:ph sz="half" idx="2"/>
          </p:nvPr>
        </p:nvSpPr>
        <p:spPr/>
        <p:txBody>
          <a:bodyPr>
            <a:normAutofit lnSpcReduction="10000"/>
          </a:bodyPr>
          <a:lstStyle/>
          <a:p>
            <a:pPr marL="0" indent="0" algn="ctr">
              <a:buNone/>
            </a:pPr>
            <a:r>
              <a:rPr lang="en-GB" b="1" dirty="0">
                <a:solidFill>
                  <a:srgbClr val="C00000"/>
                </a:solidFill>
              </a:rPr>
              <a:t>Tax Evasion</a:t>
            </a:r>
          </a:p>
          <a:p>
            <a:r>
              <a:rPr lang="en-GB" dirty="0"/>
              <a:t>Requirement to Correct</a:t>
            </a:r>
          </a:p>
          <a:p>
            <a:r>
              <a:rPr lang="en-GB" dirty="0"/>
              <a:t>New penalty regime for offshore offences</a:t>
            </a:r>
          </a:p>
          <a:p>
            <a:r>
              <a:rPr lang="en-GB" dirty="0"/>
              <a:t>Corporate Criminal Offence</a:t>
            </a:r>
          </a:p>
          <a:p>
            <a:r>
              <a:rPr lang="en-GB" dirty="0"/>
              <a:t>Online marketplaces</a:t>
            </a:r>
          </a:p>
          <a:p>
            <a:endParaRPr lang="en-GB" dirty="0"/>
          </a:p>
          <a:p>
            <a:endParaRPr lang="en-GB" dirty="0">
              <a:solidFill>
                <a:srgbClr val="C00000"/>
              </a:solidFill>
            </a:endParaRPr>
          </a:p>
        </p:txBody>
      </p:sp>
      <p:pic>
        <p:nvPicPr>
          <p:cNvPr id="5" name="Picture 4">
            <a:extLst>
              <a:ext uri="{FF2B5EF4-FFF2-40B4-BE49-F238E27FC236}">
                <a16:creationId xmlns:a16="http://schemas.microsoft.com/office/drawing/2014/main" id="{0A5A2E70-67F5-7344-AA31-F4969E6C609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905125" cy="520505"/>
          </a:xfrm>
          <a:prstGeom prst="rect">
            <a:avLst/>
          </a:prstGeom>
          <a:noFill/>
          <a:ln>
            <a:noFill/>
          </a:ln>
        </p:spPr>
      </p:pic>
    </p:spTree>
    <p:extLst>
      <p:ext uri="{BB962C8B-B14F-4D97-AF65-F5344CB8AC3E}">
        <p14:creationId xmlns:p14="http://schemas.microsoft.com/office/powerpoint/2010/main" val="633681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933CE-0533-F74E-97D3-D85B6ABFA4DF}"/>
              </a:ext>
            </a:extLst>
          </p:cNvPr>
          <p:cNvSpPr>
            <a:spLocks noGrp="1"/>
          </p:cNvSpPr>
          <p:nvPr>
            <p:ph type="title"/>
          </p:nvPr>
        </p:nvSpPr>
        <p:spPr>
          <a:xfrm>
            <a:off x="838200" y="365125"/>
            <a:ext cx="10515600" cy="1325563"/>
          </a:xfrm>
        </p:spPr>
        <p:txBody>
          <a:bodyPr/>
          <a:lstStyle/>
          <a:p>
            <a:r>
              <a:rPr lang="en-US" dirty="0">
                <a:solidFill>
                  <a:srgbClr val="C00000"/>
                </a:solidFill>
              </a:rPr>
              <a:t>The headline grabbers……</a:t>
            </a:r>
          </a:p>
        </p:txBody>
      </p:sp>
      <p:pic>
        <p:nvPicPr>
          <p:cNvPr id="4" name="Content Placeholder 3">
            <a:extLst>
              <a:ext uri="{FF2B5EF4-FFF2-40B4-BE49-F238E27FC236}">
                <a16:creationId xmlns:a16="http://schemas.microsoft.com/office/drawing/2014/main" id="{02F0F4F3-844C-DB42-83D9-4AADA4FBF56C}"/>
              </a:ext>
            </a:extLst>
          </p:cNvPr>
          <p:cNvPicPr>
            <a:picLocks noGrp="1" noChangeAspect="1"/>
          </p:cNvPicPr>
          <p:nvPr>
            <p:ph idx="1"/>
          </p:nvPr>
        </p:nvPicPr>
        <p:blipFill>
          <a:blip r:embed="rId2"/>
          <a:stretch>
            <a:fillRect/>
          </a:stretch>
        </p:blipFill>
        <p:spPr>
          <a:xfrm>
            <a:off x="420624" y="1757988"/>
            <a:ext cx="3035808" cy="1325563"/>
          </a:xfrm>
          <a:prstGeom prst="rect">
            <a:avLst/>
          </a:prstGeom>
        </p:spPr>
      </p:pic>
      <p:pic>
        <p:nvPicPr>
          <p:cNvPr id="6" name="Picture 5">
            <a:extLst>
              <a:ext uri="{FF2B5EF4-FFF2-40B4-BE49-F238E27FC236}">
                <a16:creationId xmlns:a16="http://schemas.microsoft.com/office/drawing/2014/main" id="{ECA89881-D499-7A43-AADE-CA371F406911}"/>
              </a:ext>
            </a:extLst>
          </p:cNvPr>
          <p:cNvPicPr>
            <a:picLocks noChangeAspect="1"/>
          </p:cNvPicPr>
          <p:nvPr/>
        </p:nvPicPr>
        <p:blipFill>
          <a:blip r:embed="rId3"/>
          <a:stretch>
            <a:fillRect/>
          </a:stretch>
        </p:blipFill>
        <p:spPr>
          <a:xfrm>
            <a:off x="420624" y="3429000"/>
            <a:ext cx="2121408" cy="2276856"/>
          </a:xfrm>
          <a:prstGeom prst="rect">
            <a:avLst/>
          </a:prstGeom>
        </p:spPr>
      </p:pic>
      <p:pic>
        <p:nvPicPr>
          <p:cNvPr id="7" name="Picture 6">
            <a:extLst>
              <a:ext uri="{FF2B5EF4-FFF2-40B4-BE49-F238E27FC236}">
                <a16:creationId xmlns:a16="http://schemas.microsoft.com/office/drawing/2014/main" id="{D97C36DB-CC72-6C49-A4D2-92599DF80BDA}"/>
              </a:ext>
            </a:extLst>
          </p:cNvPr>
          <p:cNvPicPr>
            <a:picLocks noChangeAspect="1"/>
          </p:cNvPicPr>
          <p:nvPr/>
        </p:nvPicPr>
        <p:blipFill>
          <a:blip r:embed="rId4"/>
          <a:stretch>
            <a:fillRect/>
          </a:stretch>
        </p:blipFill>
        <p:spPr>
          <a:xfrm>
            <a:off x="7797800" y="1757988"/>
            <a:ext cx="3973576" cy="1671012"/>
          </a:xfrm>
          <a:prstGeom prst="rect">
            <a:avLst/>
          </a:prstGeom>
        </p:spPr>
      </p:pic>
      <p:pic>
        <p:nvPicPr>
          <p:cNvPr id="8" name="Picture 7">
            <a:extLst>
              <a:ext uri="{FF2B5EF4-FFF2-40B4-BE49-F238E27FC236}">
                <a16:creationId xmlns:a16="http://schemas.microsoft.com/office/drawing/2014/main" id="{8C51ADF1-DA50-4C4F-B672-F9CFB2BAA316}"/>
              </a:ext>
            </a:extLst>
          </p:cNvPr>
          <p:cNvPicPr>
            <a:picLocks noChangeAspect="1"/>
          </p:cNvPicPr>
          <p:nvPr/>
        </p:nvPicPr>
        <p:blipFill>
          <a:blip r:embed="rId5"/>
          <a:stretch>
            <a:fillRect/>
          </a:stretch>
        </p:blipFill>
        <p:spPr>
          <a:xfrm>
            <a:off x="3456432" y="5193438"/>
            <a:ext cx="4341368" cy="1325563"/>
          </a:xfrm>
          <a:prstGeom prst="rect">
            <a:avLst/>
          </a:prstGeom>
        </p:spPr>
      </p:pic>
      <p:pic>
        <p:nvPicPr>
          <p:cNvPr id="9" name="Picture 8">
            <a:extLst>
              <a:ext uri="{FF2B5EF4-FFF2-40B4-BE49-F238E27FC236}">
                <a16:creationId xmlns:a16="http://schemas.microsoft.com/office/drawing/2014/main" id="{0274FC44-392D-0E40-A698-2463228AAA67}"/>
              </a:ext>
            </a:extLst>
          </p:cNvPr>
          <p:cNvPicPr>
            <a:picLocks noChangeAspect="1"/>
          </p:cNvPicPr>
          <p:nvPr/>
        </p:nvPicPr>
        <p:blipFill>
          <a:blip r:embed="rId6"/>
          <a:stretch>
            <a:fillRect/>
          </a:stretch>
        </p:blipFill>
        <p:spPr>
          <a:xfrm>
            <a:off x="8241792" y="3950208"/>
            <a:ext cx="3112008" cy="2395728"/>
          </a:xfrm>
          <a:prstGeom prst="rect">
            <a:avLst/>
          </a:prstGeom>
        </p:spPr>
      </p:pic>
      <p:pic>
        <p:nvPicPr>
          <p:cNvPr id="10" name="Picture 9">
            <a:extLst>
              <a:ext uri="{FF2B5EF4-FFF2-40B4-BE49-F238E27FC236}">
                <a16:creationId xmlns:a16="http://schemas.microsoft.com/office/drawing/2014/main" id="{88B7B8D5-70F7-1A49-AB92-04436A59DA89}"/>
              </a:ext>
            </a:extLst>
          </p:cNvPr>
          <p:cNvPicPr>
            <a:picLocks noChangeAspect="1"/>
          </p:cNvPicPr>
          <p:nvPr/>
        </p:nvPicPr>
        <p:blipFill>
          <a:blip r:embed="rId7"/>
          <a:stretch>
            <a:fillRect/>
          </a:stretch>
        </p:blipFill>
        <p:spPr>
          <a:xfrm>
            <a:off x="3692144" y="1426464"/>
            <a:ext cx="3403600" cy="3593905"/>
          </a:xfrm>
          <a:prstGeom prst="rect">
            <a:avLst/>
          </a:prstGeom>
        </p:spPr>
      </p:pic>
      <p:pic>
        <p:nvPicPr>
          <p:cNvPr id="11" name="Picture 10">
            <a:extLst>
              <a:ext uri="{FF2B5EF4-FFF2-40B4-BE49-F238E27FC236}">
                <a16:creationId xmlns:a16="http://schemas.microsoft.com/office/drawing/2014/main" id="{85D9CF7D-51B8-C642-B998-F7D50C52A9E8}"/>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905125" cy="520505"/>
          </a:xfrm>
          <a:prstGeom prst="rect">
            <a:avLst/>
          </a:prstGeom>
          <a:noFill/>
          <a:ln>
            <a:noFill/>
          </a:ln>
        </p:spPr>
      </p:pic>
    </p:spTree>
    <p:extLst>
      <p:ext uri="{BB962C8B-B14F-4D97-AF65-F5344CB8AC3E}">
        <p14:creationId xmlns:p14="http://schemas.microsoft.com/office/powerpoint/2010/main" val="288687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8A0AA-DCAA-7C40-A6ED-ACC1A4FE3318}"/>
              </a:ext>
            </a:extLst>
          </p:cNvPr>
          <p:cNvSpPr>
            <a:spLocks noGrp="1"/>
          </p:cNvSpPr>
          <p:nvPr>
            <p:ph type="title"/>
          </p:nvPr>
        </p:nvSpPr>
        <p:spPr/>
        <p:txBody>
          <a:bodyPr/>
          <a:lstStyle/>
          <a:p>
            <a:r>
              <a:rPr lang="en-US" dirty="0">
                <a:solidFill>
                  <a:srgbClr val="C00000"/>
                </a:solidFill>
              </a:rPr>
              <a:t>Survey of larger businesses – key issues</a:t>
            </a:r>
          </a:p>
        </p:txBody>
      </p:sp>
      <p:sp>
        <p:nvSpPr>
          <p:cNvPr id="3" name="Content Placeholder 2">
            <a:extLst>
              <a:ext uri="{FF2B5EF4-FFF2-40B4-BE49-F238E27FC236}">
                <a16:creationId xmlns:a16="http://schemas.microsoft.com/office/drawing/2014/main" id="{63149423-F9B8-414B-83AA-8FD97CC175BA}"/>
              </a:ext>
            </a:extLst>
          </p:cNvPr>
          <p:cNvSpPr>
            <a:spLocks noGrp="1"/>
          </p:cNvSpPr>
          <p:nvPr>
            <p:ph idx="1"/>
          </p:nvPr>
        </p:nvSpPr>
        <p:spPr/>
        <p:txBody>
          <a:bodyPr>
            <a:normAutofit lnSpcReduction="10000"/>
          </a:bodyPr>
          <a:lstStyle/>
          <a:p>
            <a:r>
              <a:rPr lang="en-US" b="1" dirty="0"/>
              <a:t>Lower risk appetite </a:t>
            </a:r>
          </a:p>
          <a:p>
            <a:pPr lvl="1"/>
            <a:r>
              <a:rPr lang="en-US" dirty="0"/>
              <a:t>Scrutiny from HMRC an important factor – 57%</a:t>
            </a:r>
          </a:p>
          <a:p>
            <a:pPr lvl="1"/>
            <a:r>
              <a:rPr lang="en-US" dirty="0"/>
              <a:t>Reputational Risk – 38%</a:t>
            </a:r>
          </a:p>
          <a:p>
            <a:r>
              <a:rPr lang="en-US" b="1" dirty="0"/>
              <a:t>Interventionist approach</a:t>
            </a:r>
          </a:p>
          <a:p>
            <a:pPr lvl="1"/>
            <a:r>
              <a:rPr lang="en-US" dirty="0"/>
              <a:t>Increased regulation affects their business – 67%</a:t>
            </a:r>
          </a:p>
          <a:p>
            <a:r>
              <a:rPr lang="en-US" b="1" dirty="0"/>
              <a:t>Reputational risk</a:t>
            </a:r>
          </a:p>
          <a:p>
            <a:pPr lvl="1"/>
            <a:r>
              <a:rPr lang="en-US" dirty="0"/>
              <a:t>Seek resolution by agreement – 57%</a:t>
            </a:r>
          </a:p>
          <a:p>
            <a:pPr lvl="1"/>
            <a:r>
              <a:rPr lang="en-US" dirty="0"/>
              <a:t>Litigate only in exceptional circumstances – 33%</a:t>
            </a:r>
          </a:p>
          <a:p>
            <a:r>
              <a:rPr lang="en-US" b="1" dirty="0"/>
              <a:t>Achieving settlements difficult</a:t>
            </a:r>
          </a:p>
          <a:p>
            <a:pPr lvl="1"/>
            <a:r>
              <a:rPr lang="en-US" dirty="0"/>
              <a:t>Stuck in HMRC policy – 39%</a:t>
            </a:r>
          </a:p>
        </p:txBody>
      </p:sp>
      <p:pic>
        <p:nvPicPr>
          <p:cNvPr id="4" name="Picture 3">
            <a:extLst>
              <a:ext uri="{FF2B5EF4-FFF2-40B4-BE49-F238E27FC236}">
                <a16:creationId xmlns:a16="http://schemas.microsoft.com/office/drawing/2014/main" id="{9BBEA087-A552-274D-B340-464561C7BE6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905125" cy="520505"/>
          </a:xfrm>
          <a:prstGeom prst="rect">
            <a:avLst/>
          </a:prstGeom>
          <a:noFill/>
          <a:ln>
            <a:noFill/>
          </a:ln>
        </p:spPr>
      </p:pic>
    </p:spTree>
    <p:extLst>
      <p:ext uri="{BB962C8B-B14F-4D97-AF65-F5344CB8AC3E}">
        <p14:creationId xmlns:p14="http://schemas.microsoft.com/office/powerpoint/2010/main" val="3191813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8A0AA-DCAA-7C40-A6ED-ACC1A4FE3318}"/>
              </a:ext>
            </a:extLst>
          </p:cNvPr>
          <p:cNvSpPr>
            <a:spLocks noGrp="1"/>
          </p:cNvSpPr>
          <p:nvPr>
            <p:ph type="ctrTitle"/>
          </p:nvPr>
        </p:nvSpPr>
        <p:spPr>
          <a:xfrm>
            <a:off x="1524000" y="1122363"/>
            <a:ext cx="9144000" cy="1424894"/>
          </a:xfrm>
        </p:spPr>
        <p:txBody>
          <a:bodyPr/>
          <a:lstStyle/>
          <a:p>
            <a:r>
              <a:rPr lang="en-US" dirty="0">
                <a:solidFill>
                  <a:srgbClr val="C00000"/>
                </a:solidFill>
              </a:rPr>
              <a:t>Tax Governance</a:t>
            </a:r>
          </a:p>
        </p:txBody>
      </p:sp>
      <p:pic>
        <p:nvPicPr>
          <p:cNvPr id="6" name="Picture 5">
            <a:extLst>
              <a:ext uri="{FF2B5EF4-FFF2-40B4-BE49-F238E27FC236}">
                <a16:creationId xmlns:a16="http://schemas.microsoft.com/office/drawing/2014/main" id="{5BD7DBB3-A5FA-9C46-84D7-CEEA0D002ECA}"/>
              </a:ext>
            </a:extLst>
          </p:cNvPr>
          <p:cNvPicPr>
            <a:picLocks noChangeAspect="1"/>
          </p:cNvPicPr>
          <p:nvPr/>
        </p:nvPicPr>
        <p:blipFill>
          <a:blip r:embed="rId3"/>
          <a:stretch>
            <a:fillRect/>
          </a:stretch>
        </p:blipFill>
        <p:spPr>
          <a:xfrm>
            <a:off x="2852057" y="3418116"/>
            <a:ext cx="6487885" cy="2590800"/>
          </a:xfrm>
          <a:prstGeom prst="rect">
            <a:avLst/>
          </a:prstGeom>
        </p:spPr>
      </p:pic>
      <p:pic>
        <p:nvPicPr>
          <p:cNvPr id="4" name="Picture 3">
            <a:extLst>
              <a:ext uri="{FF2B5EF4-FFF2-40B4-BE49-F238E27FC236}">
                <a16:creationId xmlns:a16="http://schemas.microsoft.com/office/drawing/2014/main" id="{3A55E824-2E50-D44D-B79E-1028E218395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905125" cy="520505"/>
          </a:xfrm>
          <a:prstGeom prst="rect">
            <a:avLst/>
          </a:prstGeom>
          <a:noFill/>
          <a:ln>
            <a:noFill/>
          </a:ln>
        </p:spPr>
      </p:pic>
    </p:spTree>
    <p:extLst>
      <p:ext uri="{BB962C8B-B14F-4D97-AF65-F5344CB8AC3E}">
        <p14:creationId xmlns:p14="http://schemas.microsoft.com/office/powerpoint/2010/main" val="2100277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1C5BD-DA85-4F43-BE52-417ED198C1FA}"/>
              </a:ext>
            </a:extLst>
          </p:cNvPr>
          <p:cNvSpPr>
            <a:spLocks noGrp="1"/>
          </p:cNvSpPr>
          <p:nvPr>
            <p:ph type="title"/>
          </p:nvPr>
        </p:nvSpPr>
        <p:spPr>
          <a:xfrm>
            <a:off x="838200" y="365125"/>
            <a:ext cx="10515600" cy="1133475"/>
          </a:xfrm>
        </p:spPr>
        <p:txBody>
          <a:bodyPr/>
          <a:lstStyle/>
          <a:p>
            <a:r>
              <a:rPr lang="en-US" dirty="0">
                <a:solidFill>
                  <a:srgbClr val="C00000"/>
                </a:solidFill>
              </a:rPr>
              <a:t>Building blocks of tax governance</a:t>
            </a:r>
          </a:p>
        </p:txBody>
      </p:sp>
      <p:graphicFrame>
        <p:nvGraphicFramePr>
          <p:cNvPr id="5" name="Diagram 4">
            <a:extLst>
              <a:ext uri="{FF2B5EF4-FFF2-40B4-BE49-F238E27FC236}">
                <a16:creationId xmlns:a16="http://schemas.microsoft.com/office/drawing/2014/main" id="{1BA24F3E-1AE0-ED48-9360-85DDF54A63C0}"/>
              </a:ext>
            </a:extLst>
          </p:cNvPr>
          <p:cNvGraphicFramePr/>
          <p:nvPr/>
        </p:nvGraphicFramePr>
        <p:xfrm>
          <a:off x="3352800" y="1219201"/>
          <a:ext cx="5486400" cy="52736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6B646C07-C4DC-664A-997F-08B5E0584759}"/>
              </a:ext>
            </a:extLst>
          </p:cNvPr>
          <p:cNvSpPr txBox="1"/>
          <p:nvPr/>
        </p:nvSpPr>
        <p:spPr>
          <a:xfrm>
            <a:off x="346364" y="1737360"/>
            <a:ext cx="4267200" cy="2585323"/>
          </a:xfrm>
          <a:prstGeom prst="rect">
            <a:avLst/>
          </a:prstGeom>
          <a:noFill/>
        </p:spPr>
        <p:txBody>
          <a:bodyPr wrap="square" rtlCol="0">
            <a:spAutoFit/>
          </a:bodyPr>
          <a:lstStyle/>
          <a:p>
            <a:r>
              <a:rPr lang="en-US" dirty="0">
                <a:solidFill>
                  <a:srgbClr val="C00000"/>
                </a:solidFill>
              </a:rPr>
              <a:t>Tax Strategy</a:t>
            </a:r>
          </a:p>
          <a:p>
            <a:pPr marL="285750" indent="-285750">
              <a:buFont typeface="Arial" panose="020B0604020202020204" pitchFamily="34" charset="0"/>
              <a:buChar char="•"/>
            </a:pPr>
            <a:r>
              <a:rPr lang="en-US" dirty="0"/>
              <a:t>Attitude to tax</a:t>
            </a:r>
          </a:p>
          <a:p>
            <a:pPr marL="285750" indent="-285750">
              <a:buFont typeface="Arial" panose="020B0604020202020204" pitchFamily="34" charset="0"/>
              <a:buChar char="•"/>
            </a:pPr>
            <a:r>
              <a:rPr lang="en-US" dirty="0"/>
              <a:t>Covers 4 areas:</a:t>
            </a:r>
          </a:p>
          <a:p>
            <a:pPr marL="742950" lvl="1" indent="-285750">
              <a:buFont typeface="Arial" panose="020B0604020202020204" pitchFamily="34" charset="0"/>
              <a:buChar char="•"/>
            </a:pPr>
            <a:r>
              <a:rPr lang="en-US" dirty="0"/>
              <a:t>Approach to risk management &amp; governance</a:t>
            </a:r>
          </a:p>
          <a:p>
            <a:pPr marL="742950" lvl="1" indent="-285750">
              <a:buFont typeface="Arial" panose="020B0604020202020204" pitchFamily="34" charset="0"/>
              <a:buChar char="•"/>
            </a:pPr>
            <a:r>
              <a:rPr lang="en-US" dirty="0"/>
              <a:t>Attitude towards tax planning</a:t>
            </a:r>
          </a:p>
          <a:p>
            <a:pPr marL="742950" lvl="1" indent="-285750">
              <a:buFont typeface="Arial" panose="020B0604020202020204" pitchFamily="34" charset="0"/>
              <a:buChar char="•"/>
            </a:pPr>
            <a:r>
              <a:rPr lang="en-US" dirty="0"/>
              <a:t>Level of risk the group is prepared to take</a:t>
            </a:r>
          </a:p>
          <a:p>
            <a:pPr marL="742950" lvl="1" indent="-285750">
              <a:buFont typeface="Arial" panose="020B0604020202020204" pitchFamily="34" charset="0"/>
              <a:buChar char="•"/>
            </a:pPr>
            <a:r>
              <a:rPr lang="en-US" dirty="0"/>
              <a:t>Approach with HMRC</a:t>
            </a:r>
          </a:p>
        </p:txBody>
      </p:sp>
      <p:sp>
        <p:nvSpPr>
          <p:cNvPr id="7" name="TextBox 6">
            <a:extLst>
              <a:ext uri="{FF2B5EF4-FFF2-40B4-BE49-F238E27FC236}">
                <a16:creationId xmlns:a16="http://schemas.microsoft.com/office/drawing/2014/main" id="{5E3AF115-01C0-F947-A518-667081B3D865}"/>
              </a:ext>
            </a:extLst>
          </p:cNvPr>
          <p:cNvSpPr txBox="1"/>
          <p:nvPr/>
        </p:nvSpPr>
        <p:spPr>
          <a:xfrm>
            <a:off x="7578438" y="1737360"/>
            <a:ext cx="4267198" cy="2308324"/>
          </a:xfrm>
          <a:prstGeom prst="rect">
            <a:avLst/>
          </a:prstGeom>
          <a:noFill/>
        </p:spPr>
        <p:txBody>
          <a:bodyPr wrap="square" rtlCol="0">
            <a:spAutoFit/>
          </a:bodyPr>
          <a:lstStyle/>
          <a:p>
            <a:r>
              <a:rPr lang="en-US" dirty="0">
                <a:solidFill>
                  <a:srgbClr val="C00000"/>
                </a:solidFill>
              </a:rPr>
              <a:t>Tax Strategy – Questions from HMRC</a:t>
            </a:r>
          </a:p>
          <a:p>
            <a:pPr marL="285750" indent="-285750">
              <a:buFont typeface="Arial" panose="020B0604020202020204" pitchFamily="34" charset="0"/>
              <a:buChar char="•"/>
            </a:pPr>
            <a:r>
              <a:rPr lang="en-US" dirty="0"/>
              <a:t>Does it capture the actual approach?</a:t>
            </a:r>
          </a:p>
          <a:p>
            <a:pPr marL="285750" indent="-285750">
              <a:buFont typeface="Arial" panose="020B0604020202020204" pitchFamily="34" charset="0"/>
              <a:buChar char="•"/>
            </a:pPr>
            <a:r>
              <a:rPr lang="en-US" dirty="0"/>
              <a:t>Is the tax strategy known?</a:t>
            </a:r>
          </a:p>
          <a:p>
            <a:pPr marL="742950" lvl="1" indent="-285750">
              <a:buFont typeface="Arial" panose="020B0604020202020204" pitchFamily="34" charset="0"/>
              <a:buChar char="•"/>
            </a:pPr>
            <a:r>
              <a:rPr lang="en-US" dirty="0"/>
              <a:t>Board/senior management</a:t>
            </a:r>
          </a:p>
          <a:p>
            <a:pPr marL="742950" lvl="1" indent="-285750">
              <a:buFont typeface="Arial" panose="020B0604020202020204" pitchFamily="34" charset="0"/>
              <a:buChar char="•"/>
            </a:pPr>
            <a:r>
              <a:rPr lang="en-US" dirty="0"/>
              <a:t>Across the business</a:t>
            </a:r>
          </a:p>
          <a:p>
            <a:pPr marL="285750" indent="-285750">
              <a:buFont typeface="Arial" panose="020B0604020202020204" pitchFamily="34" charset="0"/>
              <a:buChar char="•"/>
            </a:pPr>
            <a:r>
              <a:rPr lang="en-US" dirty="0"/>
              <a:t>Is it used in decision making?</a:t>
            </a:r>
          </a:p>
          <a:p>
            <a:pPr marL="285750" indent="-285750">
              <a:buFont typeface="Arial" panose="020B0604020202020204" pitchFamily="34" charset="0"/>
              <a:buChar char="•"/>
            </a:pPr>
            <a:r>
              <a:rPr lang="en-US" dirty="0"/>
              <a:t>How do you demonstrate this?</a:t>
            </a:r>
          </a:p>
          <a:p>
            <a:endParaRPr lang="en-US" dirty="0"/>
          </a:p>
        </p:txBody>
      </p:sp>
      <p:pic>
        <p:nvPicPr>
          <p:cNvPr id="8" name="Picture 7">
            <a:extLst>
              <a:ext uri="{FF2B5EF4-FFF2-40B4-BE49-F238E27FC236}">
                <a16:creationId xmlns:a16="http://schemas.microsoft.com/office/drawing/2014/main" id="{D81C7B1D-40AE-AA41-81BD-74B42C2FB9BE}"/>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905125" cy="520505"/>
          </a:xfrm>
          <a:prstGeom prst="rect">
            <a:avLst/>
          </a:prstGeom>
          <a:noFill/>
          <a:ln>
            <a:noFill/>
          </a:ln>
        </p:spPr>
      </p:pic>
    </p:spTree>
    <p:extLst>
      <p:ext uri="{BB962C8B-B14F-4D97-AF65-F5344CB8AC3E}">
        <p14:creationId xmlns:p14="http://schemas.microsoft.com/office/powerpoint/2010/main" val="270040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1C5BD-DA85-4F43-BE52-417ED198C1FA}"/>
              </a:ext>
            </a:extLst>
          </p:cNvPr>
          <p:cNvSpPr>
            <a:spLocks noGrp="1"/>
          </p:cNvSpPr>
          <p:nvPr>
            <p:ph type="title"/>
          </p:nvPr>
        </p:nvSpPr>
        <p:spPr>
          <a:xfrm>
            <a:off x="838200" y="365125"/>
            <a:ext cx="10515600" cy="1133475"/>
          </a:xfrm>
        </p:spPr>
        <p:txBody>
          <a:bodyPr/>
          <a:lstStyle/>
          <a:p>
            <a:r>
              <a:rPr lang="en-US" dirty="0">
                <a:solidFill>
                  <a:srgbClr val="C00000"/>
                </a:solidFill>
              </a:rPr>
              <a:t>Building blocks of tax governance</a:t>
            </a:r>
          </a:p>
        </p:txBody>
      </p:sp>
      <p:sp>
        <p:nvSpPr>
          <p:cNvPr id="4" name="TextBox 3">
            <a:extLst>
              <a:ext uri="{FF2B5EF4-FFF2-40B4-BE49-F238E27FC236}">
                <a16:creationId xmlns:a16="http://schemas.microsoft.com/office/drawing/2014/main" id="{06A0D3E7-EC73-154D-9E99-4E98A4AC732B}"/>
              </a:ext>
            </a:extLst>
          </p:cNvPr>
          <p:cNvSpPr txBox="1"/>
          <p:nvPr/>
        </p:nvSpPr>
        <p:spPr>
          <a:xfrm>
            <a:off x="5435600" y="2146300"/>
            <a:ext cx="184731" cy="369332"/>
          </a:xfrm>
          <a:prstGeom prst="rect">
            <a:avLst/>
          </a:prstGeom>
          <a:noFill/>
        </p:spPr>
        <p:txBody>
          <a:bodyPr wrap="none" rtlCol="0">
            <a:spAutoFit/>
          </a:bodyPr>
          <a:lstStyle/>
          <a:p>
            <a:endParaRPr lang="en-US" dirty="0"/>
          </a:p>
        </p:txBody>
      </p:sp>
      <p:graphicFrame>
        <p:nvGraphicFramePr>
          <p:cNvPr id="5" name="Diagram 4">
            <a:extLst>
              <a:ext uri="{FF2B5EF4-FFF2-40B4-BE49-F238E27FC236}">
                <a16:creationId xmlns:a16="http://schemas.microsoft.com/office/drawing/2014/main" id="{1BA24F3E-1AE0-ED48-9360-85DDF54A63C0}"/>
              </a:ext>
            </a:extLst>
          </p:cNvPr>
          <p:cNvGraphicFramePr/>
          <p:nvPr/>
        </p:nvGraphicFramePr>
        <p:xfrm>
          <a:off x="3352801" y="1188720"/>
          <a:ext cx="5309062" cy="53041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89DE505F-E7BE-B34C-BE80-DA8D43FBE6BD}"/>
              </a:ext>
            </a:extLst>
          </p:cNvPr>
          <p:cNvSpPr txBox="1"/>
          <p:nvPr/>
        </p:nvSpPr>
        <p:spPr>
          <a:xfrm>
            <a:off x="465513" y="1687484"/>
            <a:ext cx="4472248" cy="1754326"/>
          </a:xfrm>
          <a:prstGeom prst="rect">
            <a:avLst/>
          </a:prstGeom>
          <a:noFill/>
        </p:spPr>
        <p:txBody>
          <a:bodyPr wrap="square" rtlCol="0">
            <a:spAutoFit/>
          </a:bodyPr>
          <a:lstStyle/>
          <a:p>
            <a:r>
              <a:rPr lang="en-US" dirty="0">
                <a:solidFill>
                  <a:srgbClr val="C00000"/>
                </a:solidFill>
              </a:rPr>
              <a:t>Operational </a:t>
            </a:r>
          </a:p>
          <a:p>
            <a:pPr marL="285750" indent="-285750">
              <a:buFont typeface="Arial" panose="020B0604020202020204" pitchFamily="34" charset="0"/>
              <a:buChar char="•"/>
            </a:pPr>
            <a:r>
              <a:rPr lang="en-US" dirty="0"/>
              <a:t>Quality of underlying data</a:t>
            </a:r>
          </a:p>
          <a:p>
            <a:pPr marL="285750" indent="-285750">
              <a:buFont typeface="Arial" panose="020B0604020202020204" pitchFamily="34" charset="0"/>
              <a:buChar char="•"/>
            </a:pPr>
            <a:r>
              <a:rPr lang="en-US" dirty="0"/>
              <a:t>Clearly defined/documented tax processes</a:t>
            </a:r>
          </a:p>
          <a:p>
            <a:pPr marL="285750" indent="-285750">
              <a:buFont typeface="Arial" panose="020B0604020202020204" pitchFamily="34" charset="0"/>
              <a:buChar char="•"/>
            </a:pPr>
            <a:r>
              <a:rPr lang="en-US" dirty="0"/>
              <a:t>Adequate controls in place</a:t>
            </a:r>
          </a:p>
          <a:p>
            <a:pPr marL="285750" indent="-285750">
              <a:buFont typeface="Arial" panose="020B0604020202020204" pitchFamily="34" charset="0"/>
              <a:buChar char="•"/>
            </a:pPr>
            <a:r>
              <a:rPr lang="en-US" dirty="0"/>
              <a:t>Testing of controls and processes</a:t>
            </a:r>
          </a:p>
          <a:p>
            <a:pPr marL="285750" indent="-285750">
              <a:buFont typeface="Arial" panose="020B0604020202020204" pitchFamily="34" charset="0"/>
              <a:buChar char="•"/>
            </a:pPr>
            <a:r>
              <a:rPr lang="en-US" dirty="0"/>
              <a:t>Allows for accurate tax reporting</a:t>
            </a:r>
          </a:p>
        </p:txBody>
      </p:sp>
      <p:sp>
        <p:nvSpPr>
          <p:cNvPr id="8" name="TextBox 7">
            <a:extLst>
              <a:ext uri="{FF2B5EF4-FFF2-40B4-BE49-F238E27FC236}">
                <a16:creationId xmlns:a16="http://schemas.microsoft.com/office/drawing/2014/main" id="{D721DFC2-1053-E340-B148-6C35AEC8C0DA}"/>
              </a:ext>
            </a:extLst>
          </p:cNvPr>
          <p:cNvSpPr txBox="1"/>
          <p:nvPr/>
        </p:nvSpPr>
        <p:spPr>
          <a:xfrm>
            <a:off x="7452362" y="1687484"/>
            <a:ext cx="4096789" cy="2031325"/>
          </a:xfrm>
          <a:prstGeom prst="rect">
            <a:avLst/>
          </a:prstGeom>
          <a:noFill/>
        </p:spPr>
        <p:txBody>
          <a:bodyPr wrap="square" rtlCol="0">
            <a:spAutoFit/>
          </a:bodyPr>
          <a:lstStyle/>
          <a:p>
            <a:r>
              <a:rPr lang="en-US" dirty="0">
                <a:solidFill>
                  <a:srgbClr val="C00000"/>
                </a:solidFill>
              </a:rPr>
              <a:t>Operational – Questions from HMRC</a:t>
            </a:r>
          </a:p>
          <a:p>
            <a:pPr marL="285750" indent="-285750">
              <a:buFont typeface="Arial" panose="020B0604020202020204" pitchFamily="34" charset="0"/>
              <a:buChar char="•"/>
            </a:pPr>
            <a:r>
              <a:rPr lang="en-US" dirty="0"/>
              <a:t>What is the quality of documentation?</a:t>
            </a:r>
          </a:p>
          <a:p>
            <a:pPr marL="285750" indent="-285750">
              <a:buFont typeface="Arial" panose="020B0604020202020204" pitchFamily="34" charset="0"/>
              <a:buChar char="•"/>
            </a:pPr>
            <a:r>
              <a:rPr lang="en-US" dirty="0"/>
              <a:t>Is it consistent across the business?</a:t>
            </a:r>
          </a:p>
          <a:p>
            <a:pPr marL="285750" indent="-285750">
              <a:buFont typeface="Arial" panose="020B0604020202020204" pitchFamily="34" charset="0"/>
              <a:buChar char="•"/>
            </a:pPr>
            <a:r>
              <a:rPr lang="en-US" dirty="0"/>
              <a:t>Are the controls the right controls?</a:t>
            </a:r>
          </a:p>
          <a:p>
            <a:pPr marL="285750" indent="-285750">
              <a:buFont typeface="Arial" panose="020B0604020202020204" pitchFamily="34" charset="0"/>
              <a:buChar char="•"/>
            </a:pPr>
            <a:r>
              <a:rPr lang="en-US" dirty="0"/>
              <a:t>Show us evidence of testing</a:t>
            </a:r>
          </a:p>
          <a:p>
            <a:pPr marL="285750" indent="-285750">
              <a:buFont typeface="Arial" panose="020B0604020202020204" pitchFamily="34" charset="0"/>
              <a:buChar char="•"/>
            </a:pPr>
            <a:r>
              <a:rPr lang="en-US" dirty="0"/>
              <a:t>Who reviews this and when?</a:t>
            </a:r>
          </a:p>
          <a:p>
            <a:endParaRPr lang="en-US" dirty="0"/>
          </a:p>
        </p:txBody>
      </p:sp>
      <p:pic>
        <p:nvPicPr>
          <p:cNvPr id="7" name="Picture 6">
            <a:extLst>
              <a:ext uri="{FF2B5EF4-FFF2-40B4-BE49-F238E27FC236}">
                <a16:creationId xmlns:a16="http://schemas.microsoft.com/office/drawing/2014/main" id="{812CF9EF-9DCC-0A42-B639-2D41AE2826C4}"/>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905125" cy="520505"/>
          </a:xfrm>
          <a:prstGeom prst="rect">
            <a:avLst/>
          </a:prstGeom>
          <a:noFill/>
          <a:ln>
            <a:noFill/>
          </a:ln>
        </p:spPr>
      </p:pic>
    </p:spTree>
    <p:extLst>
      <p:ext uri="{BB962C8B-B14F-4D97-AF65-F5344CB8AC3E}">
        <p14:creationId xmlns:p14="http://schemas.microsoft.com/office/powerpoint/2010/main" val="2839326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8A0AA-DCAA-7C40-A6ED-ACC1A4FE3318}"/>
              </a:ext>
            </a:extLst>
          </p:cNvPr>
          <p:cNvSpPr>
            <a:spLocks noGrp="1"/>
          </p:cNvSpPr>
          <p:nvPr>
            <p:ph type="title"/>
          </p:nvPr>
        </p:nvSpPr>
        <p:spPr/>
        <p:txBody>
          <a:bodyPr/>
          <a:lstStyle/>
          <a:p>
            <a:r>
              <a:rPr lang="en-US" dirty="0">
                <a:solidFill>
                  <a:srgbClr val="C00000"/>
                </a:solidFill>
              </a:rPr>
              <a:t>What is it like dealing with HMRC?</a:t>
            </a:r>
          </a:p>
        </p:txBody>
      </p:sp>
      <p:sp>
        <p:nvSpPr>
          <p:cNvPr id="3" name="Content Placeholder 2">
            <a:extLst>
              <a:ext uri="{FF2B5EF4-FFF2-40B4-BE49-F238E27FC236}">
                <a16:creationId xmlns:a16="http://schemas.microsoft.com/office/drawing/2014/main" id="{63149423-F9B8-414B-83AA-8FD97CC175BA}"/>
              </a:ext>
            </a:extLst>
          </p:cNvPr>
          <p:cNvSpPr>
            <a:spLocks noGrp="1"/>
          </p:cNvSpPr>
          <p:nvPr>
            <p:ph sz="half" idx="1"/>
          </p:nvPr>
        </p:nvSpPr>
        <p:spPr/>
        <p:txBody>
          <a:bodyPr>
            <a:normAutofit/>
          </a:bodyPr>
          <a:lstStyle/>
          <a:p>
            <a:pPr marL="0" indent="0">
              <a:buNone/>
            </a:pPr>
            <a:r>
              <a:rPr lang="en-US" sz="3600" b="1" dirty="0">
                <a:solidFill>
                  <a:srgbClr val="C00000"/>
                </a:solidFill>
              </a:rPr>
              <a:t>Client feedback</a:t>
            </a:r>
            <a:endParaRPr lang="en-US" dirty="0">
              <a:solidFill>
                <a:srgbClr val="C00000"/>
              </a:solidFill>
            </a:endParaRPr>
          </a:p>
          <a:p>
            <a:r>
              <a:rPr lang="en-US" dirty="0"/>
              <a:t>Uncertain</a:t>
            </a:r>
          </a:p>
          <a:p>
            <a:r>
              <a:rPr lang="en-US" dirty="0"/>
              <a:t>Uncommercial</a:t>
            </a:r>
          </a:p>
          <a:p>
            <a:r>
              <a:rPr lang="en-US" dirty="0"/>
              <a:t>Challenging</a:t>
            </a:r>
          </a:p>
          <a:p>
            <a:r>
              <a:rPr lang="en-US" dirty="0"/>
              <a:t>Time consuming</a:t>
            </a:r>
          </a:p>
          <a:p>
            <a:r>
              <a:rPr lang="en-US" dirty="0"/>
              <a:t>Exasperating</a:t>
            </a:r>
          </a:p>
          <a:p>
            <a:r>
              <a:rPr lang="en-US" dirty="0"/>
              <a:t>Worrying</a:t>
            </a:r>
          </a:p>
          <a:p>
            <a:endParaRPr lang="en-US" dirty="0"/>
          </a:p>
          <a:p>
            <a:pPr lvl="1"/>
            <a:endParaRPr lang="en-US" dirty="0"/>
          </a:p>
        </p:txBody>
      </p:sp>
      <p:sp>
        <p:nvSpPr>
          <p:cNvPr id="4" name="Content Placeholder 3">
            <a:extLst>
              <a:ext uri="{FF2B5EF4-FFF2-40B4-BE49-F238E27FC236}">
                <a16:creationId xmlns:a16="http://schemas.microsoft.com/office/drawing/2014/main" id="{2BB2245E-4093-C14F-AC3B-76845FD9E27B}"/>
              </a:ext>
            </a:extLst>
          </p:cNvPr>
          <p:cNvSpPr>
            <a:spLocks noGrp="1"/>
          </p:cNvSpPr>
          <p:nvPr>
            <p:ph sz="half" idx="2"/>
          </p:nvPr>
        </p:nvSpPr>
        <p:spPr/>
        <p:txBody>
          <a:bodyPr>
            <a:normAutofit/>
          </a:bodyPr>
          <a:lstStyle/>
          <a:p>
            <a:pPr marL="0" indent="0">
              <a:buNone/>
            </a:pPr>
            <a:r>
              <a:rPr lang="en-GB" sz="3600" b="1" dirty="0">
                <a:solidFill>
                  <a:srgbClr val="C00000"/>
                </a:solidFill>
              </a:rPr>
              <a:t>What does HMRC say?</a:t>
            </a:r>
            <a:endParaRPr lang="en-GB" dirty="0">
              <a:solidFill>
                <a:srgbClr val="C00000"/>
              </a:solidFill>
            </a:endParaRPr>
          </a:p>
          <a:p>
            <a:r>
              <a:rPr lang="en-GB" dirty="0"/>
              <a:t>Make things easy</a:t>
            </a:r>
          </a:p>
          <a:p>
            <a:r>
              <a:rPr lang="en-GB" dirty="0"/>
              <a:t>Responsive</a:t>
            </a:r>
          </a:p>
          <a:p>
            <a:r>
              <a:rPr lang="en-GB" dirty="0"/>
              <a:t>Treated fairly</a:t>
            </a:r>
          </a:p>
          <a:p>
            <a:r>
              <a:rPr lang="en-GB" dirty="0"/>
              <a:t>Impartial</a:t>
            </a:r>
          </a:p>
          <a:p>
            <a:r>
              <a:rPr lang="en-GB" dirty="0"/>
              <a:t>Effective</a:t>
            </a:r>
          </a:p>
          <a:p>
            <a:r>
              <a:rPr lang="en-GB" dirty="0"/>
              <a:t>Accessible</a:t>
            </a:r>
          </a:p>
          <a:p>
            <a:endParaRPr lang="en-GB" dirty="0"/>
          </a:p>
        </p:txBody>
      </p:sp>
      <p:pic>
        <p:nvPicPr>
          <p:cNvPr id="5" name="Picture 4">
            <a:extLst>
              <a:ext uri="{FF2B5EF4-FFF2-40B4-BE49-F238E27FC236}">
                <a16:creationId xmlns:a16="http://schemas.microsoft.com/office/drawing/2014/main" id="{D0778CC3-F2C7-904B-9B69-C75750602E4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905125" cy="520505"/>
          </a:xfrm>
          <a:prstGeom prst="rect">
            <a:avLst/>
          </a:prstGeom>
          <a:noFill/>
          <a:ln>
            <a:noFill/>
          </a:ln>
        </p:spPr>
      </p:pic>
    </p:spTree>
    <p:extLst>
      <p:ext uri="{BB962C8B-B14F-4D97-AF65-F5344CB8AC3E}">
        <p14:creationId xmlns:p14="http://schemas.microsoft.com/office/powerpoint/2010/main" val="14170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1C5BD-DA85-4F43-BE52-417ED198C1FA}"/>
              </a:ext>
            </a:extLst>
          </p:cNvPr>
          <p:cNvSpPr>
            <a:spLocks noGrp="1"/>
          </p:cNvSpPr>
          <p:nvPr>
            <p:ph type="title"/>
          </p:nvPr>
        </p:nvSpPr>
        <p:spPr>
          <a:xfrm>
            <a:off x="838200" y="365125"/>
            <a:ext cx="10515600" cy="1133475"/>
          </a:xfrm>
        </p:spPr>
        <p:txBody>
          <a:bodyPr/>
          <a:lstStyle/>
          <a:p>
            <a:r>
              <a:rPr lang="en-US" dirty="0">
                <a:solidFill>
                  <a:srgbClr val="C00000"/>
                </a:solidFill>
              </a:rPr>
              <a:t>Building blocks of tax governance</a:t>
            </a:r>
          </a:p>
        </p:txBody>
      </p:sp>
      <p:graphicFrame>
        <p:nvGraphicFramePr>
          <p:cNvPr id="5" name="Diagram 4">
            <a:extLst>
              <a:ext uri="{FF2B5EF4-FFF2-40B4-BE49-F238E27FC236}">
                <a16:creationId xmlns:a16="http://schemas.microsoft.com/office/drawing/2014/main" id="{1BA24F3E-1AE0-ED48-9360-85DDF54A63C0}"/>
              </a:ext>
            </a:extLst>
          </p:cNvPr>
          <p:cNvGraphicFramePr/>
          <p:nvPr/>
        </p:nvGraphicFramePr>
        <p:xfrm>
          <a:off x="3683000" y="1130301"/>
          <a:ext cx="5588000" cy="53625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E2C53463-5032-8C44-B3BE-0BFAB7ED6960}"/>
              </a:ext>
            </a:extLst>
          </p:cNvPr>
          <p:cNvSpPr txBox="1"/>
          <p:nvPr/>
        </p:nvSpPr>
        <p:spPr>
          <a:xfrm>
            <a:off x="695498" y="1670858"/>
            <a:ext cx="4727402" cy="2862322"/>
          </a:xfrm>
          <a:prstGeom prst="rect">
            <a:avLst/>
          </a:prstGeom>
          <a:noFill/>
        </p:spPr>
        <p:txBody>
          <a:bodyPr wrap="square" rtlCol="0">
            <a:spAutoFit/>
          </a:bodyPr>
          <a:lstStyle/>
          <a:p>
            <a:r>
              <a:rPr lang="en-US" dirty="0">
                <a:solidFill>
                  <a:srgbClr val="C00000"/>
                </a:solidFill>
              </a:rPr>
              <a:t>Tax control framework</a:t>
            </a:r>
          </a:p>
          <a:p>
            <a:pPr marL="285750" indent="-285750">
              <a:buFont typeface="Arial" panose="020B0604020202020204" pitchFamily="34" charset="0"/>
              <a:buChar char="•"/>
            </a:pPr>
            <a:r>
              <a:rPr lang="en-US" dirty="0"/>
              <a:t>Key tax risks understood</a:t>
            </a:r>
          </a:p>
          <a:p>
            <a:pPr marL="285750" indent="-285750">
              <a:buFont typeface="Arial" panose="020B0604020202020204" pitchFamily="34" charset="0"/>
              <a:buChar char="•"/>
            </a:pPr>
            <a:r>
              <a:rPr lang="en-US" dirty="0"/>
              <a:t>Appetite to risk understood</a:t>
            </a:r>
          </a:p>
          <a:p>
            <a:pPr marL="285750" indent="-285750">
              <a:buFont typeface="Arial" panose="020B0604020202020204" pitchFamily="34" charset="0"/>
              <a:buChar char="•"/>
            </a:pPr>
            <a:r>
              <a:rPr lang="en-US" dirty="0"/>
              <a:t>Board/senior management engagement</a:t>
            </a:r>
          </a:p>
          <a:p>
            <a:pPr marL="285750" indent="-285750">
              <a:buFont typeface="Arial" panose="020B0604020202020204" pitchFamily="34" charset="0"/>
              <a:buChar char="•"/>
            </a:pPr>
            <a:r>
              <a:rPr lang="en-US" dirty="0"/>
              <a:t>Understood/applied throughout the business</a:t>
            </a:r>
          </a:p>
          <a:p>
            <a:pPr marL="285750" indent="-285750">
              <a:buFont typeface="Arial" panose="020B0604020202020204" pitchFamily="34" charset="0"/>
              <a:buChar char="•"/>
            </a:pPr>
            <a:r>
              <a:rPr lang="en-US" dirty="0"/>
              <a:t>Sufficient resources:</a:t>
            </a:r>
          </a:p>
          <a:p>
            <a:pPr marL="742950" lvl="1" indent="-285750">
              <a:buFont typeface="Arial" panose="020B0604020202020204" pitchFamily="34" charset="0"/>
              <a:buChar char="•"/>
            </a:pPr>
            <a:r>
              <a:rPr lang="en-US" dirty="0"/>
              <a:t>People</a:t>
            </a:r>
          </a:p>
          <a:p>
            <a:pPr marL="742950" lvl="1" indent="-285750">
              <a:buFont typeface="Arial" panose="020B0604020202020204" pitchFamily="34" charset="0"/>
              <a:buChar char="•"/>
            </a:pPr>
            <a:r>
              <a:rPr lang="en-US" dirty="0"/>
              <a:t>Processes</a:t>
            </a:r>
          </a:p>
          <a:p>
            <a:pPr marL="742950" lvl="1" indent="-285750">
              <a:buFont typeface="Arial" panose="020B0604020202020204" pitchFamily="34" charset="0"/>
              <a:buChar char="•"/>
            </a:pPr>
            <a:r>
              <a:rPr lang="en-US" dirty="0"/>
              <a:t>Policies/training</a:t>
            </a:r>
          </a:p>
          <a:p>
            <a:pPr marL="285750" indent="-285750">
              <a:buFont typeface="Arial" panose="020B0604020202020204" pitchFamily="34" charset="0"/>
              <a:buChar char="•"/>
            </a:pPr>
            <a:endParaRPr lang="en-US" dirty="0"/>
          </a:p>
        </p:txBody>
      </p:sp>
      <p:sp>
        <p:nvSpPr>
          <p:cNvPr id="4" name="TextBox 3">
            <a:extLst>
              <a:ext uri="{FF2B5EF4-FFF2-40B4-BE49-F238E27FC236}">
                <a16:creationId xmlns:a16="http://schemas.microsoft.com/office/drawing/2014/main" id="{A78DB054-03D0-CC4D-B909-7D0C1E335518}"/>
              </a:ext>
            </a:extLst>
          </p:cNvPr>
          <p:cNvSpPr txBox="1"/>
          <p:nvPr/>
        </p:nvSpPr>
        <p:spPr>
          <a:xfrm>
            <a:off x="7704513" y="1670858"/>
            <a:ext cx="4030287" cy="2308324"/>
          </a:xfrm>
          <a:prstGeom prst="rect">
            <a:avLst/>
          </a:prstGeom>
          <a:noFill/>
        </p:spPr>
        <p:txBody>
          <a:bodyPr wrap="square" rtlCol="0">
            <a:spAutoFit/>
          </a:bodyPr>
          <a:lstStyle/>
          <a:p>
            <a:r>
              <a:rPr lang="en-US" dirty="0">
                <a:solidFill>
                  <a:srgbClr val="C00000"/>
                </a:solidFill>
              </a:rPr>
              <a:t>Tax control framework – Questions from HMRC</a:t>
            </a:r>
          </a:p>
          <a:p>
            <a:pPr marL="285750" indent="-285750">
              <a:buFont typeface="Arial" panose="020B0604020202020204" pitchFamily="34" charset="0"/>
              <a:buChar char="•"/>
            </a:pPr>
            <a:r>
              <a:rPr lang="en-US" dirty="0"/>
              <a:t>Is tax aligned with corporate strategy?</a:t>
            </a:r>
          </a:p>
          <a:p>
            <a:pPr marL="285750" indent="-285750">
              <a:buFont typeface="Arial" panose="020B0604020202020204" pitchFamily="34" charset="0"/>
              <a:buChar char="•"/>
            </a:pPr>
            <a:r>
              <a:rPr lang="en-US" dirty="0"/>
              <a:t>How are tax controls defined and embedded?</a:t>
            </a:r>
          </a:p>
          <a:p>
            <a:pPr marL="285750" indent="-285750">
              <a:buFont typeface="Arial" panose="020B0604020202020204" pitchFamily="34" charset="0"/>
              <a:buChar char="•"/>
            </a:pPr>
            <a:r>
              <a:rPr lang="en-US" dirty="0"/>
              <a:t>Is tax an integral part of the business?</a:t>
            </a:r>
          </a:p>
          <a:p>
            <a:pPr marL="285750" indent="-285750">
              <a:buFont typeface="Arial" panose="020B0604020202020204" pitchFamily="34" charset="0"/>
              <a:buChar char="•"/>
            </a:pPr>
            <a:r>
              <a:rPr lang="en-US" dirty="0"/>
              <a:t>Is there a commonly understood risk appetite across the Group?</a:t>
            </a:r>
          </a:p>
        </p:txBody>
      </p:sp>
      <p:pic>
        <p:nvPicPr>
          <p:cNvPr id="6" name="Picture 5">
            <a:extLst>
              <a:ext uri="{FF2B5EF4-FFF2-40B4-BE49-F238E27FC236}">
                <a16:creationId xmlns:a16="http://schemas.microsoft.com/office/drawing/2014/main" id="{96C15107-CBD3-A847-86D5-E812D2936614}"/>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905125" cy="520505"/>
          </a:xfrm>
          <a:prstGeom prst="rect">
            <a:avLst/>
          </a:prstGeom>
          <a:noFill/>
          <a:ln>
            <a:noFill/>
          </a:ln>
        </p:spPr>
      </p:pic>
    </p:spTree>
    <p:extLst>
      <p:ext uri="{BB962C8B-B14F-4D97-AF65-F5344CB8AC3E}">
        <p14:creationId xmlns:p14="http://schemas.microsoft.com/office/powerpoint/2010/main" val="51772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8A0AA-DCAA-7C40-A6ED-ACC1A4FE3318}"/>
              </a:ext>
            </a:extLst>
          </p:cNvPr>
          <p:cNvSpPr>
            <a:spLocks noGrp="1"/>
          </p:cNvSpPr>
          <p:nvPr>
            <p:ph type="ctrTitle"/>
          </p:nvPr>
        </p:nvSpPr>
        <p:spPr>
          <a:xfrm>
            <a:off x="1524000" y="1122363"/>
            <a:ext cx="9144000" cy="1424894"/>
          </a:xfrm>
        </p:spPr>
        <p:txBody>
          <a:bodyPr/>
          <a:lstStyle/>
          <a:p>
            <a:r>
              <a:rPr lang="en-US" dirty="0">
                <a:solidFill>
                  <a:srgbClr val="C00000"/>
                </a:solidFill>
              </a:rPr>
              <a:t>Local compliance</a:t>
            </a:r>
          </a:p>
        </p:txBody>
      </p:sp>
      <p:pic>
        <p:nvPicPr>
          <p:cNvPr id="6" name="Picture 5">
            <a:extLst>
              <a:ext uri="{FF2B5EF4-FFF2-40B4-BE49-F238E27FC236}">
                <a16:creationId xmlns:a16="http://schemas.microsoft.com/office/drawing/2014/main" id="{5BD7DBB3-A5FA-9C46-84D7-CEEA0D002ECA}"/>
              </a:ext>
            </a:extLst>
          </p:cNvPr>
          <p:cNvPicPr>
            <a:picLocks noChangeAspect="1"/>
          </p:cNvPicPr>
          <p:nvPr/>
        </p:nvPicPr>
        <p:blipFill>
          <a:blip r:embed="rId3"/>
          <a:stretch>
            <a:fillRect/>
          </a:stretch>
        </p:blipFill>
        <p:spPr>
          <a:xfrm>
            <a:off x="2852057" y="3418116"/>
            <a:ext cx="6487885" cy="2590800"/>
          </a:xfrm>
          <a:prstGeom prst="rect">
            <a:avLst/>
          </a:prstGeom>
        </p:spPr>
      </p:pic>
      <p:pic>
        <p:nvPicPr>
          <p:cNvPr id="4" name="Picture 3">
            <a:extLst>
              <a:ext uri="{FF2B5EF4-FFF2-40B4-BE49-F238E27FC236}">
                <a16:creationId xmlns:a16="http://schemas.microsoft.com/office/drawing/2014/main" id="{8B8F9437-1725-2F4D-9006-EDD4FBA0BC4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905125" cy="520505"/>
          </a:xfrm>
          <a:prstGeom prst="rect">
            <a:avLst/>
          </a:prstGeom>
          <a:noFill/>
          <a:ln>
            <a:noFill/>
          </a:ln>
        </p:spPr>
      </p:pic>
    </p:spTree>
    <p:extLst>
      <p:ext uri="{BB962C8B-B14F-4D97-AF65-F5344CB8AC3E}">
        <p14:creationId xmlns:p14="http://schemas.microsoft.com/office/powerpoint/2010/main" val="3124843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8A0AA-DCAA-7C40-A6ED-ACC1A4FE3318}"/>
              </a:ext>
            </a:extLst>
          </p:cNvPr>
          <p:cNvSpPr>
            <a:spLocks noGrp="1"/>
          </p:cNvSpPr>
          <p:nvPr>
            <p:ph type="title"/>
          </p:nvPr>
        </p:nvSpPr>
        <p:spPr/>
        <p:txBody>
          <a:bodyPr/>
          <a:lstStyle/>
          <a:p>
            <a:r>
              <a:rPr lang="en-US" dirty="0">
                <a:solidFill>
                  <a:srgbClr val="C00000"/>
                </a:solidFill>
              </a:rPr>
              <a:t>HMRC </a:t>
            </a:r>
            <a:r>
              <a:rPr lang="en-US" dirty="0" err="1">
                <a:solidFill>
                  <a:srgbClr val="C00000"/>
                </a:solidFill>
              </a:rPr>
              <a:t>organisation</a:t>
            </a:r>
            <a:endParaRPr lang="en-US" dirty="0">
              <a:solidFill>
                <a:srgbClr val="C00000"/>
              </a:solidFill>
            </a:endParaRPr>
          </a:p>
        </p:txBody>
      </p:sp>
      <p:sp>
        <p:nvSpPr>
          <p:cNvPr id="3" name="Content Placeholder 2">
            <a:extLst>
              <a:ext uri="{FF2B5EF4-FFF2-40B4-BE49-F238E27FC236}">
                <a16:creationId xmlns:a16="http://schemas.microsoft.com/office/drawing/2014/main" id="{63149423-F9B8-414B-83AA-8FD97CC175BA}"/>
              </a:ext>
            </a:extLst>
          </p:cNvPr>
          <p:cNvSpPr>
            <a:spLocks noGrp="1"/>
          </p:cNvSpPr>
          <p:nvPr>
            <p:ph idx="1"/>
          </p:nvPr>
        </p:nvSpPr>
        <p:spPr/>
        <p:txBody>
          <a:bodyPr>
            <a:normAutofit/>
          </a:bodyPr>
          <a:lstStyle/>
          <a:p>
            <a:r>
              <a:rPr lang="en-US" b="1" dirty="0"/>
              <a:t>Large Business</a:t>
            </a:r>
          </a:p>
          <a:p>
            <a:pPr lvl="1"/>
            <a:r>
              <a:rPr lang="en-US" dirty="0"/>
              <a:t>Turnover £500m+</a:t>
            </a:r>
          </a:p>
          <a:p>
            <a:pPr lvl="1"/>
            <a:r>
              <a:rPr lang="en-US" dirty="0"/>
              <a:t>Top 2,000 businesses in UK</a:t>
            </a:r>
          </a:p>
          <a:p>
            <a:pPr lvl="1"/>
            <a:r>
              <a:rPr lang="en-US" dirty="0"/>
              <a:t>Appoint a Customer Compliance Manager</a:t>
            </a:r>
          </a:p>
          <a:p>
            <a:r>
              <a:rPr lang="en-US" b="1" dirty="0"/>
              <a:t>Wealthy &amp; Midsized</a:t>
            </a:r>
          </a:p>
          <a:p>
            <a:pPr lvl="1"/>
            <a:r>
              <a:rPr lang="en-US" dirty="0"/>
              <a:t>Turnover £10m+ to £500m or at least 20 employees</a:t>
            </a:r>
          </a:p>
          <a:p>
            <a:pPr lvl="1"/>
            <a:r>
              <a:rPr lang="en-US" dirty="0"/>
              <a:t>“Customer </a:t>
            </a:r>
            <a:r>
              <a:rPr lang="en-US" dirty="0" err="1"/>
              <a:t>segmention</a:t>
            </a:r>
            <a:r>
              <a:rPr lang="en-US" dirty="0"/>
              <a:t>” (focus on the business and not individual taxes)</a:t>
            </a:r>
          </a:p>
          <a:p>
            <a:r>
              <a:rPr lang="en-US" b="1" dirty="0"/>
              <a:t>Individuals &amp; Small Business Compliance</a:t>
            </a:r>
          </a:p>
          <a:p>
            <a:pPr lvl="1"/>
            <a:r>
              <a:rPr lang="en-US" dirty="0"/>
              <a:t>Turnover up to £10m</a:t>
            </a:r>
          </a:p>
          <a:p>
            <a:pPr lvl="1"/>
            <a:r>
              <a:rPr lang="en-US" dirty="0"/>
              <a:t>35m individuals and small businesses</a:t>
            </a:r>
          </a:p>
          <a:p>
            <a:endParaRPr lang="en-US" dirty="0"/>
          </a:p>
          <a:p>
            <a:pPr marL="0" indent="0">
              <a:buNone/>
            </a:pPr>
            <a:endParaRPr lang="en-US" dirty="0"/>
          </a:p>
        </p:txBody>
      </p:sp>
      <p:pic>
        <p:nvPicPr>
          <p:cNvPr id="4" name="Picture 3">
            <a:extLst>
              <a:ext uri="{FF2B5EF4-FFF2-40B4-BE49-F238E27FC236}">
                <a16:creationId xmlns:a16="http://schemas.microsoft.com/office/drawing/2014/main" id="{1F02F526-D173-104E-B793-AD4B8D78077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905125" cy="520505"/>
          </a:xfrm>
          <a:prstGeom prst="rect">
            <a:avLst/>
          </a:prstGeom>
          <a:noFill/>
          <a:ln>
            <a:noFill/>
          </a:ln>
        </p:spPr>
      </p:pic>
    </p:spTree>
    <p:extLst>
      <p:ext uri="{BB962C8B-B14F-4D97-AF65-F5344CB8AC3E}">
        <p14:creationId xmlns:p14="http://schemas.microsoft.com/office/powerpoint/2010/main" val="29833008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8A0AA-DCAA-7C40-A6ED-ACC1A4FE3318}"/>
              </a:ext>
            </a:extLst>
          </p:cNvPr>
          <p:cNvSpPr>
            <a:spLocks noGrp="1"/>
          </p:cNvSpPr>
          <p:nvPr>
            <p:ph type="title"/>
          </p:nvPr>
        </p:nvSpPr>
        <p:spPr/>
        <p:txBody>
          <a:bodyPr/>
          <a:lstStyle/>
          <a:p>
            <a:r>
              <a:rPr lang="en-US" dirty="0">
                <a:solidFill>
                  <a:srgbClr val="C00000"/>
                </a:solidFill>
              </a:rPr>
              <a:t>HMRC enquiries – key considerations</a:t>
            </a:r>
          </a:p>
        </p:txBody>
      </p:sp>
      <p:sp>
        <p:nvSpPr>
          <p:cNvPr id="3" name="Content Placeholder 2">
            <a:extLst>
              <a:ext uri="{FF2B5EF4-FFF2-40B4-BE49-F238E27FC236}">
                <a16:creationId xmlns:a16="http://schemas.microsoft.com/office/drawing/2014/main" id="{63149423-F9B8-414B-83AA-8FD97CC175BA}"/>
              </a:ext>
            </a:extLst>
          </p:cNvPr>
          <p:cNvSpPr>
            <a:spLocks noGrp="1"/>
          </p:cNvSpPr>
          <p:nvPr>
            <p:ph idx="1"/>
          </p:nvPr>
        </p:nvSpPr>
        <p:spPr/>
        <p:txBody>
          <a:bodyPr>
            <a:normAutofit/>
          </a:bodyPr>
          <a:lstStyle/>
          <a:p>
            <a:r>
              <a:rPr lang="en-US" dirty="0"/>
              <a:t>What type of enquiry is it?</a:t>
            </a:r>
          </a:p>
          <a:p>
            <a:r>
              <a:rPr lang="en-US" dirty="0"/>
              <a:t>Who issued the enquiry/who is the Inspector (Is it an inspector?)</a:t>
            </a:r>
          </a:p>
          <a:p>
            <a:r>
              <a:rPr lang="en-US" dirty="0"/>
              <a:t>What information do HMRC have?</a:t>
            </a:r>
          </a:p>
          <a:p>
            <a:r>
              <a:rPr lang="en-US" dirty="0"/>
              <a:t>Is the information HMRC requesting reasonably required?</a:t>
            </a:r>
          </a:p>
          <a:p>
            <a:r>
              <a:rPr lang="en-US" dirty="0"/>
              <a:t>Do HMRC have the right to raise enquiries/issue assessments?</a:t>
            </a:r>
          </a:p>
          <a:p>
            <a:r>
              <a:rPr lang="en-US" dirty="0"/>
              <a:t>What safeguards are in place?</a:t>
            </a:r>
          </a:p>
          <a:p>
            <a:r>
              <a:rPr lang="en-US" dirty="0"/>
              <a:t>Who is the decision maker?</a:t>
            </a:r>
          </a:p>
          <a:p>
            <a:r>
              <a:rPr lang="en-US" dirty="0"/>
              <a:t>What is the settlement/governance process?</a:t>
            </a:r>
          </a:p>
          <a:p>
            <a:endParaRPr lang="en-US" dirty="0"/>
          </a:p>
          <a:p>
            <a:pPr marL="0" indent="0">
              <a:buNone/>
            </a:pPr>
            <a:endParaRPr lang="en-US" dirty="0"/>
          </a:p>
        </p:txBody>
      </p:sp>
      <p:pic>
        <p:nvPicPr>
          <p:cNvPr id="4" name="Picture 3">
            <a:extLst>
              <a:ext uri="{FF2B5EF4-FFF2-40B4-BE49-F238E27FC236}">
                <a16:creationId xmlns:a16="http://schemas.microsoft.com/office/drawing/2014/main" id="{6EEC9CA7-4F70-8F4B-A13F-4934EACA25D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905125" cy="520505"/>
          </a:xfrm>
          <a:prstGeom prst="rect">
            <a:avLst/>
          </a:prstGeom>
          <a:noFill/>
          <a:ln>
            <a:noFill/>
          </a:ln>
        </p:spPr>
      </p:pic>
    </p:spTree>
    <p:extLst>
      <p:ext uri="{BB962C8B-B14F-4D97-AF65-F5344CB8AC3E}">
        <p14:creationId xmlns:p14="http://schemas.microsoft.com/office/powerpoint/2010/main" val="374983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8A0AA-DCAA-7C40-A6ED-ACC1A4FE3318}"/>
              </a:ext>
            </a:extLst>
          </p:cNvPr>
          <p:cNvSpPr>
            <a:spLocks noGrp="1"/>
          </p:cNvSpPr>
          <p:nvPr>
            <p:ph type="title"/>
          </p:nvPr>
        </p:nvSpPr>
        <p:spPr/>
        <p:txBody>
          <a:bodyPr/>
          <a:lstStyle/>
          <a:p>
            <a:r>
              <a:rPr lang="en-US" dirty="0">
                <a:solidFill>
                  <a:srgbClr val="C00000"/>
                </a:solidFill>
              </a:rPr>
              <a:t>HMRC – Risk &amp; </a:t>
            </a:r>
            <a:r>
              <a:rPr lang="en-US" dirty="0" err="1">
                <a:solidFill>
                  <a:srgbClr val="C00000"/>
                </a:solidFill>
              </a:rPr>
              <a:t>Intellegence</a:t>
            </a:r>
            <a:r>
              <a:rPr lang="en-US" dirty="0">
                <a:solidFill>
                  <a:srgbClr val="C00000"/>
                </a:solidFill>
              </a:rPr>
              <a:t> Service (RIS)</a:t>
            </a:r>
          </a:p>
        </p:txBody>
      </p:sp>
      <p:sp>
        <p:nvSpPr>
          <p:cNvPr id="3" name="Content Placeholder 2">
            <a:extLst>
              <a:ext uri="{FF2B5EF4-FFF2-40B4-BE49-F238E27FC236}">
                <a16:creationId xmlns:a16="http://schemas.microsoft.com/office/drawing/2014/main" id="{63149423-F9B8-414B-83AA-8FD97CC175BA}"/>
              </a:ext>
            </a:extLst>
          </p:cNvPr>
          <p:cNvSpPr>
            <a:spLocks noGrp="1"/>
          </p:cNvSpPr>
          <p:nvPr>
            <p:ph idx="1"/>
          </p:nvPr>
        </p:nvSpPr>
        <p:spPr>
          <a:xfrm>
            <a:off x="838200" y="1690688"/>
            <a:ext cx="10515600" cy="4486275"/>
          </a:xfrm>
        </p:spPr>
        <p:txBody>
          <a:bodyPr>
            <a:normAutofit lnSpcReduction="10000"/>
          </a:bodyPr>
          <a:lstStyle/>
          <a:p>
            <a:r>
              <a:rPr lang="en-US" dirty="0"/>
              <a:t>Based in Bristol</a:t>
            </a:r>
          </a:p>
          <a:p>
            <a:r>
              <a:rPr lang="en-US" dirty="0"/>
              <a:t>Collates data for HMRC enquiries/campaigns/projects</a:t>
            </a:r>
          </a:p>
          <a:p>
            <a:r>
              <a:rPr lang="en-US" dirty="0"/>
              <a:t>3 main elements</a:t>
            </a:r>
          </a:p>
          <a:p>
            <a:pPr lvl="1"/>
            <a:r>
              <a:rPr lang="en-US" b="1" dirty="0"/>
              <a:t>Analysis &amp; information </a:t>
            </a:r>
            <a:r>
              <a:rPr lang="en-US" dirty="0"/>
              <a:t>– identifies compliance risk and threats</a:t>
            </a:r>
          </a:p>
          <a:p>
            <a:pPr lvl="1"/>
            <a:r>
              <a:rPr lang="en-US" b="1" dirty="0"/>
              <a:t>Campaigns &amp; National Projects </a:t>
            </a:r>
            <a:r>
              <a:rPr lang="en-US" dirty="0"/>
              <a:t>– Develops project work</a:t>
            </a:r>
          </a:p>
          <a:p>
            <a:pPr lvl="1"/>
            <a:r>
              <a:rPr lang="en-US" b="1" dirty="0"/>
              <a:t>Operations</a:t>
            </a:r>
            <a:r>
              <a:rPr lang="en-US" dirty="0"/>
              <a:t> – Deliver risk intelligence packages</a:t>
            </a:r>
          </a:p>
          <a:p>
            <a:r>
              <a:rPr lang="en-US" dirty="0"/>
              <a:t>All returns risk assessed</a:t>
            </a:r>
          </a:p>
          <a:p>
            <a:r>
              <a:rPr lang="en-US" dirty="0"/>
              <a:t>Wide range of information sources from HMRC’s systems</a:t>
            </a:r>
          </a:p>
          <a:p>
            <a:r>
              <a:rPr lang="en-US" b="1" dirty="0"/>
              <a:t>If your clients do receive an enquiry it is likely HMRC have some information or reason to enquire</a:t>
            </a:r>
          </a:p>
        </p:txBody>
      </p:sp>
      <p:pic>
        <p:nvPicPr>
          <p:cNvPr id="4" name="Picture 3">
            <a:extLst>
              <a:ext uri="{FF2B5EF4-FFF2-40B4-BE49-F238E27FC236}">
                <a16:creationId xmlns:a16="http://schemas.microsoft.com/office/drawing/2014/main" id="{BBB602A7-B05B-0541-814E-83BE4BBDEE1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905125" cy="520505"/>
          </a:xfrm>
          <a:prstGeom prst="rect">
            <a:avLst/>
          </a:prstGeom>
          <a:noFill/>
          <a:ln>
            <a:noFill/>
          </a:ln>
        </p:spPr>
      </p:pic>
    </p:spTree>
    <p:extLst>
      <p:ext uri="{BB962C8B-B14F-4D97-AF65-F5344CB8AC3E}">
        <p14:creationId xmlns:p14="http://schemas.microsoft.com/office/powerpoint/2010/main" val="24649676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8A0AA-DCAA-7C40-A6ED-ACC1A4FE3318}"/>
              </a:ext>
            </a:extLst>
          </p:cNvPr>
          <p:cNvSpPr>
            <a:spLocks noGrp="1"/>
          </p:cNvSpPr>
          <p:nvPr>
            <p:ph type="title"/>
          </p:nvPr>
        </p:nvSpPr>
        <p:spPr/>
        <p:txBody>
          <a:bodyPr/>
          <a:lstStyle/>
          <a:p>
            <a:r>
              <a:rPr lang="en-US" dirty="0">
                <a:solidFill>
                  <a:srgbClr val="C00000"/>
                </a:solidFill>
              </a:rPr>
              <a:t>HMRC Connect database</a:t>
            </a:r>
          </a:p>
        </p:txBody>
      </p:sp>
      <p:sp>
        <p:nvSpPr>
          <p:cNvPr id="3" name="Content Placeholder 2">
            <a:extLst>
              <a:ext uri="{FF2B5EF4-FFF2-40B4-BE49-F238E27FC236}">
                <a16:creationId xmlns:a16="http://schemas.microsoft.com/office/drawing/2014/main" id="{63149423-F9B8-414B-83AA-8FD97CC175BA}"/>
              </a:ext>
            </a:extLst>
          </p:cNvPr>
          <p:cNvSpPr>
            <a:spLocks noGrp="1"/>
          </p:cNvSpPr>
          <p:nvPr>
            <p:ph idx="1"/>
          </p:nvPr>
        </p:nvSpPr>
        <p:spPr>
          <a:xfrm>
            <a:off x="838200" y="1690688"/>
            <a:ext cx="10515600" cy="4486275"/>
          </a:xfrm>
        </p:spPr>
        <p:txBody>
          <a:bodyPr>
            <a:normAutofit/>
          </a:bodyPr>
          <a:lstStyle/>
          <a:p>
            <a:r>
              <a:rPr lang="en-US" dirty="0"/>
              <a:t>Introduced in 2010 - developed by BAE Systems</a:t>
            </a:r>
          </a:p>
          <a:p>
            <a:r>
              <a:rPr lang="en-US" dirty="0"/>
              <a:t>Cost £100m</a:t>
            </a:r>
          </a:p>
          <a:p>
            <a:r>
              <a:rPr lang="en-US" dirty="0"/>
              <a:t>Uses sophisticated data analytics</a:t>
            </a:r>
          </a:p>
          <a:p>
            <a:r>
              <a:rPr lang="en-US" dirty="0"/>
              <a:t>“A data matching &amp; risking tool that allows us to uncover hidden relationships between people, </a:t>
            </a:r>
            <a:r>
              <a:rPr lang="en-US" dirty="0" err="1"/>
              <a:t>organisations</a:t>
            </a:r>
            <a:r>
              <a:rPr lang="en-US" dirty="0"/>
              <a:t> &amp; data that we could not previously identify”</a:t>
            </a:r>
          </a:p>
          <a:p>
            <a:r>
              <a:rPr lang="en-US" dirty="0"/>
              <a:t>All information sources not known but it will interrogate over 30 databases containing billions of pieces of data</a:t>
            </a:r>
          </a:p>
          <a:p>
            <a:r>
              <a:rPr lang="en-US" dirty="0"/>
              <a:t>Connect can search all those databases and collate information</a:t>
            </a:r>
          </a:p>
          <a:p>
            <a:endParaRPr lang="en-US" dirty="0"/>
          </a:p>
          <a:p>
            <a:endParaRPr lang="en-US" dirty="0"/>
          </a:p>
          <a:p>
            <a:endParaRPr lang="en-US" b="1" dirty="0"/>
          </a:p>
        </p:txBody>
      </p:sp>
      <p:pic>
        <p:nvPicPr>
          <p:cNvPr id="4" name="Picture 3">
            <a:extLst>
              <a:ext uri="{FF2B5EF4-FFF2-40B4-BE49-F238E27FC236}">
                <a16:creationId xmlns:a16="http://schemas.microsoft.com/office/drawing/2014/main" id="{1A68D4D9-D98A-D14B-869D-32BD8872978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905125" cy="520505"/>
          </a:xfrm>
          <a:prstGeom prst="rect">
            <a:avLst/>
          </a:prstGeom>
          <a:noFill/>
          <a:ln>
            <a:noFill/>
          </a:ln>
        </p:spPr>
      </p:pic>
    </p:spTree>
    <p:extLst>
      <p:ext uri="{BB962C8B-B14F-4D97-AF65-F5344CB8AC3E}">
        <p14:creationId xmlns:p14="http://schemas.microsoft.com/office/powerpoint/2010/main" val="28398484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8A0AA-DCAA-7C40-A6ED-ACC1A4FE3318}"/>
              </a:ext>
            </a:extLst>
          </p:cNvPr>
          <p:cNvSpPr>
            <a:spLocks noGrp="1"/>
          </p:cNvSpPr>
          <p:nvPr>
            <p:ph type="title"/>
          </p:nvPr>
        </p:nvSpPr>
        <p:spPr>
          <a:xfrm>
            <a:off x="627017" y="365125"/>
            <a:ext cx="10726783" cy="1325563"/>
          </a:xfrm>
        </p:spPr>
        <p:txBody>
          <a:bodyPr/>
          <a:lstStyle/>
          <a:p>
            <a:r>
              <a:rPr lang="en-US" dirty="0">
                <a:solidFill>
                  <a:srgbClr val="C00000"/>
                </a:solidFill>
              </a:rPr>
              <a:t>HMRC Connect database - Information sources</a:t>
            </a:r>
          </a:p>
        </p:txBody>
      </p:sp>
      <p:sp>
        <p:nvSpPr>
          <p:cNvPr id="3" name="Content Placeholder 2">
            <a:extLst>
              <a:ext uri="{FF2B5EF4-FFF2-40B4-BE49-F238E27FC236}">
                <a16:creationId xmlns:a16="http://schemas.microsoft.com/office/drawing/2014/main" id="{63149423-F9B8-414B-83AA-8FD97CC175BA}"/>
              </a:ext>
            </a:extLst>
          </p:cNvPr>
          <p:cNvSpPr>
            <a:spLocks noGrp="1"/>
          </p:cNvSpPr>
          <p:nvPr>
            <p:ph sz="half" idx="1"/>
          </p:nvPr>
        </p:nvSpPr>
        <p:spPr/>
        <p:txBody>
          <a:bodyPr>
            <a:normAutofit/>
          </a:bodyPr>
          <a:lstStyle/>
          <a:p>
            <a:r>
              <a:rPr lang="en-US" dirty="0"/>
              <a:t>Tax returns</a:t>
            </a:r>
          </a:p>
          <a:p>
            <a:r>
              <a:rPr lang="en-US" dirty="0"/>
              <a:t>Bank accounts</a:t>
            </a:r>
          </a:p>
          <a:p>
            <a:r>
              <a:rPr lang="en-US" dirty="0"/>
              <a:t>Offshore data </a:t>
            </a:r>
          </a:p>
          <a:p>
            <a:r>
              <a:rPr lang="en-US" dirty="0"/>
              <a:t>Credit reference agencies</a:t>
            </a:r>
          </a:p>
          <a:p>
            <a:r>
              <a:rPr lang="en-US" dirty="0"/>
              <a:t>Credit card accounts</a:t>
            </a:r>
          </a:p>
          <a:p>
            <a:r>
              <a:rPr lang="en-US" dirty="0"/>
              <a:t>Online activity (</a:t>
            </a:r>
            <a:r>
              <a:rPr lang="en-US" dirty="0" err="1"/>
              <a:t>e.g.Paypal</a:t>
            </a:r>
            <a:r>
              <a:rPr lang="en-US" dirty="0"/>
              <a:t>/</a:t>
            </a:r>
            <a:r>
              <a:rPr lang="en-US" dirty="0" err="1"/>
              <a:t>Ebay</a:t>
            </a:r>
            <a:r>
              <a:rPr lang="en-US" dirty="0"/>
              <a:t>)</a:t>
            </a:r>
          </a:p>
          <a:p>
            <a:r>
              <a:rPr lang="en-US" dirty="0"/>
              <a:t>Companies House</a:t>
            </a:r>
          </a:p>
          <a:p>
            <a:r>
              <a:rPr lang="en-US" dirty="0"/>
              <a:t>DVLA</a:t>
            </a:r>
          </a:p>
          <a:p>
            <a:endParaRPr lang="en-US" dirty="0"/>
          </a:p>
          <a:p>
            <a:endParaRPr lang="en-US" dirty="0"/>
          </a:p>
          <a:p>
            <a:endParaRPr lang="en-US" dirty="0"/>
          </a:p>
          <a:p>
            <a:endParaRPr lang="en-US" b="1" dirty="0"/>
          </a:p>
        </p:txBody>
      </p:sp>
      <p:sp>
        <p:nvSpPr>
          <p:cNvPr id="5" name="Content Placeholder 4">
            <a:extLst>
              <a:ext uri="{FF2B5EF4-FFF2-40B4-BE49-F238E27FC236}">
                <a16:creationId xmlns:a16="http://schemas.microsoft.com/office/drawing/2014/main" id="{5F29799A-6797-8749-8B27-41EEF445E9F3}"/>
              </a:ext>
            </a:extLst>
          </p:cNvPr>
          <p:cNvSpPr>
            <a:spLocks noGrp="1"/>
          </p:cNvSpPr>
          <p:nvPr>
            <p:ph sz="half" idx="2"/>
          </p:nvPr>
        </p:nvSpPr>
        <p:spPr/>
        <p:txBody>
          <a:bodyPr>
            <a:normAutofit/>
          </a:bodyPr>
          <a:lstStyle/>
          <a:p>
            <a:r>
              <a:rPr lang="en-GB" dirty="0"/>
              <a:t>Land registry</a:t>
            </a:r>
          </a:p>
          <a:p>
            <a:r>
              <a:rPr lang="en-GB" dirty="0"/>
              <a:t>Online social networking</a:t>
            </a:r>
          </a:p>
          <a:p>
            <a:r>
              <a:rPr lang="en-GB" dirty="0"/>
              <a:t>Property websites (e.g. Rightmove)</a:t>
            </a:r>
          </a:p>
          <a:p>
            <a:r>
              <a:rPr lang="en-GB" dirty="0"/>
              <a:t>Flight sales </a:t>
            </a:r>
          </a:p>
          <a:p>
            <a:r>
              <a:rPr lang="en-GB" dirty="0"/>
              <a:t>Passenger information</a:t>
            </a:r>
          </a:p>
          <a:p>
            <a:r>
              <a:rPr lang="en-GB" dirty="0"/>
              <a:t>Local authority returns</a:t>
            </a:r>
          </a:p>
          <a:p>
            <a:r>
              <a:rPr lang="en-US" dirty="0"/>
              <a:t>DWP</a:t>
            </a:r>
          </a:p>
          <a:p>
            <a:endParaRPr lang="en-GB" dirty="0"/>
          </a:p>
        </p:txBody>
      </p:sp>
      <p:pic>
        <p:nvPicPr>
          <p:cNvPr id="6" name="Picture 5">
            <a:extLst>
              <a:ext uri="{FF2B5EF4-FFF2-40B4-BE49-F238E27FC236}">
                <a16:creationId xmlns:a16="http://schemas.microsoft.com/office/drawing/2014/main" id="{DC993AB9-3B5F-7644-A61C-1BDDB58071F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905125" cy="520505"/>
          </a:xfrm>
          <a:prstGeom prst="rect">
            <a:avLst/>
          </a:prstGeom>
          <a:noFill/>
          <a:ln>
            <a:noFill/>
          </a:ln>
        </p:spPr>
      </p:pic>
    </p:spTree>
    <p:extLst>
      <p:ext uri="{BB962C8B-B14F-4D97-AF65-F5344CB8AC3E}">
        <p14:creationId xmlns:p14="http://schemas.microsoft.com/office/powerpoint/2010/main" val="39949870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8A0AA-DCAA-7C40-A6ED-ACC1A4FE3318}"/>
              </a:ext>
            </a:extLst>
          </p:cNvPr>
          <p:cNvSpPr>
            <a:spLocks noGrp="1"/>
          </p:cNvSpPr>
          <p:nvPr>
            <p:ph type="title"/>
          </p:nvPr>
        </p:nvSpPr>
        <p:spPr>
          <a:xfrm>
            <a:off x="627017" y="365125"/>
            <a:ext cx="10726783" cy="1325563"/>
          </a:xfrm>
        </p:spPr>
        <p:txBody>
          <a:bodyPr>
            <a:normAutofit/>
          </a:bodyPr>
          <a:lstStyle/>
          <a:p>
            <a:r>
              <a:rPr lang="en-US" dirty="0">
                <a:solidFill>
                  <a:srgbClr val="C00000"/>
                </a:solidFill>
              </a:rPr>
              <a:t>Connect – Example of an Intelligence Package </a:t>
            </a:r>
            <a:br>
              <a:rPr lang="en-US" dirty="0">
                <a:solidFill>
                  <a:srgbClr val="C00000"/>
                </a:solidFill>
              </a:rPr>
            </a:br>
            <a:r>
              <a:rPr lang="en-US" sz="3200" dirty="0"/>
              <a:t>HMRC risk profile a shareholder of a company……</a:t>
            </a:r>
          </a:p>
        </p:txBody>
      </p:sp>
      <p:sp>
        <p:nvSpPr>
          <p:cNvPr id="3" name="Content Placeholder 2">
            <a:extLst>
              <a:ext uri="{FF2B5EF4-FFF2-40B4-BE49-F238E27FC236}">
                <a16:creationId xmlns:a16="http://schemas.microsoft.com/office/drawing/2014/main" id="{63149423-F9B8-414B-83AA-8FD97CC175BA}"/>
              </a:ext>
            </a:extLst>
          </p:cNvPr>
          <p:cNvSpPr>
            <a:spLocks noGrp="1"/>
          </p:cNvSpPr>
          <p:nvPr>
            <p:ph sz="half" idx="1"/>
          </p:nvPr>
        </p:nvSpPr>
        <p:spPr/>
        <p:txBody>
          <a:bodyPr>
            <a:normAutofit/>
          </a:bodyPr>
          <a:lstStyle/>
          <a:p>
            <a:r>
              <a:rPr lang="en-US" dirty="0"/>
              <a:t>Married or divorced</a:t>
            </a:r>
          </a:p>
          <a:p>
            <a:r>
              <a:rPr lang="en-US" dirty="0"/>
              <a:t>Children &amp; private school</a:t>
            </a:r>
          </a:p>
          <a:p>
            <a:r>
              <a:rPr lang="en-US" dirty="0"/>
              <a:t>Maintenance or Child Benefit</a:t>
            </a:r>
          </a:p>
          <a:p>
            <a:r>
              <a:rPr lang="en-US" dirty="0"/>
              <a:t>Properties owned &amp; mortgages</a:t>
            </a:r>
          </a:p>
          <a:p>
            <a:r>
              <a:rPr lang="en-US" dirty="0"/>
              <a:t>Rental income received</a:t>
            </a:r>
          </a:p>
          <a:p>
            <a:r>
              <a:rPr lang="en-US" dirty="0"/>
              <a:t>Bank deposits</a:t>
            </a:r>
          </a:p>
          <a:p>
            <a:r>
              <a:rPr lang="en-US" dirty="0"/>
              <a:t>Bank borrowings</a:t>
            </a:r>
          </a:p>
          <a:p>
            <a:endParaRPr lang="en-US" dirty="0"/>
          </a:p>
          <a:p>
            <a:endParaRPr lang="en-US" dirty="0"/>
          </a:p>
          <a:p>
            <a:endParaRPr lang="en-US" dirty="0"/>
          </a:p>
          <a:p>
            <a:endParaRPr lang="en-US" b="1" dirty="0"/>
          </a:p>
        </p:txBody>
      </p:sp>
      <p:sp>
        <p:nvSpPr>
          <p:cNvPr id="5" name="Content Placeholder 4">
            <a:extLst>
              <a:ext uri="{FF2B5EF4-FFF2-40B4-BE49-F238E27FC236}">
                <a16:creationId xmlns:a16="http://schemas.microsoft.com/office/drawing/2014/main" id="{5F29799A-6797-8749-8B27-41EEF445E9F3}"/>
              </a:ext>
            </a:extLst>
          </p:cNvPr>
          <p:cNvSpPr>
            <a:spLocks noGrp="1"/>
          </p:cNvSpPr>
          <p:nvPr>
            <p:ph sz="half" idx="2"/>
          </p:nvPr>
        </p:nvSpPr>
        <p:spPr/>
        <p:txBody>
          <a:bodyPr>
            <a:normAutofit/>
          </a:bodyPr>
          <a:lstStyle/>
          <a:p>
            <a:r>
              <a:rPr lang="en-GB" dirty="0"/>
              <a:t>Investments held </a:t>
            </a:r>
          </a:p>
          <a:p>
            <a:r>
              <a:rPr lang="en-GB" dirty="0"/>
              <a:t>Insurances</a:t>
            </a:r>
          </a:p>
          <a:p>
            <a:r>
              <a:rPr lang="en-GB" dirty="0"/>
              <a:t>Finance arrangements</a:t>
            </a:r>
          </a:p>
          <a:p>
            <a:r>
              <a:rPr lang="en-GB" dirty="0"/>
              <a:t>Cars owned/leased</a:t>
            </a:r>
          </a:p>
          <a:p>
            <a:r>
              <a:rPr lang="en-GB" dirty="0"/>
              <a:t>Council tax &amp; other utilities</a:t>
            </a:r>
          </a:p>
          <a:p>
            <a:r>
              <a:rPr lang="en-GB" dirty="0"/>
              <a:t>Other business interests</a:t>
            </a:r>
          </a:p>
          <a:p>
            <a:endParaRPr lang="en-GB" dirty="0"/>
          </a:p>
        </p:txBody>
      </p:sp>
      <p:pic>
        <p:nvPicPr>
          <p:cNvPr id="6" name="Picture 5">
            <a:extLst>
              <a:ext uri="{FF2B5EF4-FFF2-40B4-BE49-F238E27FC236}">
                <a16:creationId xmlns:a16="http://schemas.microsoft.com/office/drawing/2014/main" id="{7C4747A9-8E3F-D046-89B2-2BE87B86D70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905125" cy="520505"/>
          </a:xfrm>
          <a:prstGeom prst="rect">
            <a:avLst/>
          </a:prstGeom>
          <a:noFill/>
          <a:ln>
            <a:noFill/>
          </a:ln>
        </p:spPr>
      </p:pic>
    </p:spTree>
    <p:extLst>
      <p:ext uri="{BB962C8B-B14F-4D97-AF65-F5344CB8AC3E}">
        <p14:creationId xmlns:p14="http://schemas.microsoft.com/office/powerpoint/2010/main" val="42391588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8A0AA-DCAA-7C40-A6ED-ACC1A4FE3318}"/>
              </a:ext>
            </a:extLst>
          </p:cNvPr>
          <p:cNvSpPr>
            <a:spLocks noGrp="1"/>
          </p:cNvSpPr>
          <p:nvPr>
            <p:ph type="title"/>
          </p:nvPr>
        </p:nvSpPr>
        <p:spPr/>
        <p:txBody>
          <a:bodyPr>
            <a:normAutofit/>
          </a:bodyPr>
          <a:lstStyle/>
          <a:p>
            <a:r>
              <a:rPr lang="en-US" dirty="0">
                <a:solidFill>
                  <a:srgbClr val="C00000"/>
                </a:solidFill>
              </a:rPr>
              <a:t>HMRC Litigation &amp; Settlement Strategy (LSS)</a:t>
            </a:r>
            <a:endParaRPr lang="en-US" sz="3200" dirty="0"/>
          </a:p>
        </p:txBody>
      </p:sp>
      <p:sp>
        <p:nvSpPr>
          <p:cNvPr id="4" name="Content Placeholder 3">
            <a:extLst>
              <a:ext uri="{FF2B5EF4-FFF2-40B4-BE49-F238E27FC236}">
                <a16:creationId xmlns:a16="http://schemas.microsoft.com/office/drawing/2014/main" id="{C46D7CB6-7999-B747-BFD9-42F8B73BD609}"/>
              </a:ext>
            </a:extLst>
          </p:cNvPr>
          <p:cNvSpPr>
            <a:spLocks noGrp="1"/>
          </p:cNvSpPr>
          <p:nvPr>
            <p:ph idx="1"/>
          </p:nvPr>
        </p:nvSpPr>
        <p:spPr/>
        <p:txBody>
          <a:bodyPr/>
          <a:lstStyle/>
          <a:p>
            <a:pPr marL="0" indent="0">
              <a:buNone/>
            </a:pPr>
            <a:r>
              <a:rPr lang="en-GB" b="1" dirty="0">
                <a:solidFill>
                  <a:srgbClr val="C00000"/>
                </a:solidFill>
              </a:rPr>
              <a:t>What is it and why is it important?</a:t>
            </a:r>
          </a:p>
          <a:p>
            <a:pPr marL="0" indent="0">
              <a:buNone/>
            </a:pPr>
            <a:endParaRPr lang="en-GB" b="1" dirty="0"/>
          </a:p>
          <a:p>
            <a:r>
              <a:rPr lang="en-GB" dirty="0"/>
              <a:t>Introduced in 2007</a:t>
            </a:r>
            <a:endParaRPr lang="en-GB" b="1" dirty="0"/>
          </a:p>
          <a:p>
            <a:r>
              <a:rPr lang="en-GB" dirty="0"/>
              <a:t> Sets out the principles within which HMRC handles all tax disputes</a:t>
            </a:r>
          </a:p>
          <a:p>
            <a:r>
              <a:rPr lang="en-GB" dirty="0"/>
              <a:t>HMRC approach has 2 key elements:</a:t>
            </a:r>
          </a:p>
          <a:p>
            <a:pPr marL="971550" lvl="1" indent="-514350">
              <a:buFont typeface="+mj-lt"/>
              <a:buAutoNum type="arabicPeriod"/>
            </a:pPr>
            <a:r>
              <a:rPr lang="en-GB" dirty="0"/>
              <a:t>Support customers to get it right, thereby avoiding disputes</a:t>
            </a:r>
          </a:p>
          <a:p>
            <a:pPr marL="971550" lvl="1" indent="-514350">
              <a:buFont typeface="+mj-lt"/>
              <a:buAutoNum type="arabicPeriod"/>
            </a:pPr>
            <a:r>
              <a:rPr lang="en-GB" dirty="0"/>
              <a:t>Resolving disputes collaboratively to establish the right amount of tax at the least cost to HMRC and its customers</a:t>
            </a:r>
          </a:p>
        </p:txBody>
      </p:sp>
      <p:pic>
        <p:nvPicPr>
          <p:cNvPr id="6" name="Picture 5">
            <a:extLst>
              <a:ext uri="{FF2B5EF4-FFF2-40B4-BE49-F238E27FC236}">
                <a16:creationId xmlns:a16="http://schemas.microsoft.com/office/drawing/2014/main" id="{9C65BB89-0802-5B40-9594-4D5D3212B4A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905125" cy="520505"/>
          </a:xfrm>
          <a:prstGeom prst="rect">
            <a:avLst/>
          </a:prstGeom>
          <a:noFill/>
          <a:ln>
            <a:noFill/>
          </a:ln>
        </p:spPr>
      </p:pic>
    </p:spTree>
    <p:extLst>
      <p:ext uri="{BB962C8B-B14F-4D97-AF65-F5344CB8AC3E}">
        <p14:creationId xmlns:p14="http://schemas.microsoft.com/office/powerpoint/2010/main" val="2281566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8A0AA-DCAA-7C40-A6ED-ACC1A4FE3318}"/>
              </a:ext>
            </a:extLst>
          </p:cNvPr>
          <p:cNvSpPr>
            <a:spLocks noGrp="1"/>
          </p:cNvSpPr>
          <p:nvPr>
            <p:ph type="title"/>
          </p:nvPr>
        </p:nvSpPr>
        <p:spPr/>
        <p:txBody>
          <a:bodyPr>
            <a:normAutofit/>
          </a:bodyPr>
          <a:lstStyle/>
          <a:p>
            <a:r>
              <a:rPr lang="en-US" dirty="0">
                <a:solidFill>
                  <a:srgbClr val="C00000"/>
                </a:solidFill>
              </a:rPr>
              <a:t>HMRC Litigation &amp; Settlement Strategy (LSS)</a:t>
            </a:r>
            <a:endParaRPr lang="en-US" sz="3200" dirty="0"/>
          </a:p>
        </p:txBody>
      </p:sp>
      <p:sp>
        <p:nvSpPr>
          <p:cNvPr id="4" name="Content Placeholder 3">
            <a:extLst>
              <a:ext uri="{FF2B5EF4-FFF2-40B4-BE49-F238E27FC236}">
                <a16:creationId xmlns:a16="http://schemas.microsoft.com/office/drawing/2014/main" id="{C46D7CB6-7999-B747-BFD9-42F8B73BD609}"/>
              </a:ext>
            </a:extLst>
          </p:cNvPr>
          <p:cNvSpPr>
            <a:spLocks noGrp="1"/>
          </p:cNvSpPr>
          <p:nvPr>
            <p:ph idx="1"/>
          </p:nvPr>
        </p:nvSpPr>
        <p:spPr/>
        <p:txBody>
          <a:bodyPr>
            <a:normAutofit/>
          </a:bodyPr>
          <a:lstStyle/>
          <a:p>
            <a:pPr marL="0" indent="0">
              <a:buNone/>
            </a:pPr>
            <a:r>
              <a:rPr lang="en-GB" b="1" dirty="0">
                <a:solidFill>
                  <a:srgbClr val="C00000"/>
                </a:solidFill>
              </a:rPr>
              <a:t>How do you reach agreement?</a:t>
            </a:r>
          </a:p>
          <a:p>
            <a:r>
              <a:rPr lang="en-GB" dirty="0"/>
              <a:t>Negotiated settlements are the norm</a:t>
            </a:r>
          </a:p>
          <a:p>
            <a:r>
              <a:rPr lang="en-GB" dirty="0"/>
              <a:t>HMRC will work with the taxpayer to:</a:t>
            </a:r>
          </a:p>
          <a:p>
            <a:pPr marL="971550" lvl="1" indent="-514350">
              <a:buFont typeface="+mj-lt"/>
              <a:buAutoNum type="arabicPeriod"/>
            </a:pPr>
            <a:r>
              <a:rPr lang="en-GB" dirty="0"/>
              <a:t>Fully understand the relevant facts &amp; law</a:t>
            </a:r>
          </a:p>
          <a:p>
            <a:pPr marL="971550" lvl="1" indent="-514350">
              <a:buFont typeface="+mj-lt"/>
              <a:buAutoNum type="arabicPeriod"/>
            </a:pPr>
            <a:r>
              <a:rPr lang="en-GB" dirty="0"/>
              <a:t>Share &amp; test the strengths and weaknesses of each others arguments</a:t>
            </a:r>
          </a:p>
          <a:p>
            <a:pPr marL="971550" lvl="1" indent="-514350">
              <a:buFont typeface="+mj-lt"/>
              <a:buAutoNum type="arabicPeriod"/>
            </a:pPr>
            <a:r>
              <a:rPr lang="en-GB" dirty="0"/>
              <a:t>Reach a considered view on the strength of its case</a:t>
            </a:r>
          </a:p>
          <a:p>
            <a:pPr marL="514350" indent="-514350">
              <a:buFont typeface="+mj-lt"/>
              <a:buAutoNum type="arabicPeriod"/>
            </a:pPr>
            <a:endParaRPr lang="en-GB" dirty="0"/>
          </a:p>
          <a:p>
            <a:pPr marL="0" indent="0">
              <a:buNone/>
            </a:pPr>
            <a:r>
              <a:rPr lang="en-GB" b="1" dirty="0"/>
              <a:t>This is an opportunity to influence HMRC and reach an agreement</a:t>
            </a:r>
          </a:p>
        </p:txBody>
      </p:sp>
      <p:pic>
        <p:nvPicPr>
          <p:cNvPr id="5" name="Picture 4">
            <a:extLst>
              <a:ext uri="{FF2B5EF4-FFF2-40B4-BE49-F238E27FC236}">
                <a16:creationId xmlns:a16="http://schemas.microsoft.com/office/drawing/2014/main" id="{992221C0-C558-3643-9DCB-7822288CDB3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905125" cy="520505"/>
          </a:xfrm>
          <a:prstGeom prst="rect">
            <a:avLst/>
          </a:prstGeom>
          <a:noFill/>
          <a:ln>
            <a:noFill/>
          </a:ln>
        </p:spPr>
      </p:pic>
    </p:spTree>
    <p:extLst>
      <p:ext uri="{BB962C8B-B14F-4D97-AF65-F5344CB8AC3E}">
        <p14:creationId xmlns:p14="http://schemas.microsoft.com/office/powerpoint/2010/main" val="53650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8A0AA-DCAA-7C40-A6ED-ACC1A4FE3318}"/>
              </a:ext>
            </a:extLst>
          </p:cNvPr>
          <p:cNvSpPr>
            <a:spLocks noGrp="1"/>
          </p:cNvSpPr>
          <p:nvPr>
            <p:ph type="title"/>
          </p:nvPr>
        </p:nvSpPr>
        <p:spPr>
          <a:xfrm>
            <a:off x="838200" y="365125"/>
            <a:ext cx="10515600" cy="1877332"/>
          </a:xfrm>
        </p:spPr>
        <p:txBody>
          <a:bodyPr>
            <a:normAutofit/>
          </a:bodyPr>
          <a:lstStyle/>
          <a:p>
            <a:pPr algn="ctr"/>
            <a:r>
              <a:rPr lang="en-US" sz="6000" b="1" dirty="0">
                <a:solidFill>
                  <a:srgbClr val="C00000"/>
                </a:solidFill>
              </a:rPr>
              <a:t>HMRC as an </a:t>
            </a:r>
            <a:r>
              <a:rPr lang="en-US" sz="6000" b="1" dirty="0" err="1">
                <a:solidFill>
                  <a:srgbClr val="C00000"/>
                </a:solidFill>
              </a:rPr>
              <a:t>organisation</a:t>
            </a:r>
            <a:endParaRPr lang="en-US" sz="6000" b="1" dirty="0">
              <a:solidFill>
                <a:srgbClr val="C00000"/>
              </a:solidFill>
            </a:endParaRPr>
          </a:p>
        </p:txBody>
      </p:sp>
      <p:sp>
        <p:nvSpPr>
          <p:cNvPr id="6" name="Content Placeholder 5">
            <a:extLst>
              <a:ext uri="{FF2B5EF4-FFF2-40B4-BE49-F238E27FC236}">
                <a16:creationId xmlns:a16="http://schemas.microsoft.com/office/drawing/2014/main" id="{2982F660-0A08-C74E-9810-BF84EED6652D}"/>
              </a:ext>
            </a:extLst>
          </p:cNvPr>
          <p:cNvSpPr>
            <a:spLocks noGrp="1"/>
          </p:cNvSpPr>
          <p:nvPr>
            <p:ph sz="half" idx="1"/>
          </p:nvPr>
        </p:nvSpPr>
        <p:spPr>
          <a:xfrm>
            <a:off x="838200" y="5965371"/>
            <a:ext cx="5181600" cy="211592"/>
          </a:xfrm>
        </p:spPr>
        <p:txBody>
          <a:bodyPr>
            <a:normAutofit fontScale="32500" lnSpcReduction="20000"/>
          </a:bodyPr>
          <a:lstStyle/>
          <a:p>
            <a:endParaRPr lang="en-GB"/>
          </a:p>
        </p:txBody>
      </p:sp>
      <p:sp>
        <p:nvSpPr>
          <p:cNvPr id="8" name="Content Placeholder 7">
            <a:extLst>
              <a:ext uri="{FF2B5EF4-FFF2-40B4-BE49-F238E27FC236}">
                <a16:creationId xmlns:a16="http://schemas.microsoft.com/office/drawing/2014/main" id="{DDEB7662-47C2-4545-AE33-5760FEC267B7}"/>
              </a:ext>
            </a:extLst>
          </p:cNvPr>
          <p:cNvSpPr>
            <a:spLocks noGrp="1"/>
          </p:cNvSpPr>
          <p:nvPr>
            <p:ph sz="half" idx="2"/>
          </p:nvPr>
        </p:nvSpPr>
        <p:spPr>
          <a:xfrm>
            <a:off x="6172200" y="5965371"/>
            <a:ext cx="5181600" cy="211592"/>
          </a:xfrm>
        </p:spPr>
        <p:txBody>
          <a:bodyPr>
            <a:normAutofit fontScale="32500" lnSpcReduction="20000"/>
          </a:bodyPr>
          <a:lstStyle/>
          <a:p>
            <a:endParaRPr lang="en-GB" dirty="0"/>
          </a:p>
        </p:txBody>
      </p:sp>
      <p:pic>
        <p:nvPicPr>
          <p:cNvPr id="10" name="Picture 9">
            <a:extLst>
              <a:ext uri="{FF2B5EF4-FFF2-40B4-BE49-F238E27FC236}">
                <a16:creationId xmlns:a16="http://schemas.microsoft.com/office/drawing/2014/main" id="{D2D1EAEC-2BFF-024E-BC4F-F28A9753B388}"/>
              </a:ext>
            </a:extLst>
          </p:cNvPr>
          <p:cNvPicPr>
            <a:picLocks noChangeAspect="1"/>
          </p:cNvPicPr>
          <p:nvPr/>
        </p:nvPicPr>
        <p:blipFill>
          <a:blip r:embed="rId3"/>
          <a:stretch>
            <a:fillRect/>
          </a:stretch>
        </p:blipFill>
        <p:spPr>
          <a:xfrm>
            <a:off x="2525486" y="2597150"/>
            <a:ext cx="6988628" cy="2432050"/>
          </a:xfrm>
          <a:prstGeom prst="rect">
            <a:avLst/>
          </a:prstGeom>
        </p:spPr>
      </p:pic>
      <p:pic>
        <p:nvPicPr>
          <p:cNvPr id="7" name="Picture 6">
            <a:extLst>
              <a:ext uri="{FF2B5EF4-FFF2-40B4-BE49-F238E27FC236}">
                <a16:creationId xmlns:a16="http://schemas.microsoft.com/office/drawing/2014/main" id="{DFAC39E3-46E3-6B49-866E-5078952F4AD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905125" cy="520505"/>
          </a:xfrm>
          <a:prstGeom prst="rect">
            <a:avLst/>
          </a:prstGeom>
          <a:noFill/>
          <a:ln>
            <a:noFill/>
          </a:ln>
        </p:spPr>
      </p:pic>
    </p:spTree>
    <p:extLst>
      <p:ext uri="{BB962C8B-B14F-4D97-AF65-F5344CB8AC3E}">
        <p14:creationId xmlns:p14="http://schemas.microsoft.com/office/powerpoint/2010/main" val="6344217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8A0AA-DCAA-7C40-A6ED-ACC1A4FE3318}"/>
              </a:ext>
            </a:extLst>
          </p:cNvPr>
          <p:cNvSpPr>
            <a:spLocks noGrp="1"/>
          </p:cNvSpPr>
          <p:nvPr>
            <p:ph type="title"/>
          </p:nvPr>
        </p:nvSpPr>
        <p:spPr/>
        <p:txBody>
          <a:bodyPr>
            <a:normAutofit/>
          </a:bodyPr>
          <a:lstStyle/>
          <a:p>
            <a:r>
              <a:rPr lang="en-US" dirty="0">
                <a:solidFill>
                  <a:srgbClr val="C00000"/>
                </a:solidFill>
              </a:rPr>
              <a:t>HMRC Litigation &amp; Settlement Strategy (LSS)</a:t>
            </a:r>
            <a:endParaRPr lang="en-US" sz="3200" dirty="0"/>
          </a:p>
        </p:txBody>
      </p:sp>
      <p:sp>
        <p:nvSpPr>
          <p:cNvPr id="4" name="Content Placeholder 3">
            <a:extLst>
              <a:ext uri="{FF2B5EF4-FFF2-40B4-BE49-F238E27FC236}">
                <a16:creationId xmlns:a16="http://schemas.microsoft.com/office/drawing/2014/main" id="{C46D7CB6-7999-B747-BFD9-42F8B73BD609}"/>
              </a:ext>
            </a:extLst>
          </p:cNvPr>
          <p:cNvSpPr>
            <a:spLocks noGrp="1"/>
          </p:cNvSpPr>
          <p:nvPr>
            <p:ph idx="1"/>
          </p:nvPr>
        </p:nvSpPr>
        <p:spPr/>
        <p:txBody>
          <a:bodyPr>
            <a:normAutofit lnSpcReduction="10000"/>
          </a:bodyPr>
          <a:lstStyle/>
          <a:p>
            <a:pPr marL="0" indent="0">
              <a:buNone/>
            </a:pPr>
            <a:r>
              <a:rPr lang="en-GB" b="1" dirty="0">
                <a:solidFill>
                  <a:srgbClr val="C00000"/>
                </a:solidFill>
              </a:rPr>
              <a:t>Litigation</a:t>
            </a:r>
          </a:p>
          <a:p>
            <a:pPr marL="0" indent="0">
              <a:buNone/>
            </a:pPr>
            <a:endParaRPr lang="en-GB" b="1" dirty="0"/>
          </a:p>
          <a:p>
            <a:r>
              <a:rPr lang="en-GB" dirty="0"/>
              <a:t>Where a dispute is genuinely all or nothing in nature and HMRC believes it would be likely to succeed in litigation, HMRC will not reach an out of court settlement for less than 100% of the tax due</a:t>
            </a:r>
          </a:p>
          <a:p>
            <a:r>
              <a:rPr lang="en-GB" dirty="0"/>
              <a:t>Where there are a range of possible figure for tax due, HMRC will not settle for an amount which is less than it would reasonably expect to obtain from litigation.</a:t>
            </a:r>
          </a:p>
          <a:p>
            <a:r>
              <a:rPr lang="en-GB" dirty="0"/>
              <a:t>If HMRC believes it would be unlikely to succeed in litigation, it will, in the majority of cases, concede the issue</a:t>
            </a:r>
          </a:p>
        </p:txBody>
      </p:sp>
      <p:pic>
        <p:nvPicPr>
          <p:cNvPr id="5" name="Picture 4">
            <a:extLst>
              <a:ext uri="{FF2B5EF4-FFF2-40B4-BE49-F238E27FC236}">
                <a16:creationId xmlns:a16="http://schemas.microsoft.com/office/drawing/2014/main" id="{493C714B-526D-B444-AC10-92232D67A8F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905125" cy="520505"/>
          </a:xfrm>
          <a:prstGeom prst="rect">
            <a:avLst/>
          </a:prstGeom>
          <a:noFill/>
          <a:ln>
            <a:noFill/>
          </a:ln>
        </p:spPr>
      </p:pic>
    </p:spTree>
    <p:extLst>
      <p:ext uri="{BB962C8B-B14F-4D97-AF65-F5344CB8AC3E}">
        <p14:creationId xmlns:p14="http://schemas.microsoft.com/office/powerpoint/2010/main" val="13259977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8A0AA-DCAA-7C40-A6ED-ACC1A4FE3318}"/>
              </a:ext>
            </a:extLst>
          </p:cNvPr>
          <p:cNvSpPr>
            <a:spLocks noGrp="1"/>
          </p:cNvSpPr>
          <p:nvPr>
            <p:ph type="title"/>
          </p:nvPr>
        </p:nvSpPr>
        <p:spPr/>
        <p:txBody>
          <a:bodyPr>
            <a:normAutofit/>
          </a:bodyPr>
          <a:lstStyle/>
          <a:p>
            <a:r>
              <a:rPr lang="en-US" dirty="0">
                <a:solidFill>
                  <a:srgbClr val="C00000"/>
                </a:solidFill>
              </a:rPr>
              <a:t>How do you avoid a HMRC enquiry?</a:t>
            </a:r>
            <a:endParaRPr lang="en-US" sz="3200" dirty="0"/>
          </a:p>
        </p:txBody>
      </p:sp>
      <p:sp>
        <p:nvSpPr>
          <p:cNvPr id="4" name="Content Placeholder 3">
            <a:extLst>
              <a:ext uri="{FF2B5EF4-FFF2-40B4-BE49-F238E27FC236}">
                <a16:creationId xmlns:a16="http://schemas.microsoft.com/office/drawing/2014/main" id="{C46D7CB6-7999-B747-BFD9-42F8B73BD609}"/>
              </a:ext>
            </a:extLst>
          </p:cNvPr>
          <p:cNvSpPr>
            <a:spLocks noGrp="1"/>
          </p:cNvSpPr>
          <p:nvPr>
            <p:ph idx="1"/>
          </p:nvPr>
        </p:nvSpPr>
        <p:spPr/>
        <p:txBody>
          <a:bodyPr>
            <a:normAutofit fontScale="92500" lnSpcReduction="10000"/>
          </a:bodyPr>
          <a:lstStyle/>
          <a:p>
            <a:r>
              <a:rPr lang="en-GB" dirty="0"/>
              <a:t>Keep good records</a:t>
            </a:r>
          </a:p>
          <a:p>
            <a:r>
              <a:rPr lang="en-GB" dirty="0"/>
              <a:t>Take professional advice where appropriate</a:t>
            </a:r>
          </a:p>
          <a:p>
            <a:r>
              <a:rPr lang="en-GB" dirty="0"/>
              <a:t>Make use of “white space disclosures” on tax returns</a:t>
            </a:r>
          </a:p>
          <a:p>
            <a:r>
              <a:rPr lang="en-GB" dirty="0"/>
              <a:t>Make voluntary disclosures</a:t>
            </a:r>
          </a:p>
          <a:p>
            <a:r>
              <a:rPr lang="en-GB" dirty="0"/>
              <a:t>Use clearance procedure where appropriate</a:t>
            </a:r>
          </a:p>
          <a:p>
            <a:r>
              <a:rPr lang="en-GB" dirty="0"/>
              <a:t>Ensure tax returns and payments are up date</a:t>
            </a:r>
          </a:p>
          <a:p>
            <a:r>
              <a:rPr lang="en-GB" dirty="0"/>
              <a:t>Understand the consequences if you enter into tax avoidance arrangements</a:t>
            </a:r>
          </a:p>
          <a:p>
            <a:r>
              <a:rPr lang="en-GB" dirty="0"/>
              <a:t>Understand HMRC’s powers (and safeguards in place)</a:t>
            </a:r>
          </a:p>
          <a:p>
            <a:r>
              <a:rPr lang="en-GB" dirty="0"/>
              <a:t>Effective dialogue/negotiation with HMRC</a:t>
            </a:r>
          </a:p>
        </p:txBody>
      </p:sp>
      <p:pic>
        <p:nvPicPr>
          <p:cNvPr id="5" name="Picture 4">
            <a:extLst>
              <a:ext uri="{FF2B5EF4-FFF2-40B4-BE49-F238E27FC236}">
                <a16:creationId xmlns:a16="http://schemas.microsoft.com/office/drawing/2014/main" id="{07C4B8AE-64A7-824D-AFCC-89F0310DE6F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905125" cy="520505"/>
          </a:xfrm>
          <a:prstGeom prst="rect">
            <a:avLst/>
          </a:prstGeom>
          <a:noFill/>
          <a:ln>
            <a:noFill/>
          </a:ln>
        </p:spPr>
      </p:pic>
    </p:spTree>
    <p:extLst>
      <p:ext uri="{BB962C8B-B14F-4D97-AF65-F5344CB8AC3E}">
        <p14:creationId xmlns:p14="http://schemas.microsoft.com/office/powerpoint/2010/main" val="11291390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8A0AA-DCAA-7C40-A6ED-ACC1A4FE3318}"/>
              </a:ext>
            </a:extLst>
          </p:cNvPr>
          <p:cNvSpPr>
            <a:spLocks noGrp="1"/>
          </p:cNvSpPr>
          <p:nvPr>
            <p:ph type="title"/>
          </p:nvPr>
        </p:nvSpPr>
        <p:spPr/>
        <p:txBody>
          <a:bodyPr>
            <a:normAutofit/>
          </a:bodyPr>
          <a:lstStyle/>
          <a:p>
            <a:pPr algn="ctr"/>
            <a:br>
              <a:rPr lang="en-US" b="1" dirty="0">
                <a:solidFill>
                  <a:srgbClr val="C00000"/>
                </a:solidFill>
              </a:rPr>
            </a:br>
            <a:r>
              <a:rPr lang="en-US" b="1" dirty="0">
                <a:solidFill>
                  <a:srgbClr val="C00000"/>
                </a:solidFill>
              </a:rPr>
              <a:t>Future tax landscape?</a:t>
            </a:r>
            <a:endParaRPr lang="en-US" sz="3200" b="1" dirty="0"/>
          </a:p>
        </p:txBody>
      </p:sp>
      <p:pic>
        <p:nvPicPr>
          <p:cNvPr id="5" name="Picture 4">
            <a:extLst>
              <a:ext uri="{FF2B5EF4-FFF2-40B4-BE49-F238E27FC236}">
                <a16:creationId xmlns:a16="http://schemas.microsoft.com/office/drawing/2014/main" id="{0AEAC702-CF52-EB45-BC9D-CD84FB949CA9}"/>
              </a:ext>
            </a:extLst>
          </p:cNvPr>
          <p:cNvPicPr>
            <a:picLocks noChangeAspect="1"/>
          </p:cNvPicPr>
          <p:nvPr/>
        </p:nvPicPr>
        <p:blipFill>
          <a:blip r:embed="rId3"/>
          <a:stretch>
            <a:fillRect/>
          </a:stretch>
        </p:blipFill>
        <p:spPr>
          <a:xfrm>
            <a:off x="2852057" y="2899954"/>
            <a:ext cx="6487885" cy="2403566"/>
          </a:xfrm>
          <a:prstGeom prst="rect">
            <a:avLst/>
          </a:prstGeom>
        </p:spPr>
      </p:pic>
      <p:pic>
        <p:nvPicPr>
          <p:cNvPr id="6" name="Picture 5">
            <a:extLst>
              <a:ext uri="{FF2B5EF4-FFF2-40B4-BE49-F238E27FC236}">
                <a16:creationId xmlns:a16="http://schemas.microsoft.com/office/drawing/2014/main" id="{4A2DF393-CE73-0C4B-BA2D-37EB647178E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905125" cy="520505"/>
          </a:xfrm>
          <a:prstGeom prst="rect">
            <a:avLst/>
          </a:prstGeom>
          <a:noFill/>
          <a:ln>
            <a:noFill/>
          </a:ln>
        </p:spPr>
      </p:pic>
    </p:spTree>
    <p:extLst>
      <p:ext uri="{BB962C8B-B14F-4D97-AF65-F5344CB8AC3E}">
        <p14:creationId xmlns:p14="http://schemas.microsoft.com/office/powerpoint/2010/main" val="8048556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8A0AA-DCAA-7C40-A6ED-ACC1A4FE3318}"/>
              </a:ext>
            </a:extLst>
          </p:cNvPr>
          <p:cNvSpPr>
            <a:spLocks noGrp="1"/>
          </p:cNvSpPr>
          <p:nvPr>
            <p:ph type="title"/>
          </p:nvPr>
        </p:nvSpPr>
        <p:spPr/>
        <p:txBody>
          <a:bodyPr>
            <a:normAutofit/>
          </a:bodyPr>
          <a:lstStyle/>
          <a:p>
            <a:r>
              <a:rPr lang="en-US" dirty="0">
                <a:solidFill>
                  <a:srgbClr val="C00000"/>
                </a:solidFill>
              </a:rPr>
              <a:t>Future tax landscape?</a:t>
            </a:r>
            <a:endParaRPr lang="en-US" sz="3200" dirty="0"/>
          </a:p>
        </p:txBody>
      </p:sp>
      <p:sp>
        <p:nvSpPr>
          <p:cNvPr id="4" name="Content Placeholder 3">
            <a:extLst>
              <a:ext uri="{FF2B5EF4-FFF2-40B4-BE49-F238E27FC236}">
                <a16:creationId xmlns:a16="http://schemas.microsoft.com/office/drawing/2014/main" id="{C46D7CB6-7999-B747-BFD9-42F8B73BD609}"/>
              </a:ext>
            </a:extLst>
          </p:cNvPr>
          <p:cNvSpPr>
            <a:spLocks noGrp="1"/>
          </p:cNvSpPr>
          <p:nvPr>
            <p:ph idx="1"/>
          </p:nvPr>
        </p:nvSpPr>
        <p:spPr/>
        <p:txBody>
          <a:bodyPr>
            <a:normAutofit lnSpcReduction="10000"/>
          </a:bodyPr>
          <a:lstStyle/>
          <a:p>
            <a:r>
              <a:rPr lang="en-GB" dirty="0"/>
              <a:t>Tax Policy &amp; Consultations document – Spring 2021</a:t>
            </a:r>
          </a:p>
          <a:p>
            <a:r>
              <a:rPr lang="en-GB" dirty="0"/>
              <a:t>Presented by Treasury to Parliament</a:t>
            </a:r>
          </a:p>
          <a:p>
            <a:pPr lvl="1"/>
            <a:r>
              <a:rPr lang="en-GB" dirty="0"/>
              <a:t>Making Tax Digital extended - to apply to IT Self Assessment (April 2023)</a:t>
            </a:r>
          </a:p>
          <a:p>
            <a:pPr lvl="1"/>
            <a:r>
              <a:rPr lang="en-GB" dirty="0"/>
              <a:t>Investment in digital infrastructure </a:t>
            </a:r>
          </a:p>
          <a:p>
            <a:pPr lvl="1"/>
            <a:r>
              <a:rPr lang="en-GB" dirty="0"/>
              <a:t>Tax administration review – changes to enquiry process &amp; information powers</a:t>
            </a:r>
          </a:p>
          <a:p>
            <a:pPr lvl="1"/>
            <a:r>
              <a:rPr lang="en-GB" dirty="0"/>
              <a:t>More frequent payment of Self Assessment tax</a:t>
            </a:r>
          </a:p>
          <a:p>
            <a:pPr lvl="1"/>
            <a:r>
              <a:rPr lang="en-GB" dirty="0"/>
              <a:t>Raising standards in the tax advice market</a:t>
            </a:r>
          </a:p>
          <a:p>
            <a:pPr lvl="1"/>
            <a:r>
              <a:rPr lang="en-GB" dirty="0"/>
              <a:t>Off payroll working</a:t>
            </a:r>
          </a:p>
          <a:p>
            <a:pPr lvl="1"/>
            <a:r>
              <a:rPr lang="en-GB" dirty="0"/>
              <a:t>Clamping down on the promoters of tax avoidance</a:t>
            </a:r>
          </a:p>
          <a:p>
            <a:pPr lvl="1"/>
            <a:r>
              <a:rPr lang="en-GB" dirty="0"/>
              <a:t>Disguised remuneration and the loan charge</a:t>
            </a:r>
          </a:p>
          <a:p>
            <a:r>
              <a:rPr lang="en-GB" dirty="0"/>
              <a:t>Paying for </a:t>
            </a:r>
            <a:r>
              <a:rPr lang="en-GB" dirty="0" err="1"/>
              <a:t>Covid</a:t>
            </a:r>
            <a:r>
              <a:rPr lang="en-GB" dirty="0"/>
              <a:t>/Compliance</a:t>
            </a:r>
          </a:p>
        </p:txBody>
      </p:sp>
      <p:pic>
        <p:nvPicPr>
          <p:cNvPr id="5" name="Picture 4">
            <a:extLst>
              <a:ext uri="{FF2B5EF4-FFF2-40B4-BE49-F238E27FC236}">
                <a16:creationId xmlns:a16="http://schemas.microsoft.com/office/drawing/2014/main" id="{198EF21A-DAA8-544E-A34B-9767FAA577F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905125" cy="520505"/>
          </a:xfrm>
          <a:prstGeom prst="rect">
            <a:avLst/>
          </a:prstGeom>
          <a:noFill/>
          <a:ln>
            <a:noFill/>
          </a:ln>
        </p:spPr>
      </p:pic>
    </p:spTree>
    <p:extLst>
      <p:ext uri="{BB962C8B-B14F-4D97-AF65-F5344CB8AC3E}">
        <p14:creationId xmlns:p14="http://schemas.microsoft.com/office/powerpoint/2010/main" val="19137881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8A0AA-DCAA-7C40-A6ED-ACC1A4FE3318}"/>
              </a:ext>
            </a:extLst>
          </p:cNvPr>
          <p:cNvSpPr>
            <a:spLocks noGrp="1"/>
          </p:cNvSpPr>
          <p:nvPr>
            <p:ph type="title"/>
          </p:nvPr>
        </p:nvSpPr>
        <p:spPr/>
        <p:txBody>
          <a:bodyPr>
            <a:normAutofit/>
          </a:bodyPr>
          <a:lstStyle/>
          <a:p>
            <a:r>
              <a:rPr lang="en-US" dirty="0">
                <a:solidFill>
                  <a:srgbClr val="C00000"/>
                </a:solidFill>
              </a:rPr>
              <a:t>Coronavirus Support Payments</a:t>
            </a:r>
            <a:endParaRPr lang="en-US" sz="3200" dirty="0"/>
          </a:p>
        </p:txBody>
      </p:sp>
      <p:sp>
        <p:nvSpPr>
          <p:cNvPr id="4" name="Content Placeholder 3">
            <a:extLst>
              <a:ext uri="{FF2B5EF4-FFF2-40B4-BE49-F238E27FC236}">
                <a16:creationId xmlns:a16="http://schemas.microsoft.com/office/drawing/2014/main" id="{C46D7CB6-7999-B747-BFD9-42F8B73BD609}"/>
              </a:ext>
            </a:extLst>
          </p:cNvPr>
          <p:cNvSpPr>
            <a:spLocks noGrp="1"/>
          </p:cNvSpPr>
          <p:nvPr>
            <p:ph idx="1"/>
          </p:nvPr>
        </p:nvSpPr>
        <p:spPr/>
        <p:txBody>
          <a:bodyPr>
            <a:normAutofit/>
          </a:bodyPr>
          <a:lstStyle/>
          <a:p>
            <a:r>
              <a:rPr lang="en-US" dirty="0"/>
              <a:t>£47.9bn paid out in furlough grants to Nov 2020</a:t>
            </a:r>
          </a:p>
          <a:p>
            <a:r>
              <a:rPr lang="en-US" dirty="0"/>
              <a:t>Estimated that 5%-10% error/fraud</a:t>
            </a:r>
          </a:p>
          <a:p>
            <a:r>
              <a:rPr lang="en-US" dirty="0"/>
              <a:t>Budget 2021 - HMRC earmarked £100m &amp; 1,000 extra staff for compliance </a:t>
            </a:r>
          </a:p>
          <a:p>
            <a:r>
              <a:rPr lang="en-US" dirty="0"/>
              <a:t>Aggressive (behavioral) penalty regime</a:t>
            </a:r>
          </a:p>
          <a:p>
            <a:r>
              <a:rPr lang="en-US" dirty="0"/>
              <a:t>Fraud Hotline &amp; other HMRC intelligence</a:t>
            </a:r>
          </a:p>
          <a:p>
            <a:r>
              <a:rPr lang="en-US" dirty="0"/>
              <a:t>Legislative support  - </a:t>
            </a:r>
            <a:r>
              <a:rPr lang="en-US" dirty="0" err="1"/>
              <a:t>Sch</a:t>
            </a:r>
            <a:r>
              <a:rPr lang="en-US" dirty="0"/>
              <a:t> 16 FA 20</a:t>
            </a:r>
          </a:p>
          <a:p>
            <a:r>
              <a:rPr lang="en-US" dirty="0"/>
              <a:t>Uses existing HMRC powers </a:t>
            </a:r>
          </a:p>
          <a:p>
            <a:endParaRPr lang="en-US" dirty="0"/>
          </a:p>
        </p:txBody>
      </p:sp>
      <p:pic>
        <p:nvPicPr>
          <p:cNvPr id="5" name="Picture 4">
            <a:extLst>
              <a:ext uri="{FF2B5EF4-FFF2-40B4-BE49-F238E27FC236}">
                <a16:creationId xmlns:a16="http://schemas.microsoft.com/office/drawing/2014/main" id="{198EF21A-DAA8-544E-A34B-9767FAA577F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905125" cy="520505"/>
          </a:xfrm>
          <a:prstGeom prst="rect">
            <a:avLst/>
          </a:prstGeom>
          <a:noFill/>
          <a:ln>
            <a:noFill/>
          </a:ln>
        </p:spPr>
      </p:pic>
    </p:spTree>
    <p:extLst>
      <p:ext uri="{BB962C8B-B14F-4D97-AF65-F5344CB8AC3E}">
        <p14:creationId xmlns:p14="http://schemas.microsoft.com/office/powerpoint/2010/main" val="34326225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8A0AA-DCAA-7C40-A6ED-ACC1A4FE3318}"/>
              </a:ext>
            </a:extLst>
          </p:cNvPr>
          <p:cNvSpPr>
            <a:spLocks noGrp="1"/>
          </p:cNvSpPr>
          <p:nvPr>
            <p:ph type="title"/>
          </p:nvPr>
        </p:nvSpPr>
        <p:spPr/>
        <p:txBody>
          <a:bodyPr>
            <a:normAutofit/>
          </a:bodyPr>
          <a:lstStyle/>
          <a:p>
            <a:r>
              <a:rPr lang="en-US" dirty="0">
                <a:solidFill>
                  <a:srgbClr val="C00000"/>
                </a:solidFill>
              </a:rPr>
              <a:t>CSP’s – Assessments </a:t>
            </a:r>
            <a:r>
              <a:rPr lang="en-US" dirty="0" err="1">
                <a:solidFill>
                  <a:srgbClr val="C00000"/>
                </a:solidFill>
              </a:rPr>
              <a:t>Sch</a:t>
            </a:r>
            <a:r>
              <a:rPr lang="en-US" dirty="0">
                <a:solidFill>
                  <a:srgbClr val="C00000"/>
                </a:solidFill>
              </a:rPr>
              <a:t> 16 Finance Act 2020</a:t>
            </a:r>
            <a:endParaRPr lang="en-US" sz="3200" dirty="0"/>
          </a:p>
        </p:txBody>
      </p:sp>
      <p:sp>
        <p:nvSpPr>
          <p:cNvPr id="4" name="Content Placeholder 3">
            <a:extLst>
              <a:ext uri="{FF2B5EF4-FFF2-40B4-BE49-F238E27FC236}">
                <a16:creationId xmlns:a16="http://schemas.microsoft.com/office/drawing/2014/main" id="{C46D7CB6-7999-B747-BFD9-42F8B73BD609}"/>
              </a:ext>
            </a:extLst>
          </p:cNvPr>
          <p:cNvSpPr>
            <a:spLocks noGrp="1"/>
          </p:cNvSpPr>
          <p:nvPr>
            <p:ph idx="1"/>
          </p:nvPr>
        </p:nvSpPr>
        <p:spPr/>
        <p:txBody>
          <a:bodyPr>
            <a:normAutofit fontScale="70000" lnSpcReduction="20000"/>
          </a:bodyPr>
          <a:lstStyle/>
          <a:p>
            <a:r>
              <a:rPr lang="en-US" dirty="0"/>
              <a:t>If person not entitled to a CSP or ceases to be entitled:</a:t>
            </a:r>
          </a:p>
          <a:p>
            <a:pPr lvl="1"/>
            <a:r>
              <a:rPr lang="en-US" dirty="0"/>
              <a:t>Due to a change in circumstances</a:t>
            </a:r>
          </a:p>
          <a:p>
            <a:pPr lvl="1"/>
            <a:r>
              <a:rPr lang="en-US" dirty="0"/>
              <a:t>Person has not, within a reasonable period, used the amount for the purpose intended</a:t>
            </a:r>
          </a:p>
          <a:p>
            <a:r>
              <a:rPr lang="en-US" dirty="0"/>
              <a:t>Tax due when payment received (or or the date they  ceased to be entitled to the payment after it was received)</a:t>
            </a:r>
          </a:p>
          <a:p>
            <a:r>
              <a:rPr lang="en-US" dirty="0"/>
              <a:t>Recipient liable to income tax on an amount equal to the CSP to which they are not entitled (i.e. 100% claw back)</a:t>
            </a:r>
          </a:p>
          <a:p>
            <a:r>
              <a:rPr lang="en-US" dirty="0"/>
              <a:t>HMRC may make an assessment “in the amount which ought in the officer’s opinion” be charged</a:t>
            </a:r>
          </a:p>
          <a:p>
            <a:r>
              <a:rPr lang="en-US" dirty="0"/>
              <a:t>Assessment subject to HMRC time limits (4, 6 &amp; 20 years)</a:t>
            </a:r>
          </a:p>
          <a:p>
            <a:r>
              <a:rPr lang="en-US" dirty="0"/>
              <a:t>For partnerships assessment on any partner and there is joint and several liability (and penalties)</a:t>
            </a:r>
          </a:p>
          <a:p>
            <a:r>
              <a:rPr lang="en-US" dirty="0"/>
              <a:t>Automatically treated as “deliberate and concealed” if the person knew they were not entitled to the CSP</a:t>
            </a:r>
          </a:p>
          <a:p>
            <a:r>
              <a:rPr lang="en-US" dirty="0"/>
              <a:t>Prosecution in appropriate cases</a:t>
            </a:r>
          </a:p>
          <a:p>
            <a:endParaRPr lang="en-US" dirty="0"/>
          </a:p>
        </p:txBody>
      </p:sp>
      <p:pic>
        <p:nvPicPr>
          <p:cNvPr id="5" name="Picture 4">
            <a:extLst>
              <a:ext uri="{FF2B5EF4-FFF2-40B4-BE49-F238E27FC236}">
                <a16:creationId xmlns:a16="http://schemas.microsoft.com/office/drawing/2014/main" id="{198EF21A-DAA8-544E-A34B-9767FAA577F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905125" cy="520505"/>
          </a:xfrm>
          <a:prstGeom prst="rect">
            <a:avLst/>
          </a:prstGeom>
          <a:noFill/>
          <a:ln>
            <a:noFill/>
          </a:ln>
        </p:spPr>
      </p:pic>
    </p:spTree>
    <p:extLst>
      <p:ext uri="{BB962C8B-B14F-4D97-AF65-F5344CB8AC3E}">
        <p14:creationId xmlns:p14="http://schemas.microsoft.com/office/powerpoint/2010/main" val="8223654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8A0AA-DCAA-7C40-A6ED-ACC1A4FE3318}"/>
              </a:ext>
            </a:extLst>
          </p:cNvPr>
          <p:cNvSpPr>
            <a:spLocks noGrp="1"/>
          </p:cNvSpPr>
          <p:nvPr>
            <p:ph type="title"/>
          </p:nvPr>
        </p:nvSpPr>
        <p:spPr/>
        <p:txBody>
          <a:bodyPr>
            <a:normAutofit/>
          </a:bodyPr>
          <a:lstStyle/>
          <a:p>
            <a:r>
              <a:rPr lang="en-US" dirty="0">
                <a:solidFill>
                  <a:srgbClr val="C00000"/>
                </a:solidFill>
              </a:rPr>
              <a:t>Coronavirus Support Payments</a:t>
            </a:r>
            <a:endParaRPr lang="en-US" sz="3200" dirty="0"/>
          </a:p>
        </p:txBody>
      </p:sp>
      <p:sp>
        <p:nvSpPr>
          <p:cNvPr id="4" name="Content Placeholder 3">
            <a:extLst>
              <a:ext uri="{FF2B5EF4-FFF2-40B4-BE49-F238E27FC236}">
                <a16:creationId xmlns:a16="http://schemas.microsoft.com/office/drawing/2014/main" id="{C46D7CB6-7999-B747-BFD9-42F8B73BD609}"/>
              </a:ext>
            </a:extLst>
          </p:cNvPr>
          <p:cNvSpPr>
            <a:spLocks noGrp="1"/>
          </p:cNvSpPr>
          <p:nvPr>
            <p:ph idx="1"/>
          </p:nvPr>
        </p:nvSpPr>
        <p:spPr/>
        <p:txBody>
          <a:bodyPr>
            <a:normAutofit fontScale="85000" lnSpcReduction="20000"/>
          </a:bodyPr>
          <a:lstStyle/>
          <a:p>
            <a:r>
              <a:rPr lang="en-US" dirty="0"/>
              <a:t>Cash costs (assessments &amp; penalties)</a:t>
            </a:r>
          </a:p>
          <a:p>
            <a:r>
              <a:rPr lang="en-US" dirty="0"/>
              <a:t>Joint &amp; several liability for partnerships</a:t>
            </a:r>
          </a:p>
          <a:p>
            <a:r>
              <a:rPr lang="en-US" dirty="0"/>
              <a:t>Naming &amp; shaming</a:t>
            </a:r>
          </a:p>
          <a:p>
            <a:r>
              <a:rPr lang="en-US" dirty="0"/>
              <a:t>No “walk away” through insolvency</a:t>
            </a:r>
          </a:p>
          <a:p>
            <a:r>
              <a:rPr lang="en-US" dirty="0"/>
              <a:t>Significant penalty cost</a:t>
            </a:r>
          </a:p>
          <a:p>
            <a:r>
              <a:rPr lang="en-US" dirty="0"/>
              <a:t> Effectively manage any HMRC audit</a:t>
            </a:r>
          </a:p>
          <a:p>
            <a:pPr lvl="1"/>
            <a:r>
              <a:rPr lang="en-US" dirty="0"/>
              <a:t>HMRC information &amp; inspection powers</a:t>
            </a:r>
          </a:p>
          <a:p>
            <a:pPr lvl="1"/>
            <a:r>
              <a:rPr lang="en-US" dirty="0"/>
              <a:t>Clarity on technical aspects (e.g. employment law issues)</a:t>
            </a:r>
          </a:p>
          <a:p>
            <a:pPr lvl="1"/>
            <a:r>
              <a:rPr lang="en-US" dirty="0"/>
              <a:t>“Best judgement” for assessments</a:t>
            </a:r>
          </a:p>
          <a:p>
            <a:pPr lvl="1"/>
            <a:r>
              <a:rPr lang="en-US" dirty="0"/>
              <a:t>Effective negotiation /onus of proof </a:t>
            </a:r>
            <a:r>
              <a:rPr lang="en-US" dirty="0" err="1"/>
              <a:t>etc</a:t>
            </a:r>
            <a:endParaRPr lang="en-US" dirty="0"/>
          </a:p>
          <a:p>
            <a:r>
              <a:rPr lang="en-US" dirty="0"/>
              <a:t>Be proactive, establish the facts, </a:t>
            </a:r>
            <a:r>
              <a:rPr lang="en-US" dirty="0" err="1"/>
              <a:t>behaviours</a:t>
            </a:r>
            <a:r>
              <a:rPr lang="en-US" dirty="0"/>
              <a:t> &amp; collate evidence to support</a:t>
            </a:r>
          </a:p>
          <a:p>
            <a:r>
              <a:rPr lang="en-US" dirty="0"/>
              <a:t>What impact for the wider business?</a:t>
            </a:r>
          </a:p>
          <a:p>
            <a:endParaRPr lang="en-US" dirty="0"/>
          </a:p>
        </p:txBody>
      </p:sp>
      <p:pic>
        <p:nvPicPr>
          <p:cNvPr id="5" name="Picture 4">
            <a:extLst>
              <a:ext uri="{FF2B5EF4-FFF2-40B4-BE49-F238E27FC236}">
                <a16:creationId xmlns:a16="http://schemas.microsoft.com/office/drawing/2014/main" id="{198EF21A-DAA8-544E-A34B-9767FAA577F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905125" cy="520505"/>
          </a:xfrm>
          <a:prstGeom prst="rect">
            <a:avLst/>
          </a:prstGeom>
          <a:noFill/>
          <a:ln>
            <a:noFill/>
          </a:ln>
        </p:spPr>
      </p:pic>
    </p:spTree>
    <p:extLst>
      <p:ext uri="{BB962C8B-B14F-4D97-AF65-F5344CB8AC3E}">
        <p14:creationId xmlns:p14="http://schemas.microsoft.com/office/powerpoint/2010/main" val="4282927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8A0AA-DCAA-7C40-A6ED-ACC1A4FE3318}"/>
              </a:ext>
            </a:extLst>
          </p:cNvPr>
          <p:cNvSpPr>
            <a:spLocks noGrp="1"/>
          </p:cNvSpPr>
          <p:nvPr>
            <p:ph type="title"/>
          </p:nvPr>
        </p:nvSpPr>
        <p:spPr>
          <a:xfrm>
            <a:off x="838200" y="365125"/>
            <a:ext cx="10515600" cy="2318440"/>
          </a:xfrm>
        </p:spPr>
        <p:txBody>
          <a:bodyPr>
            <a:normAutofit/>
          </a:bodyPr>
          <a:lstStyle/>
          <a:p>
            <a:pPr algn="ctr"/>
            <a:r>
              <a:rPr lang="en-US" b="1" dirty="0">
                <a:solidFill>
                  <a:srgbClr val="C00000"/>
                </a:solidFill>
              </a:rPr>
              <a:t>Conclusions &amp; thoughts</a:t>
            </a:r>
            <a:endParaRPr lang="en-US" sz="3200" b="1" dirty="0"/>
          </a:p>
        </p:txBody>
      </p:sp>
      <p:pic>
        <p:nvPicPr>
          <p:cNvPr id="5" name="Picture 4">
            <a:extLst>
              <a:ext uri="{FF2B5EF4-FFF2-40B4-BE49-F238E27FC236}">
                <a16:creationId xmlns:a16="http://schemas.microsoft.com/office/drawing/2014/main" id="{198EF21A-DAA8-544E-A34B-9767FAA577F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905125" cy="520505"/>
          </a:xfrm>
          <a:prstGeom prst="rect">
            <a:avLst/>
          </a:prstGeom>
          <a:noFill/>
          <a:ln>
            <a:noFill/>
          </a:ln>
        </p:spPr>
      </p:pic>
      <p:pic>
        <p:nvPicPr>
          <p:cNvPr id="6" name="Picture 5">
            <a:extLst>
              <a:ext uri="{FF2B5EF4-FFF2-40B4-BE49-F238E27FC236}">
                <a16:creationId xmlns:a16="http://schemas.microsoft.com/office/drawing/2014/main" id="{43F8F2EE-E5E3-C144-86B3-55A801F85049}"/>
              </a:ext>
            </a:extLst>
          </p:cNvPr>
          <p:cNvPicPr>
            <a:picLocks noChangeAspect="1"/>
          </p:cNvPicPr>
          <p:nvPr/>
        </p:nvPicPr>
        <p:blipFill>
          <a:blip r:embed="rId4"/>
          <a:stretch>
            <a:fillRect/>
          </a:stretch>
        </p:blipFill>
        <p:spPr>
          <a:xfrm>
            <a:off x="2852057" y="3418116"/>
            <a:ext cx="6487885" cy="2590800"/>
          </a:xfrm>
          <a:prstGeom prst="rect">
            <a:avLst/>
          </a:prstGeom>
        </p:spPr>
      </p:pic>
    </p:spTree>
    <p:extLst>
      <p:ext uri="{BB962C8B-B14F-4D97-AF65-F5344CB8AC3E}">
        <p14:creationId xmlns:p14="http://schemas.microsoft.com/office/powerpoint/2010/main" val="28774861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8A0AA-DCAA-7C40-A6ED-ACC1A4FE3318}"/>
              </a:ext>
            </a:extLst>
          </p:cNvPr>
          <p:cNvSpPr>
            <a:spLocks noGrp="1"/>
          </p:cNvSpPr>
          <p:nvPr>
            <p:ph type="title"/>
          </p:nvPr>
        </p:nvSpPr>
        <p:spPr/>
        <p:txBody>
          <a:bodyPr>
            <a:normAutofit/>
          </a:bodyPr>
          <a:lstStyle/>
          <a:p>
            <a:r>
              <a:rPr lang="en-US" dirty="0">
                <a:solidFill>
                  <a:srgbClr val="C00000"/>
                </a:solidFill>
              </a:rPr>
              <a:t>Conclusions &amp; thoughts</a:t>
            </a:r>
            <a:endParaRPr lang="en-US" sz="3200" dirty="0"/>
          </a:p>
        </p:txBody>
      </p:sp>
      <p:sp>
        <p:nvSpPr>
          <p:cNvPr id="4" name="Content Placeholder 3">
            <a:extLst>
              <a:ext uri="{FF2B5EF4-FFF2-40B4-BE49-F238E27FC236}">
                <a16:creationId xmlns:a16="http://schemas.microsoft.com/office/drawing/2014/main" id="{C46D7CB6-7999-B747-BFD9-42F8B73BD609}"/>
              </a:ext>
            </a:extLst>
          </p:cNvPr>
          <p:cNvSpPr>
            <a:spLocks noGrp="1"/>
          </p:cNvSpPr>
          <p:nvPr>
            <p:ph idx="1"/>
          </p:nvPr>
        </p:nvSpPr>
        <p:spPr/>
        <p:txBody>
          <a:bodyPr>
            <a:normAutofit/>
          </a:bodyPr>
          <a:lstStyle/>
          <a:p>
            <a:r>
              <a:rPr lang="en-US" dirty="0"/>
              <a:t>HMRC going through transformational change</a:t>
            </a:r>
          </a:p>
          <a:p>
            <a:r>
              <a:rPr lang="en-US" dirty="0"/>
              <a:t>Changes in law &amp; working practices affect us all</a:t>
            </a:r>
          </a:p>
          <a:p>
            <a:r>
              <a:rPr lang="en-US" dirty="0"/>
              <a:t>Regulation increasing</a:t>
            </a:r>
          </a:p>
          <a:p>
            <a:r>
              <a:rPr lang="en-US" dirty="0"/>
              <a:t>Appetite for risk is reducing</a:t>
            </a:r>
          </a:p>
          <a:p>
            <a:r>
              <a:rPr lang="en-US" dirty="0"/>
              <a:t>HMRC have more information than ever before</a:t>
            </a:r>
          </a:p>
          <a:p>
            <a:endParaRPr lang="en-US" dirty="0"/>
          </a:p>
          <a:p>
            <a:r>
              <a:rPr lang="en-US" dirty="0"/>
              <a:t>Keeping good records &amp; taking professional advice will reduce the risk of enquiry or a tax dispute if HMRC do query a return</a:t>
            </a:r>
          </a:p>
          <a:p>
            <a:endParaRPr lang="en-US" dirty="0"/>
          </a:p>
        </p:txBody>
      </p:sp>
      <p:pic>
        <p:nvPicPr>
          <p:cNvPr id="5" name="Picture 4">
            <a:extLst>
              <a:ext uri="{FF2B5EF4-FFF2-40B4-BE49-F238E27FC236}">
                <a16:creationId xmlns:a16="http://schemas.microsoft.com/office/drawing/2014/main" id="{198EF21A-DAA8-544E-A34B-9767FAA577F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905125" cy="520505"/>
          </a:xfrm>
          <a:prstGeom prst="rect">
            <a:avLst/>
          </a:prstGeom>
          <a:noFill/>
          <a:ln>
            <a:noFill/>
          </a:ln>
        </p:spPr>
      </p:pic>
    </p:spTree>
    <p:extLst>
      <p:ext uri="{BB962C8B-B14F-4D97-AF65-F5344CB8AC3E}">
        <p14:creationId xmlns:p14="http://schemas.microsoft.com/office/powerpoint/2010/main" val="10392654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8A0AA-DCAA-7C40-A6ED-ACC1A4FE3318}"/>
              </a:ext>
            </a:extLst>
          </p:cNvPr>
          <p:cNvSpPr>
            <a:spLocks noGrp="1"/>
          </p:cNvSpPr>
          <p:nvPr>
            <p:ph type="title"/>
          </p:nvPr>
        </p:nvSpPr>
        <p:spPr>
          <a:xfrm>
            <a:off x="838200" y="365125"/>
            <a:ext cx="10515600" cy="5111336"/>
          </a:xfrm>
        </p:spPr>
        <p:txBody>
          <a:bodyPr>
            <a:normAutofit/>
          </a:bodyPr>
          <a:lstStyle/>
          <a:p>
            <a:pPr algn="ctr"/>
            <a:r>
              <a:rPr lang="en-US" sz="7200" b="1" dirty="0">
                <a:solidFill>
                  <a:srgbClr val="C00000"/>
                </a:solidFill>
              </a:rPr>
              <a:t>Questions?</a:t>
            </a:r>
            <a:endParaRPr lang="en-US" sz="7200" b="1" dirty="0"/>
          </a:p>
        </p:txBody>
      </p:sp>
      <p:pic>
        <p:nvPicPr>
          <p:cNvPr id="5" name="Picture 4">
            <a:extLst>
              <a:ext uri="{FF2B5EF4-FFF2-40B4-BE49-F238E27FC236}">
                <a16:creationId xmlns:a16="http://schemas.microsoft.com/office/drawing/2014/main" id="{198EF21A-DAA8-544E-A34B-9767FAA577F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905125" cy="520505"/>
          </a:xfrm>
          <a:prstGeom prst="rect">
            <a:avLst/>
          </a:prstGeom>
          <a:noFill/>
          <a:ln>
            <a:noFill/>
          </a:ln>
        </p:spPr>
      </p:pic>
    </p:spTree>
    <p:extLst>
      <p:ext uri="{BB962C8B-B14F-4D97-AF65-F5344CB8AC3E}">
        <p14:creationId xmlns:p14="http://schemas.microsoft.com/office/powerpoint/2010/main" val="3908107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8A0AA-DCAA-7C40-A6ED-ACC1A4FE3318}"/>
              </a:ext>
            </a:extLst>
          </p:cNvPr>
          <p:cNvSpPr>
            <a:spLocks noGrp="1"/>
          </p:cNvSpPr>
          <p:nvPr>
            <p:ph type="title"/>
          </p:nvPr>
        </p:nvSpPr>
        <p:spPr/>
        <p:txBody>
          <a:bodyPr/>
          <a:lstStyle/>
          <a:p>
            <a:r>
              <a:rPr lang="en-US" dirty="0">
                <a:solidFill>
                  <a:srgbClr val="C00000"/>
                </a:solidFill>
              </a:rPr>
              <a:t>What type of </a:t>
            </a:r>
            <a:r>
              <a:rPr lang="en-US" dirty="0" err="1">
                <a:solidFill>
                  <a:srgbClr val="C00000"/>
                </a:solidFill>
              </a:rPr>
              <a:t>organisation</a:t>
            </a:r>
            <a:r>
              <a:rPr lang="en-US" dirty="0">
                <a:solidFill>
                  <a:srgbClr val="C00000"/>
                </a:solidFill>
              </a:rPr>
              <a:t> is HMRC?</a:t>
            </a:r>
          </a:p>
        </p:txBody>
      </p:sp>
      <p:sp>
        <p:nvSpPr>
          <p:cNvPr id="3" name="Content Placeholder 2">
            <a:extLst>
              <a:ext uri="{FF2B5EF4-FFF2-40B4-BE49-F238E27FC236}">
                <a16:creationId xmlns:a16="http://schemas.microsoft.com/office/drawing/2014/main" id="{63149423-F9B8-414B-83AA-8FD97CC175BA}"/>
              </a:ext>
            </a:extLst>
          </p:cNvPr>
          <p:cNvSpPr>
            <a:spLocks noGrp="1"/>
          </p:cNvSpPr>
          <p:nvPr>
            <p:ph idx="1"/>
          </p:nvPr>
        </p:nvSpPr>
        <p:spPr>
          <a:xfrm>
            <a:off x="838200" y="1393371"/>
            <a:ext cx="10515600" cy="4783592"/>
          </a:xfrm>
        </p:spPr>
        <p:txBody>
          <a:bodyPr>
            <a:normAutofit fontScale="92500" lnSpcReduction="10000"/>
          </a:bodyPr>
          <a:lstStyle/>
          <a:p>
            <a:pPr marL="0" indent="0">
              <a:buNone/>
            </a:pPr>
            <a:endParaRPr lang="en-US" dirty="0"/>
          </a:p>
          <a:p>
            <a:r>
              <a:rPr lang="en-US" dirty="0"/>
              <a:t>Collected £636bn in year to 31 March 2020 (pre pandemic!)</a:t>
            </a:r>
          </a:p>
          <a:p>
            <a:r>
              <a:rPr lang="en-US" dirty="0"/>
              <a:t>Established by Commissioners for Revenue &amp; Customs Act 2005</a:t>
            </a:r>
          </a:p>
          <a:p>
            <a:r>
              <a:rPr lang="en-US" dirty="0"/>
              <a:t>Non ministerial department</a:t>
            </a:r>
          </a:p>
          <a:p>
            <a:r>
              <a:rPr lang="en-US" dirty="0"/>
              <a:t>Report to Parliament through Treasury Minister</a:t>
            </a:r>
          </a:p>
          <a:p>
            <a:r>
              <a:rPr lang="en-US" dirty="0"/>
              <a:t>Treasury lead on tax policy/HMRC lead on maintenance &amp; admin</a:t>
            </a:r>
          </a:p>
          <a:p>
            <a:r>
              <a:rPr lang="en-US" dirty="0"/>
              <a:t>S5 CRCA 2005 – HMRC responsible for “collection and management” of tax</a:t>
            </a:r>
          </a:p>
          <a:p>
            <a:pPr lvl="1"/>
            <a:r>
              <a:rPr lang="en-US" dirty="0"/>
              <a:t>Duty of care &amp; management</a:t>
            </a:r>
          </a:p>
          <a:p>
            <a:pPr lvl="1"/>
            <a:r>
              <a:rPr lang="en-US" dirty="0"/>
              <a:t>Treat taxpayers equally and fairly</a:t>
            </a:r>
          </a:p>
          <a:p>
            <a:pPr lvl="1"/>
            <a:r>
              <a:rPr lang="en-US" dirty="0"/>
              <a:t>Governance &amp; accountability</a:t>
            </a:r>
          </a:p>
          <a:p>
            <a:r>
              <a:rPr lang="en-US" b="1" dirty="0"/>
              <a:t>Dealing with HMRC is not a always a commercial negotiation</a:t>
            </a:r>
            <a:endParaRPr lang="en-US" dirty="0"/>
          </a:p>
          <a:p>
            <a:pPr lvl="1"/>
            <a:endParaRPr lang="en-US" dirty="0"/>
          </a:p>
          <a:p>
            <a:pPr lvl="1"/>
            <a:endParaRPr lang="en-US" dirty="0"/>
          </a:p>
          <a:p>
            <a:pPr lvl="1"/>
            <a:endParaRPr lang="en-US" dirty="0"/>
          </a:p>
        </p:txBody>
      </p:sp>
      <p:pic>
        <p:nvPicPr>
          <p:cNvPr id="4" name="Picture 3">
            <a:extLst>
              <a:ext uri="{FF2B5EF4-FFF2-40B4-BE49-F238E27FC236}">
                <a16:creationId xmlns:a16="http://schemas.microsoft.com/office/drawing/2014/main" id="{89EBCA9B-60DC-D942-AC6E-F507433E44B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905125" cy="520505"/>
          </a:xfrm>
          <a:prstGeom prst="rect">
            <a:avLst/>
          </a:prstGeom>
          <a:noFill/>
          <a:ln>
            <a:noFill/>
          </a:ln>
        </p:spPr>
      </p:pic>
    </p:spTree>
    <p:extLst>
      <p:ext uri="{BB962C8B-B14F-4D97-AF65-F5344CB8AC3E}">
        <p14:creationId xmlns:p14="http://schemas.microsoft.com/office/powerpoint/2010/main" val="30773421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E8D91-E61A-F54F-B442-8447FD15CB42}"/>
              </a:ext>
            </a:extLst>
          </p:cNvPr>
          <p:cNvSpPr>
            <a:spLocks noGrp="1"/>
          </p:cNvSpPr>
          <p:nvPr>
            <p:ph type="title"/>
          </p:nvPr>
        </p:nvSpPr>
        <p:spPr/>
        <p:txBody>
          <a:bodyPr/>
          <a:lstStyle/>
          <a:p>
            <a:r>
              <a:rPr lang="en-US" dirty="0"/>
              <a:t>Contact details</a:t>
            </a:r>
          </a:p>
        </p:txBody>
      </p:sp>
      <p:sp>
        <p:nvSpPr>
          <p:cNvPr id="3" name="Content Placeholder 2">
            <a:extLst>
              <a:ext uri="{FF2B5EF4-FFF2-40B4-BE49-F238E27FC236}">
                <a16:creationId xmlns:a16="http://schemas.microsoft.com/office/drawing/2014/main" id="{77E383FD-E11B-0E4E-84A0-8E532E334497}"/>
              </a:ext>
            </a:extLst>
          </p:cNvPr>
          <p:cNvSpPr>
            <a:spLocks noGrp="1"/>
          </p:cNvSpPr>
          <p:nvPr>
            <p:ph idx="1"/>
          </p:nvPr>
        </p:nvSpPr>
        <p:spPr/>
        <p:txBody>
          <a:bodyPr/>
          <a:lstStyle/>
          <a:p>
            <a:endParaRPr lang="en-US" sz="2800" dirty="0"/>
          </a:p>
          <a:p>
            <a:endParaRPr lang="en-US" sz="2800" dirty="0"/>
          </a:p>
          <a:p>
            <a:endParaRPr lang="en-US" sz="2800" dirty="0"/>
          </a:p>
          <a:p>
            <a:pPr marL="0" indent="0">
              <a:buNone/>
            </a:pPr>
            <a:endParaRPr lang="en-US" sz="2800" dirty="0"/>
          </a:p>
          <a:p>
            <a:r>
              <a:rPr lang="en-US" sz="2800" dirty="0"/>
              <a:t>Richard Alderson</a:t>
            </a:r>
          </a:p>
          <a:p>
            <a:r>
              <a:rPr lang="en-US" sz="2800" dirty="0">
                <a:hlinkClick r:id="rId2"/>
              </a:rPr>
              <a:t>richard@pannutax.co.uk</a:t>
            </a:r>
            <a:endParaRPr lang="en-US" sz="2800" dirty="0"/>
          </a:p>
          <a:p>
            <a:r>
              <a:rPr lang="en-US" sz="2800" dirty="0"/>
              <a:t>O7739 874043</a:t>
            </a:r>
          </a:p>
          <a:p>
            <a:endParaRPr lang="en-US" dirty="0"/>
          </a:p>
          <a:p>
            <a:endParaRPr lang="en-US" dirty="0"/>
          </a:p>
        </p:txBody>
      </p:sp>
      <p:sp>
        <p:nvSpPr>
          <p:cNvPr id="4" name="Text Placeholder 3">
            <a:extLst>
              <a:ext uri="{FF2B5EF4-FFF2-40B4-BE49-F238E27FC236}">
                <a16:creationId xmlns:a16="http://schemas.microsoft.com/office/drawing/2014/main" id="{0256293A-BA1F-BB4A-9E68-315A509F4F59}"/>
              </a:ext>
            </a:extLst>
          </p:cNvPr>
          <p:cNvSpPr>
            <a:spLocks noGrp="1"/>
          </p:cNvSpPr>
          <p:nvPr>
            <p:ph type="body" sz="half" idx="2"/>
          </p:nvPr>
        </p:nvSpPr>
        <p:spPr/>
        <p:txBody>
          <a:bodyPr/>
          <a:lstStyle/>
          <a:p>
            <a:r>
              <a:rPr lang="en-US" dirty="0"/>
              <a:t>Pannu Tax Ltd</a:t>
            </a:r>
          </a:p>
        </p:txBody>
      </p:sp>
      <p:pic>
        <p:nvPicPr>
          <p:cNvPr id="6" name="Picture 5">
            <a:extLst>
              <a:ext uri="{FF2B5EF4-FFF2-40B4-BE49-F238E27FC236}">
                <a16:creationId xmlns:a16="http://schemas.microsoft.com/office/drawing/2014/main" id="{DBBFEA46-9686-6442-8C52-314278531D89}"/>
              </a:ext>
            </a:extLst>
          </p:cNvPr>
          <p:cNvPicPr/>
          <p:nvPr/>
        </p:nvPicPr>
        <p:blipFill>
          <a:blip r:embed="rId3"/>
          <a:stretch>
            <a:fillRect/>
          </a:stretch>
        </p:blipFill>
        <p:spPr>
          <a:xfrm>
            <a:off x="7315199" y="353290"/>
            <a:ext cx="2223655" cy="2701637"/>
          </a:xfrm>
          <a:prstGeom prst="rect">
            <a:avLst/>
          </a:prstGeom>
        </p:spPr>
      </p:pic>
      <p:pic>
        <p:nvPicPr>
          <p:cNvPr id="7" name="Picture 6">
            <a:extLst>
              <a:ext uri="{FF2B5EF4-FFF2-40B4-BE49-F238E27FC236}">
                <a16:creationId xmlns:a16="http://schemas.microsoft.com/office/drawing/2014/main" id="{FBBB19B6-635F-7D4F-9250-F412A77381C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905125" cy="520505"/>
          </a:xfrm>
          <a:prstGeom prst="rect">
            <a:avLst/>
          </a:prstGeom>
          <a:noFill/>
          <a:ln>
            <a:noFill/>
          </a:ln>
        </p:spPr>
      </p:pic>
    </p:spTree>
    <p:extLst>
      <p:ext uri="{BB962C8B-B14F-4D97-AF65-F5344CB8AC3E}">
        <p14:creationId xmlns:p14="http://schemas.microsoft.com/office/powerpoint/2010/main" val="4273185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8A0AA-DCAA-7C40-A6ED-ACC1A4FE3318}"/>
              </a:ext>
            </a:extLst>
          </p:cNvPr>
          <p:cNvSpPr>
            <a:spLocks noGrp="1"/>
          </p:cNvSpPr>
          <p:nvPr>
            <p:ph type="title"/>
          </p:nvPr>
        </p:nvSpPr>
        <p:spPr/>
        <p:txBody>
          <a:bodyPr/>
          <a:lstStyle/>
          <a:p>
            <a:r>
              <a:rPr lang="en-US" dirty="0">
                <a:solidFill>
                  <a:srgbClr val="C00000"/>
                </a:solidFill>
              </a:rPr>
              <a:t>What is HMRC responsible for?</a:t>
            </a:r>
          </a:p>
        </p:txBody>
      </p:sp>
      <p:sp>
        <p:nvSpPr>
          <p:cNvPr id="3" name="Content Placeholder 2">
            <a:extLst>
              <a:ext uri="{FF2B5EF4-FFF2-40B4-BE49-F238E27FC236}">
                <a16:creationId xmlns:a16="http://schemas.microsoft.com/office/drawing/2014/main" id="{63149423-F9B8-414B-83AA-8FD97CC175BA}"/>
              </a:ext>
            </a:extLst>
          </p:cNvPr>
          <p:cNvSpPr>
            <a:spLocks noGrp="1"/>
          </p:cNvSpPr>
          <p:nvPr>
            <p:ph idx="1"/>
          </p:nvPr>
        </p:nvSpPr>
        <p:spPr>
          <a:xfrm>
            <a:off x="838200" y="1393371"/>
            <a:ext cx="10515600" cy="4783592"/>
          </a:xfrm>
        </p:spPr>
        <p:txBody>
          <a:bodyPr>
            <a:normAutofit fontScale="77500" lnSpcReduction="20000"/>
          </a:bodyPr>
          <a:lstStyle/>
          <a:p>
            <a:pPr marL="0" indent="0">
              <a:buNone/>
            </a:pPr>
            <a:endParaRPr lang="en-US" dirty="0"/>
          </a:p>
          <a:p>
            <a:r>
              <a:rPr lang="en-GB" dirty="0"/>
              <a:t>Income Tax, CT, CGT, IHT, IPT, SDLT and PRT</a:t>
            </a:r>
          </a:p>
          <a:p>
            <a:r>
              <a:rPr lang="en-GB" dirty="0"/>
              <a:t>Environmental taxes</a:t>
            </a:r>
          </a:p>
          <a:p>
            <a:r>
              <a:rPr lang="en-GB" dirty="0"/>
              <a:t>Climate change and aggregates levy and landfill tax</a:t>
            </a:r>
          </a:p>
          <a:p>
            <a:r>
              <a:rPr lang="en-GB" dirty="0"/>
              <a:t>Value Added Tax (VAT), including import VAT</a:t>
            </a:r>
          </a:p>
          <a:p>
            <a:r>
              <a:rPr lang="en-GB" dirty="0"/>
              <a:t>Customs duty</a:t>
            </a:r>
          </a:p>
          <a:p>
            <a:r>
              <a:rPr lang="en-GB" dirty="0"/>
              <a:t>Excise duties</a:t>
            </a:r>
          </a:p>
          <a:p>
            <a:r>
              <a:rPr lang="en-GB" dirty="0"/>
              <a:t>Trade Statistics</a:t>
            </a:r>
          </a:p>
          <a:p>
            <a:r>
              <a:rPr lang="en-GB" dirty="0"/>
              <a:t>NIC’s</a:t>
            </a:r>
          </a:p>
          <a:p>
            <a:r>
              <a:rPr lang="en-GB" dirty="0"/>
              <a:t>Tax Credits</a:t>
            </a:r>
          </a:p>
          <a:p>
            <a:r>
              <a:rPr lang="en-GB" dirty="0"/>
              <a:t>Child Benefit</a:t>
            </a:r>
          </a:p>
          <a:p>
            <a:r>
              <a:rPr lang="en-GB" dirty="0"/>
              <a:t>National Minimum Wage</a:t>
            </a:r>
          </a:p>
          <a:p>
            <a:r>
              <a:rPr lang="en-GB" dirty="0"/>
              <a:t>Student Loan repayments</a:t>
            </a:r>
          </a:p>
          <a:p>
            <a:pPr lvl="1"/>
            <a:endParaRPr lang="en-US" dirty="0"/>
          </a:p>
        </p:txBody>
      </p:sp>
      <p:pic>
        <p:nvPicPr>
          <p:cNvPr id="4" name="Picture 3">
            <a:extLst>
              <a:ext uri="{FF2B5EF4-FFF2-40B4-BE49-F238E27FC236}">
                <a16:creationId xmlns:a16="http://schemas.microsoft.com/office/drawing/2014/main" id="{9FA7961B-EDB3-2444-9D33-BD1FEE9F9BB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905125" cy="520505"/>
          </a:xfrm>
          <a:prstGeom prst="rect">
            <a:avLst/>
          </a:prstGeom>
          <a:noFill/>
          <a:ln>
            <a:noFill/>
          </a:ln>
        </p:spPr>
      </p:pic>
      <p:pic>
        <p:nvPicPr>
          <p:cNvPr id="5" name="Picture 4">
            <a:extLst>
              <a:ext uri="{FF2B5EF4-FFF2-40B4-BE49-F238E27FC236}">
                <a16:creationId xmlns:a16="http://schemas.microsoft.com/office/drawing/2014/main" id="{E2F17F37-FF09-6E43-B04E-A3E0DC41BD6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2905125" cy="520505"/>
          </a:xfrm>
          <a:prstGeom prst="rect">
            <a:avLst/>
          </a:prstGeom>
          <a:noFill/>
          <a:ln>
            <a:noFill/>
          </a:ln>
        </p:spPr>
      </p:pic>
    </p:spTree>
    <p:extLst>
      <p:ext uri="{BB962C8B-B14F-4D97-AF65-F5344CB8AC3E}">
        <p14:creationId xmlns:p14="http://schemas.microsoft.com/office/powerpoint/2010/main" val="1821200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8A0AA-DCAA-7C40-A6ED-ACC1A4FE3318}"/>
              </a:ext>
            </a:extLst>
          </p:cNvPr>
          <p:cNvSpPr>
            <a:spLocks noGrp="1"/>
          </p:cNvSpPr>
          <p:nvPr>
            <p:ph type="title"/>
          </p:nvPr>
        </p:nvSpPr>
        <p:spPr/>
        <p:txBody>
          <a:bodyPr/>
          <a:lstStyle/>
          <a:p>
            <a:r>
              <a:rPr lang="en-US" dirty="0">
                <a:solidFill>
                  <a:srgbClr val="C00000"/>
                </a:solidFill>
              </a:rPr>
              <a:t>What are HMRC’s strategic objectives?</a:t>
            </a:r>
          </a:p>
        </p:txBody>
      </p:sp>
      <p:sp>
        <p:nvSpPr>
          <p:cNvPr id="3" name="Content Placeholder 2">
            <a:extLst>
              <a:ext uri="{FF2B5EF4-FFF2-40B4-BE49-F238E27FC236}">
                <a16:creationId xmlns:a16="http://schemas.microsoft.com/office/drawing/2014/main" id="{63149423-F9B8-414B-83AA-8FD97CC175BA}"/>
              </a:ext>
            </a:extLst>
          </p:cNvPr>
          <p:cNvSpPr>
            <a:spLocks noGrp="1"/>
          </p:cNvSpPr>
          <p:nvPr>
            <p:ph idx="1"/>
          </p:nvPr>
        </p:nvSpPr>
        <p:spPr>
          <a:xfrm>
            <a:off x="838200" y="892629"/>
            <a:ext cx="10515600" cy="5284334"/>
          </a:xfrm>
        </p:spPr>
        <p:txBody>
          <a:bodyPr>
            <a:normAutofit/>
          </a:bodyPr>
          <a:lstStyle/>
          <a:p>
            <a:pPr marL="0" indent="0">
              <a:buNone/>
            </a:pPr>
            <a:endParaRPr lang="en-US" dirty="0"/>
          </a:p>
          <a:p>
            <a:pPr marL="0" indent="0">
              <a:buNone/>
            </a:pPr>
            <a:r>
              <a:rPr lang="en-US" b="1" dirty="0"/>
              <a:t>Per HMRC Annual Report:</a:t>
            </a:r>
            <a:endParaRPr lang="en-GB" dirty="0"/>
          </a:p>
          <a:p>
            <a:r>
              <a:rPr lang="en-GB" dirty="0"/>
              <a:t>Collect Revenues due and bear down on avoidance and evasion</a:t>
            </a:r>
          </a:p>
          <a:p>
            <a:r>
              <a:rPr lang="en-GB" dirty="0"/>
              <a:t>Transform tax and payments for customers</a:t>
            </a:r>
          </a:p>
          <a:p>
            <a:r>
              <a:rPr lang="en-GB" dirty="0"/>
              <a:t>Design &amp; deliver a professional and engaged organisation </a:t>
            </a:r>
          </a:p>
          <a:p>
            <a:pPr marL="0" indent="0">
              <a:buNone/>
            </a:pPr>
            <a:r>
              <a:rPr lang="en-GB" b="1" dirty="0"/>
              <a:t>Wider objectives</a:t>
            </a:r>
          </a:p>
          <a:p>
            <a:r>
              <a:rPr lang="en-GB" dirty="0"/>
              <a:t>Leading digital change across public services </a:t>
            </a:r>
          </a:p>
          <a:p>
            <a:pPr lvl="1"/>
            <a:r>
              <a:rPr lang="en-GB" dirty="0"/>
              <a:t>Budget 2021 £95m to deliver digital technology</a:t>
            </a:r>
          </a:p>
          <a:p>
            <a:pPr lvl="1"/>
            <a:r>
              <a:rPr lang="en-GB" dirty="0"/>
              <a:t>Creation of a tailored single tax account </a:t>
            </a:r>
          </a:p>
          <a:p>
            <a:r>
              <a:rPr lang="en-GB" dirty="0"/>
              <a:t>Behavioural based approach</a:t>
            </a:r>
          </a:p>
          <a:p>
            <a:endParaRPr lang="en-GB" dirty="0"/>
          </a:p>
        </p:txBody>
      </p:sp>
      <p:pic>
        <p:nvPicPr>
          <p:cNvPr id="4" name="Picture 3">
            <a:extLst>
              <a:ext uri="{FF2B5EF4-FFF2-40B4-BE49-F238E27FC236}">
                <a16:creationId xmlns:a16="http://schemas.microsoft.com/office/drawing/2014/main" id="{3BB32A4D-D94F-E84D-B764-92F612C9B78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905125" cy="520505"/>
          </a:xfrm>
          <a:prstGeom prst="rect">
            <a:avLst/>
          </a:prstGeom>
          <a:noFill/>
          <a:ln>
            <a:noFill/>
          </a:ln>
        </p:spPr>
      </p:pic>
    </p:spTree>
    <p:extLst>
      <p:ext uri="{BB962C8B-B14F-4D97-AF65-F5344CB8AC3E}">
        <p14:creationId xmlns:p14="http://schemas.microsoft.com/office/powerpoint/2010/main" val="2609169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8A0AA-DCAA-7C40-A6ED-ACC1A4FE3318}"/>
              </a:ext>
            </a:extLst>
          </p:cNvPr>
          <p:cNvSpPr>
            <a:spLocks noGrp="1"/>
          </p:cNvSpPr>
          <p:nvPr>
            <p:ph type="title"/>
          </p:nvPr>
        </p:nvSpPr>
        <p:spPr/>
        <p:txBody>
          <a:bodyPr/>
          <a:lstStyle/>
          <a:p>
            <a:r>
              <a:rPr lang="en-US" dirty="0">
                <a:solidFill>
                  <a:srgbClr val="C00000"/>
                </a:solidFill>
              </a:rPr>
              <a:t>Tax Gap</a:t>
            </a:r>
          </a:p>
        </p:txBody>
      </p:sp>
      <p:sp>
        <p:nvSpPr>
          <p:cNvPr id="3" name="Content Placeholder 2">
            <a:extLst>
              <a:ext uri="{FF2B5EF4-FFF2-40B4-BE49-F238E27FC236}">
                <a16:creationId xmlns:a16="http://schemas.microsoft.com/office/drawing/2014/main" id="{63149423-F9B8-414B-83AA-8FD97CC175BA}"/>
              </a:ext>
            </a:extLst>
          </p:cNvPr>
          <p:cNvSpPr>
            <a:spLocks noGrp="1"/>
          </p:cNvSpPr>
          <p:nvPr>
            <p:ph idx="1"/>
          </p:nvPr>
        </p:nvSpPr>
        <p:spPr>
          <a:xfrm>
            <a:off x="838200" y="1393371"/>
            <a:ext cx="10515600" cy="4783592"/>
          </a:xfrm>
        </p:spPr>
        <p:txBody>
          <a:bodyPr>
            <a:normAutofit/>
          </a:bodyPr>
          <a:lstStyle/>
          <a:p>
            <a:pPr marL="0" indent="0">
              <a:buNone/>
            </a:pPr>
            <a:endParaRPr lang="en-US" dirty="0"/>
          </a:p>
          <a:p>
            <a:r>
              <a:rPr lang="en-GB" sz="3600" dirty="0"/>
              <a:t>Difference between the amount of tax that should, in theory, be paid to HMRC, and what is actually paid</a:t>
            </a:r>
          </a:p>
          <a:p>
            <a:r>
              <a:rPr lang="en-GB" sz="3600" dirty="0"/>
              <a:t>Currently stands at 4.7%</a:t>
            </a:r>
          </a:p>
          <a:p>
            <a:r>
              <a:rPr lang="en-GB" sz="3600" dirty="0"/>
              <a:t>Lowest ever tax gap</a:t>
            </a:r>
          </a:p>
          <a:p>
            <a:r>
              <a:rPr lang="en-GB" sz="3600" dirty="0"/>
              <a:t>In monetary terms - £30.8bn</a:t>
            </a:r>
          </a:p>
        </p:txBody>
      </p:sp>
      <p:pic>
        <p:nvPicPr>
          <p:cNvPr id="4" name="Picture 3">
            <a:extLst>
              <a:ext uri="{FF2B5EF4-FFF2-40B4-BE49-F238E27FC236}">
                <a16:creationId xmlns:a16="http://schemas.microsoft.com/office/drawing/2014/main" id="{F5627E06-AC4F-0E41-AB2D-223AC41750C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905125" cy="520505"/>
          </a:xfrm>
          <a:prstGeom prst="rect">
            <a:avLst/>
          </a:prstGeom>
          <a:noFill/>
          <a:ln>
            <a:noFill/>
          </a:ln>
        </p:spPr>
      </p:pic>
    </p:spTree>
    <p:extLst>
      <p:ext uri="{BB962C8B-B14F-4D97-AF65-F5344CB8AC3E}">
        <p14:creationId xmlns:p14="http://schemas.microsoft.com/office/powerpoint/2010/main" val="1646200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8A0AA-DCAA-7C40-A6ED-ACC1A4FE3318}"/>
              </a:ext>
            </a:extLst>
          </p:cNvPr>
          <p:cNvSpPr>
            <a:spLocks noGrp="1"/>
          </p:cNvSpPr>
          <p:nvPr>
            <p:ph type="title"/>
          </p:nvPr>
        </p:nvSpPr>
        <p:spPr/>
        <p:txBody>
          <a:bodyPr/>
          <a:lstStyle/>
          <a:p>
            <a:r>
              <a:rPr lang="en-US" dirty="0">
                <a:solidFill>
                  <a:srgbClr val="C00000"/>
                </a:solidFill>
              </a:rPr>
              <a:t>Tax Gap - segmentation</a:t>
            </a:r>
          </a:p>
        </p:txBody>
      </p:sp>
      <p:graphicFrame>
        <p:nvGraphicFramePr>
          <p:cNvPr id="4" name="Table 3">
            <a:extLst>
              <a:ext uri="{FF2B5EF4-FFF2-40B4-BE49-F238E27FC236}">
                <a16:creationId xmlns:a16="http://schemas.microsoft.com/office/drawing/2014/main" id="{EA708951-CA80-2B43-9B83-BE016585FB4F}"/>
              </a:ext>
            </a:extLst>
          </p:cNvPr>
          <p:cNvGraphicFramePr>
            <a:graphicFrameLocks noGrp="1"/>
          </p:cNvGraphicFramePr>
          <p:nvPr>
            <p:extLst>
              <p:ext uri="{D42A27DB-BD31-4B8C-83A1-F6EECF244321}">
                <p14:modId xmlns:p14="http://schemas.microsoft.com/office/powerpoint/2010/main" val="3331125009"/>
              </p:ext>
            </p:extLst>
          </p:nvPr>
        </p:nvGraphicFramePr>
        <p:xfrm>
          <a:off x="2032000" y="1384663"/>
          <a:ext cx="8127999" cy="5235584"/>
        </p:xfrm>
        <a:graphic>
          <a:graphicData uri="http://schemas.openxmlformats.org/drawingml/2006/table">
            <a:tbl>
              <a:tblPr firstRow="1" bandRow="1">
                <a:tableStyleId>{5C22544A-7EE6-4342-B048-85BDC9FD1C3A}</a:tableStyleId>
              </a:tblPr>
              <a:tblGrid>
                <a:gridCol w="5074194">
                  <a:extLst>
                    <a:ext uri="{9D8B030D-6E8A-4147-A177-3AD203B41FA5}">
                      <a16:colId xmlns:a16="http://schemas.microsoft.com/office/drawing/2014/main" val="213221815"/>
                    </a:ext>
                  </a:extLst>
                </a:gridCol>
                <a:gridCol w="1593669">
                  <a:extLst>
                    <a:ext uri="{9D8B030D-6E8A-4147-A177-3AD203B41FA5}">
                      <a16:colId xmlns:a16="http://schemas.microsoft.com/office/drawing/2014/main" val="3818055102"/>
                    </a:ext>
                  </a:extLst>
                </a:gridCol>
                <a:gridCol w="1460136">
                  <a:extLst>
                    <a:ext uri="{9D8B030D-6E8A-4147-A177-3AD203B41FA5}">
                      <a16:colId xmlns:a16="http://schemas.microsoft.com/office/drawing/2014/main" val="483042782"/>
                    </a:ext>
                  </a:extLst>
                </a:gridCol>
              </a:tblGrid>
              <a:tr h="577384">
                <a:tc>
                  <a:txBody>
                    <a:bodyPr/>
                    <a:lstStyle/>
                    <a:p>
                      <a:r>
                        <a:rPr lang="en-GB" dirty="0"/>
                        <a:t>Segment</a:t>
                      </a:r>
                    </a:p>
                  </a:txBody>
                  <a:tcPr/>
                </a:tc>
                <a:tc>
                  <a:txBody>
                    <a:bodyPr/>
                    <a:lstStyle/>
                    <a:p>
                      <a:pPr algn="ctr"/>
                      <a:r>
                        <a:rPr lang="en-GB" dirty="0"/>
                        <a:t>Amount</a:t>
                      </a:r>
                    </a:p>
                    <a:p>
                      <a:pPr algn="ctr"/>
                      <a:r>
                        <a:rPr lang="en-GB" dirty="0"/>
                        <a:t>(£</a:t>
                      </a:r>
                      <a:r>
                        <a:rPr lang="en-GB" dirty="0" err="1"/>
                        <a:t>bn</a:t>
                      </a:r>
                      <a:r>
                        <a:rPr lang="en-GB" dirty="0"/>
                        <a:t>)</a:t>
                      </a:r>
                    </a:p>
                  </a:txBody>
                  <a:tcPr/>
                </a:tc>
                <a:tc>
                  <a:txBody>
                    <a:bodyPr/>
                    <a:lstStyle/>
                    <a:p>
                      <a:pPr algn="ctr"/>
                      <a:r>
                        <a:rPr lang="en-GB" dirty="0"/>
                        <a:t>Percentage</a:t>
                      </a:r>
                    </a:p>
                  </a:txBody>
                  <a:tcPr/>
                </a:tc>
                <a:extLst>
                  <a:ext uri="{0D108BD9-81ED-4DB2-BD59-A6C34878D82A}">
                    <a16:rowId xmlns:a16="http://schemas.microsoft.com/office/drawing/2014/main" val="122090514"/>
                  </a:ext>
                </a:extLst>
              </a:tr>
              <a:tr h="574438">
                <a:tc>
                  <a:txBody>
                    <a:bodyPr/>
                    <a:lstStyle/>
                    <a:p>
                      <a:r>
                        <a:rPr lang="en-GB" dirty="0"/>
                        <a:t>Failure to take reasonable care</a:t>
                      </a:r>
                    </a:p>
                  </a:txBody>
                  <a:tcPr/>
                </a:tc>
                <a:tc>
                  <a:txBody>
                    <a:bodyPr/>
                    <a:lstStyle/>
                    <a:p>
                      <a:pPr algn="ctr"/>
                      <a:r>
                        <a:rPr lang="en-GB" dirty="0"/>
                        <a:t>£5.5bn</a:t>
                      </a:r>
                    </a:p>
                  </a:txBody>
                  <a:tcPr/>
                </a:tc>
                <a:tc>
                  <a:txBody>
                    <a:bodyPr/>
                    <a:lstStyle/>
                    <a:p>
                      <a:pPr algn="ctr"/>
                      <a:r>
                        <a:rPr lang="en-GB" dirty="0"/>
                        <a:t>18%</a:t>
                      </a:r>
                    </a:p>
                  </a:txBody>
                  <a:tcPr/>
                </a:tc>
                <a:extLst>
                  <a:ext uri="{0D108BD9-81ED-4DB2-BD59-A6C34878D82A}">
                    <a16:rowId xmlns:a16="http://schemas.microsoft.com/office/drawing/2014/main" val="1936154562"/>
                  </a:ext>
                </a:extLst>
              </a:tr>
              <a:tr h="574438">
                <a:tc>
                  <a:txBody>
                    <a:bodyPr/>
                    <a:lstStyle/>
                    <a:p>
                      <a:r>
                        <a:rPr lang="en-GB" dirty="0"/>
                        <a:t>Legal interpretation</a:t>
                      </a:r>
                    </a:p>
                  </a:txBody>
                  <a:tcPr/>
                </a:tc>
                <a:tc>
                  <a:txBody>
                    <a:bodyPr/>
                    <a:lstStyle/>
                    <a:p>
                      <a:pPr algn="ctr"/>
                      <a:r>
                        <a:rPr lang="en-GB" dirty="0"/>
                        <a:t>£4.9bn</a:t>
                      </a:r>
                    </a:p>
                  </a:txBody>
                  <a:tcPr/>
                </a:tc>
                <a:tc>
                  <a:txBody>
                    <a:bodyPr/>
                    <a:lstStyle/>
                    <a:p>
                      <a:pPr algn="ctr"/>
                      <a:r>
                        <a:rPr lang="en-GB" dirty="0"/>
                        <a:t>16%</a:t>
                      </a:r>
                    </a:p>
                  </a:txBody>
                  <a:tcPr/>
                </a:tc>
                <a:extLst>
                  <a:ext uri="{0D108BD9-81ED-4DB2-BD59-A6C34878D82A}">
                    <a16:rowId xmlns:a16="http://schemas.microsoft.com/office/drawing/2014/main" val="3685083645"/>
                  </a:ext>
                </a:extLst>
              </a:tr>
              <a:tr h="574438">
                <a:tc>
                  <a:txBody>
                    <a:bodyPr/>
                    <a:lstStyle/>
                    <a:p>
                      <a:r>
                        <a:rPr lang="en-GB" dirty="0"/>
                        <a:t>Tax Evasion</a:t>
                      </a:r>
                    </a:p>
                  </a:txBody>
                  <a:tcPr/>
                </a:tc>
                <a:tc>
                  <a:txBody>
                    <a:bodyPr/>
                    <a:lstStyle/>
                    <a:p>
                      <a:pPr algn="ctr"/>
                      <a:r>
                        <a:rPr lang="en-GB" dirty="0"/>
                        <a:t>£4.6bn</a:t>
                      </a:r>
                    </a:p>
                  </a:txBody>
                  <a:tcPr/>
                </a:tc>
                <a:tc>
                  <a:txBody>
                    <a:bodyPr/>
                    <a:lstStyle/>
                    <a:p>
                      <a:pPr algn="ctr"/>
                      <a:r>
                        <a:rPr lang="en-GB" dirty="0"/>
                        <a:t>15%</a:t>
                      </a:r>
                    </a:p>
                  </a:txBody>
                  <a:tcPr/>
                </a:tc>
                <a:extLst>
                  <a:ext uri="{0D108BD9-81ED-4DB2-BD59-A6C34878D82A}">
                    <a16:rowId xmlns:a16="http://schemas.microsoft.com/office/drawing/2014/main" val="3307080796"/>
                  </a:ext>
                </a:extLst>
              </a:tr>
              <a:tr h="574438">
                <a:tc>
                  <a:txBody>
                    <a:bodyPr/>
                    <a:lstStyle/>
                    <a:p>
                      <a:r>
                        <a:rPr lang="en-GB" dirty="0"/>
                        <a:t>Criminal Attacks</a:t>
                      </a:r>
                    </a:p>
                  </a:txBody>
                  <a:tcPr/>
                </a:tc>
                <a:tc>
                  <a:txBody>
                    <a:bodyPr/>
                    <a:lstStyle/>
                    <a:p>
                      <a:pPr algn="ctr"/>
                      <a:r>
                        <a:rPr lang="en-GB" dirty="0"/>
                        <a:t>£4.5bn</a:t>
                      </a:r>
                    </a:p>
                  </a:txBody>
                  <a:tcPr/>
                </a:tc>
                <a:tc>
                  <a:txBody>
                    <a:bodyPr/>
                    <a:lstStyle/>
                    <a:p>
                      <a:pPr algn="ctr"/>
                      <a:r>
                        <a:rPr lang="en-GB" dirty="0"/>
                        <a:t>15%</a:t>
                      </a:r>
                    </a:p>
                  </a:txBody>
                  <a:tcPr/>
                </a:tc>
                <a:extLst>
                  <a:ext uri="{0D108BD9-81ED-4DB2-BD59-A6C34878D82A}">
                    <a16:rowId xmlns:a16="http://schemas.microsoft.com/office/drawing/2014/main" val="58498990"/>
                  </a:ext>
                </a:extLst>
              </a:tr>
              <a:tr h="574438">
                <a:tc>
                  <a:txBody>
                    <a:bodyPr/>
                    <a:lstStyle/>
                    <a:p>
                      <a:r>
                        <a:rPr lang="en-GB" dirty="0"/>
                        <a:t>Non payment of tax</a:t>
                      </a:r>
                    </a:p>
                  </a:txBody>
                  <a:tcPr/>
                </a:tc>
                <a:tc>
                  <a:txBody>
                    <a:bodyPr/>
                    <a:lstStyle/>
                    <a:p>
                      <a:pPr algn="ctr"/>
                      <a:r>
                        <a:rPr lang="en-GB" dirty="0"/>
                        <a:t>£4.1bn</a:t>
                      </a:r>
                    </a:p>
                  </a:txBody>
                  <a:tcPr/>
                </a:tc>
                <a:tc>
                  <a:txBody>
                    <a:bodyPr/>
                    <a:lstStyle/>
                    <a:p>
                      <a:pPr algn="ctr"/>
                      <a:r>
                        <a:rPr lang="en-GB" dirty="0"/>
                        <a:t>13%</a:t>
                      </a:r>
                    </a:p>
                  </a:txBody>
                  <a:tcPr/>
                </a:tc>
                <a:extLst>
                  <a:ext uri="{0D108BD9-81ED-4DB2-BD59-A6C34878D82A}">
                    <a16:rowId xmlns:a16="http://schemas.microsoft.com/office/drawing/2014/main" val="87382866"/>
                  </a:ext>
                </a:extLst>
              </a:tr>
              <a:tr h="574438">
                <a:tc>
                  <a:txBody>
                    <a:bodyPr/>
                    <a:lstStyle/>
                    <a:p>
                      <a:r>
                        <a:rPr lang="en-GB" dirty="0"/>
                        <a:t>Errors</a:t>
                      </a:r>
                    </a:p>
                  </a:txBody>
                  <a:tcPr/>
                </a:tc>
                <a:tc>
                  <a:txBody>
                    <a:bodyPr/>
                    <a:lstStyle/>
                    <a:p>
                      <a:pPr algn="ctr"/>
                      <a:r>
                        <a:rPr lang="en-GB" dirty="0"/>
                        <a:t>£.3.1bn</a:t>
                      </a:r>
                    </a:p>
                  </a:txBody>
                  <a:tcPr/>
                </a:tc>
                <a:tc>
                  <a:txBody>
                    <a:bodyPr/>
                    <a:lstStyle/>
                    <a:p>
                      <a:pPr algn="ctr"/>
                      <a:r>
                        <a:rPr lang="en-GB" dirty="0"/>
                        <a:t>10%</a:t>
                      </a:r>
                    </a:p>
                  </a:txBody>
                  <a:tcPr/>
                </a:tc>
                <a:extLst>
                  <a:ext uri="{0D108BD9-81ED-4DB2-BD59-A6C34878D82A}">
                    <a16:rowId xmlns:a16="http://schemas.microsoft.com/office/drawing/2014/main" val="578736112"/>
                  </a:ext>
                </a:extLst>
              </a:tr>
              <a:tr h="574438">
                <a:tc>
                  <a:txBody>
                    <a:bodyPr/>
                    <a:lstStyle/>
                    <a:p>
                      <a:r>
                        <a:rPr lang="en-GB" dirty="0"/>
                        <a:t>Hidden Economy</a:t>
                      </a:r>
                    </a:p>
                  </a:txBody>
                  <a:tcPr/>
                </a:tc>
                <a:tc>
                  <a:txBody>
                    <a:bodyPr/>
                    <a:lstStyle/>
                    <a:p>
                      <a:pPr algn="ctr"/>
                      <a:r>
                        <a:rPr lang="en-GB" dirty="0"/>
                        <a:t>£2.6bn</a:t>
                      </a:r>
                    </a:p>
                  </a:txBody>
                  <a:tcPr/>
                </a:tc>
                <a:tc>
                  <a:txBody>
                    <a:bodyPr/>
                    <a:lstStyle/>
                    <a:p>
                      <a:pPr algn="ctr"/>
                      <a:r>
                        <a:rPr lang="en-GB" dirty="0"/>
                        <a:t>8%</a:t>
                      </a:r>
                    </a:p>
                  </a:txBody>
                  <a:tcPr/>
                </a:tc>
                <a:extLst>
                  <a:ext uri="{0D108BD9-81ED-4DB2-BD59-A6C34878D82A}">
                    <a16:rowId xmlns:a16="http://schemas.microsoft.com/office/drawing/2014/main" val="2400055669"/>
                  </a:ext>
                </a:extLst>
              </a:tr>
              <a:tr h="574438">
                <a:tc>
                  <a:txBody>
                    <a:bodyPr/>
                    <a:lstStyle/>
                    <a:p>
                      <a:r>
                        <a:rPr lang="en-GB" dirty="0"/>
                        <a:t>Tax avoidance</a:t>
                      </a:r>
                    </a:p>
                  </a:txBody>
                  <a:tcPr/>
                </a:tc>
                <a:tc>
                  <a:txBody>
                    <a:bodyPr/>
                    <a:lstStyle/>
                    <a:p>
                      <a:pPr algn="ctr"/>
                      <a:r>
                        <a:rPr lang="en-GB" dirty="0"/>
                        <a:t>£1.5bn</a:t>
                      </a:r>
                    </a:p>
                  </a:txBody>
                  <a:tcPr/>
                </a:tc>
                <a:tc>
                  <a:txBody>
                    <a:bodyPr/>
                    <a:lstStyle/>
                    <a:p>
                      <a:pPr algn="ctr"/>
                      <a:r>
                        <a:rPr lang="en-GB" dirty="0"/>
                        <a:t>5%</a:t>
                      </a:r>
                    </a:p>
                  </a:txBody>
                  <a:tcPr/>
                </a:tc>
                <a:extLst>
                  <a:ext uri="{0D108BD9-81ED-4DB2-BD59-A6C34878D82A}">
                    <a16:rowId xmlns:a16="http://schemas.microsoft.com/office/drawing/2014/main" val="2274994338"/>
                  </a:ext>
                </a:extLst>
              </a:tr>
            </a:tbl>
          </a:graphicData>
        </a:graphic>
      </p:graphicFrame>
      <p:pic>
        <p:nvPicPr>
          <p:cNvPr id="5" name="Picture 4">
            <a:extLst>
              <a:ext uri="{FF2B5EF4-FFF2-40B4-BE49-F238E27FC236}">
                <a16:creationId xmlns:a16="http://schemas.microsoft.com/office/drawing/2014/main" id="{DAFD64D9-3235-E44C-87BD-F8BF19B554B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905125" cy="520505"/>
          </a:xfrm>
          <a:prstGeom prst="rect">
            <a:avLst/>
          </a:prstGeom>
          <a:noFill/>
          <a:ln>
            <a:noFill/>
          </a:ln>
        </p:spPr>
      </p:pic>
    </p:spTree>
    <p:extLst>
      <p:ext uri="{BB962C8B-B14F-4D97-AF65-F5344CB8AC3E}">
        <p14:creationId xmlns:p14="http://schemas.microsoft.com/office/powerpoint/2010/main" val="3317335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8A0AA-DCAA-7C40-A6ED-ACC1A4FE3318}"/>
              </a:ext>
            </a:extLst>
          </p:cNvPr>
          <p:cNvSpPr>
            <a:spLocks noGrp="1"/>
          </p:cNvSpPr>
          <p:nvPr>
            <p:ph type="title"/>
          </p:nvPr>
        </p:nvSpPr>
        <p:spPr/>
        <p:txBody>
          <a:bodyPr/>
          <a:lstStyle/>
          <a:p>
            <a:r>
              <a:rPr lang="en-US" dirty="0">
                <a:solidFill>
                  <a:srgbClr val="C00000"/>
                </a:solidFill>
              </a:rPr>
              <a:t>The good old days?? …..Versus Today</a:t>
            </a:r>
          </a:p>
        </p:txBody>
      </p:sp>
      <p:sp>
        <p:nvSpPr>
          <p:cNvPr id="3" name="Content Placeholder 2">
            <a:extLst>
              <a:ext uri="{FF2B5EF4-FFF2-40B4-BE49-F238E27FC236}">
                <a16:creationId xmlns:a16="http://schemas.microsoft.com/office/drawing/2014/main" id="{63149423-F9B8-414B-83AA-8FD97CC175BA}"/>
              </a:ext>
            </a:extLst>
          </p:cNvPr>
          <p:cNvSpPr>
            <a:spLocks noGrp="1"/>
          </p:cNvSpPr>
          <p:nvPr>
            <p:ph sz="half" idx="1"/>
          </p:nvPr>
        </p:nvSpPr>
        <p:spPr/>
        <p:txBody>
          <a:bodyPr>
            <a:normAutofit/>
          </a:bodyPr>
          <a:lstStyle/>
          <a:p>
            <a:pPr marL="0" indent="0" algn="ctr">
              <a:buNone/>
            </a:pPr>
            <a:r>
              <a:rPr lang="en-GB" b="1" dirty="0"/>
              <a:t>Then</a:t>
            </a:r>
          </a:p>
          <a:p>
            <a:r>
              <a:rPr lang="en-GB" dirty="0"/>
              <a:t>Network of local Tax Offices</a:t>
            </a:r>
          </a:p>
          <a:p>
            <a:r>
              <a:rPr lang="en-GB" dirty="0"/>
              <a:t>All functions integrated</a:t>
            </a:r>
          </a:p>
          <a:p>
            <a:r>
              <a:rPr lang="en-GB" dirty="0"/>
              <a:t>Direct/indirect tax autonomous</a:t>
            </a:r>
          </a:p>
          <a:p>
            <a:r>
              <a:rPr lang="en-GB" dirty="0"/>
              <a:t>Manual processes</a:t>
            </a:r>
          </a:p>
          <a:p>
            <a:r>
              <a:rPr lang="en-GB" dirty="0"/>
              <a:t>Local selection of enquiry cases</a:t>
            </a:r>
          </a:p>
          <a:p>
            <a:r>
              <a:rPr lang="en-GB" dirty="0"/>
              <a:t>Investigation based approach</a:t>
            </a:r>
          </a:p>
        </p:txBody>
      </p:sp>
      <p:sp>
        <p:nvSpPr>
          <p:cNvPr id="4" name="Content Placeholder 3">
            <a:extLst>
              <a:ext uri="{FF2B5EF4-FFF2-40B4-BE49-F238E27FC236}">
                <a16:creationId xmlns:a16="http://schemas.microsoft.com/office/drawing/2014/main" id="{475AF3A9-2C5C-E745-8629-A75E465BD6A6}"/>
              </a:ext>
            </a:extLst>
          </p:cNvPr>
          <p:cNvSpPr>
            <a:spLocks noGrp="1"/>
          </p:cNvSpPr>
          <p:nvPr>
            <p:ph sz="half" idx="2"/>
          </p:nvPr>
        </p:nvSpPr>
        <p:spPr/>
        <p:txBody>
          <a:bodyPr/>
          <a:lstStyle/>
          <a:p>
            <a:pPr marL="0" indent="0" algn="ctr">
              <a:buNone/>
            </a:pPr>
            <a:r>
              <a:rPr lang="en-GB" b="1" dirty="0"/>
              <a:t>Now</a:t>
            </a:r>
          </a:p>
          <a:p>
            <a:r>
              <a:rPr lang="en-GB" dirty="0"/>
              <a:t>13 Regional Centres</a:t>
            </a:r>
          </a:p>
          <a:p>
            <a:r>
              <a:rPr lang="en-GB" dirty="0"/>
              <a:t>Business Directorates</a:t>
            </a:r>
          </a:p>
          <a:p>
            <a:r>
              <a:rPr lang="en-GB" dirty="0"/>
              <a:t>Joined up/Cross tax enquires</a:t>
            </a:r>
          </a:p>
          <a:p>
            <a:r>
              <a:rPr lang="en-GB" dirty="0" err="1"/>
              <a:t>Automised</a:t>
            </a:r>
            <a:r>
              <a:rPr lang="en-GB" dirty="0"/>
              <a:t> processes</a:t>
            </a:r>
          </a:p>
          <a:p>
            <a:r>
              <a:rPr lang="en-GB" dirty="0"/>
              <a:t>RIS team</a:t>
            </a:r>
          </a:p>
          <a:p>
            <a:r>
              <a:rPr lang="en-GB" dirty="0"/>
              <a:t>Campaigns/Audit/Interventions based approach</a:t>
            </a:r>
          </a:p>
          <a:p>
            <a:endParaRPr lang="en-GB" dirty="0"/>
          </a:p>
        </p:txBody>
      </p:sp>
      <p:pic>
        <p:nvPicPr>
          <p:cNvPr id="5" name="Picture 4">
            <a:extLst>
              <a:ext uri="{FF2B5EF4-FFF2-40B4-BE49-F238E27FC236}">
                <a16:creationId xmlns:a16="http://schemas.microsoft.com/office/drawing/2014/main" id="{B9540382-8F1A-9140-ABD4-8FF8947FB4E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905125" cy="520505"/>
          </a:xfrm>
          <a:prstGeom prst="rect">
            <a:avLst/>
          </a:prstGeom>
          <a:noFill/>
          <a:ln>
            <a:noFill/>
          </a:ln>
        </p:spPr>
      </p:pic>
    </p:spTree>
    <p:extLst>
      <p:ext uri="{BB962C8B-B14F-4D97-AF65-F5344CB8AC3E}">
        <p14:creationId xmlns:p14="http://schemas.microsoft.com/office/powerpoint/2010/main" val="7818732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2181</Words>
  <Application>Microsoft Office PowerPoint</Application>
  <PresentationFormat>Widescreen</PresentationFormat>
  <Paragraphs>427</Paragraphs>
  <Slides>40</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Calibri Light</vt:lpstr>
      <vt:lpstr>Office Theme</vt:lpstr>
      <vt:lpstr>Inside the mind of a tax inspector</vt:lpstr>
      <vt:lpstr>What is it like dealing with HMRC?</vt:lpstr>
      <vt:lpstr>HMRC as an organisation</vt:lpstr>
      <vt:lpstr>What type of organisation is HMRC?</vt:lpstr>
      <vt:lpstr>What is HMRC responsible for?</vt:lpstr>
      <vt:lpstr>What are HMRC’s strategic objectives?</vt:lpstr>
      <vt:lpstr>Tax Gap</vt:lpstr>
      <vt:lpstr>Tax Gap - segmentation</vt:lpstr>
      <vt:lpstr>The good old days?? …..Versus Today</vt:lpstr>
      <vt:lpstr>What is it like to work in HMRC?</vt:lpstr>
      <vt:lpstr>The tax landscape</vt:lpstr>
      <vt:lpstr>Tax and regulatory environment</vt:lpstr>
      <vt:lpstr>Tax &amp; regulatory environment</vt:lpstr>
      <vt:lpstr>Focus on tax avoidance &amp; evasion</vt:lpstr>
      <vt:lpstr>The headline grabbers……</vt:lpstr>
      <vt:lpstr>Survey of larger businesses – key issues</vt:lpstr>
      <vt:lpstr>Tax Governance</vt:lpstr>
      <vt:lpstr>Building blocks of tax governance</vt:lpstr>
      <vt:lpstr>Building blocks of tax governance</vt:lpstr>
      <vt:lpstr>Building blocks of tax governance</vt:lpstr>
      <vt:lpstr>Local compliance</vt:lpstr>
      <vt:lpstr>HMRC organisation</vt:lpstr>
      <vt:lpstr>HMRC enquiries – key considerations</vt:lpstr>
      <vt:lpstr>HMRC – Risk &amp; Intellegence Service (RIS)</vt:lpstr>
      <vt:lpstr>HMRC Connect database</vt:lpstr>
      <vt:lpstr>HMRC Connect database - Information sources</vt:lpstr>
      <vt:lpstr>Connect – Example of an Intelligence Package  HMRC risk profile a shareholder of a company……</vt:lpstr>
      <vt:lpstr>HMRC Litigation &amp; Settlement Strategy (LSS)</vt:lpstr>
      <vt:lpstr>HMRC Litigation &amp; Settlement Strategy (LSS)</vt:lpstr>
      <vt:lpstr>HMRC Litigation &amp; Settlement Strategy (LSS)</vt:lpstr>
      <vt:lpstr>How do you avoid a HMRC enquiry?</vt:lpstr>
      <vt:lpstr> Future tax landscape?</vt:lpstr>
      <vt:lpstr>Future tax landscape?</vt:lpstr>
      <vt:lpstr>Coronavirus Support Payments</vt:lpstr>
      <vt:lpstr>CSP’s – Assessments Sch 16 Finance Act 2020</vt:lpstr>
      <vt:lpstr>Coronavirus Support Payments</vt:lpstr>
      <vt:lpstr>Conclusions &amp; thoughts</vt:lpstr>
      <vt:lpstr>Conclusions &amp; thoughts</vt:lpstr>
      <vt:lpstr>Questions?</vt:lpstr>
      <vt:lpstr>Contact details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Inside the mind of a tax inspector</dc:title>
  <dc:creator>Richard Alderson</dc:creator>
  <cp:lastModifiedBy>Matt Ward</cp:lastModifiedBy>
  <cp:revision>46</cp:revision>
  <cp:lastPrinted>2021-03-24T12:03:34Z</cp:lastPrinted>
  <dcterms:created xsi:type="dcterms:W3CDTF">2021-03-22T12:29:05Z</dcterms:created>
  <dcterms:modified xsi:type="dcterms:W3CDTF">2021-04-01T08:19:16Z</dcterms:modified>
</cp:coreProperties>
</file>