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54" r:id="rId2"/>
    <p:sldId id="480" r:id="rId3"/>
    <p:sldId id="484" r:id="rId4"/>
    <p:sldId id="487" r:id="rId5"/>
    <p:sldId id="483" r:id="rId6"/>
    <p:sldId id="481" r:id="rId7"/>
    <p:sldId id="479" r:id="rId8"/>
    <p:sldId id="485" r:id="rId9"/>
    <p:sldId id="488" r:id="rId10"/>
    <p:sldId id="469" r:id="rId11"/>
    <p:sldId id="486" r:id="rId12"/>
  </p:sldIdLst>
  <p:sldSz cx="9144000" cy="6858000" type="screen4x3"/>
  <p:notesSz cx="6797675" cy="9926638"/>
  <p:defaultTextStyle>
    <a:defPPr>
      <a:defRPr lang="en-GB"/>
    </a:defPPr>
    <a:lvl1pPr algn="l" rtl="0" fontAlgn="base">
      <a:spcBef>
        <a:spcPct val="0"/>
      </a:spcBef>
      <a:spcAft>
        <a:spcPct val="0"/>
      </a:spcAft>
      <a:defRPr sz="2200" kern="1200">
        <a:solidFill>
          <a:schemeClr val="tx1"/>
        </a:solidFill>
        <a:latin typeface="Lucida Sans Unicode" pitchFamily="34" charset="0"/>
        <a:ea typeface="+mn-ea"/>
        <a:cs typeface="Arial" charset="0"/>
      </a:defRPr>
    </a:lvl1pPr>
    <a:lvl2pPr marL="457200" algn="l" rtl="0" fontAlgn="base">
      <a:spcBef>
        <a:spcPct val="0"/>
      </a:spcBef>
      <a:spcAft>
        <a:spcPct val="0"/>
      </a:spcAft>
      <a:defRPr sz="2200" kern="1200">
        <a:solidFill>
          <a:schemeClr val="tx1"/>
        </a:solidFill>
        <a:latin typeface="Lucida Sans Unicode" pitchFamily="34" charset="0"/>
        <a:ea typeface="+mn-ea"/>
        <a:cs typeface="Arial" charset="0"/>
      </a:defRPr>
    </a:lvl2pPr>
    <a:lvl3pPr marL="914400" algn="l" rtl="0" fontAlgn="base">
      <a:spcBef>
        <a:spcPct val="0"/>
      </a:spcBef>
      <a:spcAft>
        <a:spcPct val="0"/>
      </a:spcAft>
      <a:defRPr sz="2200" kern="1200">
        <a:solidFill>
          <a:schemeClr val="tx1"/>
        </a:solidFill>
        <a:latin typeface="Lucida Sans Unicode" pitchFamily="34" charset="0"/>
        <a:ea typeface="+mn-ea"/>
        <a:cs typeface="Arial" charset="0"/>
      </a:defRPr>
    </a:lvl3pPr>
    <a:lvl4pPr marL="1371600" algn="l" rtl="0" fontAlgn="base">
      <a:spcBef>
        <a:spcPct val="0"/>
      </a:spcBef>
      <a:spcAft>
        <a:spcPct val="0"/>
      </a:spcAft>
      <a:defRPr sz="2200" kern="1200">
        <a:solidFill>
          <a:schemeClr val="tx1"/>
        </a:solidFill>
        <a:latin typeface="Lucida Sans Unicode" pitchFamily="34" charset="0"/>
        <a:ea typeface="+mn-ea"/>
        <a:cs typeface="Arial" charset="0"/>
      </a:defRPr>
    </a:lvl4pPr>
    <a:lvl5pPr marL="1828800" algn="l" rtl="0" fontAlgn="base">
      <a:spcBef>
        <a:spcPct val="0"/>
      </a:spcBef>
      <a:spcAft>
        <a:spcPct val="0"/>
      </a:spcAft>
      <a:defRPr sz="2200" kern="1200">
        <a:solidFill>
          <a:schemeClr val="tx1"/>
        </a:solidFill>
        <a:latin typeface="Lucida Sans Unicode" pitchFamily="34" charset="0"/>
        <a:ea typeface="+mn-ea"/>
        <a:cs typeface="Arial" charset="0"/>
      </a:defRPr>
    </a:lvl5pPr>
    <a:lvl6pPr marL="2286000" algn="l" defTabSz="914400" rtl="0" eaLnBrk="1" latinLnBrk="0" hangingPunct="1">
      <a:defRPr sz="2200" kern="1200">
        <a:solidFill>
          <a:schemeClr val="tx1"/>
        </a:solidFill>
        <a:latin typeface="Lucida Sans Unicode" pitchFamily="34" charset="0"/>
        <a:ea typeface="+mn-ea"/>
        <a:cs typeface="Arial" charset="0"/>
      </a:defRPr>
    </a:lvl6pPr>
    <a:lvl7pPr marL="2743200" algn="l" defTabSz="914400" rtl="0" eaLnBrk="1" latinLnBrk="0" hangingPunct="1">
      <a:defRPr sz="2200" kern="1200">
        <a:solidFill>
          <a:schemeClr val="tx1"/>
        </a:solidFill>
        <a:latin typeface="Lucida Sans Unicode" pitchFamily="34" charset="0"/>
        <a:ea typeface="+mn-ea"/>
        <a:cs typeface="Arial" charset="0"/>
      </a:defRPr>
    </a:lvl7pPr>
    <a:lvl8pPr marL="3200400" algn="l" defTabSz="914400" rtl="0" eaLnBrk="1" latinLnBrk="0" hangingPunct="1">
      <a:defRPr sz="2200" kern="1200">
        <a:solidFill>
          <a:schemeClr val="tx1"/>
        </a:solidFill>
        <a:latin typeface="Lucida Sans Unicode" pitchFamily="34" charset="0"/>
        <a:ea typeface="+mn-ea"/>
        <a:cs typeface="Arial" charset="0"/>
      </a:defRPr>
    </a:lvl8pPr>
    <a:lvl9pPr marL="3657600" algn="l" defTabSz="914400" rtl="0" eaLnBrk="1" latinLnBrk="0" hangingPunct="1">
      <a:defRPr sz="2200" kern="1200">
        <a:solidFill>
          <a:schemeClr val="tx1"/>
        </a:solidFill>
        <a:latin typeface="Lucida Sans Unicode"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5CC6"/>
    <a:srgbClr val="CFD3C2"/>
    <a:srgbClr val="B71234"/>
    <a:srgbClr val="016160"/>
    <a:srgbClr val="6CCF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60227" autoAdjust="0"/>
  </p:normalViewPr>
  <p:slideViewPr>
    <p:cSldViewPr snapToGrid="0">
      <p:cViewPr varScale="1">
        <p:scale>
          <a:sx n="44" d="100"/>
          <a:sy n="44" d="100"/>
        </p:scale>
        <p:origin x="1110"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70" d="100"/>
          <a:sy n="70" d="100"/>
        </p:scale>
        <p:origin x="2778" y="-31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0924713"/>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dirty="0"/>
          </a:p>
        </p:txBody>
      </p:sp>
      <p:sp>
        <p:nvSpPr>
          <p:cNvPr id="6147"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r>
              <a:rPr lang="en-US" dirty="0" smtClean="0"/>
              <a:t>October 2017</a:t>
            </a:r>
            <a:endParaRPr lang="en-GB" dirty="0"/>
          </a:p>
        </p:txBody>
      </p:sp>
      <p:sp>
        <p:nvSpPr>
          <p:cNvPr id="512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679768" y="4715153"/>
            <a:ext cx="5438140"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150" name="Rectangle 6"/>
          <p:cNvSpPr>
            <a:spLocks noGrp="1" noChangeArrowheads="1"/>
          </p:cNvSpPr>
          <p:nvPr>
            <p:ph type="ftr" sz="quarter" idx="4"/>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dirty="0"/>
          </a:p>
        </p:txBody>
      </p:sp>
      <p:sp>
        <p:nvSpPr>
          <p:cNvPr id="6151" name="Rectangle 7"/>
          <p:cNvSpPr>
            <a:spLocks noGrp="1" noChangeArrowheads="1"/>
          </p:cNvSpPr>
          <p:nvPr>
            <p:ph type="sldNum" sz="quarter" idx="5"/>
          </p:nvPr>
        </p:nvSpPr>
        <p:spPr bwMode="auto">
          <a:xfrm>
            <a:off x="3850443"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31888A41-C538-4BCA-ADEE-EC57B9427F51}" type="slidenum">
              <a:rPr lang="en-GB"/>
              <a:pPr>
                <a:defRPr/>
              </a:pPr>
              <a:t>‹#›</a:t>
            </a:fld>
            <a:endParaRPr lang="en-GB" dirty="0"/>
          </a:p>
        </p:txBody>
      </p:sp>
    </p:spTree>
    <p:extLst>
      <p:ext uri="{BB962C8B-B14F-4D97-AF65-F5344CB8AC3E}">
        <p14:creationId xmlns:p14="http://schemas.microsoft.com/office/powerpoint/2010/main" val="3213867263"/>
      </p:ext>
    </p:extLst>
  </p:cSld>
  <p:clrMap bg1="lt1" tx1="dk1" bg2="lt2" tx2="dk2" accent1="accent1" accent2="accent2" accent3="accent3" accent4="accent4" accent5="accent5" accent6="accent6" hlink="hlink" folHlink="folHlink"/>
  <p:hf sldNum="0" hdr="0" ftr="0"/>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lexisnexis.com/uk/lexispsl/personalinjury/document/281949/linkHandler.faces?psldocinfo=Mathewson_v_Crump_and_another&amp;linkInfo=F#GB#UK_ACTS#num%1957_31a_Title%&amp;A=0.03985957670983209&amp;bct=A&amp;risb=&amp;service=citation&amp;langcountry=GB"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917575" y="776288"/>
            <a:ext cx="4962525" cy="3722687"/>
          </a:xfrm>
          <a:ln/>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2" name="Date Placeholder 1"/>
          <p:cNvSpPr>
            <a:spLocks noGrp="1"/>
          </p:cNvSpPr>
          <p:nvPr>
            <p:ph type="dt" idx="10"/>
          </p:nvPr>
        </p:nvSpPr>
        <p:spPr/>
        <p:txBody>
          <a:bodyPr/>
          <a:lstStyle/>
          <a:p>
            <a:pPr>
              <a:defRPr/>
            </a:pPr>
            <a:r>
              <a:rPr lang="en-US" dirty="0" smtClean="0"/>
              <a:t>October 2017</a:t>
            </a:r>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Arial" charset="0"/>
                <a:ea typeface="+mn-ea"/>
                <a:cs typeface="Arial" charset="0"/>
              </a:rPr>
              <a:t>Ministry of Justice determined to implement whiplash reforms</a:t>
            </a:r>
            <a:endParaRPr lang="en-GB" sz="1200" kern="1200" dirty="0" smtClean="0">
              <a:solidFill>
                <a:schemeClr val="tx1"/>
              </a:solidFill>
              <a:effectLst/>
              <a:latin typeface="Arial" charset="0"/>
              <a:ea typeface="+mn-ea"/>
              <a:cs typeface="Arial" charset="0"/>
            </a:endParaRPr>
          </a:p>
          <a:p>
            <a:r>
              <a:rPr lang="en-GB" sz="1200" kern="1200" dirty="0" smtClean="0">
                <a:solidFill>
                  <a:schemeClr val="tx1"/>
                </a:solidFill>
                <a:effectLst/>
                <a:latin typeface="Arial" charset="0"/>
                <a:ea typeface="+mn-ea"/>
                <a:cs typeface="Arial" charset="0"/>
              </a:rPr>
              <a:t>The Ministry of Justice (“</a:t>
            </a:r>
            <a:r>
              <a:rPr lang="en-GB" sz="1200" kern="1200" dirty="0" err="1" smtClean="0">
                <a:solidFill>
                  <a:schemeClr val="tx1"/>
                </a:solidFill>
                <a:effectLst/>
                <a:latin typeface="Arial" charset="0"/>
                <a:ea typeface="+mn-ea"/>
                <a:cs typeface="Arial" charset="0"/>
              </a:rPr>
              <a:t>MoJ</a:t>
            </a:r>
            <a:r>
              <a:rPr lang="en-GB" sz="1200" kern="1200" dirty="0" smtClean="0">
                <a:solidFill>
                  <a:schemeClr val="tx1"/>
                </a:solidFill>
                <a:effectLst/>
                <a:latin typeface="Arial" charset="0"/>
                <a:ea typeface="+mn-ea"/>
                <a:cs typeface="Arial" charset="0"/>
              </a:rPr>
              <a:t>”) has confirmed that it is determined to implement the long delayed whiplash reforms by April 2021. The reforms where scheduled to be implemented in April 2019. However, the determination is overshadowed by the lack of rules governing the process with the </a:t>
            </a:r>
            <a:r>
              <a:rPr lang="en-GB" sz="1200" kern="1200" dirty="0" err="1" smtClean="0">
                <a:solidFill>
                  <a:schemeClr val="tx1"/>
                </a:solidFill>
                <a:effectLst/>
                <a:latin typeface="Arial" charset="0"/>
                <a:ea typeface="+mn-ea"/>
                <a:cs typeface="Arial" charset="0"/>
              </a:rPr>
              <a:t>MoJ</a:t>
            </a:r>
            <a:r>
              <a:rPr lang="en-GB" sz="1200" kern="1200" dirty="0" smtClean="0">
                <a:solidFill>
                  <a:schemeClr val="tx1"/>
                </a:solidFill>
                <a:effectLst/>
                <a:latin typeface="Arial" charset="0"/>
                <a:ea typeface="+mn-ea"/>
                <a:cs typeface="Arial" charset="0"/>
              </a:rPr>
              <a:t> stating that there is still some way to go until they are published. Mr. Parkin, deputy director of civil justice at the </a:t>
            </a:r>
            <a:r>
              <a:rPr lang="en-GB" sz="1200" kern="1200" dirty="0" err="1" smtClean="0">
                <a:solidFill>
                  <a:schemeClr val="tx1"/>
                </a:solidFill>
                <a:effectLst/>
                <a:latin typeface="Arial" charset="0"/>
                <a:ea typeface="+mn-ea"/>
                <a:cs typeface="Arial" charset="0"/>
              </a:rPr>
              <a:t>MoJ</a:t>
            </a:r>
            <a:r>
              <a:rPr lang="en-GB" sz="1200" kern="1200" dirty="0" smtClean="0">
                <a:solidFill>
                  <a:schemeClr val="tx1"/>
                </a:solidFill>
                <a:effectLst/>
                <a:latin typeface="Arial" charset="0"/>
                <a:ea typeface="+mn-ea"/>
                <a:cs typeface="Arial" charset="0"/>
              </a:rPr>
              <a:t> has reported that work continues with the Civil Procedure Rule Committee and they hope that the rules will be published next in December to afford stakeholders time to adjust their systems. The whiplash injury regulations are planned to be put before Parliament in January 2021 and will include rules focusing on the compensation tariff and the ban on pre-medical offers. The rules around the small claims limit increasing to £5,000 are expected to be introduced in Parliament under the negative resolution procedure and, in the absence of objection, will proceed to become law thereafter. Meanwhile, claimant lawyers continue to object to the level of damages proposed under the reforms.</a:t>
            </a:r>
          </a:p>
          <a:p>
            <a:pPr marL="0" indent="0">
              <a:buFont typeface="Arial" panose="020B0604020202020204" pitchFamily="34" charset="0"/>
              <a:buNone/>
            </a:pPr>
            <a:endParaRPr lang="en-GB" sz="1800" dirty="0" smtClean="0"/>
          </a:p>
          <a:p>
            <a:r>
              <a:rPr lang="en-GB" sz="1200" b="1" kern="1200" dirty="0" smtClean="0">
                <a:solidFill>
                  <a:schemeClr val="tx1"/>
                </a:solidFill>
                <a:effectLst/>
                <a:latin typeface="Arial" charset="0"/>
                <a:ea typeface="+mn-ea"/>
                <a:cs typeface="Arial" charset="0"/>
              </a:rPr>
              <a:t>Portal rules remain incomplete</a:t>
            </a:r>
            <a:endParaRPr lang="en-GB" sz="1200" kern="1200" dirty="0" smtClean="0">
              <a:solidFill>
                <a:schemeClr val="tx1"/>
              </a:solidFill>
              <a:effectLst/>
              <a:latin typeface="Arial" charset="0"/>
              <a:ea typeface="+mn-ea"/>
              <a:cs typeface="Arial" charset="0"/>
            </a:endParaRPr>
          </a:p>
          <a:p>
            <a:r>
              <a:rPr lang="en-GB" sz="1200" kern="1200" dirty="0" smtClean="0">
                <a:solidFill>
                  <a:schemeClr val="tx1"/>
                </a:solidFill>
                <a:effectLst/>
                <a:latin typeface="Arial" charset="0"/>
                <a:ea typeface="+mn-ea"/>
                <a:cs typeface="Arial" charset="0"/>
              </a:rPr>
              <a:t>The Minutes of the Civil Procedure Rule Committee’s (“CPRC”) meeting in November have revealed that there is still some significant way to go to in order to finalise the rules for the new RTA Portal (“the Portal”). The Portal has already been delayed from this year until April 2021. It has been designed to handle claims arising from road traffic accidents where quantum is less than £5,000. However, the CPRC, during November’s meeting, raised numerous issues with the rules as currently drafted and have requested they be rewritten to deal with the transfer of claims from the current Portal to the new one. There are also difficulties surrounding when litigants in person can obtain a second medical report and whether an offer of compensation should be supported by a statement of truth. The Ministry of Justice, notwithstanding the contents of the CPRC’s Minutes of meeting, remains firm in the view that it will achieve implementation of the new Portal in April 2021.</a:t>
            </a:r>
          </a:p>
          <a:p>
            <a:endParaRPr lang="en-GB" sz="1200" b="1" kern="1200" dirty="0" smtClean="0">
              <a:solidFill>
                <a:schemeClr val="tx1"/>
              </a:solidFill>
              <a:effectLst/>
              <a:latin typeface="Arial" charset="0"/>
              <a:ea typeface="+mn-ea"/>
              <a:cs typeface="Arial" charset="0"/>
            </a:endParaRPr>
          </a:p>
          <a:p>
            <a:endParaRPr lang="en-GB" sz="1200" b="1" kern="1200" dirty="0" smtClean="0">
              <a:solidFill>
                <a:schemeClr val="tx1"/>
              </a:solidFill>
              <a:effectLst/>
              <a:latin typeface="Arial" charset="0"/>
              <a:ea typeface="+mn-ea"/>
              <a:cs typeface="Arial" charset="0"/>
            </a:endParaRPr>
          </a:p>
          <a:p>
            <a:r>
              <a:rPr lang="en-GB" sz="1200" b="1" kern="1200" dirty="0" smtClean="0">
                <a:solidFill>
                  <a:schemeClr val="tx1"/>
                </a:solidFill>
                <a:effectLst/>
                <a:latin typeface="Arial" charset="0"/>
                <a:ea typeface="+mn-ea"/>
                <a:cs typeface="Arial" charset="0"/>
              </a:rPr>
              <a:t>Civil Justice Council announce review of pre-action protocols</a:t>
            </a:r>
            <a:endParaRPr lang="en-GB" sz="1200" kern="1200" dirty="0" smtClean="0">
              <a:solidFill>
                <a:schemeClr val="tx1"/>
              </a:solidFill>
              <a:effectLst/>
              <a:latin typeface="Arial" charset="0"/>
              <a:ea typeface="+mn-ea"/>
              <a:cs typeface="Arial" charset="0"/>
            </a:endParaRPr>
          </a:p>
          <a:p>
            <a:r>
              <a:rPr lang="en-GB" sz="1200" kern="1200" dirty="0" smtClean="0">
                <a:solidFill>
                  <a:schemeClr val="tx1"/>
                </a:solidFill>
                <a:effectLst/>
                <a:latin typeface="Arial" charset="0"/>
                <a:ea typeface="+mn-ea"/>
                <a:cs typeface="Arial" charset="0"/>
              </a:rPr>
              <a:t>The Civil Justice Council (“CJC”) are calling for views on what should be included in their terms of reference for their review of pre-action protocols (“PAPs”). Whilst the terms of reference have been broadly set out, the CJC are open to further suggestions to refine or extend the current terms of reference for the review. In particular, the CJC will be considering the purpose of PAPs; their effectiveness; the nature of amendments that can be made; inconsistencies between PAPs; whether PAPs are overly technical and whether there should be changes made as a result of the HMCTS reform programme. The CJC are seeking initial feedback to mould their focus. Responses are welcome until Friday 18 December 2020.</a:t>
            </a:r>
          </a:p>
          <a:p>
            <a:pPr marL="0" indent="0">
              <a:buFont typeface="Arial" panose="020B0604020202020204" pitchFamily="34" charset="0"/>
              <a:buNone/>
            </a:pPr>
            <a:endParaRPr lang="en-GB" sz="1800" dirty="0" smtClean="0"/>
          </a:p>
          <a:p>
            <a:r>
              <a:rPr lang="en-GB" sz="1200" b="1" kern="1200" dirty="0" smtClean="0">
                <a:solidFill>
                  <a:schemeClr val="tx1"/>
                </a:solidFill>
                <a:effectLst/>
                <a:latin typeface="Arial" charset="0"/>
                <a:ea typeface="+mn-ea"/>
                <a:cs typeface="Arial" charset="0"/>
              </a:rPr>
              <a:t>Fatal Accidents Act 1976 (Remedial) Order 2020 in force from 6 October 2020</a:t>
            </a:r>
            <a:endParaRPr lang="en-GB" sz="1200" kern="1200" dirty="0" smtClean="0">
              <a:solidFill>
                <a:schemeClr val="tx1"/>
              </a:solidFill>
              <a:effectLst/>
              <a:latin typeface="Arial" charset="0"/>
              <a:ea typeface="+mn-ea"/>
              <a:cs typeface="Arial" charset="0"/>
            </a:endParaRPr>
          </a:p>
          <a:p>
            <a:r>
              <a:rPr lang="en-GB" sz="1200" kern="1200" dirty="0" smtClean="0">
                <a:solidFill>
                  <a:schemeClr val="tx1"/>
                </a:solidFill>
                <a:effectLst/>
                <a:latin typeface="Arial" charset="0"/>
                <a:ea typeface="+mn-ea"/>
                <a:cs typeface="Arial" charset="0"/>
              </a:rPr>
              <a:t>Following the Court of Appeal’s declaration of incompatibility relating to s.1A Fatal Accidents Act 1976 (“FAA 1976”) in </a:t>
            </a:r>
            <a:r>
              <a:rPr lang="en-GB" sz="1200" i="1" kern="1200" dirty="0" smtClean="0">
                <a:solidFill>
                  <a:schemeClr val="tx1"/>
                </a:solidFill>
                <a:effectLst/>
                <a:latin typeface="Arial" charset="0"/>
                <a:ea typeface="+mn-ea"/>
                <a:cs typeface="Arial" charset="0"/>
              </a:rPr>
              <a:t>Jacqueline Smith v Lancashire Teaching Hospitals NHS Foundation Trust and others</a:t>
            </a:r>
            <a:r>
              <a:rPr lang="en-GB" sz="1200" kern="1200" dirty="0" smtClean="0">
                <a:solidFill>
                  <a:schemeClr val="tx1"/>
                </a:solidFill>
                <a:effectLst/>
                <a:latin typeface="Arial" charset="0"/>
                <a:ea typeface="+mn-ea"/>
                <a:cs typeface="Arial" charset="0"/>
              </a:rPr>
              <a:t> [2017] EWCA </a:t>
            </a:r>
            <a:r>
              <a:rPr lang="en-GB" sz="1200" kern="1200" dirty="0" err="1" smtClean="0">
                <a:solidFill>
                  <a:schemeClr val="tx1"/>
                </a:solidFill>
                <a:effectLst/>
                <a:latin typeface="Arial" charset="0"/>
                <a:ea typeface="+mn-ea"/>
                <a:cs typeface="Arial" charset="0"/>
              </a:rPr>
              <a:t>Civ</a:t>
            </a:r>
            <a:r>
              <a:rPr lang="en-GB" sz="1200" kern="1200" dirty="0" smtClean="0">
                <a:solidFill>
                  <a:schemeClr val="tx1"/>
                </a:solidFill>
                <a:effectLst/>
                <a:latin typeface="Arial" charset="0"/>
                <a:ea typeface="+mn-ea"/>
                <a:cs typeface="Arial" charset="0"/>
              </a:rPr>
              <a:t> 1916, the Fatal Accidents Act 1976 (Remedial) Order 2020 (“the SI”) has been brought into force. In </a:t>
            </a:r>
            <a:r>
              <a:rPr lang="en-GB" sz="1200" i="1" kern="1200" dirty="0" smtClean="0">
                <a:solidFill>
                  <a:schemeClr val="tx1"/>
                </a:solidFill>
                <a:effectLst/>
                <a:latin typeface="Arial" charset="0"/>
                <a:ea typeface="+mn-ea"/>
                <a:cs typeface="Arial" charset="0"/>
              </a:rPr>
              <a:t>Jacqueline Smith</a:t>
            </a:r>
            <a:r>
              <a:rPr lang="en-GB" sz="1200" kern="1200" dirty="0" smtClean="0">
                <a:solidFill>
                  <a:schemeClr val="tx1"/>
                </a:solidFill>
                <a:effectLst/>
                <a:latin typeface="Arial" charset="0"/>
                <a:ea typeface="+mn-ea"/>
                <a:cs typeface="Arial" charset="0"/>
              </a:rPr>
              <a:t> the court held that the limitation on the category of people eligible for bereavement damages was contrary to Article 14 in conjunction with Article 8 of the European Convention of Human Rights. At that stage the category of eligibility was limited to the wife, husband or civil partner of the deceased. The SI amends s.1A of the FAA 1976 by extending eligibility for bereavement damages to a cohabiting partner. To satisfy this category a claimant would need to demonstrate that they had been living as wife, husband or civil partner of the deceased for a period of at least two years immediately prior to the death. Further, s.1A(4) is amended by the SI to provide that where more than one person is entitled to the award, it must be shared equally between them.</a:t>
            </a:r>
          </a:p>
          <a:p>
            <a:endParaRPr lang="en-GB" sz="1200" kern="1200" dirty="0" smtClean="0">
              <a:solidFill>
                <a:schemeClr val="tx1"/>
              </a:solidFill>
              <a:effectLst/>
              <a:latin typeface="Arial" charset="0"/>
              <a:ea typeface="+mn-ea"/>
              <a:cs typeface="Arial" charset="0"/>
            </a:endParaRPr>
          </a:p>
          <a:p>
            <a:r>
              <a:rPr lang="en-GB" sz="1200" b="1" dirty="0" smtClean="0"/>
              <a:t>Proposed changes to the Highway Code and the implications for vulnerable road users</a:t>
            </a:r>
          </a:p>
          <a:p>
            <a:r>
              <a:rPr lang="en-GB" sz="1200" b="0" i="0" kern="1200" dirty="0" smtClean="0">
                <a:solidFill>
                  <a:schemeClr val="tx1"/>
                </a:solidFill>
                <a:effectLst/>
                <a:latin typeface="Arial" charset="0"/>
                <a:ea typeface="+mn-ea"/>
                <a:cs typeface="Arial" charset="0"/>
              </a:rPr>
              <a:t>The Highway Code was first introduced in 1931, following the implementation of the Road Traffic Act 1930, and it has been periodically updated since. It governs the driving of an estimated 27 million vehicles in Great Britain and it is made up of over 300 rules, many of which are legal requirements, whilst others provide advisory guidance. The Department of Transport has recently closed a three month consultation process on proposed changes to the Code, with the final changes expected to be announced around April 2021.</a:t>
            </a:r>
          </a:p>
          <a:p>
            <a:endParaRPr lang="en-GB" sz="1200" b="0" i="0" kern="1200" dirty="0" smtClean="0">
              <a:solidFill>
                <a:schemeClr val="tx1"/>
              </a:solidFill>
              <a:effectLst/>
              <a:latin typeface="Arial" charset="0"/>
              <a:ea typeface="+mn-ea"/>
              <a:cs typeface="Arial" charset="0"/>
            </a:endParaRPr>
          </a:p>
          <a:p>
            <a:r>
              <a:rPr lang="en-GB" sz="1200" b="0" i="0" kern="1200" dirty="0" smtClean="0">
                <a:solidFill>
                  <a:schemeClr val="tx1"/>
                </a:solidFill>
                <a:effectLst/>
                <a:latin typeface="Arial" charset="0"/>
                <a:ea typeface="+mn-ea"/>
                <a:cs typeface="Arial" charset="0"/>
              </a:rPr>
              <a:t>The proposed</a:t>
            </a:r>
            <a:r>
              <a:rPr lang="en-GB" sz="1200" b="0" i="0" kern="1200" baseline="0" dirty="0" smtClean="0">
                <a:solidFill>
                  <a:schemeClr val="tx1"/>
                </a:solidFill>
                <a:effectLst/>
                <a:latin typeface="Arial" charset="0"/>
                <a:ea typeface="+mn-ea"/>
                <a:cs typeface="Arial" charset="0"/>
              </a:rPr>
              <a:t> amendments</a:t>
            </a:r>
          </a:p>
          <a:p>
            <a:pPr marL="228600" indent="-228600">
              <a:buAutoNum type="arabicPeriod"/>
            </a:pPr>
            <a:r>
              <a:rPr lang="en-GB" sz="1200" b="0" i="0" kern="1200" dirty="0" smtClean="0">
                <a:solidFill>
                  <a:schemeClr val="tx1"/>
                </a:solidFill>
                <a:effectLst/>
                <a:latin typeface="Arial" charset="0"/>
                <a:ea typeface="+mn-ea"/>
                <a:cs typeface="Arial" charset="0"/>
              </a:rPr>
              <a:t>The proposed amendments aim to improve road safety for everyone and, in particular, for ‘Vulnerable Road Users’ (pedestrians, cyclists, horse riders and motorcyclists). The updated Code is intended to reflect recent developments in society, to include increasing urbanisation, congestion and pollution, a desire for ‘</a:t>
            </a:r>
            <a:r>
              <a:rPr lang="en-GB" sz="1200" b="0" i="1" kern="1200" dirty="0" smtClean="0">
                <a:solidFill>
                  <a:schemeClr val="tx1"/>
                </a:solidFill>
                <a:effectLst/>
                <a:latin typeface="Arial" charset="0"/>
                <a:ea typeface="+mn-ea"/>
                <a:cs typeface="Arial" charset="0"/>
              </a:rPr>
              <a:t>active</a:t>
            </a:r>
            <a:r>
              <a:rPr lang="en-GB" sz="1200" b="0" i="0" kern="1200" dirty="0" smtClean="0">
                <a:solidFill>
                  <a:schemeClr val="tx1"/>
                </a:solidFill>
                <a:effectLst/>
                <a:latin typeface="Arial" charset="0"/>
                <a:ea typeface="+mn-ea"/>
                <a:cs typeface="Arial" charset="0"/>
              </a:rPr>
              <a:t>’ travel to improve health and wellbeing (such as walking, cycling and running) and infrastructure improvements to encourage sustainable travel.</a:t>
            </a:r>
          </a:p>
          <a:p>
            <a:pPr marL="228600" indent="-228600">
              <a:buAutoNum type="arabicPeriod"/>
            </a:pPr>
            <a:r>
              <a:rPr lang="en-GB" sz="1200" b="0" i="0" kern="1200" dirty="0" smtClean="0">
                <a:solidFill>
                  <a:schemeClr val="tx1"/>
                </a:solidFill>
                <a:effectLst/>
                <a:latin typeface="Arial" charset="0"/>
                <a:ea typeface="+mn-ea"/>
                <a:cs typeface="Arial" charset="0"/>
              </a:rPr>
              <a:t>The introduction of the concept of a hierarchy of road users - this is essentially a hierarchy of responsibility, the aim of which is to ensure that the road users who can do the greatest harm bear the greatest responsibility to reduce the danger that they pose to other road users. It reflects the fact that larger, heavier vehicles result in more deaths and serious injury on UK roads. The concept does not absolve any road user of their responsibility towards others. Rather, it is intended to ensure that the needs of more vulnerable road users are considered first.</a:t>
            </a:r>
          </a:p>
          <a:p>
            <a:pPr marL="228600" indent="-228600">
              <a:buAutoNum type="arabicPeriod"/>
            </a:pPr>
            <a:r>
              <a:rPr lang="en-GB" sz="1200" b="0" i="0" kern="1200" dirty="0" smtClean="0">
                <a:solidFill>
                  <a:schemeClr val="tx1"/>
                </a:solidFill>
                <a:effectLst/>
                <a:latin typeface="Arial" charset="0"/>
                <a:ea typeface="+mn-ea"/>
                <a:cs typeface="Arial" charset="0"/>
              </a:rPr>
              <a:t>Clarifying the rules on (a) pedestrian priority on pavements and (b) for drivers and riders to give way to pedestrians crossing or waiting to cross the road.</a:t>
            </a:r>
          </a:p>
          <a:p>
            <a:pPr marL="228600" indent="-228600">
              <a:buAutoNum type="arabicPeriod"/>
            </a:pPr>
            <a:r>
              <a:rPr lang="en-GB" sz="1200" b="0" i="0" kern="1200" dirty="0" smtClean="0">
                <a:solidFill>
                  <a:schemeClr val="tx1"/>
                </a:solidFill>
                <a:effectLst/>
                <a:latin typeface="Arial" charset="0"/>
                <a:ea typeface="+mn-ea"/>
                <a:cs typeface="Arial" charset="0"/>
              </a:rPr>
              <a:t>Establishing guidance on safe passing distances and speeds when overtaking cyclists or horse riders and ensuring they have priority at junctions when travelling straight ahead.</a:t>
            </a:r>
          </a:p>
          <a:p>
            <a:r>
              <a:rPr lang="en-GB" sz="1200" b="0" i="0" kern="1200" dirty="0" smtClean="0">
                <a:solidFill>
                  <a:schemeClr val="tx1"/>
                </a:solidFill>
                <a:effectLst/>
                <a:latin typeface="Arial" charset="0"/>
                <a:ea typeface="+mn-ea"/>
                <a:cs typeface="Arial" charset="0"/>
              </a:rPr>
              <a:t>The Department of Transport is now considering the responses to the proposals.</a:t>
            </a:r>
          </a:p>
          <a:p>
            <a:pPr marL="0" indent="0">
              <a:buFont typeface="Arial" panose="020B0604020202020204" pitchFamily="34" charset="0"/>
              <a:buNone/>
            </a:pPr>
            <a:endParaRPr lang="en-GB" sz="1800" dirty="0" smtClean="0"/>
          </a:p>
          <a:p>
            <a:pPr marL="0" indent="0">
              <a:buFont typeface="Arial" panose="020B0604020202020204" pitchFamily="34" charset="0"/>
              <a:buNone/>
            </a:pPr>
            <a:r>
              <a:rPr lang="en-GB" sz="1800" b="1" dirty="0" smtClean="0"/>
              <a:t>Consultation</a:t>
            </a:r>
            <a:r>
              <a:rPr lang="en-GB" sz="1800" b="1" baseline="0" dirty="0" smtClean="0"/>
              <a:t> on Guideline Hourly Rates</a:t>
            </a:r>
          </a:p>
          <a:p>
            <a:r>
              <a:rPr lang="en-GB" sz="1200" b="0" i="0" kern="1200" dirty="0" smtClean="0">
                <a:solidFill>
                  <a:schemeClr val="tx1"/>
                </a:solidFill>
                <a:effectLst/>
                <a:latin typeface="Arial" charset="0"/>
                <a:ea typeface="+mn-ea"/>
                <a:cs typeface="Arial" charset="0"/>
              </a:rPr>
              <a:t>In January 2021, the Civil Justice Council (CJC) launched a consultation on guideline hourly rates (GHR). GHRs have not been revised in over 10 years. They assist judges in deciding what the court costs should be for solicitors.</a:t>
            </a:r>
          </a:p>
          <a:p>
            <a:r>
              <a:rPr lang="en-GB" sz="1200" b="0" i="0" kern="1200" dirty="0" smtClean="0">
                <a:solidFill>
                  <a:schemeClr val="tx1"/>
                </a:solidFill>
                <a:effectLst/>
                <a:latin typeface="Arial" charset="0"/>
                <a:ea typeface="+mn-ea"/>
                <a:cs typeface="Arial" charset="0"/>
              </a:rPr>
              <a:t>The consultation report suggests increasing them by a certain percentage depending on geographic location and practitioner experience. This report is based on a call for evidence which we shared with Civil Litigation Section members last year.</a:t>
            </a:r>
          </a:p>
          <a:p>
            <a:r>
              <a:rPr lang="en-GB" sz="1200" b="0" i="0" kern="1200" dirty="0" smtClean="0">
                <a:solidFill>
                  <a:schemeClr val="tx1"/>
                </a:solidFill>
                <a:effectLst/>
                <a:latin typeface="Arial" charset="0"/>
                <a:ea typeface="+mn-ea"/>
                <a:cs typeface="Arial" charset="0"/>
              </a:rPr>
              <a:t>The working group welcomes any comments on the contents of its draft report</a:t>
            </a:r>
            <a:r>
              <a:rPr lang="en-GB" sz="1200" b="0" i="0" kern="1200" baseline="0" dirty="0" smtClean="0">
                <a:solidFill>
                  <a:schemeClr val="tx1"/>
                </a:solidFill>
                <a:effectLst/>
                <a:latin typeface="Arial" charset="0"/>
                <a:ea typeface="+mn-ea"/>
                <a:cs typeface="Arial" charset="0"/>
              </a:rPr>
              <a:t> </a:t>
            </a:r>
            <a:r>
              <a:rPr lang="en-GB" sz="1200" b="0" i="0" kern="1200" dirty="0" smtClean="0">
                <a:solidFill>
                  <a:schemeClr val="tx1"/>
                </a:solidFill>
                <a:effectLst/>
                <a:latin typeface="Arial" charset="0"/>
                <a:ea typeface="+mn-ea"/>
                <a:cs typeface="Arial" charset="0"/>
              </a:rPr>
              <a:t>before 4pm on Wednesday 31 March 2021.</a:t>
            </a:r>
          </a:p>
          <a:p>
            <a:pPr marL="0" indent="0">
              <a:buFont typeface="Arial" panose="020B0604020202020204" pitchFamily="34" charset="0"/>
              <a:buNone/>
            </a:pPr>
            <a:endParaRPr lang="en-GB" sz="1800" b="1" dirty="0" smtClean="0"/>
          </a:p>
        </p:txBody>
      </p:sp>
      <p:sp>
        <p:nvSpPr>
          <p:cNvPr id="4" name="Date Placeholder 3"/>
          <p:cNvSpPr>
            <a:spLocks noGrp="1"/>
          </p:cNvSpPr>
          <p:nvPr>
            <p:ph type="dt" idx="10"/>
          </p:nvPr>
        </p:nvSpPr>
        <p:spPr/>
        <p:txBody>
          <a:bodyPr/>
          <a:lstStyle/>
          <a:p>
            <a:pPr>
              <a:defRPr/>
            </a:pPr>
            <a:r>
              <a:rPr lang="en-US" dirty="0" smtClean="0"/>
              <a:t>October 2017</a:t>
            </a:r>
            <a:endParaRPr lang="en-GB" dirty="0"/>
          </a:p>
        </p:txBody>
      </p:sp>
    </p:spTree>
    <p:extLst>
      <p:ext uri="{BB962C8B-B14F-4D97-AF65-F5344CB8AC3E}">
        <p14:creationId xmlns:p14="http://schemas.microsoft.com/office/powerpoint/2010/main" val="14073304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pPr>
              <a:defRPr/>
            </a:pPr>
            <a:r>
              <a:rPr lang="en-US" smtClean="0"/>
              <a:t>October 2017</a:t>
            </a:r>
            <a:endParaRPr lang="en-GB" dirty="0"/>
          </a:p>
        </p:txBody>
      </p:sp>
    </p:spTree>
    <p:extLst>
      <p:ext uri="{BB962C8B-B14F-4D97-AF65-F5344CB8AC3E}">
        <p14:creationId xmlns:p14="http://schemas.microsoft.com/office/powerpoint/2010/main" val="1294609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42950" lvl="1" indent="-285750">
              <a:buFont typeface="Arial" panose="020B0604020202020204" pitchFamily="34" charset="0"/>
              <a:buChar char="•"/>
            </a:pPr>
            <a:endParaRPr lang="en-GB" sz="1800" b="0" baseline="0" dirty="0" smtClean="0"/>
          </a:p>
        </p:txBody>
      </p:sp>
      <p:sp>
        <p:nvSpPr>
          <p:cNvPr id="4" name="Date Placeholder 3"/>
          <p:cNvSpPr>
            <a:spLocks noGrp="1"/>
          </p:cNvSpPr>
          <p:nvPr>
            <p:ph type="dt" idx="10"/>
          </p:nvPr>
        </p:nvSpPr>
        <p:spPr/>
        <p:txBody>
          <a:bodyPr/>
          <a:lstStyle/>
          <a:p>
            <a:pPr>
              <a:defRPr/>
            </a:pPr>
            <a:r>
              <a:rPr lang="en-US" dirty="0" smtClean="0"/>
              <a:t>October 2017</a:t>
            </a:r>
            <a:endParaRPr lang="en-GB" dirty="0"/>
          </a:p>
        </p:txBody>
      </p:sp>
    </p:spTree>
    <p:extLst>
      <p:ext uri="{BB962C8B-B14F-4D97-AF65-F5344CB8AC3E}">
        <p14:creationId xmlns:p14="http://schemas.microsoft.com/office/powerpoint/2010/main" val="39272002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Arial" charset="0"/>
                <a:ea typeface="+mn-ea"/>
                <a:cs typeface="Arial" charset="0"/>
              </a:rPr>
              <a:t>No advancement of the principle of open justice</a:t>
            </a:r>
            <a:endParaRPr lang="en-GB" sz="1200" kern="1200" dirty="0" smtClean="0">
              <a:solidFill>
                <a:schemeClr val="tx1"/>
              </a:solidFill>
              <a:effectLst/>
              <a:latin typeface="Arial" charset="0"/>
              <a:ea typeface="+mn-ea"/>
              <a:cs typeface="Arial" charset="0"/>
            </a:endParaRPr>
          </a:p>
          <a:p>
            <a:r>
              <a:rPr lang="en-GB" sz="1200" b="1" i="1" kern="1200" dirty="0" smtClean="0">
                <a:solidFill>
                  <a:schemeClr val="tx1"/>
                </a:solidFill>
                <a:effectLst/>
                <a:latin typeface="Arial" charset="0"/>
                <a:ea typeface="+mn-ea"/>
                <a:cs typeface="Arial" charset="0"/>
              </a:rPr>
              <a:t>Graham </a:t>
            </a:r>
            <a:r>
              <a:rPr lang="en-GB" sz="1200" b="1" i="1" kern="1200" dirty="0" err="1" smtClean="0">
                <a:solidFill>
                  <a:schemeClr val="tx1"/>
                </a:solidFill>
                <a:effectLst/>
                <a:latin typeface="Arial" charset="0"/>
                <a:ea typeface="+mn-ea"/>
                <a:cs typeface="Arial" charset="0"/>
              </a:rPr>
              <a:t>Dring</a:t>
            </a:r>
            <a:r>
              <a:rPr lang="en-GB" sz="1200" b="1" i="1" kern="1200" dirty="0" smtClean="0">
                <a:solidFill>
                  <a:schemeClr val="tx1"/>
                </a:solidFill>
                <a:effectLst/>
                <a:latin typeface="Arial" charset="0"/>
                <a:ea typeface="+mn-ea"/>
                <a:cs typeface="Arial" charset="0"/>
              </a:rPr>
              <a:t> (for and on behalf of The Asbestos Victims Support Groups Forum UK) v Cape Intermediate Holdings Limited</a:t>
            </a:r>
            <a:r>
              <a:rPr lang="en-GB" sz="1200" b="1" kern="1200" dirty="0" smtClean="0">
                <a:solidFill>
                  <a:schemeClr val="tx1"/>
                </a:solidFill>
                <a:effectLst/>
                <a:latin typeface="Arial" charset="0"/>
                <a:ea typeface="+mn-ea"/>
                <a:cs typeface="Arial" charset="0"/>
              </a:rPr>
              <a:t> [2020] EWHC 1873 (QB)</a:t>
            </a:r>
            <a:endParaRPr lang="en-GB" sz="1200" kern="1200" dirty="0" smtClean="0">
              <a:solidFill>
                <a:schemeClr val="tx1"/>
              </a:solidFill>
              <a:effectLst/>
              <a:latin typeface="Arial" charset="0"/>
              <a:ea typeface="+mn-ea"/>
              <a:cs typeface="Arial" charset="0"/>
            </a:endParaRPr>
          </a:p>
          <a:p>
            <a:r>
              <a:rPr lang="en-GB" sz="1200" kern="1200" dirty="0" smtClean="0">
                <a:solidFill>
                  <a:schemeClr val="tx1"/>
                </a:solidFill>
                <a:effectLst/>
                <a:latin typeface="Arial" charset="0"/>
                <a:ea typeface="+mn-ea"/>
                <a:cs typeface="Arial" charset="0"/>
              </a:rPr>
              <a:t>In 2017 the claimant (“the Forum”) applied for disclosure of a bundle (“bundle C”) from a claim against Cape as they believed it contained information that could assist other asbestos litigation. The Forum understood that bundle C was going to be destroyed. At first instance the court granted the Forum access to bundle C. However, on appeal to the Court of Appeal, the extent of the documents from bundle C that could be disclosed were limited. The matter reached the Supreme Court who ruled that the Forum should show good reason why disclosure would advance the principle of open justice. The matter was then returned to the High Court for it to determine if access should be granted to the Forum. </a:t>
            </a:r>
            <a:r>
              <a:rPr lang="en-GB" sz="1200" kern="1200" dirty="0" err="1" smtClean="0">
                <a:solidFill>
                  <a:schemeClr val="tx1"/>
                </a:solidFill>
                <a:effectLst/>
                <a:latin typeface="Arial" charset="0"/>
                <a:ea typeface="+mn-ea"/>
                <a:cs typeface="Arial" charset="0"/>
              </a:rPr>
              <a:t>Picken</a:t>
            </a:r>
            <a:r>
              <a:rPr lang="en-GB" sz="1200" kern="1200" dirty="0" smtClean="0">
                <a:solidFill>
                  <a:schemeClr val="tx1"/>
                </a:solidFill>
                <a:effectLst/>
                <a:latin typeface="Arial" charset="0"/>
                <a:ea typeface="+mn-ea"/>
                <a:cs typeface="Arial" charset="0"/>
              </a:rPr>
              <a:t> J held, in refusing the application, that the question of whether disclosure would advance the principle of open just formed part of the balancing process which is entailed in the court deciding how its discretion should be exercised. </a:t>
            </a:r>
            <a:r>
              <a:rPr lang="en-GB" sz="1200" kern="1200" dirty="0" err="1" smtClean="0">
                <a:solidFill>
                  <a:schemeClr val="tx1"/>
                </a:solidFill>
                <a:effectLst/>
                <a:latin typeface="Arial" charset="0"/>
                <a:ea typeface="+mn-ea"/>
                <a:cs typeface="Arial" charset="0"/>
              </a:rPr>
              <a:t>Picken</a:t>
            </a:r>
            <a:r>
              <a:rPr lang="en-GB" sz="1200" kern="1200" dirty="0" smtClean="0">
                <a:solidFill>
                  <a:schemeClr val="tx1"/>
                </a:solidFill>
                <a:effectLst/>
                <a:latin typeface="Arial" charset="0"/>
                <a:ea typeface="+mn-ea"/>
                <a:cs typeface="Arial" charset="0"/>
              </a:rPr>
              <a:t> J said “</a:t>
            </a:r>
            <a:r>
              <a:rPr lang="en-GB" sz="1200" i="1" kern="1200" dirty="0" smtClean="0">
                <a:solidFill>
                  <a:schemeClr val="tx1"/>
                </a:solidFill>
                <a:effectLst/>
                <a:latin typeface="Arial" charset="0"/>
                <a:ea typeface="+mn-ea"/>
                <a:cs typeface="Arial" charset="0"/>
              </a:rPr>
              <a:t>In making the application, the forum is seeking not to advance the open justice principle but simply trying to obtain documentation for deployment in other litigation. In that sense, the forum is, in effect, making a third-party disclosure application in relation to other proceedings but seeking to do so without regard to the constraints to which a genuine disclosure application would be subject</a:t>
            </a:r>
            <a:r>
              <a:rPr lang="en-GB" sz="1200" kern="1200" dirty="0" smtClean="0">
                <a:solidFill>
                  <a:schemeClr val="tx1"/>
                </a:solidFill>
                <a:effectLst/>
                <a:latin typeface="Arial" charset="0"/>
                <a:ea typeface="+mn-ea"/>
                <a:cs typeface="Arial" charset="0"/>
              </a:rPr>
              <a:t>”. It is reported that the Forum are considering a further appeal.</a:t>
            </a:r>
          </a:p>
          <a:p>
            <a:r>
              <a:rPr lang="en-GB" sz="1200" b="1" kern="1200" dirty="0" smtClean="0">
                <a:solidFill>
                  <a:schemeClr val="tx1"/>
                </a:solidFill>
                <a:effectLst/>
                <a:latin typeface="Arial" charset="0"/>
                <a:ea typeface="+mn-ea"/>
                <a:cs typeface="Arial" charset="0"/>
              </a:rPr>
              <a:t> </a:t>
            </a:r>
            <a:endParaRPr lang="en-GB" sz="1200" kern="1200" dirty="0" smtClean="0">
              <a:solidFill>
                <a:schemeClr val="tx1"/>
              </a:solidFill>
              <a:effectLst/>
              <a:latin typeface="Arial" charset="0"/>
              <a:ea typeface="+mn-ea"/>
              <a:cs typeface="Arial" charset="0"/>
            </a:endParaRPr>
          </a:p>
          <a:p>
            <a:r>
              <a:rPr lang="en-GB" sz="1200" b="1" kern="1200" dirty="0" smtClean="0">
                <a:solidFill>
                  <a:schemeClr val="tx1"/>
                </a:solidFill>
                <a:effectLst/>
                <a:latin typeface="Arial" charset="0"/>
                <a:ea typeface="+mn-ea"/>
                <a:cs typeface="Arial" charset="0"/>
              </a:rPr>
              <a:t/>
            </a:r>
            <a:br>
              <a:rPr lang="en-GB" sz="1200" b="1" kern="1200" dirty="0" smtClean="0">
                <a:solidFill>
                  <a:schemeClr val="tx1"/>
                </a:solidFill>
                <a:effectLst/>
                <a:latin typeface="Arial" charset="0"/>
                <a:ea typeface="+mn-ea"/>
                <a:cs typeface="Arial" charset="0"/>
              </a:rPr>
            </a:br>
            <a:r>
              <a:rPr lang="en-GB" sz="1200" b="1" kern="1200" dirty="0" smtClean="0">
                <a:solidFill>
                  <a:schemeClr val="tx1"/>
                </a:solidFill>
                <a:effectLst/>
                <a:latin typeface="Arial" charset="0"/>
                <a:ea typeface="+mn-ea"/>
                <a:cs typeface="Arial" charset="0"/>
              </a:rPr>
              <a:t>Expert witness ordered to pay costs</a:t>
            </a:r>
            <a:endParaRPr lang="en-GB" sz="1200" kern="1200" dirty="0" smtClean="0">
              <a:solidFill>
                <a:schemeClr val="tx1"/>
              </a:solidFill>
              <a:effectLst/>
              <a:latin typeface="Arial" charset="0"/>
              <a:ea typeface="+mn-ea"/>
              <a:cs typeface="Arial" charset="0"/>
            </a:endParaRPr>
          </a:p>
          <a:p>
            <a:r>
              <a:rPr lang="en-GB" sz="1200" b="1" i="1" kern="1200" dirty="0" err="1" smtClean="0">
                <a:solidFill>
                  <a:schemeClr val="tx1"/>
                </a:solidFill>
                <a:effectLst/>
                <a:latin typeface="Arial" charset="0"/>
                <a:ea typeface="+mn-ea"/>
                <a:cs typeface="Arial" charset="0"/>
              </a:rPr>
              <a:t>Thimmaya</a:t>
            </a:r>
            <a:r>
              <a:rPr lang="en-GB" sz="1200" b="1" i="1" kern="1200" dirty="0" smtClean="0">
                <a:solidFill>
                  <a:schemeClr val="tx1"/>
                </a:solidFill>
                <a:effectLst/>
                <a:latin typeface="Arial" charset="0"/>
                <a:ea typeface="+mn-ea"/>
                <a:cs typeface="Arial" charset="0"/>
              </a:rPr>
              <a:t> v Lancashire NHS Foundation Trust </a:t>
            </a:r>
            <a:endParaRPr lang="en-GB" sz="1200" kern="1200" dirty="0" smtClean="0">
              <a:solidFill>
                <a:schemeClr val="tx1"/>
              </a:solidFill>
              <a:effectLst/>
              <a:latin typeface="Arial" charset="0"/>
              <a:ea typeface="+mn-ea"/>
              <a:cs typeface="Arial" charset="0"/>
            </a:endParaRPr>
          </a:p>
          <a:p>
            <a:r>
              <a:rPr lang="en-GB" sz="1200" kern="1200" dirty="0" smtClean="0">
                <a:solidFill>
                  <a:schemeClr val="tx1"/>
                </a:solidFill>
                <a:effectLst/>
                <a:latin typeface="Arial" charset="0"/>
                <a:ea typeface="+mn-ea"/>
                <a:cs typeface="Arial" charset="0"/>
              </a:rPr>
              <a:t>The claimant alleged clinical negligence and brought a claim against the defendant. In relation to breach of duty, the claimant adduced a report from Mr. Jamil who was a Consultant Spinal Surgeon. The case proceeded to trial where Mr. Jamil gave evidence but he accepted that he did not know the nature of the test to be applied in determining breach of duty in a clinical negligence case.  Mr. Jamil also acknowledged that he was not fit, at the time of the trial, to give expert evidence in court as he was suffering from mental health problems and, further, that the cross examination had triggered an adverse psychiatric reaction as it had reminded him of an interrogator who had interrogated him in Iraq. As a result of this evidence the claimant discontinued her claim. The defendant sought a wasted costs order against Mr. Jamil. The court held that it had jurisdiction to make a third party costs order and was satisfied that Mr. Jamil had engaged in “</a:t>
            </a:r>
            <a:r>
              <a:rPr lang="en-GB" sz="1200" i="1" kern="1200" dirty="0" smtClean="0">
                <a:solidFill>
                  <a:schemeClr val="tx1"/>
                </a:solidFill>
                <a:effectLst/>
                <a:latin typeface="Arial" charset="0"/>
                <a:ea typeface="+mn-ea"/>
                <a:cs typeface="Arial" charset="0"/>
              </a:rPr>
              <a:t>improper, unreasonable or negligent conduct</a:t>
            </a:r>
            <a:r>
              <a:rPr lang="en-GB" sz="1200" kern="1200" dirty="0" smtClean="0">
                <a:solidFill>
                  <a:schemeClr val="tx1"/>
                </a:solidFill>
                <a:effectLst/>
                <a:latin typeface="Arial" charset="0"/>
                <a:ea typeface="+mn-ea"/>
                <a:cs typeface="Arial" charset="0"/>
              </a:rPr>
              <a:t>”. It was held that Mr. Jamil was not generally competent as an expert and not fit to be giving evidence. Whilst sympathy was extended by the court to Mr. Jamil’s personal position, the balance came down in favour of the defendant’s application for wasted costs and Mr. Jamil was ordered to pay £88,800.</a:t>
            </a:r>
          </a:p>
          <a:p>
            <a:endParaRPr lang="en-GB" sz="1200" kern="1200" dirty="0" smtClean="0">
              <a:solidFill>
                <a:schemeClr val="tx1"/>
              </a:solidFill>
              <a:effectLst/>
              <a:latin typeface="Arial" charset="0"/>
              <a:ea typeface="+mn-ea"/>
              <a:cs typeface="Arial" charset="0"/>
            </a:endParaRPr>
          </a:p>
          <a:p>
            <a:r>
              <a:rPr lang="en-GB" sz="1200" b="1" dirty="0" smtClean="0"/>
              <a:t>Strike out for non-compliance </a:t>
            </a:r>
            <a:endParaRPr lang="en-GB" sz="1200" b="1" i="1" dirty="0" smtClean="0"/>
          </a:p>
          <a:p>
            <a:r>
              <a:rPr lang="en-GB" sz="1200" b="1" i="1" dirty="0" smtClean="0"/>
              <a:t>Mohammed Faisal </a:t>
            </a:r>
            <a:r>
              <a:rPr lang="en-GB" sz="1200" b="1" i="1" dirty="0" err="1" smtClean="0"/>
              <a:t>Azam</a:t>
            </a:r>
            <a:r>
              <a:rPr lang="en-GB" sz="1200" b="1" i="1" dirty="0" smtClean="0"/>
              <a:t> v Ageas Insurance Limited</a:t>
            </a:r>
          </a:p>
          <a:p>
            <a:r>
              <a:rPr lang="en-GB" sz="1200" b="1" i="1" dirty="0" smtClean="0"/>
              <a:t>This is a </a:t>
            </a:r>
            <a:r>
              <a:rPr lang="en-GB" sz="1200" b="1" i="1" dirty="0" err="1" smtClean="0"/>
              <a:t>Weightmans</a:t>
            </a:r>
            <a:r>
              <a:rPr lang="en-GB" sz="1200" b="1" i="1" dirty="0" smtClean="0"/>
              <a:t> case</a:t>
            </a:r>
          </a:p>
          <a:p>
            <a:r>
              <a:rPr lang="en-GB" sz="1200" b="0" i="0" kern="1200" dirty="0" smtClean="0">
                <a:solidFill>
                  <a:schemeClr val="tx1"/>
                </a:solidFill>
                <a:effectLst/>
                <a:latin typeface="Arial" charset="0"/>
                <a:ea typeface="+mn-ea"/>
                <a:cs typeface="Arial" charset="0"/>
              </a:rPr>
              <a:t>This was a minor road traffic collision where the defendant’s insured collided with the claimant’s taxi on 20 March 2017. The claimant subsequently brought a modest claim for personal injury. However, it included claims for recovery and storage, vehicle damage and credit hire charges. The hire and storage charges accrued over 356 days, and the vehicle-related damages totalled just under £90,000.00. The defendant disputed liability at an early stage and accordingly attempts were made by Ageas, unsuccessfully, to obtain clarification from the claimant as to his financial status and exactly why the hire had lasted so long. Clarification was also sought over the capacity in which the vehicle was being used, Ageas contending the claim should have been presented as a loss of</a:t>
            </a:r>
            <a:r>
              <a:rPr lang="en-GB" sz="1200" b="0" i="0" kern="1200" baseline="0" dirty="0" smtClean="0">
                <a:solidFill>
                  <a:schemeClr val="tx1"/>
                </a:solidFill>
                <a:effectLst/>
                <a:latin typeface="Arial" charset="0"/>
                <a:ea typeface="+mn-ea"/>
                <a:cs typeface="Arial" charset="0"/>
              </a:rPr>
              <a:t> profit.</a:t>
            </a:r>
            <a:r>
              <a:rPr lang="en-GB" sz="1200" b="0" i="0" kern="1200" dirty="0" smtClean="0">
                <a:solidFill>
                  <a:schemeClr val="tx1"/>
                </a:solidFill>
                <a:effectLst/>
                <a:latin typeface="Arial" charset="0"/>
                <a:ea typeface="+mn-ea"/>
                <a:cs typeface="Arial" charset="0"/>
              </a:rPr>
              <a:t> No documentation, or evidence of any kind, was presented so Ageas invited the claimant to issue. Proceedings were issued ‘protectively’ the day limitation expired, with a pleaded value of £3,000; the claimant opted to serve later in accordance with CPR 7.5. Service was effected on 14 August 2020, some 12 days outside of the mandatory four-month period specified. In addition, the Particulars of Claim and Schedule of Special Damages did not contain a valid Statement of Truth and contained scant information relating to the claim for hire charges, in breach of CPR 16 PD 6.3. The defendant issued an application to strike out the claim</a:t>
            </a:r>
            <a:r>
              <a:rPr lang="en-GB" sz="1200" b="0" i="0" kern="1200" baseline="0" dirty="0" smtClean="0">
                <a:solidFill>
                  <a:schemeClr val="tx1"/>
                </a:solidFill>
                <a:effectLst/>
                <a:latin typeface="Arial" charset="0"/>
                <a:ea typeface="+mn-ea"/>
                <a:cs typeface="Arial" charset="0"/>
              </a:rPr>
              <a:t> or, </a:t>
            </a:r>
            <a:r>
              <a:rPr lang="en-GB" sz="1200" b="0" i="0" kern="1200" dirty="0" smtClean="0">
                <a:solidFill>
                  <a:schemeClr val="tx1"/>
                </a:solidFill>
                <a:effectLst/>
                <a:latin typeface="Arial" charset="0"/>
                <a:ea typeface="+mn-ea"/>
                <a:cs typeface="Arial" charset="0"/>
              </a:rPr>
              <a:t> in the alternative, an order compelling the claimant to file a CPR-compliant Particulars of Claim and Schedule of Loss. The application came before DDJ </a:t>
            </a:r>
            <a:r>
              <a:rPr lang="en-GB" sz="1200" b="0" i="0" kern="1200" dirty="0" err="1" smtClean="0">
                <a:solidFill>
                  <a:schemeClr val="tx1"/>
                </a:solidFill>
                <a:effectLst/>
                <a:latin typeface="Arial" charset="0"/>
                <a:ea typeface="+mn-ea"/>
                <a:cs typeface="Arial" charset="0"/>
              </a:rPr>
              <a:t>Causton</a:t>
            </a:r>
            <a:r>
              <a:rPr lang="en-GB" sz="1200" b="0" i="0" kern="1200" dirty="0" smtClean="0">
                <a:solidFill>
                  <a:schemeClr val="tx1"/>
                </a:solidFill>
                <a:effectLst/>
                <a:latin typeface="Arial" charset="0"/>
                <a:ea typeface="+mn-ea"/>
                <a:cs typeface="Arial" charset="0"/>
              </a:rPr>
              <a:t> in the Manchester County Court who determined the failure to comply with the deadline for service, and lack of application to extend the deadline, was sufficient to strike out the claim.</a:t>
            </a:r>
          </a:p>
          <a:p>
            <a:endParaRPr lang="en-GB" sz="1200" b="0" i="0" kern="1200" dirty="0" smtClean="0">
              <a:solidFill>
                <a:schemeClr val="tx1"/>
              </a:solidFill>
              <a:effectLst/>
              <a:latin typeface="Arial" charset="0"/>
              <a:ea typeface="+mn-ea"/>
              <a:cs typeface="Arial" charset="0"/>
            </a:endParaRPr>
          </a:p>
          <a:p>
            <a:r>
              <a:rPr lang="en-GB" sz="1200" b="1" kern="1200" dirty="0" smtClean="0">
                <a:solidFill>
                  <a:schemeClr val="tx1"/>
                </a:solidFill>
                <a:effectLst/>
                <a:latin typeface="Arial" charset="0"/>
                <a:ea typeface="+mn-ea"/>
                <a:cs typeface="Arial" charset="0"/>
              </a:rPr>
              <a:t>Unsealed claim form does not satisfy service requirements</a:t>
            </a:r>
            <a:endParaRPr lang="en-GB" sz="1200" kern="1200" dirty="0" smtClean="0">
              <a:solidFill>
                <a:schemeClr val="tx1"/>
              </a:solidFill>
              <a:effectLst/>
              <a:latin typeface="Arial" charset="0"/>
              <a:ea typeface="+mn-ea"/>
              <a:cs typeface="Arial" charset="0"/>
            </a:endParaRPr>
          </a:p>
          <a:p>
            <a:r>
              <a:rPr lang="en-GB" sz="1200" b="1" i="1" kern="1200" dirty="0" smtClean="0">
                <a:solidFill>
                  <a:schemeClr val="tx1"/>
                </a:solidFill>
                <a:effectLst/>
                <a:latin typeface="Arial" charset="0"/>
                <a:ea typeface="+mn-ea"/>
                <a:cs typeface="Arial" charset="0"/>
              </a:rPr>
              <a:t>Ideal Shopping Direct Ltd &amp; </a:t>
            </a:r>
            <a:r>
              <a:rPr lang="en-GB" sz="1200" b="1" i="1" kern="1200" dirty="0" err="1" smtClean="0">
                <a:solidFill>
                  <a:schemeClr val="tx1"/>
                </a:solidFill>
                <a:effectLst/>
                <a:latin typeface="Arial" charset="0"/>
                <a:ea typeface="+mn-ea"/>
                <a:cs typeface="Arial" charset="0"/>
              </a:rPr>
              <a:t>Ors</a:t>
            </a:r>
            <a:r>
              <a:rPr lang="en-GB" sz="1200" b="1" i="1" kern="1200" dirty="0" smtClean="0">
                <a:solidFill>
                  <a:schemeClr val="tx1"/>
                </a:solidFill>
                <a:effectLst/>
                <a:latin typeface="Arial" charset="0"/>
                <a:ea typeface="+mn-ea"/>
                <a:cs typeface="Arial" charset="0"/>
              </a:rPr>
              <a:t> v Visa Europe Ltd &amp; </a:t>
            </a:r>
            <a:r>
              <a:rPr lang="en-GB" sz="1200" b="1" i="1" kern="1200" dirty="0" err="1" smtClean="0">
                <a:solidFill>
                  <a:schemeClr val="tx1"/>
                </a:solidFill>
                <a:effectLst/>
                <a:latin typeface="Arial" charset="0"/>
                <a:ea typeface="+mn-ea"/>
                <a:cs typeface="Arial" charset="0"/>
              </a:rPr>
              <a:t>Ors</a:t>
            </a:r>
            <a:r>
              <a:rPr lang="en-GB" sz="1200" b="1" kern="1200" dirty="0" smtClean="0">
                <a:solidFill>
                  <a:schemeClr val="tx1"/>
                </a:solidFill>
                <a:effectLst/>
                <a:latin typeface="Arial" charset="0"/>
                <a:ea typeface="+mn-ea"/>
                <a:cs typeface="Arial" charset="0"/>
              </a:rPr>
              <a:t> [2020] EWHC 3399</a:t>
            </a:r>
            <a:endParaRPr lang="en-GB" sz="1200" kern="1200" dirty="0" smtClean="0">
              <a:solidFill>
                <a:schemeClr val="tx1"/>
              </a:solidFill>
              <a:effectLst/>
              <a:latin typeface="Arial" charset="0"/>
              <a:ea typeface="+mn-ea"/>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effectLst/>
                <a:latin typeface="Arial" charset="0"/>
                <a:ea typeface="+mn-ea"/>
                <a:cs typeface="Arial" charset="0"/>
              </a:rPr>
              <a:t>Sixteen claim forms had been issued but the parties had agreed to wait for the judgment in a similar action in the Supreme Court. Once that judgment had been handed down the claimants filed amended claim forms with the court through CE-File. However, by 3.00 p.m. on the deadline date for serving the claim forms the claimants had not received the sealed claim forms from the court and took the decision to serve unsealed claim forms. The defendant took the point, alleging the court did not have jurisdiction to hear the claim due to defective service. The sealed claim forms were served nine days later. The claimants issued an application for determination of the point and also for relief from sanctions. The court, in dismissing the claimants’ applications, held that service of unsealed claim forms was not adequate service and the claims were out of time. The applications for relief from sanctions were also dismissed on the basis the claimants had not taken reasonable steps to effect service in accordance with the rules. Specifically, the court said “</a:t>
            </a:r>
            <a:r>
              <a:rPr lang="en-GB" sz="1200" i="1" kern="1200" dirty="0" smtClean="0">
                <a:solidFill>
                  <a:schemeClr val="tx1"/>
                </a:solidFill>
                <a:effectLst/>
                <a:latin typeface="Arial" charset="0"/>
                <a:ea typeface="+mn-ea"/>
                <a:cs typeface="Arial" charset="0"/>
              </a:rPr>
              <a:t>I now need to stand back and ask: is there a good reason to treat the service of an unsealed claim form as good service? My conclusion is that there is not a good reason to do so. The reason why the claimants are in this position is the mistake made by their solicitors. That is not a good reason for making an order under rule 6.15. I consider it to be a bad reason for the suggestion that I should make such an order</a:t>
            </a:r>
            <a:r>
              <a:rPr lang="en-GB" sz="1200" kern="1200" dirty="0" smtClean="0">
                <a:solidFill>
                  <a:schemeClr val="tx1"/>
                </a:solidFill>
                <a:effectLst/>
                <a:latin typeface="Arial" charset="0"/>
                <a:ea typeface="+mn-ea"/>
                <a:cs typeface="Arial" charset="0"/>
              </a:rPr>
              <a:t>.”</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b="1" i="0" kern="1200" dirty="0" smtClean="0">
              <a:solidFill>
                <a:schemeClr val="tx1"/>
              </a:solidFill>
              <a:effectLst/>
              <a:latin typeface="Arial" charset="0"/>
              <a:ea typeface="+mn-ea"/>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b="1" i="0" kern="1200" dirty="0" smtClean="0">
              <a:solidFill>
                <a:schemeClr val="tx1"/>
              </a:solidFill>
              <a:effectLst/>
              <a:latin typeface="Arial" charset="0"/>
              <a:ea typeface="+mn-ea"/>
              <a:cs typeface="Arial" charset="0"/>
            </a:endParaRPr>
          </a:p>
        </p:txBody>
      </p:sp>
      <p:sp>
        <p:nvSpPr>
          <p:cNvPr id="4" name="Date Placeholder 3"/>
          <p:cNvSpPr>
            <a:spLocks noGrp="1"/>
          </p:cNvSpPr>
          <p:nvPr>
            <p:ph type="dt" idx="10"/>
          </p:nvPr>
        </p:nvSpPr>
        <p:spPr/>
        <p:txBody>
          <a:bodyPr/>
          <a:lstStyle/>
          <a:p>
            <a:pPr>
              <a:defRPr/>
            </a:pPr>
            <a:r>
              <a:rPr lang="en-US" smtClean="0"/>
              <a:t>October 2017</a:t>
            </a:r>
            <a:endParaRPr lang="en-GB" dirty="0"/>
          </a:p>
        </p:txBody>
      </p:sp>
    </p:spTree>
    <p:extLst>
      <p:ext uri="{BB962C8B-B14F-4D97-AF65-F5344CB8AC3E}">
        <p14:creationId xmlns:p14="http://schemas.microsoft.com/office/powerpoint/2010/main" val="10453173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Arial" charset="0"/>
                <a:ea typeface="+mn-ea"/>
                <a:cs typeface="Arial" charset="0"/>
              </a:rPr>
              <a:t>Guideline hourly rates should be increased pending review</a:t>
            </a:r>
            <a:endParaRPr lang="en-GB" sz="1200" kern="1200" dirty="0" smtClean="0">
              <a:solidFill>
                <a:schemeClr val="tx1"/>
              </a:solidFill>
              <a:effectLst/>
              <a:latin typeface="Arial" charset="0"/>
              <a:ea typeface="+mn-ea"/>
              <a:cs typeface="Arial" charset="0"/>
            </a:endParaRPr>
          </a:p>
          <a:p>
            <a:r>
              <a:rPr lang="en-GB" sz="1200" b="1" i="1" kern="1200" dirty="0" smtClean="0">
                <a:solidFill>
                  <a:schemeClr val="tx1"/>
                </a:solidFill>
                <a:effectLst/>
                <a:latin typeface="Arial" charset="0"/>
                <a:ea typeface="+mn-ea"/>
                <a:cs typeface="Arial" charset="0"/>
              </a:rPr>
              <a:t>Cohen v Fine &amp; </a:t>
            </a:r>
            <a:r>
              <a:rPr lang="en-GB" sz="1200" b="1" i="1" kern="1200" dirty="0" err="1" smtClean="0">
                <a:solidFill>
                  <a:schemeClr val="tx1"/>
                </a:solidFill>
                <a:effectLst/>
                <a:latin typeface="Arial" charset="0"/>
                <a:ea typeface="+mn-ea"/>
                <a:cs typeface="Arial" charset="0"/>
              </a:rPr>
              <a:t>Ors</a:t>
            </a:r>
            <a:r>
              <a:rPr lang="en-GB" sz="1200" b="1" i="1" kern="1200" dirty="0" smtClean="0">
                <a:solidFill>
                  <a:schemeClr val="tx1"/>
                </a:solidFill>
                <a:effectLst/>
                <a:latin typeface="Arial" charset="0"/>
                <a:ea typeface="+mn-ea"/>
                <a:cs typeface="Arial" charset="0"/>
              </a:rPr>
              <a:t> [2020] EWHC 3278 (</a:t>
            </a:r>
            <a:r>
              <a:rPr lang="en-GB" sz="1200" b="1" i="1" kern="1200" dirty="0" err="1" smtClean="0">
                <a:solidFill>
                  <a:schemeClr val="tx1"/>
                </a:solidFill>
                <a:effectLst/>
                <a:latin typeface="Arial" charset="0"/>
                <a:ea typeface="+mn-ea"/>
                <a:cs typeface="Arial" charset="0"/>
              </a:rPr>
              <a:t>Ch</a:t>
            </a:r>
            <a:r>
              <a:rPr lang="en-GB" sz="1200" b="1" i="1" kern="1200" dirty="0" smtClean="0">
                <a:solidFill>
                  <a:schemeClr val="tx1"/>
                </a:solidFill>
                <a:effectLst/>
                <a:latin typeface="Arial" charset="0"/>
                <a:ea typeface="+mn-ea"/>
                <a:cs typeface="Arial" charset="0"/>
              </a:rPr>
              <a:t>)</a:t>
            </a:r>
            <a:endParaRPr lang="en-GB" sz="1200" kern="1200" dirty="0" smtClean="0">
              <a:solidFill>
                <a:schemeClr val="tx1"/>
              </a:solidFill>
              <a:effectLst/>
              <a:latin typeface="Arial" charset="0"/>
              <a:ea typeface="+mn-ea"/>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effectLst/>
                <a:latin typeface="Arial" charset="0"/>
                <a:ea typeface="+mn-ea"/>
                <a:cs typeface="Arial" charset="0"/>
              </a:rPr>
              <a:t>This appeal was brought on the issue of the claimant’s costs. The claimant was a professional executor who had had no option but to bring proceedings under CPR Part 8 to force the sale of a property which was the estate’s main asset. A dispute had arisen between the beneficiaries. When it came to dealing with the costs at first instance, the judge had awarded £27,000 in costs as opposed to the claimed costs of £48,000. The first instance judge had not considered the entirety of the statement of costs in detail but had, instead, considered the matters in the round. On appeal, HHJ Hodge held that the trial judge had erred by failing to consider the individual elements of the bill item by item. As to the guideline hourly rates (“GHR”) HHJ Hodge took this opportunity to suggest that they should be increased to reflect inflation which equates to a 35% increase. Acknowledging the </a:t>
            </a:r>
            <a:r>
              <a:rPr lang="en-GB" sz="1200" kern="1200" dirty="0" err="1" smtClean="0">
                <a:solidFill>
                  <a:schemeClr val="tx1"/>
                </a:solidFill>
                <a:effectLst/>
                <a:latin typeface="Arial" charset="0"/>
                <a:ea typeface="+mn-ea"/>
                <a:cs typeface="Arial" charset="0"/>
              </a:rPr>
              <a:t>Foskett</a:t>
            </a:r>
            <a:r>
              <a:rPr lang="en-GB" sz="1200" kern="1200" dirty="0" smtClean="0">
                <a:solidFill>
                  <a:schemeClr val="tx1"/>
                </a:solidFill>
                <a:effectLst/>
                <a:latin typeface="Arial" charset="0"/>
                <a:ea typeface="+mn-ea"/>
                <a:cs typeface="Arial" charset="0"/>
              </a:rPr>
              <a:t> committee’s decision in 2014 not to increase the GHR, HHJ Hodge recommended the increase in the GHR pending the Civil Justice Council Committee’s imminent interim report. </a:t>
            </a:r>
          </a:p>
          <a:p>
            <a:endParaRPr lang="en-GB" dirty="0" smtClean="0"/>
          </a:p>
          <a:p>
            <a:r>
              <a:rPr lang="en-GB" sz="1200" b="1" kern="1200" dirty="0" smtClean="0">
                <a:solidFill>
                  <a:schemeClr val="tx1"/>
                </a:solidFill>
                <a:effectLst/>
                <a:latin typeface="Arial" charset="0"/>
                <a:ea typeface="+mn-ea"/>
                <a:cs typeface="Arial" charset="0"/>
              </a:rPr>
              <a:t>Sentence for contempt was not too long</a:t>
            </a:r>
            <a:endParaRPr lang="en-GB" sz="1200" kern="1200" dirty="0" smtClean="0">
              <a:solidFill>
                <a:schemeClr val="tx1"/>
              </a:solidFill>
              <a:effectLst/>
              <a:latin typeface="Arial" charset="0"/>
              <a:ea typeface="+mn-ea"/>
              <a:cs typeface="Arial" charset="0"/>
            </a:endParaRPr>
          </a:p>
          <a:p>
            <a:r>
              <a:rPr lang="en-GB" sz="1200" b="1" i="1" kern="1200" dirty="0" smtClean="0">
                <a:solidFill>
                  <a:schemeClr val="tx1"/>
                </a:solidFill>
                <a:effectLst/>
                <a:latin typeface="Arial" charset="0"/>
                <a:ea typeface="+mn-ea"/>
                <a:cs typeface="Arial" charset="0"/>
              </a:rPr>
              <a:t>Dahlia Griffith v P (By her litigation friend the Official Solicitor)</a:t>
            </a:r>
            <a:r>
              <a:rPr lang="en-GB" sz="1200" b="1" kern="1200" dirty="0" smtClean="0">
                <a:solidFill>
                  <a:schemeClr val="tx1"/>
                </a:solidFill>
                <a:effectLst/>
                <a:latin typeface="Arial" charset="0"/>
                <a:ea typeface="+mn-ea"/>
                <a:cs typeface="Arial" charset="0"/>
              </a:rPr>
              <a:t> [2020] EWCA </a:t>
            </a:r>
            <a:r>
              <a:rPr lang="en-GB" sz="1200" b="1" kern="1200" dirty="0" err="1" smtClean="0">
                <a:solidFill>
                  <a:schemeClr val="tx1"/>
                </a:solidFill>
                <a:effectLst/>
                <a:latin typeface="Arial" charset="0"/>
                <a:ea typeface="+mn-ea"/>
                <a:cs typeface="Arial" charset="0"/>
              </a:rPr>
              <a:t>Civ</a:t>
            </a:r>
            <a:r>
              <a:rPr lang="en-GB" sz="1200" b="1" kern="1200" dirty="0" smtClean="0">
                <a:solidFill>
                  <a:schemeClr val="tx1"/>
                </a:solidFill>
                <a:effectLst/>
                <a:latin typeface="Arial" charset="0"/>
                <a:ea typeface="+mn-ea"/>
                <a:cs typeface="Arial" charset="0"/>
              </a:rPr>
              <a:t> 1675</a:t>
            </a:r>
            <a:endParaRPr lang="en-GB" sz="1200" kern="1200" dirty="0" smtClean="0">
              <a:solidFill>
                <a:schemeClr val="tx1"/>
              </a:solidFill>
              <a:effectLst/>
              <a:latin typeface="Arial" charset="0"/>
              <a:ea typeface="+mn-ea"/>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effectLst/>
                <a:latin typeface="Arial" charset="0"/>
                <a:ea typeface="+mn-ea"/>
                <a:cs typeface="Arial" charset="0"/>
              </a:rPr>
              <a:t>P had been subject to proceedings in the Court of Protection relating to her best interests. The appellant was a relative of P who had applied for copies of P’s medical records. The court had refused the appellant’s application. The appellant subsequently, by use of a forged court order</a:t>
            </a:r>
            <a:r>
              <a:rPr lang="en-GB" sz="1200" kern="1200" baseline="0" dirty="0" smtClean="0">
                <a:solidFill>
                  <a:schemeClr val="tx1"/>
                </a:solidFill>
                <a:effectLst/>
                <a:latin typeface="Arial" charset="0"/>
                <a:ea typeface="+mn-ea"/>
                <a:cs typeface="Arial" charset="0"/>
              </a:rPr>
              <a:t> caused copies of</a:t>
            </a:r>
            <a:r>
              <a:rPr lang="en-GB" sz="1200" kern="1200" dirty="0" smtClean="0">
                <a:solidFill>
                  <a:schemeClr val="tx1"/>
                </a:solidFill>
                <a:effectLst/>
                <a:latin typeface="Arial" charset="0"/>
                <a:ea typeface="+mn-ea"/>
                <a:cs typeface="Arial" charset="0"/>
              </a:rPr>
              <a:t> P’s medical records to be sent to  her solicitors. P’s conduct was revealed when the Court of Protection made an order for disclosure of the medical records to the Official Solicitor and the trust confirmed they had already provided the records to</a:t>
            </a:r>
            <a:r>
              <a:rPr lang="en-GB" sz="1200" kern="1200" baseline="0" dirty="0" smtClean="0">
                <a:solidFill>
                  <a:schemeClr val="tx1"/>
                </a:solidFill>
                <a:effectLst/>
                <a:latin typeface="Arial" charset="0"/>
                <a:ea typeface="+mn-ea"/>
                <a:cs typeface="Arial" charset="0"/>
              </a:rPr>
              <a:t> the appellant’s solicitor</a:t>
            </a:r>
            <a:r>
              <a:rPr lang="en-GB" sz="1200" kern="1200" dirty="0" smtClean="0">
                <a:solidFill>
                  <a:schemeClr val="tx1"/>
                </a:solidFill>
                <a:effectLst/>
                <a:latin typeface="Arial" charset="0"/>
                <a:ea typeface="+mn-ea"/>
                <a:cs typeface="Arial" charset="0"/>
              </a:rPr>
              <a:t>. The initial committal hearing for contempt was adjourned as DG alleged she was too ill to attend. DG also failed to attend the adjourned hearing or provide medical evidence in support of her illness. The court accepted that DG had forged the court order and allowed a further two-day adjournment for her to attend court. As she failed to attend, the court proceeded in her absence and sentenced her to 12 months’ imprisonment. She unsuccessfully appealed this sentence, with the court finding that she had been given every opportunity to attend court and had failed to do so without a good reason. The sentence, whilst long, was necessary </a:t>
            </a:r>
            <a:r>
              <a:rPr lang="en-GB" sz="1200" kern="1200" smtClean="0">
                <a:solidFill>
                  <a:schemeClr val="tx1"/>
                </a:solidFill>
                <a:effectLst/>
                <a:latin typeface="Arial" charset="0"/>
                <a:ea typeface="+mn-ea"/>
                <a:cs typeface="Arial" charset="0"/>
              </a:rPr>
              <a:t>where she </a:t>
            </a:r>
            <a:r>
              <a:rPr lang="en-GB" sz="1200" kern="1200" dirty="0" smtClean="0">
                <a:solidFill>
                  <a:schemeClr val="tx1"/>
                </a:solidFill>
                <a:effectLst/>
                <a:latin typeface="Arial" charset="0"/>
                <a:ea typeface="+mn-ea"/>
                <a:cs typeface="Arial" charset="0"/>
              </a:rPr>
              <a:t>had not shown any remorse or acceptance of forging a court document. </a:t>
            </a:r>
          </a:p>
          <a:p>
            <a:endParaRPr lang="en-GB" b="1"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b="1" i="0" kern="1200" dirty="0" smtClean="0">
                <a:solidFill>
                  <a:schemeClr val="tx1"/>
                </a:solidFill>
                <a:effectLst/>
                <a:latin typeface="Arial" charset="0"/>
                <a:ea typeface="+mn-ea"/>
                <a:cs typeface="Arial" charset="0"/>
              </a:rPr>
              <a:t>Ogden working party releases 8th Edition of Ogden tables</a:t>
            </a:r>
          </a:p>
          <a:p>
            <a:r>
              <a:rPr lang="en-GB" sz="1200" b="0" i="0" kern="1200" dirty="0" smtClean="0">
                <a:solidFill>
                  <a:schemeClr val="tx1"/>
                </a:solidFill>
                <a:effectLst/>
                <a:latin typeface="Arial" charset="0"/>
                <a:ea typeface="+mn-ea"/>
                <a:cs typeface="Arial" charset="0"/>
              </a:rPr>
              <a:t>The </a:t>
            </a:r>
            <a:r>
              <a:rPr lang="en-GB" sz="1200" b="0" i="0" u="none" kern="1200" dirty="0" smtClean="0">
                <a:solidFill>
                  <a:schemeClr val="tx1"/>
                </a:solidFill>
                <a:effectLst/>
                <a:latin typeface="Arial" charset="0"/>
                <a:ea typeface="+mn-ea"/>
                <a:cs typeface="Arial" charset="0"/>
              </a:rPr>
              <a:t>8</a:t>
            </a:r>
            <a:r>
              <a:rPr lang="en-GB" sz="1200" b="0" i="0" u="none" kern="1200" baseline="30000" dirty="0" smtClean="0">
                <a:solidFill>
                  <a:schemeClr val="tx1"/>
                </a:solidFill>
                <a:effectLst/>
                <a:latin typeface="Arial" charset="0"/>
                <a:ea typeface="+mn-ea"/>
                <a:cs typeface="Arial" charset="0"/>
              </a:rPr>
              <a:t>th</a:t>
            </a:r>
            <a:r>
              <a:rPr lang="en-GB" sz="1200" b="0" i="0" u="none" kern="1200" dirty="0" smtClean="0">
                <a:solidFill>
                  <a:schemeClr val="tx1"/>
                </a:solidFill>
                <a:effectLst/>
                <a:latin typeface="Arial" charset="0"/>
                <a:ea typeface="+mn-ea"/>
                <a:cs typeface="Arial" charset="0"/>
              </a:rPr>
              <a:t> edition of the Ogden Tables</a:t>
            </a:r>
            <a:r>
              <a:rPr lang="en-GB" sz="1200" b="0" i="0" kern="1200" dirty="0" smtClean="0">
                <a:solidFill>
                  <a:schemeClr val="tx1"/>
                </a:solidFill>
                <a:effectLst/>
                <a:latin typeface="Arial" charset="0"/>
                <a:ea typeface="+mn-ea"/>
                <a:cs typeface="Arial" charset="0"/>
              </a:rPr>
              <a:t> was published on 17 July 2020, which amongst other revisions, brings the Ogden Tables up to date with the most recent Office for National Statistics’ (ONS) mortality projections published in 2019. The 8</a:t>
            </a:r>
            <a:r>
              <a:rPr lang="en-GB" sz="1200" b="0" i="0" kern="1200" baseline="30000" dirty="0" smtClean="0">
                <a:solidFill>
                  <a:schemeClr val="tx1"/>
                </a:solidFill>
                <a:effectLst/>
                <a:latin typeface="Arial" charset="0"/>
                <a:ea typeface="+mn-ea"/>
                <a:cs typeface="Arial" charset="0"/>
              </a:rPr>
              <a:t>th</a:t>
            </a:r>
            <a:r>
              <a:rPr lang="en-GB" sz="1200" b="0" i="0" kern="1200" dirty="0" smtClean="0">
                <a:solidFill>
                  <a:schemeClr val="tx1"/>
                </a:solidFill>
                <a:effectLst/>
                <a:latin typeface="Arial" charset="0"/>
                <a:ea typeface="+mn-ea"/>
                <a:cs typeface="Arial" charset="0"/>
              </a:rPr>
              <a:t> edition replaces the 7</a:t>
            </a:r>
            <a:r>
              <a:rPr lang="en-GB" sz="1200" b="0" i="0" kern="1200" baseline="30000" dirty="0" smtClean="0">
                <a:solidFill>
                  <a:schemeClr val="tx1"/>
                </a:solidFill>
                <a:effectLst/>
                <a:latin typeface="Arial" charset="0"/>
                <a:ea typeface="+mn-ea"/>
                <a:cs typeface="Arial" charset="0"/>
              </a:rPr>
              <a:t>th</a:t>
            </a:r>
            <a:r>
              <a:rPr lang="en-GB" sz="1200" b="0" i="0" kern="1200" dirty="0" smtClean="0">
                <a:solidFill>
                  <a:schemeClr val="tx1"/>
                </a:solidFill>
                <a:effectLst/>
                <a:latin typeface="Arial" charset="0"/>
                <a:ea typeface="+mn-ea"/>
                <a:cs typeface="Arial" charset="0"/>
              </a:rPr>
              <a:t> edition published in 2011 as the basis for calculating lump sum compensation for personal injury and fatal accident claims.</a:t>
            </a:r>
          </a:p>
          <a:p>
            <a:r>
              <a:rPr lang="en-GB" sz="1200" b="0" i="0" kern="1200" dirty="0" smtClean="0">
                <a:solidFill>
                  <a:schemeClr val="tx1"/>
                </a:solidFill>
                <a:effectLst/>
                <a:latin typeface="Arial" charset="0"/>
                <a:ea typeface="+mn-ea"/>
                <a:cs typeface="Arial" charset="0"/>
              </a:rPr>
              <a:t/>
            </a:r>
            <a:br>
              <a:rPr lang="en-GB" sz="1200" b="0" i="0" kern="1200" dirty="0" smtClean="0">
                <a:solidFill>
                  <a:schemeClr val="tx1"/>
                </a:solidFill>
                <a:effectLst/>
                <a:latin typeface="Arial" charset="0"/>
                <a:ea typeface="+mn-ea"/>
                <a:cs typeface="Arial" charset="0"/>
              </a:rPr>
            </a:br>
            <a:r>
              <a:rPr lang="en-GB" sz="1200" b="0" i="0" kern="1200" dirty="0" smtClean="0">
                <a:solidFill>
                  <a:schemeClr val="tx1"/>
                </a:solidFill>
                <a:effectLst/>
                <a:latin typeface="Arial" charset="0"/>
                <a:ea typeface="+mn-ea"/>
                <a:cs typeface="Arial" charset="0"/>
              </a:rPr>
              <a:t>What has changed in Ogden 8?</a:t>
            </a:r>
          </a:p>
          <a:p>
            <a:pPr marL="171450" indent="-171450">
              <a:buFont typeface="Arial" panose="020B0604020202020204" pitchFamily="34" charset="0"/>
              <a:buChar char="•"/>
            </a:pPr>
            <a:r>
              <a:rPr lang="en-GB" sz="1200" b="0" i="0" kern="1200" dirty="0" smtClean="0">
                <a:solidFill>
                  <a:schemeClr val="tx1"/>
                </a:solidFill>
                <a:effectLst/>
                <a:latin typeface="Arial" charset="0"/>
                <a:ea typeface="+mn-ea"/>
                <a:cs typeface="Arial" charset="0"/>
              </a:rPr>
              <a:t>The headline point is that life multipliers are now lower for all ages. This is due to the lower actual decreases in mortality projected between 2008 and 2018 and the ONS’ more pessimistic assumptions over the improvement of mortality in their latest projections. The exact reduction depends on the age of a claimant. Younger claimants see a small reduction of 1% to 2% and older claimants see a reduction of as much as 8% to 9%, with female life multipliers having a greater reduction across the board. For example, a 73-year-old female’s Ogden 7 life multiplier was 17.35, whereas in Ogden 8 it is 15.75, a 9.22% reduction. A 24-year-old male’s life multiplier reduces from 68.41 to 67.33, a 1.58% reduction.</a:t>
            </a:r>
          </a:p>
          <a:p>
            <a:pPr marL="171450" indent="-171450">
              <a:buFont typeface="Arial" panose="020B0604020202020204" pitchFamily="34" charset="0"/>
              <a:buChar char="•"/>
            </a:pPr>
            <a:r>
              <a:rPr lang="en-GB" sz="1200" b="0" i="0" kern="1200" dirty="0" smtClean="0">
                <a:solidFill>
                  <a:schemeClr val="tx1"/>
                </a:solidFill>
                <a:effectLst/>
                <a:latin typeface="Arial" charset="0"/>
                <a:ea typeface="+mn-ea"/>
                <a:cs typeface="Arial" charset="0"/>
              </a:rPr>
              <a:t>There are now 36 numeric tables (up from 28), with the welcome addition of earnings and pension multipliers to ages 68 and 80. Old Tables 27 (discount factors for term certain) and 28 (multipliers for pecuniary loss for term certain) are now Tables 35 and 36 respectively.</a:t>
            </a:r>
          </a:p>
          <a:p>
            <a:pPr marL="171450" indent="-171450">
              <a:buFont typeface="Arial" panose="020B0604020202020204" pitchFamily="34" charset="0"/>
              <a:buChar char="•"/>
            </a:pPr>
            <a:r>
              <a:rPr lang="en-GB" sz="1200" b="0" i="0" kern="1200" dirty="0" smtClean="0">
                <a:solidFill>
                  <a:schemeClr val="tx1"/>
                </a:solidFill>
                <a:effectLst/>
                <a:latin typeface="Arial" charset="0"/>
                <a:ea typeface="+mn-ea"/>
                <a:cs typeface="Arial" charset="0"/>
              </a:rPr>
              <a:t>Tables A to D (contingencies other than mortality) have also been reworked. The previous academic achievement categories of D, GE-A and O have been replaced with Level 3, 2 and 1 respectively and reflect the much wider range of qualifications now available.</a:t>
            </a:r>
          </a:p>
          <a:p>
            <a:pPr marL="171450" indent="-171450">
              <a:buFont typeface="Arial" panose="020B0604020202020204" pitchFamily="34" charset="0"/>
              <a:buChar char="•"/>
            </a:pPr>
            <a:r>
              <a:rPr lang="en-GB" sz="1200" b="0" i="0" kern="1200" dirty="0" smtClean="0">
                <a:solidFill>
                  <a:schemeClr val="tx1"/>
                </a:solidFill>
                <a:effectLst/>
                <a:latin typeface="Arial" charset="0"/>
                <a:ea typeface="+mn-ea"/>
                <a:cs typeface="Arial" charset="0"/>
              </a:rPr>
              <a:t>In addition, the definition of disabled has been altered. The disability rate in the working population has increased (19% in 2019 compared to 12% in 1998), reflecting the increased reporting of disability rather than an increase in the actual number of such impairments. This has resulted in the Ogden Working Group tightening up the Ogden 8 definition of disabled. In Ogden 7 a claimant had to be classified as disabled under the Equality Act 2010, where as in Ogden 8 a claimant has to be classified as disabled under the more restrictive Disability Discrimination Act 1995.</a:t>
            </a:r>
          </a:p>
          <a:p>
            <a:pPr marL="171450" indent="-171450">
              <a:buFont typeface="Arial" panose="020B0604020202020204" pitchFamily="34" charset="0"/>
              <a:buChar char="•"/>
            </a:pPr>
            <a:r>
              <a:rPr lang="en-GB" sz="1200" b="0" i="0" kern="1200" dirty="0" smtClean="0">
                <a:solidFill>
                  <a:schemeClr val="tx1"/>
                </a:solidFill>
                <a:effectLst/>
                <a:latin typeface="Arial" charset="0"/>
                <a:ea typeface="+mn-ea"/>
                <a:cs typeface="Arial" charset="0"/>
              </a:rPr>
              <a:t>By way of reminder, this is in addition to the other 2 requirements for disability required under Ogden namely, an illness or disability which is expected to last over a year or is progressive and the effect of the impairment limits either the kind or amount of paid work that the claimant can do. I strongly urge you to read Section B (paragraph 54 onwards) in its entirety for the full explanation of the updated test.</a:t>
            </a:r>
          </a:p>
          <a:p>
            <a:pPr marL="171450" indent="-171450">
              <a:buFont typeface="Arial" panose="020B0604020202020204" pitchFamily="34" charset="0"/>
              <a:buChar char="•"/>
            </a:pPr>
            <a:r>
              <a:rPr lang="en-GB" sz="1200" b="0" i="0" kern="1200" dirty="0" smtClean="0">
                <a:solidFill>
                  <a:schemeClr val="tx1"/>
                </a:solidFill>
                <a:effectLst/>
                <a:latin typeface="Arial" charset="0"/>
                <a:ea typeface="+mn-ea"/>
                <a:cs typeface="Arial" charset="0"/>
              </a:rPr>
              <a:t>Elsewhere there is a new Section C which deals with pension loss and when to use a Table A to D adjustment, an updated Section D dealing with fatal accidents following </a:t>
            </a:r>
            <a:r>
              <a:rPr lang="en-GB" sz="1200" b="0" i="1" kern="1200" dirty="0" err="1" smtClean="0">
                <a:solidFill>
                  <a:schemeClr val="tx1"/>
                </a:solidFill>
                <a:effectLst/>
                <a:latin typeface="Arial" charset="0"/>
                <a:ea typeface="+mn-ea"/>
                <a:cs typeface="Arial" charset="0"/>
              </a:rPr>
              <a:t>Knauer</a:t>
            </a:r>
            <a:r>
              <a:rPr lang="en-GB" sz="1200" b="0" i="1" kern="1200" dirty="0" smtClean="0">
                <a:solidFill>
                  <a:schemeClr val="tx1"/>
                </a:solidFill>
                <a:effectLst/>
                <a:latin typeface="Arial" charset="0"/>
                <a:ea typeface="+mn-ea"/>
                <a:cs typeface="Arial" charset="0"/>
              </a:rPr>
              <a:t> v Ministry of Justice [2016] UKSC 9</a:t>
            </a:r>
            <a:r>
              <a:rPr lang="en-GB" sz="1200" b="0" i="0" kern="1200" dirty="0" smtClean="0">
                <a:solidFill>
                  <a:schemeClr val="tx1"/>
                </a:solidFill>
                <a:effectLst/>
                <a:latin typeface="Arial" charset="0"/>
                <a:ea typeface="+mn-ea"/>
                <a:cs typeface="Arial" charset="0"/>
              </a:rPr>
              <a:t> and a new Section E dealing with indexation of PPOs.  There are also new reworked examples throughout.</a:t>
            </a:r>
          </a:p>
          <a:p>
            <a:pPr marL="171450" indent="-171450">
              <a:buFont typeface="Arial" panose="020B0604020202020204" pitchFamily="34" charset="0"/>
              <a:buChar char="•"/>
            </a:pPr>
            <a:r>
              <a:rPr lang="en-GB" sz="1200" b="0" i="0" kern="1200" dirty="0" smtClean="0">
                <a:solidFill>
                  <a:schemeClr val="tx1"/>
                </a:solidFill>
                <a:effectLst/>
                <a:latin typeface="Arial" charset="0"/>
                <a:ea typeface="+mn-ea"/>
                <a:cs typeface="Arial" charset="0"/>
              </a:rPr>
              <a:t>Finally, there are also new additional tables published separately in Microsoft Excel formal to allow the calculation of multipliers from any age at trial to any future age up to 125. For those of you that use PI Calculator to do this for you, you will be pleased to know that Ogden 8 has already been incorporated but you will need to select Ogden 8 rather than Ogden 7 for your dataset.</a:t>
            </a:r>
            <a:br>
              <a:rPr lang="en-GB" sz="1200" b="0" i="0" kern="1200" dirty="0" smtClean="0">
                <a:solidFill>
                  <a:schemeClr val="tx1"/>
                </a:solidFill>
                <a:effectLst/>
                <a:latin typeface="Arial" charset="0"/>
                <a:ea typeface="+mn-ea"/>
                <a:cs typeface="Arial" charset="0"/>
              </a:rPr>
            </a:br>
            <a:r>
              <a:rPr lang="en-GB" sz="1200" b="0" i="0" kern="1200" dirty="0" smtClean="0">
                <a:solidFill>
                  <a:schemeClr val="tx1"/>
                </a:solidFill>
                <a:effectLst/>
                <a:latin typeface="Arial" charset="0"/>
                <a:ea typeface="+mn-ea"/>
                <a:cs typeface="Arial" charset="0"/>
              </a:rPr>
              <a:t/>
            </a:r>
            <a:br>
              <a:rPr lang="en-GB" sz="1200" b="0" i="0" kern="1200" dirty="0" smtClean="0">
                <a:solidFill>
                  <a:schemeClr val="tx1"/>
                </a:solidFill>
                <a:effectLst/>
                <a:latin typeface="Arial" charset="0"/>
                <a:ea typeface="+mn-ea"/>
                <a:cs typeface="Arial" charset="0"/>
              </a:rPr>
            </a:br>
            <a:endParaRPr lang="en-GB" sz="1200" b="0" i="0" kern="1200" dirty="0" smtClean="0">
              <a:solidFill>
                <a:schemeClr val="tx1"/>
              </a:solidFill>
              <a:effectLst/>
              <a:latin typeface="Arial" charset="0"/>
              <a:ea typeface="+mn-ea"/>
              <a:cs typeface="Arial" charset="0"/>
            </a:endParaRPr>
          </a:p>
          <a:p>
            <a:endParaRPr lang="en-GB" b="1" dirty="0"/>
          </a:p>
        </p:txBody>
      </p:sp>
      <p:sp>
        <p:nvSpPr>
          <p:cNvPr id="4" name="Date Placeholder 3"/>
          <p:cNvSpPr>
            <a:spLocks noGrp="1"/>
          </p:cNvSpPr>
          <p:nvPr>
            <p:ph type="dt" idx="10"/>
          </p:nvPr>
        </p:nvSpPr>
        <p:spPr/>
        <p:txBody>
          <a:bodyPr/>
          <a:lstStyle/>
          <a:p>
            <a:pPr>
              <a:defRPr/>
            </a:pPr>
            <a:r>
              <a:rPr lang="en-US" smtClean="0"/>
              <a:t>October 2017</a:t>
            </a:r>
            <a:endParaRPr lang="en-GB" dirty="0"/>
          </a:p>
        </p:txBody>
      </p:sp>
    </p:spTree>
    <p:extLst>
      <p:ext uri="{BB962C8B-B14F-4D97-AF65-F5344CB8AC3E}">
        <p14:creationId xmlns:p14="http://schemas.microsoft.com/office/powerpoint/2010/main" val="966053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Arial" charset="0"/>
                <a:ea typeface="+mn-ea"/>
                <a:cs typeface="Arial" charset="0"/>
              </a:rPr>
              <a:t>Court of Appeal determine the costs of accommodation</a:t>
            </a:r>
            <a:endParaRPr lang="en-GB" sz="1200" kern="1200" dirty="0" smtClean="0">
              <a:solidFill>
                <a:schemeClr val="tx1"/>
              </a:solidFill>
              <a:effectLst/>
              <a:latin typeface="Arial" charset="0"/>
              <a:ea typeface="+mn-ea"/>
              <a:cs typeface="Arial" charset="0"/>
            </a:endParaRPr>
          </a:p>
          <a:p>
            <a:r>
              <a:rPr lang="en-GB" sz="1200" b="1" kern="1200" dirty="0" smtClean="0">
                <a:solidFill>
                  <a:schemeClr val="tx1"/>
                </a:solidFill>
                <a:effectLst/>
                <a:latin typeface="Arial" charset="0"/>
                <a:ea typeface="+mn-ea"/>
                <a:cs typeface="Arial" charset="0"/>
              </a:rPr>
              <a:t>Swift v Carpenter 2020] EWCA </a:t>
            </a:r>
            <a:r>
              <a:rPr lang="en-GB" sz="1200" b="1" kern="1200" dirty="0" err="1" smtClean="0">
                <a:solidFill>
                  <a:schemeClr val="tx1"/>
                </a:solidFill>
                <a:effectLst/>
                <a:latin typeface="Arial" charset="0"/>
                <a:ea typeface="+mn-ea"/>
                <a:cs typeface="Arial" charset="0"/>
              </a:rPr>
              <a:t>Civ</a:t>
            </a:r>
            <a:r>
              <a:rPr lang="en-GB" sz="1200" b="1" kern="1200" dirty="0" smtClean="0">
                <a:solidFill>
                  <a:schemeClr val="tx1"/>
                </a:solidFill>
                <a:effectLst/>
                <a:latin typeface="Arial" charset="0"/>
                <a:ea typeface="+mn-ea"/>
                <a:cs typeface="Arial" charset="0"/>
              </a:rPr>
              <a:t> 1295</a:t>
            </a:r>
            <a:endParaRPr lang="en-GB" sz="1200" kern="1200" dirty="0" smtClean="0">
              <a:solidFill>
                <a:schemeClr val="tx1"/>
              </a:solidFill>
              <a:effectLst/>
              <a:latin typeface="Arial" charset="0"/>
              <a:ea typeface="+mn-ea"/>
              <a:cs typeface="Arial" charset="0"/>
            </a:endParaRPr>
          </a:p>
          <a:p>
            <a:r>
              <a:rPr lang="en-GB" sz="1200" kern="1200" dirty="0" smtClean="0">
                <a:solidFill>
                  <a:schemeClr val="tx1"/>
                </a:solidFill>
                <a:effectLst/>
                <a:latin typeface="Arial" charset="0"/>
                <a:ea typeface="+mn-ea"/>
                <a:cs typeface="Arial" charset="0"/>
              </a:rPr>
              <a:t>The claimant sustained serious injuries leading to a below knee amputation of the left leg in a road traffic accident in 2013. She was awarded damages in excess of £4 million but, significantly, received nothing for the capital costs of accommodation. At first instance, the claimant submitted that the traditional </a:t>
            </a:r>
            <a:r>
              <a:rPr lang="en-GB" sz="1200" i="1" kern="1200" dirty="0" smtClean="0">
                <a:solidFill>
                  <a:schemeClr val="tx1"/>
                </a:solidFill>
                <a:effectLst/>
                <a:latin typeface="Arial" charset="0"/>
                <a:ea typeface="+mn-ea"/>
                <a:cs typeface="Arial" charset="0"/>
              </a:rPr>
              <a:t>Roberts v Johnstone</a:t>
            </a:r>
            <a:r>
              <a:rPr lang="en-GB" sz="1200" kern="1200" dirty="0" smtClean="0">
                <a:solidFill>
                  <a:schemeClr val="tx1"/>
                </a:solidFill>
                <a:effectLst/>
                <a:latin typeface="Arial" charset="0"/>
                <a:ea typeface="+mn-ea"/>
                <a:cs typeface="Arial" charset="0"/>
              </a:rPr>
              <a:t> approach was unfair as it produced no loss due to a negative discount rate. Alternative approaches were canvassed by the claimant including a </a:t>
            </a:r>
            <a:r>
              <a:rPr lang="en-GB" sz="1200" i="1" kern="1200" dirty="0" smtClean="0">
                <a:solidFill>
                  <a:schemeClr val="tx1"/>
                </a:solidFill>
                <a:effectLst/>
                <a:latin typeface="Arial" charset="0"/>
                <a:ea typeface="+mn-ea"/>
                <a:cs typeface="Arial" charset="0"/>
              </a:rPr>
              <a:t>Roberts v Johnstone</a:t>
            </a:r>
            <a:r>
              <a:rPr lang="en-GB" sz="1200" kern="1200" dirty="0" smtClean="0">
                <a:solidFill>
                  <a:schemeClr val="tx1"/>
                </a:solidFill>
                <a:effectLst/>
                <a:latin typeface="Arial" charset="0"/>
                <a:ea typeface="+mn-ea"/>
                <a:cs typeface="Arial" charset="0"/>
              </a:rPr>
              <a:t> calculation using a 2% rate of investment return which was the claimant’s preference; the full capital cost of an interest-only mortgage for life; an interest-only mortgage for life funded by a PPO and the increased cost of renting special accommodation. Mrs Justice Lambert rejected the claimant’s arguments, finding that she was bound by </a:t>
            </a:r>
            <a:r>
              <a:rPr lang="en-GB" sz="1200" i="1" kern="1200" dirty="0" smtClean="0">
                <a:solidFill>
                  <a:schemeClr val="tx1"/>
                </a:solidFill>
                <a:effectLst/>
                <a:latin typeface="Arial" charset="0"/>
                <a:ea typeface="+mn-ea"/>
                <a:cs typeface="Arial" charset="0"/>
              </a:rPr>
              <a:t>Roberts v Johnstone</a:t>
            </a:r>
            <a:r>
              <a:rPr lang="en-GB" sz="1200" kern="1200" dirty="0" smtClean="0">
                <a:solidFill>
                  <a:schemeClr val="tx1"/>
                </a:solidFill>
                <a:effectLst/>
                <a:latin typeface="Arial" charset="0"/>
                <a:ea typeface="+mn-ea"/>
                <a:cs typeface="Arial" charset="0"/>
              </a:rPr>
              <a:t> which prevented an award being made for the additional capital cost of special accommodation. Permission to appeal to the Court of Appeal was granted. At the invitation of the Court of Appeal, the claimant applied to adjourn her appeal in order for the court to receive expert evidence. She had not sought to adduce expert evidence at first instance. The Court of Appeal subsequently heard evidence from a raft of experts and the judgment unanimously allowed the Appeal, finding in favour of the claimant. The court effectively rejected the approach in </a:t>
            </a:r>
            <a:r>
              <a:rPr lang="en-GB" sz="1200" i="1" kern="1200" dirty="0" smtClean="0">
                <a:solidFill>
                  <a:schemeClr val="tx1"/>
                </a:solidFill>
                <a:effectLst/>
                <a:latin typeface="Arial" charset="0"/>
                <a:ea typeface="+mn-ea"/>
                <a:cs typeface="Arial" charset="0"/>
              </a:rPr>
              <a:t>Roberts</a:t>
            </a:r>
            <a:r>
              <a:rPr lang="en-GB" sz="1200" kern="1200" dirty="0" smtClean="0">
                <a:solidFill>
                  <a:schemeClr val="tx1"/>
                </a:solidFill>
                <a:effectLst/>
                <a:latin typeface="Arial" charset="0"/>
                <a:ea typeface="+mn-ea"/>
                <a:cs typeface="Arial" charset="0"/>
              </a:rPr>
              <a:t>, finding that the reasoning in </a:t>
            </a:r>
            <a:r>
              <a:rPr lang="en-GB" sz="1200" i="1" kern="1200" dirty="0" smtClean="0">
                <a:solidFill>
                  <a:schemeClr val="tx1"/>
                </a:solidFill>
                <a:effectLst/>
                <a:latin typeface="Arial" charset="0"/>
                <a:ea typeface="+mn-ea"/>
                <a:cs typeface="Arial" charset="0"/>
              </a:rPr>
              <a:t>Roberts</a:t>
            </a:r>
            <a:r>
              <a:rPr lang="en-GB" sz="1200" kern="1200" dirty="0" smtClean="0">
                <a:solidFill>
                  <a:schemeClr val="tx1"/>
                </a:solidFill>
                <a:effectLst/>
                <a:latin typeface="Arial" charset="0"/>
                <a:ea typeface="+mn-ea"/>
                <a:cs typeface="Arial" charset="0"/>
              </a:rPr>
              <a:t> was a means to an end rather than a principle. Whilst </a:t>
            </a:r>
            <a:r>
              <a:rPr lang="en-GB" sz="1200" i="1" kern="1200" dirty="0" smtClean="0">
                <a:solidFill>
                  <a:schemeClr val="tx1"/>
                </a:solidFill>
                <a:effectLst/>
                <a:latin typeface="Arial" charset="0"/>
                <a:ea typeface="+mn-ea"/>
                <a:cs typeface="Arial" charset="0"/>
              </a:rPr>
              <a:t>Roberts</a:t>
            </a:r>
            <a:r>
              <a:rPr lang="en-GB" sz="1200" kern="1200" dirty="0" smtClean="0">
                <a:solidFill>
                  <a:schemeClr val="tx1"/>
                </a:solidFill>
                <a:effectLst/>
                <a:latin typeface="Arial" charset="0"/>
                <a:ea typeface="+mn-ea"/>
                <a:cs typeface="Arial" charset="0"/>
              </a:rPr>
              <a:t> applied to this case, it was guidance from the court, given in the specific conditions prevailing at the time but the present conditions meant that the approach was no longer viable. Whilst there was a need for the court to avoid the claimant’s estate receiving a windfall, to withhold damages in their entirety was unacceptable. The Court of Appeal found that the appropriate approach would be to deduct the windfall element from the full value of the additional capital cost of the property. The market value approach was to be adopted to calculate the reversionary interest and adopted +5% as the appropriate rate to be applied to the claimant’s life expectancy. The Court of Appeal stressed that this guidance should not be applied universally and rigidly as there may be cases where it is inappropriate.</a:t>
            </a:r>
          </a:p>
          <a:p>
            <a:endParaRPr lang="en-GB" sz="1200" kern="1200" dirty="0" smtClean="0">
              <a:solidFill>
                <a:schemeClr val="tx1"/>
              </a:solidFill>
              <a:effectLst/>
              <a:latin typeface="Arial" charset="0"/>
              <a:ea typeface="+mn-ea"/>
              <a:cs typeface="Arial" charset="0"/>
            </a:endParaRPr>
          </a:p>
          <a:p>
            <a:r>
              <a:rPr lang="en-GB" sz="1200" b="1" kern="1200" dirty="0" smtClean="0">
                <a:solidFill>
                  <a:schemeClr val="tx1"/>
                </a:solidFill>
                <a:effectLst/>
                <a:latin typeface="Arial" charset="0"/>
                <a:ea typeface="+mn-ea"/>
                <a:cs typeface="Arial" charset="0"/>
              </a:rPr>
              <a:t>Defendant not granted court permission for further expert evidence</a:t>
            </a:r>
            <a:endParaRPr lang="en-GB" sz="1200" kern="1200" dirty="0" smtClean="0">
              <a:solidFill>
                <a:schemeClr val="tx1"/>
              </a:solidFill>
              <a:effectLst/>
              <a:latin typeface="Arial" charset="0"/>
              <a:ea typeface="+mn-ea"/>
              <a:cs typeface="Arial" charset="0"/>
            </a:endParaRPr>
          </a:p>
          <a:p>
            <a:r>
              <a:rPr lang="en-GB" sz="1200" b="1" i="1" kern="1200" dirty="0" err="1" smtClean="0">
                <a:solidFill>
                  <a:schemeClr val="tx1"/>
                </a:solidFill>
                <a:effectLst/>
                <a:latin typeface="Arial" charset="0"/>
                <a:ea typeface="+mn-ea"/>
                <a:cs typeface="Arial" charset="0"/>
              </a:rPr>
              <a:t>Knapman</a:t>
            </a:r>
            <a:r>
              <a:rPr lang="en-GB" sz="1200" b="1" i="1" kern="1200" dirty="0" smtClean="0">
                <a:solidFill>
                  <a:schemeClr val="tx1"/>
                </a:solidFill>
                <a:effectLst/>
                <a:latin typeface="Arial" charset="0"/>
                <a:ea typeface="+mn-ea"/>
                <a:cs typeface="Arial" charset="0"/>
              </a:rPr>
              <a:t> v Carbines</a:t>
            </a:r>
            <a:r>
              <a:rPr lang="en-GB" sz="1200" b="1" kern="1200" dirty="0" smtClean="0">
                <a:solidFill>
                  <a:schemeClr val="tx1"/>
                </a:solidFill>
                <a:effectLst/>
                <a:latin typeface="Arial" charset="0"/>
                <a:ea typeface="+mn-ea"/>
                <a:cs typeface="Arial" charset="0"/>
              </a:rPr>
              <a:t> [2020]</a:t>
            </a:r>
            <a:endParaRPr lang="en-GB" sz="1200" kern="1200" dirty="0" smtClean="0">
              <a:solidFill>
                <a:schemeClr val="tx1"/>
              </a:solidFill>
              <a:effectLst/>
              <a:latin typeface="Arial" charset="0"/>
              <a:ea typeface="+mn-ea"/>
              <a:cs typeface="Arial" charset="0"/>
            </a:endParaRPr>
          </a:p>
          <a:p>
            <a:r>
              <a:rPr lang="en-GB" sz="1200" kern="1200" dirty="0" smtClean="0">
                <a:solidFill>
                  <a:schemeClr val="tx1"/>
                </a:solidFill>
                <a:effectLst/>
                <a:latin typeface="Arial" charset="0"/>
                <a:ea typeface="+mn-ea"/>
                <a:cs typeface="Arial" charset="0"/>
              </a:rPr>
              <a:t>The claimant had been riding his bicycle in 2013 when the defendant collided with him, causing the claimant to suffer a severe traumatic brain injury. The claimant issued a claim form in 2016. Liability was admitted and the case was listed for a 10-day quantum trial in April 2021. The parties had previously been given permission, individually, to rely on numerous expert reports to include evidence from neuropsychologists. The claimant’s pleaded claim was £12.5 million whereas the defendant valued the claim at £130,000. A dispute arose around the claimant’s future care needs. The claimant had suffered with learning difficulties prior to the accident and the defendant alleged that a group care situation would be needed in any event once the claimant’s father had passed away. A roundtable meeting in March 2020 did not achieve agreement between the parties and the defendant thereafter obtained evidence from a paediatric neuropsychologist without notifying the claimant.  In October 2020 the defendant made an application to rely on the additional expert evidence and to adjourn the trial due to expert unavailability. The court, in dismissing the defendant’s application, held that arrangements could be made around the experts to give evidence during the course of the 10-day hearing. In relation to the additional evidence, the court refused permission for this to be adduced by the defendant on the basis that there had been delay in making the application; to allow the evidence at trial would prejudice the claimant as there was insufficient time for him to obtain similar discipline evidence; the defendant had delayed in obtaining the further evidence and had only taken the step to bolster its case following the roundtable meeting. The significance of the new expert evidence was outweighed by the overriding objective and the potential prejudice to the claimant.</a:t>
            </a:r>
          </a:p>
          <a:p>
            <a:endParaRPr lang="en-GB" dirty="0" smtClean="0"/>
          </a:p>
          <a:p>
            <a:r>
              <a:rPr lang="en-GB" sz="1200" b="1" kern="1200" dirty="0" smtClean="0">
                <a:solidFill>
                  <a:schemeClr val="tx1"/>
                </a:solidFill>
                <a:effectLst/>
                <a:latin typeface="Arial" charset="0"/>
                <a:ea typeface="+mn-ea"/>
                <a:cs typeface="Arial" charset="0"/>
              </a:rPr>
              <a:t>Court refuse application for medical statistician’s evidence</a:t>
            </a:r>
            <a:endParaRPr lang="en-GB" sz="1200" kern="1200" dirty="0" smtClean="0">
              <a:solidFill>
                <a:schemeClr val="tx1"/>
              </a:solidFill>
              <a:effectLst/>
              <a:latin typeface="Arial" charset="0"/>
              <a:ea typeface="+mn-ea"/>
              <a:cs typeface="Arial" charset="0"/>
            </a:endParaRPr>
          </a:p>
          <a:p>
            <a:r>
              <a:rPr lang="en-GB" sz="1200" b="1" i="1" kern="1200" dirty="0" smtClean="0">
                <a:solidFill>
                  <a:schemeClr val="tx1"/>
                </a:solidFill>
                <a:effectLst/>
                <a:latin typeface="Arial" charset="0"/>
                <a:ea typeface="+mn-ea"/>
                <a:cs typeface="Arial" charset="0"/>
              </a:rPr>
              <a:t>Toby Chaplin (by his mother and litigation friend, Dian Chaplin) v Ben Pistol, Allianz Insurance Plc</a:t>
            </a:r>
            <a:r>
              <a:rPr lang="en-GB" sz="1200" b="1" kern="1200" dirty="0" smtClean="0">
                <a:solidFill>
                  <a:schemeClr val="tx1"/>
                </a:solidFill>
                <a:effectLst/>
                <a:latin typeface="Arial" charset="0"/>
                <a:ea typeface="+mn-ea"/>
                <a:cs typeface="Arial" charset="0"/>
              </a:rPr>
              <a:t> [2020] EWHC 1543 (QB) </a:t>
            </a:r>
            <a:endParaRPr lang="en-GB" sz="1200" kern="1200" dirty="0" smtClean="0">
              <a:solidFill>
                <a:schemeClr val="tx1"/>
              </a:solidFill>
              <a:effectLst/>
              <a:latin typeface="Arial" charset="0"/>
              <a:ea typeface="+mn-ea"/>
              <a:cs typeface="Arial" charset="0"/>
            </a:endParaRPr>
          </a:p>
          <a:p>
            <a:r>
              <a:rPr lang="en-GB" sz="1200" kern="1200" dirty="0" smtClean="0">
                <a:solidFill>
                  <a:schemeClr val="tx1"/>
                </a:solidFill>
                <a:effectLst/>
                <a:latin typeface="Arial" charset="0"/>
                <a:ea typeface="+mn-ea"/>
                <a:cs typeface="Arial" charset="0"/>
              </a:rPr>
              <a:t>The claimant, as a result of the defendant’s negligent driving, acquired a traumatic brain injury rendering him tetraplegic. During a case management hearing in July 2019 the court dismissed the defendant’s application to adduce evidence from medical statisticians on the claimant’s life expectancy. The court held that both parties’ medical experts had already provided their opinions (which differed) on the claimant’s life expectancy without deferring to evidence from a statistician. As such, evidence from a statistician would not add to the current evidence. One year later the defendant, having not appealed their earlier dismissal of their application, made a further application to rely on medical statistician’s evidence. The court, dismissing the application, held that the defendant should have either appealed the earlier decision or, alternatively, demonstrated a sufficient or relevant change in circumstances. This had not been done. Further, following the decision in </a:t>
            </a:r>
            <a:r>
              <a:rPr lang="en-GB" sz="1200" i="1" kern="1200" dirty="0" err="1" smtClean="0">
                <a:solidFill>
                  <a:schemeClr val="tx1"/>
                </a:solidFill>
                <a:effectLst/>
                <a:latin typeface="Arial" charset="0"/>
                <a:ea typeface="+mn-ea"/>
                <a:cs typeface="Arial" charset="0"/>
              </a:rPr>
              <a:t>Dodds</a:t>
            </a:r>
            <a:r>
              <a:rPr lang="en-GB" sz="1200" i="1" kern="1200" dirty="0" smtClean="0">
                <a:solidFill>
                  <a:schemeClr val="tx1"/>
                </a:solidFill>
                <a:effectLst/>
                <a:latin typeface="Arial" charset="0"/>
                <a:ea typeface="+mn-ea"/>
                <a:cs typeface="Arial" charset="0"/>
              </a:rPr>
              <a:t> v </a:t>
            </a:r>
            <a:r>
              <a:rPr lang="en-GB" sz="1200" i="1" kern="1200" dirty="0" err="1" smtClean="0">
                <a:solidFill>
                  <a:schemeClr val="tx1"/>
                </a:solidFill>
                <a:effectLst/>
                <a:latin typeface="Arial" charset="0"/>
                <a:ea typeface="+mn-ea"/>
                <a:cs typeface="Arial" charset="0"/>
              </a:rPr>
              <a:t>Arif</a:t>
            </a:r>
            <a:r>
              <a:rPr lang="en-GB" sz="1200" kern="1200" dirty="0" smtClean="0">
                <a:solidFill>
                  <a:schemeClr val="tx1"/>
                </a:solidFill>
                <a:effectLst/>
                <a:latin typeface="Arial" charset="0"/>
                <a:ea typeface="+mn-ea"/>
                <a:cs typeface="Arial" charset="0"/>
              </a:rPr>
              <a:t> [2019} EWHC 1512 (QB), life expectancy evidence should be limited to cases where the clinical experts are unable to offer an opinion at all or, state, that they require specific input from a life expectancy expert. That was not the case here as the experts had already provided an opinion on the claimant’s shortened life expectancy.</a:t>
            </a:r>
          </a:p>
          <a:p>
            <a:endParaRPr lang="en-GB" sz="1200" kern="1200" dirty="0" smtClean="0">
              <a:solidFill>
                <a:schemeClr val="tx1"/>
              </a:solidFill>
              <a:effectLst/>
              <a:latin typeface="Arial" charset="0"/>
              <a:ea typeface="+mn-ea"/>
              <a:cs typeface="Arial" charset="0"/>
            </a:endParaRPr>
          </a:p>
          <a:p>
            <a:r>
              <a:rPr lang="en-GB" sz="1200" b="1" kern="1200" dirty="0" smtClean="0">
                <a:solidFill>
                  <a:schemeClr val="tx1"/>
                </a:solidFill>
                <a:effectLst/>
                <a:latin typeface="Arial" charset="0"/>
                <a:ea typeface="+mn-ea"/>
                <a:cs typeface="Arial" charset="0"/>
              </a:rPr>
              <a:t>Taxi driver used car for criminal purposes </a:t>
            </a:r>
            <a:endParaRPr lang="en-GB" sz="1200" kern="1200" dirty="0" smtClean="0">
              <a:solidFill>
                <a:schemeClr val="tx1"/>
              </a:solidFill>
              <a:effectLst/>
              <a:latin typeface="Arial" charset="0"/>
              <a:ea typeface="+mn-ea"/>
              <a:cs typeface="Arial" charset="0"/>
            </a:endParaRPr>
          </a:p>
          <a:p>
            <a:r>
              <a:rPr lang="en-GB" sz="1200" b="1" i="1" kern="1200" dirty="0" smtClean="0">
                <a:solidFill>
                  <a:schemeClr val="tx1"/>
                </a:solidFill>
                <a:effectLst/>
                <a:latin typeface="Arial" charset="0"/>
                <a:ea typeface="+mn-ea"/>
                <a:cs typeface="Arial" charset="0"/>
              </a:rPr>
              <a:t>NC (A protected party, suing by his mother and litigation friend) v Taylor and others</a:t>
            </a:r>
            <a:r>
              <a:rPr lang="en-GB" sz="1200" b="1" kern="1200" dirty="0" smtClean="0">
                <a:solidFill>
                  <a:schemeClr val="tx1"/>
                </a:solidFill>
                <a:effectLst/>
                <a:latin typeface="Arial" charset="0"/>
                <a:ea typeface="+mn-ea"/>
                <a:cs typeface="Arial" charset="0"/>
              </a:rPr>
              <a:t> [2020] EWHC 153 (QB)</a:t>
            </a:r>
            <a:endParaRPr lang="en-GB" sz="1200" kern="1200" dirty="0" smtClean="0">
              <a:solidFill>
                <a:schemeClr val="tx1"/>
              </a:solidFill>
              <a:effectLst/>
              <a:latin typeface="Arial" charset="0"/>
              <a:ea typeface="+mn-ea"/>
              <a:cs typeface="Arial" charset="0"/>
            </a:endParaRPr>
          </a:p>
          <a:p>
            <a:r>
              <a:rPr lang="en-GB" sz="1200" kern="1200" dirty="0" smtClean="0">
                <a:solidFill>
                  <a:schemeClr val="tx1"/>
                </a:solidFill>
                <a:effectLst/>
                <a:latin typeface="Arial" charset="0"/>
                <a:ea typeface="+mn-ea"/>
                <a:cs typeface="Arial" charset="0"/>
              </a:rPr>
              <a:t>The claimant had been out drinking with his friends when he hailed a taxi at approximately 3.00 a.m. to take him home. On the way home the taxi driver removed the claimant’s debit card from his wallet and replaced it with a stolen card. The taxi driver then made a stop at a cashpoint where the claimant tried to withdraw cash. The claimant entered his pin on two occasions which was watched by the taxi driver who then drove off and left the claimant. The claimant began walking home but was subsequently found at 8.00 a.m. the following morning having fallen from a barrier on a motorway bridge to a car park below. The claimant sustained catastrophic brain injuries. The court had to determine two issues: (1) whether the claimant’s injuries arose out of the use of the taxi on a road or other public place to fall within the meaning of s.145(3)(a) Road Traffic Act 1988 (“RTA 1988”); (2) whether the policy of motor insurance for the taxi had a liability to discharge the claimant’s claim. The court held, as to the first issue, that the principles of </a:t>
            </a:r>
            <a:r>
              <a:rPr lang="en-GB" sz="1200" i="1" kern="1200" dirty="0" err="1" smtClean="0">
                <a:solidFill>
                  <a:schemeClr val="tx1"/>
                </a:solidFill>
                <a:effectLst/>
                <a:latin typeface="Arial" charset="0"/>
                <a:ea typeface="+mn-ea"/>
                <a:cs typeface="Arial" charset="0"/>
              </a:rPr>
              <a:t>Dunthorne</a:t>
            </a:r>
            <a:r>
              <a:rPr lang="en-GB" sz="1200" i="1" kern="1200" dirty="0" smtClean="0">
                <a:solidFill>
                  <a:schemeClr val="tx1"/>
                </a:solidFill>
                <a:effectLst/>
                <a:latin typeface="Arial" charset="0"/>
                <a:ea typeface="+mn-ea"/>
                <a:cs typeface="Arial" charset="0"/>
              </a:rPr>
              <a:t> v Bentley</a:t>
            </a:r>
            <a:r>
              <a:rPr lang="en-GB" sz="1200" kern="1200" dirty="0" smtClean="0">
                <a:solidFill>
                  <a:schemeClr val="tx1"/>
                </a:solidFill>
                <a:effectLst/>
                <a:latin typeface="Arial" charset="0"/>
                <a:ea typeface="+mn-ea"/>
                <a:cs typeface="Arial" charset="0"/>
              </a:rPr>
              <a:t> [1996] applied to the material circumstances in the interpretation of ‘arising out of the use of the vehicle on a road’ for the purposes of s.145 RTA 1988. As there was no causal link between the use of the taxi and the injuries, the court held the claimant could not satisfy the requirements of the first issue. In relation to the second issue, the court further held that the taxi was not being used to take the claimant home but, in the alternative, for criminal purposes which fell outside of the scope of the motor policy. As such, the claimant’s claim must fail.</a:t>
            </a:r>
          </a:p>
          <a:p>
            <a:endParaRPr lang="en-GB" sz="1200" kern="1200" dirty="0" smtClean="0">
              <a:solidFill>
                <a:schemeClr val="tx1"/>
              </a:solidFill>
              <a:effectLst/>
              <a:latin typeface="Arial" charset="0"/>
              <a:ea typeface="+mn-ea"/>
              <a:cs typeface="Arial" charset="0"/>
            </a:endParaRPr>
          </a:p>
          <a:p>
            <a:endParaRPr lang="en-GB" dirty="0"/>
          </a:p>
        </p:txBody>
      </p:sp>
      <p:sp>
        <p:nvSpPr>
          <p:cNvPr id="4" name="Date Placeholder 3"/>
          <p:cNvSpPr>
            <a:spLocks noGrp="1"/>
          </p:cNvSpPr>
          <p:nvPr>
            <p:ph type="dt" idx="10"/>
          </p:nvPr>
        </p:nvSpPr>
        <p:spPr/>
        <p:txBody>
          <a:bodyPr/>
          <a:lstStyle/>
          <a:p>
            <a:pPr>
              <a:defRPr/>
            </a:pPr>
            <a:r>
              <a:rPr lang="en-US" smtClean="0"/>
              <a:t>October 2017</a:t>
            </a:r>
            <a:endParaRPr lang="en-GB" dirty="0"/>
          </a:p>
        </p:txBody>
      </p:sp>
    </p:spTree>
    <p:extLst>
      <p:ext uri="{BB962C8B-B14F-4D97-AF65-F5344CB8AC3E}">
        <p14:creationId xmlns:p14="http://schemas.microsoft.com/office/powerpoint/2010/main" val="3943059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Arial" charset="0"/>
                <a:ea typeface="+mn-ea"/>
                <a:cs typeface="Arial" charset="0"/>
              </a:rPr>
              <a:t>Bank not liable for the acts of an independent doctor</a:t>
            </a:r>
            <a:endParaRPr lang="en-GB" sz="1200" kern="1200" dirty="0" smtClean="0">
              <a:solidFill>
                <a:schemeClr val="tx1"/>
              </a:solidFill>
              <a:effectLst/>
              <a:latin typeface="Arial" charset="0"/>
              <a:ea typeface="+mn-ea"/>
              <a:cs typeface="Arial" charset="0"/>
            </a:endParaRPr>
          </a:p>
          <a:p>
            <a:r>
              <a:rPr lang="en-GB" sz="1200" b="1" i="1" kern="1200" dirty="0" smtClean="0">
                <a:solidFill>
                  <a:schemeClr val="tx1"/>
                </a:solidFill>
                <a:effectLst/>
                <a:latin typeface="Arial" charset="0"/>
                <a:ea typeface="+mn-ea"/>
                <a:cs typeface="Arial" charset="0"/>
              </a:rPr>
              <a:t>Barclays Bank plc v Various Claimants</a:t>
            </a:r>
            <a:r>
              <a:rPr lang="en-GB" sz="1200" b="1" kern="1200" dirty="0" smtClean="0">
                <a:solidFill>
                  <a:schemeClr val="tx1"/>
                </a:solidFill>
                <a:effectLst/>
                <a:latin typeface="Arial" charset="0"/>
                <a:ea typeface="+mn-ea"/>
                <a:cs typeface="Arial" charset="0"/>
              </a:rPr>
              <a:t> [2020] UKSC 13</a:t>
            </a:r>
            <a:endParaRPr lang="en-GB" sz="1200" kern="1200" dirty="0" smtClean="0">
              <a:solidFill>
                <a:schemeClr val="tx1"/>
              </a:solidFill>
              <a:effectLst/>
              <a:latin typeface="Arial" charset="0"/>
              <a:ea typeface="+mn-ea"/>
              <a:cs typeface="Arial" charset="0"/>
            </a:endParaRPr>
          </a:p>
          <a:p>
            <a:r>
              <a:rPr lang="en-GB" sz="1200" kern="1200" dirty="0" smtClean="0">
                <a:solidFill>
                  <a:schemeClr val="tx1"/>
                </a:solidFill>
                <a:effectLst/>
                <a:latin typeface="Arial" charset="0"/>
                <a:ea typeface="+mn-ea"/>
                <a:cs typeface="Arial" charset="0"/>
              </a:rPr>
              <a:t>During 1968 and 1984 the late </a:t>
            </a:r>
            <a:r>
              <a:rPr lang="en-GB" sz="1200" kern="1200" dirty="0" err="1" smtClean="0">
                <a:solidFill>
                  <a:schemeClr val="tx1"/>
                </a:solidFill>
                <a:effectLst/>
                <a:latin typeface="Arial" charset="0"/>
                <a:ea typeface="+mn-ea"/>
                <a:cs typeface="Arial" charset="0"/>
              </a:rPr>
              <a:t>Dr.</a:t>
            </a:r>
            <a:r>
              <a:rPr lang="en-GB" sz="1200" kern="1200" dirty="0" smtClean="0">
                <a:solidFill>
                  <a:schemeClr val="tx1"/>
                </a:solidFill>
                <a:effectLst/>
                <a:latin typeface="Arial" charset="0"/>
                <a:ea typeface="+mn-ea"/>
                <a:cs typeface="Arial" charset="0"/>
              </a:rPr>
              <a:t> Bates offered appointments to potential employees (the respondents) of the appellant bank. The respondents would be offered employment with the appellant subject to a satisfactory medical examination undertaken by the late </a:t>
            </a:r>
            <a:r>
              <a:rPr lang="en-GB" sz="1200" kern="1200" dirty="0" err="1" smtClean="0">
                <a:solidFill>
                  <a:schemeClr val="tx1"/>
                </a:solidFill>
                <a:effectLst/>
                <a:latin typeface="Arial" charset="0"/>
                <a:ea typeface="+mn-ea"/>
                <a:cs typeface="Arial" charset="0"/>
              </a:rPr>
              <a:t>Dr.</a:t>
            </a:r>
            <a:r>
              <a:rPr lang="en-GB" sz="1200" kern="1200" dirty="0" smtClean="0">
                <a:solidFill>
                  <a:schemeClr val="tx1"/>
                </a:solidFill>
                <a:effectLst/>
                <a:latin typeface="Arial" charset="0"/>
                <a:ea typeface="+mn-ea"/>
                <a:cs typeface="Arial" charset="0"/>
              </a:rPr>
              <a:t> Bates. The appellant arranged the appointments and provided a pro forma report to be completed during examination. The respondents subsequently alleged that they had been sexually assaulted by the late </a:t>
            </a:r>
            <a:r>
              <a:rPr lang="en-GB" sz="1200" kern="1200" dirty="0" err="1" smtClean="0">
                <a:solidFill>
                  <a:schemeClr val="tx1"/>
                </a:solidFill>
                <a:effectLst/>
                <a:latin typeface="Arial" charset="0"/>
                <a:ea typeface="+mn-ea"/>
                <a:cs typeface="Arial" charset="0"/>
              </a:rPr>
              <a:t>Dr.</a:t>
            </a:r>
            <a:r>
              <a:rPr lang="en-GB" sz="1200" kern="1200" dirty="0" smtClean="0">
                <a:solidFill>
                  <a:schemeClr val="tx1"/>
                </a:solidFill>
                <a:effectLst/>
                <a:latin typeface="Arial" charset="0"/>
                <a:ea typeface="+mn-ea"/>
                <a:cs typeface="Arial" charset="0"/>
              </a:rPr>
              <a:t> Bates and brought an action against the appellant on the basis that it was vicariously liable for the doctor’s acts. The Court of Appeal had earlier ruled that the relationship between the appellant and the late </a:t>
            </a:r>
            <a:r>
              <a:rPr lang="en-GB" sz="1200" kern="1200" dirty="0" err="1" smtClean="0">
                <a:solidFill>
                  <a:schemeClr val="tx1"/>
                </a:solidFill>
                <a:effectLst/>
                <a:latin typeface="Arial" charset="0"/>
                <a:ea typeface="+mn-ea"/>
                <a:cs typeface="Arial" charset="0"/>
              </a:rPr>
              <a:t>Dr.</a:t>
            </a:r>
            <a:r>
              <a:rPr lang="en-GB" sz="1200" kern="1200" dirty="0" smtClean="0">
                <a:solidFill>
                  <a:schemeClr val="tx1"/>
                </a:solidFill>
                <a:effectLst/>
                <a:latin typeface="Arial" charset="0"/>
                <a:ea typeface="+mn-ea"/>
                <a:cs typeface="Arial" charset="0"/>
              </a:rPr>
              <a:t> Bates was akin to employment and therefore one to which vicarious liability could (and did) apply. The Supreme Court unanimously disagreed and held that, whilst an organisation can be vicariously liable for acts of someone if the relationship is sufficiently akin to employment, this does not erode the distinction between employment/quasi-employment on the one hand and the relationship with an independent contractor on the other. The late </a:t>
            </a:r>
            <a:r>
              <a:rPr lang="en-GB" sz="1200" kern="1200" dirty="0" err="1" smtClean="0">
                <a:solidFill>
                  <a:schemeClr val="tx1"/>
                </a:solidFill>
                <a:effectLst/>
                <a:latin typeface="Arial" charset="0"/>
                <a:ea typeface="+mn-ea"/>
                <a:cs typeface="Arial" charset="0"/>
              </a:rPr>
              <a:t>Dr.</a:t>
            </a:r>
            <a:r>
              <a:rPr lang="en-GB" sz="1200" kern="1200" dirty="0" smtClean="0">
                <a:solidFill>
                  <a:schemeClr val="tx1"/>
                </a:solidFill>
                <a:effectLst/>
                <a:latin typeface="Arial" charset="0"/>
                <a:ea typeface="+mn-ea"/>
                <a:cs typeface="Arial" charset="0"/>
              </a:rPr>
              <a:t> Bates was a classic independent contractor and the bank was not vicariously liable for the alleged assaults. In particular, the Supreme Court held that the late </a:t>
            </a:r>
            <a:r>
              <a:rPr lang="en-GB" sz="1200" kern="1200" dirty="0" err="1" smtClean="0">
                <a:solidFill>
                  <a:schemeClr val="tx1"/>
                </a:solidFill>
                <a:effectLst/>
                <a:latin typeface="Arial" charset="0"/>
                <a:ea typeface="+mn-ea"/>
                <a:cs typeface="Arial" charset="0"/>
              </a:rPr>
              <a:t>Dr.</a:t>
            </a:r>
            <a:r>
              <a:rPr lang="en-GB" sz="1200" kern="1200" dirty="0" smtClean="0">
                <a:solidFill>
                  <a:schemeClr val="tx1"/>
                </a:solidFill>
                <a:effectLst/>
                <a:latin typeface="Arial" charset="0"/>
                <a:ea typeface="+mn-ea"/>
                <a:cs typeface="Arial" charset="0"/>
              </a:rPr>
              <a:t> Bates had been in business on his own as a medical practitioner and had his own portfolio of patients and clients. He was not paid a retainer and was free to refuse to carry out examinations. He also had his own medical liability insurance. </a:t>
            </a:r>
          </a:p>
          <a:p>
            <a:r>
              <a:rPr lang="en-GB" sz="1200" b="1" kern="1200" dirty="0" smtClean="0">
                <a:solidFill>
                  <a:schemeClr val="tx1"/>
                </a:solidFill>
                <a:effectLst/>
                <a:latin typeface="Arial" charset="0"/>
                <a:ea typeface="+mn-ea"/>
                <a:cs typeface="Arial" charset="0"/>
              </a:rPr>
              <a:t> </a:t>
            </a:r>
            <a:endParaRPr lang="en-GB" sz="1200" kern="1200" dirty="0" smtClean="0">
              <a:solidFill>
                <a:schemeClr val="tx1"/>
              </a:solidFill>
              <a:effectLst/>
              <a:latin typeface="Arial" charset="0"/>
              <a:ea typeface="+mn-ea"/>
              <a:cs typeface="Arial" charset="0"/>
            </a:endParaRPr>
          </a:p>
          <a:p>
            <a:r>
              <a:rPr lang="en-GB" sz="1200" b="1" kern="1200" dirty="0" smtClean="0">
                <a:solidFill>
                  <a:schemeClr val="tx1"/>
                </a:solidFill>
                <a:effectLst/>
                <a:latin typeface="Arial" charset="0"/>
                <a:ea typeface="+mn-ea"/>
                <a:cs typeface="Arial" charset="0"/>
              </a:rPr>
              <a:t>Supermarket not vicariously liable for data breach</a:t>
            </a:r>
            <a:endParaRPr lang="en-GB" sz="1200" kern="1200" dirty="0" smtClean="0">
              <a:solidFill>
                <a:schemeClr val="tx1"/>
              </a:solidFill>
              <a:effectLst/>
              <a:latin typeface="Arial" charset="0"/>
              <a:ea typeface="+mn-ea"/>
              <a:cs typeface="Arial" charset="0"/>
            </a:endParaRPr>
          </a:p>
          <a:p>
            <a:r>
              <a:rPr lang="en-GB" sz="1200" b="1" i="1" kern="1200" dirty="0" smtClean="0">
                <a:solidFill>
                  <a:schemeClr val="tx1"/>
                </a:solidFill>
                <a:effectLst/>
                <a:latin typeface="Arial" charset="0"/>
                <a:ea typeface="+mn-ea"/>
                <a:cs typeface="Arial" charset="0"/>
              </a:rPr>
              <a:t>WM Morrison Supermarkets Plc v Various Claimants</a:t>
            </a:r>
            <a:r>
              <a:rPr lang="en-GB" sz="1200" b="1" kern="1200" dirty="0" smtClean="0">
                <a:solidFill>
                  <a:schemeClr val="tx1"/>
                </a:solidFill>
                <a:effectLst/>
                <a:latin typeface="Arial" charset="0"/>
                <a:ea typeface="+mn-ea"/>
                <a:cs typeface="Arial" charset="0"/>
              </a:rPr>
              <a:t> [2020] UKSC 12</a:t>
            </a:r>
            <a:endParaRPr lang="en-GB" sz="1200" kern="1200" dirty="0" smtClean="0">
              <a:solidFill>
                <a:schemeClr val="tx1"/>
              </a:solidFill>
              <a:effectLst/>
              <a:latin typeface="Arial" charset="0"/>
              <a:ea typeface="+mn-ea"/>
              <a:cs typeface="Arial" charset="0"/>
            </a:endParaRPr>
          </a:p>
          <a:p>
            <a:r>
              <a:rPr lang="en-GB" sz="1200" kern="1200" dirty="0" smtClean="0">
                <a:solidFill>
                  <a:schemeClr val="tx1"/>
                </a:solidFill>
                <a:effectLst/>
                <a:latin typeface="Arial" charset="0"/>
                <a:ea typeface="+mn-ea"/>
                <a:cs typeface="Arial" charset="0"/>
              </a:rPr>
              <a:t>The appellant owned a chain of supermarkets. Mr. Skelton was an employee with the appellant. In 2013, following a disciplinary procedure, Mr. Skelton, who was an internal auditor, made a personal copy of the appellant’s payroll data and subsequently uploaded the information to a public website. Mr. Skelton had a vendetta against the appellant arising from the disciplinary. The respondents, who were employees of the appellant and affected by the data breach, brought proceedings against the appellant alleging that they were vicariously liable for the acts of Mr. Skelton. The claims were for breach of confidence, breach of statutory duty under the Data Protection Act and misuse of private information. At first instance the court held that the appellant was vicariously liable for the acts of Mr. Skelton who had acted within the course of his employment. The Court of Appeal dismissed the appellant’s appeal. The Supreme Court have, however, allowed the appeal and have held that the trial judge had misunderstood and misapplied the relevant legal principles governing the “</a:t>
            </a:r>
            <a:r>
              <a:rPr lang="en-GB" sz="1200" i="1" kern="1200" dirty="0" smtClean="0">
                <a:solidFill>
                  <a:schemeClr val="tx1"/>
                </a:solidFill>
                <a:effectLst/>
                <a:latin typeface="Arial" charset="0"/>
                <a:ea typeface="+mn-ea"/>
                <a:cs typeface="Arial" charset="0"/>
              </a:rPr>
              <a:t>close connection</a:t>
            </a:r>
            <a:r>
              <a:rPr lang="en-GB" sz="1200" kern="1200" dirty="0" smtClean="0">
                <a:solidFill>
                  <a:schemeClr val="tx1"/>
                </a:solidFill>
                <a:effectLst/>
                <a:latin typeface="Arial" charset="0"/>
                <a:ea typeface="+mn-ea"/>
                <a:cs typeface="Arial" charset="0"/>
              </a:rPr>
              <a:t>” test. The conduct of Mr. Skelton was not so closely connected with his authorised acts that, for the purposes of vicarious liability, it could be fairly regarded as done in the course of his employment.</a:t>
            </a:r>
          </a:p>
          <a:p>
            <a:endParaRPr lang="en-GB" sz="1200" kern="1200" dirty="0" smtClean="0">
              <a:solidFill>
                <a:schemeClr val="tx1"/>
              </a:solidFill>
              <a:effectLst/>
              <a:latin typeface="Arial" charset="0"/>
              <a:ea typeface="+mn-ea"/>
              <a:cs typeface="Arial" charset="0"/>
            </a:endParaRPr>
          </a:p>
          <a:p>
            <a:r>
              <a:rPr lang="en-GB" sz="1200" b="1" kern="1200" dirty="0" smtClean="0">
                <a:solidFill>
                  <a:schemeClr val="tx1"/>
                </a:solidFill>
                <a:effectLst/>
                <a:latin typeface="Arial" charset="0"/>
                <a:ea typeface="+mn-ea"/>
                <a:cs typeface="Arial" charset="0"/>
              </a:rPr>
              <a:t> </a:t>
            </a:r>
            <a:endParaRPr lang="en-GB" sz="1200" kern="1200" dirty="0" smtClean="0">
              <a:solidFill>
                <a:schemeClr val="tx1"/>
              </a:solidFill>
              <a:effectLst/>
              <a:latin typeface="Arial" charset="0"/>
              <a:ea typeface="+mn-ea"/>
              <a:cs typeface="Arial" charset="0"/>
            </a:endParaRPr>
          </a:p>
          <a:p>
            <a:r>
              <a:rPr lang="en-GB" sz="1200" b="1" kern="1200" dirty="0" smtClean="0">
                <a:solidFill>
                  <a:schemeClr val="tx1"/>
                </a:solidFill>
                <a:effectLst/>
                <a:latin typeface="Arial" charset="0"/>
                <a:ea typeface="+mn-ea"/>
                <a:cs typeface="Arial" charset="0"/>
              </a:rPr>
              <a:t>Vicarious liability and an award of indemnity costs</a:t>
            </a:r>
            <a:endParaRPr lang="en-GB" sz="1200" kern="1200" dirty="0" smtClean="0">
              <a:solidFill>
                <a:schemeClr val="tx1"/>
              </a:solidFill>
              <a:effectLst/>
              <a:latin typeface="Arial" charset="0"/>
              <a:ea typeface="+mn-ea"/>
              <a:cs typeface="Arial" charset="0"/>
            </a:endParaRPr>
          </a:p>
          <a:p>
            <a:r>
              <a:rPr lang="en-GB" sz="1200" b="1" i="1" kern="1200" dirty="0" smtClean="0">
                <a:solidFill>
                  <a:schemeClr val="tx1"/>
                </a:solidFill>
                <a:effectLst/>
                <a:latin typeface="Arial" charset="0"/>
                <a:ea typeface="+mn-ea"/>
                <a:cs typeface="Arial" charset="0"/>
              </a:rPr>
              <a:t>DSN v Blackpool Football Club</a:t>
            </a:r>
            <a:r>
              <a:rPr lang="en-GB" sz="1200" b="1" kern="1200" dirty="0" smtClean="0">
                <a:solidFill>
                  <a:schemeClr val="tx1"/>
                </a:solidFill>
                <a:effectLst/>
                <a:latin typeface="Arial" charset="0"/>
                <a:ea typeface="+mn-ea"/>
                <a:cs typeface="Arial" charset="0"/>
              </a:rPr>
              <a:t> [2020] EWHC 670 (QB)</a:t>
            </a:r>
            <a:endParaRPr lang="en-GB" sz="1200" kern="1200" dirty="0" smtClean="0">
              <a:solidFill>
                <a:schemeClr val="tx1"/>
              </a:solidFill>
              <a:effectLst/>
              <a:latin typeface="Arial" charset="0"/>
              <a:ea typeface="+mn-ea"/>
              <a:cs typeface="Arial" charset="0"/>
            </a:endParaRPr>
          </a:p>
          <a:p>
            <a:r>
              <a:rPr lang="en-GB" sz="1200" kern="1200" dirty="0" smtClean="0">
                <a:solidFill>
                  <a:schemeClr val="tx1"/>
                </a:solidFill>
                <a:effectLst/>
                <a:latin typeface="Arial" charset="0"/>
                <a:ea typeface="+mn-ea"/>
                <a:cs typeface="Arial" charset="0"/>
              </a:rPr>
              <a:t>The claimant brought a claim against the defendant arising from historical sexual abuse. The claimant alleged that during a youth football trip to New Zealand in 1987 he was sexually abused by a convicted sex offender (“the deceased”). The claimant’s claim was brought against the defendant on the basis that they were vicariously liable for the deceased. The court held that the deceased, who was an unpaid volunteer at the football club at the material time, had such a relationship with the club that it could give rise to a finding of vicarious liability on the part of the defendant. On the issue of costs, the claimant had made three Part 36 offers to settle his claim, the last one being made on 2 December 2019 for £10,000.00. The claimant had also invited the defendant to participate in ADR which was refused on the basis that the defendant thought it had a strong defence. The claimant secured damages in excess of the Part 36 offer of £10,000 and sought indemnity costs on the basis of CPR 36.17(4) and also the defendant’s conduct in refusing ADR. The court, unimpressed with the defendant’s conduct, ordered costs to be paid on an indemnity basis. </a:t>
            </a:r>
          </a:p>
          <a:p>
            <a:endParaRPr lang="en-GB" sz="1200" kern="1200" dirty="0" smtClean="0">
              <a:solidFill>
                <a:schemeClr val="tx1"/>
              </a:solidFill>
              <a:effectLst/>
              <a:latin typeface="Arial" charset="0"/>
              <a:ea typeface="+mn-ea"/>
              <a:cs typeface="Arial" charset="0"/>
            </a:endParaRPr>
          </a:p>
          <a:p>
            <a:r>
              <a:rPr lang="en-GB" sz="1200" b="1" kern="1200" dirty="0" smtClean="0">
                <a:solidFill>
                  <a:schemeClr val="tx1"/>
                </a:solidFill>
                <a:effectLst/>
                <a:latin typeface="Arial" charset="0"/>
                <a:ea typeface="+mn-ea"/>
                <a:cs typeface="Arial" charset="0"/>
              </a:rPr>
              <a:t>Test for reasonable practicability is more than a balancing exercise</a:t>
            </a:r>
            <a:endParaRPr lang="en-GB" sz="1200" kern="1200" dirty="0" smtClean="0">
              <a:solidFill>
                <a:schemeClr val="tx1"/>
              </a:solidFill>
              <a:effectLst/>
              <a:latin typeface="Arial" charset="0"/>
              <a:ea typeface="+mn-ea"/>
              <a:cs typeface="Arial" charset="0"/>
            </a:endParaRPr>
          </a:p>
          <a:p>
            <a:r>
              <a:rPr lang="en-GB" sz="1200" b="1" i="1" kern="1200" dirty="0" smtClean="0">
                <a:solidFill>
                  <a:schemeClr val="tx1"/>
                </a:solidFill>
                <a:effectLst/>
                <a:latin typeface="Arial" charset="0"/>
                <a:ea typeface="+mn-ea"/>
                <a:cs typeface="Arial" charset="0"/>
              </a:rPr>
              <a:t>Lee Walsh v CP Hart &amp; Sons Limited</a:t>
            </a:r>
            <a:r>
              <a:rPr lang="en-GB" sz="1200" b="1" kern="1200" dirty="0" smtClean="0">
                <a:solidFill>
                  <a:schemeClr val="tx1"/>
                </a:solidFill>
                <a:effectLst/>
                <a:latin typeface="Arial" charset="0"/>
                <a:ea typeface="+mn-ea"/>
                <a:cs typeface="Arial" charset="0"/>
              </a:rPr>
              <a:t> [2020] EWHC 37 (QB)</a:t>
            </a:r>
            <a:endParaRPr lang="en-GB" sz="1200" kern="1200" dirty="0" smtClean="0">
              <a:solidFill>
                <a:schemeClr val="tx1"/>
              </a:solidFill>
              <a:effectLst/>
              <a:latin typeface="Arial" charset="0"/>
              <a:ea typeface="+mn-ea"/>
              <a:cs typeface="Arial" charset="0"/>
            </a:endParaRPr>
          </a:p>
          <a:p>
            <a:r>
              <a:rPr lang="en-GB" sz="1200" kern="1200" dirty="0" smtClean="0">
                <a:solidFill>
                  <a:schemeClr val="tx1"/>
                </a:solidFill>
                <a:effectLst/>
                <a:latin typeface="Arial" charset="0"/>
                <a:ea typeface="+mn-ea"/>
                <a:cs typeface="Arial" charset="0"/>
              </a:rPr>
              <a:t>The claimant was employed by the defendant. The claimant was making deliveries. He had lowered the tail lift of the box van he was driving and, whilst waiting for the pallet pump truck, fell from the box van when the tail lift was still lowered, sustaining serious head injuries. The claimant alleged that he ought to have been trained to always raise the tail lift when an employee was still inside the van. The defendant denied liability, arguing that it was not reasonably practicable to take the measure alleged by the claimant. At first instance the court dismissed the claimant’s claim and held that the test for “reasonable practicable” was a simple balancing exercise. The claimant successfully appealed to the High Court who held that the pre-accident risk assessment was inadequate as it failed to identify the risk of falling from the van onto the lift. Further, the test of “reasonable practicability” was more than a balancing exercise. The claimant, as he had opened the tail lift, was found to be 50% contributorily negligent.   </a:t>
            </a:r>
          </a:p>
          <a:p>
            <a:endParaRPr lang="en-GB" sz="1200" kern="1200" dirty="0" smtClean="0">
              <a:solidFill>
                <a:schemeClr val="tx1"/>
              </a:solidFill>
              <a:effectLst/>
              <a:latin typeface="Arial" charset="0"/>
              <a:ea typeface="+mn-ea"/>
              <a:cs typeface="Arial" charset="0"/>
            </a:endParaRPr>
          </a:p>
          <a:p>
            <a:r>
              <a:rPr lang="en-GB" sz="1800" b="1" dirty="0" smtClean="0"/>
              <a:t>Substantial</a:t>
            </a:r>
            <a:r>
              <a:rPr lang="en-GB" sz="1800" b="1" baseline="0" dirty="0" smtClean="0"/>
              <a:t> claim dismissed </a:t>
            </a:r>
          </a:p>
          <a:p>
            <a:r>
              <a:rPr lang="en-GB" sz="1800" b="1" i="1" baseline="0" dirty="0" smtClean="0"/>
              <a:t>AS v A NHS Trust</a:t>
            </a:r>
          </a:p>
          <a:p>
            <a:r>
              <a:rPr lang="en-GB" sz="1200" b="0" i="0" kern="1200" dirty="0" smtClean="0">
                <a:solidFill>
                  <a:schemeClr val="tx1"/>
                </a:solidFill>
                <a:effectLst/>
                <a:latin typeface="Arial" charset="0"/>
                <a:ea typeface="+mn-ea"/>
                <a:cs typeface="Arial" charset="0"/>
              </a:rPr>
              <a:t>The claimant claimed substantial damages for personal injury, loss of earnings (past and future), personal care, domestic assistance and gardening assistance arising from a patient assault that occurred during the course of his employment with the defendant. Breach of duty was admitted early on in the claim. During the course of litigation, the claimant relied on the expert medical evidence from a consultant orthopaedic surgeon and consultant psychiatrist and alleged that more than four years after the incident, he was still suffering from significant low back symptoms. He also alleged that he left the employment of the defendant as a direct result of the assault. A schedule of loss </a:t>
            </a:r>
            <a:r>
              <a:rPr lang="en-GB" sz="1200" b="0" i="0" kern="1200" dirty="0" err="1" smtClean="0">
                <a:solidFill>
                  <a:schemeClr val="tx1"/>
                </a:solidFill>
                <a:effectLst/>
                <a:latin typeface="Arial" charset="0"/>
                <a:ea typeface="+mn-ea"/>
                <a:cs typeface="Arial" charset="0"/>
              </a:rPr>
              <a:t>totaling</a:t>
            </a:r>
            <a:r>
              <a:rPr lang="en-GB" sz="1200" b="0" i="0" kern="1200" dirty="0" smtClean="0">
                <a:solidFill>
                  <a:schemeClr val="tx1"/>
                </a:solidFill>
                <a:effectLst/>
                <a:latin typeface="Arial" charset="0"/>
                <a:ea typeface="+mn-ea"/>
                <a:cs typeface="Arial" charset="0"/>
              </a:rPr>
              <a:t> over £190,000 was served. Over half of the damages sought consisted of past and future loss of earnings and a future pension loss. The claimant had also received an interim payment on account of damages.</a:t>
            </a:r>
            <a:r>
              <a:rPr lang="en-GB" sz="1200" b="0" i="0" kern="1200" baseline="0" dirty="0" smtClean="0">
                <a:solidFill>
                  <a:schemeClr val="tx1"/>
                </a:solidFill>
                <a:effectLst/>
                <a:latin typeface="Arial" charset="0"/>
                <a:ea typeface="+mn-ea"/>
                <a:cs typeface="Arial" charset="0"/>
              </a:rPr>
              <a:t> </a:t>
            </a:r>
            <a:r>
              <a:rPr lang="en-GB" sz="1200" b="0" i="0" kern="1200" dirty="0" smtClean="0">
                <a:solidFill>
                  <a:schemeClr val="tx1"/>
                </a:solidFill>
                <a:effectLst/>
                <a:latin typeface="Arial" charset="0"/>
                <a:ea typeface="+mn-ea"/>
                <a:cs typeface="Arial" charset="0"/>
              </a:rPr>
              <a:t>Forensic analysis of medical records, that were obtained as part of the quantum investigations, revealed that the claimant had achieved a very good recovery from his physical injuries within a few months of the incident occurring, contrary to his assertions to the experts. Witness evidence and employment records obtained also confirmed that the claimant had ended his employment with the defendant for personal reasons entirely unrelated to the incident, again contrary to the assertions being made. The defendant also obtained its own expert evidence which cast further doubt on the injuries sustained.</a:t>
            </a:r>
            <a:r>
              <a:rPr lang="en-GB" sz="1200" b="0" i="0" kern="1200" baseline="0" dirty="0" smtClean="0">
                <a:solidFill>
                  <a:schemeClr val="tx1"/>
                </a:solidFill>
                <a:effectLst/>
                <a:latin typeface="Arial" charset="0"/>
                <a:ea typeface="+mn-ea"/>
                <a:cs typeface="Arial" charset="0"/>
              </a:rPr>
              <a:t> </a:t>
            </a:r>
            <a:r>
              <a:rPr lang="en-GB" sz="1200" b="0" i="0" kern="1200" dirty="0" smtClean="0">
                <a:solidFill>
                  <a:schemeClr val="tx1"/>
                </a:solidFill>
                <a:effectLst/>
                <a:latin typeface="Arial" charset="0"/>
                <a:ea typeface="+mn-ea"/>
                <a:cs typeface="Arial" charset="0"/>
              </a:rPr>
              <a:t>Investigations carried out validated the concerns raised regarding the extent of the claimant’s injuries and special damages sought. Intelligence investigations on the claimant detected further evidence which assisted in disputing other aspects of the claimant’s claim, for example, the care and services claim for gardening assistance.</a:t>
            </a:r>
            <a:r>
              <a:rPr lang="en-GB" sz="1200" b="0" i="0" kern="1200" baseline="0" dirty="0" smtClean="0">
                <a:solidFill>
                  <a:schemeClr val="tx1"/>
                </a:solidFill>
                <a:effectLst/>
                <a:latin typeface="Arial" charset="0"/>
                <a:ea typeface="+mn-ea"/>
                <a:cs typeface="Arial" charset="0"/>
              </a:rPr>
              <a:t> </a:t>
            </a:r>
            <a:r>
              <a:rPr lang="en-GB" sz="1200" b="0" i="0" kern="1200" dirty="0" smtClean="0">
                <a:solidFill>
                  <a:schemeClr val="tx1"/>
                </a:solidFill>
                <a:effectLst/>
                <a:latin typeface="Arial" charset="0"/>
                <a:ea typeface="+mn-ea"/>
                <a:cs typeface="Arial" charset="0"/>
              </a:rPr>
              <a:t>Pursuant to </a:t>
            </a:r>
            <a:r>
              <a:rPr lang="en-GB" sz="1200" b="0" i="1" kern="1200" dirty="0" smtClean="0">
                <a:solidFill>
                  <a:schemeClr val="tx1"/>
                </a:solidFill>
                <a:effectLst/>
                <a:latin typeface="Arial" charset="0"/>
                <a:ea typeface="+mn-ea"/>
                <a:cs typeface="Arial" charset="0"/>
              </a:rPr>
              <a:t>Section 57 of the Criminal Justice and Courts Act 2015</a:t>
            </a:r>
            <a:r>
              <a:rPr lang="en-GB" sz="1200" b="0" i="0" kern="1200" dirty="0" smtClean="0">
                <a:solidFill>
                  <a:schemeClr val="tx1"/>
                </a:solidFill>
                <a:effectLst/>
                <a:latin typeface="Arial" charset="0"/>
                <a:ea typeface="+mn-ea"/>
                <a:cs typeface="Arial" charset="0"/>
              </a:rPr>
              <a:t>, the defendant alleged that the claimant was fundamentally dishonest in relation to the severity and duration of his symptoms, and also in relation to the head of special damages sought. </a:t>
            </a:r>
            <a:r>
              <a:rPr lang="en-GB" sz="1200" b="0" i="0" kern="1200" baseline="0" dirty="0" smtClean="0">
                <a:solidFill>
                  <a:schemeClr val="tx1"/>
                </a:solidFill>
                <a:effectLst/>
                <a:latin typeface="Arial" charset="0"/>
                <a:ea typeface="+mn-ea"/>
                <a:cs typeface="Arial" charset="0"/>
              </a:rPr>
              <a:t> </a:t>
            </a:r>
            <a:r>
              <a:rPr lang="en-GB" sz="1200" b="0" i="0" kern="1200" dirty="0" smtClean="0">
                <a:solidFill>
                  <a:schemeClr val="tx1"/>
                </a:solidFill>
                <a:effectLst/>
                <a:latin typeface="Arial" charset="0"/>
                <a:ea typeface="+mn-ea"/>
                <a:cs typeface="Arial" charset="0"/>
              </a:rPr>
              <a:t>Shortly before trial the claimant attempted to introduce further expert evidence in the form of pain management expert evidence. In light of the evidence that had been obtained, the application was robustly defended and rejected by the court.</a:t>
            </a:r>
            <a:r>
              <a:rPr lang="en-GB" sz="1200" b="0" i="0" kern="1200" baseline="0" dirty="0" smtClean="0">
                <a:solidFill>
                  <a:schemeClr val="tx1"/>
                </a:solidFill>
                <a:effectLst/>
                <a:latin typeface="Arial" charset="0"/>
                <a:ea typeface="+mn-ea"/>
                <a:cs typeface="Arial" charset="0"/>
              </a:rPr>
              <a:t> </a:t>
            </a:r>
            <a:r>
              <a:rPr lang="en-GB" sz="1200" b="0" i="0" kern="1200" dirty="0" smtClean="0">
                <a:solidFill>
                  <a:schemeClr val="tx1"/>
                </a:solidFill>
                <a:effectLst/>
                <a:latin typeface="Arial" charset="0"/>
                <a:ea typeface="+mn-ea"/>
                <a:cs typeface="Arial" charset="0"/>
              </a:rPr>
              <a:t>On the day of trial, the claimant agreed to an order acknowledging the allegation of fundamental dishonesty, for the court to dismiss his claim, and for him to repay the interim payment and defendant’s legal costs. The claimant’s attempt to fabricate some heads of claim, and manifestly exaggerate other heads of claim, has caused him to effectively withdraw his claim, losing any damages that he might have reasonably been entitled to receive in light of the admission made.</a:t>
            </a:r>
            <a:r>
              <a:rPr lang="en-GB" sz="1200" b="0" i="0" kern="1200" baseline="0" dirty="0" smtClean="0">
                <a:solidFill>
                  <a:schemeClr val="tx1"/>
                </a:solidFill>
                <a:effectLst/>
                <a:latin typeface="Arial" charset="0"/>
                <a:ea typeface="+mn-ea"/>
                <a:cs typeface="Arial" charset="0"/>
              </a:rPr>
              <a:t> </a:t>
            </a:r>
            <a:endParaRPr lang="en-GB" sz="1800" b="1" i="1" baseline="0" dirty="0" smtClean="0"/>
          </a:p>
          <a:p>
            <a:endParaRPr lang="en-GB" sz="1800" b="1" i="1" dirty="0" smtClean="0"/>
          </a:p>
        </p:txBody>
      </p:sp>
      <p:sp>
        <p:nvSpPr>
          <p:cNvPr id="4" name="Date Placeholder 3"/>
          <p:cNvSpPr>
            <a:spLocks noGrp="1"/>
          </p:cNvSpPr>
          <p:nvPr>
            <p:ph type="dt" idx="10"/>
          </p:nvPr>
        </p:nvSpPr>
        <p:spPr/>
        <p:txBody>
          <a:bodyPr/>
          <a:lstStyle/>
          <a:p>
            <a:pPr>
              <a:defRPr/>
            </a:pPr>
            <a:r>
              <a:rPr lang="en-US" dirty="0" smtClean="0"/>
              <a:t>October 2017</a:t>
            </a:r>
            <a:endParaRPr lang="en-GB" dirty="0"/>
          </a:p>
        </p:txBody>
      </p:sp>
    </p:spTree>
    <p:extLst>
      <p:ext uri="{BB962C8B-B14F-4D97-AF65-F5344CB8AC3E}">
        <p14:creationId xmlns:p14="http://schemas.microsoft.com/office/powerpoint/2010/main" val="1222408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Arial" charset="0"/>
                <a:ea typeface="+mn-ea"/>
                <a:cs typeface="Arial" charset="0"/>
              </a:rPr>
              <a:t>Defendants were not occupiers of property and did not owe a duty of care</a:t>
            </a:r>
            <a:endParaRPr lang="en-GB" sz="1200" kern="1200" dirty="0" smtClean="0">
              <a:solidFill>
                <a:schemeClr val="tx1"/>
              </a:solidFill>
              <a:effectLst/>
              <a:latin typeface="Arial" charset="0"/>
              <a:ea typeface="+mn-ea"/>
              <a:cs typeface="Arial" charset="0"/>
            </a:endParaRPr>
          </a:p>
          <a:p>
            <a:r>
              <a:rPr lang="en-GB" sz="1200" b="1" i="1" kern="1200" dirty="0" smtClean="0">
                <a:solidFill>
                  <a:schemeClr val="tx1"/>
                </a:solidFill>
                <a:effectLst/>
                <a:latin typeface="Arial" charset="0"/>
                <a:ea typeface="+mn-ea"/>
                <a:cs typeface="Arial" charset="0"/>
              </a:rPr>
              <a:t>Mathewson v Crump and Another</a:t>
            </a:r>
            <a:r>
              <a:rPr lang="en-GB" sz="1200" b="1" kern="1200" dirty="0" smtClean="0">
                <a:solidFill>
                  <a:schemeClr val="tx1"/>
                </a:solidFill>
                <a:effectLst/>
                <a:latin typeface="Arial" charset="0"/>
                <a:ea typeface="+mn-ea"/>
                <a:cs typeface="Arial" charset="0"/>
              </a:rPr>
              <a:t> [2020] EWHC 3167 (QB)</a:t>
            </a:r>
            <a:endParaRPr lang="en-GB" sz="1200" kern="1200" dirty="0" smtClean="0">
              <a:solidFill>
                <a:schemeClr val="tx1"/>
              </a:solidFill>
              <a:effectLst/>
              <a:latin typeface="Arial" charset="0"/>
              <a:ea typeface="+mn-ea"/>
              <a:cs typeface="Arial" charset="0"/>
            </a:endParaRPr>
          </a:p>
          <a:p>
            <a:r>
              <a:rPr lang="en-GB" sz="1200" kern="1200" dirty="0" smtClean="0">
                <a:solidFill>
                  <a:schemeClr val="tx1"/>
                </a:solidFill>
                <a:effectLst/>
                <a:latin typeface="Arial" charset="0"/>
                <a:ea typeface="+mn-ea"/>
                <a:cs typeface="Arial" charset="0"/>
              </a:rPr>
              <a:t>The claimant was a plasterer and in January 2016 visited a property in Hove to quote for work. The property was being converted from a bungalow to a two storey house. Whilst there, the claimant fell through chipboard on the first floor and fractured his wrist. The claimant subsequently brought a claim against the first defendant who owned the property but had not actually lived there during the renovations. The claimant also brought a claim against the second defendant who had married the first defendant just before the accident occurred. At the material time however the second defendant had no legal interest in, or rights to the property. The renovation work was being undertaken by a construction company (CK2) which was owned by MC, the second defendant's father. The second defendant had been assisting with the work at the time of the accident. The claimant’s claim was based on a breach of the Occupiers Liability Act 1957 (“OLA 1957”). The question for the court to determine was whether an individual had a sufficient degree of control over the premises to put him under a duty of care towards those who came lawfully on to the premises. Further, it had to be reasonable to expect that individual to appreciate potential risks on the premises and to take reasonable care to protect those coming to the premises from such risks. The court held that neither defendant was liable for the injuries the claimant had suffered and neither defendant had been an occupier of the property within the meaning of </a:t>
            </a:r>
            <a:r>
              <a:rPr lang="en-GB" sz="1200" u="none" strike="noStrike" kern="1200" dirty="0" smtClean="0">
                <a:solidFill>
                  <a:schemeClr val="tx1"/>
                </a:solidFill>
                <a:effectLst/>
                <a:latin typeface="Arial" charset="0"/>
                <a:ea typeface="+mn-ea"/>
                <a:cs typeface="Arial" charset="0"/>
                <a:hlinkClick r:id="rId3"/>
              </a:rPr>
              <a:t>OLA 1957</a:t>
            </a:r>
            <a:r>
              <a:rPr lang="en-GB" sz="1200" kern="1200" dirty="0" smtClean="0">
                <a:solidFill>
                  <a:schemeClr val="tx1"/>
                </a:solidFill>
                <a:effectLst/>
                <a:latin typeface="Arial" charset="0"/>
                <a:ea typeface="+mn-ea"/>
                <a:cs typeface="Arial" charset="0"/>
              </a:rPr>
              <a:t> at the time of the accident. The defendants had not sufficient control of the property. The occupier at the time of the accident had been CK2. The claimant’s claim was dismissed.</a:t>
            </a:r>
          </a:p>
          <a:p>
            <a:r>
              <a:rPr lang="en-GB" sz="1200" kern="1200" dirty="0" smtClean="0">
                <a:solidFill>
                  <a:schemeClr val="tx1"/>
                </a:solidFill>
                <a:effectLst/>
                <a:latin typeface="Arial" charset="0"/>
                <a:ea typeface="+mn-ea"/>
                <a:cs typeface="Arial" charset="0"/>
              </a:rPr>
              <a:t> </a:t>
            </a:r>
          </a:p>
          <a:p>
            <a:r>
              <a:rPr lang="en-GB" sz="1200" b="1" kern="1200" dirty="0" smtClean="0">
                <a:solidFill>
                  <a:schemeClr val="tx1"/>
                </a:solidFill>
                <a:effectLst/>
                <a:latin typeface="Arial" charset="0"/>
                <a:ea typeface="+mn-ea"/>
                <a:cs typeface="Arial" charset="0"/>
              </a:rPr>
              <a:t>Claimant’s claim arising from cricket ball strike dismissed on appeal</a:t>
            </a:r>
            <a:endParaRPr lang="en-GB" sz="1200" kern="1200" dirty="0" smtClean="0">
              <a:solidFill>
                <a:schemeClr val="tx1"/>
              </a:solidFill>
              <a:effectLst/>
              <a:latin typeface="Arial" charset="0"/>
              <a:ea typeface="+mn-ea"/>
              <a:cs typeface="Arial" charset="0"/>
            </a:endParaRPr>
          </a:p>
          <a:p>
            <a:r>
              <a:rPr lang="en-GB" sz="1200" b="1" i="1" kern="1200" dirty="0" smtClean="0">
                <a:solidFill>
                  <a:schemeClr val="tx1"/>
                </a:solidFill>
                <a:effectLst/>
                <a:latin typeface="Arial" charset="0"/>
                <a:ea typeface="+mn-ea"/>
                <a:cs typeface="Arial" charset="0"/>
              </a:rPr>
              <a:t>Lewis v </a:t>
            </a:r>
            <a:r>
              <a:rPr lang="en-GB" sz="1200" b="1" i="1" kern="1200" dirty="0" err="1" smtClean="0">
                <a:solidFill>
                  <a:schemeClr val="tx1"/>
                </a:solidFill>
                <a:effectLst/>
                <a:latin typeface="Arial" charset="0"/>
                <a:ea typeface="+mn-ea"/>
                <a:cs typeface="Arial" charset="0"/>
              </a:rPr>
              <a:t>Wandsworth</a:t>
            </a:r>
            <a:r>
              <a:rPr lang="en-GB" sz="1200" b="1" i="1" kern="1200" dirty="0" smtClean="0">
                <a:solidFill>
                  <a:schemeClr val="tx1"/>
                </a:solidFill>
                <a:effectLst/>
                <a:latin typeface="Arial" charset="0"/>
                <a:ea typeface="+mn-ea"/>
                <a:cs typeface="Arial" charset="0"/>
              </a:rPr>
              <a:t> London Borough Council</a:t>
            </a:r>
            <a:r>
              <a:rPr lang="en-GB" sz="1200" b="1" kern="1200" dirty="0" smtClean="0">
                <a:solidFill>
                  <a:schemeClr val="tx1"/>
                </a:solidFill>
                <a:effectLst/>
                <a:latin typeface="Arial" charset="0"/>
                <a:ea typeface="+mn-ea"/>
                <a:cs typeface="Arial" charset="0"/>
              </a:rPr>
              <a:t> [2020] EWHC 3205 (QB)</a:t>
            </a:r>
            <a:endParaRPr lang="en-GB" sz="1200" kern="1200" dirty="0" smtClean="0">
              <a:solidFill>
                <a:schemeClr val="tx1"/>
              </a:solidFill>
              <a:effectLst/>
              <a:latin typeface="Arial" charset="0"/>
              <a:ea typeface="+mn-ea"/>
              <a:cs typeface="Arial" charset="0"/>
            </a:endParaRPr>
          </a:p>
          <a:p>
            <a:r>
              <a:rPr lang="en-GB" sz="1200" kern="1200" dirty="0" smtClean="0">
                <a:solidFill>
                  <a:schemeClr val="tx1"/>
                </a:solidFill>
                <a:effectLst/>
                <a:latin typeface="Arial" charset="0"/>
                <a:ea typeface="+mn-ea"/>
                <a:cs typeface="Arial" charset="0"/>
              </a:rPr>
              <a:t>On 28 August 2014 the claimant had been walking in Battersea park on a pathway near to cricket pitches when she was struck in the eye by a cricket ball causing injury. The game of cricket was being played on the smaller of the two pitches which was bounded by a pathway. The claimant alleged that the defendant was in breach of its duty of care under the Occupiers Liability Act 1957 to her and had been negligent in permitted a game of cricket to be played under dangerous conditions. The court of first instance held, on the balance of probabilities, that the claimant’s claim had been established primarily because of the failure to warn the claimant that a game of cricket was in progress and that a hard ball was being used. The defendant appealed, arguing that, amongst other things, the judge of first instance was wrong to find that a warning was necessary and had failed to give adequate weight to the claimant’s knowledge of the existence of the pitch and seeing people on the boundary of the cricket pitch when walking past. The appeal court, in upholding the appeal, found that the first instance judge had failed to take account of material factors and there was a lack of logic in his analysis of the facts. Mr Justice Stewart said “</a:t>
            </a:r>
            <a:r>
              <a:rPr lang="en-GB" sz="1200" i="1" kern="1200" dirty="0" smtClean="0">
                <a:solidFill>
                  <a:schemeClr val="tx1"/>
                </a:solidFill>
                <a:effectLst/>
                <a:latin typeface="Arial" charset="0"/>
                <a:ea typeface="+mn-ea"/>
                <a:cs typeface="Arial" charset="0"/>
              </a:rPr>
              <a:t>In the circumstances which obtained, allowing pedestrians to walk along the path when a cricket match was taking place was reasonably safe, the prospects of an accident (albeit nasty if it occurred) being remote</a:t>
            </a:r>
            <a:r>
              <a:rPr lang="en-GB" sz="1200" kern="1200" dirty="0" smtClean="0">
                <a:solidFill>
                  <a:schemeClr val="tx1"/>
                </a:solidFill>
                <a:effectLst/>
                <a:latin typeface="Arial" charset="0"/>
                <a:ea typeface="+mn-ea"/>
                <a:cs typeface="Arial" charset="0"/>
              </a:rPr>
              <a:t>”. The claimant’s claim was dismissed.</a:t>
            </a:r>
          </a:p>
          <a:p>
            <a:r>
              <a:rPr lang="en-GB" sz="1200" kern="1200" dirty="0" smtClean="0">
                <a:solidFill>
                  <a:schemeClr val="tx1"/>
                </a:solidFill>
                <a:effectLst/>
                <a:latin typeface="Arial" charset="0"/>
                <a:ea typeface="+mn-ea"/>
                <a:cs typeface="Arial" charset="0"/>
              </a:rPr>
              <a:t> </a:t>
            </a:r>
          </a:p>
          <a:p>
            <a:r>
              <a:rPr lang="en-GB" sz="1200" kern="1200" dirty="0" smtClean="0">
                <a:solidFill>
                  <a:schemeClr val="tx1"/>
                </a:solidFill>
                <a:effectLst/>
                <a:latin typeface="Arial" charset="0"/>
                <a:ea typeface="+mn-ea"/>
                <a:cs typeface="Arial" charset="0"/>
              </a:rPr>
              <a:t> </a:t>
            </a:r>
            <a:r>
              <a:rPr lang="en-GB" sz="1200" b="1" kern="1200" dirty="0" smtClean="0">
                <a:solidFill>
                  <a:schemeClr val="tx1"/>
                </a:solidFill>
                <a:effectLst/>
                <a:latin typeface="Arial" charset="0"/>
                <a:ea typeface="+mn-ea"/>
                <a:cs typeface="Arial" charset="0"/>
              </a:rPr>
              <a:t>Supreme Court uphold ex </a:t>
            </a:r>
            <a:r>
              <a:rPr lang="en-GB" sz="1200" b="1" kern="1200" dirty="0" err="1" smtClean="0">
                <a:solidFill>
                  <a:schemeClr val="tx1"/>
                </a:solidFill>
                <a:effectLst/>
                <a:latin typeface="Arial" charset="0"/>
                <a:ea typeface="+mn-ea"/>
                <a:cs typeface="Arial" charset="0"/>
              </a:rPr>
              <a:t>turpi</a:t>
            </a:r>
            <a:r>
              <a:rPr lang="en-GB" sz="1200" b="1" kern="1200" dirty="0" smtClean="0">
                <a:solidFill>
                  <a:schemeClr val="tx1"/>
                </a:solidFill>
                <a:effectLst/>
                <a:latin typeface="Arial" charset="0"/>
                <a:ea typeface="+mn-ea"/>
                <a:cs typeface="Arial" charset="0"/>
              </a:rPr>
              <a:t> causa defence</a:t>
            </a:r>
            <a:endParaRPr lang="en-GB" sz="1200" kern="1200" dirty="0" smtClean="0">
              <a:solidFill>
                <a:schemeClr val="tx1"/>
              </a:solidFill>
              <a:effectLst/>
              <a:latin typeface="Arial" charset="0"/>
              <a:ea typeface="+mn-ea"/>
              <a:cs typeface="Arial" charset="0"/>
            </a:endParaRPr>
          </a:p>
          <a:p>
            <a:r>
              <a:rPr lang="en-GB" sz="1200" b="1" i="1" kern="1200" dirty="0" err="1" smtClean="0">
                <a:solidFill>
                  <a:schemeClr val="tx1"/>
                </a:solidFill>
                <a:effectLst/>
                <a:latin typeface="Arial" charset="0"/>
                <a:ea typeface="+mn-ea"/>
                <a:cs typeface="Arial" charset="0"/>
              </a:rPr>
              <a:t>Elica</a:t>
            </a:r>
            <a:r>
              <a:rPr lang="en-GB" sz="1200" b="1" i="1" kern="1200" dirty="0" smtClean="0">
                <a:solidFill>
                  <a:schemeClr val="tx1"/>
                </a:solidFill>
                <a:effectLst/>
                <a:latin typeface="Arial" charset="0"/>
                <a:ea typeface="+mn-ea"/>
                <a:cs typeface="Arial" charset="0"/>
              </a:rPr>
              <a:t> Henderson (A protected party, by her Litigation Friend, The Official Solicitor) (Appellant) v Dorset Healthcare University NHS Foundation Trust (Respondent) </a:t>
            </a:r>
            <a:r>
              <a:rPr lang="en-GB" sz="1200" b="1" kern="1200" dirty="0" smtClean="0">
                <a:solidFill>
                  <a:schemeClr val="tx1"/>
                </a:solidFill>
                <a:effectLst/>
                <a:latin typeface="Arial" charset="0"/>
                <a:ea typeface="+mn-ea"/>
                <a:cs typeface="Arial" charset="0"/>
              </a:rPr>
              <a:t>[2020] UKSC 43</a:t>
            </a:r>
            <a:endParaRPr lang="en-GB" sz="1200" kern="1200" dirty="0" smtClean="0">
              <a:solidFill>
                <a:schemeClr val="tx1"/>
              </a:solidFill>
              <a:effectLst/>
              <a:latin typeface="Arial" charset="0"/>
              <a:ea typeface="+mn-ea"/>
              <a:cs typeface="Arial" charset="0"/>
            </a:endParaRPr>
          </a:p>
          <a:p>
            <a:r>
              <a:rPr lang="en-GB" sz="1200" kern="1200" dirty="0" smtClean="0">
                <a:solidFill>
                  <a:schemeClr val="tx1"/>
                </a:solidFill>
                <a:effectLst/>
                <a:latin typeface="Arial" charset="0"/>
                <a:ea typeface="+mn-ea"/>
                <a:cs typeface="Arial" charset="0"/>
              </a:rPr>
              <a:t>The appellant, who was suffering from paranoid schizophrenia or schizoaffective disorder, stabbed her mother to death during a psychotic episode. The appellant had pleaded guilty to manslaughter by reason of diminished responsibility and thus was guilty of an unlawful act. It had been common ground between the parties throughout that the appellant’s act would not have occurred but for the respondent’s breach of duty in failing to respond to the appellant’s deteriorating mental health. Based on the conclusions of an independent investigation, the appellant subsequently brought a civil claim for losses arising from her detention, damages for her post traumatic stress disorder consequent on the killing of her mother and the loss of gains from her late mother’s Will. The issue was whether, the respondent having admitted liability for the appellant’s mental health treatment, should be liable for the losses claimed or whether the public policy doctrine of illegality precluded her from succeeding in those claims and recovering damages arising out of her own unlawful acts. The appellant, having had her claim dismissed at first instance, and that decision being upheld by the Court of Appeal, was granted permission to appeal to the Supreme Court. The Supreme Court had to determine whether the decision in </a:t>
            </a:r>
            <a:r>
              <a:rPr lang="en-GB" sz="1200" i="1" kern="1200" dirty="0" err="1" smtClean="0">
                <a:solidFill>
                  <a:schemeClr val="tx1"/>
                </a:solidFill>
                <a:effectLst/>
                <a:latin typeface="Arial" charset="0"/>
                <a:ea typeface="+mn-ea"/>
                <a:cs typeface="Arial" charset="0"/>
              </a:rPr>
              <a:t>Gray</a:t>
            </a:r>
            <a:r>
              <a:rPr lang="en-GB" sz="1200" i="1" kern="1200" dirty="0" smtClean="0">
                <a:solidFill>
                  <a:schemeClr val="tx1"/>
                </a:solidFill>
                <a:effectLst/>
                <a:latin typeface="Arial" charset="0"/>
                <a:ea typeface="+mn-ea"/>
                <a:cs typeface="Arial" charset="0"/>
              </a:rPr>
              <a:t> v Thames Trains Ltd</a:t>
            </a:r>
            <a:r>
              <a:rPr lang="en-GB" sz="1200" kern="1200" dirty="0" smtClean="0">
                <a:solidFill>
                  <a:schemeClr val="tx1"/>
                </a:solidFill>
                <a:effectLst/>
                <a:latin typeface="Arial" charset="0"/>
                <a:ea typeface="+mn-ea"/>
                <a:cs typeface="Arial" charset="0"/>
              </a:rPr>
              <a:t> [2009] UKHL 33 (“</a:t>
            </a:r>
            <a:r>
              <a:rPr lang="en-GB" sz="1200" i="1" kern="1200" dirty="0" err="1" smtClean="0">
                <a:solidFill>
                  <a:schemeClr val="tx1"/>
                </a:solidFill>
                <a:effectLst/>
                <a:latin typeface="Arial" charset="0"/>
                <a:ea typeface="+mn-ea"/>
                <a:cs typeface="Arial" charset="0"/>
              </a:rPr>
              <a:t>Gray</a:t>
            </a:r>
            <a:r>
              <a:rPr lang="en-GB" sz="1200" kern="1200" dirty="0" smtClean="0">
                <a:solidFill>
                  <a:schemeClr val="tx1"/>
                </a:solidFill>
                <a:effectLst/>
                <a:latin typeface="Arial" charset="0"/>
                <a:ea typeface="+mn-ea"/>
                <a:cs typeface="Arial" charset="0"/>
              </a:rPr>
              <a:t>”) could be distinguished and, if not, whether the court should depart from </a:t>
            </a:r>
            <a:r>
              <a:rPr lang="en-GB" sz="1200" i="1" kern="1200" dirty="0" err="1" smtClean="0">
                <a:solidFill>
                  <a:schemeClr val="tx1"/>
                </a:solidFill>
                <a:effectLst/>
                <a:latin typeface="Arial" charset="0"/>
                <a:ea typeface="+mn-ea"/>
                <a:cs typeface="Arial" charset="0"/>
              </a:rPr>
              <a:t>Gray</a:t>
            </a:r>
            <a:r>
              <a:rPr lang="en-GB" sz="1200" kern="1200" dirty="0" smtClean="0">
                <a:solidFill>
                  <a:schemeClr val="tx1"/>
                </a:solidFill>
                <a:effectLst/>
                <a:latin typeface="Arial" charset="0"/>
                <a:ea typeface="+mn-ea"/>
                <a:cs typeface="Arial" charset="0"/>
              </a:rPr>
              <a:t> in light of the decision in </a:t>
            </a:r>
            <a:r>
              <a:rPr lang="en-GB" sz="1200" i="1" kern="1200" dirty="0" smtClean="0">
                <a:solidFill>
                  <a:schemeClr val="tx1"/>
                </a:solidFill>
                <a:effectLst/>
                <a:latin typeface="Arial" charset="0"/>
                <a:ea typeface="+mn-ea"/>
                <a:cs typeface="Arial" charset="0"/>
              </a:rPr>
              <a:t>Patel v Mirza</a:t>
            </a:r>
            <a:r>
              <a:rPr lang="en-GB" sz="1200" kern="1200" dirty="0" smtClean="0">
                <a:solidFill>
                  <a:schemeClr val="tx1"/>
                </a:solidFill>
                <a:effectLst/>
                <a:latin typeface="Arial" charset="0"/>
                <a:ea typeface="+mn-ea"/>
                <a:cs typeface="Arial" charset="0"/>
              </a:rPr>
              <a:t> [2016] UKSC 42 (“</a:t>
            </a:r>
            <a:r>
              <a:rPr lang="en-GB" sz="1200" i="1" kern="1200" dirty="0" smtClean="0">
                <a:solidFill>
                  <a:schemeClr val="tx1"/>
                </a:solidFill>
                <a:effectLst/>
                <a:latin typeface="Arial" charset="0"/>
                <a:ea typeface="+mn-ea"/>
                <a:cs typeface="Arial" charset="0"/>
              </a:rPr>
              <a:t>Patel</a:t>
            </a:r>
            <a:r>
              <a:rPr lang="en-GB" sz="1200" kern="1200" dirty="0" smtClean="0">
                <a:solidFill>
                  <a:schemeClr val="tx1"/>
                </a:solidFill>
                <a:effectLst/>
                <a:latin typeface="Arial" charset="0"/>
                <a:ea typeface="+mn-ea"/>
                <a:cs typeface="Arial" charset="0"/>
              </a:rPr>
              <a:t>”). The Supreme Court held, in dismissing the appeal, that the trio of considerations approach in </a:t>
            </a:r>
            <a:r>
              <a:rPr lang="en-GB" sz="1200" i="1" kern="1200" dirty="0" smtClean="0">
                <a:solidFill>
                  <a:schemeClr val="tx1"/>
                </a:solidFill>
                <a:effectLst/>
                <a:latin typeface="Arial" charset="0"/>
                <a:ea typeface="+mn-ea"/>
                <a:cs typeface="Arial" charset="0"/>
              </a:rPr>
              <a:t>Patel</a:t>
            </a:r>
            <a:r>
              <a:rPr lang="en-GB" sz="1200" kern="1200" dirty="0" smtClean="0">
                <a:solidFill>
                  <a:schemeClr val="tx1"/>
                </a:solidFill>
                <a:effectLst/>
                <a:latin typeface="Arial" charset="0"/>
                <a:ea typeface="+mn-ea"/>
                <a:cs typeface="Arial" charset="0"/>
              </a:rPr>
              <a:t> did not lead to a different outcome in this case and, as such, </a:t>
            </a:r>
            <a:r>
              <a:rPr lang="en-GB" sz="1200" i="1" kern="1200" dirty="0" err="1" smtClean="0">
                <a:solidFill>
                  <a:schemeClr val="tx1"/>
                </a:solidFill>
                <a:effectLst/>
                <a:latin typeface="Arial" charset="0"/>
                <a:ea typeface="+mn-ea"/>
                <a:cs typeface="Arial" charset="0"/>
              </a:rPr>
              <a:t>Gray</a:t>
            </a:r>
            <a:r>
              <a:rPr lang="en-GB" sz="1200" kern="1200" dirty="0" smtClean="0">
                <a:solidFill>
                  <a:schemeClr val="tx1"/>
                </a:solidFill>
                <a:effectLst/>
                <a:latin typeface="Arial" charset="0"/>
                <a:ea typeface="+mn-ea"/>
                <a:cs typeface="Arial" charset="0"/>
              </a:rPr>
              <a:t> was affirmed by the Supreme Court as being </a:t>
            </a:r>
            <a:r>
              <a:rPr lang="en-GB" sz="1200" i="1" kern="1200" dirty="0" smtClean="0">
                <a:solidFill>
                  <a:schemeClr val="tx1"/>
                </a:solidFill>
                <a:effectLst/>
                <a:latin typeface="Arial" charset="0"/>
                <a:ea typeface="+mn-ea"/>
                <a:cs typeface="Arial" charset="0"/>
              </a:rPr>
              <a:t>Patel</a:t>
            </a:r>
            <a:r>
              <a:rPr lang="en-GB" sz="1200" kern="1200" dirty="0" smtClean="0">
                <a:solidFill>
                  <a:schemeClr val="tx1"/>
                </a:solidFill>
                <a:effectLst/>
                <a:latin typeface="Arial" charset="0"/>
                <a:ea typeface="+mn-ea"/>
                <a:cs typeface="Arial" charset="0"/>
              </a:rPr>
              <a:t> compliant and should be applied and followed in similar cases.</a:t>
            </a:r>
          </a:p>
          <a:p>
            <a:r>
              <a:rPr lang="en-GB" sz="1200" kern="1200" dirty="0" smtClean="0">
                <a:solidFill>
                  <a:schemeClr val="tx1"/>
                </a:solidFill>
                <a:effectLst/>
                <a:latin typeface="Arial" charset="0"/>
                <a:ea typeface="+mn-ea"/>
                <a:cs typeface="Arial" charset="0"/>
              </a:rPr>
              <a:t> </a:t>
            </a:r>
          </a:p>
        </p:txBody>
      </p:sp>
      <p:sp>
        <p:nvSpPr>
          <p:cNvPr id="4" name="Date Placeholder 3"/>
          <p:cNvSpPr>
            <a:spLocks noGrp="1"/>
          </p:cNvSpPr>
          <p:nvPr>
            <p:ph type="dt" idx="10"/>
          </p:nvPr>
        </p:nvSpPr>
        <p:spPr/>
        <p:txBody>
          <a:bodyPr/>
          <a:lstStyle/>
          <a:p>
            <a:pPr>
              <a:defRPr/>
            </a:pPr>
            <a:r>
              <a:rPr lang="en-US" dirty="0" smtClean="0"/>
              <a:t>October 2017</a:t>
            </a:r>
            <a:endParaRPr lang="en-GB" dirty="0"/>
          </a:p>
        </p:txBody>
      </p:sp>
    </p:spTree>
    <p:extLst>
      <p:ext uri="{BB962C8B-B14F-4D97-AF65-F5344CB8AC3E}">
        <p14:creationId xmlns:p14="http://schemas.microsoft.com/office/powerpoint/2010/main" val="22109056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Arial" charset="0"/>
                <a:ea typeface="+mn-ea"/>
                <a:cs typeface="Arial" charset="0"/>
              </a:rPr>
              <a:t>Permission granted for secondary victim claims to proceed</a:t>
            </a:r>
            <a:endParaRPr lang="en-GB" sz="1200" kern="1200" dirty="0" smtClean="0">
              <a:solidFill>
                <a:schemeClr val="tx1"/>
              </a:solidFill>
              <a:effectLst/>
              <a:latin typeface="Arial" charset="0"/>
              <a:ea typeface="+mn-ea"/>
              <a:cs typeface="Arial" charset="0"/>
            </a:endParaRPr>
          </a:p>
          <a:p>
            <a:r>
              <a:rPr lang="en-GB" sz="1200" b="1" i="1" kern="1200" dirty="0" smtClean="0">
                <a:solidFill>
                  <a:schemeClr val="tx1"/>
                </a:solidFill>
                <a:effectLst/>
                <a:latin typeface="Arial" charset="0"/>
                <a:ea typeface="+mn-ea"/>
                <a:cs typeface="Arial" charset="0"/>
              </a:rPr>
              <a:t>Paul v The Royal Wolverhampton NHS Trust</a:t>
            </a:r>
            <a:r>
              <a:rPr lang="en-GB" sz="1200" b="1" kern="1200" dirty="0" smtClean="0">
                <a:solidFill>
                  <a:schemeClr val="tx1"/>
                </a:solidFill>
                <a:effectLst/>
                <a:latin typeface="Arial" charset="0"/>
                <a:ea typeface="+mn-ea"/>
                <a:cs typeface="Arial" charset="0"/>
              </a:rPr>
              <a:t> [2020] EWHC 1415 (QB)</a:t>
            </a:r>
            <a:endParaRPr lang="en-GB" sz="1200" kern="1200" dirty="0" smtClean="0">
              <a:solidFill>
                <a:schemeClr val="tx1"/>
              </a:solidFill>
              <a:effectLst/>
              <a:latin typeface="Arial" charset="0"/>
              <a:ea typeface="+mn-ea"/>
              <a:cs typeface="Arial" charset="0"/>
            </a:endParaRPr>
          </a:p>
          <a:p>
            <a:r>
              <a:rPr lang="en-GB" sz="1200" kern="1200" dirty="0" smtClean="0">
                <a:solidFill>
                  <a:schemeClr val="tx1"/>
                </a:solidFill>
                <a:effectLst/>
                <a:latin typeface="Arial" charset="0"/>
                <a:ea typeface="+mn-ea"/>
                <a:cs typeface="Arial" charset="0"/>
              </a:rPr>
              <a:t>Mr. Paul (“the deceased”) had attended New Cross Hospital in November 2012 complaining of chest pain. He was discharged, following tests, three days later. On 26 January 2014, 14 months subsequent to the tests, the deceased was shopping with his two daughters (“the claimants”) then aged 9 and 12 when he suffered a fatal myocardial infarction. The tragedy was witnessed by both of the deceased’s daughters causing them to suffer from psychiatric injury. The claimants brought an action against the defendant alleging negligence in failing to properly diagnose the deceased in November 2012 when he was an inpatient and, if the defendant had made the diagnosis, the deceased would not have suffered from a fatal coronary. The defendant made a successful application to strike out the claimants’ claims, with the court finding insufficient proximity between the alleged negligent act and the death. On appeal, Chamberlain J held that the court had been wrong to strike out the claims and they should proceed to trial. Chamberlain J said “</a:t>
            </a:r>
            <a:r>
              <a:rPr lang="en-GB" sz="1200" i="1" kern="1200" dirty="0" smtClean="0">
                <a:solidFill>
                  <a:schemeClr val="tx1"/>
                </a:solidFill>
                <a:effectLst/>
                <a:latin typeface="Arial" charset="0"/>
                <a:ea typeface="+mn-ea"/>
                <a:cs typeface="Arial" charset="0"/>
              </a:rPr>
              <a:t>The fact that the event occurred 14 ½ months after the negligent omission which caused it does not, in and of itself, preclude liability</a:t>
            </a:r>
            <a:r>
              <a:rPr lang="en-GB" sz="1200" kern="1200" dirty="0" smtClean="0">
                <a:solidFill>
                  <a:schemeClr val="tx1"/>
                </a:solidFill>
                <a:effectLst/>
                <a:latin typeface="Arial" charset="0"/>
                <a:ea typeface="+mn-ea"/>
                <a:cs typeface="Arial" charset="0"/>
              </a:rPr>
              <a:t>”. The trial date is awaited.</a:t>
            </a:r>
          </a:p>
          <a:p>
            <a:r>
              <a:rPr lang="en-GB" sz="1200" kern="1200" dirty="0" smtClean="0">
                <a:solidFill>
                  <a:schemeClr val="tx1"/>
                </a:solidFill>
                <a:effectLst/>
                <a:latin typeface="Arial" charset="0"/>
                <a:ea typeface="+mn-ea"/>
                <a:cs typeface="Arial" charset="0"/>
              </a:rPr>
              <a:t> </a:t>
            </a:r>
          </a:p>
          <a:p>
            <a:r>
              <a:rPr lang="en-GB" sz="1200" b="1" kern="1200" dirty="0" smtClean="0">
                <a:solidFill>
                  <a:schemeClr val="tx1"/>
                </a:solidFill>
                <a:effectLst/>
                <a:latin typeface="Arial" charset="0"/>
                <a:ea typeface="+mn-ea"/>
                <a:cs typeface="Arial" charset="0"/>
              </a:rPr>
              <a:t>Claimant had accepted the inherent risks of off-road motorcycling</a:t>
            </a:r>
            <a:endParaRPr lang="en-GB" sz="1200" kern="1200" dirty="0" smtClean="0">
              <a:solidFill>
                <a:schemeClr val="tx1"/>
              </a:solidFill>
              <a:effectLst/>
              <a:latin typeface="Arial" charset="0"/>
              <a:ea typeface="+mn-ea"/>
              <a:cs typeface="Arial" charset="0"/>
            </a:endParaRPr>
          </a:p>
          <a:p>
            <a:r>
              <a:rPr lang="en-GB" sz="1200" b="1" i="1" kern="1200" dirty="0" smtClean="0">
                <a:solidFill>
                  <a:schemeClr val="tx1"/>
                </a:solidFill>
                <a:effectLst/>
                <a:latin typeface="Arial" charset="0"/>
                <a:ea typeface="+mn-ea"/>
                <a:cs typeface="Arial" charset="0"/>
              </a:rPr>
              <a:t>Christopher Wells v (1) Full Moon Events Ltd and (2) Dave Thorpe Honda Off-Road Centre Ltd</a:t>
            </a:r>
            <a:r>
              <a:rPr lang="en-GB" sz="1200" b="1" kern="1200" dirty="0" smtClean="0">
                <a:solidFill>
                  <a:schemeClr val="tx1"/>
                </a:solidFill>
                <a:effectLst/>
                <a:latin typeface="Arial" charset="0"/>
                <a:ea typeface="+mn-ea"/>
                <a:cs typeface="Arial" charset="0"/>
              </a:rPr>
              <a:t> [2020] EWHC 1265 (QB)</a:t>
            </a:r>
            <a:endParaRPr lang="en-GB" sz="1200" kern="1200" dirty="0" smtClean="0">
              <a:solidFill>
                <a:schemeClr val="tx1"/>
              </a:solidFill>
              <a:effectLst/>
              <a:latin typeface="Arial" charset="0"/>
              <a:ea typeface="+mn-ea"/>
              <a:cs typeface="Arial" charset="0"/>
            </a:endParaRPr>
          </a:p>
          <a:p>
            <a:r>
              <a:rPr lang="en-GB" sz="1200" kern="1200" dirty="0" smtClean="0">
                <a:solidFill>
                  <a:schemeClr val="tx1"/>
                </a:solidFill>
                <a:effectLst/>
                <a:latin typeface="Arial" charset="0"/>
                <a:ea typeface="+mn-ea"/>
                <a:cs typeface="Arial" charset="0"/>
              </a:rPr>
              <a:t>The claimant and his brother attended the Dave Thorpe Off-Road Centre in South Wales for an organised and expert led </a:t>
            </a:r>
            <a:r>
              <a:rPr lang="en-GB" sz="1200" kern="1200" dirty="0" err="1" smtClean="0">
                <a:solidFill>
                  <a:schemeClr val="tx1"/>
                </a:solidFill>
                <a:effectLst/>
                <a:latin typeface="Arial" charset="0"/>
                <a:ea typeface="+mn-ea"/>
                <a:cs typeface="Arial" charset="0"/>
              </a:rPr>
              <a:t>Enduro</a:t>
            </a:r>
            <a:r>
              <a:rPr lang="en-GB" sz="1200" kern="1200" dirty="0" smtClean="0">
                <a:solidFill>
                  <a:schemeClr val="tx1"/>
                </a:solidFill>
                <a:effectLst/>
                <a:latin typeface="Arial" charset="0"/>
                <a:ea typeface="+mn-ea"/>
                <a:cs typeface="Arial" charset="0"/>
              </a:rPr>
              <a:t> Day on 26 September 2015. This was a challenging off-road motorbike ride over varying terrain including narrow tracks, open grassland, rocky trails, and muddy paths through forests and byways open to the public. The claimant signed a Declaration of Indemnity which stated </a:t>
            </a:r>
            <a:r>
              <a:rPr lang="en-GB" sz="1200" i="1" kern="1200" dirty="0" smtClean="0">
                <a:solidFill>
                  <a:schemeClr val="tx1"/>
                </a:solidFill>
                <a:effectLst/>
                <a:latin typeface="Arial" charset="0"/>
                <a:ea typeface="+mn-ea"/>
                <a:cs typeface="Arial" charset="0"/>
              </a:rPr>
              <a:t>“I am aware that motorsport is dangerous and may involve serious injury or death.”</a:t>
            </a:r>
            <a:r>
              <a:rPr lang="en-GB" sz="1200" kern="1200" dirty="0" smtClean="0">
                <a:solidFill>
                  <a:schemeClr val="tx1"/>
                </a:solidFill>
                <a:effectLst/>
                <a:latin typeface="Arial" charset="0"/>
                <a:ea typeface="+mn-ea"/>
                <a:cs typeface="Arial" charset="0"/>
              </a:rPr>
              <a:t>  The claimant was an experienced rider and was placed into the experienced, more challenging group. Towards the end of the day the claimant had lost sight of the group leader and was riding alone. As he approached and rode through a puddle he struck a concealed a submerged rock, lost control and fell. Tragically he then collided with a nearby tree and sustained a catastrophic and life changing spinal injury.</a:t>
            </a:r>
          </a:p>
          <a:p>
            <a:r>
              <a:rPr lang="en-GB" sz="1200" kern="1200" dirty="0" smtClean="0">
                <a:solidFill>
                  <a:schemeClr val="tx1"/>
                </a:solidFill>
                <a:effectLst/>
                <a:latin typeface="Arial" charset="0"/>
                <a:ea typeface="+mn-ea"/>
                <a:cs typeface="Arial" charset="0"/>
              </a:rPr>
              <a:t>Proceedings were brought for alleging </a:t>
            </a:r>
            <a:r>
              <a:rPr lang="en-GB" sz="1200" kern="1200" dirty="0" err="1" smtClean="0">
                <a:solidFill>
                  <a:schemeClr val="tx1"/>
                </a:solidFill>
                <a:effectLst/>
                <a:latin typeface="Arial" charset="0"/>
                <a:ea typeface="+mn-ea"/>
                <a:cs typeface="Arial" charset="0"/>
              </a:rPr>
              <a:t>neglifence</a:t>
            </a:r>
            <a:r>
              <a:rPr lang="en-GB" sz="1200" kern="1200" dirty="0" smtClean="0">
                <a:solidFill>
                  <a:schemeClr val="tx1"/>
                </a:solidFill>
                <a:effectLst/>
                <a:latin typeface="Arial" charset="0"/>
                <a:ea typeface="+mn-ea"/>
                <a:cs typeface="Arial" charset="0"/>
              </a:rPr>
              <a:t> on the part of the defendant. In particular, the claimant alleged that he had not been warned about the possibility of submerged and concealed hazards in deep puddles.</a:t>
            </a:r>
          </a:p>
          <a:p>
            <a:r>
              <a:rPr lang="en-GB" sz="1200" kern="1200" dirty="0" smtClean="0">
                <a:solidFill>
                  <a:schemeClr val="tx1"/>
                </a:solidFill>
                <a:effectLst/>
                <a:latin typeface="Arial" charset="0"/>
                <a:ea typeface="+mn-ea"/>
                <a:cs typeface="Arial" charset="0"/>
              </a:rPr>
              <a:t>The defendant relied upon authorities which confirm that (1) there is no duty to warn against risks that are inherent in the nature of the activity and (2) there is no duty to warn against risks that are obvious. On the basis of the evidence, HHJ Bowes dismissed the claim, finding that the signing on form and the Indemnity signed by the claimant that he fully accepted there was an inherent risk in motorcycling off-road and that he was aware of those risks. It was an obvious risk to an adult (as accepted by the claimant) that muddy water may conceal objects</a:t>
            </a:r>
            <a:r>
              <a:rPr lang="en-GB" sz="1200" b="1" kern="1200" dirty="0" smtClean="0">
                <a:solidFill>
                  <a:schemeClr val="tx1"/>
                </a:solidFill>
                <a:effectLst/>
                <a:latin typeface="Arial" charset="0"/>
                <a:ea typeface="+mn-ea"/>
                <a:cs typeface="Arial" charset="0"/>
              </a:rPr>
              <a:t>.</a:t>
            </a:r>
            <a:endParaRPr lang="en-GB" sz="1200" kern="1200" dirty="0" smtClean="0">
              <a:solidFill>
                <a:schemeClr val="tx1"/>
              </a:solidFill>
              <a:effectLst/>
              <a:latin typeface="Arial" charset="0"/>
              <a:ea typeface="+mn-ea"/>
              <a:cs typeface="Arial" charset="0"/>
            </a:endParaRPr>
          </a:p>
          <a:p>
            <a:r>
              <a:rPr lang="en-GB" sz="1200" kern="1200" dirty="0" smtClean="0">
                <a:solidFill>
                  <a:schemeClr val="tx1"/>
                </a:solidFill>
                <a:effectLst/>
                <a:latin typeface="Arial" charset="0"/>
                <a:ea typeface="+mn-ea"/>
                <a:cs typeface="Arial" charset="0"/>
              </a:rPr>
              <a:t>The court did not accept the claimant had proved that he had hit the concealed rock in the puddle and, furthermore, had there been a breach of duty that it was causative of the accident. The claimant’s claim was dismissed.</a:t>
            </a:r>
          </a:p>
          <a:p>
            <a:endParaRPr lang="en-GB" dirty="0" smtClean="0"/>
          </a:p>
          <a:p>
            <a:r>
              <a:rPr lang="en-GB" sz="1200" b="1" kern="1200" dirty="0" smtClean="0">
                <a:solidFill>
                  <a:schemeClr val="tx1"/>
                </a:solidFill>
                <a:effectLst/>
                <a:latin typeface="Arial" charset="0"/>
                <a:ea typeface="+mn-ea"/>
                <a:cs typeface="Arial" charset="0"/>
              </a:rPr>
              <a:t>Rescuers’ claims from Grenfell stayed</a:t>
            </a:r>
            <a:endParaRPr lang="en-GB" sz="1200" kern="1200" dirty="0" smtClean="0">
              <a:solidFill>
                <a:schemeClr val="tx1"/>
              </a:solidFill>
              <a:effectLst/>
              <a:latin typeface="Arial" charset="0"/>
              <a:ea typeface="+mn-ea"/>
              <a:cs typeface="Arial" charset="0"/>
            </a:endParaRPr>
          </a:p>
          <a:p>
            <a:r>
              <a:rPr lang="en-GB" sz="1200" b="1" i="1" kern="1200" dirty="0" smtClean="0">
                <a:solidFill>
                  <a:schemeClr val="tx1"/>
                </a:solidFill>
                <a:effectLst/>
                <a:latin typeface="Arial" charset="0"/>
                <a:ea typeface="+mn-ea"/>
                <a:cs typeface="Arial" charset="0"/>
              </a:rPr>
              <a:t>De Costa &amp; </a:t>
            </a:r>
            <a:r>
              <a:rPr lang="en-GB" sz="1200" b="1" i="1" kern="1200" dirty="0" err="1" smtClean="0">
                <a:solidFill>
                  <a:schemeClr val="tx1"/>
                </a:solidFill>
                <a:effectLst/>
                <a:latin typeface="Arial" charset="0"/>
                <a:ea typeface="+mn-ea"/>
                <a:cs typeface="Arial" charset="0"/>
              </a:rPr>
              <a:t>Ors</a:t>
            </a:r>
            <a:r>
              <a:rPr lang="en-GB" sz="1200" b="1" i="1" kern="1200" dirty="0" smtClean="0">
                <a:solidFill>
                  <a:schemeClr val="tx1"/>
                </a:solidFill>
                <a:effectLst/>
                <a:latin typeface="Arial" charset="0"/>
                <a:ea typeface="+mn-ea"/>
                <a:cs typeface="Arial" charset="0"/>
              </a:rPr>
              <a:t> v London Fire Commissioner &amp; </a:t>
            </a:r>
            <a:r>
              <a:rPr lang="en-GB" sz="1200" b="1" i="1" kern="1200" dirty="0" err="1" smtClean="0">
                <a:solidFill>
                  <a:schemeClr val="tx1"/>
                </a:solidFill>
                <a:effectLst/>
                <a:latin typeface="Arial" charset="0"/>
                <a:ea typeface="+mn-ea"/>
                <a:cs typeface="Arial" charset="0"/>
              </a:rPr>
              <a:t>Ors</a:t>
            </a:r>
            <a:r>
              <a:rPr lang="en-GB" sz="1200" b="1" kern="1200" dirty="0" smtClean="0">
                <a:solidFill>
                  <a:schemeClr val="tx1"/>
                </a:solidFill>
                <a:effectLst/>
                <a:latin typeface="Arial" charset="0"/>
                <a:ea typeface="+mn-ea"/>
                <a:cs typeface="Arial" charset="0"/>
              </a:rPr>
              <a:t> [2020] EWHC 2718 (QB)</a:t>
            </a:r>
            <a:endParaRPr lang="en-GB" sz="1200" kern="1200" dirty="0" smtClean="0">
              <a:solidFill>
                <a:schemeClr val="tx1"/>
              </a:solidFill>
              <a:effectLst/>
              <a:latin typeface="Arial" charset="0"/>
              <a:ea typeface="+mn-ea"/>
              <a:cs typeface="Arial" charset="0"/>
            </a:endParaRPr>
          </a:p>
          <a:p>
            <a:r>
              <a:rPr lang="en-GB" sz="1200" kern="1200" dirty="0" smtClean="0">
                <a:solidFill>
                  <a:schemeClr val="tx1"/>
                </a:solidFill>
                <a:effectLst/>
                <a:latin typeface="Arial" charset="0"/>
                <a:ea typeface="+mn-ea"/>
                <a:cs typeface="Arial" charset="0"/>
              </a:rPr>
              <a:t>Following the horrific blaze at Grenfell, almost 100 firefighters and 29 Met Police officers and staff have brought proceedings claiming compensation for the long-lasting mental scars in addition to the injuries they have suffered during their rescue attempts from the burning tower block. There is also a fear that some rescuers may be at risk of developing respiratory disease and cancer. The case appeared before the court on 2 October when a stay of proceedings was sought pending the outcome of Sir Martin Moore Bick’s second phase Inquiry Report. The stay was granted and the actions will be brought back to court for a review in late Spring 2021.</a:t>
            </a:r>
          </a:p>
          <a:p>
            <a:r>
              <a:rPr lang="en-GB" sz="1200" b="1" kern="1200" dirty="0" smtClean="0">
                <a:solidFill>
                  <a:schemeClr val="tx1"/>
                </a:solidFill>
                <a:effectLst/>
                <a:latin typeface="Arial" charset="0"/>
                <a:ea typeface="+mn-ea"/>
                <a:cs typeface="Arial" charset="0"/>
              </a:rPr>
              <a:t> </a:t>
            </a:r>
            <a:endParaRPr lang="en-GB" sz="1200" kern="1200" dirty="0" smtClean="0">
              <a:solidFill>
                <a:schemeClr val="tx1"/>
              </a:solidFill>
              <a:effectLst/>
              <a:latin typeface="Arial" charset="0"/>
              <a:ea typeface="+mn-ea"/>
              <a:cs typeface="Arial" charset="0"/>
            </a:endParaRPr>
          </a:p>
        </p:txBody>
      </p:sp>
      <p:sp>
        <p:nvSpPr>
          <p:cNvPr id="4" name="Date Placeholder 3"/>
          <p:cNvSpPr>
            <a:spLocks noGrp="1"/>
          </p:cNvSpPr>
          <p:nvPr>
            <p:ph type="dt" idx="10"/>
          </p:nvPr>
        </p:nvSpPr>
        <p:spPr/>
        <p:txBody>
          <a:bodyPr/>
          <a:lstStyle/>
          <a:p>
            <a:pPr>
              <a:defRPr/>
            </a:pPr>
            <a:r>
              <a:rPr lang="en-US" smtClean="0"/>
              <a:t>October 2017</a:t>
            </a:r>
            <a:endParaRPr lang="en-GB" dirty="0"/>
          </a:p>
        </p:txBody>
      </p:sp>
    </p:spTree>
    <p:extLst>
      <p:ext uri="{BB962C8B-B14F-4D97-AF65-F5344CB8AC3E}">
        <p14:creationId xmlns:p14="http://schemas.microsoft.com/office/powerpoint/2010/main" val="9562520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b="1" dirty="0" smtClean="0"/>
              <a:t>Tree falls and highway duties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b="1" i="1" dirty="0" smtClean="0"/>
              <a:t>(1) </a:t>
            </a:r>
            <a:r>
              <a:rPr lang="en-GB" sz="1200" b="1" i="1" dirty="0" err="1" smtClean="0"/>
              <a:t>Colar</a:t>
            </a:r>
            <a:r>
              <a:rPr lang="en-GB" sz="1200" b="1" i="1" dirty="0" smtClean="0"/>
              <a:t> &amp; (2) Singh v Highways England (2019)</a:t>
            </a:r>
            <a:endParaRPr lang="en-GB" sz="1200" b="1" dirty="0" smtClean="0"/>
          </a:p>
          <a:p>
            <a:r>
              <a:rPr lang="en-GB" sz="1200" b="0" i="0" kern="1200" dirty="0" smtClean="0">
                <a:solidFill>
                  <a:schemeClr val="tx1"/>
                </a:solidFill>
                <a:effectLst/>
                <a:latin typeface="Arial" charset="0"/>
                <a:ea typeface="+mn-ea"/>
                <a:cs typeface="Arial" charset="0"/>
              </a:rPr>
              <a:t>Inspection and maintenance responsibilities, combined with a requirement for informed risk assessment and expert knowledge, all add up to a testing dynamic (particularly when set against a backdrop of finite resources). This case involved all of these issues, with the added ingredient that the defendant was also the highway authority. The claimants were injured when their car collided with a tree that fell from the central reservation of the A45 dual carriageway. The claimants were successful, establishing their claims in negligence and nuisance. The legal issues which arose where:</a:t>
            </a:r>
          </a:p>
          <a:p>
            <a:pPr marL="228600" indent="-228600">
              <a:buAutoNum type="arabicPeriod"/>
            </a:pPr>
            <a:r>
              <a:rPr lang="en-GB" sz="1200" b="0" i="0" kern="1200" dirty="0" smtClean="0">
                <a:solidFill>
                  <a:schemeClr val="tx1"/>
                </a:solidFill>
                <a:effectLst/>
                <a:latin typeface="Arial" charset="0"/>
                <a:ea typeface="+mn-ea"/>
                <a:cs typeface="Arial" charset="0"/>
              </a:rPr>
              <a:t>It was both pleaded and strongly argued by the claimants that the trees on the central reservation were part of the fabric of the highway so as to engage the repairing duty under s.41 of the Highways Act 1980 (the Act). Perhaps surprisingly, the judge seemed persuaded that this was arguable, seemingly in the same way that a highway verge is generally considered to be part of the highway. However, ultimately he concluded that this was not the case and they were rather “part of the soft estate owned or controlled by the defendant”.</a:t>
            </a:r>
          </a:p>
          <a:p>
            <a:pPr marL="228600" indent="-228600">
              <a:buAutoNum type="arabicPeriod"/>
            </a:pPr>
            <a:r>
              <a:rPr lang="en-GB" sz="1200" b="0" i="0" kern="1200" dirty="0" smtClean="0">
                <a:solidFill>
                  <a:schemeClr val="tx1"/>
                </a:solidFill>
                <a:effectLst/>
                <a:latin typeface="Arial" charset="0"/>
                <a:ea typeface="+mn-ea"/>
                <a:cs typeface="Arial" charset="0"/>
              </a:rPr>
              <a:t>The defendant’s duty was therefore the common law duty of the reasonable and prudent landowner, as set out in </a:t>
            </a:r>
            <a:r>
              <a:rPr lang="en-GB" sz="1200" b="0" i="1" kern="1200" dirty="0" smtClean="0">
                <a:solidFill>
                  <a:schemeClr val="tx1"/>
                </a:solidFill>
                <a:effectLst/>
                <a:latin typeface="Arial" charset="0"/>
                <a:ea typeface="+mn-ea"/>
                <a:cs typeface="Arial" charset="0"/>
              </a:rPr>
              <a:t>Stagecoach South Western Trains v Hind</a:t>
            </a:r>
            <a:r>
              <a:rPr lang="en-GB" sz="1200" b="0" i="0" kern="1200" dirty="0" smtClean="0">
                <a:solidFill>
                  <a:schemeClr val="tx1"/>
                </a:solidFill>
                <a:effectLst/>
                <a:latin typeface="Arial" charset="0"/>
                <a:ea typeface="+mn-ea"/>
                <a:cs typeface="Arial" charset="0"/>
              </a:rPr>
              <a:t> [2014]. A system of inspection is required and regard will be had for a landowner’s resources.</a:t>
            </a:r>
          </a:p>
          <a:p>
            <a:pPr marL="228600" indent="-228600">
              <a:buAutoNum type="arabicPeriod"/>
            </a:pPr>
            <a:r>
              <a:rPr lang="en-GB" sz="1200" b="0" i="0" kern="1200" dirty="0" smtClean="0">
                <a:solidFill>
                  <a:schemeClr val="tx1"/>
                </a:solidFill>
                <a:effectLst/>
                <a:latin typeface="Arial" charset="0"/>
                <a:ea typeface="+mn-ea"/>
                <a:cs typeface="Arial" charset="0"/>
              </a:rPr>
              <a:t>The nature and frequency of inspections required to discharge the duty will depend on the individual facts – the type, size, location and potential of the tree to cause harm are relevant; the principal factor being the level of risk that the tree poses to the public (</a:t>
            </a:r>
            <a:r>
              <a:rPr lang="en-GB" sz="1200" b="0" i="1" kern="1200" dirty="0" smtClean="0">
                <a:solidFill>
                  <a:schemeClr val="tx1"/>
                </a:solidFill>
                <a:effectLst/>
                <a:latin typeface="Arial" charset="0"/>
                <a:ea typeface="+mn-ea"/>
                <a:cs typeface="Arial" charset="0"/>
              </a:rPr>
              <a:t>Cavanagh v </a:t>
            </a:r>
            <a:r>
              <a:rPr lang="en-GB" sz="1200" b="0" i="1" kern="1200" dirty="0" err="1" smtClean="0">
                <a:solidFill>
                  <a:schemeClr val="tx1"/>
                </a:solidFill>
                <a:effectLst/>
                <a:latin typeface="Arial" charset="0"/>
                <a:ea typeface="+mn-ea"/>
                <a:cs typeface="Arial" charset="0"/>
              </a:rPr>
              <a:t>Witley</a:t>
            </a:r>
            <a:r>
              <a:rPr lang="en-GB" sz="1200" b="0" i="1" kern="1200" dirty="0" smtClean="0">
                <a:solidFill>
                  <a:schemeClr val="tx1"/>
                </a:solidFill>
                <a:effectLst/>
                <a:latin typeface="Arial" charset="0"/>
                <a:ea typeface="+mn-ea"/>
                <a:cs typeface="Arial" charset="0"/>
              </a:rPr>
              <a:t> Parish Council </a:t>
            </a:r>
            <a:r>
              <a:rPr lang="en-GB" sz="1200" b="0" i="0" kern="1200" dirty="0" smtClean="0">
                <a:solidFill>
                  <a:schemeClr val="tx1"/>
                </a:solidFill>
                <a:effectLst/>
                <a:latin typeface="Arial" charset="0"/>
                <a:ea typeface="+mn-ea"/>
                <a:cs typeface="Arial" charset="0"/>
              </a:rPr>
              <a:t>[2018] EWCA.  In the instant case, a three-year cycle of inspections was held to be inadequate with reference to the tree, its location (“a position of extreme high risk”) and potential to cause serious harm to road users (as indeed it did).</a:t>
            </a:r>
          </a:p>
          <a:p>
            <a:pPr marL="228600" indent="-228600">
              <a:buAutoNum type="arabicPeriod"/>
            </a:pPr>
            <a:r>
              <a:rPr lang="en-GB" sz="1200" b="0" i="0" kern="1200" dirty="0" smtClean="0">
                <a:solidFill>
                  <a:schemeClr val="tx1"/>
                </a:solidFill>
                <a:effectLst/>
                <a:latin typeface="Arial" charset="0"/>
                <a:ea typeface="+mn-ea"/>
                <a:cs typeface="Arial" charset="0"/>
              </a:rPr>
              <a:t>Inspections should be carried out by suitably trained and qualified staff in accordance with local or national standards.</a:t>
            </a:r>
          </a:p>
          <a:p>
            <a:pPr marL="228600" indent="-228600">
              <a:buAutoNum type="arabicPeriod"/>
            </a:pPr>
            <a:r>
              <a:rPr lang="en-GB" sz="1200" b="0" i="0" kern="1200" dirty="0" smtClean="0">
                <a:solidFill>
                  <a:schemeClr val="tx1"/>
                </a:solidFill>
                <a:effectLst/>
                <a:latin typeface="Arial" charset="0"/>
                <a:ea typeface="+mn-ea"/>
                <a:cs typeface="Arial" charset="0"/>
              </a:rPr>
              <a:t>In the event of a breach of duty, a claimant must still establish causation, i.e. that the failure to inspect sufficiently frequently and/or competently was the cause of the tree failure (and therefore the accident).</a:t>
            </a:r>
          </a:p>
          <a:p>
            <a:endParaRPr lang="en-GB" sz="1200" b="1" kern="1200" dirty="0" smtClean="0">
              <a:solidFill>
                <a:schemeClr val="tx1"/>
              </a:solidFill>
              <a:effectLst/>
              <a:latin typeface="Arial" charset="0"/>
              <a:ea typeface="+mn-ea"/>
              <a:cs typeface="Arial" charset="0"/>
            </a:endParaRPr>
          </a:p>
          <a:p>
            <a:r>
              <a:rPr lang="en-GB" sz="1200" b="1" kern="1200" dirty="0" smtClean="0">
                <a:solidFill>
                  <a:schemeClr val="tx1"/>
                </a:solidFill>
                <a:effectLst/>
                <a:latin typeface="Arial" charset="0"/>
                <a:ea typeface="+mn-ea"/>
                <a:cs typeface="Arial" charset="0"/>
              </a:rPr>
              <a:t>Highway authority not liable for cyclist’s accident</a:t>
            </a:r>
            <a:endParaRPr lang="en-GB" sz="1200" kern="1200" dirty="0" smtClean="0">
              <a:solidFill>
                <a:schemeClr val="tx1"/>
              </a:solidFill>
              <a:effectLst/>
              <a:latin typeface="Arial" charset="0"/>
              <a:ea typeface="+mn-ea"/>
              <a:cs typeface="Arial" charset="0"/>
            </a:endParaRPr>
          </a:p>
          <a:p>
            <a:r>
              <a:rPr lang="en-GB" sz="1200" b="1" i="1" kern="1200" dirty="0" smtClean="0">
                <a:solidFill>
                  <a:schemeClr val="tx1"/>
                </a:solidFill>
                <a:effectLst/>
                <a:latin typeface="Arial" charset="0"/>
                <a:ea typeface="+mn-ea"/>
                <a:cs typeface="Arial" charset="0"/>
              </a:rPr>
              <a:t>Nash v Hertfordshire County Council</a:t>
            </a:r>
            <a:r>
              <a:rPr lang="en-GB" sz="1200" b="1" kern="1200" dirty="0" smtClean="0">
                <a:solidFill>
                  <a:schemeClr val="tx1"/>
                </a:solidFill>
                <a:effectLst/>
                <a:latin typeface="Arial" charset="0"/>
                <a:ea typeface="+mn-ea"/>
                <a:cs typeface="Arial" charset="0"/>
              </a:rPr>
              <a:t> [2020] EWHC 3247 (QB)</a:t>
            </a:r>
            <a:endParaRPr lang="en-GB" sz="1200" kern="1200" dirty="0" smtClean="0">
              <a:solidFill>
                <a:schemeClr val="tx1"/>
              </a:solidFill>
              <a:effectLst/>
              <a:latin typeface="Arial" charset="0"/>
              <a:ea typeface="+mn-ea"/>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effectLst/>
                <a:latin typeface="Arial" charset="0"/>
                <a:ea typeface="+mn-ea"/>
                <a:cs typeface="Arial" charset="0"/>
              </a:rPr>
              <a:t>The claimant was cycling along a country lane (Mangrove Lane) in March 2016. As he rounded a 90 degree bend he collided with a van which was being driven in the opposite direction, sustaining serious injuries. Immediately after the accident the claimant had reportedly told the police that he had been riding his bike too fast and had taken the corner too wide. The claimant subsequently brought a claim against the defendant as the highway authority, alleging that he had needed to swerve around a pothole in the road and it was that action that caused the accident. It was alleged that the defendant had been negligent and/or were in breach of their statutory duty to maintain the highway pursuant to s.41 Highways Act 1980. Whilst accepting the presence of potholes at the scene of the accident, the defendant argued that the they were not dangerous given their size and location; even if there had been a breach of s.41 the potholes were not the cause of the accident and the sole cause was the claimant riding too fast and misjudging the bend in the road. The court held that at the time of the defendant’s inspection of the road on 20 August 2015, seven months prior to the accident, there were no recordable defects. As a result, and given the depth of the potholes, they did not present the sort of dangers which an authority may reasonably be expected to guard against. There was no breach by the defendant of their obligations under s.41 Highways Act 1980. Further, based on the evidence the claimant provided to the police immediately post-accident, the court accepted the cause of the accident was due to the claimant riding too fast and wide. If the potholes had been the reason for the accident, then the claimant would have told the police at the time. The claimant’s claim was dismissed.</a:t>
            </a:r>
          </a:p>
          <a:p>
            <a:endParaRPr lang="en-GB"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b="1" kern="1200" dirty="0" smtClean="0">
                <a:solidFill>
                  <a:schemeClr val="tx1"/>
                </a:solidFill>
                <a:effectLst/>
                <a:latin typeface="Arial" charset="0"/>
                <a:ea typeface="+mn-ea"/>
                <a:cs typeface="Arial" charset="0"/>
              </a:rPr>
              <a:t>Landmark ruling in Ella </a:t>
            </a:r>
            <a:r>
              <a:rPr lang="en-GB" sz="1200" b="1" kern="1200" dirty="0" err="1" smtClean="0">
                <a:solidFill>
                  <a:schemeClr val="tx1"/>
                </a:solidFill>
                <a:effectLst/>
                <a:latin typeface="Arial" charset="0"/>
                <a:ea typeface="+mn-ea"/>
                <a:cs typeface="Arial" charset="0"/>
              </a:rPr>
              <a:t>Kissi-Debrah’s</a:t>
            </a:r>
            <a:r>
              <a:rPr lang="en-GB" sz="1200" b="1" kern="1200" dirty="0" smtClean="0">
                <a:solidFill>
                  <a:schemeClr val="tx1"/>
                </a:solidFill>
                <a:effectLst/>
                <a:latin typeface="Arial" charset="0"/>
                <a:ea typeface="+mn-ea"/>
                <a:cs typeface="Arial" charset="0"/>
              </a:rPr>
              <a:t> death </a:t>
            </a:r>
            <a:endParaRPr lang="en-GB" sz="1200" kern="1200" dirty="0" smtClean="0">
              <a:solidFill>
                <a:schemeClr val="tx1"/>
              </a:solidFill>
              <a:effectLst/>
              <a:latin typeface="Arial" charset="0"/>
              <a:ea typeface="+mn-ea"/>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effectLst/>
                <a:latin typeface="Arial" charset="0"/>
                <a:ea typeface="+mn-ea"/>
                <a:cs typeface="Arial" charset="0"/>
              </a:rPr>
              <a:t>This case involves the hearing of</a:t>
            </a:r>
            <a:r>
              <a:rPr lang="en-GB" sz="1200" kern="1200" baseline="0" dirty="0" smtClean="0">
                <a:solidFill>
                  <a:schemeClr val="tx1"/>
                </a:solidFill>
                <a:effectLst/>
                <a:latin typeface="Arial" charset="0"/>
                <a:ea typeface="+mn-ea"/>
                <a:cs typeface="Arial" charset="0"/>
              </a:rPr>
              <a:t> a </a:t>
            </a:r>
            <a:r>
              <a:rPr lang="en-GB" sz="1200" kern="1200" dirty="0" smtClean="0">
                <a:solidFill>
                  <a:schemeClr val="tx1"/>
                </a:solidFill>
                <a:effectLst/>
                <a:latin typeface="Arial" charset="0"/>
                <a:ea typeface="+mn-ea"/>
                <a:cs typeface="Arial" charset="0"/>
              </a:rPr>
              <a:t>new inquest into the death of Ella </a:t>
            </a:r>
            <a:r>
              <a:rPr lang="en-GB" sz="1200" kern="1200" dirty="0" err="1" smtClean="0">
                <a:solidFill>
                  <a:schemeClr val="tx1"/>
                </a:solidFill>
                <a:effectLst/>
                <a:latin typeface="Arial" charset="0"/>
                <a:ea typeface="+mn-ea"/>
                <a:cs typeface="Arial" charset="0"/>
              </a:rPr>
              <a:t>Kissi-Debrah</a:t>
            </a:r>
            <a:r>
              <a:rPr lang="en-GB" sz="1200" kern="1200" dirty="0" smtClean="0">
                <a:solidFill>
                  <a:schemeClr val="tx1"/>
                </a:solidFill>
                <a:effectLst/>
                <a:latin typeface="Arial" charset="0"/>
                <a:ea typeface="+mn-ea"/>
                <a:cs typeface="Arial" charset="0"/>
              </a:rPr>
              <a:t> which was due to take place in December 2020. It was alleged by Ella’s mother, supported by medical evidence, that Ella’s death had, in part, been caused by air pollution. The first inquest had been quashed. London coroner, Philip Barlow, heard the fresh inquest and has found that Ella’s death in February 2013 was caused by acute respiratory failure, severe asthma and air pollution exposure. He found that Ella had been exposed to nitrogen dioxide and particulate matter (‘PM’) pollution at levels exceeding World Health Organization guidelines. Professor Stephen Holgate, an </a:t>
            </a:r>
            <a:r>
              <a:rPr lang="en-GB" sz="1200" kern="1200" dirty="0" err="1" smtClean="0">
                <a:solidFill>
                  <a:schemeClr val="tx1"/>
                </a:solidFill>
                <a:effectLst/>
                <a:latin typeface="Arial" charset="0"/>
                <a:ea typeface="+mn-ea"/>
                <a:cs typeface="Arial" charset="0"/>
              </a:rPr>
              <a:t>immunopharmacologist</a:t>
            </a:r>
            <a:r>
              <a:rPr lang="en-GB" sz="1200" kern="1200" dirty="0" smtClean="0">
                <a:solidFill>
                  <a:schemeClr val="tx1"/>
                </a:solidFill>
                <a:effectLst/>
                <a:latin typeface="Arial" charset="0"/>
                <a:ea typeface="+mn-ea"/>
                <a:cs typeface="Arial" charset="0"/>
              </a:rPr>
              <a:t>, told the inquest that the cumulative effect of the toxic air Ella had been breathing, living within 30 meters of the South Circular road, had caused her final asthma attack. The coroner found that the whole of Ella’s life had been lived in close proximity to highly polluting roads and he had no difficulty in concluding that her personal exposure to nitrogen dioxide and PM was very high. Further, the air pollution induced and exacerbated Ella’s particular form of severe asthma.</a:t>
            </a:r>
          </a:p>
          <a:p>
            <a:endParaRPr lang="en-GB" dirty="0" smtClean="0"/>
          </a:p>
          <a:p>
            <a:r>
              <a:rPr lang="en-GB" sz="1200" b="1" dirty="0" smtClean="0"/>
              <a:t>Hotel owner not in breach of their duty of care </a:t>
            </a:r>
          </a:p>
          <a:p>
            <a:r>
              <a:rPr lang="en-GB" sz="1200" b="1" i="1" dirty="0" smtClean="0"/>
              <a:t>Al-</a:t>
            </a:r>
            <a:r>
              <a:rPr lang="en-GB" sz="1200" b="1" i="1" dirty="0" err="1" smtClean="0"/>
              <a:t>Najar</a:t>
            </a:r>
            <a:r>
              <a:rPr lang="en-GB" sz="1200" b="1" i="1" dirty="0" smtClean="0"/>
              <a:t> and others v The Cumberland Hotel (London) Limited 2020 EWCA 1716</a:t>
            </a:r>
            <a:endParaRPr lang="en-GB" sz="1200" b="1" dirty="0" smtClean="0"/>
          </a:p>
          <a:p>
            <a:r>
              <a:rPr lang="en-GB" sz="1200" b="0" i="0" kern="1200" dirty="0" smtClean="0">
                <a:solidFill>
                  <a:schemeClr val="tx1"/>
                </a:solidFill>
                <a:effectLst/>
                <a:latin typeface="Arial" charset="0"/>
                <a:ea typeface="+mn-ea"/>
                <a:cs typeface="Arial" charset="0"/>
              </a:rPr>
              <a:t>Six members of the Al-</a:t>
            </a:r>
            <a:r>
              <a:rPr lang="en-GB" sz="1200" b="0" i="0" kern="1200" dirty="0" err="1" smtClean="0">
                <a:solidFill>
                  <a:schemeClr val="tx1"/>
                </a:solidFill>
                <a:effectLst/>
                <a:latin typeface="Arial" charset="0"/>
                <a:ea typeface="+mn-ea"/>
                <a:cs typeface="Arial" charset="0"/>
              </a:rPr>
              <a:t>Najar</a:t>
            </a:r>
            <a:r>
              <a:rPr lang="en-GB" sz="1200" b="0" i="0" kern="1200" dirty="0" smtClean="0">
                <a:solidFill>
                  <a:schemeClr val="tx1"/>
                </a:solidFill>
                <a:effectLst/>
                <a:latin typeface="Arial" charset="0"/>
                <a:ea typeface="+mn-ea"/>
                <a:cs typeface="Arial" charset="0"/>
              </a:rPr>
              <a:t> family were staying at the Cumberland Hotel in April 2014. In the early hours of 6 April 2014 Philip Spence walked into the hotel lobby, went up in the lift to the fifth floor and then via the fire escape to the seventh floor where the Al-</a:t>
            </a:r>
            <a:r>
              <a:rPr lang="en-GB" sz="1200" b="0" i="0" kern="1200" dirty="0" err="1" smtClean="0">
                <a:solidFill>
                  <a:schemeClr val="tx1"/>
                </a:solidFill>
                <a:effectLst/>
                <a:latin typeface="Arial" charset="0"/>
                <a:ea typeface="+mn-ea"/>
                <a:cs typeface="Arial" charset="0"/>
              </a:rPr>
              <a:t>Najar</a:t>
            </a:r>
            <a:r>
              <a:rPr lang="en-GB" sz="1200" b="0" i="0" kern="1200" dirty="0" smtClean="0">
                <a:solidFill>
                  <a:schemeClr val="tx1"/>
                </a:solidFill>
                <a:effectLst/>
                <a:latin typeface="Arial" charset="0"/>
                <a:ea typeface="+mn-ea"/>
                <a:cs typeface="Arial" charset="0"/>
              </a:rPr>
              <a:t> family were sleeping. He gained access to one of the rooms the family was staying in. A key card controlled door had been left ajar by the family. He was disturbed whilst carrying out a robbery and attacked several of the family leaving one with catastrophic brain injuries. Mr Spence was subsequently convicted of attempted murder and imprisoned for life. The claimants brought a compensation claim against the hotel arguing that the hotel had failed to keep them and their property reasonably safe. Both sides produced expert security evidence. It was confirmed in the evidence produced that thefts at the hotel occurred on average once per week. All doors were fitted with locks, latch guards and viewing holes. Patrols were carried out a minimum of once every 24 hours, the frequency of which increased post-accident. It also emerged in evidence that prior to the relevant incident, the hotel security manager had recommended a key card system to access the lifts. This had been rejected by management and only installed some time after the attack for unrelated reasons, although this did not appear to have reduced the number of thefts. </a:t>
            </a:r>
          </a:p>
          <a:p>
            <a:r>
              <a:rPr lang="en-GB" sz="1200" b="0" i="0" kern="1200" dirty="0" smtClean="0">
                <a:solidFill>
                  <a:schemeClr val="tx1"/>
                </a:solidFill>
                <a:effectLst/>
                <a:latin typeface="Arial" charset="0"/>
                <a:ea typeface="+mn-ea"/>
                <a:cs typeface="Arial" charset="0"/>
              </a:rPr>
              <a:t>High Court judgment – May 2019</a:t>
            </a:r>
          </a:p>
          <a:p>
            <a:r>
              <a:rPr lang="en-GB" sz="1200" b="0" i="0" kern="1200" dirty="0" smtClean="0">
                <a:solidFill>
                  <a:schemeClr val="tx1"/>
                </a:solidFill>
                <a:effectLst/>
                <a:latin typeface="Arial" charset="0"/>
                <a:ea typeface="+mn-ea"/>
                <a:cs typeface="Arial" charset="0"/>
              </a:rPr>
              <a:t>At first instance Mr Justice </a:t>
            </a:r>
            <a:r>
              <a:rPr lang="en-GB" sz="1200" b="0" i="0" kern="1200" dirty="0" err="1" smtClean="0">
                <a:solidFill>
                  <a:schemeClr val="tx1"/>
                </a:solidFill>
                <a:effectLst/>
                <a:latin typeface="Arial" charset="0"/>
                <a:ea typeface="+mn-ea"/>
                <a:cs typeface="Arial" charset="0"/>
              </a:rPr>
              <a:t>Dingemans</a:t>
            </a:r>
            <a:r>
              <a:rPr lang="en-GB" sz="1200" b="0" i="0" kern="1200" dirty="0" smtClean="0">
                <a:solidFill>
                  <a:schemeClr val="tx1"/>
                </a:solidFill>
                <a:effectLst/>
                <a:latin typeface="Arial" charset="0"/>
                <a:ea typeface="+mn-ea"/>
                <a:cs typeface="Arial" charset="0"/>
              </a:rPr>
              <a:t> found that the hotel, having invited guests to stay there, had assumed responsibility for them and therefore owed a duty to take reasonable care of those guests to protect them against injury caused by the criminal acts of third parties. He noted it was reasonably foreseeable to the hotel that a third party may enter the hotel and injure a guest, such risk having been identified in training documentation produced by the hotel, albeit it was categorised as a low risk. In terms of breach of duty, he found the hotel had no overriding security plan or single formal risk assessment. A lobby officer had not been present at all times as required by the hotel’s policies and some CCTV cameras were inactive and those that were active were not continuously monitored. Yet having heard the evidence he found no breach of duty as in all the circumstances he found that the hotel took security seriously and had an adequate overall security system. This was evidenced by their security policies, training records, detailed systems for investigating incidents, monitoring of security issues, having clear roles for their security staff and the operation of daily patrols. </a:t>
            </a:r>
            <a:r>
              <a:rPr lang="en-GB" sz="1200" b="0" i="0" kern="1200" baseline="0" dirty="0" smtClean="0">
                <a:solidFill>
                  <a:schemeClr val="tx1"/>
                </a:solidFill>
                <a:effectLst/>
                <a:latin typeface="Arial" charset="0"/>
                <a:ea typeface="+mn-ea"/>
                <a:cs typeface="Arial" charset="0"/>
              </a:rPr>
              <a:t> </a:t>
            </a:r>
            <a:r>
              <a:rPr lang="en-GB" sz="1200" b="0" i="0" kern="1200" dirty="0" smtClean="0">
                <a:solidFill>
                  <a:schemeClr val="tx1"/>
                </a:solidFill>
                <a:effectLst/>
                <a:latin typeface="Arial" charset="0"/>
                <a:ea typeface="+mn-ea"/>
                <a:cs typeface="Arial" charset="0"/>
              </a:rPr>
              <a:t>The hotel had limited access to a single entrance after 11pm, employed a lobby officer and other staff, they had CCTV coverage, self-locking bedroom doors and had trained housekeeping and other staff to challenge unfamiliar persons on guest floors. Given the low risk and in line with other hotels there was no requirement to continuously monitor the CCTV, have cameras in lifts or on fire escapes, formally patrol more than once per day, install alarms on bedroom doors or implement key card access to lifts. The need to keep bedroom doors locked was obvious and therefore there was no duty to remind guests to do so. Similarly, there was no requirement to have lobby staff greet every guest entering the hotel, particularly as such staff had the whole lobby to administer. In such circumstances the hotel had done enough to show that they had taken reasonable care and as such the claimants’ claims failed.</a:t>
            </a:r>
          </a:p>
          <a:p>
            <a:r>
              <a:rPr lang="en-GB" sz="1200" b="0" i="0" kern="1200" dirty="0" smtClean="0">
                <a:solidFill>
                  <a:schemeClr val="tx1"/>
                </a:solidFill>
                <a:effectLst/>
                <a:latin typeface="Arial" charset="0"/>
                <a:ea typeface="+mn-ea"/>
                <a:cs typeface="Arial" charset="0"/>
              </a:rPr>
              <a:t>Court of Appeal – 18 December 2020</a:t>
            </a:r>
          </a:p>
          <a:p>
            <a:r>
              <a:rPr lang="en-GB" sz="1200" b="0" i="0" kern="1200" dirty="0" smtClean="0">
                <a:solidFill>
                  <a:schemeClr val="tx1"/>
                </a:solidFill>
                <a:effectLst/>
                <a:latin typeface="Arial" charset="0"/>
                <a:ea typeface="+mn-ea"/>
                <a:cs typeface="Arial" charset="0"/>
              </a:rPr>
              <a:t>The appeal was on limited grounds, namely that the judge had incorrectly assessed the standard of care of the hotel’s lobby officer. It was argued on appeal that he should have greeted each visitor who entered the hotel lobby, subject to the proviso of this being possible or alternatively where reasonably practicable. The Court of Appeal gave this argument short shrift, stating that the judge had been entitled to assess the actions of the lobby officer and make the findings on breach that he did. The judge’s decision that there was no breach of duty could not be faulted.</a:t>
            </a:r>
            <a:endParaRPr lang="en-GB" sz="1800" dirty="0" smtClean="0"/>
          </a:p>
          <a:p>
            <a:endParaRPr lang="en-GB" dirty="0" smtClean="0"/>
          </a:p>
          <a:p>
            <a:endParaRPr lang="en-GB" dirty="0"/>
          </a:p>
        </p:txBody>
      </p:sp>
      <p:sp>
        <p:nvSpPr>
          <p:cNvPr id="4" name="Date Placeholder 3"/>
          <p:cNvSpPr>
            <a:spLocks noGrp="1"/>
          </p:cNvSpPr>
          <p:nvPr>
            <p:ph type="dt" idx="10"/>
          </p:nvPr>
        </p:nvSpPr>
        <p:spPr/>
        <p:txBody>
          <a:bodyPr/>
          <a:lstStyle/>
          <a:p>
            <a:pPr>
              <a:defRPr/>
            </a:pPr>
            <a:r>
              <a:rPr lang="en-US" smtClean="0"/>
              <a:t>October 2017</a:t>
            </a:r>
            <a:endParaRPr lang="en-GB" dirty="0"/>
          </a:p>
        </p:txBody>
      </p:sp>
    </p:spTree>
    <p:extLst>
      <p:ext uri="{BB962C8B-B14F-4D97-AF65-F5344CB8AC3E}">
        <p14:creationId xmlns:p14="http://schemas.microsoft.com/office/powerpoint/2010/main" val="39924281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5400000">
            <a:off x="2555856" y="-316706"/>
            <a:ext cx="830305" cy="4541837"/>
          </a:xfrm>
          <a:prstGeom prst="rect">
            <a:avLst/>
          </a:prstGeom>
        </p:spPr>
      </p:pic>
      <p:sp>
        <p:nvSpPr>
          <p:cNvPr id="4" name="Text Box 17"/>
          <p:cNvSpPr txBox="1">
            <a:spLocks noChangeArrowheads="1"/>
          </p:cNvSpPr>
          <p:nvPr/>
        </p:nvSpPr>
        <p:spPr bwMode="auto">
          <a:xfrm>
            <a:off x="815978" y="6197602"/>
            <a:ext cx="755491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200">
                <a:solidFill>
                  <a:schemeClr val="tx1"/>
                </a:solidFill>
                <a:latin typeface="Lucida Sans Unicode" pitchFamily="34" charset="0"/>
                <a:cs typeface="Arial" charset="0"/>
              </a:defRPr>
            </a:lvl1pPr>
            <a:lvl2pPr marL="742950" indent="-285750" eaLnBrk="0" hangingPunct="0">
              <a:defRPr sz="2200">
                <a:solidFill>
                  <a:schemeClr val="tx1"/>
                </a:solidFill>
                <a:latin typeface="Lucida Sans Unicode" pitchFamily="34" charset="0"/>
                <a:cs typeface="Arial" charset="0"/>
              </a:defRPr>
            </a:lvl2pPr>
            <a:lvl3pPr marL="1143000" indent="-228600" eaLnBrk="0" hangingPunct="0">
              <a:defRPr sz="2200">
                <a:solidFill>
                  <a:schemeClr val="tx1"/>
                </a:solidFill>
                <a:latin typeface="Lucida Sans Unicode" pitchFamily="34" charset="0"/>
                <a:cs typeface="Arial" charset="0"/>
              </a:defRPr>
            </a:lvl3pPr>
            <a:lvl4pPr marL="1600200" indent="-228600" eaLnBrk="0" hangingPunct="0">
              <a:defRPr sz="2200">
                <a:solidFill>
                  <a:schemeClr val="tx1"/>
                </a:solidFill>
                <a:latin typeface="Lucida Sans Unicode" pitchFamily="34" charset="0"/>
                <a:cs typeface="Arial" charset="0"/>
              </a:defRPr>
            </a:lvl4pPr>
            <a:lvl5pPr marL="2057400" indent="-228600" eaLnBrk="0" hangingPunct="0">
              <a:defRPr sz="2200">
                <a:solidFill>
                  <a:schemeClr val="tx1"/>
                </a:solidFill>
                <a:latin typeface="Lucida Sans Unicode" pitchFamily="34" charset="0"/>
                <a:cs typeface="Arial" charset="0"/>
              </a:defRPr>
            </a:lvl5pPr>
            <a:lvl6pPr marL="2514600" indent="-228600" eaLnBrk="0" fontAlgn="base" hangingPunct="0">
              <a:spcBef>
                <a:spcPct val="0"/>
              </a:spcBef>
              <a:spcAft>
                <a:spcPct val="0"/>
              </a:spcAft>
              <a:defRPr sz="2200">
                <a:solidFill>
                  <a:schemeClr val="tx1"/>
                </a:solidFill>
                <a:latin typeface="Lucida Sans Unicode" pitchFamily="34" charset="0"/>
                <a:cs typeface="Arial" charset="0"/>
              </a:defRPr>
            </a:lvl6pPr>
            <a:lvl7pPr marL="2971800" indent="-228600" eaLnBrk="0" fontAlgn="base" hangingPunct="0">
              <a:spcBef>
                <a:spcPct val="0"/>
              </a:spcBef>
              <a:spcAft>
                <a:spcPct val="0"/>
              </a:spcAft>
              <a:defRPr sz="2200">
                <a:solidFill>
                  <a:schemeClr val="tx1"/>
                </a:solidFill>
                <a:latin typeface="Lucida Sans Unicode" pitchFamily="34" charset="0"/>
                <a:cs typeface="Arial" charset="0"/>
              </a:defRPr>
            </a:lvl7pPr>
            <a:lvl8pPr marL="3429000" indent="-228600" eaLnBrk="0" fontAlgn="base" hangingPunct="0">
              <a:spcBef>
                <a:spcPct val="0"/>
              </a:spcBef>
              <a:spcAft>
                <a:spcPct val="0"/>
              </a:spcAft>
              <a:defRPr sz="2200">
                <a:solidFill>
                  <a:schemeClr val="tx1"/>
                </a:solidFill>
                <a:latin typeface="Lucida Sans Unicode" pitchFamily="34" charset="0"/>
                <a:cs typeface="Arial" charset="0"/>
              </a:defRPr>
            </a:lvl8pPr>
            <a:lvl9pPr marL="3886200" indent="-228600" eaLnBrk="0" fontAlgn="base" hangingPunct="0">
              <a:spcBef>
                <a:spcPct val="0"/>
              </a:spcBef>
              <a:spcAft>
                <a:spcPct val="0"/>
              </a:spcAft>
              <a:defRPr sz="2200">
                <a:solidFill>
                  <a:schemeClr val="tx1"/>
                </a:solidFill>
                <a:latin typeface="Lucida Sans Unicode" pitchFamily="34" charset="0"/>
                <a:cs typeface="Arial" charset="0"/>
              </a:defRPr>
            </a:lvl9pPr>
          </a:lstStyle>
          <a:p>
            <a:pPr eaLnBrk="1" hangingPunct="1">
              <a:spcBef>
                <a:spcPct val="50000"/>
              </a:spcBef>
              <a:defRPr/>
            </a:pPr>
            <a:r>
              <a:rPr lang="en-GB" sz="1400" dirty="0" smtClean="0">
                <a:solidFill>
                  <a:schemeClr val="bg2"/>
                </a:solidFill>
                <a:cs typeface="Lucida Sans Unicode" pitchFamily="34" charset="0"/>
              </a:rPr>
              <a:t>© </a:t>
            </a:r>
            <a:r>
              <a:rPr lang="en-GB" sz="1400" dirty="0" smtClean="0">
                <a:solidFill>
                  <a:schemeClr val="bg2"/>
                </a:solidFill>
              </a:rPr>
              <a:t>Weightmans LLP</a:t>
            </a:r>
          </a:p>
        </p:txBody>
      </p:sp>
      <p:sp>
        <p:nvSpPr>
          <p:cNvPr id="5122" name="Rectangle 2"/>
          <p:cNvSpPr>
            <a:spLocks noGrp="1" noChangeArrowheads="1"/>
          </p:cNvSpPr>
          <p:nvPr>
            <p:ph type="ctrTitle"/>
          </p:nvPr>
        </p:nvSpPr>
        <p:spPr>
          <a:xfrm>
            <a:off x="815883" y="2485779"/>
            <a:ext cx="7023100" cy="431800"/>
          </a:xfrm>
        </p:spPr>
        <p:txBody>
          <a:bodyPr/>
          <a:lstStyle>
            <a:lvl1pPr algn="l">
              <a:defRPr>
                <a:solidFill>
                  <a:srgbClr val="016160"/>
                </a:solidFill>
              </a:defRPr>
            </a:lvl1pPr>
          </a:lstStyle>
          <a:p>
            <a:r>
              <a:rPr lang="en-US" smtClean="0"/>
              <a:t>Click to edit Master title style</a:t>
            </a:r>
            <a:endParaRPr lang="en-GB" dirty="0"/>
          </a:p>
        </p:txBody>
      </p:sp>
      <p:sp>
        <p:nvSpPr>
          <p:cNvPr id="5123" name="Rectangle 3"/>
          <p:cNvSpPr>
            <a:spLocks noGrp="1" noChangeArrowheads="1"/>
          </p:cNvSpPr>
          <p:nvPr>
            <p:ph type="subTitle" idx="1"/>
          </p:nvPr>
        </p:nvSpPr>
        <p:spPr>
          <a:xfrm>
            <a:off x="829327" y="2935383"/>
            <a:ext cx="7023100" cy="431800"/>
          </a:xfrm>
        </p:spPr>
        <p:txBody>
          <a:bodyPr/>
          <a:lstStyle>
            <a:lvl1pPr marL="0" indent="0" algn="l">
              <a:buFont typeface="Lucida Sans Unicode" pitchFamily="34" charset="0"/>
              <a:buNone/>
              <a:defRPr sz="1800">
                <a:solidFill>
                  <a:srgbClr val="016160"/>
                </a:solidFill>
              </a:defRPr>
            </a:lvl1pPr>
          </a:lstStyle>
          <a:p>
            <a:r>
              <a:rPr lang="en-US" smtClean="0"/>
              <a:t>Click to edit Master subtitle style</a:t>
            </a:r>
            <a:endParaRPr lang="en-GB" dirty="0"/>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 y="4491081"/>
            <a:ext cx="9165431" cy="2366920"/>
          </a:xfrm>
          <a:prstGeom prst="rect">
            <a:avLst/>
          </a:prstGeom>
        </p:spPr>
      </p:pic>
    </p:spTree>
    <p:extLst>
      <p:ext uri="{BB962C8B-B14F-4D97-AF65-F5344CB8AC3E}">
        <p14:creationId xmlns:p14="http://schemas.microsoft.com/office/powerpoint/2010/main" val="2780564335"/>
      </p:ext>
    </p:extLst>
  </p:cSld>
  <p:clrMapOvr>
    <a:masterClrMapping/>
  </p:clrMapOvr>
  <p:transition>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7D5CC6"/>
                </a:solidFill>
              </a:defRPr>
            </a:lvl1pPr>
          </a:lstStyle>
          <a:p>
            <a:r>
              <a:rPr lang="en-US" smtClean="0"/>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799345993"/>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97639" y="1085852"/>
            <a:ext cx="1890712" cy="5040313"/>
          </a:xfrm>
        </p:spPr>
        <p:txBody>
          <a:bodyPr vert="eaVert"/>
          <a:lstStyle>
            <a:lvl1pPr>
              <a:defRPr>
                <a:solidFill>
                  <a:srgbClr val="7D5CC6"/>
                </a:solidFill>
              </a:defRPr>
            </a:lvl1pPr>
          </a:lstStyle>
          <a:p>
            <a:r>
              <a:rPr lang="en-US" smtClean="0"/>
              <a:t>Click to edit Master title style</a:t>
            </a:r>
            <a:endParaRPr lang="en-GB" dirty="0"/>
          </a:p>
        </p:txBody>
      </p:sp>
      <p:sp>
        <p:nvSpPr>
          <p:cNvPr id="3" name="Vertical Text Placeholder 2"/>
          <p:cNvSpPr>
            <a:spLocks noGrp="1"/>
          </p:cNvSpPr>
          <p:nvPr>
            <p:ph type="body" orient="vert" idx="1"/>
          </p:nvPr>
        </p:nvSpPr>
        <p:spPr>
          <a:xfrm>
            <a:off x="822328" y="1085852"/>
            <a:ext cx="5522913" cy="5040313"/>
          </a:xfrm>
        </p:spPr>
        <p:txBody>
          <a:bodyPr vert="eaVert"/>
          <a:lstStyle>
            <a:lvl1pPr>
              <a:buClr>
                <a:srgbClr val="7D5CC6"/>
              </a:buClr>
              <a:defRPr/>
            </a:lvl1pPr>
            <a:lvl2pPr>
              <a:buClr>
                <a:srgbClr val="7D5CC6"/>
              </a:buClr>
              <a:defRPr/>
            </a:lvl2pPr>
            <a:lvl3pPr>
              <a:buClr>
                <a:srgbClr val="7D5CC6"/>
              </a:buClr>
              <a:defRPr/>
            </a:lvl3pPr>
            <a:lvl4pPr>
              <a:buClr>
                <a:srgbClr val="7D5CC6"/>
              </a:buClr>
              <a:defRPr/>
            </a:lvl4pPr>
            <a:lvl5pPr>
              <a:buClr>
                <a:srgbClr val="7D5CC6"/>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92661902"/>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7D5CC6"/>
                </a:solidFill>
              </a:defRPr>
            </a:lvl1pPr>
          </a:lstStyle>
          <a:p>
            <a:r>
              <a:rPr lang="en-US" smtClean="0"/>
              <a:t>Click to edit Master title style</a:t>
            </a:r>
            <a:endParaRPr lang="en-GB" dirty="0"/>
          </a:p>
        </p:txBody>
      </p:sp>
      <p:sp>
        <p:nvSpPr>
          <p:cNvPr id="3" name="Content Placeholder 2"/>
          <p:cNvSpPr>
            <a:spLocks noGrp="1"/>
          </p:cNvSpPr>
          <p:nvPr>
            <p:ph idx="1"/>
          </p:nvPr>
        </p:nvSpPr>
        <p:spPr/>
        <p:txBody>
          <a:bodyPr/>
          <a:lstStyle>
            <a:lvl1pPr>
              <a:buClr>
                <a:srgbClr val="7D5CC6"/>
              </a:buClr>
              <a:defRPr/>
            </a:lvl1pPr>
            <a:lvl2pPr>
              <a:buClr>
                <a:srgbClr val="7D5CC6"/>
              </a:buClr>
              <a:defRPr/>
            </a:lvl2pPr>
            <a:lvl3pPr>
              <a:buClr>
                <a:srgbClr val="7D5CC6"/>
              </a:buClr>
              <a:defRPr/>
            </a:lvl3pPr>
            <a:lvl4pPr>
              <a:buClr>
                <a:srgbClr val="7D5CC6"/>
              </a:buClr>
              <a:defRPr/>
            </a:lvl4pPr>
            <a:lvl5pPr>
              <a:buClr>
                <a:srgbClr val="7D5CC6"/>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TextBox 3"/>
          <p:cNvSpPr txBox="1"/>
          <p:nvPr userDrawn="1"/>
        </p:nvSpPr>
        <p:spPr>
          <a:xfrm>
            <a:off x="4646143" y="6141310"/>
            <a:ext cx="2323071" cy="430887"/>
          </a:xfrm>
          <a:prstGeom prst="rect">
            <a:avLst/>
          </a:prstGeom>
          <a:noFill/>
        </p:spPr>
        <p:txBody>
          <a:bodyPr wrap="square" rtlCol="0">
            <a:spAutoFit/>
          </a:bodyPr>
          <a:lstStyle/>
          <a:p>
            <a:endParaRPr lang="en-GB" dirty="0"/>
          </a:p>
        </p:txBody>
      </p:sp>
    </p:spTree>
    <p:extLst>
      <p:ext uri="{BB962C8B-B14F-4D97-AF65-F5344CB8AC3E}">
        <p14:creationId xmlns:p14="http://schemas.microsoft.com/office/powerpoint/2010/main" val="988333990"/>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7D5CC6"/>
                </a:solidFill>
              </a:defRPr>
            </a:lvl1pPr>
          </a:lstStyle>
          <a:p>
            <a:r>
              <a:rPr lang="en-US" smtClean="0"/>
              <a:t>Click to edit Master title style</a:t>
            </a:r>
            <a:endParaRPr lang="en-GB" dirty="0"/>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502446142"/>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7D5CC6"/>
                </a:solidFill>
              </a:defRPr>
            </a:lvl1pPr>
          </a:lstStyle>
          <a:p>
            <a:r>
              <a:rPr lang="en-US" smtClean="0"/>
              <a:t>Click to edit Master title style</a:t>
            </a:r>
            <a:endParaRPr lang="en-GB" dirty="0"/>
          </a:p>
        </p:txBody>
      </p:sp>
      <p:sp>
        <p:nvSpPr>
          <p:cNvPr id="3" name="Content Placeholder 2"/>
          <p:cNvSpPr>
            <a:spLocks noGrp="1"/>
          </p:cNvSpPr>
          <p:nvPr>
            <p:ph sz="half" idx="1"/>
          </p:nvPr>
        </p:nvSpPr>
        <p:spPr>
          <a:xfrm>
            <a:off x="827088" y="1751013"/>
            <a:ext cx="3703637" cy="4375150"/>
          </a:xfrm>
        </p:spPr>
        <p:txBody>
          <a:bodyPr/>
          <a:lstStyle>
            <a:lvl1pPr>
              <a:buClr>
                <a:srgbClr val="7D5CC6"/>
              </a:buClr>
              <a:defRPr sz="2800"/>
            </a:lvl1pPr>
            <a:lvl2pPr>
              <a:buClr>
                <a:srgbClr val="7D5CC6"/>
              </a:buClr>
              <a:defRPr sz="2400"/>
            </a:lvl2pPr>
            <a:lvl3pPr>
              <a:buClr>
                <a:srgbClr val="7D5CC6"/>
              </a:buClr>
              <a:defRPr sz="2000"/>
            </a:lvl3pPr>
            <a:lvl4pPr>
              <a:buClr>
                <a:srgbClr val="7D5CC6"/>
              </a:buClr>
              <a:defRPr sz="1800"/>
            </a:lvl4pPr>
            <a:lvl5pPr>
              <a:buClr>
                <a:srgbClr val="7D5CC6"/>
              </a:buCl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83128" y="1751013"/>
            <a:ext cx="3705225" cy="4375150"/>
          </a:xfrm>
        </p:spPr>
        <p:txBody>
          <a:bodyPr/>
          <a:lstStyle>
            <a:lvl1pPr>
              <a:buClr>
                <a:srgbClr val="7D5CC6"/>
              </a:buClr>
              <a:defRPr sz="2800"/>
            </a:lvl1pPr>
            <a:lvl2pPr>
              <a:buClr>
                <a:srgbClr val="7D5CC6"/>
              </a:buClr>
              <a:defRPr sz="2400"/>
            </a:lvl2pPr>
            <a:lvl3pPr>
              <a:buClr>
                <a:srgbClr val="7D5CC6"/>
              </a:buClr>
              <a:defRPr sz="2000"/>
            </a:lvl3pPr>
            <a:lvl4pPr>
              <a:buClr>
                <a:srgbClr val="7D5CC6"/>
              </a:buClr>
              <a:defRPr sz="1800"/>
            </a:lvl4pPr>
            <a:lvl5pPr>
              <a:buClr>
                <a:srgbClr val="7D5CC6"/>
              </a:buCl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934855194"/>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rgbClr val="7D5CC6"/>
                </a:solidFill>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buClr>
                <a:srgbClr val="7D5CC6"/>
              </a:buClr>
              <a:defRPr sz="2400"/>
            </a:lvl1pPr>
            <a:lvl2pPr>
              <a:buClr>
                <a:srgbClr val="7D5CC6"/>
              </a:buClr>
              <a:defRPr sz="2000"/>
            </a:lvl2pPr>
            <a:lvl3pPr>
              <a:buClr>
                <a:srgbClr val="7D5CC6"/>
              </a:buClr>
              <a:defRPr sz="1800"/>
            </a:lvl3pPr>
            <a:lvl4pPr>
              <a:buClr>
                <a:srgbClr val="7D5CC6"/>
              </a:buClr>
              <a:defRPr sz="1600"/>
            </a:lvl4pPr>
            <a:lvl5pPr>
              <a:buClr>
                <a:srgbClr val="7D5CC6"/>
              </a:buCl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buClr>
                <a:srgbClr val="7D5CC6"/>
              </a:buClr>
              <a:defRPr sz="2400"/>
            </a:lvl1pPr>
            <a:lvl2pPr>
              <a:buClr>
                <a:srgbClr val="7D5CC6"/>
              </a:buClr>
              <a:defRPr sz="2000"/>
            </a:lvl2pPr>
            <a:lvl3pPr>
              <a:buClr>
                <a:srgbClr val="7D5CC6"/>
              </a:buClr>
              <a:defRPr sz="1800"/>
            </a:lvl3pPr>
            <a:lvl4pPr>
              <a:buClr>
                <a:srgbClr val="7D5CC6"/>
              </a:buClr>
              <a:defRPr sz="1600"/>
            </a:lvl4pPr>
            <a:lvl5pPr>
              <a:buClr>
                <a:srgbClr val="7D5CC6"/>
              </a:buCl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2177128141"/>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7D5CC6"/>
                </a:solidFill>
              </a:defRPr>
            </a:lvl1pPr>
          </a:lstStyle>
          <a:p>
            <a:r>
              <a:rPr lang="en-US" smtClean="0"/>
              <a:t>Click to edit Master title style</a:t>
            </a:r>
            <a:endParaRPr lang="en-GB" dirty="0"/>
          </a:p>
        </p:txBody>
      </p:sp>
    </p:spTree>
    <p:extLst>
      <p:ext uri="{BB962C8B-B14F-4D97-AF65-F5344CB8AC3E}">
        <p14:creationId xmlns:p14="http://schemas.microsoft.com/office/powerpoint/2010/main" val="3542189260"/>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1958715"/>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solidFill>
                  <a:srgbClr val="7D5CC6"/>
                </a:solidFill>
              </a:defRPr>
            </a:lvl1pPr>
          </a:lstStyle>
          <a:p>
            <a:r>
              <a:rPr lang="en-US" smtClean="0"/>
              <a:t>Click to edit Master title style</a:t>
            </a:r>
            <a:endParaRPr lang="en-GB" dirty="0"/>
          </a:p>
        </p:txBody>
      </p:sp>
      <p:sp>
        <p:nvSpPr>
          <p:cNvPr id="3" name="Content Placeholder 2"/>
          <p:cNvSpPr>
            <a:spLocks noGrp="1"/>
          </p:cNvSpPr>
          <p:nvPr>
            <p:ph idx="1"/>
          </p:nvPr>
        </p:nvSpPr>
        <p:spPr>
          <a:xfrm>
            <a:off x="3575051" y="273052"/>
            <a:ext cx="5111751" cy="5853113"/>
          </a:xfrm>
        </p:spPr>
        <p:txBody>
          <a:bodyPr/>
          <a:lstStyle>
            <a:lvl1pPr>
              <a:buClr>
                <a:srgbClr val="7D5CC6"/>
              </a:buClr>
              <a:defRPr sz="3200"/>
            </a:lvl1pPr>
            <a:lvl2pPr>
              <a:buClr>
                <a:srgbClr val="7D5CC6"/>
              </a:buClr>
              <a:defRPr sz="2800"/>
            </a:lvl2pPr>
            <a:lvl3pPr>
              <a:buClr>
                <a:srgbClr val="7D5CC6"/>
              </a:buClr>
              <a:defRPr sz="2400"/>
            </a:lvl3pPr>
            <a:lvl4pPr>
              <a:buClr>
                <a:srgbClr val="7D5CC6"/>
              </a:buClr>
              <a:defRPr sz="2000"/>
            </a:lvl4pPr>
            <a:lvl5pPr>
              <a:buClr>
                <a:srgbClr val="7D5CC6"/>
              </a:buCl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16023808"/>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solidFill>
                  <a:srgbClr val="7D5CC6"/>
                </a:solidFill>
              </a:defRPr>
            </a:lvl1pPr>
          </a:lstStyle>
          <a:p>
            <a:r>
              <a:rPr lang="en-US" smtClean="0"/>
              <a:t>Click to edit Master title style</a:t>
            </a:r>
            <a:endParaRPr lang="en-GB"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GB" noProof="0"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0147023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22327" y="1085852"/>
            <a:ext cx="61849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827090" y="1751013"/>
            <a:ext cx="7561263" cy="437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
        <p:nvSpPr>
          <p:cNvPr id="1028" name="Text Box 7"/>
          <p:cNvSpPr txBox="1">
            <a:spLocks noChangeArrowheads="1"/>
          </p:cNvSpPr>
          <p:nvPr/>
        </p:nvSpPr>
        <p:spPr bwMode="auto">
          <a:xfrm>
            <a:off x="822325" y="6326190"/>
            <a:ext cx="7551739"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200">
                <a:solidFill>
                  <a:schemeClr val="tx1"/>
                </a:solidFill>
                <a:latin typeface="Lucida Sans Unicode" pitchFamily="34" charset="0"/>
                <a:cs typeface="Arial" charset="0"/>
              </a:defRPr>
            </a:lvl1pPr>
            <a:lvl2pPr marL="742950" indent="-285750" eaLnBrk="0" hangingPunct="0">
              <a:defRPr sz="2200">
                <a:solidFill>
                  <a:schemeClr val="tx1"/>
                </a:solidFill>
                <a:latin typeface="Lucida Sans Unicode" pitchFamily="34" charset="0"/>
                <a:cs typeface="Arial" charset="0"/>
              </a:defRPr>
            </a:lvl2pPr>
            <a:lvl3pPr marL="1143000" indent="-228600" eaLnBrk="0" hangingPunct="0">
              <a:defRPr sz="2200">
                <a:solidFill>
                  <a:schemeClr val="tx1"/>
                </a:solidFill>
                <a:latin typeface="Lucida Sans Unicode" pitchFamily="34" charset="0"/>
                <a:cs typeface="Arial" charset="0"/>
              </a:defRPr>
            </a:lvl3pPr>
            <a:lvl4pPr marL="1600200" indent="-228600" eaLnBrk="0" hangingPunct="0">
              <a:defRPr sz="2200">
                <a:solidFill>
                  <a:schemeClr val="tx1"/>
                </a:solidFill>
                <a:latin typeface="Lucida Sans Unicode" pitchFamily="34" charset="0"/>
                <a:cs typeface="Arial" charset="0"/>
              </a:defRPr>
            </a:lvl4pPr>
            <a:lvl5pPr marL="2057400" indent="-228600" eaLnBrk="0" hangingPunct="0">
              <a:defRPr sz="2200">
                <a:solidFill>
                  <a:schemeClr val="tx1"/>
                </a:solidFill>
                <a:latin typeface="Lucida Sans Unicode" pitchFamily="34" charset="0"/>
                <a:cs typeface="Arial" charset="0"/>
              </a:defRPr>
            </a:lvl5pPr>
            <a:lvl6pPr marL="2514600" indent="-228600" eaLnBrk="0" fontAlgn="base" hangingPunct="0">
              <a:spcBef>
                <a:spcPct val="0"/>
              </a:spcBef>
              <a:spcAft>
                <a:spcPct val="0"/>
              </a:spcAft>
              <a:defRPr sz="2200">
                <a:solidFill>
                  <a:schemeClr val="tx1"/>
                </a:solidFill>
                <a:latin typeface="Lucida Sans Unicode" pitchFamily="34" charset="0"/>
                <a:cs typeface="Arial" charset="0"/>
              </a:defRPr>
            </a:lvl6pPr>
            <a:lvl7pPr marL="2971800" indent="-228600" eaLnBrk="0" fontAlgn="base" hangingPunct="0">
              <a:spcBef>
                <a:spcPct val="0"/>
              </a:spcBef>
              <a:spcAft>
                <a:spcPct val="0"/>
              </a:spcAft>
              <a:defRPr sz="2200">
                <a:solidFill>
                  <a:schemeClr val="tx1"/>
                </a:solidFill>
                <a:latin typeface="Lucida Sans Unicode" pitchFamily="34" charset="0"/>
                <a:cs typeface="Arial" charset="0"/>
              </a:defRPr>
            </a:lvl7pPr>
            <a:lvl8pPr marL="3429000" indent="-228600" eaLnBrk="0" fontAlgn="base" hangingPunct="0">
              <a:spcBef>
                <a:spcPct val="0"/>
              </a:spcBef>
              <a:spcAft>
                <a:spcPct val="0"/>
              </a:spcAft>
              <a:defRPr sz="2200">
                <a:solidFill>
                  <a:schemeClr val="tx1"/>
                </a:solidFill>
                <a:latin typeface="Lucida Sans Unicode" pitchFamily="34" charset="0"/>
                <a:cs typeface="Arial" charset="0"/>
              </a:defRPr>
            </a:lvl8pPr>
            <a:lvl9pPr marL="3886200" indent="-228600" eaLnBrk="0" fontAlgn="base" hangingPunct="0">
              <a:spcBef>
                <a:spcPct val="0"/>
              </a:spcBef>
              <a:spcAft>
                <a:spcPct val="0"/>
              </a:spcAft>
              <a:defRPr sz="2200">
                <a:solidFill>
                  <a:schemeClr val="tx1"/>
                </a:solidFill>
                <a:latin typeface="Lucida Sans Unicode" pitchFamily="34" charset="0"/>
                <a:cs typeface="Arial" charset="0"/>
              </a:defRPr>
            </a:lvl9pPr>
          </a:lstStyle>
          <a:p>
            <a:pPr eaLnBrk="1" hangingPunct="1">
              <a:defRPr/>
            </a:pPr>
            <a:endParaRPr lang="en-US" dirty="0" smtClean="0"/>
          </a:p>
        </p:txBody>
      </p:sp>
      <p:sp>
        <p:nvSpPr>
          <p:cNvPr id="1029" name="Text Box 8"/>
          <p:cNvSpPr txBox="1">
            <a:spLocks noChangeArrowheads="1"/>
          </p:cNvSpPr>
          <p:nvPr/>
        </p:nvSpPr>
        <p:spPr bwMode="auto">
          <a:xfrm>
            <a:off x="815978" y="6197602"/>
            <a:ext cx="755491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200">
                <a:solidFill>
                  <a:schemeClr val="tx1"/>
                </a:solidFill>
                <a:latin typeface="Lucida Sans Unicode" pitchFamily="34" charset="0"/>
                <a:cs typeface="Arial" charset="0"/>
              </a:defRPr>
            </a:lvl1pPr>
            <a:lvl2pPr marL="742950" indent="-285750" eaLnBrk="0" hangingPunct="0">
              <a:defRPr sz="2200">
                <a:solidFill>
                  <a:schemeClr val="tx1"/>
                </a:solidFill>
                <a:latin typeface="Lucida Sans Unicode" pitchFamily="34" charset="0"/>
                <a:cs typeface="Arial" charset="0"/>
              </a:defRPr>
            </a:lvl2pPr>
            <a:lvl3pPr marL="1143000" indent="-228600" eaLnBrk="0" hangingPunct="0">
              <a:defRPr sz="2200">
                <a:solidFill>
                  <a:schemeClr val="tx1"/>
                </a:solidFill>
                <a:latin typeface="Lucida Sans Unicode" pitchFamily="34" charset="0"/>
                <a:cs typeface="Arial" charset="0"/>
              </a:defRPr>
            </a:lvl3pPr>
            <a:lvl4pPr marL="1600200" indent="-228600" eaLnBrk="0" hangingPunct="0">
              <a:defRPr sz="2200">
                <a:solidFill>
                  <a:schemeClr val="tx1"/>
                </a:solidFill>
                <a:latin typeface="Lucida Sans Unicode" pitchFamily="34" charset="0"/>
                <a:cs typeface="Arial" charset="0"/>
              </a:defRPr>
            </a:lvl4pPr>
            <a:lvl5pPr marL="2057400" indent="-228600" eaLnBrk="0" hangingPunct="0">
              <a:defRPr sz="2200">
                <a:solidFill>
                  <a:schemeClr val="tx1"/>
                </a:solidFill>
                <a:latin typeface="Lucida Sans Unicode" pitchFamily="34" charset="0"/>
                <a:cs typeface="Arial" charset="0"/>
              </a:defRPr>
            </a:lvl5pPr>
            <a:lvl6pPr marL="2514600" indent="-228600" eaLnBrk="0" fontAlgn="base" hangingPunct="0">
              <a:spcBef>
                <a:spcPct val="0"/>
              </a:spcBef>
              <a:spcAft>
                <a:spcPct val="0"/>
              </a:spcAft>
              <a:defRPr sz="2200">
                <a:solidFill>
                  <a:schemeClr val="tx1"/>
                </a:solidFill>
                <a:latin typeface="Lucida Sans Unicode" pitchFamily="34" charset="0"/>
                <a:cs typeface="Arial" charset="0"/>
              </a:defRPr>
            </a:lvl6pPr>
            <a:lvl7pPr marL="2971800" indent="-228600" eaLnBrk="0" fontAlgn="base" hangingPunct="0">
              <a:spcBef>
                <a:spcPct val="0"/>
              </a:spcBef>
              <a:spcAft>
                <a:spcPct val="0"/>
              </a:spcAft>
              <a:defRPr sz="2200">
                <a:solidFill>
                  <a:schemeClr val="tx1"/>
                </a:solidFill>
                <a:latin typeface="Lucida Sans Unicode" pitchFamily="34" charset="0"/>
                <a:cs typeface="Arial" charset="0"/>
              </a:defRPr>
            </a:lvl7pPr>
            <a:lvl8pPr marL="3429000" indent="-228600" eaLnBrk="0" fontAlgn="base" hangingPunct="0">
              <a:spcBef>
                <a:spcPct val="0"/>
              </a:spcBef>
              <a:spcAft>
                <a:spcPct val="0"/>
              </a:spcAft>
              <a:defRPr sz="2200">
                <a:solidFill>
                  <a:schemeClr val="tx1"/>
                </a:solidFill>
                <a:latin typeface="Lucida Sans Unicode" pitchFamily="34" charset="0"/>
                <a:cs typeface="Arial" charset="0"/>
              </a:defRPr>
            </a:lvl8pPr>
            <a:lvl9pPr marL="3886200" indent="-228600" eaLnBrk="0" fontAlgn="base" hangingPunct="0">
              <a:spcBef>
                <a:spcPct val="0"/>
              </a:spcBef>
              <a:spcAft>
                <a:spcPct val="0"/>
              </a:spcAft>
              <a:defRPr sz="2200">
                <a:solidFill>
                  <a:schemeClr val="tx1"/>
                </a:solidFill>
                <a:latin typeface="Lucida Sans Unicode" pitchFamily="34" charset="0"/>
                <a:cs typeface="Arial" charset="0"/>
              </a:defRPr>
            </a:lvl9pPr>
          </a:lstStyle>
          <a:p>
            <a:pPr eaLnBrk="1" hangingPunct="1">
              <a:spcBef>
                <a:spcPct val="50000"/>
              </a:spcBef>
              <a:defRPr/>
            </a:pPr>
            <a:r>
              <a:rPr lang="en-GB" sz="1400" dirty="0" smtClean="0">
                <a:solidFill>
                  <a:schemeClr val="bg2"/>
                </a:solidFill>
                <a:cs typeface="Lucida Sans Unicode" pitchFamily="34" charset="0"/>
              </a:rPr>
              <a:t>© </a:t>
            </a:r>
            <a:r>
              <a:rPr lang="en-GB" sz="1400" dirty="0" smtClean="0">
                <a:solidFill>
                  <a:srgbClr val="CFD3C2"/>
                </a:solidFill>
              </a:rPr>
              <a:t>Weightmans</a:t>
            </a:r>
            <a:r>
              <a:rPr lang="en-GB" sz="1400" dirty="0" smtClean="0">
                <a:solidFill>
                  <a:schemeClr val="bg2"/>
                </a:solidFill>
              </a:rPr>
              <a:t> LLP</a:t>
            </a:r>
          </a:p>
        </p:txBody>
      </p:sp>
      <p:sp>
        <p:nvSpPr>
          <p:cNvPr id="2" name="TextBox 1"/>
          <p:cNvSpPr txBox="1"/>
          <p:nvPr/>
        </p:nvSpPr>
        <p:spPr>
          <a:xfrm>
            <a:off x="7064247" y="6172301"/>
            <a:ext cx="1309816" cy="307777"/>
          </a:xfrm>
          <a:prstGeom prst="rect">
            <a:avLst/>
          </a:prstGeom>
          <a:noFill/>
        </p:spPr>
        <p:txBody>
          <a:bodyPr wrap="square" rtlCol="0">
            <a:spAutoFit/>
          </a:bodyPr>
          <a:lstStyle/>
          <a:p>
            <a:pPr algn="r"/>
            <a:fld id="{1E51DB03-1187-44DE-943D-4DF53C103931}" type="slidenum">
              <a:rPr lang="en-GB" sz="1400" smtClean="0">
                <a:solidFill>
                  <a:srgbClr val="CFD3C2"/>
                </a:solidFill>
              </a:rPr>
              <a:pPr algn="r"/>
              <a:t>‹#›</a:t>
            </a:fld>
            <a:endParaRPr lang="en-GB" sz="1400" dirty="0">
              <a:solidFill>
                <a:srgbClr val="CFD3C2"/>
              </a:solidFill>
            </a:endParaRPr>
          </a:p>
        </p:txBody>
      </p:sp>
    </p:spTree>
  </p:cSld>
  <p:clrMap bg1="lt1" tx1="dk1" bg2="lt2" tx2="dk2" accent1="accent1" accent2="accent2" accent3="accent3" accent4="accent4" accent5="accent5" accent6="accent6" hlink="hlink" folHlink="folHlink"/>
  <p:sldLayoutIdLst>
    <p:sldLayoutId id="2147483695"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left)">
                                      <p:cBhvr>
                                        <p:cTn id="7" dur="1000"/>
                                        <p:tgtEl>
                                          <p:spTgt spid="102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027">
                                            <p:txEl>
                                              <p:pRg st="0" end="0"/>
                                            </p:txEl>
                                          </p:spTgt>
                                        </p:tgtEl>
                                        <p:attrNameLst>
                                          <p:attrName>style.visibility</p:attrName>
                                        </p:attrNameLst>
                                      </p:cBhvr>
                                      <p:to>
                                        <p:strVal val="visible"/>
                                      </p:to>
                                    </p:set>
                                    <p:animEffect transition="in" filter="wipe(left)">
                                      <p:cBhvr>
                                        <p:cTn id="10" dur="1000"/>
                                        <p:tgtEl>
                                          <p:spTgt spid="1027">
                                            <p:txEl>
                                              <p:pRg st="0" end="0"/>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027">
                                            <p:txEl>
                                              <p:pRg st="1" end="1"/>
                                            </p:txEl>
                                          </p:spTgt>
                                        </p:tgtEl>
                                        <p:attrNameLst>
                                          <p:attrName>style.visibility</p:attrName>
                                        </p:attrNameLst>
                                      </p:cBhvr>
                                      <p:to>
                                        <p:strVal val="visible"/>
                                      </p:to>
                                    </p:set>
                                    <p:animEffect transition="in" filter="wipe(left)">
                                      <p:cBhvr>
                                        <p:cTn id="13" dur="1000"/>
                                        <p:tgtEl>
                                          <p:spTgt spid="1027">
                                            <p:txEl>
                                              <p:pRg st="1" end="1"/>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1027">
                                            <p:txEl>
                                              <p:pRg st="2" end="2"/>
                                            </p:txEl>
                                          </p:spTgt>
                                        </p:tgtEl>
                                        <p:attrNameLst>
                                          <p:attrName>style.visibility</p:attrName>
                                        </p:attrNameLst>
                                      </p:cBhvr>
                                      <p:to>
                                        <p:strVal val="visible"/>
                                      </p:to>
                                    </p:set>
                                    <p:animEffect transition="in" filter="wipe(left)">
                                      <p:cBhvr>
                                        <p:cTn id="16" dur="1000"/>
                                        <p:tgtEl>
                                          <p:spTgt spid="1027">
                                            <p:txEl>
                                              <p:pRg st="2" end="2"/>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1027">
                                            <p:txEl>
                                              <p:pRg st="3" end="3"/>
                                            </p:txEl>
                                          </p:spTgt>
                                        </p:tgtEl>
                                        <p:attrNameLst>
                                          <p:attrName>style.visibility</p:attrName>
                                        </p:attrNameLst>
                                      </p:cBhvr>
                                      <p:to>
                                        <p:strVal val="visible"/>
                                      </p:to>
                                    </p:set>
                                    <p:animEffect transition="in" filter="wipe(left)">
                                      <p:cBhvr>
                                        <p:cTn id="19" dur="1000"/>
                                        <p:tgtEl>
                                          <p:spTgt spid="1027">
                                            <p:txEl>
                                              <p:pRg st="3" end="3"/>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1027">
                                            <p:txEl>
                                              <p:pRg st="4" end="4"/>
                                            </p:txEl>
                                          </p:spTgt>
                                        </p:tgtEl>
                                        <p:attrNameLst>
                                          <p:attrName>style.visibility</p:attrName>
                                        </p:attrNameLst>
                                      </p:cBhvr>
                                      <p:to>
                                        <p:strVal val="visible"/>
                                      </p:to>
                                    </p:set>
                                    <p:animEffect transition="in" filter="wipe(left)">
                                      <p:cBhvr>
                                        <p:cTn id="22" dur="1000"/>
                                        <p:tgtEl>
                                          <p:spTgt spid="1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P spid="1027" grpId="0" build="p">
        <p:tmplLst>
          <p:tmpl lvl="1">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1000"/>
                        <p:tgtEl>
                          <p:spTgt spid="1027"/>
                        </p:tgtEl>
                      </p:cBhvr>
                    </p:animEffect>
                  </p:childTnLst>
                </p:cTn>
              </p:par>
            </p:tnLst>
          </p:tmpl>
          <p:tmpl lvl="2">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1000"/>
                        <p:tgtEl>
                          <p:spTgt spid="1027"/>
                        </p:tgtEl>
                      </p:cBhvr>
                    </p:animEffect>
                  </p:childTnLst>
                </p:cTn>
              </p:par>
            </p:tnLst>
          </p:tmpl>
          <p:tmpl lvl="3">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1000"/>
                        <p:tgtEl>
                          <p:spTgt spid="1027"/>
                        </p:tgtEl>
                      </p:cBhvr>
                    </p:animEffect>
                  </p:childTnLst>
                </p:cTn>
              </p:par>
            </p:tnLst>
          </p:tmpl>
          <p:tmpl lvl="4">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1000"/>
                        <p:tgtEl>
                          <p:spTgt spid="1027"/>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1000"/>
                        <p:tgtEl>
                          <p:spTgt spid="1027"/>
                        </p:tgtEl>
                      </p:cBhvr>
                    </p:animEffect>
                  </p:childTnLst>
                </p:cTn>
              </p:par>
            </p:tnLst>
          </p:tmpl>
        </p:tmplLst>
      </p:bldP>
    </p:bldLst>
  </p:timing>
  <p:hf sldNum="0" hdr="0" dt="0"/>
  <p:txStyles>
    <p:titleStyle>
      <a:lvl1pPr algn="l" rtl="0" eaLnBrk="1" fontAlgn="base" hangingPunct="1">
        <a:spcBef>
          <a:spcPct val="0"/>
        </a:spcBef>
        <a:spcAft>
          <a:spcPct val="0"/>
        </a:spcAft>
        <a:defRPr sz="2400" b="1">
          <a:solidFill>
            <a:srgbClr val="7D5CC6"/>
          </a:solidFill>
          <a:latin typeface="+mj-lt"/>
          <a:ea typeface="+mj-ea"/>
          <a:cs typeface="+mj-cs"/>
        </a:defRPr>
      </a:lvl1pPr>
      <a:lvl2pPr algn="l" rtl="0" eaLnBrk="1" fontAlgn="base" hangingPunct="1">
        <a:spcBef>
          <a:spcPct val="0"/>
        </a:spcBef>
        <a:spcAft>
          <a:spcPct val="0"/>
        </a:spcAft>
        <a:defRPr sz="2400" b="1">
          <a:solidFill>
            <a:srgbClr val="7D5CC6"/>
          </a:solidFill>
          <a:latin typeface="Lucida Sans Unicode" pitchFamily="34" charset="0"/>
          <a:cs typeface="Arial" charset="0"/>
        </a:defRPr>
      </a:lvl2pPr>
      <a:lvl3pPr algn="l" rtl="0" eaLnBrk="1" fontAlgn="base" hangingPunct="1">
        <a:spcBef>
          <a:spcPct val="0"/>
        </a:spcBef>
        <a:spcAft>
          <a:spcPct val="0"/>
        </a:spcAft>
        <a:defRPr sz="2400" b="1">
          <a:solidFill>
            <a:srgbClr val="7D5CC6"/>
          </a:solidFill>
          <a:latin typeface="Lucida Sans Unicode" pitchFamily="34" charset="0"/>
          <a:cs typeface="Arial" charset="0"/>
        </a:defRPr>
      </a:lvl3pPr>
      <a:lvl4pPr algn="l" rtl="0" eaLnBrk="1" fontAlgn="base" hangingPunct="1">
        <a:spcBef>
          <a:spcPct val="0"/>
        </a:spcBef>
        <a:spcAft>
          <a:spcPct val="0"/>
        </a:spcAft>
        <a:defRPr sz="2400" b="1">
          <a:solidFill>
            <a:srgbClr val="7D5CC6"/>
          </a:solidFill>
          <a:latin typeface="Lucida Sans Unicode" pitchFamily="34" charset="0"/>
          <a:cs typeface="Arial" charset="0"/>
        </a:defRPr>
      </a:lvl4pPr>
      <a:lvl5pPr algn="l" rtl="0" eaLnBrk="1" fontAlgn="base" hangingPunct="1">
        <a:spcBef>
          <a:spcPct val="0"/>
        </a:spcBef>
        <a:spcAft>
          <a:spcPct val="0"/>
        </a:spcAft>
        <a:defRPr sz="2400" b="1">
          <a:solidFill>
            <a:srgbClr val="7D5CC6"/>
          </a:solidFill>
          <a:latin typeface="Lucida Sans Unicode" pitchFamily="34" charset="0"/>
          <a:cs typeface="Arial" charset="0"/>
        </a:defRPr>
      </a:lvl5pPr>
      <a:lvl6pPr marL="457200" algn="l" rtl="0" eaLnBrk="1" fontAlgn="base" hangingPunct="1">
        <a:spcBef>
          <a:spcPct val="0"/>
        </a:spcBef>
        <a:spcAft>
          <a:spcPct val="0"/>
        </a:spcAft>
        <a:defRPr sz="2400" b="1">
          <a:solidFill>
            <a:srgbClr val="6CCFF6"/>
          </a:solidFill>
          <a:latin typeface="Lucida Sans Unicode" pitchFamily="34" charset="0"/>
          <a:cs typeface="Arial" charset="0"/>
        </a:defRPr>
      </a:lvl6pPr>
      <a:lvl7pPr marL="914400" algn="l" rtl="0" eaLnBrk="1" fontAlgn="base" hangingPunct="1">
        <a:spcBef>
          <a:spcPct val="0"/>
        </a:spcBef>
        <a:spcAft>
          <a:spcPct val="0"/>
        </a:spcAft>
        <a:defRPr sz="2400" b="1">
          <a:solidFill>
            <a:srgbClr val="6CCFF6"/>
          </a:solidFill>
          <a:latin typeface="Lucida Sans Unicode" pitchFamily="34" charset="0"/>
          <a:cs typeface="Arial" charset="0"/>
        </a:defRPr>
      </a:lvl7pPr>
      <a:lvl8pPr marL="1371600" algn="l" rtl="0" eaLnBrk="1" fontAlgn="base" hangingPunct="1">
        <a:spcBef>
          <a:spcPct val="0"/>
        </a:spcBef>
        <a:spcAft>
          <a:spcPct val="0"/>
        </a:spcAft>
        <a:defRPr sz="2400" b="1">
          <a:solidFill>
            <a:srgbClr val="6CCFF6"/>
          </a:solidFill>
          <a:latin typeface="Lucida Sans Unicode" pitchFamily="34" charset="0"/>
          <a:cs typeface="Arial" charset="0"/>
        </a:defRPr>
      </a:lvl8pPr>
      <a:lvl9pPr marL="1828800" algn="l" rtl="0" eaLnBrk="1" fontAlgn="base" hangingPunct="1">
        <a:spcBef>
          <a:spcPct val="0"/>
        </a:spcBef>
        <a:spcAft>
          <a:spcPct val="0"/>
        </a:spcAft>
        <a:defRPr sz="2400" b="1">
          <a:solidFill>
            <a:srgbClr val="6CCFF6"/>
          </a:solidFill>
          <a:latin typeface="Lucida Sans Unicode" pitchFamily="34" charset="0"/>
          <a:cs typeface="Arial" charset="0"/>
        </a:defRPr>
      </a:lvl9pPr>
    </p:titleStyle>
    <p:bodyStyle>
      <a:lvl1pPr marL="342900" indent="-342900" algn="l" rtl="0" eaLnBrk="1" fontAlgn="base" hangingPunct="1">
        <a:spcBef>
          <a:spcPct val="20000"/>
        </a:spcBef>
        <a:spcAft>
          <a:spcPct val="0"/>
        </a:spcAft>
        <a:buClr>
          <a:srgbClr val="7D5CC6"/>
        </a:buClr>
        <a:buFont typeface="Lucida Sans Unicode" pitchFamily="34" charset="0"/>
        <a:buChar char="▪"/>
        <a:defRPr sz="2200">
          <a:solidFill>
            <a:schemeClr val="tx1"/>
          </a:solidFill>
          <a:latin typeface="+mn-lt"/>
          <a:ea typeface="+mn-ea"/>
          <a:cs typeface="+mn-cs"/>
        </a:defRPr>
      </a:lvl1pPr>
      <a:lvl2pPr marL="715963" indent="-357188" algn="l" rtl="0" eaLnBrk="1" fontAlgn="base" hangingPunct="1">
        <a:spcBef>
          <a:spcPct val="20000"/>
        </a:spcBef>
        <a:spcAft>
          <a:spcPct val="0"/>
        </a:spcAft>
        <a:buClr>
          <a:srgbClr val="7D5CC6"/>
        </a:buClr>
        <a:buFont typeface="Lucida Sans Unicode" pitchFamily="34" charset="0"/>
        <a:buChar char="-"/>
        <a:defRPr sz="2200">
          <a:solidFill>
            <a:schemeClr val="tx1"/>
          </a:solidFill>
          <a:latin typeface="+mn-lt"/>
          <a:cs typeface="+mn-cs"/>
        </a:defRPr>
      </a:lvl2pPr>
      <a:lvl3pPr marL="1074738" indent="-358775" algn="l" rtl="0" eaLnBrk="1" fontAlgn="base" hangingPunct="1">
        <a:spcBef>
          <a:spcPct val="20000"/>
        </a:spcBef>
        <a:spcAft>
          <a:spcPct val="0"/>
        </a:spcAft>
        <a:buClr>
          <a:srgbClr val="7D5CC6"/>
        </a:buClr>
        <a:buFont typeface="Lucida Sans Unicode" pitchFamily="34" charset="0"/>
        <a:buChar char="▪"/>
        <a:defRPr sz="2200">
          <a:solidFill>
            <a:schemeClr val="tx1"/>
          </a:solidFill>
          <a:latin typeface="+mn-lt"/>
          <a:cs typeface="+mn-cs"/>
        </a:defRPr>
      </a:lvl3pPr>
      <a:lvl4pPr marL="1433513" indent="-358775" algn="l" rtl="0" eaLnBrk="1" fontAlgn="base" hangingPunct="1">
        <a:spcBef>
          <a:spcPct val="20000"/>
        </a:spcBef>
        <a:spcAft>
          <a:spcPct val="0"/>
        </a:spcAft>
        <a:buClr>
          <a:srgbClr val="7D5CC6"/>
        </a:buClr>
        <a:buFont typeface="Lucida Sans Unicode" pitchFamily="34" charset="0"/>
        <a:buChar char="-"/>
        <a:defRPr sz="2200">
          <a:solidFill>
            <a:schemeClr val="tx1"/>
          </a:solidFill>
          <a:latin typeface="+mn-lt"/>
          <a:cs typeface="+mn-cs"/>
        </a:defRPr>
      </a:lvl4pPr>
      <a:lvl5pPr marL="1792288" indent="-358775" algn="l" rtl="0" eaLnBrk="1" fontAlgn="base" hangingPunct="1">
        <a:spcBef>
          <a:spcPct val="20000"/>
        </a:spcBef>
        <a:spcAft>
          <a:spcPct val="0"/>
        </a:spcAft>
        <a:buClr>
          <a:srgbClr val="7D5CC6"/>
        </a:buClr>
        <a:buFont typeface="Lucida Sans Unicode" pitchFamily="34" charset="0"/>
        <a:buChar char="▪"/>
        <a:defRPr sz="2200">
          <a:solidFill>
            <a:schemeClr val="tx1"/>
          </a:solidFill>
          <a:latin typeface="+mn-lt"/>
          <a:cs typeface="+mn-cs"/>
        </a:defRPr>
      </a:lvl5pPr>
      <a:lvl6pPr marL="2514600" indent="-228600" algn="l" rtl="0" eaLnBrk="1" fontAlgn="base" hangingPunct="1">
        <a:spcBef>
          <a:spcPct val="20000"/>
        </a:spcBef>
        <a:spcAft>
          <a:spcPct val="0"/>
        </a:spcAft>
        <a:buClr>
          <a:srgbClr val="6CCFF6"/>
        </a:buClr>
        <a:buFont typeface="Lucida Sans Unicode" pitchFamily="34" charset="0"/>
        <a:buChar char="▪"/>
        <a:defRPr sz="2200">
          <a:solidFill>
            <a:schemeClr val="tx1"/>
          </a:solidFill>
          <a:latin typeface="+mn-lt"/>
          <a:cs typeface="+mn-cs"/>
        </a:defRPr>
      </a:lvl6pPr>
      <a:lvl7pPr marL="2971800" indent="-228600" algn="l" rtl="0" eaLnBrk="1" fontAlgn="base" hangingPunct="1">
        <a:spcBef>
          <a:spcPct val="20000"/>
        </a:spcBef>
        <a:spcAft>
          <a:spcPct val="0"/>
        </a:spcAft>
        <a:buClr>
          <a:srgbClr val="6CCFF6"/>
        </a:buClr>
        <a:buFont typeface="Lucida Sans Unicode" pitchFamily="34" charset="0"/>
        <a:buChar char="▪"/>
        <a:defRPr sz="2200">
          <a:solidFill>
            <a:schemeClr val="tx1"/>
          </a:solidFill>
          <a:latin typeface="+mn-lt"/>
          <a:cs typeface="+mn-cs"/>
        </a:defRPr>
      </a:lvl7pPr>
      <a:lvl8pPr marL="3429000" indent="-228600" algn="l" rtl="0" eaLnBrk="1" fontAlgn="base" hangingPunct="1">
        <a:spcBef>
          <a:spcPct val="20000"/>
        </a:spcBef>
        <a:spcAft>
          <a:spcPct val="0"/>
        </a:spcAft>
        <a:buClr>
          <a:srgbClr val="6CCFF6"/>
        </a:buClr>
        <a:buFont typeface="Lucida Sans Unicode" pitchFamily="34" charset="0"/>
        <a:buChar char="▪"/>
        <a:defRPr sz="2200">
          <a:solidFill>
            <a:schemeClr val="tx1"/>
          </a:solidFill>
          <a:latin typeface="+mn-lt"/>
          <a:cs typeface="+mn-cs"/>
        </a:defRPr>
      </a:lvl8pPr>
      <a:lvl9pPr marL="3886200" indent="-228600" algn="l" rtl="0" eaLnBrk="1" fontAlgn="base" hangingPunct="1">
        <a:spcBef>
          <a:spcPct val="20000"/>
        </a:spcBef>
        <a:spcAft>
          <a:spcPct val="0"/>
        </a:spcAft>
        <a:buClr>
          <a:srgbClr val="6CCFF6"/>
        </a:buClr>
        <a:buFont typeface="Lucida Sans Unicode" pitchFamily="34" charset="0"/>
        <a:buChar char="▪"/>
        <a:defRPr sz="22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15963" y="2546349"/>
            <a:ext cx="7023100" cy="559315"/>
          </a:xfrm>
        </p:spPr>
        <p:txBody>
          <a:bodyPr/>
          <a:lstStyle/>
          <a:p>
            <a:r>
              <a:rPr lang="en-US" altLang="en-US" sz="2000" dirty="0"/>
              <a:t>Liability Case Law Review: </a:t>
            </a:r>
            <a:r>
              <a:rPr lang="en-US" altLang="en-US" sz="2000" dirty="0" smtClean="0"/>
              <a:t/>
            </a:r>
            <a:br>
              <a:rPr lang="en-US" altLang="en-US" sz="2000" dirty="0" smtClean="0"/>
            </a:br>
            <a:r>
              <a:rPr lang="en-US" altLang="en-US" sz="2000" dirty="0" smtClean="0"/>
              <a:t>Hits </a:t>
            </a:r>
            <a:r>
              <a:rPr lang="en-US" altLang="en-US" sz="2000" dirty="0" smtClean="0"/>
              <a:t>and Headlines</a:t>
            </a:r>
          </a:p>
        </p:txBody>
      </p:sp>
      <p:sp>
        <p:nvSpPr>
          <p:cNvPr id="3075" name="Rectangle 3"/>
          <p:cNvSpPr>
            <a:spLocks noGrp="1" noChangeArrowheads="1"/>
          </p:cNvSpPr>
          <p:nvPr>
            <p:ph type="subTitle" idx="1"/>
          </p:nvPr>
        </p:nvSpPr>
        <p:spPr>
          <a:xfrm>
            <a:off x="744539" y="2798764"/>
            <a:ext cx="7023100" cy="360362"/>
          </a:xfrm>
        </p:spPr>
        <p:txBody>
          <a:bodyPr/>
          <a:lstStyle/>
          <a:p>
            <a:pPr eaLnBrk="1" hangingPunct="1">
              <a:lnSpc>
                <a:spcPct val="90000"/>
              </a:lnSpc>
            </a:pPr>
            <a:r>
              <a:rPr lang="en-US" altLang="en-US" dirty="0" smtClean="0"/>
              <a:t> </a:t>
            </a:r>
          </a:p>
        </p:txBody>
      </p:sp>
      <p:sp>
        <p:nvSpPr>
          <p:cNvPr id="2052" name="Rectangle 4"/>
          <p:cNvSpPr>
            <a:spLocks noChangeArrowheads="1"/>
          </p:cNvSpPr>
          <p:nvPr/>
        </p:nvSpPr>
        <p:spPr bwMode="auto">
          <a:xfrm>
            <a:off x="4275139" y="3563939"/>
            <a:ext cx="45720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200">
                <a:solidFill>
                  <a:schemeClr val="tx1"/>
                </a:solidFill>
                <a:latin typeface="Lucida Sans Unicode" pitchFamily="34" charset="0"/>
                <a:cs typeface="Arial" charset="0"/>
              </a:defRPr>
            </a:lvl1pPr>
            <a:lvl2pPr marL="742950" indent="-285750" eaLnBrk="0" hangingPunct="0">
              <a:defRPr sz="2200">
                <a:solidFill>
                  <a:schemeClr val="tx1"/>
                </a:solidFill>
                <a:latin typeface="Lucida Sans Unicode" pitchFamily="34" charset="0"/>
                <a:cs typeface="Arial" charset="0"/>
              </a:defRPr>
            </a:lvl2pPr>
            <a:lvl3pPr marL="1143000" indent="-228600" eaLnBrk="0" hangingPunct="0">
              <a:defRPr sz="2200">
                <a:solidFill>
                  <a:schemeClr val="tx1"/>
                </a:solidFill>
                <a:latin typeface="Lucida Sans Unicode" pitchFamily="34" charset="0"/>
                <a:cs typeface="Arial" charset="0"/>
              </a:defRPr>
            </a:lvl3pPr>
            <a:lvl4pPr marL="1600200" indent="-228600" eaLnBrk="0" hangingPunct="0">
              <a:defRPr sz="2200">
                <a:solidFill>
                  <a:schemeClr val="tx1"/>
                </a:solidFill>
                <a:latin typeface="Lucida Sans Unicode" pitchFamily="34" charset="0"/>
                <a:cs typeface="Arial" charset="0"/>
              </a:defRPr>
            </a:lvl4pPr>
            <a:lvl5pPr marL="2057400" indent="-228600" eaLnBrk="0" hangingPunct="0">
              <a:defRPr sz="2200">
                <a:solidFill>
                  <a:schemeClr val="tx1"/>
                </a:solidFill>
                <a:latin typeface="Lucida Sans Unicode" pitchFamily="34" charset="0"/>
                <a:cs typeface="Arial" charset="0"/>
              </a:defRPr>
            </a:lvl5pPr>
            <a:lvl6pPr marL="2514600" indent="-228600" eaLnBrk="0" fontAlgn="base" hangingPunct="0">
              <a:spcBef>
                <a:spcPct val="0"/>
              </a:spcBef>
              <a:spcAft>
                <a:spcPct val="0"/>
              </a:spcAft>
              <a:defRPr sz="2200">
                <a:solidFill>
                  <a:schemeClr val="tx1"/>
                </a:solidFill>
                <a:latin typeface="Lucida Sans Unicode" pitchFamily="34" charset="0"/>
                <a:cs typeface="Arial" charset="0"/>
              </a:defRPr>
            </a:lvl6pPr>
            <a:lvl7pPr marL="2971800" indent="-228600" eaLnBrk="0" fontAlgn="base" hangingPunct="0">
              <a:spcBef>
                <a:spcPct val="0"/>
              </a:spcBef>
              <a:spcAft>
                <a:spcPct val="0"/>
              </a:spcAft>
              <a:defRPr sz="2200">
                <a:solidFill>
                  <a:schemeClr val="tx1"/>
                </a:solidFill>
                <a:latin typeface="Lucida Sans Unicode" pitchFamily="34" charset="0"/>
                <a:cs typeface="Arial" charset="0"/>
              </a:defRPr>
            </a:lvl7pPr>
            <a:lvl8pPr marL="3429000" indent="-228600" eaLnBrk="0" fontAlgn="base" hangingPunct="0">
              <a:spcBef>
                <a:spcPct val="0"/>
              </a:spcBef>
              <a:spcAft>
                <a:spcPct val="0"/>
              </a:spcAft>
              <a:defRPr sz="2200">
                <a:solidFill>
                  <a:schemeClr val="tx1"/>
                </a:solidFill>
                <a:latin typeface="Lucida Sans Unicode" pitchFamily="34" charset="0"/>
                <a:cs typeface="Arial" charset="0"/>
              </a:defRPr>
            </a:lvl8pPr>
            <a:lvl9pPr marL="3886200" indent="-228600" eaLnBrk="0" fontAlgn="base" hangingPunct="0">
              <a:spcBef>
                <a:spcPct val="0"/>
              </a:spcBef>
              <a:spcAft>
                <a:spcPct val="0"/>
              </a:spcAft>
              <a:defRPr sz="2200">
                <a:solidFill>
                  <a:schemeClr val="tx1"/>
                </a:solidFill>
                <a:latin typeface="Lucida Sans Unicode" pitchFamily="34" charset="0"/>
                <a:cs typeface="Arial" charset="0"/>
              </a:defRPr>
            </a:lvl9pPr>
          </a:lstStyle>
          <a:p>
            <a:pPr algn="r" eaLnBrk="1" hangingPunct="1"/>
            <a:r>
              <a:rPr lang="en-GB" altLang="en-US" sz="1600" dirty="0">
                <a:solidFill>
                  <a:srgbClr val="016160"/>
                </a:solidFill>
              </a:rPr>
              <a:t>Key contact:</a:t>
            </a:r>
          </a:p>
          <a:p>
            <a:pPr algn="r" eaLnBrk="1" hangingPunct="1"/>
            <a:r>
              <a:rPr lang="en-GB" altLang="en-US" sz="1600" b="1" dirty="0" smtClean="0">
                <a:solidFill>
                  <a:srgbClr val="5BC6E8"/>
                </a:solidFill>
              </a:rPr>
              <a:t>Roddy Macleod</a:t>
            </a:r>
          </a:p>
          <a:p>
            <a:pPr algn="r" eaLnBrk="1" hangingPunct="1"/>
            <a:r>
              <a:rPr lang="en-GB" altLang="en-US" sz="1600" b="1" dirty="0" smtClean="0">
                <a:solidFill>
                  <a:srgbClr val="5BC6E8"/>
                </a:solidFill>
              </a:rPr>
              <a:t>Partner</a:t>
            </a:r>
          </a:p>
          <a:p>
            <a:pPr algn="r" eaLnBrk="1" hangingPunct="1"/>
            <a:r>
              <a:rPr lang="en-GB" altLang="en-US" sz="1600" b="1" dirty="0" smtClean="0">
                <a:solidFill>
                  <a:srgbClr val="5BC6E8"/>
                </a:solidFill>
              </a:rPr>
              <a:t>Roddy.macleod@weightmans.com</a:t>
            </a:r>
            <a:endParaRPr lang="en-GB" altLang="en-US" sz="1600" dirty="0">
              <a:solidFill>
                <a:srgbClr val="016160"/>
              </a:solidFill>
            </a:endParaRPr>
          </a:p>
        </p:txBody>
      </p:sp>
      <p:sp>
        <p:nvSpPr>
          <p:cNvPr id="2053" name="Rectangle 5"/>
          <p:cNvSpPr>
            <a:spLocks noChangeArrowheads="1"/>
          </p:cNvSpPr>
          <p:nvPr/>
        </p:nvSpPr>
        <p:spPr bwMode="auto">
          <a:xfrm>
            <a:off x="742953" y="3141663"/>
            <a:ext cx="183415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200">
                <a:solidFill>
                  <a:schemeClr val="tx1"/>
                </a:solidFill>
                <a:latin typeface="Lucida Sans Unicode" pitchFamily="34" charset="0"/>
                <a:cs typeface="Arial" charset="0"/>
              </a:defRPr>
            </a:lvl1pPr>
            <a:lvl2pPr marL="742950" indent="-285750" eaLnBrk="0" hangingPunct="0">
              <a:defRPr sz="2200">
                <a:solidFill>
                  <a:schemeClr val="tx1"/>
                </a:solidFill>
                <a:latin typeface="Lucida Sans Unicode" pitchFamily="34" charset="0"/>
                <a:cs typeface="Arial" charset="0"/>
              </a:defRPr>
            </a:lvl2pPr>
            <a:lvl3pPr marL="1143000" indent="-228600" eaLnBrk="0" hangingPunct="0">
              <a:defRPr sz="2200">
                <a:solidFill>
                  <a:schemeClr val="tx1"/>
                </a:solidFill>
                <a:latin typeface="Lucida Sans Unicode" pitchFamily="34" charset="0"/>
                <a:cs typeface="Arial" charset="0"/>
              </a:defRPr>
            </a:lvl3pPr>
            <a:lvl4pPr marL="1600200" indent="-228600" eaLnBrk="0" hangingPunct="0">
              <a:defRPr sz="2200">
                <a:solidFill>
                  <a:schemeClr val="tx1"/>
                </a:solidFill>
                <a:latin typeface="Lucida Sans Unicode" pitchFamily="34" charset="0"/>
                <a:cs typeface="Arial" charset="0"/>
              </a:defRPr>
            </a:lvl4pPr>
            <a:lvl5pPr marL="2057400" indent="-228600" eaLnBrk="0" hangingPunct="0">
              <a:defRPr sz="2200">
                <a:solidFill>
                  <a:schemeClr val="tx1"/>
                </a:solidFill>
                <a:latin typeface="Lucida Sans Unicode" pitchFamily="34" charset="0"/>
                <a:cs typeface="Arial" charset="0"/>
              </a:defRPr>
            </a:lvl5pPr>
            <a:lvl6pPr marL="2514600" indent="-228600" eaLnBrk="0" fontAlgn="base" hangingPunct="0">
              <a:spcBef>
                <a:spcPct val="0"/>
              </a:spcBef>
              <a:spcAft>
                <a:spcPct val="0"/>
              </a:spcAft>
              <a:defRPr sz="2200">
                <a:solidFill>
                  <a:schemeClr val="tx1"/>
                </a:solidFill>
                <a:latin typeface="Lucida Sans Unicode" pitchFamily="34" charset="0"/>
                <a:cs typeface="Arial" charset="0"/>
              </a:defRPr>
            </a:lvl6pPr>
            <a:lvl7pPr marL="2971800" indent="-228600" eaLnBrk="0" fontAlgn="base" hangingPunct="0">
              <a:spcBef>
                <a:spcPct val="0"/>
              </a:spcBef>
              <a:spcAft>
                <a:spcPct val="0"/>
              </a:spcAft>
              <a:defRPr sz="2200">
                <a:solidFill>
                  <a:schemeClr val="tx1"/>
                </a:solidFill>
                <a:latin typeface="Lucida Sans Unicode" pitchFamily="34" charset="0"/>
                <a:cs typeface="Arial" charset="0"/>
              </a:defRPr>
            </a:lvl7pPr>
            <a:lvl8pPr marL="3429000" indent="-228600" eaLnBrk="0" fontAlgn="base" hangingPunct="0">
              <a:spcBef>
                <a:spcPct val="0"/>
              </a:spcBef>
              <a:spcAft>
                <a:spcPct val="0"/>
              </a:spcAft>
              <a:defRPr sz="2200">
                <a:solidFill>
                  <a:schemeClr val="tx1"/>
                </a:solidFill>
                <a:latin typeface="Lucida Sans Unicode" pitchFamily="34" charset="0"/>
                <a:cs typeface="Arial" charset="0"/>
              </a:defRPr>
            </a:lvl8pPr>
            <a:lvl9pPr marL="3886200" indent="-228600" eaLnBrk="0" fontAlgn="base" hangingPunct="0">
              <a:spcBef>
                <a:spcPct val="0"/>
              </a:spcBef>
              <a:spcAft>
                <a:spcPct val="0"/>
              </a:spcAft>
              <a:defRPr sz="2200">
                <a:solidFill>
                  <a:schemeClr val="tx1"/>
                </a:solidFill>
                <a:latin typeface="Lucida Sans Unicode" pitchFamily="34" charset="0"/>
                <a:cs typeface="Arial" charset="0"/>
              </a:defRPr>
            </a:lvl9pPr>
          </a:lstStyle>
          <a:p>
            <a:pPr eaLnBrk="1" hangingPunct="1"/>
            <a:r>
              <a:rPr lang="en-GB" altLang="en-US" sz="1600" dirty="0" smtClean="0">
                <a:solidFill>
                  <a:srgbClr val="016160"/>
                </a:solidFill>
              </a:rPr>
              <a:t>3 February 2021</a:t>
            </a:r>
          </a:p>
          <a:p>
            <a:pPr eaLnBrk="1" hangingPunct="1"/>
            <a:endParaRPr lang="en-GB" altLang="en-US" sz="1600" dirty="0">
              <a:solidFill>
                <a:srgbClr val="016160"/>
              </a:solidFill>
            </a:endParaRPr>
          </a:p>
        </p:txBody>
      </p:sp>
    </p:spTree>
    <p:extLst>
      <p:ext uri="{BB962C8B-B14F-4D97-AF65-F5344CB8AC3E}">
        <p14:creationId xmlns:p14="http://schemas.microsoft.com/office/powerpoint/2010/main" val="208079377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053"/>
                                        </p:tgtEl>
                                        <p:attrNameLst>
                                          <p:attrName>style.visibility</p:attrName>
                                        </p:attrNameLst>
                                      </p:cBhvr>
                                      <p:to>
                                        <p:strVal val="visible"/>
                                      </p:to>
                                    </p:set>
                                    <p:animEffect transition="in" filter="wipe(left)">
                                      <p:cBhvr>
                                        <p:cTn id="7" dur="1000"/>
                                        <p:tgtEl>
                                          <p:spTgt spid="2053"/>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052"/>
                                        </p:tgtEl>
                                        <p:attrNameLst>
                                          <p:attrName>style.visibility</p:attrName>
                                        </p:attrNameLst>
                                      </p:cBhvr>
                                      <p:to>
                                        <p:strVal val="visible"/>
                                      </p:to>
                                    </p:set>
                                    <p:animEffect transition="in" filter="wipe(left)">
                                      <p:cBhvr>
                                        <p:cTn id="10" dur="10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p:bldP spid="205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Reform</a:t>
            </a:r>
            <a:endParaRPr lang="en-GB" dirty="0"/>
          </a:p>
        </p:txBody>
      </p:sp>
      <p:sp>
        <p:nvSpPr>
          <p:cNvPr id="3" name="Content Placeholder 2"/>
          <p:cNvSpPr>
            <a:spLocks noGrp="1"/>
          </p:cNvSpPr>
          <p:nvPr>
            <p:ph idx="1"/>
          </p:nvPr>
        </p:nvSpPr>
        <p:spPr/>
        <p:txBody>
          <a:bodyPr>
            <a:normAutofit/>
          </a:bodyPr>
          <a:lstStyle/>
          <a:p>
            <a:r>
              <a:rPr lang="en-GB" sz="2000" dirty="0"/>
              <a:t>Ministry of Justice determined to implement whiplash </a:t>
            </a:r>
            <a:r>
              <a:rPr lang="en-GB" sz="2000" dirty="0" smtClean="0"/>
              <a:t>reforms</a:t>
            </a:r>
          </a:p>
          <a:p>
            <a:r>
              <a:rPr lang="en-GB" sz="2000" dirty="0" smtClean="0"/>
              <a:t>Portal rules remain incomplete</a:t>
            </a:r>
          </a:p>
          <a:p>
            <a:r>
              <a:rPr lang="en-GB" sz="2000" dirty="0" smtClean="0"/>
              <a:t>Civil </a:t>
            </a:r>
            <a:r>
              <a:rPr lang="en-GB" sz="2000" dirty="0"/>
              <a:t>Justice Council announce review of pre-action </a:t>
            </a:r>
            <a:r>
              <a:rPr lang="en-GB" sz="2000" dirty="0" smtClean="0"/>
              <a:t>protocols</a:t>
            </a:r>
          </a:p>
          <a:p>
            <a:r>
              <a:rPr lang="en-GB" sz="2000" dirty="0"/>
              <a:t>Fatal Accidents Act 1976 (Remedial) Order 2020 in force from 6 October </a:t>
            </a:r>
            <a:r>
              <a:rPr lang="en-GB" sz="2000" dirty="0" smtClean="0"/>
              <a:t>2020</a:t>
            </a:r>
          </a:p>
          <a:p>
            <a:r>
              <a:rPr lang="en-GB" sz="2000" dirty="0" smtClean="0"/>
              <a:t>Proposed changes to the Highway Code and the implications for vulnerable road users</a:t>
            </a:r>
          </a:p>
          <a:p>
            <a:r>
              <a:rPr lang="en-GB" sz="2000" dirty="0" smtClean="0"/>
              <a:t>Consultation on Guideline Hourly Rates</a:t>
            </a:r>
          </a:p>
          <a:p>
            <a:endParaRPr lang="en-GB" sz="2000" dirty="0"/>
          </a:p>
          <a:p>
            <a:endParaRPr lang="en-GB" sz="2000" dirty="0"/>
          </a:p>
          <a:p>
            <a:endParaRPr lang="en-GB" sz="2000" dirty="0"/>
          </a:p>
        </p:txBody>
      </p:sp>
    </p:spTree>
    <p:extLst>
      <p:ext uri="{BB962C8B-B14F-4D97-AF65-F5344CB8AC3E}">
        <p14:creationId xmlns:p14="http://schemas.microsoft.com/office/powerpoint/2010/main" val="1670073486"/>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a:t>
            </a:r>
            <a:endParaRPr lang="en-GB" dirty="0"/>
          </a:p>
        </p:txBody>
      </p:sp>
      <p:sp>
        <p:nvSpPr>
          <p:cNvPr id="3" name="Content Placeholder 2"/>
          <p:cNvSpPr>
            <a:spLocks noGrp="1"/>
          </p:cNvSpPr>
          <p:nvPr>
            <p:ph idx="1"/>
          </p:nvPr>
        </p:nvSpPr>
        <p:spPr/>
        <p:txBody>
          <a:bodyPr/>
          <a:lstStyle/>
          <a:p>
            <a:pPr marL="0" indent="0">
              <a:buNone/>
            </a:pPr>
            <a:endParaRPr lang="en-GB" dirty="0"/>
          </a:p>
        </p:txBody>
      </p:sp>
    </p:spTree>
    <p:extLst>
      <p:ext uri="{BB962C8B-B14F-4D97-AF65-F5344CB8AC3E}">
        <p14:creationId xmlns:p14="http://schemas.microsoft.com/office/powerpoint/2010/main" val="4196014950"/>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Hits and Headlines 2020</a:t>
            </a:r>
            <a:endParaRPr lang="en-GB" dirty="0"/>
          </a:p>
        </p:txBody>
      </p:sp>
      <p:sp>
        <p:nvSpPr>
          <p:cNvPr id="3" name="Content Placeholder 2"/>
          <p:cNvSpPr>
            <a:spLocks noGrp="1"/>
          </p:cNvSpPr>
          <p:nvPr>
            <p:ph idx="1"/>
          </p:nvPr>
        </p:nvSpPr>
        <p:spPr/>
        <p:txBody>
          <a:bodyPr/>
          <a:lstStyle/>
          <a:p>
            <a:pPr>
              <a:lnSpc>
                <a:spcPct val="150000"/>
              </a:lnSpc>
            </a:pPr>
            <a:r>
              <a:rPr lang="en-GB" sz="2000" dirty="0" smtClean="0"/>
              <a:t>Civil Procedure</a:t>
            </a:r>
          </a:p>
          <a:p>
            <a:pPr>
              <a:lnSpc>
                <a:spcPct val="150000"/>
              </a:lnSpc>
            </a:pPr>
            <a:r>
              <a:rPr lang="en-GB" sz="2000" dirty="0" smtClean="0"/>
              <a:t>RTA liability decisions</a:t>
            </a:r>
          </a:p>
          <a:p>
            <a:pPr>
              <a:lnSpc>
                <a:spcPct val="150000"/>
              </a:lnSpc>
            </a:pPr>
            <a:r>
              <a:rPr lang="en-GB" sz="2000" dirty="0" smtClean="0"/>
              <a:t>Employers liability decisions</a:t>
            </a:r>
          </a:p>
          <a:p>
            <a:pPr>
              <a:lnSpc>
                <a:spcPct val="150000"/>
              </a:lnSpc>
            </a:pPr>
            <a:r>
              <a:rPr lang="en-GB" sz="2000" dirty="0" smtClean="0"/>
              <a:t>Public liability decisions</a:t>
            </a:r>
          </a:p>
          <a:p>
            <a:pPr>
              <a:lnSpc>
                <a:spcPct val="150000"/>
              </a:lnSpc>
            </a:pPr>
            <a:r>
              <a:rPr lang="en-GB" sz="2000" dirty="0" smtClean="0"/>
              <a:t>Reform</a:t>
            </a:r>
          </a:p>
          <a:p>
            <a:pPr>
              <a:lnSpc>
                <a:spcPct val="150000"/>
              </a:lnSpc>
            </a:pPr>
            <a:r>
              <a:rPr lang="en-GB" sz="2000" dirty="0" smtClean="0"/>
              <a:t>Questions</a:t>
            </a:r>
          </a:p>
          <a:p>
            <a:pPr marL="0" indent="0">
              <a:lnSpc>
                <a:spcPct val="150000"/>
              </a:lnSpc>
              <a:buNone/>
            </a:pPr>
            <a:endParaRPr lang="en-GB" sz="2000" dirty="0"/>
          </a:p>
        </p:txBody>
      </p:sp>
    </p:spTree>
    <p:extLst>
      <p:ext uri="{BB962C8B-B14F-4D97-AF65-F5344CB8AC3E}">
        <p14:creationId xmlns:p14="http://schemas.microsoft.com/office/powerpoint/2010/main" val="3371152981"/>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Civil Procedure (1)</a:t>
            </a:r>
            <a:endParaRPr lang="en-GB" dirty="0"/>
          </a:p>
        </p:txBody>
      </p:sp>
      <p:sp>
        <p:nvSpPr>
          <p:cNvPr id="3" name="Content Placeholder 2"/>
          <p:cNvSpPr>
            <a:spLocks noGrp="1"/>
          </p:cNvSpPr>
          <p:nvPr>
            <p:ph idx="1"/>
          </p:nvPr>
        </p:nvSpPr>
        <p:spPr/>
        <p:txBody>
          <a:bodyPr/>
          <a:lstStyle/>
          <a:p>
            <a:r>
              <a:rPr lang="en-GB" sz="2000" dirty="0"/>
              <a:t>No advancement of the principle of open </a:t>
            </a:r>
            <a:r>
              <a:rPr lang="en-GB" sz="2000" dirty="0" smtClean="0"/>
              <a:t>justice - </a:t>
            </a:r>
            <a:r>
              <a:rPr lang="en-GB" sz="2000" i="1" dirty="0" smtClean="0"/>
              <a:t>Graham </a:t>
            </a:r>
            <a:r>
              <a:rPr lang="en-GB" sz="2000" i="1" dirty="0" err="1"/>
              <a:t>Dring</a:t>
            </a:r>
            <a:r>
              <a:rPr lang="en-GB" sz="2000" i="1" dirty="0"/>
              <a:t> (for and on behalf of The Asbestos Victims Support Groups Forum UK) v Cape Intermediate Holdings Limited </a:t>
            </a:r>
            <a:r>
              <a:rPr lang="en-GB" sz="2000" dirty="0"/>
              <a:t>[2020] EWHC 1873 (QB</a:t>
            </a:r>
            <a:r>
              <a:rPr lang="en-GB" sz="2000" dirty="0" smtClean="0"/>
              <a:t>)</a:t>
            </a:r>
          </a:p>
          <a:p>
            <a:r>
              <a:rPr lang="en-GB" sz="2000" dirty="0"/>
              <a:t>Expert witness ordered to pay </a:t>
            </a:r>
            <a:r>
              <a:rPr lang="en-GB" sz="2000" dirty="0" smtClean="0"/>
              <a:t>costs - </a:t>
            </a:r>
            <a:r>
              <a:rPr lang="en-GB" sz="2000" i="1" dirty="0" err="1" smtClean="0"/>
              <a:t>Thimmaya</a:t>
            </a:r>
            <a:r>
              <a:rPr lang="en-GB" sz="2000" i="1" dirty="0" smtClean="0"/>
              <a:t> </a:t>
            </a:r>
            <a:r>
              <a:rPr lang="en-GB" sz="2000" i="1" dirty="0"/>
              <a:t>v Lancashire NHS Foundation Trust </a:t>
            </a:r>
            <a:endParaRPr lang="en-GB" sz="2000" i="1" dirty="0" smtClean="0"/>
          </a:p>
          <a:p>
            <a:r>
              <a:rPr lang="en-GB" sz="2000" dirty="0" smtClean="0"/>
              <a:t>Strike out for non-compliance </a:t>
            </a:r>
            <a:r>
              <a:rPr lang="en-GB" sz="2000" i="1" dirty="0" smtClean="0"/>
              <a:t> </a:t>
            </a:r>
            <a:r>
              <a:rPr lang="en-GB" sz="2000" dirty="0" smtClean="0"/>
              <a:t>- </a:t>
            </a:r>
            <a:r>
              <a:rPr lang="en-GB" sz="2000" i="1" dirty="0" smtClean="0"/>
              <a:t> Mohammed Faisal </a:t>
            </a:r>
            <a:r>
              <a:rPr lang="en-GB" sz="2000" i="1" dirty="0" err="1" smtClean="0"/>
              <a:t>Azam</a:t>
            </a:r>
            <a:r>
              <a:rPr lang="en-GB" sz="2000" i="1" dirty="0" smtClean="0"/>
              <a:t> v Ageas Insurance Limited</a:t>
            </a:r>
          </a:p>
          <a:p>
            <a:r>
              <a:rPr lang="en-GB" sz="2000" dirty="0"/>
              <a:t>Unsealed claim form does not satisfy service </a:t>
            </a:r>
            <a:r>
              <a:rPr lang="en-GB" sz="2000" dirty="0" smtClean="0"/>
              <a:t>requirements</a:t>
            </a:r>
            <a:r>
              <a:rPr lang="en-GB" sz="2000" dirty="0"/>
              <a:t> </a:t>
            </a:r>
            <a:r>
              <a:rPr lang="en-GB" sz="2000" dirty="0" smtClean="0"/>
              <a:t>- </a:t>
            </a:r>
            <a:r>
              <a:rPr lang="en-GB" sz="2000" i="1" dirty="0" smtClean="0"/>
              <a:t>Ideal </a:t>
            </a:r>
            <a:r>
              <a:rPr lang="en-GB" sz="2000" i="1" dirty="0"/>
              <a:t>Shopping Direct Ltd &amp; </a:t>
            </a:r>
            <a:r>
              <a:rPr lang="en-GB" sz="2000" i="1" dirty="0" err="1"/>
              <a:t>Ors</a:t>
            </a:r>
            <a:r>
              <a:rPr lang="en-GB" sz="2000" i="1" dirty="0"/>
              <a:t> v Visa Europe Ltd &amp; </a:t>
            </a:r>
            <a:r>
              <a:rPr lang="en-GB" sz="2000" i="1" dirty="0" err="1"/>
              <a:t>Ors</a:t>
            </a:r>
            <a:r>
              <a:rPr lang="en-GB" sz="2000" dirty="0"/>
              <a:t> [2020] EWHC </a:t>
            </a:r>
            <a:r>
              <a:rPr lang="en-GB" sz="2000" dirty="0" smtClean="0"/>
              <a:t>3399</a:t>
            </a:r>
          </a:p>
          <a:p>
            <a:endParaRPr lang="en-GB" sz="2000" i="1" dirty="0" smtClean="0"/>
          </a:p>
          <a:p>
            <a:endParaRPr lang="en-GB" sz="2000" dirty="0"/>
          </a:p>
          <a:p>
            <a:endParaRPr lang="en-GB" sz="2000" dirty="0"/>
          </a:p>
          <a:p>
            <a:endParaRPr lang="en-GB" dirty="0"/>
          </a:p>
        </p:txBody>
      </p:sp>
    </p:spTree>
    <p:extLst>
      <p:ext uri="{BB962C8B-B14F-4D97-AF65-F5344CB8AC3E}">
        <p14:creationId xmlns:p14="http://schemas.microsoft.com/office/powerpoint/2010/main" val="1252082693"/>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Civil Procedure (2)</a:t>
            </a:r>
            <a:endParaRPr lang="en-GB" dirty="0"/>
          </a:p>
        </p:txBody>
      </p:sp>
      <p:sp>
        <p:nvSpPr>
          <p:cNvPr id="3" name="Content Placeholder 2"/>
          <p:cNvSpPr>
            <a:spLocks noGrp="1"/>
          </p:cNvSpPr>
          <p:nvPr>
            <p:ph idx="1"/>
          </p:nvPr>
        </p:nvSpPr>
        <p:spPr/>
        <p:txBody>
          <a:bodyPr/>
          <a:lstStyle/>
          <a:p>
            <a:r>
              <a:rPr lang="en-GB" sz="2000" dirty="0"/>
              <a:t>Guideline hourly rates should be increased pending </a:t>
            </a:r>
            <a:r>
              <a:rPr lang="en-GB" sz="2000" dirty="0" smtClean="0"/>
              <a:t>review</a:t>
            </a:r>
            <a:r>
              <a:rPr lang="en-GB" sz="2000" dirty="0"/>
              <a:t> </a:t>
            </a:r>
            <a:r>
              <a:rPr lang="en-GB" sz="2000" dirty="0" smtClean="0"/>
              <a:t>-</a:t>
            </a:r>
            <a:r>
              <a:rPr lang="en-GB" sz="2000" i="1" dirty="0" smtClean="0"/>
              <a:t>Cohen </a:t>
            </a:r>
            <a:r>
              <a:rPr lang="en-GB" sz="2000" i="1" dirty="0"/>
              <a:t>v Fine &amp; </a:t>
            </a:r>
            <a:r>
              <a:rPr lang="en-GB" sz="2000" i="1" dirty="0" err="1"/>
              <a:t>Ors</a:t>
            </a:r>
            <a:r>
              <a:rPr lang="en-GB" sz="2000" i="1" dirty="0"/>
              <a:t> [2020] EWHC 3278 (</a:t>
            </a:r>
            <a:r>
              <a:rPr lang="en-GB" sz="2000" i="1" dirty="0" err="1"/>
              <a:t>Ch</a:t>
            </a:r>
            <a:r>
              <a:rPr lang="en-GB" sz="2000" i="1" dirty="0"/>
              <a:t>)</a:t>
            </a:r>
            <a:endParaRPr lang="en-GB" sz="2000" dirty="0"/>
          </a:p>
          <a:p>
            <a:r>
              <a:rPr lang="en-GB" sz="2000" dirty="0"/>
              <a:t>Sentence for contempt was not too </a:t>
            </a:r>
            <a:r>
              <a:rPr lang="en-GB" sz="2000" dirty="0" smtClean="0"/>
              <a:t>long</a:t>
            </a:r>
            <a:r>
              <a:rPr lang="en-GB" sz="2000" dirty="0"/>
              <a:t> </a:t>
            </a:r>
            <a:r>
              <a:rPr lang="en-GB" sz="2000" dirty="0" smtClean="0"/>
              <a:t>- </a:t>
            </a:r>
            <a:r>
              <a:rPr lang="en-GB" sz="2000" i="1" dirty="0" smtClean="0"/>
              <a:t>Dahlia </a:t>
            </a:r>
            <a:r>
              <a:rPr lang="en-GB" sz="2000" i="1" dirty="0"/>
              <a:t>Griffith v P (By her litigation friend the Official Solicitor)</a:t>
            </a:r>
            <a:r>
              <a:rPr lang="en-GB" sz="2000" dirty="0"/>
              <a:t> [2020] EWCA </a:t>
            </a:r>
            <a:r>
              <a:rPr lang="en-GB" sz="2000" dirty="0" err="1"/>
              <a:t>Civ</a:t>
            </a:r>
            <a:r>
              <a:rPr lang="en-GB" sz="2000" dirty="0"/>
              <a:t> </a:t>
            </a:r>
            <a:r>
              <a:rPr lang="en-GB" sz="2000" dirty="0" smtClean="0"/>
              <a:t>1675</a:t>
            </a:r>
          </a:p>
          <a:p>
            <a:r>
              <a:rPr lang="en-GB" sz="2000" dirty="0"/>
              <a:t>Ogden working party released 8th Edition of Ogden tables</a:t>
            </a:r>
          </a:p>
          <a:p>
            <a:endParaRPr lang="en-GB" sz="2000" dirty="0"/>
          </a:p>
          <a:p>
            <a:endParaRPr lang="en-GB" dirty="0"/>
          </a:p>
        </p:txBody>
      </p:sp>
    </p:spTree>
    <p:extLst>
      <p:ext uri="{BB962C8B-B14F-4D97-AF65-F5344CB8AC3E}">
        <p14:creationId xmlns:p14="http://schemas.microsoft.com/office/powerpoint/2010/main" val="947293623"/>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RTA Headlines</a:t>
            </a:r>
            <a:endParaRPr lang="en-GB" dirty="0"/>
          </a:p>
        </p:txBody>
      </p:sp>
      <p:sp>
        <p:nvSpPr>
          <p:cNvPr id="3" name="Content Placeholder 2"/>
          <p:cNvSpPr>
            <a:spLocks noGrp="1"/>
          </p:cNvSpPr>
          <p:nvPr>
            <p:ph idx="1"/>
          </p:nvPr>
        </p:nvSpPr>
        <p:spPr/>
        <p:txBody>
          <a:bodyPr/>
          <a:lstStyle/>
          <a:p>
            <a:r>
              <a:rPr lang="en-GB" sz="2000" dirty="0"/>
              <a:t>Court of Appeal determine the costs of </a:t>
            </a:r>
            <a:r>
              <a:rPr lang="en-GB" sz="2000" dirty="0" smtClean="0"/>
              <a:t>accommodation - </a:t>
            </a:r>
            <a:r>
              <a:rPr lang="en-GB" sz="2000" i="1" dirty="0" smtClean="0"/>
              <a:t>Swift </a:t>
            </a:r>
            <a:r>
              <a:rPr lang="en-GB" sz="2000" i="1" dirty="0"/>
              <a:t>v Carpenter </a:t>
            </a:r>
            <a:r>
              <a:rPr lang="en-GB" sz="2000" i="1" dirty="0" smtClean="0"/>
              <a:t>[</a:t>
            </a:r>
            <a:r>
              <a:rPr lang="en-GB" sz="2000" dirty="0" smtClean="0"/>
              <a:t>2020</a:t>
            </a:r>
            <a:r>
              <a:rPr lang="en-GB" sz="2000" dirty="0"/>
              <a:t>] EWCA </a:t>
            </a:r>
            <a:r>
              <a:rPr lang="en-GB" sz="2000" dirty="0" err="1"/>
              <a:t>Civ</a:t>
            </a:r>
            <a:r>
              <a:rPr lang="en-GB" sz="2000" dirty="0"/>
              <a:t> </a:t>
            </a:r>
            <a:r>
              <a:rPr lang="en-GB" sz="2000" dirty="0" smtClean="0"/>
              <a:t>1295</a:t>
            </a:r>
          </a:p>
          <a:p>
            <a:r>
              <a:rPr lang="en-GB" sz="2000" dirty="0" smtClean="0"/>
              <a:t>Defendant </a:t>
            </a:r>
            <a:r>
              <a:rPr lang="en-GB" sz="2000" dirty="0"/>
              <a:t>not granted court permission for further expert </a:t>
            </a:r>
            <a:r>
              <a:rPr lang="en-GB" sz="2000" dirty="0" smtClean="0"/>
              <a:t>evidence - </a:t>
            </a:r>
            <a:r>
              <a:rPr lang="en-GB" sz="2000" i="1" dirty="0" err="1" smtClean="0"/>
              <a:t>Knapman</a:t>
            </a:r>
            <a:r>
              <a:rPr lang="en-GB" sz="2000" i="1" dirty="0" smtClean="0"/>
              <a:t> </a:t>
            </a:r>
            <a:r>
              <a:rPr lang="en-GB" sz="2000" i="1" dirty="0"/>
              <a:t>v Carbines </a:t>
            </a:r>
            <a:r>
              <a:rPr lang="en-GB" sz="2000" dirty="0"/>
              <a:t>[2020</a:t>
            </a:r>
            <a:r>
              <a:rPr lang="en-GB" sz="2000" dirty="0" smtClean="0"/>
              <a:t>]</a:t>
            </a:r>
          </a:p>
          <a:p>
            <a:r>
              <a:rPr lang="en-GB" sz="2000" dirty="0"/>
              <a:t>Court refuse application for medical statistician’s </a:t>
            </a:r>
            <a:r>
              <a:rPr lang="en-GB" sz="2000" dirty="0" smtClean="0"/>
              <a:t>evidence - </a:t>
            </a:r>
            <a:r>
              <a:rPr lang="en-GB" sz="2000" i="1" dirty="0" smtClean="0"/>
              <a:t>Toby </a:t>
            </a:r>
            <a:r>
              <a:rPr lang="en-GB" sz="2000" i="1" dirty="0"/>
              <a:t>Chaplin (by his mother and litigation friend, Dian Chaplin) v Ben Pistol, Allianz Insurance Plc </a:t>
            </a:r>
            <a:r>
              <a:rPr lang="en-GB" sz="2000" dirty="0"/>
              <a:t>[2020] EWHC 1543 (QB) </a:t>
            </a:r>
          </a:p>
          <a:p>
            <a:r>
              <a:rPr lang="en-GB" sz="2000" dirty="0"/>
              <a:t>Taxi driver used car for criminal purposes </a:t>
            </a:r>
            <a:r>
              <a:rPr lang="en-GB" sz="2000" dirty="0" smtClean="0"/>
              <a:t>- </a:t>
            </a:r>
            <a:r>
              <a:rPr lang="en-GB" sz="2000" i="1" dirty="0" smtClean="0"/>
              <a:t>NC </a:t>
            </a:r>
            <a:r>
              <a:rPr lang="en-GB" sz="2000" i="1" dirty="0"/>
              <a:t>(A protected party, suing by his mother and litigation friend) v Taylor and others </a:t>
            </a:r>
            <a:r>
              <a:rPr lang="en-GB" sz="2000" dirty="0"/>
              <a:t>[2020] EWHC 153 (QB)</a:t>
            </a:r>
          </a:p>
          <a:p>
            <a:endParaRPr lang="en-GB" sz="2000" dirty="0"/>
          </a:p>
          <a:p>
            <a:endParaRPr lang="en-GB" dirty="0"/>
          </a:p>
        </p:txBody>
      </p:sp>
    </p:spTree>
    <p:extLst>
      <p:ext uri="{BB962C8B-B14F-4D97-AF65-F5344CB8AC3E}">
        <p14:creationId xmlns:p14="http://schemas.microsoft.com/office/powerpoint/2010/main" val="2983955205"/>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Employers liability Headlines</a:t>
            </a:r>
            <a:endParaRPr lang="en-GB" dirty="0"/>
          </a:p>
        </p:txBody>
      </p:sp>
      <p:sp>
        <p:nvSpPr>
          <p:cNvPr id="3" name="Content Placeholder 2"/>
          <p:cNvSpPr>
            <a:spLocks noGrp="1"/>
          </p:cNvSpPr>
          <p:nvPr>
            <p:ph idx="1"/>
          </p:nvPr>
        </p:nvSpPr>
        <p:spPr/>
        <p:txBody>
          <a:bodyPr/>
          <a:lstStyle/>
          <a:p>
            <a:r>
              <a:rPr lang="en-GB" sz="2000" dirty="0"/>
              <a:t>Bank not liable for the acts of an independent </a:t>
            </a:r>
            <a:r>
              <a:rPr lang="en-GB" sz="2000" dirty="0" smtClean="0"/>
              <a:t>doctor - </a:t>
            </a:r>
            <a:r>
              <a:rPr lang="en-GB" sz="2000" i="1" dirty="0" smtClean="0"/>
              <a:t>Barclays </a:t>
            </a:r>
            <a:r>
              <a:rPr lang="en-GB" sz="2000" i="1" dirty="0"/>
              <a:t>Bank plc v Various Claimants</a:t>
            </a:r>
            <a:r>
              <a:rPr lang="en-GB" sz="2000" dirty="0"/>
              <a:t> [2020] UKSC 13</a:t>
            </a:r>
          </a:p>
          <a:p>
            <a:r>
              <a:rPr lang="en-GB" sz="2000" dirty="0"/>
              <a:t>Supermarket not vicariously liable for data </a:t>
            </a:r>
            <a:r>
              <a:rPr lang="en-GB" sz="2000" dirty="0" smtClean="0"/>
              <a:t>breach - </a:t>
            </a:r>
            <a:r>
              <a:rPr lang="en-GB" sz="2000" i="1" dirty="0" smtClean="0"/>
              <a:t>WM </a:t>
            </a:r>
            <a:r>
              <a:rPr lang="en-GB" sz="2000" i="1" dirty="0"/>
              <a:t>Morrison Supermarkets Plc v Various Claimants </a:t>
            </a:r>
            <a:r>
              <a:rPr lang="en-GB" sz="2000" dirty="0"/>
              <a:t>[2020] UKSC </a:t>
            </a:r>
            <a:r>
              <a:rPr lang="en-GB" sz="2000" dirty="0" smtClean="0"/>
              <a:t>12</a:t>
            </a:r>
          </a:p>
          <a:p>
            <a:r>
              <a:rPr lang="en-GB" sz="2000" dirty="0"/>
              <a:t>Vicarious liability and an award of indemnity </a:t>
            </a:r>
            <a:r>
              <a:rPr lang="en-GB" sz="2000" dirty="0" smtClean="0"/>
              <a:t>costs - </a:t>
            </a:r>
            <a:r>
              <a:rPr lang="en-GB" sz="2000" i="1" dirty="0" smtClean="0"/>
              <a:t>DSN </a:t>
            </a:r>
            <a:r>
              <a:rPr lang="en-GB" sz="2000" i="1" dirty="0"/>
              <a:t>v Blackpool Football Club </a:t>
            </a:r>
            <a:r>
              <a:rPr lang="en-GB" sz="2000" dirty="0"/>
              <a:t>[2020] EWHC 670 (QB</a:t>
            </a:r>
            <a:r>
              <a:rPr lang="en-GB" sz="2000" dirty="0" smtClean="0"/>
              <a:t>)</a:t>
            </a:r>
          </a:p>
          <a:p>
            <a:r>
              <a:rPr lang="en-GB" sz="2000" dirty="0"/>
              <a:t>Test for reasonable practicability is more than a balancing </a:t>
            </a:r>
            <a:r>
              <a:rPr lang="en-GB" sz="2000" dirty="0" smtClean="0"/>
              <a:t>exercise - </a:t>
            </a:r>
            <a:r>
              <a:rPr lang="en-GB" sz="2000" i="1" dirty="0" smtClean="0"/>
              <a:t>Lee </a:t>
            </a:r>
            <a:r>
              <a:rPr lang="en-GB" sz="2000" i="1" dirty="0"/>
              <a:t>Walsh v CP Hart &amp; Sons Limited </a:t>
            </a:r>
            <a:r>
              <a:rPr lang="en-GB" sz="2000" dirty="0"/>
              <a:t>[2020] EWHC 37 (QB</a:t>
            </a:r>
            <a:r>
              <a:rPr lang="en-GB" sz="2000" dirty="0" smtClean="0"/>
              <a:t>)</a:t>
            </a:r>
          </a:p>
          <a:p>
            <a:r>
              <a:rPr lang="en-GB" sz="2000" dirty="0" smtClean="0"/>
              <a:t>Substantial claim dismissed – </a:t>
            </a:r>
            <a:r>
              <a:rPr lang="en-GB" sz="2000" i="1" dirty="0" smtClean="0"/>
              <a:t>AS v A NHS Trust (Unreported)</a:t>
            </a:r>
            <a:endParaRPr lang="en-GB" sz="2000" dirty="0"/>
          </a:p>
          <a:p>
            <a:endParaRPr lang="en-GB" sz="2000" dirty="0"/>
          </a:p>
          <a:p>
            <a:pPr marL="358775" lvl="1" indent="0">
              <a:lnSpc>
                <a:spcPct val="150000"/>
              </a:lnSpc>
              <a:buNone/>
            </a:pPr>
            <a:endParaRPr lang="en-GB" sz="2000" dirty="0"/>
          </a:p>
        </p:txBody>
      </p:sp>
    </p:spTree>
    <p:extLst>
      <p:ext uri="{BB962C8B-B14F-4D97-AF65-F5344CB8AC3E}">
        <p14:creationId xmlns:p14="http://schemas.microsoft.com/office/powerpoint/2010/main" val="3667146366"/>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Public liability Headlines (1)</a:t>
            </a:r>
            <a:endParaRPr lang="en-GB" dirty="0"/>
          </a:p>
        </p:txBody>
      </p:sp>
      <p:sp>
        <p:nvSpPr>
          <p:cNvPr id="3" name="Content Placeholder 2"/>
          <p:cNvSpPr>
            <a:spLocks noGrp="1"/>
          </p:cNvSpPr>
          <p:nvPr>
            <p:ph idx="1"/>
          </p:nvPr>
        </p:nvSpPr>
        <p:spPr/>
        <p:txBody>
          <a:bodyPr/>
          <a:lstStyle/>
          <a:p>
            <a:r>
              <a:rPr lang="en-GB" sz="2000" dirty="0"/>
              <a:t>Defendants were not occupiers of property and did not owe a duty of </a:t>
            </a:r>
            <a:r>
              <a:rPr lang="en-GB" sz="2000" dirty="0" smtClean="0"/>
              <a:t>care - </a:t>
            </a:r>
            <a:r>
              <a:rPr lang="en-GB" sz="2000" i="1" dirty="0" smtClean="0"/>
              <a:t>Mathewson </a:t>
            </a:r>
            <a:r>
              <a:rPr lang="en-GB" sz="2000" i="1" dirty="0"/>
              <a:t>v Crump and Another </a:t>
            </a:r>
            <a:r>
              <a:rPr lang="en-GB" sz="2000" dirty="0"/>
              <a:t>[2020] EWHC 3167 (QB</a:t>
            </a:r>
            <a:r>
              <a:rPr lang="en-GB" sz="2000" dirty="0" smtClean="0"/>
              <a:t>)</a:t>
            </a:r>
            <a:r>
              <a:rPr lang="en-GB" sz="2000" dirty="0"/>
              <a:t> </a:t>
            </a:r>
          </a:p>
          <a:p>
            <a:r>
              <a:rPr lang="en-GB" sz="2000" dirty="0"/>
              <a:t>Claimant’s claim arising from cricket ball strike dismissed on </a:t>
            </a:r>
            <a:r>
              <a:rPr lang="en-GB" sz="2000" dirty="0" smtClean="0"/>
              <a:t>appeal - </a:t>
            </a:r>
            <a:r>
              <a:rPr lang="en-GB" sz="2000" i="1" dirty="0" smtClean="0"/>
              <a:t>Lewis </a:t>
            </a:r>
            <a:r>
              <a:rPr lang="en-GB" sz="2000" i="1" dirty="0"/>
              <a:t>v </a:t>
            </a:r>
            <a:r>
              <a:rPr lang="en-GB" sz="2000" i="1" dirty="0" err="1"/>
              <a:t>Wandsworth</a:t>
            </a:r>
            <a:r>
              <a:rPr lang="en-GB" sz="2000" i="1" dirty="0"/>
              <a:t> London Borough Council </a:t>
            </a:r>
            <a:r>
              <a:rPr lang="en-GB" sz="2000" dirty="0"/>
              <a:t>[2020] EWHC 3205 (QB</a:t>
            </a:r>
            <a:r>
              <a:rPr lang="en-GB" sz="2000" dirty="0" smtClean="0"/>
              <a:t>)</a:t>
            </a:r>
          </a:p>
          <a:p>
            <a:r>
              <a:rPr lang="en-GB" sz="2000" dirty="0"/>
              <a:t>Supreme Court uphold ex </a:t>
            </a:r>
            <a:r>
              <a:rPr lang="en-GB" sz="2000" dirty="0" err="1"/>
              <a:t>turpi</a:t>
            </a:r>
            <a:r>
              <a:rPr lang="en-GB" sz="2000" dirty="0"/>
              <a:t> causa </a:t>
            </a:r>
            <a:r>
              <a:rPr lang="en-GB" sz="2000" dirty="0" smtClean="0"/>
              <a:t>defence - </a:t>
            </a:r>
            <a:r>
              <a:rPr lang="en-GB" sz="2000" i="1" dirty="0" err="1" smtClean="0"/>
              <a:t>Elica</a:t>
            </a:r>
            <a:r>
              <a:rPr lang="en-GB" sz="2000" i="1" dirty="0" smtClean="0"/>
              <a:t> </a:t>
            </a:r>
            <a:r>
              <a:rPr lang="en-GB" sz="2000" i="1" dirty="0"/>
              <a:t>Henderson (A protected party, by her Litigation Friend, The Official Solicitor) (Appellant) v Dorset Healthcare University NHS Foundation Trust (Respondent) </a:t>
            </a:r>
            <a:r>
              <a:rPr lang="en-GB" sz="2000" dirty="0"/>
              <a:t>[2020] UKSC </a:t>
            </a:r>
            <a:r>
              <a:rPr lang="en-GB" sz="2000" dirty="0" smtClean="0"/>
              <a:t>43</a:t>
            </a:r>
          </a:p>
          <a:p>
            <a:endParaRPr lang="en-GB" sz="2000" dirty="0"/>
          </a:p>
          <a:p>
            <a:endParaRPr lang="en-GB" sz="2000" dirty="0"/>
          </a:p>
          <a:p>
            <a:endParaRPr lang="en-GB" sz="2000" dirty="0"/>
          </a:p>
        </p:txBody>
      </p:sp>
    </p:spTree>
    <p:extLst>
      <p:ext uri="{BB962C8B-B14F-4D97-AF65-F5344CB8AC3E}">
        <p14:creationId xmlns:p14="http://schemas.microsoft.com/office/powerpoint/2010/main" val="4102350124"/>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 liability </a:t>
            </a:r>
            <a:r>
              <a:rPr lang="en-GB" dirty="0" smtClean="0"/>
              <a:t>Headlines (2)</a:t>
            </a:r>
            <a:endParaRPr lang="en-GB" dirty="0"/>
          </a:p>
        </p:txBody>
      </p:sp>
      <p:sp>
        <p:nvSpPr>
          <p:cNvPr id="3" name="Content Placeholder 2"/>
          <p:cNvSpPr>
            <a:spLocks noGrp="1"/>
          </p:cNvSpPr>
          <p:nvPr>
            <p:ph idx="1"/>
          </p:nvPr>
        </p:nvSpPr>
        <p:spPr/>
        <p:txBody>
          <a:bodyPr/>
          <a:lstStyle/>
          <a:p>
            <a:r>
              <a:rPr lang="en-GB" sz="2000" dirty="0"/>
              <a:t>Permission granted for secondary victim claims to </a:t>
            </a:r>
            <a:r>
              <a:rPr lang="en-GB" sz="2000" dirty="0" smtClean="0"/>
              <a:t>proceed - </a:t>
            </a:r>
            <a:r>
              <a:rPr lang="en-GB" sz="2000" i="1" dirty="0" smtClean="0"/>
              <a:t>Paul </a:t>
            </a:r>
            <a:r>
              <a:rPr lang="en-GB" sz="2000" i="1" dirty="0"/>
              <a:t>v The Royal Wolverhampton NHS Trust </a:t>
            </a:r>
            <a:r>
              <a:rPr lang="en-GB" sz="2000" dirty="0"/>
              <a:t>[2020] EWHC 1415 (QB</a:t>
            </a:r>
            <a:r>
              <a:rPr lang="en-GB" sz="2000" dirty="0" smtClean="0"/>
              <a:t>)</a:t>
            </a:r>
          </a:p>
          <a:p>
            <a:r>
              <a:rPr lang="en-GB" sz="2000" dirty="0"/>
              <a:t>Claimant had accepted the inherent risks of off-road </a:t>
            </a:r>
            <a:r>
              <a:rPr lang="en-GB" sz="2000" dirty="0" smtClean="0"/>
              <a:t>motorcycling - </a:t>
            </a:r>
            <a:r>
              <a:rPr lang="en-GB" sz="2000" i="1" dirty="0" smtClean="0"/>
              <a:t>Christopher </a:t>
            </a:r>
            <a:r>
              <a:rPr lang="en-GB" sz="2000" i="1" dirty="0"/>
              <a:t>Wells v (1) Full Moon Events Ltd and (2) Dave Thorpe Honda Off-Road Centre Ltd </a:t>
            </a:r>
            <a:r>
              <a:rPr lang="en-GB" sz="2000" dirty="0"/>
              <a:t>[2020] EWHC 1265 (QB</a:t>
            </a:r>
            <a:r>
              <a:rPr lang="en-GB" sz="2000" dirty="0" smtClean="0"/>
              <a:t>)</a:t>
            </a:r>
          </a:p>
          <a:p>
            <a:r>
              <a:rPr lang="en-GB" sz="2000" dirty="0"/>
              <a:t>Rescuers’ claims from Grenfell stayed - </a:t>
            </a:r>
            <a:r>
              <a:rPr lang="en-GB" sz="2000" i="1" dirty="0"/>
              <a:t>De Costa &amp; </a:t>
            </a:r>
            <a:r>
              <a:rPr lang="en-GB" sz="2000" i="1" dirty="0" err="1"/>
              <a:t>Ors</a:t>
            </a:r>
            <a:r>
              <a:rPr lang="en-GB" sz="2000" i="1" dirty="0"/>
              <a:t> v London Fire Commissioner &amp; </a:t>
            </a:r>
            <a:r>
              <a:rPr lang="en-GB" sz="2000" i="1" dirty="0" err="1"/>
              <a:t>Ors</a:t>
            </a:r>
            <a:r>
              <a:rPr lang="en-GB" sz="2000" i="1" dirty="0"/>
              <a:t> </a:t>
            </a:r>
            <a:r>
              <a:rPr lang="en-GB" sz="2000" dirty="0"/>
              <a:t>[2020] EWHC 2718 (QB</a:t>
            </a:r>
            <a:r>
              <a:rPr lang="en-GB" sz="2000" dirty="0" smtClean="0"/>
              <a:t>)</a:t>
            </a:r>
          </a:p>
          <a:p>
            <a:endParaRPr lang="en-GB" sz="2000" dirty="0"/>
          </a:p>
          <a:p>
            <a:endParaRPr lang="en-GB" sz="2000" dirty="0"/>
          </a:p>
          <a:p>
            <a:endParaRPr lang="en-GB" dirty="0"/>
          </a:p>
        </p:txBody>
      </p:sp>
    </p:spTree>
    <p:extLst>
      <p:ext uri="{BB962C8B-B14F-4D97-AF65-F5344CB8AC3E}">
        <p14:creationId xmlns:p14="http://schemas.microsoft.com/office/powerpoint/2010/main" val="2554299200"/>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Public liability Headlines (3)</a:t>
            </a:r>
            <a:endParaRPr lang="en-GB" dirty="0"/>
          </a:p>
        </p:txBody>
      </p:sp>
      <p:sp>
        <p:nvSpPr>
          <p:cNvPr id="3" name="Content Placeholder 2"/>
          <p:cNvSpPr>
            <a:spLocks noGrp="1"/>
          </p:cNvSpPr>
          <p:nvPr>
            <p:ph idx="1"/>
          </p:nvPr>
        </p:nvSpPr>
        <p:spPr/>
        <p:txBody>
          <a:bodyPr/>
          <a:lstStyle/>
          <a:p>
            <a:r>
              <a:rPr lang="en-GB" sz="2000" dirty="0"/>
              <a:t>Tree falls and highway duties – </a:t>
            </a:r>
            <a:r>
              <a:rPr lang="en-GB" sz="2000" i="1" dirty="0"/>
              <a:t>(1) </a:t>
            </a:r>
            <a:r>
              <a:rPr lang="en-GB" sz="2000" i="1" dirty="0" err="1"/>
              <a:t>Colar</a:t>
            </a:r>
            <a:r>
              <a:rPr lang="en-GB" sz="2000" i="1" dirty="0"/>
              <a:t> &amp; (2) Singh v Highways England (2019</a:t>
            </a:r>
            <a:r>
              <a:rPr lang="en-GB" sz="2000" i="1" dirty="0" smtClean="0"/>
              <a:t>)</a:t>
            </a:r>
            <a:endParaRPr lang="en-GB" sz="2000" dirty="0" smtClean="0"/>
          </a:p>
          <a:p>
            <a:r>
              <a:rPr lang="en-GB" sz="2000" dirty="0" smtClean="0"/>
              <a:t>Highway </a:t>
            </a:r>
            <a:r>
              <a:rPr lang="en-GB" sz="2000" dirty="0"/>
              <a:t>authority not liable for cyclist’s </a:t>
            </a:r>
            <a:r>
              <a:rPr lang="en-GB" sz="2000" dirty="0" smtClean="0"/>
              <a:t>accident</a:t>
            </a:r>
            <a:r>
              <a:rPr lang="en-GB" sz="2000" dirty="0"/>
              <a:t> </a:t>
            </a:r>
            <a:r>
              <a:rPr lang="en-GB" sz="2000" dirty="0" smtClean="0"/>
              <a:t>- </a:t>
            </a:r>
            <a:r>
              <a:rPr lang="en-GB" sz="2000" i="1" dirty="0" smtClean="0"/>
              <a:t>Nash </a:t>
            </a:r>
            <a:r>
              <a:rPr lang="en-GB" sz="2000" i="1" dirty="0"/>
              <a:t>v Hertfordshire County Council</a:t>
            </a:r>
            <a:r>
              <a:rPr lang="en-GB" sz="2000" dirty="0"/>
              <a:t> [2020] EWHC 3247 (QB)</a:t>
            </a:r>
          </a:p>
          <a:p>
            <a:r>
              <a:rPr lang="en-GB" sz="2000" dirty="0"/>
              <a:t>Landmark ruling in Ella </a:t>
            </a:r>
            <a:r>
              <a:rPr lang="en-GB" sz="2000" dirty="0" err="1"/>
              <a:t>Kissi-Debrah’s</a:t>
            </a:r>
            <a:r>
              <a:rPr lang="en-GB" sz="2000" dirty="0"/>
              <a:t> death </a:t>
            </a:r>
          </a:p>
          <a:p>
            <a:r>
              <a:rPr lang="en-GB" sz="2000" dirty="0"/>
              <a:t>Hotel owner not in breach of their duty of care – </a:t>
            </a:r>
            <a:r>
              <a:rPr lang="en-GB" sz="2000" i="1" dirty="0"/>
              <a:t>Al-</a:t>
            </a:r>
            <a:r>
              <a:rPr lang="en-GB" sz="2000" i="1" dirty="0" err="1"/>
              <a:t>Najar</a:t>
            </a:r>
            <a:r>
              <a:rPr lang="en-GB" sz="2000" i="1" dirty="0"/>
              <a:t> and others v The Cumberland Hotel (London) Limited 2020 EWCA 1716</a:t>
            </a:r>
            <a:endParaRPr lang="en-GB" sz="2000" dirty="0"/>
          </a:p>
          <a:p>
            <a:endParaRPr lang="en-GB" dirty="0"/>
          </a:p>
        </p:txBody>
      </p:sp>
    </p:spTree>
    <p:extLst>
      <p:ext uri="{BB962C8B-B14F-4D97-AF65-F5344CB8AC3E}">
        <p14:creationId xmlns:p14="http://schemas.microsoft.com/office/powerpoint/2010/main" val="1892605610"/>
      </p:ext>
    </p:extLst>
  </p:cSld>
  <p:clrMapOvr>
    <a:masterClrMapping/>
  </p:clrMapOvr>
  <p:transition>
    <p:wipe dir="r"/>
  </p:transition>
</p:sld>
</file>

<file path=ppt/theme/theme1.xml><?xml version="1.0" encoding="utf-8"?>
<a:theme xmlns:a="http://schemas.openxmlformats.org/drawingml/2006/main" name="Purple Cyan">
  <a:themeElements>
    <a:clrScheme name="Weightmans LLP PowerPoint Templates 15">
      <a:dk1>
        <a:srgbClr val="016160"/>
      </a:dk1>
      <a:lt1>
        <a:srgbClr val="FFFFFF"/>
      </a:lt1>
      <a:dk2>
        <a:srgbClr val="016160"/>
      </a:dk2>
      <a:lt2>
        <a:srgbClr val="CFD3C2"/>
      </a:lt2>
      <a:accent1>
        <a:srgbClr val="6CCFF6"/>
      </a:accent1>
      <a:accent2>
        <a:srgbClr val="B71234"/>
      </a:accent2>
      <a:accent3>
        <a:srgbClr val="FFFFFF"/>
      </a:accent3>
      <a:accent4>
        <a:srgbClr val="015251"/>
      </a:accent4>
      <a:accent5>
        <a:srgbClr val="BAE4FA"/>
      </a:accent5>
      <a:accent6>
        <a:srgbClr val="A60F2E"/>
      </a:accent6>
      <a:hlink>
        <a:srgbClr val="B6BF00"/>
      </a:hlink>
      <a:folHlink>
        <a:srgbClr val="7D5CC6"/>
      </a:folHlink>
    </a:clrScheme>
    <a:fontScheme name="Weightmans LLP PowerPoint Templates">
      <a:majorFont>
        <a:latin typeface="Lucida Sans Unicode"/>
        <a:ea typeface=""/>
        <a:cs typeface="Arial"/>
      </a:majorFont>
      <a:minorFont>
        <a:latin typeface="Lucida Sans Unicode"/>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Weightmans LLP PowerPoint Templat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Weightmans LLP PowerPoint Templat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Weightmans LLP PowerPoint Templat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Weightmans LLP PowerPoint Templat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Weightmans LLP PowerPoint Templat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Weightmans LLP PowerPoint Templat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Weightmans LLP PowerPoint Templat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Weightmans LLP PowerPoint Templat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Weightmans LLP PowerPoint Templat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Weightmans LLP PowerPoint Templat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Weightmans LLP PowerPoint Templat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Weightmans LLP PowerPoint Templat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Weightmans LLP PowerPoint Templates 13">
        <a:dk1>
          <a:srgbClr val="016160"/>
        </a:dk1>
        <a:lt1>
          <a:srgbClr val="FFFFFF"/>
        </a:lt1>
        <a:dk2>
          <a:srgbClr val="000000"/>
        </a:dk2>
        <a:lt2>
          <a:srgbClr val="808080"/>
        </a:lt2>
        <a:accent1>
          <a:srgbClr val="BBE0E3"/>
        </a:accent1>
        <a:accent2>
          <a:srgbClr val="333399"/>
        </a:accent2>
        <a:accent3>
          <a:srgbClr val="FFFFFF"/>
        </a:accent3>
        <a:accent4>
          <a:srgbClr val="015251"/>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Weightmans LLP PowerPoint Templates 14">
        <a:dk1>
          <a:srgbClr val="016160"/>
        </a:dk1>
        <a:lt1>
          <a:srgbClr val="FFFFFF"/>
        </a:lt1>
        <a:dk2>
          <a:srgbClr val="016160"/>
        </a:dk2>
        <a:lt2>
          <a:srgbClr val="808080"/>
        </a:lt2>
        <a:accent1>
          <a:srgbClr val="CFD3C2"/>
        </a:accent1>
        <a:accent2>
          <a:srgbClr val="6CCFF6"/>
        </a:accent2>
        <a:accent3>
          <a:srgbClr val="FFFFFF"/>
        </a:accent3>
        <a:accent4>
          <a:srgbClr val="015251"/>
        </a:accent4>
        <a:accent5>
          <a:srgbClr val="E4E6DD"/>
        </a:accent5>
        <a:accent6>
          <a:srgbClr val="61BBDF"/>
        </a:accent6>
        <a:hlink>
          <a:srgbClr val="6CCFF6"/>
        </a:hlink>
        <a:folHlink>
          <a:srgbClr val="6CCFF6"/>
        </a:folHlink>
      </a:clrScheme>
      <a:clrMap bg1="lt1" tx1="dk1" bg2="lt2" tx2="dk2" accent1="accent1" accent2="accent2" accent3="accent3" accent4="accent4" accent5="accent5" accent6="accent6" hlink="hlink" folHlink="folHlink"/>
    </a:extraClrScheme>
    <a:extraClrScheme>
      <a:clrScheme name="Weightmans LLP PowerPoint Templates 15">
        <a:dk1>
          <a:srgbClr val="016160"/>
        </a:dk1>
        <a:lt1>
          <a:srgbClr val="FFFFFF"/>
        </a:lt1>
        <a:dk2>
          <a:srgbClr val="016160"/>
        </a:dk2>
        <a:lt2>
          <a:srgbClr val="CFD3C2"/>
        </a:lt2>
        <a:accent1>
          <a:srgbClr val="6CCFF6"/>
        </a:accent1>
        <a:accent2>
          <a:srgbClr val="B71234"/>
        </a:accent2>
        <a:accent3>
          <a:srgbClr val="FFFFFF"/>
        </a:accent3>
        <a:accent4>
          <a:srgbClr val="015251"/>
        </a:accent4>
        <a:accent5>
          <a:srgbClr val="BAE4FA"/>
        </a:accent5>
        <a:accent6>
          <a:srgbClr val="A60F2E"/>
        </a:accent6>
        <a:hlink>
          <a:srgbClr val="B6BF00"/>
        </a:hlink>
        <a:folHlink>
          <a:srgbClr val="7D5CC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Purple Cyan</Template>
  <TotalTime>5001</TotalTime>
  <Words>10830</Words>
  <Application>Microsoft Office PowerPoint</Application>
  <PresentationFormat>On-screen Show (4:3)</PresentationFormat>
  <Paragraphs>217</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Lucida Sans Unicode</vt:lpstr>
      <vt:lpstr>Purple Cyan</vt:lpstr>
      <vt:lpstr>Liability Case Law Review:  Hits and Headlines</vt:lpstr>
      <vt:lpstr>Hits and Headlines 2020</vt:lpstr>
      <vt:lpstr>Civil Procedure (1)</vt:lpstr>
      <vt:lpstr>Civil Procedure (2)</vt:lpstr>
      <vt:lpstr>RTA Headlines</vt:lpstr>
      <vt:lpstr>Employers liability Headlines</vt:lpstr>
      <vt:lpstr>Public liability Headlines (1)</vt:lpstr>
      <vt:lpstr>Public liability Headlines (2)</vt:lpstr>
      <vt:lpstr>Public liability Headlines (3)</vt:lpstr>
      <vt:lpstr>Reform</vt:lpstr>
      <vt:lpstr>Questions?</vt:lpstr>
    </vt:vector>
  </TitlesOfParts>
  <Company>Weightmans LLP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Employment update November 2019 v2</dc:title>
  <dc:creator>Claire Casson</dc:creator>
  <cp:lastModifiedBy>Peter Abbott</cp:lastModifiedBy>
  <cp:revision>323</cp:revision>
  <cp:lastPrinted>2019-11-27T11:55:51Z</cp:lastPrinted>
  <dcterms:created xsi:type="dcterms:W3CDTF">2017-02-13T11:59:40Z</dcterms:created>
  <dcterms:modified xsi:type="dcterms:W3CDTF">2021-02-02T10:43:37Z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MPANYID">
    <vt:r8>2122615757</vt:r8>
  </property>
  <property fmtid="{D5CDD505-2E9C-101B-9397-08002B2CF9AE}" pid="3" name="SERIALNO">
    <vt:r8>11881</vt:r8>
  </property>
  <property fmtid="{D5CDD505-2E9C-101B-9397-08002B2CF9AE}" pid="4" name="EDITION">
    <vt:lpwstr>FM</vt:lpwstr>
  </property>
  <property fmtid="{D5CDD505-2E9C-101B-9397-08002B2CF9AE}" pid="5" name="BASEPRECTYPE">
    <vt:lpwstr>SHELL</vt:lpwstr>
  </property>
  <property fmtid="{D5CDD505-2E9C-101B-9397-08002B2CF9AE}" pid="6" name="VERSIONLABEL">
    <vt:lpwstr>1</vt:lpwstr>
  </property>
  <property fmtid="{D5CDD505-2E9C-101B-9397-08002B2CF9AE}" pid="7" name="BASEPRECID">
    <vt:r8>16</vt:r8>
  </property>
  <property fmtid="{D5CDD505-2E9C-101B-9397-08002B2CF9AE}" pid="8" name="CLIENTID">
    <vt:r8>387887</vt:r8>
  </property>
  <property fmtid="{D5CDD505-2E9C-101B-9397-08002B2CF9AE}" pid="9" name="FILEID">
    <vt:r8>5000594</vt:r8>
  </property>
  <property fmtid="{D5CDD505-2E9C-101B-9397-08002B2CF9AE}" pid="10" name="ASSOCID">
    <vt:r8>4193577</vt:r8>
  </property>
  <property fmtid="{D5CDD505-2E9C-101B-9397-08002B2CF9AE}" pid="11" name="VERSIONID">
    <vt:lpwstr>a3b691aa-8560-4c83-b4f5-f1114d6d97ce</vt:lpwstr>
  </property>
  <property fmtid="{D5CDD505-2E9C-101B-9397-08002B2CF9AE}" pid="12" name="DOCID">
    <vt:r8>6044697</vt:r8>
  </property>
  <property fmtid="{D5CDD505-2E9C-101B-9397-08002B2CF9AE}" pid="13" name="DOCID_2122615757">
    <vt:r8>6044697</vt:r8>
  </property>
  <property fmtid="{D5CDD505-2E9C-101B-9397-08002B2CF9AE}" pid="14" name="DOCID_2122615757_">
    <vt:r8>6044697</vt:r8>
  </property>
  <property fmtid="{D5CDD505-2E9C-101B-9397-08002B2CF9AE}" pid="15" name="DOCID_11881">
    <vt:r8>6044697</vt:r8>
  </property>
  <property fmtid="{D5CDD505-2E9C-101B-9397-08002B2CF9AE}" pid="16" name="VERSIONID_2122615757">
    <vt:lpwstr>a3b691aa-8560-4c83-b4f5-f1114d6d97ce</vt:lpwstr>
  </property>
  <property fmtid="{D5CDD505-2E9C-101B-9397-08002B2CF9AE}" pid="17" name="VERSIONID_2122615757_">
    <vt:lpwstr>a3b691aa-8560-4c83-b4f5-f1114d6d97ce</vt:lpwstr>
  </property>
</Properties>
</file>