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416" r:id="rId3"/>
    <p:sldId id="418" r:id="rId4"/>
    <p:sldId id="417" r:id="rId5"/>
    <p:sldId id="419" r:id="rId6"/>
    <p:sldId id="778" r:id="rId7"/>
    <p:sldId id="770" r:id="rId8"/>
    <p:sldId id="425" r:id="rId9"/>
    <p:sldId id="612" r:id="rId10"/>
    <p:sldId id="776" r:id="rId11"/>
    <p:sldId id="771" r:id="rId12"/>
    <p:sldId id="258" r:id="rId13"/>
    <p:sldId id="260" r:id="rId14"/>
    <p:sldId id="263" r:id="rId15"/>
    <p:sldId id="259" r:id="rId16"/>
    <p:sldId id="773" r:id="rId17"/>
    <p:sldId id="296" r:id="rId18"/>
    <p:sldId id="775" r:id="rId19"/>
    <p:sldId id="292" r:id="rId20"/>
    <p:sldId id="741" r:id="rId21"/>
    <p:sldId id="782" r:id="rId22"/>
    <p:sldId id="618" r:id="rId23"/>
    <p:sldId id="777" r:id="rId24"/>
    <p:sldId id="779" r:id="rId25"/>
    <p:sldId id="781" r:id="rId26"/>
    <p:sldId id="783" r:id="rId27"/>
    <p:sldId id="785" r:id="rId28"/>
    <p:sldId id="7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nadler" userId="e4e72495f3edc5bd" providerId="LiveId" clId="{1C74B2C5-FB9D-4E9F-9070-1BA166E4553D}"/>
    <pc:docChg chg="undo custSel modSld">
      <pc:chgData name="alan chnadler" userId="e4e72495f3edc5bd" providerId="LiveId" clId="{1C74B2C5-FB9D-4E9F-9070-1BA166E4553D}" dt="2020-11-07T20:33:03" v="243" actId="20577"/>
      <pc:docMkLst>
        <pc:docMk/>
      </pc:docMkLst>
      <pc:sldChg chg="modSp mod">
        <pc:chgData name="alan chnadler" userId="e4e72495f3edc5bd" providerId="LiveId" clId="{1C74B2C5-FB9D-4E9F-9070-1BA166E4553D}" dt="2020-11-07T20:32:43.352" v="194" actId="20577"/>
        <pc:sldMkLst>
          <pc:docMk/>
          <pc:sldMk cId="2478817216" sldId="741"/>
        </pc:sldMkLst>
        <pc:spChg chg="mod">
          <ac:chgData name="alan chnadler" userId="e4e72495f3edc5bd" providerId="LiveId" clId="{1C74B2C5-FB9D-4E9F-9070-1BA166E4553D}" dt="2020-11-07T20:32:43.352" v="194" actId="20577"/>
          <ac:spMkLst>
            <pc:docMk/>
            <pc:sldMk cId="2478817216" sldId="741"/>
            <ac:spMk id="3" creationId="{707C71DB-0E0F-42C5-A4B0-1D500C66AD7A}"/>
          </ac:spMkLst>
        </pc:spChg>
      </pc:sldChg>
      <pc:sldChg chg="modSp mod">
        <pc:chgData name="alan chnadler" userId="e4e72495f3edc5bd" providerId="LiveId" clId="{1C74B2C5-FB9D-4E9F-9070-1BA166E4553D}" dt="2020-11-07T20:33:03" v="243" actId="20577"/>
        <pc:sldMkLst>
          <pc:docMk/>
          <pc:sldMk cId="1298989645" sldId="782"/>
        </pc:sldMkLst>
        <pc:spChg chg="mod">
          <ac:chgData name="alan chnadler" userId="e4e72495f3edc5bd" providerId="LiveId" clId="{1C74B2C5-FB9D-4E9F-9070-1BA166E4553D}" dt="2020-11-07T20:33:03" v="243" actId="20577"/>
          <ac:spMkLst>
            <pc:docMk/>
            <pc:sldMk cId="1298989645" sldId="782"/>
            <ac:spMk id="3" creationId="{337C7FED-9254-4CCC-B2EE-A25F0CA9E96D}"/>
          </ac:spMkLst>
        </pc:spChg>
      </pc:sldChg>
    </pc:docChg>
  </pc:docChgLst>
  <pc:docChgLst>
    <pc:chgData name="alan chnadler" userId="e4e72495f3edc5bd" providerId="LiveId" clId="{A5E9282C-A21D-4D4B-A2C6-D017A381F28C}"/>
    <pc:docChg chg="custSel delSld modSld">
      <pc:chgData name="alan chnadler" userId="e4e72495f3edc5bd" providerId="LiveId" clId="{A5E9282C-A21D-4D4B-A2C6-D017A381F28C}" dt="2020-09-29T19:23:30.760" v="1822" actId="20577"/>
      <pc:docMkLst>
        <pc:docMk/>
      </pc:docMkLst>
      <pc:sldChg chg="modSp mod">
        <pc:chgData name="alan chnadler" userId="e4e72495f3edc5bd" providerId="LiveId" clId="{A5E9282C-A21D-4D4B-A2C6-D017A381F28C}" dt="2020-09-19T20:44:59.649" v="107" actId="20577"/>
        <pc:sldMkLst>
          <pc:docMk/>
          <pc:sldMk cId="4236442712" sldId="258"/>
        </pc:sldMkLst>
        <pc:spChg chg="mod">
          <ac:chgData name="alan chnadler" userId="e4e72495f3edc5bd" providerId="LiveId" clId="{A5E9282C-A21D-4D4B-A2C6-D017A381F28C}" dt="2020-09-19T20:44:59.649" v="107" actId="20577"/>
          <ac:spMkLst>
            <pc:docMk/>
            <pc:sldMk cId="4236442712" sldId="258"/>
            <ac:spMk id="3" creationId="{E3F772FA-F2BF-4AD2-9E5E-4DAF45C628EB}"/>
          </ac:spMkLst>
        </pc:spChg>
      </pc:sldChg>
      <pc:sldChg chg="modSp mod">
        <pc:chgData name="alan chnadler" userId="e4e72495f3edc5bd" providerId="LiveId" clId="{A5E9282C-A21D-4D4B-A2C6-D017A381F28C}" dt="2020-09-19T20:45:27.996" v="110" actId="20577"/>
        <pc:sldMkLst>
          <pc:docMk/>
          <pc:sldMk cId="2688945855" sldId="259"/>
        </pc:sldMkLst>
        <pc:spChg chg="mod">
          <ac:chgData name="alan chnadler" userId="e4e72495f3edc5bd" providerId="LiveId" clId="{A5E9282C-A21D-4D4B-A2C6-D017A381F28C}" dt="2020-09-19T20:45:27.996" v="110" actId="20577"/>
          <ac:spMkLst>
            <pc:docMk/>
            <pc:sldMk cId="2688945855" sldId="259"/>
            <ac:spMk id="3" creationId="{672D4BAA-6480-488F-9F7D-AD28AE77E170}"/>
          </ac:spMkLst>
        </pc:spChg>
      </pc:sldChg>
      <pc:sldChg chg="modSp mod">
        <pc:chgData name="alan chnadler" userId="e4e72495f3edc5bd" providerId="LiveId" clId="{A5E9282C-A21D-4D4B-A2C6-D017A381F28C}" dt="2020-09-19T20:45:14.636" v="109" actId="20577"/>
        <pc:sldMkLst>
          <pc:docMk/>
          <pc:sldMk cId="1462027906" sldId="263"/>
        </pc:sldMkLst>
        <pc:spChg chg="mod">
          <ac:chgData name="alan chnadler" userId="e4e72495f3edc5bd" providerId="LiveId" clId="{A5E9282C-A21D-4D4B-A2C6-D017A381F28C}" dt="2020-09-19T20:45:14.636" v="109" actId="20577"/>
          <ac:spMkLst>
            <pc:docMk/>
            <pc:sldMk cId="1462027906" sldId="263"/>
            <ac:spMk id="3" creationId="{14616537-2798-4A42-8E24-E5C3FBFB21DE}"/>
          </ac:spMkLst>
        </pc:spChg>
      </pc:sldChg>
      <pc:sldChg chg="modSp mod">
        <pc:chgData name="alan chnadler" userId="e4e72495f3edc5bd" providerId="LiveId" clId="{A5E9282C-A21D-4D4B-A2C6-D017A381F28C}" dt="2020-09-19T20:46:31.287" v="558" actId="20577"/>
        <pc:sldMkLst>
          <pc:docMk/>
          <pc:sldMk cId="153240500" sldId="292"/>
        </pc:sldMkLst>
        <pc:spChg chg="mod">
          <ac:chgData name="alan chnadler" userId="e4e72495f3edc5bd" providerId="LiveId" clId="{A5E9282C-A21D-4D4B-A2C6-D017A381F28C}" dt="2020-09-19T20:46:31.287" v="558" actId="20577"/>
          <ac:spMkLst>
            <pc:docMk/>
            <pc:sldMk cId="153240500" sldId="292"/>
            <ac:spMk id="3" creationId="{00000000-0000-0000-0000-000000000000}"/>
          </ac:spMkLst>
        </pc:spChg>
      </pc:sldChg>
      <pc:sldChg chg="modSp mod">
        <pc:chgData name="alan chnadler" userId="e4e72495f3edc5bd" providerId="LiveId" clId="{A5E9282C-A21D-4D4B-A2C6-D017A381F28C}" dt="2020-09-19T20:52:47.971" v="1739" actId="20577"/>
        <pc:sldMkLst>
          <pc:docMk/>
          <pc:sldMk cId="680234597" sldId="612"/>
        </pc:sldMkLst>
        <pc:spChg chg="mod">
          <ac:chgData name="alan chnadler" userId="e4e72495f3edc5bd" providerId="LiveId" clId="{A5E9282C-A21D-4D4B-A2C6-D017A381F28C}" dt="2020-09-19T20:52:47.971" v="1739" actId="20577"/>
          <ac:spMkLst>
            <pc:docMk/>
            <pc:sldMk cId="680234597" sldId="612"/>
            <ac:spMk id="2" creationId="{469DFA4B-DF7D-4BCC-8CD8-0F8DD0D7D578}"/>
          </ac:spMkLst>
        </pc:spChg>
        <pc:spChg chg="mod">
          <ac:chgData name="alan chnadler" userId="e4e72495f3edc5bd" providerId="LiveId" clId="{A5E9282C-A21D-4D4B-A2C6-D017A381F28C}" dt="2020-09-19T20:43:59.477" v="0" actId="20577"/>
          <ac:spMkLst>
            <pc:docMk/>
            <pc:sldMk cId="680234597" sldId="612"/>
            <ac:spMk id="3" creationId="{9C3107C4-07EA-4312-BDA4-E3CA1293E1DE}"/>
          </ac:spMkLst>
        </pc:spChg>
      </pc:sldChg>
      <pc:sldChg chg="modSp">
        <pc:chgData name="alan chnadler" userId="e4e72495f3edc5bd" providerId="LiveId" clId="{A5E9282C-A21D-4D4B-A2C6-D017A381F28C}" dt="2020-09-19T20:53:51.618" v="1759" actId="20577"/>
        <pc:sldMkLst>
          <pc:docMk/>
          <pc:sldMk cId="2817606520" sldId="618"/>
        </pc:sldMkLst>
        <pc:graphicFrameChg chg="mod">
          <ac:chgData name="alan chnadler" userId="e4e72495f3edc5bd" providerId="LiveId" clId="{A5E9282C-A21D-4D4B-A2C6-D017A381F28C}" dt="2020-09-19T20:53:51.618" v="1759" actId="20577"/>
          <ac:graphicFrameMkLst>
            <pc:docMk/>
            <pc:sldMk cId="2817606520" sldId="618"/>
            <ac:graphicFrameMk id="5" creationId="{3F7EE99E-2578-4A25-AEDE-AB66EDF2EFC7}"/>
          </ac:graphicFrameMkLst>
        </pc:graphicFrameChg>
      </pc:sldChg>
      <pc:sldChg chg="modSp del mod">
        <pc:chgData name="alan chnadler" userId="e4e72495f3edc5bd" providerId="LiveId" clId="{A5E9282C-A21D-4D4B-A2C6-D017A381F28C}" dt="2020-09-19T20:53:24.024" v="1740" actId="2696"/>
        <pc:sldMkLst>
          <pc:docMk/>
          <pc:sldMk cId="3874058977" sldId="774"/>
        </pc:sldMkLst>
        <pc:spChg chg="mod">
          <ac:chgData name="alan chnadler" userId="e4e72495f3edc5bd" providerId="LiveId" clId="{A5E9282C-A21D-4D4B-A2C6-D017A381F28C}" dt="2020-09-19T20:45:54.822" v="112" actId="27636"/>
          <ac:spMkLst>
            <pc:docMk/>
            <pc:sldMk cId="3874058977" sldId="774"/>
            <ac:spMk id="3" creationId="{46AD05C4-78B8-4F91-942B-1BE039E4CBBB}"/>
          </ac:spMkLst>
        </pc:spChg>
      </pc:sldChg>
      <pc:sldChg chg="modSp mod">
        <pc:chgData name="alan chnadler" userId="e4e72495f3edc5bd" providerId="LiveId" clId="{A5E9282C-A21D-4D4B-A2C6-D017A381F28C}" dt="2020-09-19T20:46:15.001" v="286" actId="20577"/>
        <pc:sldMkLst>
          <pc:docMk/>
          <pc:sldMk cId="2026083008" sldId="775"/>
        </pc:sldMkLst>
        <pc:spChg chg="mod">
          <ac:chgData name="alan chnadler" userId="e4e72495f3edc5bd" providerId="LiveId" clId="{A5E9282C-A21D-4D4B-A2C6-D017A381F28C}" dt="2020-09-19T20:46:15.001" v="286" actId="20577"/>
          <ac:spMkLst>
            <pc:docMk/>
            <pc:sldMk cId="2026083008" sldId="775"/>
            <ac:spMk id="3" creationId="{5778A234-ADF4-4173-A640-1378057AC72D}"/>
          </ac:spMkLst>
        </pc:spChg>
      </pc:sldChg>
      <pc:sldChg chg="modSp mod">
        <pc:chgData name="alan chnadler" userId="e4e72495f3edc5bd" providerId="LiveId" clId="{A5E9282C-A21D-4D4B-A2C6-D017A381F28C}" dt="2020-09-19T20:44:41.906" v="50" actId="20577"/>
        <pc:sldMkLst>
          <pc:docMk/>
          <pc:sldMk cId="650306158" sldId="776"/>
        </pc:sldMkLst>
        <pc:spChg chg="mod">
          <ac:chgData name="alan chnadler" userId="e4e72495f3edc5bd" providerId="LiveId" clId="{A5E9282C-A21D-4D4B-A2C6-D017A381F28C}" dt="2020-09-19T20:44:41.906" v="50" actId="20577"/>
          <ac:spMkLst>
            <pc:docMk/>
            <pc:sldMk cId="650306158" sldId="776"/>
            <ac:spMk id="3" creationId="{604D0A06-5DF9-41D9-843D-423F0373F1C6}"/>
          </ac:spMkLst>
        </pc:spChg>
      </pc:sldChg>
      <pc:sldChg chg="modSp mod">
        <pc:chgData name="alan chnadler" userId="e4e72495f3edc5bd" providerId="LiveId" clId="{A5E9282C-A21D-4D4B-A2C6-D017A381F28C}" dt="2020-09-19T20:48:58.393" v="1091" actId="20577"/>
        <pc:sldMkLst>
          <pc:docMk/>
          <pc:sldMk cId="553688663" sldId="777"/>
        </pc:sldMkLst>
        <pc:spChg chg="mod">
          <ac:chgData name="alan chnadler" userId="e4e72495f3edc5bd" providerId="LiveId" clId="{A5E9282C-A21D-4D4B-A2C6-D017A381F28C}" dt="2020-09-19T20:48:58.393" v="1091" actId="20577"/>
          <ac:spMkLst>
            <pc:docMk/>
            <pc:sldMk cId="553688663" sldId="777"/>
            <ac:spMk id="3" creationId="{29815A97-3576-4E0C-9BC0-6420E8C8B1D1}"/>
          </ac:spMkLst>
        </pc:spChg>
      </pc:sldChg>
      <pc:sldChg chg="modSp mod">
        <pc:chgData name="alan chnadler" userId="e4e72495f3edc5bd" providerId="LiveId" clId="{A5E9282C-A21D-4D4B-A2C6-D017A381F28C}" dt="2020-09-29T19:21:51.112" v="1805" actId="20577"/>
        <pc:sldMkLst>
          <pc:docMk/>
          <pc:sldMk cId="3606911549" sldId="778"/>
        </pc:sldMkLst>
        <pc:spChg chg="mod">
          <ac:chgData name="alan chnadler" userId="e4e72495f3edc5bd" providerId="LiveId" clId="{A5E9282C-A21D-4D4B-A2C6-D017A381F28C}" dt="2020-09-29T19:21:51.112" v="1805" actId="20577"/>
          <ac:spMkLst>
            <pc:docMk/>
            <pc:sldMk cId="3606911549" sldId="778"/>
            <ac:spMk id="3" creationId="{305301AA-0F89-47A9-950A-0A3929FDFB73}"/>
          </ac:spMkLst>
        </pc:spChg>
      </pc:sldChg>
      <pc:sldChg chg="del">
        <pc:chgData name="alan chnadler" userId="e4e72495f3edc5bd" providerId="LiveId" clId="{A5E9282C-A21D-4D4B-A2C6-D017A381F28C}" dt="2020-09-19T20:49:10.415" v="1092" actId="2696"/>
        <pc:sldMkLst>
          <pc:docMk/>
          <pc:sldMk cId="350814149" sldId="780"/>
        </pc:sldMkLst>
      </pc:sldChg>
      <pc:sldChg chg="modSp mod">
        <pc:chgData name="alan chnadler" userId="e4e72495f3edc5bd" providerId="LiveId" clId="{A5E9282C-A21D-4D4B-A2C6-D017A381F28C}" dt="2020-09-29T19:23:30.760" v="1822" actId="20577"/>
        <pc:sldMkLst>
          <pc:docMk/>
          <pc:sldMk cId="4054136530" sldId="781"/>
        </pc:sldMkLst>
        <pc:spChg chg="mod">
          <ac:chgData name="alan chnadler" userId="e4e72495f3edc5bd" providerId="LiveId" clId="{A5E9282C-A21D-4D4B-A2C6-D017A381F28C}" dt="2020-09-29T19:23:30.760" v="1822" actId="20577"/>
          <ac:spMkLst>
            <pc:docMk/>
            <pc:sldMk cId="4054136530" sldId="781"/>
            <ac:spMk id="3" creationId="{4DE9F133-64F6-42C0-89DF-3FCB17AFE956}"/>
          </ac:spMkLst>
        </pc:spChg>
      </pc:sldChg>
      <pc:sldChg chg="modSp mod">
        <pc:chgData name="alan chnadler" userId="e4e72495f3edc5bd" providerId="LiveId" clId="{A5E9282C-A21D-4D4B-A2C6-D017A381F28C}" dt="2020-09-19T20:53:37.734" v="1741" actId="20577"/>
        <pc:sldMkLst>
          <pc:docMk/>
          <pc:sldMk cId="1298989645" sldId="782"/>
        </pc:sldMkLst>
        <pc:spChg chg="mod">
          <ac:chgData name="alan chnadler" userId="e4e72495f3edc5bd" providerId="LiveId" clId="{A5E9282C-A21D-4D4B-A2C6-D017A381F28C}" dt="2020-09-19T20:53:37.734" v="1741" actId="20577"/>
          <ac:spMkLst>
            <pc:docMk/>
            <pc:sldMk cId="1298989645" sldId="782"/>
            <ac:spMk id="3" creationId="{337C7FED-9254-4CCC-B2EE-A25F0CA9E96D}"/>
          </ac:spMkLst>
        </pc:spChg>
      </pc:sldChg>
      <pc:sldChg chg="modSp mod">
        <pc:chgData name="alan chnadler" userId="e4e72495f3edc5bd" providerId="LiveId" clId="{A5E9282C-A21D-4D4B-A2C6-D017A381F28C}" dt="2020-09-19T20:50:07.246" v="1328" actId="20577"/>
        <pc:sldMkLst>
          <pc:docMk/>
          <pc:sldMk cId="242378506" sldId="783"/>
        </pc:sldMkLst>
        <pc:spChg chg="mod">
          <ac:chgData name="alan chnadler" userId="e4e72495f3edc5bd" providerId="LiveId" clId="{A5E9282C-A21D-4D4B-A2C6-D017A381F28C}" dt="2020-09-19T20:50:07.246" v="1328" actId="20577"/>
          <ac:spMkLst>
            <pc:docMk/>
            <pc:sldMk cId="242378506" sldId="783"/>
            <ac:spMk id="3" creationId="{18CAC36B-3FC3-4A1D-90B6-1E8E84C3D8A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A52FA-2E17-47E5-92BE-4E13CB750CE8}"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B374BA0C-6556-4BB9-932B-21AFE9F428D0}">
      <dgm:prSet/>
      <dgm:spPr/>
      <dgm:t>
        <a:bodyPr/>
        <a:lstStyle/>
        <a:p>
          <a:r>
            <a:rPr lang="en-US"/>
            <a:t>We need to distinguish between:</a:t>
          </a:r>
        </a:p>
      </dgm:t>
    </dgm:pt>
    <dgm:pt modelId="{5CD43FBD-F5B1-420E-B1EF-2874FE6E0B35}" type="parTrans" cxnId="{F934B379-E002-47E2-BE14-80FE78E07E34}">
      <dgm:prSet/>
      <dgm:spPr/>
      <dgm:t>
        <a:bodyPr/>
        <a:lstStyle/>
        <a:p>
          <a:endParaRPr lang="en-US"/>
        </a:p>
      </dgm:t>
    </dgm:pt>
    <dgm:pt modelId="{5C390BC4-638D-4FFE-A0F5-EED38829923A}" type="sibTrans" cxnId="{F934B379-E002-47E2-BE14-80FE78E07E34}">
      <dgm:prSet/>
      <dgm:spPr/>
      <dgm:t>
        <a:bodyPr/>
        <a:lstStyle/>
        <a:p>
          <a:endParaRPr lang="en-US"/>
        </a:p>
      </dgm:t>
    </dgm:pt>
    <dgm:pt modelId="{789F4024-100B-4E70-8D23-A07928893266}">
      <dgm:prSet/>
      <dgm:spPr/>
      <dgm:t>
        <a:bodyPr/>
        <a:lstStyle/>
        <a:p>
          <a:r>
            <a:rPr lang="en-US"/>
            <a:t>Insured Peril</a:t>
          </a:r>
        </a:p>
      </dgm:t>
    </dgm:pt>
    <dgm:pt modelId="{803930FC-923B-4CA5-987D-CDA409D6DD36}" type="parTrans" cxnId="{EAA41BB3-43DE-4E0B-BFE1-7DE38FE71C19}">
      <dgm:prSet/>
      <dgm:spPr/>
      <dgm:t>
        <a:bodyPr/>
        <a:lstStyle/>
        <a:p>
          <a:endParaRPr lang="en-US"/>
        </a:p>
      </dgm:t>
    </dgm:pt>
    <dgm:pt modelId="{38A8AE7D-2B8F-4B6E-A9B4-A7B01FC3AC02}" type="sibTrans" cxnId="{EAA41BB3-43DE-4E0B-BFE1-7DE38FE71C19}">
      <dgm:prSet/>
      <dgm:spPr/>
      <dgm:t>
        <a:bodyPr/>
        <a:lstStyle/>
        <a:p>
          <a:endParaRPr lang="en-US"/>
        </a:p>
      </dgm:t>
    </dgm:pt>
    <dgm:pt modelId="{CC37408B-E9AA-4E24-B9F1-9BD55AC4C8E5}">
      <dgm:prSet/>
      <dgm:spPr/>
      <dgm:t>
        <a:bodyPr/>
        <a:lstStyle/>
        <a:p>
          <a:r>
            <a:rPr lang="en-US"/>
            <a:t>Excluded (Excepted) Peril</a:t>
          </a:r>
        </a:p>
      </dgm:t>
    </dgm:pt>
    <dgm:pt modelId="{5DE4E105-1180-44D6-96BF-511B96E67503}" type="parTrans" cxnId="{752A09C5-8CF7-45F6-BBA8-9791F66CE5FB}">
      <dgm:prSet/>
      <dgm:spPr/>
      <dgm:t>
        <a:bodyPr/>
        <a:lstStyle/>
        <a:p>
          <a:endParaRPr lang="en-US"/>
        </a:p>
      </dgm:t>
    </dgm:pt>
    <dgm:pt modelId="{BD1838BE-3817-4DF4-A860-B62FCB651DAD}" type="sibTrans" cxnId="{752A09C5-8CF7-45F6-BBA8-9791F66CE5FB}">
      <dgm:prSet/>
      <dgm:spPr/>
      <dgm:t>
        <a:bodyPr/>
        <a:lstStyle/>
        <a:p>
          <a:endParaRPr lang="en-US"/>
        </a:p>
      </dgm:t>
    </dgm:pt>
    <dgm:pt modelId="{B50B5696-602E-45F1-B28F-8D1DCA3C6801}">
      <dgm:prSet/>
      <dgm:spPr/>
      <dgm:t>
        <a:bodyPr/>
        <a:lstStyle/>
        <a:p>
          <a:r>
            <a:rPr lang="en-US"/>
            <a:t>Uninsured Peril.</a:t>
          </a:r>
        </a:p>
      </dgm:t>
    </dgm:pt>
    <dgm:pt modelId="{25057448-B8DF-4ABE-BAF0-4784DA4326BC}" type="parTrans" cxnId="{50384D8F-64DD-44D3-BEE1-17CB50509986}">
      <dgm:prSet/>
      <dgm:spPr/>
      <dgm:t>
        <a:bodyPr/>
        <a:lstStyle/>
        <a:p>
          <a:endParaRPr lang="en-US"/>
        </a:p>
      </dgm:t>
    </dgm:pt>
    <dgm:pt modelId="{0F5458FD-6009-4954-A769-1C33FA09E842}" type="sibTrans" cxnId="{50384D8F-64DD-44D3-BEE1-17CB50509986}">
      <dgm:prSet/>
      <dgm:spPr/>
      <dgm:t>
        <a:bodyPr/>
        <a:lstStyle/>
        <a:p>
          <a:endParaRPr lang="en-US"/>
        </a:p>
      </dgm:t>
    </dgm:pt>
    <dgm:pt modelId="{A91C8DEF-C777-464E-A3CB-8EEF81824240}" type="pres">
      <dgm:prSet presAssocID="{E34A52FA-2E17-47E5-92BE-4E13CB750CE8}" presName="vert0" presStyleCnt="0">
        <dgm:presLayoutVars>
          <dgm:dir/>
          <dgm:animOne val="branch"/>
          <dgm:animLvl val="lvl"/>
        </dgm:presLayoutVars>
      </dgm:prSet>
      <dgm:spPr/>
    </dgm:pt>
    <dgm:pt modelId="{75B2B7D9-A6BA-466D-A313-0A1264164F19}" type="pres">
      <dgm:prSet presAssocID="{B374BA0C-6556-4BB9-932B-21AFE9F428D0}" presName="thickLine" presStyleLbl="alignNode1" presStyleIdx="0" presStyleCnt="4"/>
      <dgm:spPr/>
    </dgm:pt>
    <dgm:pt modelId="{0ADE4AFA-D05E-4A75-B2D4-3E62598ADD98}" type="pres">
      <dgm:prSet presAssocID="{B374BA0C-6556-4BB9-932B-21AFE9F428D0}" presName="horz1" presStyleCnt="0"/>
      <dgm:spPr/>
    </dgm:pt>
    <dgm:pt modelId="{1672894E-D009-49AE-BFEF-AC354035F607}" type="pres">
      <dgm:prSet presAssocID="{B374BA0C-6556-4BB9-932B-21AFE9F428D0}" presName="tx1" presStyleLbl="revTx" presStyleIdx="0" presStyleCnt="4"/>
      <dgm:spPr/>
    </dgm:pt>
    <dgm:pt modelId="{888CD79A-E5EB-4B09-A7AE-71580CBAACF6}" type="pres">
      <dgm:prSet presAssocID="{B374BA0C-6556-4BB9-932B-21AFE9F428D0}" presName="vert1" presStyleCnt="0"/>
      <dgm:spPr/>
    </dgm:pt>
    <dgm:pt modelId="{14E87968-0F07-454C-8C94-9EEA2CE5A447}" type="pres">
      <dgm:prSet presAssocID="{789F4024-100B-4E70-8D23-A07928893266}" presName="thickLine" presStyleLbl="alignNode1" presStyleIdx="1" presStyleCnt="4"/>
      <dgm:spPr/>
    </dgm:pt>
    <dgm:pt modelId="{8FE2DB4C-9A47-4B92-BCF3-23817C08681A}" type="pres">
      <dgm:prSet presAssocID="{789F4024-100B-4E70-8D23-A07928893266}" presName="horz1" presStyleCnt="0"/>
      <dgm:spPr/>
    </dgm:pt>
    <dgm:pt modelId="{C07C74B2-3CA1-46AD-ACA6-02A6E7A0080D}" type="pres">
      <dgm:prSet presAssocID="{789F4024-100B-4E70-8D23-A07928893266}" presName="tx1" presStyleLbl="revTx" presStyleIdx="1" presStyleCnt="4"/>
      <dgm:spPr/>
    </dgm:pt>
    <dgm:pt modelId="{4360C736-77A3-4F8F-AE31-538B2A4B0D59}" type="pres">
      <dgm:prSet presAssocID="{789F4024-100B-4E70-8D23-A07928893266}" presName="vert1" presStyleCnt="0"/>
      <dgm:spPr/>
    </dgm:pt>
    <dgm:pt modelId="{88FDC0C1-6494-440B-B2BB-31DCD93C114D}" type="pres">
      <dgm:prSet presAssocID="{CC37408B-E9AA-4E24-B9F1-9BD55AC4C8E5}" presName="thickLine" presStyleLbl="alignNode1" presStyleIdx="2" presStyleCnt="4"/>
      <dgm:spPr/>
    </dgm:pt>
    <dgm:pt modelId="{05260C9A-1655-416B-98C5-60FDAD105938}" type="pres">
      <dgm:prSet presAssocID="{CC37408B-E9AA-4E24-B9F1-9BD55AC4C8E5}" presName="horz1" presStyleCnt="0"/>
      <dgm:spPr/>
    </dgm:pt>
    <dgm:pt modelId="{D7B00142-906B-4814-9CB1-5C715E6128DF}" type="pres">
      <dgm:prSet presAssocID="{CC37408B-E9AA-4E24-B9F1-9BD55AC4C8E5}" presName="tx1" presStyleLbl="revTx" presStyleIdx="2" presStyleCnt="4"/>
      <dgm:spPr/>
    </dgm:pt>
    <dgm:pt modelId="{DDBDAEDB-915E-421F-990A-1D5D9BDD2C1A}" type="pres">
      <dgm:prSet presAssocID="{CC37408B-E9AA-4E24-B9F1-9BD55AC4C8E5}" presName="vert1" presStyleCnt="0"/>
      <dgm:spPr/>
    </dgm:pt>
    <dgm:pt modelId="{18A2F569-72D2-408F-AEE8-2B10D6BE7DB8}" type="pres">
      <dgm:prSet presAssocID="{B50B5696-602E-45F1-B28F-8D1DCA3C6801}" presName="thickLine" presStyleLbl="alignNode1" presStyleIdx="3" presStyleCnt="4"/>
      <dgm:spPr/>
    </dgm:pt>
    <dgm:pt modelId="{F3A5CDDD-6FF0-47A3-9E4B-47405C576413}" type="pres">
      <dgm:prSet presAssocID="{B50B5696-602E-45F1-B28F-8D1DCA3C6801}" presName="horz1" presStyleCnt="0"/>
      <dgm:spPr/>
    </dgm:pt>
    <dgm:pt modelId="{B1C98AA2-014D-4B65-A591-0D40A669C234}" type="pres">
      <dgm:prSet presAssocID="{B50B5696-602E-45F1-B28F-8D1DCA3C6801}" presName="tx1" presStyleLbl="revTx" presStyleIdx="3" presStyleCnt="4"/>
      <dgm:spPr/>
    </dgm:pt>
    <dgm:pt modelId="{B9889F73-97AE-471A-827C-C001D3613898}" type="pres">
      <dgm:prSet presAssocID="{B50B5696-602E-45F1-B28F-8D1DCA3C6801}" presName="vert1" presStyleCnt="0"/>
      <dgm:spPr/>
    </dgm:pt>
  </dgm:ptLst>
  <dgm:cxnLst>
    <dgm:cxn modelId="{2851CE05-0C66-47CC-A483-C762E8F1C818}" type="presOf" srcId="{B374BA0C-6556-4BB9-932B-21AFE9F428D0}" destId="{1672894E-D009-49AE-BFEF-AC354035F607}" srcOrd="0" destOrd="0" presId="urn:microsoft.com/office/officeart/2008/layout/LinedList"/>
    <dgm:cxn modelId="{B3833763-CC7C-4A00-88EA-3CBFCD95A0A5}" type="presOf" srcId="{789F4024-100B-4E70-8D23-A07928893266}" destId="{C07C74B2-3CA1-46AD-ACA6-02A6E7A0080D}" srcOrd="0" destOrd="0" presId="urn:microsoft.com/office/officeart/2008/layout/LinedList"/>
    <dgm:cxn modelId="{F934B379-E002-47E2-BE14-80FE78E07E34}" srcId="{E34A52FA-2E17-47E5-92BE-4E13CB750CE8}" destId="{B374BA0C-6556-4BB9-932B-21AFE9F428D0}" srcOrd="0" destOrd="0" parTransId="{5CD43FBD-F5B1-420E-B1EF-2874FE6E0B35}" sibTransId="{5C390BC4-638D-4FFE-A0F5-EED38829923A}"/>
    <dgm:cxn modelId="{50384D8F-64DD-44D3-BEE1-17CB50509986}" srcId="{E34A52FA-2E17-47E5-92BE-4E13CB750CE8}" destId="{B50B5696-602E-45F1-B28F-8D1DCA3C6801}" srcOrd="3" destOrd="0" parTransId="{25057448-B8DF-4ABE-BAF0-4784DA4326BC}" sibTransId="{0F5458FD-6009-4954-A769-1C33FA09E842}"/>
    <dgm:cxn modelId="{EAA41BB3-43DE-4E0B-BFE1-7DE38FE71C19}" srcId="{E34A52FA-2E17-47E5-92BE-4E13CB750CE8}" destId="{789F4024-100B-4E70-8D23-A07928893266}" srcOrd="1" destOrd="0" parTransId="{803930FC-923B-4CA5-987D-CDA409D6DD36}" sibTransId="{38A8AE7D-2B8F-4B6E-A9B4-A7B01FC3AC02}"/>
    <dgm:cxn modelId="{50016FBE-FF70-47C6-8D60-F7EA099EEA31}" type="presOf" srcId="{E34A52FA-2E17-47E5-92BE-4E13CB750CE8}" destId="{A91C8DEF-C777-464E-A3CB-8EEF81824240}" srcOrd="0" destOrd="0" presId="urn:microsoft.com/office/officeart/2008/layout/LinedList"/>
    <dgm:cxn modelId="{752A09C5-8CF7-45F6-BBA8-9791F66CE5FB}" srcId="{E34A52FA-2E17-47E5-92BE-4E13CB750CE8}" destId="{CC37408B-E9AA-4E24-B9F1-9BD55AC4C8E5}" srcOrd="2" destOrd="0" parTransId="{5DE4E105-1180-44D6-96BF-511B96E67503}" sibTransId="{BD1838BE-3817-4DF4-A860-B62FCB651DAD}"/>
    <dgm:cxn modelId="{11B4A1DC-7FB1-4F74-BDFF-BAEE191719F7}" type="presOf" srcId="{CC37408B-E9AA-4E24-B9F1-9BD55AC4C8E5}" destId="{D7B00142-906B-4814-9CB1-5C715E6128DF}" srcOrd="0" destOrd="0" presId="urn:microsoft.com/office/officeart/2008/layout/LinedList"/>
    <dgm:cxn modelId="{334237F3-8AF9-45F8-8808-15F00ABFC5ED}" type="presOf" srcId="{B50B5696-602E-45F1-B28F-8D1DCA3C6801}" destId="{B1C98AA2-014D-4B65-A591-0D40A669C234}" srcOrd="0" destOrd="0" presId="urn:microsoft.com/office/officeart/2008/layout/LinedList"/>
    <dgm:cxn modelId="{AE682DFF-9690-47DA-9470-3307A6B4B4D5}" type="presParOf" srcId="{A91C8DEF-C777-464E-A3CB-8EEF81824240}" destId="{75B2B7D9-A6BA-466D-A313-0A1264164F19}" srcOrd="0" destOrd="0" presId="urn:microsoft.com/office/officeart/2008/layout/LinedList"/>
    <dgm:cxn modelId="{35859464-AAEB-43EE-8D43-4934C85797FF}" type="presParOf" srcId="{A91C8DEF-C777-464E-A3CB-8EEF81824240}" destId="{0ADE4AFA-D05E-4A75-B2D4-3E62598ADD98}" srcOrd="1" destOrd="0" presId="urn:microsoft.com/office/officeart/2008/layout/LinedList"/>
    <dgm:cxn modelId="{64B0AA5B-8C4E-4AF5-8CA2-15B5B1A946F1}" type="presParOf" srcId="{0ADE4AFA-D05E-4A75-B2D4-3E62598ADD98}" destId="{1672894E-D009-49AE-BFEF-AC354035F607}" srcOrd="0" destOrd="0" presId="urn:microsoft.com/office/officeart/2008/layout/LinedList"/>
    <dgm:cxn modelId="{BB2CDD12-05F5-41FE-865C-FD8707781507}" type="presParOf" srcId="{0ADE4AFA-D05E-4A75-B2D4-3E62598ADD98}" destId="{888CD79A-E5EB-4B09-A7AE-71580CBAACF6}" srcOrd="1" destOrd="0" presId="urn:microsoft.com/office/officeart/2008/layout/LinedList"/>
    <dgm:cxn modelId="{393EC1C4-78B4-40CC-94B5-9AD90C74A87C}" type="presParOf" srcId="{A91C8DEF-C777-464E-A3CB-8EEF81824240}" destId="{14E87968-0F07-454C-8C94-9EEA2CE5A447}" srcOrd="2" destOrd="0" presId="urn:microsoft.com/office/officeart/2008/layout/LinedList"/>
    <dgm:cxn modelId="{60C6ADAC-86D3-4817-AD46-5262F828AFD4}" type="presParOf" srcId="{A91C8DEF-C777-464E-A3CB-8EEF81824240}" destId="{8FE2DB4C-9A47-4B92-BCF3-23817C08681A}" srcOrd="3" destOrd="0" presId="urn:microsoft.com/office/officeart/2008/layout/LinedList"/>
    <dgm:cxn modelId="{10EAFA3D-4D9D-4530-B2B8-612B9302BE77}" type="presParOf" srcId="{8FE2DB4C-9A47-4B92-BCF3-23817C08681A}" destId="{C07C74B2-3CA1-46AD-ACA6-02A6E7A0080D}" srcOrd="0" destOrd="0" presId="urn:microsoft.com/office/officeart/2008/layout/LinedList"/>
    <dgm:cxn modelId="{91F09DF3-EECF-4B72-9583-7845ADB34698}" type="presParOf" srcId="{8FE2DB4C-9A47-4B92-BCF3-23817C08681A}" destId="{4360C736-77A3-4F8F-AE31-538B2A4B0D59}" srcOrd="1" destOrd="0" presId="urn:microsoft.com/office/officeart/2008/layout/LinedList"/>
    <dgm:cxn modelId="{C10AFB1A-0659-4887-96D1-25DB424AC131}" type="presParOf" srcId="{A91C8DEF-C777-464E-A3CB-8EEF81824240}" destId="{88FDC0C1-6494-440B-B2BB-31DCD93C114D}" srcOrd="4" destOrd="0" presId="urn:microsoft.com/office/officeart/2008/layout/LinedList"/>
    <dgm:cxn modelId="{0BCD18C7-15F6-4E38-85BD-DE955AB8E049}" type="presParOf" srcId="{A91C8DEF-C777-464E-A3CB-8EEF81824240}" destId="{05260C9A-1655-416B-98C5-60FDAD105938}" srcOrd="5" destOrd="0" presId="urn:microsoft.com/office/officeart/2008/layout/LinedList"/>
    <dgm:cxn modelId="{552AFBA6-1A45-490D-AE5F-665DACF7EB92}" type="presParOf" srcId="{05260C9A-1655-416B-98C5-60FDAD105938}" destId="{D7B00142-906B-4814-9CB1-5C715E6128DF}" srcOrd="0" destOrd="0" presId="urn:microsoft.com/office/officeart/2008/layout/LinedList"/>
    <dgm:cxn modelId="{2BEE2375-4960-4068-AAE4-55295E46DFFA}" type="presParOf" srcId="{05260C9A-1655-416B-98C5-60FDAD105938}" destId="{DDBDAEDB-915E-421F-990A-1D5D9BDD2C1A}" srcOrd="1" destOrd="0" presId="urn:microsoft.com/office/officeart/2008/layout/LinedList"/>
    <dgm:cxn modelId="{8A28159D-5D8A-4F08-9A04-C79AF582F729}" type="presParOf" srcId="{A91C8DEF-C777-464E-A3CB-8EEF81824240}" destId="{18A2F569-72D2-408F-AEE8-2B10D6BE7DB8}" srcOrd="6" destOrd="0" presId="urn:microsoft.com/office/officeart/2008/layout/LinedList"/>
    <dgm:cxn modelId="{53B43408-2328-4890-B422-45A3E4E10B6E}" type="presParOf" srcId="{A91C8DEF-C777-464E-A3CB-8EEF81824240}" destId="{F3A5CDDD-6FF0-47A3-9E4B-47405C576413}" srcOrd="7" destOrd="0" presId="urn:microsoft.com/office/officeart/2008/layout/LinedList"/>
    <dgm:cxn modelId="{313F4C56-2B62-4BAA-BD3E-CAD58211CD2A}" type="presParOf" srcId="{F3A5CDDD-6FF0-47A3-9E4B-47405C576413}" destId="{B1C98AA2-014D-4B65-A591-0D40A669C234}" srcOrd="0" destOrd="0" presId="urn:microsoft.com/office/officeart/2008/layout/LinedList"/>
    <dgm:cxn modelId="{036DEE89-2BB5-4671-A1ED-4198AA368216}" type="presParOf" srcId="{F3A5CDDD-6FF0-47A3-9E4B-47405C576413}" destId="{B9889F73-97AE-471A-827C-C001D36138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D4B52-DF51-4602-993A-73F0EB4E53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19947-9420-40DD-A9FA-7975092EC0AE}">
      <dgm:prSet/>
      <dgm:spPr/>
      <dgm:t>
        <a:bodyPr/>
        <a:lstStyle/>
        <a:p>
          <a:r>
            <a:rPr lang="en-GB" dirty="0"/>
            <a:t>Heath and Safety at Work Act 1974 states that an employer must provide and maintain proper premises and equipment and provide a safe system of work.</a:t>
          </a:r>
          <a:endParaRPr lang="en-US" dirty="0"/>
        </a:p>
      </dgm:t>
    </dgm:pt>
    <dgm:pt modelId="{E6E6C6C2-8BDF-467C-90A3-E87EDC11AA71}" type="parTrans" cxnId="{77DE57FD-337D-4D0E-87C2-27CC773BDDDB}">
      <dgm:prSet/>
      <dgm:spPr/>
      <dgm:t>
        <a:bodyPr/>
        <a:lstStyle/>
        <a:p>
          <a:endParaRPr lang="en-US"/>
        </a:p>
      </dgm:t>
    </dgm:pt>
    <dgm:pt modelId="{5110C4F0-EC34-44CE-86EC-EA78063DF9E5}" type="sibTrans" cxnId="{77DE57FD-337D-4D0E-87C2-27CC773BDDDB}">
      <dgm:prSet/>
      <dgm:spPr/>
      <dgm:t>
        <a:bodyPr/>
        <a:lstStyle/>
        <a:p>
          <a:endParaRPr lang="en-US"/>
        </a:p>
      </dgm:t>
    </dgm:pt>
    <dgm:pt modelId="{A5550DC6-2AC5-4AFF-85A1-ABEA4E2B9D5C}">
      <dgm:prSet/>
      <dgm:spPr/>
      <dgm:t>
        <a:bodyPr/>
        <a:lstStyle/>
        <a:p>
          <a:r>
            <a:rPr lang="en-GB" dirty="0"/>
            <a:t>The Management of Health and Safety at Work Regulations 1999 states that an employer may be sued, if an accident at work is attributable to an employer’s failure to implement a suitable and sufficient risk assessment.</a:t>
          </a:r>
          <a:endParaRPr lang="en-US" dirty="0"/>
        </a:p>
      </dgm:t>
    </dgm:pt>
    <dgm:pt modelId="{7F5C6122-802A-47A3-AB34-099AC9067C92}" type="parTrans" cxnId="{F92C649B-AB80-447B-BE51-4DA4602FDB95}">
      <dgm:prSet/>
      <dgm:spPr/>
      <dgm:t>
        <a:bodyPr/>
        <a:lstStyle/>
        <a:p>
          <a:endParaRPr lang="en-US"/>
        </a:p>
      </dgm:t>
    </dgm:pt>
    <dgm:pt modelId="{8E90D3A0-D14C-42CC-9975-BED340687E08}" type="sibTrans" cxnId="{F92C649B-AB80-447B-BE51-4DA4602FDB95}">
      <dgm:prSet/>
      <dgm:spPr/>
      <dgm:t>
        <a:bodyPr/>
        <a:lstStyle/>
        <a:p>
          <a:endParaRPr lang="en-US"/>
        </a:p>
      </dgm:t>
    </dgm:pt>
    <dgm:pt modelId="{86C2EB9E-FA41-4FB2-8F5D-772DC04B6D97}">
      <dgm:prSet/>
      <dgm:spPr/>
      <dgm:t>
        <a:bodyPr/>
        <a:lstStyle/>
        <a:p>
          <a:r>
            <a:rPr lang="en-GB" dirty="0"/>
            <a:t>Your clients must provide what to be compliant?</a:t>
          </a:r>
        </a:p>
        <a:p>
          <a:endParaRPr lang="en-US" dirty="0"/>
        </a:p>
      </dgm:t>
    </dgm:pt>
    <dgm:pt modelId="{738B4A0D-C9D5-45E7-9106-360D6A5CF265}" type="parTrans" cxnId="{FAC9BF07-C485-4030-9121-42AE55F782FF}">
      <dgm:prSet/>
      <dgm:spPr/>
      <dgm:t>
        <a:bodyPr/>
        <a:lstStyle/>
        <a:p>
          <a:endParaRPr lang="en-US"/>
        </a:p>
      </dgm:t>
    </dgm:pt>
    <dgm:pt modelId="{2F1587B3-158B-40C3-904C-9151DE6EE4C8}" type="sibTrans" cxnId="{FAC9BF07-C485-4030-9121-42AE55F782FF}">
      <dgm:prSet/>
      <dgm:spPr/>
      <dgm:t>
        <a:bodyPr/>
        <a:lstStyle/>
        <a:p>
          <a:endParaRPr lang="en-US"/>
        </a:p>
      </dgm:t>
    </dgm:pt>
    <dgm:pt modelId="{9CCF2231-039C-4EA9-8DA6-B83F6E6EA782}" type="pres">
      <dgm:prSet presAssocID="{7B0D4B52-DF51-4602-993A-73F0EB4E5367}" presName="linear" presStyleCnt="0">
        <dgm:presLayoutVars>
          <dgm:animLvl val="lvl"/>
          <dgm:resizeHandles val="exact"/>
        </dgm:presLayoutVars>
      </dgm:prSet>
      <dgm:spPr/>
    </dgm:pt>
    <dgm:pt modelId="{23B9F2C8-80E1-4B26-9E9D-FB95CBCEAD98}" type="pres">
      <dgm:prSet presAssocID="{B4819947-9420-40DD-A9FA-7975092EC0AE}" presName="parentText" presStyleLbl="node1" presStyleIdx="0" presStyleCnt="3">
        <dgm:presLayoutVars>
          <dgm:chMax val="0"/>
          <dgm:bulletEnabled val="1"/>
        </dgm:presLayoutVars>
      </dgm:prSet>
      <dgm:spPr/>
    </dgm:pt>
    <dgm:pt modelId="{4FE17AF8-37BF-4140-A6F2-875B09E4B874}" type="pres">
      <dgm:prSet presAssocID="{5110C4F0-EC34-44CE-86EC-EA78063DF9E5}" presName="spacer" presStyleCnt="0"/>
      <dgm:spPr/>
    </dgm:pt>
    <dgm:pt modelId="{CD15C7D3-8514-4B85-8D30-AD59FA282795}" type="pres">
      <dgm:prSet presAssocID="{A5550DC6-2AC5-4AFF-85A1-ABEA4E2B9D5C}" presName="parentText" presStyleLbl="node1" presStyleIdx="1" presStyleCnt="3">
        <dgm:presLayoutVars>
          <dgm:chMax val="0"/>
          <dgm:bulletEnabled val="1"/>
        </dgm:presLayoutVars>
      </dgm:prSet>
      <dgm:spPr/>
    </dgm:pt>
    <dgm:pt modelId="{681634C9-3A2F-429D-8A3E-6C71DE90D877}" type="pres">
      <dgm:prSet presAssocID="{8E90D3A0-D14C-42CC-9975-BED340687E08}" presName="spacer" presStyleCnt="0"/>
      <dgm:spPr/>
    </dgm:pt>
    <dgm:pt modelId="{1EF4286C-C385-4B47-B4BC-2DD6CDCCDC74}" type="pres">
      <dgm:prSet presAssocID="{86C2EB9E-FA41-4FB2-8F5D-772DC04B6D97}" presName="parentText" presStyleLbl="node1" presStyleIdx="2" presStyleCnt="3">
        <dgm:presLayoutVars>
          <dgm:chMax val="0"/>
          <dgm:bulletEnabled val="1"/>
        </dgm:presLayoutVars>
      </dgm:prSet>
      <dgm:spPr/>
    </dgm:pt>
  </dgm:ptLst>
  <dgm:cxnLst>
    <dgm:cxn modelId="{FAC9BF07-C485-4030-9121-42AE55F782FF}" srcId="{7B0D4B52-DF51-4602-993A-73F0EB4E5367}" destId="{86C2EB9E-FA41-4FB2-8F5D-772DC04B6D97}" srcOrd="2" destOrd="0" parTransId="{738B4A0D-C9D5-45E7-9106-360D6A5CF265}" sibTransId="{2F1587B3-158B-40C3-904C-9151DE6EE4C8}"/>
    <dgm:cxn modelId="{942D8A5B-B098-483F-947E-C1012D42F22E}" type="presOf" srcId="{B4819947-9420-40DD-A9FA-7975092EC0AE}" destId="{23B9F2C8-80E1-4B26-9E9D-FB95CBCEAD98}" srcOrd="0" destOrd="0" presId="urn:microsoft.com/office/officeart/2005/8/layout/vList2"/>
    <dgm:cxn modelId="{B0EFA754-9C60-4D1E-8416-2A55C7038348}" type="presOf" srcId="{7B0D4B52-DF51-4602-993A-73F0EB4E5367}" destId="{9CCF2231-039C-4EA9-8DA6-B83F6E6EA782}" srcOrd="0" destOrd="0" presId="urn:microsoft.com/office/officeart/2005/8/layout/vList2"/>
    <dgm:cxn modelId="{509AA094-30CE-47F3-A629-06AA58792BD9}" type="presOf" srcId="{A5550DC6-2AC5-4AFF-85A1-ABEA4E2B9D5C}" destId="{CD15C7D3-8514-4B85-8D30-AD59FA282795}" srcOrd="0" destOrd="0" presId="urn:microsoft.com/office/officeart/2005/8/layout/vList2"/>
    <dgm:cxn modelId="{F92C649B-AB80-447B-BE51-4DA4602FDB95}" srcId="{7B0D4B52-DF51-4602-993A-73F0EB4E5367}" destId="{A5550DC6-2AC5-4AFF-85A1-ABEA4E2B9D5C}" srcOrd="1" destOrd="0" parTransId="{7F5C6122-802A-47A3-AB34-099AC9067C92}" sibTransId="{8E90D3A0-D14C-42CC-9975-BED340687E08}"/>
    <dgm:cxn modelId="{7BB80BB1-6082-46D1-9B22-F72CD7E38F67}" type="presOf" srcId="{86C2EB9E-FA41-4FB2-8F5D-772DC04B6D97}" destId="{1EF4286C-C385-4B47-B4BC-2DD6CDCCDC74}" srcOrd="0" destOrd="0" presId="urn:microsoft.com/office/officeart/2005/8/layout/vList2"/>
    <dgm:cxn modelId="{77DE57FD-337D-4D0E-87C2-27CC773BDDDB}" srcId="{7B0D4B52-DF51-4602-993A-73F0EB4E5367}" destId="{B4819947-9420-40DD-A9FA-7975092EC0AE}" srcOrd="0" destOrd="0" parTransId="{E6E6C6C2-8BDF-467C-90A3-E87EDC11AA71}" sibTransId="{5110C4F0-EC34-44CE-86EC-EA78063DF9E5}"/>
    <dgm:cxn modelId="{DC154DEA-FDFC-40B2-9DC7-02D1CCEFACF8}" type="presParOf" srcId="{9CCF2231-039C-4EA9-8DA6-B83F6E6EA782}" destId="{23B9F2C8-80E1-4B26-9E9D-FB95CBCEAD98}" srcOrd="0" destOrd="0" presId="urn:microsoft.com/office/officeart/2005/8/layout/vList2"/>
    <dgm:cxn modelId="{4749F69E-14A8-401D-8CC4-0CBC12BE3E09}" type="presParOf" srcId="{9CCF2231-039C-4EA9-8DA6-B83F6E6EA782}" destId="{4FE17AF8-37BF-4140-A6F2-875B09E4B874}" srcOrd="1" destOrd="0" presId="urn:microsoft.com/office/officeart/2005/8/layout/vList2"/>
    <dgm:cxn modelId="{A04169D4-88B5-410E-9A37-C0E8CBF11CBB}" type="presParOf" srcId="{9CCF2231-039C-4EA9-8DA6-B83F6E6EA782}" destId="{CD15C7D3-8514-4B85-8D30-AD59FA282795}" srcOrd="2" destOrd="0" presId="urn:microsoft.com/office/officeart/2005/8/layout/vList2"/>
    <dgm:cxn modelId="{1263231B-CE09-42D2-9124-EDED8F5807B4}" type="presParOf" srcId="{9CCF2231-039C-4EA9-8DA6-B83F6E6EA782}" destId="{681634C9-3A2F-429D-8A3E-6C71DE90D877}" srcOrd="3" destOrd="0" presId="urn:microsoft.com/office/officeart/2005/8/layout/vList2"/>
    <dgm:cxn modelId="{C2C4B223-0D46-4A9F-BECC-4D20FC362D67}" type="presParOf" srcId="{9CCF2231-039C-4EA9-8DA6-B83F6E6EA782}" destId="{1EF4286C-C385-4B47-B4BC-2DD6CDCCDC7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2B7D9-A6BA-466D-A313-0A1264164F1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72894E-D009-49AE-BFEF-AC354035F60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We need to distinguish between:</a:t>
          </a:r>
        </a:p>
      </dsp:txBody>
      <dsp:txXfrm>
        <a:off x="0" y="0"/>
        <a:ext cx="6492875" cy="1276350"/>
      </dsp:txXfrm>
    </dsp:sp>
    <dsp:sp modelId="{14E87968-0F07-454C-8C94-9EEA2CE5A447}">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7C74B2-3CA1-46AD-ACA6-02A6E7A0080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Insured Peril</a:t>
          </a:r>
        </a:p>
      </dsp:txBody>
      <dsp:txXfrm>
        <a:off x="0" y="1276350"/>
        <a:ext cx="6492875" cy="1276350"/>
      </dsp:txXfrm>
    </dsp:sp>
    <dsp:sp modelId="{88FDC0C1-6494-440B-B2BB-31DCD93C114D}">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B00142-906B-4814-9CB1-5C715E6128DF}">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Excluded (Excepted) Peril</a:t>
          </a:r>
        </a:p>
      </dsp:txBody>
      <dsp:txXfrm>
        <a:off x="0" y="2552700"/>
        <a:ext cx="6492875" cy="1276350"/>
      </dsp:txXfrm>
    </dsp:sp>
    <dsp:sp modelId="{18A2F569-72D2-408F-AEE8-2B10D6BE7DB8}">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C98AA2-014D-4B65-A591-0D40A669C234}">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Uninsured Peril.</a:t>
          </a:r>
        </a:p>
      </dsp:txBody>
      <dsp:txXfrm>
        <a:off x="0" y="3829050"/>
        <a:ext cx="6492875"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9F2C8-80E1-4B26-9E9D-FB95CBCEAD98}">
      <dsp:nvSpPr>
        <dsp:cNvPr id="0" name=""/>
        <dsp:cNvSpPr/>
      </dsp:nvSpPr>
      <dsp:spPr>
        <a:xfrm>
          <a:off x="0" y="395890"/>
          <a:ext cx="105156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Heath and Safety at Work Act 1974 states that an employer must provide and maintain proper premises and equipment and provide a safe system of work.</a:t>
          </a:r>
          <a:endParaRPr lang="en-US" sz="2600" kern="1200" dirty="0"/>
        </a:p>
      </dsp:txBody>
      <dsp:txXfrm>
        <a:off x="69794" y="465684"/>
        <a:ext cx="10376012" cy="1290152"/>
      </dsp:txXfrm>
    </dsp:sp>
    <dsp:sp modelId="{CD15C7D3-8514-4B85-8D30-AD59FA282795}">
      <dsp:nvSpPr>
        <dsp:cNvPr id="0" name=""/>
        <dsp:cNvSpPr/>
      </dsp:nvSpPr>
      <dsp:spPr>
        <a:xfrm>
          <a:off x="0" y="1900510"/>
          <a:ext cx="105156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The Management of Health and Safety at Work Regulations 1999 states that an employer may be sued, if an accident at work is attributable to an employer’s failure to implement a suitable and sufficient risk assessment.</a:t>
          </a:r>
          <a:endParaRPr lang="en-US" sz="2600" kern="1200" dirty="0"/>
        </a:p>
      </dsp:txBody>
      <dsp:txXfrm>
        <a:off x="69794" y="1970304"/>
        <a:ext cx="10376012" cy="1290152"/>
      </dsp:txXfrm>
    </dsp:sp>
    <dsp:sp modelId="{1EF4286C-C385-4B47-B4BC-2DD6CDCCDC74}">
      <dsp:nvSpPr>
        <dsp:cNvPr id="0" name=""/>
        <dsp:cNvSpPr/>
      </dsp:nvSpPr>
      <dsp:spPr>
        <a:xfrm>
          <a:off x="0" y="3405130"/>
          <a:ext cx="105156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Your clients must provide what to be compliant?</a:t>
          </a:r>
        </a:p>
        <a:p>
          <a:pPr marL="0" lvl="0" indent="0" algn="l" defTabSz="1155700">
            <a:lnSpc>
              <a:spcPct val="90000"/>
            </a:lnSpc>
            <a:spcBef>
              <a:spcPct val="0"/>
            </a:spcBef>
            <a:spcAft>
              <a:spcPct val="35000"/>
            </a:spcAft>
            <a:buNone/>
          </a:pPr>
          <a:endParaRPr lang="en-US" sz="2600" kern="1200" dirty="0"/>
        </a:p>
      </dsp:txBody>
      <dsp:txXfrm>
        <a:off x="69794" y="3474924"/>
        <a:ext cx="10376012" cy="12901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A77BF-E983-4B61-9F4C-5CFBC6ED8880}" type="datetimeFigureOut">
              <a:rPr lang="en-GB" smtClean="0"/>
              <a:t>07/11/2020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C2E17-AA60-4B4B-9C78-428BA36B8E8B}" type="slidenum">
              <a:rPr lang="en-GB" smtClean="0"/>
              <a:t>‹#›</a:t>
            </a:fld>
            <a:endParaRPr lang="en-GB"/>
          </a:p>
        </p:txBody>
      </p:sp>
    </p:spTree>
    <p:extLst>
      <p:ext uri="{BB962C8B-B14F-4D97-AF65-F5344CB8AC3E}">
        <p14:creationId xmlns:p14="http://schemas.microsoft.com/office/powerpoint/2010/main" val="342380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62AB7F7B-3098-4D6D-B824-EF51D61EACD5}"/>
              </a:ext>
            </a:extLst>
          </p:cNvPr>
          <p:cNvSpPr>
            <a:spLocks noGrp="1" noChangeArrowheads="1"/>
          </p:cNvSpPr>
          <p:nvPr>
            <p:ph type="sldNum" sz="quarter" idx="5"/>
          </p:nvPr>
        </p:nvSpPr>
        <p:spPr>
          <a:noFill/>
        </p:spPr>
        <p:txBody>
          <a:bodyPr/>
          <a:lstStyle>
            <a:lvl1pPr defTabSz="901700">
              <a:spcAft>
                <a:spcPct val="30000"/>
              </a:spcAft>
              <a:defRPr>
                <a:solidFill>
                  <a:schemeClr val="accent1"/>
                </a:solidFill>
                <a:latin typeface="Arial" panose="020B0604020202020204" pitchFamily="34" charset="0"/>
              </a:defRPr>
            </a:lvl1pPr>
            <a:lvl2pPr marL="742950" indent="-285750" defTabSz="901700">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01700">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01700">
              <a:spcAft>
                <a:spcPct val="30000"/>
              </a:spcAft>
              <a:buClr>
                <a:schemeClr val="accent1"/>
              </a:buClr>
              <a:buChar char="-"/>
              <a:defRPr sz="1600">
                <a:solidFill>
                  <a:schemeClr val="tx1"/>
                </a:solidFill>
                <a:latin typeface="Arial" panose="020B0604020202020204" pitchFamily="34" charset="0"/>
              </a:defRPr>
            </a:lvl4pPr>
            <a:lvl5pPr marL="2057400" indent="-228600" defTabSz="901700">
              <a:spcAft>
                <a:spcPct val="30000"/>
              </a:spcAft>
              <a:buClr>
                <a:schemeClr val="accent1"/>
              </a:buClr>
              <a:buChar char="-"/>
              <a:defRPr sz="1600">
                <a:solidFill>
                  <a:schemeClr val="tx1"/>
                </a:solidFill>
                <a:latin typeface="Arial" panose="020B0604020202020204" pitchFamily="34" charset="0"/>
              </a:defRPr>
            </a:lvl5pPr>
            <a:lvl6pPr marL="25146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69B69F67-FB20-40ED-8E10-D92FE1062615}" type="slidenum">
              <a:rPr lang="de-DE" altLang="en-US" smtClean="0">
                <a:solidFill>
                  <a:schemeClr val="tx1"/>
                </a:solidFill>
              </a:rPr>
              <a:pPr>
                <a:spcAft>
                  <a:spcPct val="0"/>
                </a:spcAft>
              </a:pPr>
              <a:t>7</a:t>
            </a:fld>
            <a:endParaRPr lang="de-DE" altLang="en-US">
              <a:solidFill>
                <a:schemeClr val="tx1"/>
              </a:solidFill>
            </a:endParaRPr>
          </a:p>
        </p:txBody>
      </p:sp>
      <p:sp>
        <p:nvSpPr>
          <p:cNvPr id="40963" name="Rectangle 2">
            <a:extLst>
              <a:ext uri="{FF2B5EF4-FFF2-40B4-BE49-F238E27FC236}">
                <a16:creationId xmlns:a16="http://schemas.microsoft.com/office/drawing/2014/main" id="{49C31FD8-4BB2-4A55-AB3F-7B1937DD6F3E}"/>
              </a:ext>
            </a:extLst>
          </p:cNvPr>
          <p:cNvSpPr>
            <a:spLocks noGrp="1" noRot="1" noChangeAspect="1" noChangeArrowheads="1" noTextEdit="1"/>
          </p:cNvSpPr>
          <p:nvPr>
            <p:ph type="sldImg"/>
          </p:nvPr>
        </p:nvSpPr>
        <p:spPr>
          <a:xfrm>
            <a:off x="23813" y="744538"/>
            <a:ext cx="6616700" cy="3722687"/>
          </a:xfrm>
          <a:ln/>
        </p:spPr>
      </p:sp>
      <p:sp>
        <p:nvSpPr>
          <p:cNvPr id="40964" name="Rectangle 3">
            <a:extLst>
              <a:ext uri="{FF2B5EF4-FFF2-40B4-BE49-F238E27FC236}">
                <a16:creationId xmlns:a16="http://schemas.microsoft.com/office/drawing/2014/main" id="{6B3CA4BF-6A54-484F-B68C-70842740DA06}"/>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9DA3-FD69-48B4-AF0C-3AC81F122F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8D5E61-EA19-49C9-9BB7-4C5B87A3C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087CD5-8A63-4228-B65B-B263999CE9E8}"/>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5" name="Footer Placeholder 4">
            <a:extLst>
              <a:ext uri="{FF2B5EF4-FFF2-40B4-BE49-F238E27FC236}">
                <a16:creationId xmlns:a16="http://schemas.microsoft.com/office/drawing/2014/main" id="{A735636A-D442-498E-9FA0-21CED1EDF5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AC6431-1460-4E03-9B3C-A7C0AD02514B}"/>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00749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32DB-B3FD-43DD-AD2A-1EA1677BA2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AA9A34-BA39-4414-8791-999A87DFF1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557BEE-8178-4622-AE46-4D76575958DB}"/>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5" name="Footer Placeholder 4">
            <a:extLst>
              <a:ext uri="{FF2B5EF4-FFF2-40B4-BE49-F238E27FC236}">
                <a16:creationId xmlns:a16="http://schemas.microsoft.com/office/drawing/2014/main" id="{86D73032-378B-4498-B2E6-DA88A8BE07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7F9E7-28A7-4875-8CE8-3DD0BF1785B0}"/>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92969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36E83-0C37-4FB9-84C5-94D412D44E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33F11F-F000-4662-8736-EB41216E5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B51626-DA13-4B72-8B59-FD1CFA2E69F7}"/>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5" name="Footer Placeholder 4">
            <a:extLst>
              <a:ext uri="{FF2B5EF4-FFF2-40B4-BE49-F238E27FC236}">
                <a16:creationId xmlns:a16="http://schemas.microsoft.com/office/drawing/2014/main" id="{BBCCE9FD-8EA3-4496-9C26-CB5681FFD0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86A70-42DC-47BA-9F0B-E3A8F7DBAB05}"/>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38628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D232-E676-4C6B-AE0C-CDA53325CD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F3198F-743C-473F-8AAF-71ED7BA9F2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FB7CE-A771-4304-ACEF-6F88F2EEF828}"/>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5" name="Footer Placeholder 4">
            <a:extLst>
              <a:ext uri="{FF2B5EF4-FFF2-40B4-BE49-F238E27FC236}">
                <a16:creationId xmlns:a16="http://schemas.microsoft.com/office/drawing/2014/main" id="{47A542CC-B12B-4D40-945C-B40585BA8E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C84D56-692B-4EFE-B79D-9C44B97325DC}"/>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47320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C1F0-7D85-4B2D-9514-FDF7FB761E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96566-2295-4F78-AB04-6EA43A95BB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3B7683-1E4B-4557-BB14-F84BCF0A9DFA}"/>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5" name="Footer Placeholder 4">
            <a:extLst>
              <a:ext uri="{FF2B5EF4-FFF2-40B4-BE49-F238E27FC236}">
                <a16:creationId xmlns:a16="http://schemas.microsoft.com/office/drawing/2014/main" id="{672C8761-D40B-440E-AD5C-EC514B76A0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F6FE79-91D2-4CEC-A9E6-BAFFCB551DB6}"/>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58876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0C818-FA47-4298-8D31-7760F53052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E98075-00BE-4347-8DE1-13AD7AD02A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BB6CC3-FAD8-47CE-9E35-602594F5B3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C7C57E-3876-4EA6-B674-F67AF517886B}"/>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6" name="Footer Placeholder 5">
            <a:extLst>
              <a:ext uri="{FF2B5EF4-FFF2-40B4-BE49-F238E27FC236}">
                <a16:creationId xmlns:a16="http://schemas.microsoft.com/office/drawing/2014/main" id="{8219D414-D1AD-438F-8C28-5DF455CF9D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4C5C69-9802-4CF6-90D5-1A2AD66FD51B}"/>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28206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3C6D-4977-412F-B40E-27456E6C22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D2A0F0-F14A-43D9-808A-1CBF2C71B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AD7595-47CB-42C1-86B6-E02F8A7B7F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D9FC02-575E-462D-9408-EC097EA5C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07480-91DE-4C6A-8482-BF25F4B049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BF02D8-1FAA-4FAE-9B5A-A2E68B056CB6}"/>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8" name="Footer Placeholder 7">
            <a:extLst>
              <a:ext uri="{FF2B5EF4-FFF2-40B4-BE49-F238E27FC236}">
                <a16:creationId xmlns:a16="http://schemas.microsoft.com/office/drawing/2014/main" id="{36A2140E-A64E-4D8C-A14A-55E4BE84202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55E940-65B9-4B2C-B9DF-CB4BE8BB5315}"/>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347110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8A68-6023-4E94-A746-C37FCCC739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2F95F1-B61A-4466-8479-D8EF3FBEA7F6}"/>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4" name="Footer Placeholder 3">
            <a:extLst>
              <a:ext uri="{FF2B5EF4-FFF2-40B4-BE49-F238E27FC236}">
                <a16:creationId xmlns:a16="http://schemas.microsoft.com/office/drawing/2014/main" id="{BB2CB358-41CD-4B8B-87AD-4334BE3EA1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1AB646-3EE9-4C0C-8996-975CA8E20A57}"/>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376437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8B0BE-1450-4324-92C0-FA588041B822}"/>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3" name="Footer Placeholder 2">
            <a:extLst>
              <a:ext uri="{FF2B5EF4-FFF2-40B4-BE49-F238E27FC236}">
                <a16:creationId xmlns:a16="http://schemas.microsoft.com/office/drawing/2014/main" id="{701597E2-1D54-4417-8FC6-EDF07979EF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C5FFDD-0AFE-4C58-9ECB-2FA43551C5FD}"/>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75547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EE577-1A20-4634-828F-BCAB24CA7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A56AC1-EDAB-4669-9B32-8F4A3A4AE3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4C631E-1455-4147-8723-0AB2F1C2D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9FF0B3-3F64-4A6D-9C48-943FFFC8AA41}"/>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6" name="Footer Placeholder 5">
            <a:extLst>
              <a:ext uri="{FF2B5EF4-FFF2-40B4-BE49-F238E27FC236}">
                <a16:creationId xmlns:a16="http://schemas.microsoft.com/office/drawing/2014/main" id="{102E298D-DFA2-42CA-857E-E4B4AE76FF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9A4EDF-5D98-4F8C-9DB4-2EF4BFCBE777}"/>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334941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89D08-D5A8-49DE-A0DF-AF3DA93FA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B08AAD-F3E0-4F99-B3B4-8A36B373A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D0BA31-BA0B-4B33-8E95-EE1BB8DDE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E4492D-D17C-4B05-9624-FB68BE2168E1}"/>
              </a:ext>
            </a:extLst>
          </p:cNvPr>
          <p:cNvSpPr>
            <a:spLocks noGrp="1"/>
          </p:cNvSpPr>
          <p:nvPr>
            <p:ph type="dt" sz="half" idx="10"/>
          </p:nvPr>
        </p:nvSpPr>
        <p:spPr/>
        <p:txBody>
          <a:bodyPr/>
          <a:lstStyle/>
          <a:p>
            <a:fld id="{1E615798-92B7-46F9-BCF7-08A47CD983CC}" type="datetimeFigureOut">
              <a:rPr lang="en-GB" smtClean="0"/>
              <a:t>07/11/2020</a:t>
            </a:fld>
            <a:endParaRPr lang="en-GB"/>
          </a:p>
        </p:txBody>
      </p:sp>
      <p:sp>
        <p:nvSpPr>
          <p:cNvPr id="6" name="Footer Placeholder 5">
            <a:extLst>
              <a:ext uri="{FF2B5EF4-FFF2-40B4-BE49-F238E27FC236}">
                <a16:creationId xmlns:a16="http://schemas.microsoft.com/office/drawing/2014/main" id="{22A3CE56-F919-4C46-A361-575C103F23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DF89E1-9F59-44D6-BB45-C576D60912E2}"/>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030940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5B423-1AAD-451D-A0FD-F987EAC684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668ECE-0BBD-4BB2-B930-42EE7927A3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CEC348-F19E-4834-972C-8B4F2819A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15798-92B7-46F9-BCF7-08A47CD983CC}" type="datetimeFigureOut">
              <a:rPr lang="en-GB" smtClean="0"/>
              <a:t>07/11/2020</a:t>
            </a:fld>
            <a:endParaRPr lang="en-GB"/>
          </a:p>
        </p:txBody>
      </p:sp>
      <p:sp>
        <p:nvSpPr>
          <p:cNvPr id="5" name="Footer Placeholder 4">
            <a:extLst>
              <a:ext uri="{FF2B5EF4-FFF2-40B4-BE49-F238E27FC236}">
                <a16:creationId xmlns:a16="http://schemas.microsoft.com/office/drawing/2014/main" id="{35B84726-D7CF-4F8A-868E-9D272F2BAD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DE83D45-0AAF-4453-BC99-F445ABED21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C290A-0D8D-4CB8-A4FE-BFA278634B2B}" type="slidenum">
              <a:rPr lang="en-GB" smtClean="0"/>
              <a:t>‹#›</a:t>
            </a:fld>
            <a:endParaRPr lang="en-GB"/>
          </a:p>
        </p:txBody>
      </p:sp>
    </p:spTree>
    <p:extLst>
      <p:ext uri="{BB962C8B-B14F-4D97-AF65-F5344CB8AC3E}">
        <p14:creationId xmlns:p14="http://schemas.microsoft.com/office/powerpoint/2010/main" val="78596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lanchandler@uwclub.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78BB89C-5B75-426E-9A42-9D7CE1F479F7}"/>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4200" kern="1200">
                <a:solidFill>
                  <a:srgbClr val="FFFFFF"/>
                </a:solidFill>
                <a:latin typeface="+mj-lt"/>
                <a:ea typeface="+mj-ea"/>
                <a:cs typeface="+mj-cs"/>
              </a:rPr>
              <a:t>Understanding the impact of potential policy changes following Covid-19</a:t>
            </a:r>
          </a:p>
        </p:txBody>
      </p:sp>
      <p:sp>
        <p:nvSpPr>
          <p:cNvPr id="3" name="Content Placeholder 2">
            <a:extLst>
              <a:ext uri="{FF2B5EF4-FFF2-40B4-BE49-F238E27FC236}">
                <a16:creationId xmlns:a16="http://schemas.microsoft.com/office/drawing/2014/main" id="{46782756-5131-4949-B956-7B6BC9761C4E}"/>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400" kern="1200" dirty="0">
                <a:solidFill>
                  <a:srgbClr val="FFFFFF"/>
                </a:solidFill>
                <a:latin typeface="+mn-lt"/>
                <a:ea typeface="+mn-ea"/>
                <a:cs typeface="+mn-cs"/>
              </a:rPr>
              <a:t>By Alan Chandler, Chartered Insurer</a:t>
            </a:r>
          </a:p>
        </p:txBody>
      </p:sp>
    </p:spTree>
    <p:extLst>
      <p:ext uri="{BB962C8B-B14F-4D97-AF65-F5344CB8AC3E}">
        <p14:creationId xmlns:p14="http://schemas.microsoft.com/office/powerpoint/2010/main" val="321074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2B0D2-9761-4F3A-91CD-207F7FC7F52C}"/>
              </a:ext>
            </a:extLst>
          </p:cNvPr>
          <p:cNvSpPr>
            <a:spLocks noGrp="1"/>
          </p:cNvSpPr>
          <p:nvPr>
            <p:ph type="title"/>
          </p:nvPr>
        </p:nvSpPr>
        <p:spPr>
          <a:xfrm>
            <a:off x="1653363" y="365760"/>
            <a:ext cx="9367203" cy="1188720"/>
          </a:xfrm>
        </p:spPr>
        <p:txBody>
          <a:bodyPr>
            <a:normAutofit/>
          </a:bodyPr>
          <a:lstStyle/>
          <a:p>
            <a:r>
              <a:rPr lang="en-GB" sz="3700"/>
              <a:t>EMPLOYERS LIABILITY INSURANCE IS DIFFERENT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04D0A06-5DF9-41D9-843D-423F0373F1C6}"/>
              </a:ext>
            </a:extLst>
          </p:cNvPr>
          <p:cNvSpPr>
            <a:spLocks noGrp="1"/>
          </p:cNvSpPr>
          <p:nvPr>
            <p:ph idx="1"/>
          </p:nvPr>
        </p:nvSpPr>
        <p:spPr>
          <a:xfrm>
            <a:off x="1653363" y="2176272"/>
            <a:ext cx="9367204" cy="4041648"/>
          </a:xfrm>
        </p:spPr>
        <p:txBody>
          <a:bodyPr anchor="t">
            <a:normAutofit/>
          </a:bodyPr>
          <a:lstStyle/>
          <a:p>
            <a:r>
              <a:rPr lang="en-GB" sz="2200" b="0" i="0" dirty="0">
                <a:effectLst/>
                <a:latin typeface="Arial" panose="020B0604020202020204" pitchFamily="34" charset="0"/>
              </a:rPr>
              <a:t>As Employers' Liability insurance is compulsory, policy exclusions are not permitted</a:t>
            </a:r>
            <a:r>
              <a:rPr lang="en-GB" sz="2200" dirty="0">
                <a:latin typeface="Arial" panose="020B0604020202020204" pitchFamily="34" charset="0"/>
              </a:rPr>
              <a:t> except in limited circumstances let’s discuss</a:t>
            </a:r>
            <a:endParaRPr lang="en-GB" sz="2200" b="0" i="0" dirty="0">
              <a:effectLst/>
              <a:latin typeface="Arial" panose="020B0604020202020204" pitchFamily="34" charset="0"/>
            </a:endParaRPr>
          </a:p>
        </p:txBody>
      </p:sp>
    </p:spTree>
    <p:extLst>
      <p:ext uri="{BB962C8B-B14F-4D97-AF65-F5344CB8AC3E}">
        <p14:creationId xmlns:p14="http://schemas.microsoft.com/office/powerpoint/2010/main" val="650306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584B-0FAB-4F59-9907-3693E54FBBD1}"/>
              </a:ext>
            </a:extLst>
          </p:cNvPr>
          <p:cNvSpPr>
            <a:spLocks noGrp="1"/>
          </p:cNvSpPr>
          <p:nvPr>
            <p:ph type="title"/>
          </p:nvPr>
        </p:nvSpPr>
        <p:spPr>
          <a:xfrm>
            <a:off x="762001" y="803325"/>
            <a:ext cx="5314536" cy="1325563"/>
          </a:xfrm>
        </p:spPr>
        <p:txBody>
          <a:bodyPr>
            <a:normAutofit/>
          </a:bodyPr>
          <a:lstStyle/>
          <a:p>
            <a:r>
              <a:rPr lang="en-GB"/>
              <a:t>Proximate Cause </a:t>
            </a:r>
            <a:endParaRPr lang="en-GB" dirty="0"/>
          </a:p>
        </p:txBody>
      </p:sp>
      <p:sp>
        <p:nvSpPr>
          <p:cNvPr id="3" name="Content Placeholder 2">
            <a:extLst>
              <a:ext uri="{FF2B5EF4-FFF2-40B4-BE49-F238E27FC236}">
                <a16:creationId xmlns:a16="http://schemas.microsoft.com/office/drawing/2014/main" id="{A6ABBCC4-73F7-4F16-A368-0FBF5AC0AA0B}"/>
              </a:ext>
            </a:extLst>
          </p:cNvPr>
          <p:cNvSpPr>
            <a:spLocks noGrp="1"/>
          </p:cNvSpPr>
          <p:nvPr>
            <p:ph idx="1"/>
          </p:nvPr>
        </p:nvSpPr>
        <p:spPr>
          <a:xfrm>
            <a:off x="762000" y="2279018"/>
            <a:ext cx="5314543" cy="3375920"/>
          </a:xfrm>
        </p:spPr>
        <p:txBody>
          <a:bodyPr anchor="t">
            <a:normAutofit fontScale="85000" lnSpcReduction="20000"/>
          </a:bodyPr>
          <a:lstStyle/>
          <a:p>
            <a:r>
              <a:rPr lang="en-US" sz="1500" dirty="0"/>
              <a:t>Proximate Cause:</a:t>
            </a:r>
            <a:endParaRPr lang="en-GB" sz="1500" dirty="0"/>
          </a:p>
          <a:p>
            <a:r>
              <a:rPr lang="en-US" sz="1500" dirty="0"/>
              <a:t>Defined as:</a:t>
            </a:r>
            <a:endParaRPr lang="en-GB" sz="1500" dirty="0"/>
          </a:p>
          <a:p>
            <a:pPr lvl="0"/>
            <a:r>
              <a:rPr lang="en-US" sz="1500" dirty="0"/>
              <a:t>The active efficient cause.</a:t>
            </a:r>
            <a:endParaRPr lang="en-GB" sz="1500" dirty="0"/>
          </a:p>
          <a:p>
            <a:pPr marL="0" indent="0">
              <a:buNone/>
            </a:pPr>
            <a:r>
              <a:rPr lang="en-US" sz="1500" dirty="0"/>
              <a:t> </a:t>
            </a:r>
            <a:endParaRPr lang="en-GB" sz="1500" dirty="0"/>
          </a:p>
          <a:p>
            <a:pPr lvl="0"/>
            <a:r>
              <a:rPr lang="en-US" sz="1500" dirty="0"/>
              <a:t>Which sets in motion a chain of events.</a:t>
            </a:r>
            <a:endParaRPr lang="en-GB" sz="1500" dirty="0"/>
          </a:p>
          <a:p>
            <a:pPr marL="0" indent="0">
              <a:buNone/>
            </a:pPr>
            <a:r>
              <a:rPr lang="en-US" sz="1500" dirty="0"/>
              <a:t> </a:t>
            </a:r>
            <a:endParaRPr lang="en-GB" sz="1500" dirty="0"/>
          </a:p>
          <a:p>
            <a:pPr lvl="0"/>
            <a:r>
              <a:rPr lang="en-US" sz="1500" dirty="0"/>
              <a:t>Which brings about a result.</a:t>
            </a:r>
            <a:endParaRPr lang="en-GB" sz="1500" dirty="0"/>
          </a:p>
          <a:p>
            <a:pPr marL="0" indent="0">
              <a:buNone/>
            </a:pPr>
            <a:r>
              <a:rPr lang="en-US" sz="1500" dirty="0"/>
              <a:t> </a:t>
            </a:r>
            <a:endParaRPr lang="en-GB" sz="1500" dirty="0"/>
          </a:p>
          <a:p>
            <a:pPr lvl="0"/>
            <a:r>
              <a:rPr lang="en-US" sz="1500" dirty="0"/>
              <a:t>Without the intervention of any force starting and working actively from a new and independent source.</a:t>
            </a:r>
          </a:p>
          <a:p>
            <a:pPr lvl="0"/>
            <a:endParaRPr lang="en-US" sz="1500" dirty="0"/>
          </a:p>
          <a:p>
            <a:pPr lvl="0"/>
            <a:r>
              <a:rPr lang="en-US" sz="1500" dirty="0"/>
              <a:t>Why do we need to understand this with communicable disease exclusions?</a:t>
            </a:r>
            <a:br>
              <a:rPr lang="en-US" sz="1500" dirty="0"/>
            </a:br>
            <a:endParaRPr lang="en-GB" sz="1500" dirty="0"/>
          </a:p>
          <a:p>
            <a:pPr marL="0" indent="0">
              <a:buNone/>
            </a:pPr>
            <a:endParaRPr lang="en-GB" sz="1500" dirty="0"/>
          </a:p>
        </p:txBody>
      </p:sp>
      <p:sp>
        <p:nvSpPr>
          <p:cNvPr id="4106"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White 28 Mini Dots Spots Black Traditional Dominoes Game | Shopee  Philippines">
            <a:extLst>
              <a:ext uri="{FF2B5EF4-FFF2-40B4-BE49-F238E27FC236}">
                <a16:creationId xmlns:a16="http://schemas.microsoft.com/office/drawing/2014/main" id="{D53D0C6A-8358-4A58-BE57-B672082C00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68"/>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27691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C71C1-9EDF-4FC6-A4F0-8145B5746948}"/>
              </a:ext>
            </a:extLst>
          </p:cNvPr>
          <p:cNvSpPr>
            <a:spLocks noGrp="1"/>
          </p:cNvSpPr>
          <p:nvPr>
            <p:ph type="title"/>
          </p:nvPr>
        </p:nvSpPr>
        <p:spPr>
          <a:xfrm>
            <a:off x="589560" y="856180"/>
            <a:ext cx="4560584" cy="1128068"/>
          </a:xfrm>
        </p:spPr>
        <p:txBody>
          <a:bodyPr anchor="ctr">
            <a:normAutofit/>
          </a:bodyPr>
          <a:lstStyle/>
          <a:p>
            <a:r>
              <a:rPr lang="en-GB" sz="2200" dirty="0"/>
              <a:t>Proximate Cause – The leading cases. This could be important when considering Covid-19 exclusions</a:t>
            </a:r>
          </a:p>
        </p:txBody>
      </p:sp>
      <p:grpSp>
        <p:nvGrpSpPr>
          <p:cNvPr id="193" name="Group 19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94" name="Rectangle 19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Rectangle 19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3F772FA-F2BF-4AD2-9E5E-4DAF45C628EB}"/>
              </a:ext>
            </a:extLst>
          </p:cNvPr>
          <p:cNvSpPr>
            <a:spLocks noGrp="1"/>
          </p:cNvSpPr>
          <p:nvPr>
            <p:ph idx="1"/>
          </p:nvPr>
        </p:nvSpPr>
        <p:spPr>
          <a:xfrm>
            <a:off x="590719" y="2330505"/>
            <a:ext cx="4559425" cy="3979585"/>
          </a:xfrm>
        </p:spPr>
        <p:txBody>
          <a:bodyPr anchor="ctr">
            <a:normAutofit/>
          </a:bodyPr>
          <a:lstStyle/>
          <a:p>
            <a:r>
              <a:rPr lang="en-GB" sz="2000" dirty="0"/>
              <a:t>Leyland Shipping v Norwich Union (1918)</a:t>
            </a:r>
          </a:p>
          <a:p>
            <a:pPr marL="0" indent="0">
              <a:buNone/>
            </a:pPr>
            <a:endParaRPr lang="en-GB" sz="2000" dirty="0"/>
          </a:p>
          <a:p>
            <a:r>
              <a:rPr lang="en-GB" sz="2000" dirty="0"/>
              <a:t>Now let’s consider Etherington v. Lancashire and Yorkshire Accident Insurance Company (1906) </a:t>
            </a:r>
          </a:p>
          <a:p>
            <a:endParaRPr lang="en-GB" sz="2000" dirty="0"/>
          </a:p>
          <a:p>
            <a:r>
              <a:rPr lang="en-GB" sz="2000" dirty="0"/>
              <a:t>Finally, let’s consider Marsden v. City and County Insurance (1865)</a:t>
            </a:r>
          </a:p>
          <a:p>
            <a:endParaRPr lang="en-GB" sz="2000" dirty="0"/>
          </a:p>
          <a:p>
            <a:endParaRPr lang="en-GB" sz="2000" dirty="0"/>
          </a:p>
        </p:txBody>
      </p:sp>
      <p:sp>
        <p:nvSpPr>
          <p:cNvPr id="197" name="Rectangle 19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Le Havre Harbor in Le Havre, France - harbor Reviews - Phone Number -  Marinas.com">
            <a:extLst>
              <a:ext uri="{FF2B5EF4-FFF2-40B4-BE49-F238E27FC236}">
                <a16:creationId xmlns:a16="http://schemas.microsoft.com/office/drawing/2014/main" id="{1A0E062F-93CD-4312-A427-D41D17367F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88" r="23264"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442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3DA78816-28B4-46EA-8E31-F9FBB864D137}"/>
              </a:ext>
            </a:extLst>
          </p:cNvPr>
          <p:cNvSpPr>
            <a:spLocks noGrp="1"/>
          </p:cNvSpPr>
          <p:nvPr>
            <p:ph type="title"/>
          </p:nvPr>
        </p:nvSpPr>
        <p:spPr>
          <a:xfrm>
            <a:off x="535020" y="685800"/>
            <a:ext cx="2780271" cy="5105400"/>
          </a:xfrm>
        </p:spPr>
        <p:txBody>
          <a:bodyPr>
            <a:normAutofit/>
          </a:bodyPr>
          <a:lstStyle/>
          <a:p>
            <a:r>
              <a:rPr lang="en-GB" sz="4000">
                <a:solidFill>
                  <a:srgbClr val="FFFFFF"/>
                </a:solidFill>
              </a:rPr>
              <a:t>Proximate Cause</a:t>
            </a:r>
          </a:p>
        </p:txBody>
      </p:sp>
      <p:graphicFrame>
        <p:nvGraphicFramePr>
          <p:cNvPr id="19" name="Content Placeholder 2">
            <a:extLst>
              <a:ext uri="{FF2B5EF4-FFF2-40B4-BE49-F238E27FC236}">
                <a16:creationId xmlns:a16="http://schemas.microsoft.com/office/drawing/2014/main" id="{C0B2DAC2-B7B7-4FED-9564-6E4B5E2C2499}"/>
              </a:ext>
            </a:extLst>
          </p:cNvPr>
          <p:cNvGraphicFramePr>
            <a:graphicFrameLocks noGrp="1"/>
          </p:cNvGraphicFramePr>
          <p:nvPr>
            <p:ph idx="1"/>
            <p:extLst>
              <p:ext uri="{D42A27DB-BD31-4B8C-83A1-F6EECF244321}">
                <p14:modId xmlns:p14="http://schemas.microsoft.com/office/powerpoint/2010/main" val="119500199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64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CB027B-1564-4E7E-BA8A-14D02C28156C}"/>
              </a:ext>
            </a:extLst>
          </p:cNvPr>
          <p:cNvSpPr>
            <a:spLocks noGrp="1"/>
          </p:cNvSpPr>
          <p:nvPr>
            <p:ph type="title"/>
          </p:nvPr>
        </p:nvSpPr>
        <p:spPr>
          <a:xfrm>
            <a:off x="686834" y="1153572"/>
            <a:ext cx="3200400" cy="4461163"/>
          </a:xfrm>
        </p:spPr>
        <p:txBody>
          <a:bodyPr>
            <a:normAutofit/>
          </a:bodyPr>
          <a:lstStyle/>
          <a:p>
            <a:r>
              <a:rPr lang="en-GB" sz="3700">
                <a:solidFill>
                  <a:srgbClr val="FFFFFF"/>
                </a:solidFill>
              </a:rPr>
              <a:t>Interdependent and concurrent perils – Leading cases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4616537-2798-4A42-8E24-E5C3FBFB21DE}"/>
              </a:ext>
            </a:extLst>
          </p:cNvPr>
          <p:cNvSpPr>
            <a:spLocks noGrp="1"/>
          </p:cNvSpPr>
          <p:nvPr>
            <p:ph idx="1"/>
          </p:nvPr>
        </p:nvSpPr>
        <p:spPr>
          <a:xfrm>
            <a:off x="4447308" y="591344"/>
            <a:ext cx="6906491" cy="5585619"/>
          </a:xfrm>
        </p:spPr>
        <p:txBody>
          <a:bodyPr anchor="ctr">
            <a:normAutofit/>
          </a:bodyPr>
          <a:lstStyle/>
          <a:p>
            <a:r>
              <a:rPr lang="en-GB" dirty="0"/>
              <a:t>Wayne Tank and Pump Co Ltd v Employers Liability Insurance Corporation Ltd 1974</a:t>
            </a:r>
          </a:p>
          <a:p>
            <a:endParaRPr lang="en-GB" dirty="0"/>
          </a:p>
          <a:p>
            <a:r>
              <a:rPr lang="en-GB" dirty="0"/>
              <a:t>JJ Lloyd (Instruments) Ltd v. Northern Star Insurance Co Ltd 1987</a:t>
            </a:r>
          </a:p>
        </p:txBody>
      </p:sp>
    </p:spTree>
    <p:extLst>
      <p:ext uri="{BB962C8B-B14F-4D97-AF65-F5344CB8AC3E}">
        <p14:creationId xmlns:p14="http://schemas.microsoft.com/office/powerpoint/2010/main" val="1462027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A5C205-D164-4516-97CD-CFE3097CB64B}"/>
              </a:ext>
            </a:extLst>
          </p:cNvPr>
          <p:cNvSpPr>
            <a:spLocks noGrp="1"/>
          </p:cNvSpPr>
          <p:nvPr>
            <p:ph type="title"/>
          </p:nvPr>
        </p:nvSpPr>
        <p:spPr>
          <a:xfrm>
            <a:off x="686834" y="1153572"/>
            <a:ext cx="3200400" cy="4461163"/>
          </a:xfrm>
        </p:spPr>
        <p:txBody>
          <a:bodyPr>
            <a:normAutofit/>
          </a:bodyPr>
          <a:lstStyle/>
          <a:p>
            <a:r>
              <a:rPr lang="en-GB">
                <a:solidFill>
                  <a:srgbClr val="FFFFFF"/>
                </a:solidFill>
              </a:rPr>
              <a:t>Proximate Cause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72D4BAA-6480-488F-9F7D-AD28AE77E170}"/>
              </a:ext>
            </a:extLst>
          </p:cNvPr>
          <p:cNvSpPr>
            <a:spLocks noGrp="1"/>
          </p:cNvSpPr>
          <p:nvPr>
            <p:ph idx="1"/>
          </p:nvPr>
        </p:nvSpPr>
        <p:spPr>
          <a:xfrm>
            <a:off x="4447308" y="591344"/>
            <a:ext cx="6906491" cy="5585619"/>
          </a:xfrm>
        </p:spPr>
        <p:txBody>
          <a:bodyPr anchor="ctr">
            <a:normAutofit/>
          </a:bodyPr>
          <a:lstStyle/>
          <a:p>
            <a:pPr marL="0" indent="0">
              <a:buNone/>
            </a:pPr>
            <a:r>
              <a:rPr lang="en-GB" sz="2000" b="1" dirty="0"/>
              <a:t>Midland Mainline Ltd. &amp; others v Eagle Star Insurance co (2004)</a:t>
            </a:r>
          </a:p>
          <a:p>
            <a:r>
              <a:rPr lang="en-GB" sz="2000" dirty="0"/>
              <a:t>Hatfield rail disaster Oct 2000 caused by a rail broken as a result of fatigue cracking.</a:t>
            </a:r>
          </a:p>
          <a:p>
            <a:endParaRPr lang="en-GB" sz="2000" dirty="0"/>
          </a:p>
          <a:p>
            <a:endParaRPr lang="en-GB" sz="2000" dirty="0"/>
          </a:p>
        </p:txBody>
      </p:sp>
    </p:spTree>
    <p:extLst>
      <p:ext uri="{BB962C8B-B14F-4D97-AF65-F5344CB8AC3E}">
        <p14:creationId xmlns:p14="http://schemas.microsoft.com/office/powerpoint/2010/main" val="2688945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6902-6625-46B4-990D-36CDC23BC761}"/>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2900" dirty="0"/>
              <a:t>So what is a remote cause ? </a:t>
            </a:r>
            <a:br>
              <a:rPr lang="en-US" sz="2900" dirty="0"/>
            </a:br>
            <a:br>
              <a:rPr lang="en-US" sz="2900" dirty="0"/>
            </a:br>
            <a:r>
              <a:rPr lang="en-US" sz="2900" dirty="0"/>
              <a:t>Why could this be important if exclusions are worded in certain ways?</a:t>
            </a:r>
          </a:p>
        </p:txBody>
      </p:sp>
      <p:sp>
        <p:nvSpPr>
          <p:cNvPr id="192" name="Freeform: Shape 19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a:extLst>
              <a:ext uri="{FF2B5EF4-FFF2-40B4-BE49-F238E27FC236}">
                <a16:creationId xmlns:a16="http://schemas.microsoft.com/office/drawing/2014/main" id="{43DE2125-449C-4CB6-BD75-29763870FB8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551" r="5607" b="-1"/>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2961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A03E43-58B8-46AB-A36B-97918AE2DD4E}"/>
              </a:ext>
            </a:extLst>
          </p:cNvPr>
          <p:cNvSpPr>
            <a:spLocks noGrp="1"/>
          </p:cNvSpPr>
          <p:nvPr>
            <p:ph type="title"/>
          </p:nvPr>
        </p:nvSpPr>
        <p:spPr>
          <a:xfrm>
            <a:off x="1043631" y="809898"/>
            <a:ext cx="9942716" cy="1554480"/>
          </a:xfrm>
        </p:spPr>
        <p:txBody>
          <a:bodyPr anchor="ctr">
            <a:normAutofit/>
          </a:bodyPr>
          <a:lstStyle/>
          <a:p>
            <a:r>
              <a:rPr lang="en-GB" sz="4800"/>
              <a:t>Remote Cause – BEWARE CERTAIN EXCLUSIONS!!!</a:t>
            </a:r>
          </a:p>
        </p:txBody>
      </p:sp>
      <p:sp>
        <p:nvSpPr>
          <p:cNvPr id="3" name="Content Placeholder 2">
            <a:extLst>
              <a:ext uri="{FF2B5EF4-FFF2-40B4-BE49-F238E27FC236}">
                <a16:creationId xmlns:a16="http://schemas.microsoft.com/office/drawing/2014/main" id="{19A28A41-B6F8-4C63-AFEE-6E0F593CDD6F}"/>
              </a:ext>
            </a:extLst>
          </p:cNvPr>
          <p:cNvSpPr>
            <a:spLocks noGrp="1"/>
          </p:cNvSpPr>
          <p:nvPr>
            <p:ph idx="1"/>
          </p:nvPr>
        </p:nvSpPr>
        <p:spPr>
          <a:xfrm>
            <a:off x="1045028" y="3017522"/>
            <a:ext cx="9941319" cy="3124658"/>
          </a:xfrm>
        </p:spPr>
        <p:txBody>
          <a:bodyPr anchor="ctr">
            <a:normAutofit/>
          </a:bodyPr>
          <a:lstStyle/>
          <a:p>
            <a:r>
              <a:rPr lang="en-GB" sz="1700" dirty="0"/>
              <a:t>A remote cause can not normally be a reason for an exclusion, but can be if the wording states ‘ this peril is excluded if it is the proximate cause OR NOT’.</a:t>
            </a:r>
          </a:p>
          <a:p>
            <a:endParaRPr lang="en-GB" sz="1700" dirty="0"/>
          </a:p>
          <a:p>
            <a:r>
              <a:rPr lang="en-GB" sz="1700" dirty="0"/>
              <a:t>Another way of saying this is’ The event is excluded whether directly OR INDIRECTLY causing the loss’.</a:t>
            </a:r>
          </a:p>
          <a:p>
            <a:pPr marL="0" indent="0">
              <a:buNone/>
            </a:pPr>
            <a:endParaRPr lang="en-GB" sz="1700" dirty="0"/>
          </a:p>
          <a:p>
            <a:r>
              <a:rPr lang="en-GB" sz="1700" dirty="0"/>
              <a:t> These are a big worry as the exclusion does not now have to be the proximate cause – do try and challenge these type of exclusions, if you can in a hard market! </a:t>
            </a:r>
          </a:p>
          <a:p>
            <a:endParaRPr lang="en-GB" sz="1700" dirty="0"/>
          </a:p>
          <a:p>
            <a:pPr marL="0" indent="0">
              <a:buNone/>
            </a:pPr>
            <a:r>
              <a:rPr lang="en-GB" sz="1700" dirty="0"/>
              <a:t>Let’s look at case law around this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099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70DA47E-4368-49CE-8D55-78AE2BB03331}"/>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Other legal considerations when considering Covid-19 exclusions</a:t>
            </a:r>
          </a:p>
        </p:txBody>
      </p:sp>
      <p:sp>
        <p:nvSpPr>
          <p:cNvPr id="3" name="Content Placeholder 2">
            <a:extLst>
              <a:ext uri="{FF2B5EF4-FFF2-40B4-BE49-F238E27FC236}">
                <a16:creationId xmlns:a16="http://schemas.microsoft.com/office/drawing/2014/main" id="{5778A234-ADF4-4173-A640-1378057AC72D}"/>
              </a:ext>
            </a:extLst>
          </p:cNvPr>
          <p:cNvSpPr>
            <a:spLocks noGrp="1"/>
          </p:cNvSpPr>
          <p:nvPr>
            <p:ph idx="1"/>
          </p:nvPr>
        </p:nvSpPr>
        <p:spPr>
          <a:xfrm>
            <a:off x="1367624" y="2490436"/>
            <a:ext cx="9708995" cy="3567173"/>
          </a:xfrm>
        </p:spPr>
        <p:txBody>
          <a:bodyPr anchor="ctr">
            <a:normAutofit/>
          </a:bodyPr>
          <a:lstStyle/>
          <a:p>
            <a:r>
              <a:rPr lang="en-GB" sz="2400" b="1" dirty="0"/>
              <a:t>Common law rules on the meaning of words </a:t>
            </a:r>
            <a:endParaRPr lang="en-GB" sz="2400" dirty="0"/>
          </a:p>
          <a:p>
            <a:pPr marL="0" indent="0">
              <a:buNone/>
            </a:pPr>
            <a:endParaRPr lang="en-GB" sz="2400" dirty="0"/>
          </a:p>
          <a:p>
            <a:endParaRPr lang="en-GB" sz="2400" dirty="0"/>
          </a:p>
        </p:txBody>
      </p:sp>
    </p:spTree>
    <p:extLst>
      <p:ext uri="{BB962C8B-B14F-4D97-AF65-F5344CB8AC3E}">
        <p14:creationId xmlns:p14="http://schemas.microsoft.com/office/powerpoint/2010/main" val="2026083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a:solidFill>
                  <a:srgbClr val="FFFFFF"/>
                </a:solidFill>
              </a:rPr>
              <a:t>Common law rules on the context of words – the Latin special </a:t>
            </a:r>
          </a:p>
        </p:txBody>
      </p:sp>
      <p:sp>
        <p:nvSpPr>
          <p:cNvPr id="3" name="Content Placeholder 2"/>
          <p:cNvSpPr>
            <a:spLocks noGrp="1"/>
          </p:cNvSpPr>
          <p:nvPr>
            <p:ph idx="1"/>
          </p:nvPr>
        </p:nvSpPr>
        <p:spPr>
          <a:xfrm>
            <a:off x="1367624" y="2490436"/>
            <a:ext cx="9708995" cy="3567173"/>
          </a:xfrm>
        </p:spPr>
        <p:txBody>
          <a:bodyPr anchor="ctr">
            <a:normAutofit/>
          </a:bodyPr>
          <a:lstStyle/>
          <a:p>
            <a:pPr marL="0" indent="0">
              <a:buNone/>
            </a:pPr>
            <a:endParaRPr lang="en-GB" sz="2400" dirty="0"/>
          </a:p>
          <a:p>
            <a:pPr marL="0" indent="0">
              <a:buNone/>
            </a:pPr>
            <a:r>
              <a:rPr lang="en-GB" sz="2400" dirty="0"/>
              <a:t> </a:t>
            </a:r>
            <a:r>
              <a:rPr lang="en-GB" sz="2400" b="1" dirty="0"/>
              <a:t>‘Contra Proferentem’ </a:t>
            </a:r>
            <a:r>
              <a:rPr lang="en-GB" sz="2400" dirty="0"/>
              <a:t>Rule </a:t>
            </a:r>
          </a:p>
          <a:p>
            <a:pPr marL="0" indent="0">
              <a:buNone/>
            </a:pPr>
            <a:endParaRPr lang="en-GB" sz="1700" dirty="0"/>
          </a:p>
        </p:txBody>
      </p:sp>
    </p:spTree>
    <p:extLst>
      <p:ext uri="{BB962C8B-B14F-4D97-AF65-F5344CB8AC3E}">
        <p14:creationId xmlns:p14="http://schemas.microsoft.com/office/powerpoint/2010/main" val="15324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74" name="Title 3"/>
          <p:cNvSpPr>
            <a:spLocks noGrp="1"/>
          </p:cNvSpPr>
          <p:nvPr>
            <p:ph type="title"/>
          </p:nvPr>
        </p:nvSpPr>
        <p:spPr>
          <a:xfrm>
            <a:off x="838200" y="365125"/>
            <a:ext cx="10515600" cy="1325563"/>
          </a:xfrm>
        </p:spPr>
        <p:txBody>
          <a:bodyPr>
            <a:normAutofit/>
          </a:bodyPr>
          <a:lstStyle/>
          <a:p>
            <a:r>
              <a:rPr lang="en-GB" altLang="en-US" b="1" dirty="0"/>
              <a:t>Alan Chandler, Chartered Insurer </a:t>
            </a:r>
            <a:r>
              <a:rPr lang="en-GB" altLang="en-US" b="1" dirty="0">
                <a:hlinkClick r:id="rId2"/>
              </a:rPr>
              <a:t>alanchandler@uwclub.net</a:t>
            </a:r>
            <a:r>
              <a:rPr lang="en-GB" altLang="en-US" b="1" dirty="0"/>
              <a:t> </a:t>
            </a:r>
            <a:r>
              <a:rPr lang="en-GB" altLang="en-US" b="1" dirty="0" err="1"/>
              <a:t>Linkedin</a:t>
            </a:r>
            <a:r>
              <a:rPr lang="en-GB" altLang="en-US" b="1" dirty="0"/>
              <a:t> Chandler</a:t>
            </a: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75" name="Content Placeholder 4"/>
          <p:cNvSpPr>
            <a:spLocks noGrp="1"/>
          </p:cNvSpPr>
          <p:nvPr>
            <p:ph idx="1"/>
          </p:nvPr>
        </p:nvSpPr>
        <p:spPr>
          <a:xfrm>
            <a:off x="838200" y="1825625"/>
            <a:ext cx="10515600" cy="4351338"/>
          </a:xfrm>
        </p:spPr>
        <p:txBody>
          <a:bodyPr>
            <a:normAutofit/>
          </a:bodyPr>
          <a:lstStyle/>
          <a:p>
            <a:r>
              <a:rPr lang="en-GB" altLang="en-US" sz="2000" b="1" dirty="0">
                <a:latin typeface="Arial" panose="020B0604020202020204" pitchFamily="34" charset="0"/>
                <a:cs typeface="Arial" panose="020B0604020202020204" pitchFamily="34" charset="0"/>
              </a:rPr>
              <a:t>I have trained more than 2,000 individuals to become ACII qualified</a:t>
            </a:r>
          </a:p>
          <a:p>
            <a:r>
              <a:rPr lang="en-GB" altLang="en-US" sz="2000" dirty="0">
                <a:latin typeface="Arial" panose="020B0604020202020204" pitchFamily="34" charset="0"/>
                <a:cs typeface="Arial" panose="020B0604020202020204" pitchFamily="34" charset="0"/>
              </a:rPr>
              <a:t>I have trained over 50% of the individuals in the last 8 years that have gone onto achieve the highest ACII pass in the whole of the UK. </a:t>
            </a:r>
          </a:p>
          <a:p>
            <a:r>
              <a:rPr lang="en-GB" altLang="en-US" sz="2000" dirty="0">
                <a:latin typeface="Arial" panose="020B0604020202020204" pitchFamily="34" charset="0"/>
                <a:cs typeface="Arial" panose="020B0604020202020204" pitchFamily="34" charset="0"/>
              </a:rPr>
              <a:t>I train to a pass rate of more than 96% in all CII qualification levels. Certificate , Diploma and Advanced Diploma.</a:t>
            </a:r>
          </a:p>
          <a:p>
            <a:r>
              <a:rPr lang="en-GB" altLang="en-US" sz="2000" dirty="0">
                <a:latin typeface="Arial" panose="020B0604020202020204" pitchFamily="34" charset="0"/>
                <a:cs typeface="Arial" panose="020B0604020202020204" pitchFamily="34" charset="0"/>
              </a:rPr>
              <a:t>I have delivered the Allianz scholarship and academy programmes in both the UK and Ireland and the Ask Alan facility for Zurich.</a:t>
            </a:r>
          </a:p>
          <a:p>
            <a:r>
              <a:rPr lang="en-GB" altLang="en-US" sz="2000" dirty="0">
                <a:latin typeface="Arial" panose="020B0604020202020204" pitchFamily="34" charset="0"/>
                <a:cs typeface="Arial" panose="020B0604020202020204" pitchFamily="34" charset="0"/>
              </a:rPr>
              <a:t>I have delivered training throughout Europe for many major brokers and insurers.</a:t>
            </a:r>
          </a:p>
          <a:p>
            <a:r>
              <a:rPr lang="en-GB" altLang="en-US" sz="2000" dirty="0">
                <a:latin typeface="Arial" panose="020B0604020202020204" pitchFamily="34" charset="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sz="2000"/>
          </a:p>
          <a:p>
            <a:endParaRPr lang="en-GB" altLang="en-US" sz="2000"/>
          </a:p>
          <a:p>
            <a:endParaRPr lang="en-GB" altLang="en-US" sz="2000"/>
          </a:p>
        </p:txBody>
      </p:sp>
    </p:spTree>
    <p:extLst>
      <p:ext uri="{BB962C8B-B14F-4D97-AF65-F5344CB8AC3E}">
        <p14:creationId xmlns:p14="http://schemas.microsoft.com/office/powerpoint/2010/main" val="844162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E48B3-B57E-43FD-AB44-6DA38632CE13}"/>
              </a:ext>
            </a:extLst>
          </p:cNvPr>
          <p:cNvSpPr>
            <a:spLocks noGrp="1"/>
          </p:cNvSpPr>
          <p:nvPr>
            <p:ph type="title"/>
          </p:nvPr>
        </p:nvSpPr>
        <p:spPr>
          <a:xfrm>
            <a:off x="686834" y="1153572"/>
            <a:ext cx="3200400" cy="4461163"/>
          </a:xfrm>
        </p:spPr>
        <p:txBody>
          <a:bodyPr>
            <a:normAutofit/>
          </a:bodyPr>
          <a:lstStyle/>
          <a:p>
            <a:r>
              <a:rPr lang="en-GB">
                <a:solidFill>
                  <a:srgbClr val="FFFFFF"/>
                </a:solidFill>
              </a:rPr>
              <a:t>Financial Ombudsman Service (FOS)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07C71DB-0E0F-42C5-A4B0-1D500C66AD7A}"/>
              </a:ext>
            </a:extLst>
          </p:cNvPr>
          <p:cNvSpPr>
            <a:spLocks noGrp="1"/>
          </p:cNvSpPr>
          <p:nvPr>
            <p:ph idx="1"/>
          </p:nvPr>
        </p:nvSpPr>
        <p:spPr>
          <a:xfrm>
            <a:off x="4447308" y="591344"/>
            <a:ext cx="6906491" cy="5585619"/>
          </a:xfrm>
        </p:spPr>
        <p:txBody>
          <a:bodyPr anchor="ctr">
            <a:normAutofit/>
          </a:bodyPr>
          <a:lstStyle/>
          <a:p>
            <a:r>
              <a:rPr lang="en-GB" sz="2400" dirty="0"/>
              <a:t>Who can refer and what is their likely response</a:t>
            </a:r>
          </a:p>
        </p:txBody>
      </p:sp>
    </p:spTree>
    <p:extLst>
      <p:ext uri="{BB962C8B-B14F-4D97-AF65-F5344CB8AC3E}">
        <p14:creationId xmlns:p14="http://schemas.microsoft.com/office/powerpoint/2010/main" val="2478817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5BC80-63B7-40D2-A3F9-3C4AF06AB1E4}"/>
              </a:ext>
            </a:extLst>
          </p:cNvPr>
          <p:cNvSpPr>
            <a:spLocks noGrp="1"/>
          </p:cNvSpPr>
          <p:nvPr>
            <p:ph type="title"/>
          </p:nvPr>
        </p:nvSpPr>
        <p:spPr>
          <a:xfrm>
            <a:off x="1043631" y="809898"/>
            <a:ext cx="9942716" cy="1554480"/>
          </a:xfrm>
        </p:spPr>
        <p:txBody>
          <a:bodyPr anchor="ctr">
            <a:normAutofit/>
          </a:bodyPr>
          <a:lstStyle/>
          <a:p>
            <a:r>
              <a:rPr lang="en-GB" sz="4800"/>
              <a:t>Care about what words are used in the exclusion</a:t>
            </a:r>
          </a:p>
        </p:txBody>
      </p:sp>
      <p:sp>
        <p:nvSpPr>
          <p:cNvPr id="3" name="Content Placeholder 2">
            <a:extLst>
              <a:ext uri="{FF2B5EF4-FFF2-40B4-BE49-F238E27FC236}">
                <a16:creationId xmlns:a16="http://schemas.microsoft.com/office/drawing/2014/main" id="{337C7FED-9254-4CCC-B2EE-A25F0CA9E96D}"/>
              </a:ext>
            </a:extLst>
          </p:cNvPr>
          <p:cNvSpPr>
            <a:spLocks noGrp="1"/>
          </p:cNvSpPr>
          <p:nvPr>
            <p:ph idx="1"/>
          </p:nvPr>
        </p:nvSpPr>
        <p:spPr>
          <a:xfrm>
            <a:off x="1045028" y="3017522"/>
            <a:ext cx="9941319" cy="3124658"/>
          </a:xfrm>
        </p:spPr>
        <p:txBody>
          <a:bodyPr anchor="ctr">
            <a:normAutofit/>
          </a:bodyPr>
          <a:lstStyle/>
          <a:p>
            <a:r>
              <a:rPr lang="en-GB" sz="2200" dirty="0"/>
              <a:t>Insurers may exclude:</a:t>
            </a:r>
          </a:p>
          <a:p>
            <a:pPr marL="514350" indent="-514350">
              <a:buFont typeface="+mj-lt"/>
              <a:buAutoNum type="arabicPeriod"/>
            </a:pPr>
            <a:r>
              <a:rPr lang="en-GB" sz="2200" dirty="0"/>
              <a:t>Covid-19 – very specific</a:t>
            </a:r>
          </a:p>
          <a:p>
            <a:pPr marL="514350" indent="-514350">
              <a:buFont typeface="+mj-lt"/>
              <a:buAutoNum type="arabicPeriod"/>
            </a:pPr>
            <a:r>
              <a:rPr lang="en-GB" sz="2200" dirty="0"/>
              <a:t>Pandemics – wider</a:t>
            </a:r>
          </a:p>
          <a:p>
            <a:pPr marL="514350" indent="-514350">
              <a:buFont typeface="+mj-lt"/>
              <a:buAutoNum type="arabicPeriod"/>
            </a:pPr>
            <a:r>
              <a:rPr lang="en-GB" sz="2200" dirty="0"/>
              <a:t>Contagious or communicable Diseases (this is a big list!) – what could be the unintended consequences here?</a:t>
            </a:r>
          </a:p>
          <a:p>
            <a:pPr marL="514350" indent="-514350">
              <a:buFont typeface="+mj-lt"/>
              <a:buAutoNum type="arabicPeriod"/>
            </a:pPr>
            <a:r>
              <a:rPr lang="en-GB" sz="2200" dirty="0"/>
              <a:t>What else?</a:t>
            </a:r>
          </a:p>
          <a:p>
            <a:pPr marL="514350" indent="-514350">
              <a:buFont typeface="+mj-lt"/>
              <a:buAutoNum type="arabicPeriod"/>
            </a:pPr>
            <a:endParaRPr lang="en-GB" sz="2200" dirty="0"/>
          </a:p>
          <a:p>
            <a:endParaRPr lang="en-GB" sz="22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989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82A5-7067-4750-835E-80C2E7A1BA0D}"/>
              </a:ext>
            </a:extLst>
          </p:cNvPr>
          <p:cNvSpPr>
            <a:spLocks noGrp="1"/>
          </p:cNvSpPr>
          <p:nvPr>
            <p:ph type="title"/>
          </p:nvPr>
        </p:nvSpPr>
        <p:spPr>
          <a:xfrm>
            <a:off x="838200" y="365125"/>
            <a:ext cx="10515600" cy="1325563"/>
          </a:xfrm>
        </p:spPr>
        <p:txBody>
          <a:bodyPr>
            <a:normAutofit/>
          </a:bodyPr>
          <a:lstStyle/>
          <a:p>
            <a:pPr algn="ctr"/>
            <a:r>
              <a:rPr lang="en-GB"/>
              <a:t>EL and PL cover</a:t>
            </a:r>
          </a:p>
        </p:txBody>
      </p:sp>
      <p:graphicFrame>
        <p:nvGraphicFramePr>
          <p:cNvPr id="5" name="Content Placeholder 2">
            <a:extLst>
              <a:ext uri="{FF2B5EF4-FFF2-40B4-BE49-F238E27FC236}">
                <a16:creationId xmlns:a16="http://schemas.microsoft.com/office/drawing/2014/main" id="{3F7EE99E-2578-4A25-AEDE-AB66EDF2EFC7}"/>
              </a:ext>
            </a:extLst>
          </p:cNvPr>
          <p:cNvGraphicFramePr>
            <a:graphicFrameLocks noGrp="1"/>
          </p:cNvGraphicFramePr>
          <p:nvPr>
            <p:ph idx="1"/>
            <p:extLst>
              <p:ext uri="{D42A27DB-BD31-4B8C-83A1-F6EECF244321}">
                <p14:modId xmlns:p14="http://schemas.microsoft.com/office/powerpoint/2010/main" val="2809661033"/>
              </p:ext>
            </p:extLst>
          </p:nvPr>
        </p:nvGraphicFramePr>
        <p:xfrm>
          <a:off x="838200" y="1474839"/>
          <a:ext cx="10515600" cy="5230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606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F66B3F-D41C-4C76-8C37-1E9BFF6B0DA5}"/>
              </a:ext>
            </a:extLst>
          </p:cNvPr>
          <p:cNvSpPr>
            <a:spLocks noGrp="1"/>
          </p:cNvSpPr>
          <p:nvPr>
            <p:ph type="title"/>
          </p:nvPr>
        </p:nvSpPr>
        <p:spPr>
          <a:xfrm>
            <a:off x="686834" y="1153572"/>
            <a:ext cx="3200400" cy="4461163"/>
          </a:xfrm>
        </p:spPr>
        <p:txBody>
          <a:bodyPr>
            <a:normAutofit/>
          </a:bodyPr>
          <a:lstStyle/>
          <a:p>
            <a:r>
              <a:rPr lang="en-GB">
                <a:solidFill>
                  <a:srgbClr val="FFFFFF"/>
                </a:solidFill>
              </a:rPr>
              <a:t>So lets have a look at Potential Covid-19 exclusions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9815A97-3576-4E0C-9BC0-6420E8C8B1D1}"/>
              </a:ext>
            </a:extLst>
          </p:cNvPr>
          <p:cNvSpPr>
            <a:spLocks noGrp="1"/>
          </p:cNvSpPr>
          <p:nvPr>
            <p:ph idx="1"/>
          </p:nvPr>
        </p:nvSpPr>
        <p:spPr>
          <a:xfrm>
            <a:off x="4447308" y="591344"/>
            <a:ext cx="6906491" cy="5585619"/>
          </a:xfrm>
        </p:spPr>
        <p:txBody>
          <a:bodyPr anchor="ctr">
            <a:normAutofit/>
          </a:bodyPr>
          <a:lstStyle/>
          <a:p>
            <a:r>
              <a:rPr lang="en-GB" sz="2000" b="1" dirty="0"/>
              <a:t>First Party claims</a:t>
            </a:r>
          </a:p>
          <a:p>
            <a:r>
              <a:rPr lang="en-GB" sz="2000" dirty="0"/>
              <a:t>It is likely these will be placed in the General exclusions. Such action would negate an ability for an insured going forward to rely on a notifiable disease wording for Covid-19 coverage or a non damage denial of access under Bi.</a:t>
            </a:r>
          </a:p>
          <a:p>
            <a:r>
              <a:rPr lang="en-GB" sz="2000" dirty="0"/>
              <a:t>Pandemics would not normally cause property damage but issues could arise if the insurer decides to use the wording:</a:t>
            </a:r>
          </a:p>
          <a:p>
            <a:pPr marL="0" indent="0">
              <a:buNone/>
            </a:pPr>
            <a:r>
              <a:rPr lang="en-GB" sz="2000" dirty="0"/>
              <a:t>‘Pandemics (or they may specifically mention Covid-19) are excluded whether directly or indirectly causing a loss.’</a:t>
            </a:r>
          </a:p>
          <a:p>
            <a:r>
              <a:rPr lang="en-GB" sz="2000" dirty="0"/>
              <a:t>Let’s explore</a:t>
            </a:r>
          </a:p>
        </p:txBody>
      </p:sp>
    </p:spTree>
    <p:extLst>
      <p:ext uri="{BB962C8B-B14F-4D97-AF65-F5344CB8AC3E}">
        <p14:creationId xmlns:p14="http://schemas.microsoft.com/office/powerpoint/2010/main" val="55368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4CA6-FBF7-4A1E-97E6-8E4B6BF04E1F}"/>
              </a:ext>
            </a:extLst>
          </p:cNvPr>
          <p:cNvSpPr>
            <a:spLocks noGrp="1"/>
          </p:cNvSpPr>
          <p:nvPr>
            <p:ph type="title"/>
          </p:nvPr>
        </p:nvSpPr>
        <p:spPr>
          <a:xfrm>
            <a:off x="1653363" y="365760"/>
            <a:ext cx="9367203" cy="1188720"/>
          </a:xfrm>
        </p:spPr>
        <p:txBody>
          <a:bodyPr>
            <a:normAutofit/>
          </a:bodyPr>
          <a:lstStyle/>
          <a:p>
            <a:r>
              <a:rPr lang="en-GB" dirty="0"/>
              <a:t>Third Party Claims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F04F955-E855-4121-8A31-6BFB6AAB992F}"/>
              </a:ext>
            </a:extLst>
          </p:cNvPr>
          <p:cNvSpPr>
            <a:spLocks noGrp="1"/>
          </p:cNvSpPr>
          <p:nvPr>
            <p:ph idx="1"/>
          </p:nvPr>
        </p:nvSpPr>
        <p:spPr>
          <a:xfrm>
            <a:off x="1653363" y="2176272"/>
            <a:ext cx="9367204" cy="4041648"/>
          </a:xfrm>
        </p:spPr>
        <p:txBody>
          <a:bodyPr anchor="t">
            <a:normAutofit/>
          </a:bodyPr>
          <a:lstStyle/>
          <a:p>
            <a:r>
              <a:rPr lang="en-GB" sz="2400" dirty="0"/>
              <a:t>Motor liability and EL are protected by legislation, but Public Liability Products Liability and Professional Indemnity are not.</a:t>
            </a:r>
          </a:p>
          <a:p>
            <a:r>
              <a:rPr lang="en-GB" sz="2400" dirty="0"/>
              <a:t>Could the insured be sued for say negligence should someone contract Covid-19 at their premises? Let’s explore</a:t>
            </a:r>
          </a:p>
          <a:p>
            <a:endParaRPr lang="en-GB" sz="2400" dirty="0"/>
          </a:p>
        </p:txBody>
      </p:sp>
    </p:spTree>
    <p:extLst>
      <p:ext uri="{BB962C8B-B14F-4D97-AF65-F5344CB8AC3E}">
        <p14:creationId xmlns:p14="http://schemas.microsoft.com/office/powerpoint/2010/main" val="3362798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27B11AF-5974-4E9E-8CCB-E9E99FDC008B}"/>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rPr>
              <a:t>What can brokers do</a:t>
            </a:r>
          </a:p>
        </p:txBody>
      </p:sp>
      <p:sp>
        <p:nvSpPr>
          <p:cNvPr id="3" name="Content Placeholder 2">
            <a:extLst>
              <a:ext uri="{FF2B5EF4-FFF2-40B4-BE49-F238E27FC236}">
                <a16:creationId xmlns:a16="http://schemas.microsoft.com/office/drawing/2014/main" id="{4DE9F133-64F6-42C0-89DF-3FCB17AFE956}"/>
              </a:ext>
            </a:extLst>
          </p:cNvPr>
          <p:cNvSpPr>
            <a:spLocks noGrp="1"/>
          </p:cNvSpPr>
          <p:nvPr>
            <p:ph idx="1"/>
          </p:nvPr>
        </p:nvSpPr>
        <p:spPr>
          <a:xfrm>
            <a:off x="1367624" y="2490436"/>
            <a:ext cx="9708995" cy="3567173"/>
          </a:xfrm>
        </p:spPr>
        <p:txBody>
          <a:bodyPr anchor="ctr">
            <a:normAutofit/>
          </a:bodyPr>
          <a:lstStyle/>
          <a:p>
            <a:r>
              <a:rPr lang="en-GB" sz="2400" dirty="0"/>
              <a:t>Let’s discuss</a:t>
            </a:r>
          </a:p>
        </p:txBody>
      </p:sp>
    </p:spTree>
    <p:extLst>
      <p:ext uri="{BB962C8B-B14F-4D97-AF65-F5344CB8AC3E}">
        <p14:creationId xmlns:p14="http://schemas.microsoft.com/office/powerpoint/2010/main" val="405413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88197E6-C303-4D29-8992-59B536F92889}"/>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What can brokers do</a:t>
            </a:r>
          </a:p>
        </p:txBody>
      </p:sp>
      <p:sp>
        <p:nvSpPr>
          <p:cNvPr id="3" name="Content Placeholder 2">
            <a:extLst>
              <a:ext uri="{FF2B5EF4-FFF2-40B4-BE49-F238E27FC236}">
                <a16:creationId xmlns:a16="http://schemas.microsoft.com/office/drawing/2014/main" id="{18CAC36B-3FC3-4A1D-90B6-1E8E84C3D8A9}"/>
              </a:ext>
            </a:extLst>
          </p:cNvPr>
          <p:cNvSpPr>
            <a:spLocks noGrp="1"/>
          </p:cNvSpPr>
          <p:nvPr>
            <p:ph idx="1"/>
          </p:nvPr>
        </p:nvSpPr>
        <p:spPr>
          <a:xfrm>
            <a:off x="1367624" y="2490436"/>
            <a:ext cx="9708995" cy="3567173"/>
          </a:xfrm>
        </p:spPr>
        <p:txBody>
          <a:bodyPr anchor="ctr">
            <a:normAutofit/>
          </a:bodyPr>
          <a:lstStyle/>
          <a:p>
            <a:r>
              <a:rPr lang="en-GB" sz="2400" dirty="0"/>
              <a:t>VERY CLEARLY and SPECIFICALLY bring to the policyholders attention the new exclusions, do not just use the phrase ‘read your policy’ – let’s explore the main legal cases</a:t>
            </a:r>
          </a:p>
          <a:p>
            <a:endParaRPr lang="en-GB" sz="2400" dirty="0"/>
          </a:p>
          <a:p>
            <a:pPr marL="0" indent="0">
              <a:buNone/>
            </a:pPr>
            <a:endParaRPr lang="en-GB" sz="2400" dirty="0"/>
          </a:p>
          <a:p>
            <a:endParaRPr lang="en-GB" sz="2400" dirty="0"/>
          </a:p>
        </p:txBody>
      </p:sp>
    </p:spTree>
    <p:extLst>
      <p:ext uri="{BB962C8B-B14F-4D97-AF65-F5344CB8AC3E}">
        <p14:creationId xmlns:p14="http://schemas.microsoft.com/office/powerpoint/2010/main" val="242378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40807-1B22-4CE0-9A4F-1FB311A990B3}"/>
              </a:ext>
            </a:extLst>
          </p:cNvPr>
          <p:cNvSpPr>
            <a:spLocks noGrp="1"/>
          </p:cNvSpPr>
          <p:nvPr>
            <p:ph type="title"/>
          </p:nvPr>
        </p:nvSpPr>
        <p:spPr>
          <a:xfrm>
            <a:off x="686834" y="1153572"/>
            <a:ext cx="3200400" cy="4461163"/>
          </a:xfrm>
        </p:spPr>
        <p:txBody>
          <a:bodyPr>
            <a:normAutofit/>
          </a:bodyPr>
          <a:lstStyle/>
          <a:p>
            <a:r>
              <a:rPr lang="en-GB">
                <a:solidFill>
                  <a:srgbClr val="FFFFFF"/>
                </a:solidFill>
              </a:rPr>
              <a:t>And finally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B90E44-5C2F-41C7-A3D0-885B36F5CBDB}"/>
              </a:ext>
            </a:extLst>
          </p:cNvPr>
          <p:cNvSpPr>
            <a:spLocks noGrp="1"/>
          </p:cNvSpPr>
          <p:nvPr>
            <p:ph idx="1"/>
          </p:nvPr>
        </p:nvSpPr>
        <p:spPr>
          <a:xfrm>
            <a:off x="4447308" y="591344"/>
            <a:ext cx="6906491" cy="5585619"/>
          </a:xfrm>
        </p:spPr>
        <p:txBody>
          <a:bodyPr anchor="ctr">
            <a:normAutofit/>
          </a:bodyPr>
          <a:lstStyle/>
          <a:p>
            <a:r>
              <a:rPr lang="en-GB" dirty="0"/>
              <a:t>This is not going to be easy, but remember all brokers are highly likely to remain in the same boat, bringing the same message to their clients.</a:t>
            </a:r>
          </a:p>
        </p:txBody>
      </p:sp>
    </p:spTree>
    <p:extLst>
      <p:ext uri="{BB962C8B-B14F-4D97-AF65-F5344CB8AC3E}">
        <p14:creationId xmlns:p14="http://schemas.microsoft.com/office/powerpoint/2010/main" val="363351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38BC-2BAB-4872-A736-C337AB2C7080}"/>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D4EFE7C7-BA14-4FF5-BDCD-E745BCE72D4A}"/>
              </a:ext>
            </a:extLst>
          </p:cNvPr>
          <p:cNvSpPr>
            <a:spLocks noGrp="1"/>
          </p:cNvSpPr>
          <p:nvPr>
            <p:ph idx="1"/>
          </p:nvPr>
        </p:nvSpPr>
        <p:spPr>
          <a:xfrm>
            <a:off x="838200" y="1690688"/>
            <a:ext cx="10515600" cy="4486275"/>
          </a:xfrm>
        </p:spPr>
        <p:txBody>
          <a:bodyPr>
            <a:normAutofit fontScale="77500" lnSpcReduction="20000"/>
          </a:bodyPr>
          <a:lstStyle/>
          <a:p>
            <a:pPr marL="0" indent="0" algn="l">
              <a:buNone/>
            </a:pPr>
            <a:r>
              <a:rPr lang="en-GB" b="0" i="0" dirty="0">
                <a:solidFill>
                  <a:srgbClr val="000000"/>
                </a:solidFill>
                <a:effectLst/>
                <a:latin typeface="Arial" panose="020B0604020202020204" pitchFamily="34" charset="0"/>
              </a:rPr>
              <a:t>Delegates will be able to understand:</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law views insurance policy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Consumer Rights Act, Unfair Contract </a:t>
            </a: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erms </a:t>
            </a:r>
            <a:r>
              <a:rPr lang="en-GB" dirty="0">
                <a:solidFill>
                  <a:srgbClr val="000000"/>
                </a:solidFill>
                <a:latin typeface="Arial" panose="020B0604020202020204" pitchFamily="34" charset="0"/>
              </a:rPr>
              <a:t>A</a:t>
            </a:r>
            <a:r>
              <a:rPr lang="en-GB" b="0" i="0" dirty="0">
                <a:solidFill>
                  <a:srgbClr val="000000"/>
                </a:solidFill>
                <a:effectLst/>
                <a:latin typeface="Arial" panose="020B0604020202020204" pitchFamily="34" charset="0"/>
              </a:rPr>
              <a:t>ct and the EL act </a:t>
            </a:r>
            <a:r>
              <a:rPr lang="en-GB" dirty="0">
                <a:solidFill>
                  <a:srgbClr val="000000"/>
                </a:solidFill>
                <a:latin typeface="Arial" panose="020B0604020202020204" pitchFamily="34" charset="0"/>
              </a:rPr>
              <a:t>respond in</a:t>
            </a:r>
            <a:r>
              <a:rPr lang="en-GB" b="0" i="0" dirty="0">
                <a:solidFill>
                  <a:srgbClr val="000000"/>
                </a:solidFill>
                <a:effectLst/>
                <a:latin typeface="Arial" panose="020B0604020202020204" pitchFamily="34" charset="0"/>
              </a:rPr>
              <a:t> resect of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proximate cause applies in insurance.</a:t>
            </a:r>
          </a:p>
          <a:p>
            <a:pPr algn="l">
              <a:buFont typeface="Arial" panose="020B0604020202020204" pitchFamily="34" charset="0"/>
              <a:buChar char="•"/>
            </a:pPr>
            <a:r>
              <a:rPr lang="en-GB" b="0" i="0" dirty="0">
                <a:solidFill>
                  <a:srgbClr val="000000"/>
                </a:solidFill>
                <a:effectLst/>
                <a:latin typeface="Arial" panose="020B0604020202020204" pitchFamily="34" charset="0"/>
              </a:rPr>
              <a:t>What is an insured peril, uninsured peril and excluded peril and what happens if more than one act together.</a:t>
            </a:r>
          </a:p>
          <a:p>
            <a:pPr algn="l">
              <a:buFont typeface="Arial" panose="020B0604020202020204" pitchFamily="34" charset="0"/>
              <a:buChar char="•"/>
            </a:pPr>
            <a:r>
              <a:rPr lang="en-GB" b="0" i="0" dirty="0">
                <a:solidFill>
                  <a:srgbClr val="000000"/>
                </a:solidFill>
                <a:effectLst/>
                <a:latin typeface="Arial" panose="020B0604020202020204" pitchFamily="34" charset="0"/>
              </a:rPr>
              <a:t>What happens if the insurer excludes a cause whether caused directly or indirectly by a peril (sometimes known as the proximate cause or not).</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legal position around the likely communicable disease exclusions on first party claims.</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likely legal position around communicable disease exclusion on third party claims - including looking at the H&amp;S at work regs 1999, H&amp;S at work act 1974, also looking at could negligence be established on PL.</a:t>
            </a:r>
          </a:p>
          <a:p>
            <a:endParaRPr lang="en-GB" dirty="0"/>
          </a:p>
        </p:txBody>
      </p:sp>
    </p:spTree>
    <p:extLst>
      <p:ext uri="{BB962C8B-B14F-4D97-AF65-F5344CB8AC3E}">
        <p14:creationId xmlns:p14="http://schemas.microsoft.com/office/powerpoint/2010/main" val="215154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38BC-2BAB-4872-A736-C337AB2C7080}"/>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D4EFE7C7-BA14-4FF5-BDCD-E745BCE72D4A}"/>
              </a:ext>
            </a:extLst>
          </p:cNvPr>
          <p:cNvSpPr>
            <a:spLocks noGrp="1"/>
          </p:cNvSpPr>
          <p:nvPr>
            <p:ph idx="1"/>
          </p:nvPr>
        </p:nvSpPr>
        <p:spPr>
          <a:xfrm>
            <a:off x="838200" y="1690688"/>
            <a:ext cx="10515600" cy="4486275"/>
          </a:xfrm>
        </p:spPr>
        <p:txBody>
          <a:bodyPr>
            <a:normAutofit fontScale="77500" lnSpcReduction="20000"/>
          </a:bodyPr>
          <a:lstStyle/>
          <a:p>
            <a:pPr marL="0" indent="0" algn="l">
              <a:buNone/>
            </a:pPr>
            <a:r>
              <a:rPr lang="en-GB" b="0" i="0" dirty="0">
                <a:solidFill>
                  <a:srgbClr val="000000"/>
                </a:solidFill>
                <a:effectLst/>
                <a:latin typeface="Arial" panose="020B0604020202020204" pitchFamily="34" charset="0"/>
              </a:rPr>
              <a:t>Delegates will be able to understand:</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law views insurance policy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Consumer Rights Act, Unfair Contract </a:t>
            </a: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erms </a:t>
            </a:r>
            <a:r>
              <a:rPr lang="en-GB" dirty="0">
                <a:solidFill>
                  <a:srgbClr val="000000"/>
                </a:solidFill>
                <a:latin typeface="Arial" panose="020B0604020202020204" pitchFamily="34" charset="0"/>
              </a:rPr>
              <a:t>A</a:t>
            </a:r>
            <a:r>
              <a:rPr lang="en-GB" b="0" i="0" dirty="0">
                <a:solidFill>
                  <a:srgbClr val="000000"/>
                </a:solidFill>
                <a:effectLst/>
                <a:latin typeface="Arial" panose="020B0604020202020204" pitchFamily="34" charset="0"/>
              </a:rPr>
              <a:t>ct and the EL act </a:t>
            </a:r>
            <a:r>
              <a:rPr lang="en-GB" dirty="0">
                <a:solidFill>
                  <a:srgbClr val="000000"/>
                </a:solidFill>
                <a:latin typeface="Arial" panose="020B0604020202020204" pitchFamily="34" charset="0"/>
              </a:rPr>
              <a:t>respond in</a:t>
            </a:r>
            <a:r>
              <a:rPr lang="en-GB" b="0" i="0" dirty="0">
                <a:solidFill>
                  <a:srgbClr val="000000"/>
                </a:solidFill>
                <a:effectLst/>
                <a:latin typeface="Arial" panose="020B0604020202020204" pitchFamily="34" charset="0"/>
              </a:rPr>
              <a:t> resect of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proximate cause applies in insurance.</a:t>
            </a:r>
          </a:p>
          <a:p>
            <a:pPr algn="l">
              <a:buFont typeface="Arial" panose="020B0604020202020204" pitchFamily="34" charset="0"/>
              <a:buChar char="•"/>
            </a:pPr>
            <a:r>
              <a:rPr lang="en-GB" b="0" i="0" dirty="0">
                <a:solidFill>
                  <a:srgbClr val="000000"/>
                </a:solidFill>
                <a:effectLst/>
                <a:latin typeface="Arial" panose="020B0604020202020204" pitchFamily="34" charset="0"/>
              </a:rPr>
              <a:t>What is an insured peril, uninsured peril and excluded peril and what happens if more than one act together.</a:t>
            </a:r>
          </a:p>
          <a:p>
            <a:pPr algn="l">
              <a:buFont typeface="Arial" panose="020B0604020202020204" pitchFamily="34" charset="0"/>
              <a:buChar char="•"/>
            </a:pPr>
            <a:r>
              <a:rPr lang="en-GB" b="0" i="0" dirty="0">
                <a:solidFill>
                  <a:srgbClr val="000000"/>
                </a:solidFill>
                <a:effectLst/>
                <a:latin typeface="Arial" panose="020B0604020202020204" pitchFamily="34" charset="0"/>
              </a:rPr>
              <a:t>What happens if the insurer excludes a cause whether caused directly or indirectly by a peril (sometimes known as the proximate cause or not).</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legal position around the likely communicable disease exclusions on first party claims.</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likely legal position around communicable disease exclusion on third party claims - including looking at the H&amp;S at work regs 1999, H&amp;S at work act 1974, also looking at could negligence be established on PL.</a:t>
            </a:r>
          </a:p>
          <a:p>
            <a:endParaRPr lang="en-GB" dirty="0"/>
          </a:p>
        </p:txBody>
      </p:sp>
    </p:spTree>
    <p:extLst>
      <p:ext uri="{BB962C8B-B14F-4D97-AF65-F5344CB8AC3E}">
        <p14:creationId xmlns:p14="http://schemas.microsoft.com/office/powerpoint/2010/main" val="223313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C44B0F-D749-4931-89FC-02BC99F5D9F5}"/>
              </a:ext>
            </a:extLst>
          </p:cNvPr>
          <p:cNvSpPr>
            <a:spLocks noGrp="1"/>
          </p:cNvSpPr>
          <p:nvPr>
            <p:ph type="title"/>
          </p:nvPr>
        </p:nvSpPr>
        <p:spPr>
          <a:xfrm>
            <a:off x="686834" y="1153572"/>
            <a:ext cx="3200400" cy="4461163"/>
          </a:xfrm>
        </p:spPr>
        <p:txBody>
          <a:bodyPr>
            <a:normAutofit/>
          </a:bodyPr>
          <a:lstStyle/>
          <a:p>
            <a:r>
              <a:rPr lang="en-GB">
                <a:solidFill>
                  <a:srgbClr val="FFFFFF"/>
                </a:solidFill>
              </a:rPr>
              <a:t>First and Third Party covers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3F57C99-52DF-4768-BA26-9F8B61E55477}"/>
              </a:ext>
            </a:extLst>
          </p:cNvPr>
          <p:cNvSpPr>
            <a:spLocks noGrp="1"/>
          </p:cNvSpPr>
          <p:nvPr>
            <p:ph idx="1"/>
          </p:nvPr>
        </p:nvSpPr>
        <p:spPr>
          <a:xfrm>
            <a:off x="4447308" y="591344"/>
            <a:ext cx="6906491" cy="5585619"/>
          </a:xfrm>
        </p:spPr>
        <p:txBody>
          <a:bodyPr anchor="ctr">
            <a:normAutofit/>
          </a:bodyPr>
          <a:lstStyle/>
          <a:p>
            <a:r>
              <a:rPr lang="en-GB" dirty="0"/>
              <a:t>Exclusions will be applying on both first and third party covers, let’s make sure we understand the difference between first and third party claims.</a:t>
            </a:r>
          </a:p>
        </p:txBody>
      </p:sp>
    </p:spTree>
    <p:extLst>
      <p:ext uri="{BB962C8B-B14F-4D97-AF65-F5344CB8AC3E}">
        <p14:creationId xmlns:p14="http://schemas.microsoft.com/office/powerpoint/2010/main" val="278718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3526F39-432E-49A6-9075-40712329ED49}"/>
              </a:ext>
            </a:extLst>
          </p:cNvPr>
          <p:cNvSpPr>
            <a:spLocks noGrp="1"/>
          </p:cNvSpPr>
          <p:nvPr>
            <p:ph type="title"/>
          </p:nvPr>
        </p:nvSpPr>
        <p:spPr>
          <a:xfrm>
            <a:off x="640079" y="2053641"/>
            <a:ext cx="3669161" cy="2760098"/>
          </a:xfrm>
        </p:spPr>
        <p:txBody>
          <a:bodyPr>
            <a:normAutofit/>
          </a:bodyPr>
          <a:lstStyle/>
          <a:p>
            <a:r>
              <a:rPr lang="en-GB">
                <a:solidFill>
                  <a:srgbClr val="FFFFFF"/>
                </a:solidFill>
              </a:rPr>
              <a:t>Exclusions</a:t>
            </a:r>
          </a:p>
        </p:txBody>
      </p:sp>
      <p:sp>
        <p:nvSpPr>
          <p:cNvPr id="3" name="Content Placeholder 2">
            <a:extLst>
              <a:ext uri="{FF2B5EF4-FFF2-40B4-BE49-F238E27FC236}">
                <a16:creationId xmlns:a16="http://schemas.microsoft.com/office/drawing/2014/main" id="{735FE046-4FCC-4418-A34A-28364CD35140}"/>
              </a:ext>
            </a:extLst>
          </p:cNvPr>
          <p:cNvSpPr>
            <a:spLocks noGrp="1"/>
          </p:cNvSpPr>
          <p:nvPr>
            <p:ph idx="1"/>
          </p:nvPr>
        </p:nvSpPr>
        <p:spPr>
          <a:xfrm>
            <a:off x="6090574" y="801866"/>
            <a:ext cx="5306084" cy="5230634"/>
          </a:xfrm>
        </p:spPr>
        <p:txBody>
          <a:bodyPr anchor="ctr">
            <a:normAutofit/>
          </a:bodyPr>
          <a:lstStyle/>
          <a:p>
            <a:pPr eaLnBrk="1" hangingPunct="1">
              <a:buFont typeface="Wingdings" pitchFamily="2" charset="2"/>
              <a:buChar char="§"/>
              <a:defRPr/>
            </a:pPr>
            <a:r>
              <a:rPr lang="en-GB" altLang="en-US" sz="2400" dirty="0">
                <a:solidFill>
                  <a:srgbClr val="000000"/>
                </a:solidFill>
                <a:latin typeface="Arial" panose="020B0604020202020204" pitchFamily="34" charset="0"/>
                <a:cs typeface="Arial" panose="020B0604020202020204" pitchFamily="34" charset="0"/>
              </a:rPr>
              <a:t>Exclusions simply relate to aspects of cover the insurers are not willing to provide.</a:t>
            </a:r>
          </a:p>
          <a:p>
            <a:pPr eaLnBrk="1" hangingPunct="1">
              <a:buFont typeface="Wingdings" pitchFamily="2" charset="2"/>
              <a:buChar char="§"/>
              <a:defRPr/>
            </a:pPr>
            <a:endParaRPr lang="en-GB" altLang="en-US" sz="2400" dirty="0">
              <a:solidFill>
                <a:srgbClr val="000000"/>
              </a:solidFill>
              <a:latin typeface="Arial" panose="020B0604020202020204" pitchFamily="34" charset="0"/>
              <a:cs typeface="Arial" panose="020B0604020202020204" pitchFamily="34" charset="0"/>
            </a:endParaRPr>
          </a:p>
          <a:p>
            <a:pPr eaLnBrk="1" hangingPunct="1">
              <a:buFont typeface="Wingdings" pitchFamily="2" charset="2"/>
              <a:buChar char="§"/>
              <a:defRPr/>
            </a:pPr>
            <a:r>
              <a:rPr lang="en-GB" altLang="en-US" sz="2400" dirty="0">
                <a:solidFill>
                  <a:srgbClr val="000000"/>
                </a:solidFill>
                <a:latin typeface="Arial" panose="020B0604020202020204" pitchFamily="34" charset="0"/>
                <a:cs typeface="Arial" panose="020B0604020202020204" pitchFamily="34" charset="0"/>
              </a:rPr>
              <a:t>They cannot be breached or broken (that’s the role of conditions) – they simply state a set of circumstances where the insurer has no liability to pay a claim.</a:t>
            </a:r>
          </a:p>
          <a:p>
            <a:endParaRPr lang="en-GB" sz="2400" dirty="0">
              <a:solidFill>
                <a:srgbClr val="000000"/>
              </a:solidFill>
            </a:endParaRPr>
          </a:p>
        </p:txBody>
      </p:sp>
    </p:spTree>
    <p:extLst>
      <p:ext uri="{BB962C8B-B14F-4D97-AF65-F5344CB8AC3E}">
        <p14:creationId xmlns:p14="http://schemas.microsoft.com/office/powerpoint/2010/main" val="123429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DA1EBC2-1413-4E1C-AE12-CC70D3FD4990}"/>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rPr>
              <a:t>Where an exclusion is placed matters</a:t>
            </a:r>
          </a:p>
        </p:txBody>
      </p:sp>
      <p:sp>
        <p:nvSpPr>
          <p:cNvPr id="3" name="Content Placeholder 2">
            <a:extLst>
              <a:ext uri="{FF2B5EF4-FFF2-40B4-BE49-F238E27FC236}">
                <a16:creationId xmlns:a16="http://schemas.microsoft.com/office/drawing/2014/main" id="{305301AA-0F89-47A9-950A-0A3929FDFB73}"/>
              </a:ext>
            </a:extLst>
          </p:cNvPr>
          <p:cNvSpPr>
            <a:spLocks noGrp="1"/>
          </p:cNvSpPr>
          <p:nvPr>
            <p:ph idx="1"/>
          </p:nvPr>
        </p:nvSpPr>
        <p:spPr>
          <a:xfrm>
            <a:off x="1367624" y="2490436"/>
            <a:ext cx="9708995" cy="3567173"/>
          </a:xfrm>
        </p:spPr>
        <p:txBody>
          <a:bodyPr anchor="ctr">
            <a:normAutofit/>
          </a:bodyPr>
          <a:lstStyle/>
          <a:p>
            <a:r>
              <a:rPr lang="en-GB" sz="2400" dirty="0"/>
              <a:t>Put an exclusion by a peril, it only applies to that peril.</a:t>
            </a:r>
          </a:p>
          <a:p>
            <a:r>
              <a:rPr lang="en-GB" sz="2400" dirty="0"/>
              <a:t>Put an exclusion in with the section exclusions it applies to that section only. </a:t>
            </a:r>
          </a:p>
          <a:p>
            <a:r>
              <a:rPr lang="en-GB" sz="2400" dirty="0"/>
              <a:t>Put an exclusion in the General exclusions it applies to the entire policy – let’s go through some examples and explore where insurers are likely to put disease exclusions.</a:t>
            </a:r>
          </a:p>
          <a:p>
            <a:pPr marL="0" indent="0">
              <a:buNone/>
            </a:pPr>
            <a:endParaRPr lang="en-GB" sz="2400" dirty="0"/>
          </a:p>
        </p:txBody>
      </p:sp>
    </p:spTree>
    <p:extLst>
      <p:ext uri="{BB962C8B-B14F-4D97-AF65-F5344CB8AC3E}">
        <p14:creationId xmlns:p14="http://schemas.microsoft.com/office/powerpoint/2010/main" val="360691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a:extLst>
              <a:ext uri="{FF2B5EF4-FFF2-40B4-BE49-F238E27FC236}">
                <a16:creationId xmlns:a16="http://schemas.microsoft.com/office/drawing/2014/main" id="{C16B71F7-AD58-49B8-A5AF-AD6FC231A47C}"/>
              </a:ext>
            </a:extLst>
          </p:cNvPr>
          <p:cNvSpPr>
            <a:spLocks noGrp="1"/>
          </p:cNvSpPr>
          <p:nvPr>
            <p:ph type="dt" sz="quarter" idx="10"/>
          </p:nvPr>
        </p:nvSpPr>
        <p:spPr>
          <a:xfrm flipV="1">
            <a:off x="838200" y="6721475"/>
            <a:ext cx="1518138" cy="136525"/>
          </a:xfrm>
          <a:noFill/>
        </p:spPr>
        <p:txBody>
          <a:bodyPr/>
          <a:lstStyle>
            <a:lvl1pPr defTabSz="784225">
              <a:spcAft>
                <a:spcPct val="30000"/>
              </a:spcAft>
              <a:defRPr sz="2000">
                <a:solidFill>
                  <a:schemeClr val="accent1"/>
                </a:solidFill>
                <a:latin typeface="Arial" panose="020B0604020202020204" pitchFamily="34" charset="0"/>
              </a:defRPr>
            </a:lvl1pPr>
            <a:lvl2pPr marL="742950" indent="-285750" defTabSz="784225">
              <a:spcAft>
                <a:spcPct val="30000"/>
              </a:spcAft>
              <a:buFont typeface="Wingdings" panose="05000000000000000000" pitchFamily="2" charset="2"/>
              <a:defRPr>
                <a:solidFill>
                  <a:schemeClr val="tx1"/>
                </a:solidFill>
                <a:latin typeface="Arial" panose="020B0604020202020204" pitchFamily="34" charset="0"/>
              </a:defRPr>
            </a:lvl2pPr>
            <a:lvl3pPr marL="1143000" indent="-228600" defTabSz="784225">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defTabSz="784225">
              <a:spcAft>
                <a:spcPct val="30000"/>
              </a:spcAft>
              <a:buClr>
                <a:schemeClr val="tx1"/>
              </a:buClr>
              <a:buChar char="-"/>
              <a:defRPr>
                <a:solidFill>
                  <a:schemeClr val="tx1"/>
                </a:solidFill>
                <a:latin typeface="Arial" panose="020B0604020202020204" pitchFamily="34" charset="0"/>
              </a:defRPr>
            </a:lvl4pPr>
            <a:lvl5pPr marL="2057400" indent="-228600" defTabSz="784225">
              <a:spcAft>
                <a:spcPct val="30000"/>
              </a:spcAft>
              <a:buClr>
                <a:schemeClr val="tx1"/>
              </a:buClr>
              <a:buChar char="-"/>
              <a:defRPr>
                <a:solidFill>
                  <a:schemeClr val="tx1"/>
                </a:solidFill>
                <a:latin typeface="Arial" panose="020B0604020202020204" pitchFamily="34" charset="0"/>
              </a:defRPr>
            </a:lvl5pPr>
            <a:lvl6pPr marL="25146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spcAft>
                <a:spcPct val="0"/>
              </a:spcAft>
            </a:pPr>
            <a:endParaRPr lang="en-US" altLang="en-US" sz="800" dirty="0">
              <a:solidFill>
                <a:schemeClr val="bg2"/>
              </a:solidFill>
            </a:endParaRPr>
          </a:p>
        </p:txBody>
      </p:sp>
      <p:sp>
        <p:nvSpPr>
          <p:cNvPr id="16387" name="Rectangle 2">
            <a:extLst>
              <a:ext uri="{FF2B5EF4-FFF2-40B4-BE49-F238E27FC236}">
                <a16:creationId xmlns:a16="http://schemas.microsoft.com/office/drawing/2014/main" id="{64CB4D9F-C7EA-44E7-8DA6-E39E8E58C18D}"/>
              </a:ext>
            </a:extLst>
          </p:cNvPr>
          <p:cNvSpPr>
            <a:spLocks noGrp="1" noChangeArrowheads="1"/>
          </p:cNvSpPr>
          <p:nvPr>
            <p:ph type="body" idx="1"/>
          </p:nvPr>
        </p:nvSpPr>
        <p:spPr>
          <a:xfrm>
            <a:off x="378069" y="1143000"/>
            <a:ext cx="9197854" cy="5389685"/>
          </a:xfrm>
        </p:spPr>
        <p:txBody>
          <a:bodyPr>
            <a:normAutofit/>
          </a:bodyPr>
          <a:lstStyle/>
          <a:p>
            <a:pPr marL="0" indent="0" eaLnBrk="1" hangingPunct="1">
              <a:lnSpc>
                <a:spcPct val="90000"/>
              </a:lnSpc>
              <a:buNone/>
              <a:defRPr/>
            </a:pPr>
            <a:endParaRPr lang="en-GB" altLang="en-US" sz="1600" dirty="0"/>
          </a:p>
          <a:p>
            <a:pPr eaLnBrk="1" hangingPunct="1">
              <a:lnSpc>
                <a:spcPct val="90000"/>
              </a:lnSpc>
              <a:buFont typeface="Wingdings" pitchFamily="2" charset="2"/>
              <a:buChar char="§"/>
              <a:defRPr/>
            </a:pPr>
            <a:endParaRPr lang="en-GB" altLang="en-US" sz="1600" dirty="0"/>
          </a:p>
          <a:p>
            <a:pPr marL="0" indent="0">
              <a:buNone/>
              <a:defRPr/>
            </a:pPr>
            <a:r>
              <a:rPr lang="en-GB" altLang="en-US" sz="1800" dirty="0">
                <a:latin typeface="Arial" panose="020B0604020202020204" pitchFamily="34" charset="0"/>
                <a:cs typeface="Arial" panose="020B0604020202020204" pitchFamily="34" charset="0"/>
              </a:rPr>
              <a:t>The insurers broadly speaking are in a fairly strong position on exclusions compared to say conditions or warranties – we will explore why.</a:t>
            </a:r>
          </a:p>
          <a:p>
            <a:pPr marL="0" indent="0" eaLnBrk="1" hangingPunct="1">
              <a:lnSpc>
                <a:spcPct val="90000"/>
              </a:lnSpc>
              <a:buNone/>
              <a:defRPr/>
            </a:pPr>
            <a:endParaRPr lang="en-GB" altLang="en-US" sz="1800" dirty="0">
              <a:latin typeface="Arial" panose="020B0604020202020204" pitchFamily="34" charset="0"/>
              <a:cs typeface="Arial" panose="020B0604020202020204" pitchFamily="34" charset="0"/>
            </a:endParaRPr>
          </a:p>
          <a:p>
            <a:pPr eaLnBrk="1" hangingPunct="1">
              <a:lnSpc>
                <a:spcPct val="90000"/>
              </a:lnSpc>
              <a:buFont typeface="Wingdings" pitchFamily="2" charset="2"/>
              <a:buChar char="§"/>
              <a:defRPr/>
            </a:pPr>
            <a:r>
              <a:rPr lang="en-GB" altLang="en-US" sz="1800" dirty="0">
                <a:latin typeface="Arial" panose="020B0604020202020204" pitchFamily="34" charset="0"/>
                <a:cs typeface="Arial" panose="020B0604020202020204" pitchFamily="34" charset="0"/>
              </a:rPr>
              <a:t>Consider the case of </a:t>
            </a:r>
            <a:r>
              <a:rPr lang="en-GB" altLang="en-US" sz="1800" b="1" dirty="0">
                <a:latin typeface="Arial" panose="020B0604020202020204" pitchFamily="34" charset="0"/>
                <a:cs typeface="Arial" panose="020B0604020202020204" pitchFamily="34" charset="0"/>
              </a:rPr>
              <a:t>Blackburn Rovers FC v Avon Insurance &amp; others (2004) </a:t>
            </a:r>
          </a:p>
          <a:p>
            <a:pPr eaLnBrk="1" hangingPunct="1">
              <a:lnSpc>
                <a:spcPct val="90000"/>
              </a:lnSpc>
              <a:buFont typeface="Wingdings" pitchFamily="2" charset="2"/>
              <a:buChar char="§"/>
              <a:defRPr/>
            </a:pPr>
            <a:endParaRPr lang="en-GB" altLang="en-US" sz="1800" dirty="0">
              <a:latin typeface="Arial" panose="020B0604020202020204" pitchFamily="34" charset="0"/>
              <a:cs typeface="Arial" panose="020B0604020202020204" pitchFamily="34" charset="0"/>
            </a:endParaRPr>
          </a:p>
          <a:p>
            <a:pPr eaLnBrk="1" hangingPunct="1">
              <a:lnSpc>
                <a:spcPct val="90000"/>
              </a:lnSpc>
              <a:buFont typeface="Wingdings" pitchFamily="2" charset="2"/>
              <a:buChar char="§"/>
              <a:defRPr/>
            </a:pPr>
            <a:endParaRPr lang="en-GB" altLang="en-US" sz="1800" dirty="0">
              <a:latin typeface="Arial" panose="020B0604020202020204" pitchFamily="34" charset="0"/>
              <a:cs typeface="Arial" panose="020B0604020202020204" pitchFamily="34" charset="0"/>
            </a:endParaRPr>
          </a:p>
          <a:p>
            <a:pPr eaLnBrk="1" hangingPunct="1">
              <a:lnSpc>
                <a:spcPct val="90000"/>
              </a:lnSpc>
              <a:buFont typeface="Wingdings" pitchFamily="2" charset="2"/>
              <a:buChar char="§"/>
              <a:defRPr/>
            </a:pPr>
            <a:endParaRPr lang="en-US" altLang="en-US" sz="1800" dirty="0">
              <a:latin typeface="Arial" panose="020B0604020202020204" pitchFamily="34" charset="0"/>
              <a:cs typeface="Arial" panose="020B0604020202020204" pitchFamily="34" charset="0"/>
            </a:endParaRPr>
          </a:p>
          <a:p>
            <a:pPr lvl="3">
              <a:spcAft>
                <a:spcPct val="25000"/>
              </a:spcAft>
              <a:defRPr/>
            </a:pPr>
            <a:endParaRPr lang="de-DE" altLang="en-US" dirty="0"/>
          </a:p>
          <a:p>
            <a:pPr lvl="2">
              <a:spcAft>
                <a:spcPct val="25000"/>
              </a:spcAft>
              <a:buFont typeface="Wingdings" panose="05000000000000000000" pitchFamily="2" charset="2"/>
              <a:buNone/>
              <a:defRPr/>
            </a:pPr>
            <a:endParaRPr lang="en-GB" altLang="en-US" dirty="0"/>
          </a:p>
          <a:p>
            <a:pPr marL="0" indent="0">
              <a:spcAft>
                <a:spcPct val="25000"/>
              </a:spcAft>
              <a:buClr>
                <a:schemeClr val="accent1"/>
              </a:buClr>
              <a:buNone/>
              <a:defRPr/>
            </a:pPr>
            <a:endParaRPr lang="en-GB" altLang="en-US" dirty="0"/>
          </a:p>
          <a:p>
            <a:pPr marL="0" indent="0">
              <a:buFontTx/>
              <a:buChar char="•"/>
              <a:defRPr/>
            </a:pPr>
            <a:endParaRPr lang="en-GB" altLang="en-US" sz="3600" dirty="0"/>
          </a:p>
        </p:txBody>
      </p:sp>
      <p:sp>
        <p:nvSpPr>
          <p:cNvPr id="39940" name="Rectangle 3">
            <a:extLst>
              <a:ext uri="{FF2B5EF4-FFF2-40B4-BE49-F238E27FC236}">
                <a16:creationId xmlns:a16="http://schemas.microsoft.com/office/drawing/2014/main" id="{6993086F-C76F-4025-970E-45CE6F87320D}"/>
              </a:ext>
            </a:extLst>
          </p:cNvPr>
          <p:cNvSpPr>
            <a:spLocks noGrp="1" noChangeArrowheads="1"/>
          </p:cNvSpPr>
          <p:nvPr>
            <p:ph type="title"/>
          </p:nvPr>
        </p:nvSpPr>
        <p:spPr>
          <a:xfrm>
            <a:off x="1979614" y="596900"/>
            <a:ext cx="6784975" cy="338138"/>
          </a:xfrm>
          <a:noFill/>
        </p:spPr>
        <p:txBody>
          <a:bodyPr>
            <a:normAutofit fontScale="90000"/>
          </a:bodyPr>
          <a:lstStyle/>
          <a:p>
            <a:r>
              <a:rPr lang="en-GB" altLang="en-US" b="1"/>
              <a:t>Exclusions</a:t>
            </a:r>
          </a:p>
        </p:txBody>
      </p:sp>
      <p:pic>
        <p:nvPicPr>
          <p:cNvPr id="39941" name="Picture 1">
            <a:extLst>
              <a:ext uri="{FF2B5EF4-FFF2-40B4-BE49-F238E27FC236}">
                <a16:creationId xmlns:a16="http://schemas.microsoft.com/office/drawing/2014/main" id="{DF1C9B17-782A-4F77-873F-60584D3A4F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75923" y="1271588"/>
            <a:ext cx="191452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410D5-2986-4B9B-B5A8-B4DB86BBC63F}"/>
              </a:ext>
            </a:extLst>
          </p:cNvPr>
          <p:cNvSpPr>
            <a:spLocks noGrp="1"/>
          </p:cNvSpPr>
          <p:nvPr>
            <p:ph type="title"/>
          </p:nvPr>
        </p:nvSpPr>
        <p:spPr>
          <a:xfrm>
            <a:off x="612648" y="1078992"/>
            <a:ext cx="6268770" cy="1536192"/>
          </a:xfrm>
        </p:spPr>
        <p:txBody>
          <a:bodyPr anchor="b">
            <a:normAutofit/>
          </a:bodyPr>
          <a:lstStyle/>
          <a:p>
            <a:r>
              <a:rPr lang="en-GB" sz="2500" dirty="0"/>
              <a:t>Legislation does enable challenges to contract terms, conditions and exclusions if they are unfair – so maybe these can be used to challenge Covid-19 exclusions.</a:t>
            </a:r>
          </a:p>
        </p:txBody>
      </p:sp>
      <p:sp>
        <p:nvSpPr>
          <p:cNvPr id="85" name="Rectangle 84">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ADD25B9-F651-4D68-A172-1C7F5561142B}"/>
              </a:ext>
            </a:extLst>
          </p:cNvPr>
          <p:cNvSpPr>
            <a:spLocks noGrp="1"/>
          </p:cNvSpPr>
          <p:nvPr>
            <p:ph idx="1"/>
          </p:nvPr>
        </p:nvSpPr>
        <p:spPr>
          <a:xfrm>
            <a:off x="615458" y="3355848"/>
            <a:ext cx="6268770" cy="2825496"/>
          </a:xfrm>
        </p:spPr>
        <p:txBody>
          <a:bodyPr>
            <a:normAutofit/>
          </a:bodyPr>
          <a:lstStyle/>
          <a:p>
            <a:r>
              <a:rPr lang="en-GB" sz="2000" dirty="0"/>
              <a:t>There are two main pieces of legislation that enable the challenging of exclusions in contract law:</a:t>
            </a:r>
          </a:p>
          <a:p>
            <a:pPr marL="457200" indent="-457200">
              <a:buAutoNum type="arabicPeriod"/>
            </a:pPr>
            <a:r>
              <a:rPr lang="en-GB" sz="2000" dirty="0"/>
              <a:t>For Consumers it is the Consumer Rights Act 2015</a:t>
            </a:r>
          </a:p>
          <a:p>
            <a:pPr marL="457200" indent="-457200">
              <a:buAutoNum type="arabicPeriod"/>
            </a:pPr>
            <a:r>
              <a:rPr lang="en-GB" sz="2000" dirty="0"/>
              <a:t>For commercial customers it is the Unfair contract Terms Act 1977</a:t>
            </a:r>
          </a:p>
          <a:p>
            <a:pPr marL="0" indent="0">
              <a:buNone/>
            </a:pPr>
            <a:r>
              <a:rPr lang="en-GB" sz="2000" dirty="0"/>
              <a:t>So can insurers new Covid-19 exclusions be challenged under these acts?</a:t>
            </a:r>
          </a:p>
        </p:txBody>
      </p:sp>
      <p:pic>
        <p:nvPicPr>
          <p:cNvPr id="4" name="Picture 2" descr="Unfair Contract Terms Act 1977 (UK): Amazon.co.uk: The Law Library:  9781717140845: Books">
            <a:extLst>
              <a:ext uri="{FF2B5EF4-FFF2-40B4-BE49-F238E27FC236}">
                <a16:creationId xmlns:a16="http://schemas.microsoft.com/office/drawing/2014/main" id="{8FA140F4-CF3C-4890-B5FB-C84277A43E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06" r="1323"/>
          <a:stretch/>
        </p:blipFill>
        <p:spPr bwMode="auto">
          <a:xfrm>
            <a:off x="7684006" y="10"/>
            <a:ext cx="450799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74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2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69DFA4B-DF7D-4BCC-8CD8-0F8DD0D7D578}"/>
              </a:ext>
            </a:extLst>
          </p:cNvPr>
          <p:cNvSpPr>
            <a:spLocks noGrp="1"/>
          </p:cNvSpPr>
          <p:nvPr>
            <p:ph type="title"/>
          </p:nvPr>
        </p:nvSpPr>
        <p:spPr>
          <a:xfrm>
            <a:off x="1047280" y="759805"/>
            <a:ext cx="10306520" cy="1325563"/>
          </a:xfrm>
        </p:spPr>
        <p:txBody>
          <a:bodyPr>
            <a:normAutofit/>
          </a:bodyPr>
          <a:lstStyle/>
          <a:p>
            <a:r>
              <a:rPr lang="en-GB" sz="4000" dirty="0">
                <a:solidFill>
                  <a:srgbClr val="FFFFFF"/>
                </a:solidFill>
              </a:rPr>
              <a:t>Unfortunately they are not too much help – let’s understand why</a:t>
            </a:r>
          </a:p>
        </p:txBody>
      </p:sp>
      <p:sp>
        <p:nvSpPr>
          <p:cNvPr id="3" name="Content Placeholder 2">
            <a:extLst>
              <a:ext uri="{FF2B5EF4-FFF2-40B4-BE49-F238E27FC236}">
                <a16:creationId xmlns:a16="http://schemas.microsoft.com/office/drawing/2014/main" id="{9C3107C4-07EA-4312-BDA4-E3CA1293E1DE}"/>
              </a:ext>
            </a:extLst>
          </p:cNvPr>
          <p:cNvSpPr>
            <a:spLocks noGrp="1"/>
          </p:cNvSpPr>
          <p:nvPr>
            <p:ph idx="1"/>
          </p:nvPr>
        </p:nvSpPr>
        <p:spPr>
          <a:xfrm>
            <a:off x="1424904" y="2494450"/>
            <a:ext cx="4053545" cy="3563159"/>
          </a:xfrm>
        </p:spPr>
        <p:txBody>
          <a:bodyPr>
            <a:normAutofit/>
          </a:bodyPr>
          <a:lstStyle/>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p:txBody>
      </p:sp>
      <p:pic>
        <p:nvPicPr>
          <p:cNvPr id="4" name="Picture 4" descr="Image result for disapponited group of people">
            <a:extLst>
              <a:ext uri="{FF2B5EF4-FFF2-40B4-BE49-F238E27FC236}">
                <a16:creationId xmlns:a16="http://schemas.microsoft.com/office/drawing/2014/main" id="{CE20EDAC-9866-49E3-8025-9A388EB17E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67"/>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234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1502</Words>
  <Application>Microsoft Office PowerPoint</Application>
  <PresentationFormat>Widescreen</PresentationFormat>
  <Paragraphs>138</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Understanding the impact of potential policy changes following Covid-19</vt:lpstr>
      <vt:lpstr>Alan Chandler, Chartered Insurer alanchandler@uwclub.net Linkedin Chandler</vt:lpstr>
      <vt:lpstr>Learning Objectives</vt:lpstr>
      <vt:lpstr>First and Third Party covers</vt:lpstr>
      <vt:lpstr>Exclusions</vt:lpstr>
      <vt:lpstr>Where an exclusion is placed matters</vt:lpstr>
      <vt:lpstr>Exclusions</vt:lpstr>
      <vt:lpstr>Legislation does enable challenges to contract terms, conditions and exclusions if they are unfair – so maybe these can be used to challenge Covid-19 exclusions.</vt:lpstr>
      <vt:lpstr>Unfortunately they are not too much help – let’s understand why</vt:lpstr>
      <vt:lpstr>EMPLOYERS LIABILITY INSURANCE IS DIFFERENT</vt:lpstr>
      <vt:lpstr>Proximate Cause </vt:lpstr>
      <vt:lpstr>Proximate Cause – The leading cases. This could be important when considering Covid-19 exclusions</vt:lpstr>
      <vt:lpstr>Proximate Cause</vt:lpstr>
      <vt:lpstr>Interdependent and concurrent perils – Leading cases</vt:lpstr>
      <vt:lpstr>Proximate Cause</vt:lpstr>
      <vt:lpstr>So what is a remote cause ?   Why could this be important if exclusions are worded in certain ways?</vt:lpstr>
      <vt:lpstr>Remote Cause – BEWARE CERTAIN EXCLUSIONS!!!</vt:lpstr>
      <vt:lpstr>Other legal considerations when considering Covid-19 exclusions</vt:lpstr>
      <vt:lpstr>Common law rules on the context of words – the Latin special </vt:lpstr>
      <vt:lpstr>Financial Ombudsman Service (FOS)</vt:lpstr>
      <vt:lpstr>Care about what words are used in the exclusion</vt:lpstr>
      <vt:lpstr>EL and PL cover</vt:lpstr>
      <vt:lpstr>So lets have a look at Potential Covid-19 exclusions</vt:lpstr>
      <vt:lpstr>Third Party Claims</vt:lpstr>
      <vt:lpstr>What can brokers do</vt:lpstr>
      <vt:lpstr>What can brokers do</vt:lpstr>
      <vt:lpstr>And finally</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impact of potential policy changes following Covid-19</dc:title>
  <dc:creator>alan chnadler</dc:creator>
  <cp:lastModifiedBy>alan chnadler</cp:lastModifiedBy>
  <cp:revision>3</cp:revision>
  <dcterms:created xsi:type="dcterms:W3CDTF">2020-08-29T19:14:41Z</dcterms:created>
  <dcterms:modified xsi:type="dcterms:W3CDTF">2020-11-07T20:33:16Z</dcterms:modified>
</cp:coreProperties>
</file>