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7" r:id="rId2"/>
    <p:sldId id="274" r:id="rId3"/>
    <p:sldId id="632" r:id="rId4"/>
    <p:sldId id="372" r:id="rId5"/>
    <p:sldId id="373" r:id="rId6"/>
    <p:sldId id="374" r:id="rId7"/>
    <p:sldId id="601" r:id="rId8"/>
    <p:sldId id="614" r:id="rId9"/>
    <p:sldId id="375" r:id="rId10"/>
    <p:sldId id="609" r:id="rId11"/>
    <p:sldId id="615" r:id="rId12"/>
    <p:sldId id="284" r:id="rId13"/>
    <p:sldId id="629" r:id="rId14"/>
    <p:sldId id="634" r:id="rId15"/>
    <p:sldId id="616" r:id="rId16"/>
    <p:sldId id="617" r:id="rId17"/>
    <p:sldId id="619" r:id="rId18"/>
    <p:sldId id="621" r:id="rId19"/>
    <p:sldId id="622" r:id="rId20"/>
    <p:sldId id="620" r:id="rId21"/>
    <p:sldId id="623" r:id="rId22"/>
    <p:sldId id="624" r:id="rId23"/>
    <p:sldId id="625" r:id="rId24"/>
    <p:sldId id="626" r:id="rId25"/>
    <p:sldId id="627" r:id="rId26"/>
    <p:sldId id="597" r:id="rId27"/>
    <p:sldId id="600" r:id="rId28"/>
    <p:sldId id="599" r:id="rId29"/>
    <p:sldId id="633"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8E1B50D-7D92-45F0-BD35-C55026ECDCD9}" v="37" dt="2020-08-24T23:15:19.8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86" d="100"/>
          <a:sy n="86" d="100"/>
        </p:scale>
        <p:origin x="47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32F621-B610-4FB9-88ED-CF40FAEDF19E}" type="datetimeFigureOut">
              <a:rPr lang="en-GB" smtClean="0"/>
              <a:t>19/10/2020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6CA809-B881-4C8E-B217-F7BC83C775C7}" type="slidenum">
              <a:rPr lang="en-GB" smtClean="0"/>
              <a:t>‹#›</a:t>
            </a:fld>
            <a:endParaRPr lang="en-GB"/>
          </a:p>
        </p:txBody>
      </p:sp>
    </p:spTree>
    <p:extLst>
      <p:ext uri="{BB962C8B-B14F-4D97-AF65-F5344CB8AC3E}">
        <p14:creationId xmlns:p14="http://schemas.microsoft.com/office/powerpoint/2010/main" val="22222489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E85AA12E-245F-43ED-9CA3-3045A41035A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CF73BA55-9C22-46BF-8431-A5F029C66DF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1508" name="Slide Number Placeholder 3">
            <a:extLst>
              <a:ext uri="{FF2B5EF4-FFF2-40B4-BE49-F238E27FC236}">
                <a16:creationId xmlns:a16="http://schemas.microsoft.com/office/drawing/2014/main" id="{F23BC036-38F5-4B3F-B0EA-7BF68797CFE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2EEB68C-4E15-4EDB-ACD0-FE5476BBDBD1}" type="slidenum">
              <a:rPr lang="en-GB" altLang="en-US" smtClean="0"/>
              <a:pPr/>
              <a:t>4</a:t>
            </a:fld>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3B50F-5DF5-45BE-92F7-8EE3D72A5EB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78E7D12-4E80-4899-94C4-C3F152365D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FBC80ED-1289-403E-91FE-A05F659C3DA5}"/>
              </a:ext>
            </a:extLst>
          </p:cNvPr>
          <p:cNvSpPr>
            <a:spLocks noGrp="1"/>
          </p:cNvSpPr>
          <p:nvPr>
            <p:ph type="dt" sz="half" idx="10"/>
          </p:nvPr>
        </p:nvSpPr>
        <p:spPr/>
        <p:txBody>
          <a:bodyPr/>
          <a:lstStyle/>
          <a:p>
            <a:fld id="{2CC43A98-1833-455D-89A9-F2339F09F4CE}" type="datetimeFigureOut">
              <a:rPr lang="en-GB" smtClean="0"/>
              <a:t>19/10/2020</a:t>
            </a:fld>
            <a:endParaRPr lang="en-GB"/>
          </a:p>
        </p:txBody>
      </p:sp>
      <p:sp>
        <p:nvSpPr>
          <p:cNvPr id="5" name="Footer Placeholder 4">
            <a:extLst>
              <a:ext uri="{FF2B5EF4-FFF2-40B4-BE49-F238E27FC236}">
                <a16:creationId xmlns:a16="http://schemas.microsoft.com/office/drawing/2014/main" id="{01118748-FC1A-4B01-BA8A-3DAEC9211F3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D471E64-A8D7-455B-AA52-3E5B84A676BA}"/>
              </a:ext>
            </a:extLst>
          </p:cNvPr>
          <p:cNvSpPr>
            <a:spLocks noGrp="1"/>
          </p:cNvSpPr>
          <p:nvPr>
            <p:ph type="sldNum" sz="quarter" idx="12"/>
          </p:nvPr>
        </p:nvSpPr>
        <p:spPr/>
        <p:txBody>
          <a:bodyPr/>
          <a:lstStyle/>
          <a:p>
            <a:fld id="{C01A4FA7-0749-4E5A-BB22-C9431DA4A074}" type="slidenum">
              <a:rPr lang="en-GB" smtClean="0"/>
              <a:t>‹#›</a:t>
            </a:fld>
            <a:endParaRPr lang="en-GB"/>
          </a:p>
        </p:txBody>
      </p:sp>
    </p:spTree>
    <p:extLst>
      <p:ext uri="{BB962C8B-B14F-4D97-AF65-F5344CB8AC3E}">
        <p14:creationId xmlns:p14="http://schemas.microsoft.com/office/powerpoint/2010/main" val="37914994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E481D7-C6C5-43A5-AC5C-574FCA35E6F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0AF58CC-F4EC-44D1-96D8-AF0CEAE8F83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C19D1DA-70D6-44FB-A360-F0A4C2C6A61E}"/>
              </a:ext>
            </a:extLst>
          </p:cNvPr>
          <p:cNvSpPr>
            <a:spLocks noGrp="1"/>
          </p:cNvSpPr>
          <p:nvPr>
            <p:ph type="dt" sz="half" idx="10"/>
          </p:nvPr>
        </p:nvSpPr>
        <p:spPr/>
        <p:txBody>
          <a:bodyPr/>
          <a:lstStyle/>
          <a:p>
            <a:fld id="{2CC43A98-1833-455D-89A9-F2339F09F4CE}" type="datetimeFigureOut">
              <a:rPr lang="en-GB" smtClean="0"/>
              <a:t>19/10/2020</a:t>
            </a:fld>
            <a:endParaRPr lang="en-GB"/>
          </a:p>
        </p:txBody>
      </p:sp>
      <p:sp>
        <p:nvSpPr>
          <p:cNvPr id="5" name="Footer Placeholder 4">
            <a:extLst>
              <a:ext uri="{FF2B5EF4-FFF2-40B4-BE49-F238E27FC236}">
                <a16:creationId xmlns:a16="http://schemas.microsoft.com/office/drawing/2014/main" id="{CEF6FB59-58D5-4451-A200-FC7EE8D623F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5E64445-2DC3-4F5A-BB1F-40DD587F19A4}"/>
              </a:ext>
            </a:extLst>
          </p:cNvPr>
          <p:cNvSpPr>
            <a:spLocks noGrp="1"/>
          </p:cNvSpPr>
          <p:nvPr>
            <p:ph type="sldNum" sz="quarter" idx="12"/>
          </p:nvPr>
        </p:nvSpPr>
        <p:spPr/>
        <p:txBody>
          <a:bodyPr/>
          <a:lstStyle/>
          <a:p>
            <a:fld id="{C01A4FA7-0749-4E5A-BB22-C9431DA4A074}" type="slidenum">
              <a:rPr lang="en-GB" smtClean="0"/>
              <a:t>‹#›</a:t>
            </a:fld>
            <a:endParaRPr lang="en-GB"/>
          </a:p>
        </p:txBody>
      </p:sp>
    </p:spTree>
    <p:extLst>
      <p:ext uri="{BB962C8B-B14F-4D97-AF65-F5344CB8AC3E}">
        <p14:creationId xmlns:p14="http://schemas.microsoft.com/office/powerpoint/2010/main" val="1429123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3560B14-82E5-4559-B67E-F8269CC46C2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5334AB3-C8AA-4545-A1A0-31101C7667D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C571FAF-096A-4444-B128-8BD50BD830DD}"/>
              </a:ext>
            </a:extLst>
          </p:cNvPr>
          <p:cNvSpPr>
            <a:spLocks noGrp="1"/>
          </p:cNvSpPr>
          <p:nvPr>
            <p:ph type="dt" sz="half" idx="10"/>
          </p:nvPr>
        </p:nvSpPr>
        <p:spPr/>
        <p:txBody>
          <a:bodyPr/>
          <a:lstStyle/>
          <a:p>
            <a:fld id="{2CC43A98-1833-455D-89A9-F2339F09F4CE}" type="datetimeFigureOut">
              <a:rPr lang="en-GB" smtClean="0"/>
              <a:t>19/10/2020</a:t>
            </a:fld>
            <a:endParaRPr lang="en-GB"/>
          </a:p>
        </p:txBody>
      </p:sp>
      <p:sp>
        <p:nvSpPr>
          <p:cNvPr id="5" name="Footer Placeholder 4">
            <a:extLst>
              <a:ext uri="{FF2B5EF4-FFF2-40B4-BE49-F238E27FC236}">
                <a16:creationId xmlns:a16="http://schemas.microsoft.com/office/drawing/2014/main" id="{E86387A5-5AAF-4649-9B26-65C50C1111A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148A73F-B2ED-4FB5-AB0B-EBCDD736BE55}"/>
              </a:ext>
            </a:extLst>
          </p:cNvPr>
          <p:cNvSpPr>
            <a:spLocks noGrp="1"/>
          </p:cNvSpPr>
          <p:nvPr>
            <p:ph type="sldNum" sz="quarter" idx="12"/>
          </p:nvPr>
        </p:nvSpPr>
        <p:spPr/>
        <p:txBody>
          <a:bodyPr/>
          <a:lstStyle/>
          <a:p>
            <a:fld id="{C01A4FA7-0749-4E5A-BB22-C9431DA4A074}" type="slidenum">
              <a:rPr lang="en-GB" smtClean="0"/>
              <a:t>‹#›</a:t>
            </a:fld>
            <a:endParaRPr lang="en-GB"/>
          </a:p>
        </p:txBody>
      </p:sp>
    </p:spTree>
    <p:extLst>
      <p:ext uri="{BB962C8B-B14F-4D97-AF65-F5344CB8AC3E}">
        <p14:creationId xmlns:p14="http://schemas.microsoft.com/office/powerpoint/2010/main" val="27427496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ontent Placeholder 4"/>
          <p:cNvSpPr>
            <a:spLocks noGrp="1"/>
          </p:cNvSpPr>
          <p:nvPr>
            <p:ph sz="quarter" idx="3"/>
          </p:nvPr>
        </p:nvSpPr>
        <p:spPr>
          <a:xfrm>
            <a:off x="6197600" y="3938589"/>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8" name="Rectangle 6"/>
          <p:cNvSpPr>
            <a:spLocks noGrp="1" noChangeArrowheads="1"/>
          </p:cNvSpPr>
          <p:nvPr>
            <p:ph type="sldNum" sz="quarter" idx="12"/>
          </p:nvPr>
        </p:nvSpPr>
        <p:spPr>
          <a:ln/>
        </p:spPr>
        <p:txBody>
          <a:bodyPr/>
          <a:lstStyle>
            <a:lvl1pPr>
              <a:defRPr/>
            </a:lvl1pPr>
          </a:lstStyle>
          <a:p>
            <a:pPr>
              <a:defRPr/>
            </a:pPr>
            <a:fld id="{1887088E-EDEB-41B1-B65C-B8E905590197}" type="slidenum">
              <a:rPr lang="en-GB" altLang="en-US"/>
              <a:pPr>
                <a:defRPr/>
              </a:pPr>
              <a:t>‹#›</a:t>
            </a:fld>
            <a:endParaRPr lang="en-GB" altLang="en-US"/>
          </a:p>
        </p:txBody>
      </p:sp>
    </p:spTree>
    <p:extLst>
      <p:ext uri="{BB962C8B-B14F-4D97-AF65-F5344CB8AC3E}">
        <p14:creationId xmlns:p14="http://schemas.microsoft.com/office/powerpoint/2010/main" val="297644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84E5C-5891-4725-98E3-1BD693F083F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6A1ECA7-B55F-45B6-AC26-1DC734AC52B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B0D8364-47F8-4164-9C9F-94C94EF8FAA3}"/>
              </a:ext>
            </a:extLst>
          </p:cNvPr>
          <p:cNvSpPr>
            <a:spLocks noGrp="1"/>
          </p:cNvSpPr>
          <p:nvPr>
            <p:ph type="dt" sz="half" idx="10"/>
          </p:nvPr>
        </p:nvSpPr>
        <p:spPr/>
        <p:txBody>
          <a:bodyPr/>
          <a:lstStyle/>
          <a:p>
            <a:fld id="{2CC43A98-1833-455D-89A9-F2339F09F4CE}" type="datetimeFigureOut">
              <a:rPr lang="en-GB" smtClean="0"/>
              <a:t>19/10/2020</a:t>
            </a:fld>
            <a:endParaRPr lang="en-GB"/>
          </a:p>
        </p:txBody>
      </p:sp>
      <p:sp>
        <p:nvSpPr>
          <p:cNvPr id="5" name="Footer Placeholder 4">
            <a:extLst>
              <a:ext uri="{FF2B5EF4-FFF2-40B4-BE49-F238E27FC236}">
                <a16:creationId xmlns:a16="http://schemas.microsoft.com/office/drawing/2014/main" id="{CE731DC2-D2BC-47F1-B063-0F821582999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86A53EE-1F5E-45D5-9443-0D4B3F9F69B7}"/>
              </a:ext>
            </a:extLst>
          </p:cNvPr>
          <p:cNvSpPr>
            <a:spLocks noGrp="1"/>
          </p:cNvSpPr>
          <p:nvPr>
            <p:ph type="sldNum" sz="quarter" idx="12"/>
          </p:nvPr>
        </p:nvSpPr>
        <p:spPr/>
        <p:txBody>
          <a:bodyPr/>
          <a:lstStyle/>
          <a:p>
            <a:fld id="{C01A4FA7-0749-4E5A-BB22-C9431DA4A074}" type="slidenum">
              <a:rPr lang="en-GB" smtClean="0"/>
              <a:t>‹#›</a:t>
            </a:fld>
            <a:endParaRPr lang="en-GB"/>
          </a:p>
        </p:txBody>
      </p:sp>
    </p:spTree>
    <p:extLst>
      <p:ext uri="{BB962C8B-B14F-4D97-AF65-F5344CB8AC3E}">
        <p14:creationId xmlns:p14="http://schemas.microsoft.com/office/powerpoint/2010/main" val="3975665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1CC5F-A96F-4880-AE57-4D360598C17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8E92652-E88E-4878-A7D7-471198581E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813660F-34B9-4AA3-85D8-175DC8D24A79}"/>
              </a:ext>
            </a:extLst>
          </p:cNvPr>
          <p:cNvSpPr>
            <a:spLocks noGrp="1"/>
          </p:cNvSpPr>
          <p:nvPr>
            <p:ph type="dt" sz="half" idx="10"/>
          </p:nvPr>
        </p:nvSpPr>
        <p:spPr/>
        <p:txBody>
          <a:bodyPr/>
          <a:lstStyle/>
          <a:p>
            <a:fld id="{2CC43A98-1833-455D-89A9-F2339F09F4CE}" type="datetimeFigureOut">
              <a:rPr lang="en-GB" smtClean="0"/>
              <a:t>19/10/2020</a:t>
            </a:fld>
            <a:endParaRPr lang="en-GB"/>
          </a:p>
        </p:txBody>
      </p:sp>
      <p:sp>
        <p:nvSpPr>
          <p:cNvPr id="5" name="Footer Placeholder 4">
            <a:extLst>
              <a:ext uri="{FF2B5EF4-FFF2-40B4-BE49-F238E27FC236}">
                <a16:creationId xmlns:a16="http://schemas.microsoft.com/office/drawing/2014/main" id="{91D3C373-B59E-4442-B520-C449754D2B2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A49C646-B87A-46C4-A40A-309319064054}"/>
              </a:ext>
            </a:extLst>
          </p:cNvPr>
          <p:cNvSpPr>
            <a:spLocks noGrp="1"/>
          </p:cNvSpPr>
          <p:nvPr>
            <p:ph type="sldNum" sz="quarter" idx="12"/>
          </p:nvPr>
        </p:nvSpPr>
        <p:spPr/>
        <p:txBody>
          <a:bodyPr/>
          <a:lstStyle/>
          <a:p>
            <a:fld id="{C01A4FA7-0749-4E5A-BB22-C9431DA4A074}" type="slidenum">
              <a:rPr lang="en-GB" smtClean="0"/>
              <a:t>‹#›</a:t>
            </a:fld>
            <a:endParaRPr lang="en-GB"/>
          </a:p>
        </p:txBody>
      </p:sp>
    </p:spTree>
    <p:extLst>
      <p:ext uri="{BB962C8B-B14F-4D97-AF65-F5344CB8AC3E}">
        <p14:creationId xmlns:p14="http://schemas.microsoft.com/office/powerpoint/2010/main" val="1536096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6F9D5-D311-4105-A056-B396ACE64D5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44BD309-7B59-4A2B-9501-29DA9A7448F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1FF9930-393F-4F9A-8B7B-C45CB372D08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0F4C6E0-0733-4FAD-AF12-BABAE76FB6E1}"/>
              </a:ext>
            </a:extLst>
          </p:cNvPr>
          <p:cNvSpPr>
            <a:spLocks noGrp="1"/>
          </p:cNvSpPr>
          <p:nvPr>
            <p:ph type="dt" sz="half" idx="10"/>
          </p:nvPr>
        </p:nvSpPr>
        <p:spPr/>
        <p:txBody>
          <a:bodyPr/>
          <a:lstStyle/>
          <a:p>
            <a:fld id="{2CC43A98-1833-455D-89A9-F2339F09F4CE}" type="datetimeFigureOut">
              <a:rPr lang="en-GB" smtClean="0"/>
              <a:t>19/10/2020</a:t>
            </a:fld>
            <a:endParaRPr lang="en-GB"/>
          </a:p>
        </p:txBody>
      </p:sp>
      <p:sp>
        <p:nvSpPr>
          <p:cNvPr id="6" name="Footer Placeholder 5">
            <a:extLst>
              <a:ext uri="{FF2B5EF4-FFF2-40B4-BE49-F238E27FC236}">
                <a16:creationId xmlns:a16="http://schemas.microsoft.com/office/drawing/2014/main" id="{5D7CE0DE-E385-4DFE-BD08-430A36E9479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FCB5295-F8A0-4D7E-9401-F65C349AE29B}"/>
              </a:ext>
            </a:extLst>
          </p:cNvPr>
          <p:cNvSpPr>
            <a:spLocks noGrp="1"/>
          </p:cNvSpPr>
          <p:nvPr>
            <p:ph type="sldNum" sz="quarter" idx="12"/>
          </p:nvPr>
        </p:nvSpPr>
        <p:spPr/>
        <p:txBody>
          <a:bodyPr/>
          <a:lstStyle/>
          <a:p>
            <a:fld id="{C01A4FA7-0749-4E5A-BB22-C9431DA4A074}" type="slidenum">
              <a:rPr lang="en-GB" smtClean="0"/>
              <a:t>‹#›</a:t>
            </a:fld>
            <a:endParaRPr lang="en-GB"/>
          </a:p>
        </p:txBody>
      </p:sp>
    </p:spTree>
    <p:extLst>
      <p:ext uri="{BB962C8B-B14F-4D97-AF65-F5344CB8AC3E}">
        <p14:creationId xmlns:p14="http://schemas.microsoft.com/office/powerpoint/2010/main" val="947912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F6413E-C032-478F-A5F8-0F320A3AAD3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5458786-EB7F-4996-93C2-9F895AB008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F2397C5-6EEA-478B-9D55-8DCDCB33ED8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7B1A924-54D7-40D6-A8BD-81E2936814B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D45A98-AA4D-43F8-AF68-6DCB1D922D1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3613F3C-FF81-4E2E-8FAE-C07F1F95D243}"/>
              </a:ext>
            </a:extLst>
          </p:cNvPr>
          <p:cNvSpPr>
            <a:spLocks noGrp="1"/>
          </p:cNvSpPr>
          <p:nvPr>
            <p:ph type="dt" sz="half" idx="10"/>
          </p:nvPr>
        </p:nvSpPr>
        <p:spPr/>
        <p:txBody>
          <a:bodyPr/>
          <a:lstStyle/>
          <a:p>
            <a:fld id="{2CC43A98-1833-455D-89A9-F2339F09F4CE}" type="datetimeFigureOut">
              <a:rPr lang="en-GB" smtClean="0"/>
              <a:t>19/10/2020</a:t>
            </a:fld>
            <a:endParaRPr lang="en-GB"/>
          </a:p>
        </p:txBody>
      </p:sp>
      <p:sp>
        <p:nvSpPr>
          <p:cNvPr id="8" name="Footer Placeholder 7">
            <a:extLst>
              <a:ext uri="{FF2B5EF4-FFF2-40B4-BE49-F238E27FC236}">
                <a16:creationId xmlns:a16="http://schemas.microsoft.com/office/drawing/2014/main" id="{22A6A0C4-8957-4504-AB37-FB851BF7086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3ED6DC3-A76F-436F-A811-8177401C7F8D}"/>
              </a:ext>
            </a:extLst>
          </p:cNvPr>
          <p:cNvSpPr>
            <a:spLocks noGrp="1"/>
          </p:cNvSpPr>
          <p:nvPr>
            <p:ph type="sldNum" sz="quarter" idx="12"/>
          </p:nvPr>
        </p:nvSpPr>
        <p:spPr/>
        <p:txBody>
          <a:bodyPr/>
          <a:lstStyle/>
          <a:p>
            <a:fld id="{C01A4FA7-0749-4E5A-BB22-C9431DA4A074}" type="slidenum">
              <a:rPr lang="en-GB" smtClean="0"/>
              <a:t>‹#›</a:t>
            </a:fld>
            <a:endParaRPr lang="en-GB"/>
          </a:p>
        </p:txBody>
      </p:sp>
    </p:spTree>
    <p:extLst>
      <p:ext uri="{BB962C8B-B14F-4D97-AF65-F5344CB8AC3E}">
        <p14:creationId xmlns:p14="http://schemas.microsoft.com/office/powerpoint/2010/main" val="3977091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F65C1-127E-499C-9D33-5641FBDD012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B3E6644-2DD7-4654-ABD2-FECB7C6E971E}"/>
              </a:ext>
            </a:extLst>
          </p:cNvPr>
          <p:cNvSpPr>
            <a:spLocks noGrp="1"/>
          </p:cNvSpPr>
          <p:nvPr>
            <p:ph type="dt" sz="half" idx="10"/>
          </p:nvPr>
        </p:nvSpPr>
        <p:spPr/>
        <p:txBody>
          <a:bodyPr/>
          <a:lstStyle/>
          <a:p>
            <a:fld id="{2CC43A98-1833-455D-89A9-F2339F09F4CE}" type="datetimeFigureOut">
              <a:rPr lang="en-GB" smtClean="0"/>
              <a:t>19/10/2020</a:t>
            </a:fld>
            <a:endParaRPr lang="en-GB"/>
          </a:p>
        </p:txBody>
      </p:sp>
      <p:sp>
        <p:nvSpPr>
          <p:cNvPr id="4" name="Footer Placeholder 3">
            <a:extLst>
              <a:ext uri="{FF2B5EF4-FFF2-40B4-BE49-F238E27FC236}">
                <a16:creationId xmlns:a16="http://schemas.microsoft.com/office/drawing/2014/main" id="{FA0DA090-D891-44BB-B20B-5276250894F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786E733-5649-4272-A8B6-A3913716BBF9}"/>
              </a:ext>
            </a:extLst>
          </p:cNvPr>
          <p:cNvSpPr>
            <a:spLocks noGrp="1"/>
          </p:cNvSpPr>
          <p:nvPr>
            <p:ph type="sldNum" sz="quarter" idx="12"/>
          </p:nvPr>
        </p:nvSpPr>
        <p:spPr/>
        <p:txBody>
          <a:bodyPr/>
          <a:lstStyle/>
          <a:p>
            <a:fld id="{C01A4FA7-0749-4E5A-BB22-C9431DA4A074}" type="slidenum">
              <a:rPr lang="en-GB" smtClean="0"/>
              <a:t>‹#›</a:t>
            </a:fld>
            <a:endParaRPr lang="en-GB"/>
          </a:p>
        </p:txBody>
      </p:sp>
    </p:spTree>
    <p:extLst>
      <p:ext uri="{BB962C8B-B14F-4D97-AF65-F5344CB8AC3E}">
        <p14:creationId xmlns:p14="http://schemas.microsoft.com/office/powerpoint/2010/main" val="786378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CB4DEE-A15E-4D4C-8E86-4063B673C92B}"/>
              </a:ext>
            </a:extLst>
          </p:cNvPr>
          <p:cNvSpPr>
            <a:spLocks noGrp="1"/>
          </p:cNvSpPr>
          <p:nvPr>
            <p:ph type="dt" sz="half" idx="10"/>
          </p:nvPr>
        </p:nvSpPr>
        <p:spPr/>
        <p:txBody>
          <a:bodyPr/>
          <a:lstStyle/>
          <a:p>
            <a:fld id="{2CC43A98-1833-455D-89A9-F2339F09F4CE}" type="datetimeFigureOut">
              <a:rPr lang="en-GB" smtClean="0"/>
              <a:t>19/10/2020</a:t>
            </a:fld>
            <a:endParaRPr lang="en-GB"/>
          </a:p>
        </p:txBody>
      </p:sp>
      <p:sp>
        <p:nvSpPr>
          <p:cNvPr id="3" name="Footer Placeholder 2">
            <a:extLst>
              <a:ext uri="{FF2B5EF4-FFF2-40B4-BE49-F238E27FC236}">
                <a16:creationId xmlns:a16="http://schemas.microsoft.com/office/drawing/2014/main" id="{E3341612-6E92-4F85-9707-C4CF2A20E3D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596AC95-7CAE-4B78-B2D2-A05961A504BC}"/>
              </a:ext>
            </a:extLst>
          </p:cNvPr>
          <p:cNvSpPr>
            <a:spLocks noGrp="1"/>
          </p:cNvSpPr>
          <p:nvPr>
            <p:ph type="sldNum" sz="quarter" idx="12"/>
          </p:nvPr>
        </p:nvSpPr>
        <p:spPr/>
        <p:txBody>
          <a:bodyPr/>
          <a:lstStyle/>
          <a:p>
            <a:fld id="{C01A4FA7-0749-4E5A-BB22-C9431DA4A074}" type="slidenum">
              <a:rPr lang="en-GB" smtClean="0"/>
              <a:t>‹#›</a:t>
            </a:fld>
            <a:endParaRPr lang="en-GB"/>
          </a:p>
        </p:txBody>
      </p:sp>
    </p:spTree>
    <p:extLst>
      <p:ext uri="{BB962C8B-B14F-4D97-AF65-F5344CB8AC3E}">
        <p14:creationId xmlns:p14="http://schemas.microsoft.com/office/powerpoint/2010/main" val="2281485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42751-9ECF-48F1-9100-75801A32F9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5928B13-50C4-49F3-A536-CDC04674E0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852149B-8128-405E-A000-5DB152AAC0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277CF1-9A12-4495-89D4-81CBF724BB65}"/>
              </a:ext>
            </a:extLst>
          </p:cNvPr>
          <p:cNvSpPr>
            <a:spLocks noGrp="1"/>
          </p:cNvSpPr>
          <p:nvPr>
            <p:ph type="dt" sz="half" idx="10"/>
          </p:nvPr>
        </p:nvSpPr>
        <p:spPr/>
        <p:txBody>
          <a:bodyPr/>
          <a:lstStyle/>
          <a:p>
            <a:fld id="{2CC43A98-1833-455D-89A9-F2339F09F4CE}" type="datetimeFigureOut">
              <a:rPr lang="en-GB" smtClean="0"/>
              <a:t>19/10/2020</a:t>
            </a:fld>
            <a:endParaRPr lang="en-GB"/>
          </a:p>
        </p:txBody>
      </p:sp>
      <p:sp>
        <p:nvSpPr>
          <p:cNvPr id="6" name="Footer Placeholder 5">
            <a:extLst>
              <a:ext uri="{FF2B5EF4-FFF2-40B4-BE49-F238E27FC236}">
                <a16:creationId xmlns:a16="http://schemas.microsoft.com/office/drawing/2014/main" id="{4B0BB26F-6F50-4DC4-83F4-36E29CE2D2C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B9AE837-A08D-41F4-BA67-F50852E104D5}"/>
              </a:ext>
            </a:extLst>
          </p:cNvPr>
          <p:cNvSpPr>
            <a:spLocks noGrp="1"/>
          </p:cNvSpPr>
          <p:nvPr>
            <p:ph type="sldNum" sz="quarter" idx="12"/>
          </p:nvPr>
        </p:nvSpPr>
        <p:spPr/>
        <p:txBody>
          <a:bodyPr/>
          <a:lstStyle/>
          <a:p>
            <a:fld id="{C01A4FA7-0749-4E5A-BB22-C9431DA4A074}" type="slidenum">
              <a:rPr lang="en-GB" smtClean="0"/>
              <a:t>‹#›</a:t>
            </a:fld>
            <a:endParaRPr lang="en-GB"/>
          </a:p>
        </p:txBody>
      </p:sp>
    </p:spTree>
    <p:extLst>
      <p:ext uri="{BB962C8B-B14F-4D97-AF65-F5344CB8AC3E}">
        <p14:creationId xmlns:p14="http://schemas.microsoft.com/office/powerpoint/2010/main" val="1638862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A7159-7AF3-46AC-9E68-6E37F790E4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0E5B9F7-C215-40BE-A1A1-EC7FF76556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B017D36-5BBA-4102-A6A0-4B98468E89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09C779-CD96-4BC5-BE31-D12468CDF6AC}"/>
              </a:ext>
            </a:extLst>
          </p:cNvPr>
          <p:cNvSpPr>
            <a:spLocks noGrp="1"/>
          </p:cNvSpPr>
          <p:nvPr>
            <p:ph type="dt" sz="half" idx="10"/>
          </p:nvPr>
        </p:nvSpPr>
        <p:spPr/>
        <p:txBody>
          <a:bodyPr/>
          <a:lstStyle/>
          <a:p>
            <a:fld id="{2CC43A98-1833-455D-89A9-F2339F09F4CE}" type="datetimeFigureOut">
              <a:rPr lang="en-GB" smtClean="0"/>
              <a:t>19/10/2020</a:t>
            </a:fld>
            <a:endParaRPr lang="en-GB"/>
          </a:p>
        </p:txBody>
      </p:sp>
      <p:sp>
        <p:nvSpPr>
          <p:cNvPr id="6" name="Footer Placeholder 5">
            <a:extLst>
              <a:ext uri="{FF2B5EF4-FFF2-40B4-BE49-F238E27FC236}">
                <a16:creationId xmlns:a16="http://schemas.microsoft.com/office/drawing/2014/main" id="{9719C27D-B266-4BF1-A715-084BF10ECB7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694F68C-F9BA-4870-88F8-5E36E698B367}"/>
              </a:ext>
            </a:extLst>
          </p:cNvPr>
          <p:cNvSpPr>
            <a:spLocks noGrp="1"/>
          </p:cNvSpPr>
          <p:nvPr>
            <p:ph type="sldNum" sz="quarter" idx="12"/>
          </p:nvPr>
        </p:nvSpPr>
        <p:spPr/>
        <p:txBody>
          <a:bodyPr/>
          <a:lstStyle/>
          <a:p>
            <a:fld id="{C01A4FA7-0749-4E5A-BB22-C9431DA4A074}" type="slidenum">
              <a:rPr lang="en-GB" smtClean="0"/>
              <a:t>‹#›</a:t>
            </a:fld>
            <a:endParaRPr lang="en-GB"/>
          </a:p>
        </p:txBody>
      </p:sp>
    </p:spTree>
    <p:extLst>
      <p:ext uri="{BB962C8B-B14F-4D97-AF65-F5344CB8AC3E}">
        <p14:creationId xmlns:p14="http://schemas.microsoft.com/office/powerpoint/2010/main" val="3253444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6754B7B-3A4B-4F42-AFC3-834ED7F82D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1AC344F-8C9B-4A90-9284-40E083534D1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50833CB-58C1-4C77-A1D4-B6C3BFA5C4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C43A98-1833-455D-89A9-F2339F09F4CE}" type="datetimeFigureOut">
              <a:rPr lang="en-GB" smtClean="0"/>
              <a:t>19/10/2020</a:t>
            </a:fld>
            <a:endParaRPr lang="en-GB"/>
          </a:p>
        </p:txBody>
      </p:sp>
      <p:sp>
        <p:nvSpPr>
          <p:cNvPr id="5" name="Footer Placeholder 4">
            <a:extLst>
              <a:ext uri="{FF2B5EF4-FFF2-40B4-BE49-F238E27FC236}">
                <a16:creationId xmlns:a16="http://schemas.microsoft.com/office/drawing/2014/main" id="{4B245677-4C5B-4645-9413-5723F9E496D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74F89D8-D85E-46D6-A200-3FFC2812AA6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1A4FA7-0749-4E5A-BB22-C9431DA4A074}" type="slidenum">
              <a:rPr lang="en-GB" smtClean="0"/>
              <a:t>‹#›</a:t>
            </a:fld>
            <a:endParaRPr lang="en-GB"/>
          </a:p>
        </p:txBody>
      </p:sp>
    </p:spTree>
    <p:extLst>
      <p:ext uri="{BB962C8B-B14F-4D97-AF65-F5344CB8AC3E}">
        <p14:creationId xmlns:p14="http://schemas.microsoft.com/office/powerpoint/2010/main" val="21056262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jpeg"/></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3A93628A-4A26-42A6-859F-D1C95150AD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95758A0-1490-4F49-9F4B-56E531D4CA18}"/>
              </a:ext>
            </a:extLst>
          </p:cNvPr>
          <p:cNvSpPr>
            <a:spLocks noGrp="1"/>
          </p:cNvSpPr>
          <p:nvPr>
            <p:ph type="title"/>
          </p:nvPr>
        </p:nvSpPr>
        <p:spPr>
          <a:xfrm>
            <a:off x="1197864" y="891539"/>
            <a:ext cx="5715000" cy="1346693"/>
          </a:xfrm>
        </p:spPr>
        <p:txBody>
          <a:bodyPr>
            <a:normAutofit/>
          </a:bodyPr>
          <a:lstStyle/>
          <a:p>
            <a:r>
              <a:rPr lang="en-GB" sz="3400" dirty="0"/>
              <a:t>How to maximise opportunities in a Hard market</a:t>
            </a:r>
          </a:p>
        </p:txBody>
      </p:sp>
      <p:sp>
        <p:nvSpPr>
          <p:cNvPr id="73" name="Rectangle 72">
            <a:extLst>
              <a:ext uri="{FF2B5EF4-FFF2-40B4-BE49-F238E27FC236}">
                <a16:creationId xmlns:a16="http://schemas.microsoft.com/office/drawing/2014/main" id="{DC61D707-5E7F-4B7C-910D-94A83595D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A79BC23-290A-47F6-9FB5-327780080E8D}"/>
              </a:ext>
            </a:extLst>
          </p:cNvPr>
          <p:cNvSpPr>
            <a:spLocks noGrp="1"/>
          </p:cNvSpPr>
          <p:nvPr>
            <p:ph idx="1"/>
          </p:nvPr>
        </p:nvSpPr>
        <p:spPr>
          <a:xfrm>
            <a:off x="1197864" y="2399100"/>
            <a:ext cx="5715000" cy="3563550"/>
          </a:xfrm>
        </p:spPr>
        <p:txBody>
          <a:bodyPr>
            <a:normAutofit lnSpcReduction="10000"/>
          </a:bodyPr>
          <a:lstStyle/>
          <a:p>
            <a:r>
              <a:rPr lang="en-GB" sz="2000" dirty="0"/>
              <a:t>By Alan Chandler, Chartered Insurer</a:t>
            </a:r>
          </a:p>
          <a:p>
            <a:endParaRPr lang="en-GB" sz="2000" dirty="0"/>
          </a:p>
          <a:p>
            <a:pPr marL="0" indent="0">
              <a:buNone/>
            </a:pPr>
            <a:r>
              <a:rPr lang="en-GB" sz="2000" b="0" i="0" dirty="0">
                <a:effectLst/>
                <a:latin typeface="Nunito"/>
              </a:rPr>
              <a:t>‘If you can keep your head when all about you</a:t>
            </a:r>
            <a:br>
              <a:rPr lang="en-GB" sz="2000" dirty="0"/>
            </a:br>
            <a:r>
              <a:rPr lang="en-GB" sz="2000" dirty="0">
                <a:latin typeface="Nunito"/>
              </a:rPr>
              <a:t>a</a:t>
            </a:r>
            <a:r>
              <a:rPr lang="en-GB" sz="2000" b="0" i="0" dirty="0">
                <a:effectLst/>
                <a:latin typeface="Nunito"/>
              </a:rPr>
              <a:t>re losing theirs and blaming it on you</a:t>
            </a:r>
            <a:r>
              <a:rPr lang="en-GB" sz="2000" dirty="0">
                <a:latin typeface="Nunito"/>
              </a:rPr>
              <a:t>. </a:t>
            </a:r>
            <a:r>
              <a:rPr lang="en-GB" sz="2000" b="0" i="0" dirty="0">
                <a:effectLst/>
                <a:latin typeface="Nunito"/>
              </a:rPr>
              <a:t>If you can trust yourself when all men doubt you, t</a:t>
            </a:r>
            <a:r>
              <a:rPr lang="en-GB" sz="2000" dirty="0">
                <a:latin typeface="Nunito"/>
              </a:rPr>
              <a:t>hen yours is the hard insurance market and all the distressed clients within in it. </a:t>
            </a:r>
            <a:endParaRPr lang="en-GB" sz="1400" b="0" i="0" dirty="0">
              <a:solidFill>
                <a:srgbClr val="000000"/>
              </a:solidFill>
              <a:effectLst/>
              <a:latin typeface="adobe-garamond-pro"/>
            </a:endParaRPr>
          </a:p>
          <a:p>
            <a:endParaRPr lang="en-GB" sz="2000" dirty="0">
              <a:latin typeface="Nunito"/>
            </a:endParaRPr>
          </a:p>
          <a:p>
            <a:pPr marL="0" indent="0">
              <a:buNone/>
            </a:pPr>
            <a:br>
              <a:rPr lang="en-GB" sz="2000" dirty="0"/>
            </a:br>
            <a:br>
              <a:rPr lang="en-GB" sz="2000" dirty="0"/>
            </a:br>
            <a:endParaRPr lang="en-GB" sz="2000" dirty="0"/>
          </a:p>
        </p:txBody>
      </p:sp>
      <p:pic>
        <p:nvPicPr>
          <p:cNvPr id="1026" name="Picture 2" descr="The Complete Works of Rudyard Kipling (Illustrated / Inline ...">
            <a:extLst>
              <a:ext uri="{FF2B5EF4-FFF2-40B4-BE49-F238E27FC236}">
                <a16:creationId xmlns:a16="http://schemas.microsoft.com/office/drawing/2014/main" id="{A6920D46-E64F-43E2-84A0-21F4874B9C1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6640" r="-2" b="5581"/>
          <a:stretch/>
        </p:blipFill>
        <p:spPr bwMode="auto">
          <a:xfrm>
            <a:off x="7553810" y="891540"/>
            <a:ext cx="3600607" cy="5071110"/>
          </a:xfrm>
          <a:prstGeom prst="rect">
            <a:avLst/>
          </a:prstGeom>
          <a:noFill/>
          <a:effectLst>
            <a:outerShdw blurRad="406400" dist="317500" dir="5400000" sx="89000" sy="89000" rotWithShape="0">
              <a:prstClr val="black">
                <a:alpha val="15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83732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3A479A96-A11F-48FE-BF80-A8106F8E8503}"/>
              </a:ext>
            </a:extLst>
          </p:cNvPr>
          <p:cNvSpPr>
            <a:spLocks noGrp="1"/>
          </p:cNvSpPr>
          <p:nvPr>
            <p:ph type="title"/>
          </p:nvPr>
        </p:nvSpPr>
        <p:spPr>
          <a:xfrm>
            <a:off x="958506" y="800392"/>
            <a:ext cx="10264697" cy="1212102"/>
          </a:xfrm>
        </p:spPr>
        <p:txBody>
          <a:bodyPr>
            <a:normAutofit/>
          </a:bodyPr>
          <a:lstStyle/>
          <a:p>
            <a:r>
              <a:rPr lang="en-GB" sz="4000">
                <a:solidFill>
                  <a:srgbClr val="FFFFFF"/>
                </a:solidFill>
              </a:rPr>
              <a:t>The market will get very hard</a:t>
            </a:r>
          </a:p>
        </p:txBody>
      </p:sp>
      <p:sp>
        <p:nvSpPr>
          <p:cNvPr id="3" name="Content Placeholder 2">
            <a:extLst>
              <a:ext uri="{FF2B5EF4-FFF2-40B4-BE49-F238E27FC236}">
                <a16:creationId xmlns:a16="http://schemas.microsoft.com/office/drawing/2014/main" id="{FAF68F8F-0FCC-429A-90BF-2AF908DA7431}"/>
              </a:ext>
            </a:extLst>
          </p:cNvPr>
          <p:cNvSpPr>
            <a:spLocks noGrp="1"/>
          </p:cNvSpPr>
          <p:nvPr>
            <p:ph idx="1"/>
          </p:nvPr>
        </p:nvSpPr>
        <p:spPr>
          <a:xfrm>
            <a:off x="1367624" y="2490436"/>
            <a:ext cx="9708995" cy="3567173"/>
          </a:xfrm>
        </p:spPr>
        <p:txBody>
          <a:bodyPr anchor="ctr">
            <a:normAutofit/>
          </a:bodyPr>
          <a:lstStyle/>
          <a:p>
            <a:r>
              <a:rPr lang="en-GB" sz="2400"/>
              <a:t>Take a look at Ireland to see what happens when a market gets very hard.</a:t>
            </a:r>
          </a:p>
          <a:p>
            <a:r>
              <a:rPr lang="en-GB" sz="2400"/>
              <a:t>Almost 250 insurers have pulled out of the market in the last six years, half of those in the last two years.</a:t>
            </a:r>
          </a:p>
          <a:p>
            <a:endParaRPr lang="en-GB" sz="2400"/>
          </a:p>
          <a:p>
            <a:r>
              <a:rPr lang="en-GB" sz="2400"/>
              <a:t>The UK insurance market will face significantly reduced capacity.</a:t>
            </a:r>
          </a:p>
        </p:txBody>
      </p:sp>
    </p:spTree>
    <p:extLst>
      <p:ext uri="{BB962C8B-B14F-4D97-AF65-F5344CB8AC3E}">
        <p14:creationId xmlns:p14="http://schemas.microsoft.com/office/powerpoint/2010/main" val="25356535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095" name="Rectangle 134">
            <a:extLst>
              <a:ext uri="{FF2B5EF4-FFF2-40B4-BE49-F238E27FC236}">
                <a16:creationId xmlns:a16="http://schemas.microsoft.com/office/drawing/2014/main" id="{16C5FA50-8D52-4617-AF91-5C7B1C835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5E60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E3514A3-95E9-44A0-8140-3653C92C47FF}"/>
              </a:ext>
            </a:extLst>
          </p:cNvPr>
          <p:cNvSpPr>
            <a:spLocks noGrp="1"/>
          </p:cNvSpPr>
          <p:nvPr>
            <p:ph type="title"/>
          </p:nvPr>
        </p:nvSpPr>
        <p:spPr>
          <a:xfrm>
            <a:off x="9093496" y="618681"/>
            <a:ext cx="2613872" cy="4794567"/>
          </a:xfrm>
        </p:spPr>
        <p:txBody>
          <a:bodyPr vert="horz" lIns="91440" tIns="45720" rIns="91440" bIns="45720" rtlCol="0" anchor="ctr">
            <a:normAutofit/>
          </a:bodyPr>
          <a:lstStyle/>
          <a:p>
            <a:r>
              <a:rPr lang="en-US" sz="2800">
                <a:solidFill>
                  <a:srgbClr val="FFFFFF"/>
                </a:solidFill>
              </a:rPr>
              <a:t>Not all classes of insurance will be affected by a hard market.</a:t>
            </a:r>
            <a:br>
              <a:rPr lang="en-US" sz="2800">
                <a:solidFill>
                  <a:srgbClr val="FFFFFF"/>
                </a:solidFill>
              </a:rPr>
            </a:br>
            <a:br>
              <a:rPr lang="en-US" sz="2800">
                <a:solidFill>
                  <a:srgbClr val="FFFFFF"/>
                </a:solidFill>
              </a:rPr>
            </a:br>
            <a:r>
              <a:rPr lang="en-US" sz="2800">
                <a:solidFill>
                  <a:srgbClr val="FFFFFF"/>
                </a:solidFill>
              </a:rPr>
              <a:t>It is possible that motor accidents in the UK are going on a permanent downward curve.</a:t>
            </a:r>
          </a:p>
        </p:txBody>
      </p:sp>
      <p:sp>
        <p:nvSpPr>
          <p:cNvPr id="3096" name="Rounded Rectangle 9">
            <a:extLst>
              <a:ext uri="{FF2B5EF4-FFF2-40B4-BE49-F238E27FC236}">
                <a16:creationId xmlns:a16="http://schemas.microsoft.com/office/drawing/2014/main" id="{E223798C-12AD-4B0C-A50C-D676347D67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3354" y="484632"/>
            <a:ext cx="8129016" cy="5724144"/>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Coronavirus motorway traffic">
            <a:extLst>
              <a:ext uri="{FF2B5EF4-FFF2-40B4-BE49-F238E27FC236}">
                <a16:creationId xmlns:a16="http://schemas.microsoft.com/office/drawing/2014/main" id="{19CD6F52-0D4C-42B7-9FED-3D94104C5D5B}"/>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5773" r="-1" b="-1"/>
          <a:stretch/>
        </p:blipFill>
        <p:spPr bwMode="auto">
          <a:xfrm>
            <a:off x="976251" y="942538"/>
            <a:ext cx="7163222" cy="4808332"/>
          </a:xfrm>
          <a:prstGeom prst="rect">
            <a:avLst/>
          </a:prstGeom>
          <a:noFill/>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97930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04209" y="635069"/>
            <a:ext cx="4509236" cy="1139139"/>
          </a:xfrm>
        </p:spPr>
        <p:txBody>
          <a:bodyPr vert="horz" lIns="91440" tIns="45720" rIns="91440" bIns="45720" rtlCol="0" anchor="ctr">
            <a:normAutofit/>
          </a:bodyPr>
          <a:lstStyle/>
          <a:p>
            <a:r>
              <a:rPr lang="en-US" sz="3600" kern="1200">
                <a:solidFill>
                  <a:schemeClr val="tx1"/>
                </a:solidFill>
                <a:latin typeface="+mj-lt"/>
                <a:ea typeface="+mj-ea"/>
                <a:cs typeface="+mj-cs"/>
              </a:rPr>
              <a:t>Covers under threat</a:t>
            </a:r>
          </a:p>
        </p:txBody>
      </p:sp>
      <p:sp>
        <p:nvSpPr>
          <p:cNvPr id="4" name="AutoShape 4" descr="Image result for images of scaffolders working"/>
          <p:cNvSpPr>
            <a:spLocks noChangeAspect="1" noChangeArrowheads="1"/>
          </p:cNvSpPr>
          <p:nvPr/>
        </p:nvSpPr>
        <p:spPr bwMode="auto">
          <a:xfrm>
            <a:off x="720992" y="1941362"/>
            <a:ext cx="4492454" cy="2419097"/>
          </a:xfrm>
          <a:prstGeom prst="rect">
            <a:avLst/>
          </a:prstGeom>
          <a:extLst>
            <a:ext uri="{909E8E84-426E-40DD-AFC4-6F175D3DCCD1}">
              <a14:hiddenFill xmlns:a14="http://schemas.microsoft.com/office/drawing/2010/main">
                <a:solidFill>
                  <a:srgbClr val="FFFFFF"/>
                </a:solidFill>
              </a14:hiddenFill>
            </a:ext>
          </a:extLst>
        </p:spPr>
        <p:txBody>
          <a:bodyPr vert="horz" lIns="91440" tIns="45720" rIns="91440" bIns="45720" numCol="1" rtlCol="0" anchor="t" anchorCtr="0" compatLnSpc="1">
            <a:prstTxWarp prst="textNoShape">
              <a:avLst/>
            </a:prstTxWarp>
            <a:normAutofit/>
          </a:bodyPr>
          <a:lstStyle/>
          <a:p>
            <a:pPr indent="-228600">
              <a:lnSpc>
                <a:spcPct val="90000"/>
              </a:lnSpc>
              <a:buFont typeface="Arial" panose="020B0604020202020204" pitchFamily="34" charset="0"/>
              <a:buChar char="•"/>
            </a:pPr>
            <a:endParaRPr lang="en-US"/>
          </a:p>
        </p:txBody>
      </p:sp>
      <p:sp>
        <p:nvSpPr>
          <p:cNvPr id="4123" name="Oval 78">
            <a:extLst>
              <a:ext uri="{FF2B5EF4-FFF2-40B4-BE49-F238E27FC236}">
                <a16:creationId xmlns:a16="http://schemas.microsoft.com/office/drawing/2014/main" id="{07977D39-626F-40D7-B00F-16E02602DD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49615" y="197110"/>
            <a:ext cx="2020824" cy="2020824"/>
          </a:xfrm>
          <a:prstGeom prst="ellipse">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 name="Picture 2" descr="The increasing cost of private medical insurance: and how a broker ...">
            <a:extLst>
              <a:ext uri="{FF2B5EF4-FFF2-40B4-BE49-F238E27FC236}">
                <a16:creationId xmlns:a16="http://schemas.microsoft.com/office/drawing/2014/main" id="{D98F64DD-6343-43EF-BD4C-7EEC159427C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4381" r="20139" b="4"/>
          <a:stretch/>
        </p:blipFill>
        <p:spPr bwMode="auto">
          <a:xfrm>
            <a:off x="5714207" y="361702"/>
            <a:ext cx="1691640" cy="1691640"/>
          </a:xfrm>
          <a:custGeom>
            <a:avLst/>
            <a:gdLst/>
            <a:ahLst/>
            <a:cxnLst/>
            <a:rect l="l" t="t" r="r" b="b"/>
            <a:pathLst>
              <a:path w="1956816" h="1956816">
                <a:moveTo>
                  <a:pt x="978408" y="0"/>
                </a:moveTo>
                <a:cubicBezTo>
                  <a:pt x="1518768" y="0"/>
                  <a:pt x="1956816" y="438048"/>
                  <a:pt x="1956816" y="978408"/>
                </a:cubicBezTo>
                <a:cubicBezTo>
                  <a:pt x="1956816" y="1518768"/>
                  <a:pt x="1518768" y="1956816"/>
                  <a:pt x="978408" y="1956816"/>
                </a:cubicBezTo>
                <a:cubicBezTo>
                  <a:pt x="438048" y="1956816"/>
                  <a:pt x="0" y="1518768"/>
                  <a:pt x="0" y="978408"/>
                </a:cubicBezTo>
                <a:cubicBezTo>
                  <a:pt x="0" y="438048"/>
                  <a:pt x="438048" y="0"/>
                  <a:pt x="978408" y="0"/>
                </a:cubicBezTo>
                <a:close/>
              </a:path>
            </a:pathLst>
          </a:custGeom>
          <a:noFill/>
          <a:extLst>
            <a:ext uri="{909E8E84-426E-40DD-AFC4-6F175D3DCCD1}">
              <a14:hiddenFill xmlns:a14="http://schemas.microsoft.com/office/drawing/2010/main">
                <a:solidFill>
                  <a:srgbClr val="FFFFFF"/>
                </a:solidFill>
              </a14:hiddenFill>
            </a:ext>
          </a:extLst>
        </p:spPr>
      </p:pic>
      <p:sp>
        <p:nvSpPr>
          <p:cNvPr id="4124" name="Freeform: Shape 80">
            <a:extLst>
              <a:ext uri="{FF2B5EF4-FFF2-40B4-BE49-F238E27FC236}">
                <a16:creationId xmlns:a16="http://schemas.microsoft.com/office/drawing/2014/main" id="{B905CDE4-B751-4B3E-B625-6E59F89034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4932" y="-16261"/>
            <a:ext cx="4077068" cy="3445261"/>
          </a:xfrm>
          <a:custGeom>
            <a:avLst/>
            <a:gdLst>
              <a:gd name="connsiteX0" fmla="*/ 250035 w 4077068"/>
              <a:gd name="connsiteY0" fmla="*/ 0 h 3445261"/>
              <a:gd name="connsiteX1" fmla="*/ 4077068 w 4077068"/>
              <a:gd name="connsiteY1" fmla="*/ 0 h 3445261"/>
              <a:gd name="connsiteX2" fmla="*/ 4077068 w 4077068"/>
              <a:gd name="connsiteY2" fmla="*/ 2743040 h 3445261"/>
              <a:gd name="connsiteX3" fmla="*/ 4074154 w 4077068"/>
              <a:gd name="connsiteY3" fmla="*/ 2746247 h 3445261"/>
              <a:gd name="connsiteX4" fmla="*/ 2386584 w 4077068"/>
              <a:gd name="connsiteY4" fmla="*/ 3445261 h 3445261"/>
              <a:gd name="connsiteX5" fmla="*/ 0 w 4077068"/>
              <a:gd name="connsiteY5" fmla="*/ 1058677 h 3445261"/>
              <a:gd name="connsiteX6" fmla="*/ 187550 w 4077068"/>
              <a:gd name="connsiteY6" fmla="*/ 129711 h 34452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7068" h="3445261">
                <a:moveTo>
                  <a:pt x="250035" y="0"/>
                </a:moveTo>
                <a:lnTo>
                  <a:pt x="4077068" y="0"/>
                </a:lnTo>
                <a:lnTo>
                  <a:pt x="4077068" y="2743040"/>
                </a:lnTo>
                <a:lnTo>
                  <a:pt x="4074154" y="2746247"/>
                </a:lnTo>
                <a:cubicBezTo>
                  <a:pt x="3642267" y="3178134"/>
                  <a:pt x="3045621" y="3445261"/>
                  <a:pt x="2386584" y="3445261"/>
                </a:cubicBezTo>
                <a:cubicBezTo>
                  <a:pt x="1068510" y="3445261"/>
                  <a:pt x="0" y="2376751"/>
                  <a:pt x="0" y="1058677"/>
                </a:cubicBezTo>
                <a:cubicBezTo>
                  <a:pt x="0" y="729159"/>
                  <a:pt x="66782" y="415238"/>
                  <a:pt x="187550" y="129711"/>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25" name="Oval 82">
            <a:extLst>
              <a:ext uri="{FF2B5EF4-FFF2-40B4-BE49-F238E27FC236}">
                <a16:creationId xmlns:a16="http://schemas.microsoft.com/office/drawing/2014/main" id="{08108C16-F4C0-44AA-999D-17BD39219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1428" y="2550745"/>
            <a:ext cx="3072384" cy="3072384"/>
          </a:xfrm>
          <a:prstGeom prst="ellipse">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100" name="Picture 4" descr="Broomfield Lodge Care Home, Broomfield, Herne Bay">
            <a:extLst>
              <a:ext uri="{FF2B5EF4-FFF2-40B4-BE49-F238E27FC236}">
                <a16:creationId xmlns:a16="http://schemas.microsoft.com/office/drawing/2014/main" id="{51E6F675-93F6-4781-A9ED-65C984062B8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7297" r="26704" b="3"/>
          <a:stretch/>
        </p:blipFill>
        <p:spPr bwMode="auto">
          <a:xfrm>
            <a:off x="5886020" y="2715337"/>
            <a:ext cx="2743200" cy="2743200"/>
          </a:xfrm>
          <a:custGeom>
            <a:avLst/>
            <a:gdLst/>
            <a:ahLst/>
            <a:cxnLst/>
            <a:rect l="l" t="t" r="r" b="b"/>
            <a:pathLst>
              <a:path w="2834640" h="2834640">
                <a:moveTo>
                  <a:pt x="1417320" y="0"/>
                </a:moveTo>
                <a:cubicBezTo>
                  <a:pt x="2200084" y="0"/>
                  <a:pt x="2834640" y="634556"/>
                  <a:pt x="2834640" y="1417320"/>
                </a:cubicBezTo>
                <a:cubicBezTo>
                  <a:pt x="2834640" y="2200084"/>
                  <a:pt x="2200084" y="2834640"/>
                  <a:pt x="1417320" y="2834640"/>
                </a:cubicBezTo>
                <a:cubicBezTo>
                  <a:pt x="634556" y="2834640"/>
                  <a:pt x="0" y="2200084"/>
                  <a:pt x="0" y="1417320"/>
                </a:cubicBezTo>
                <a:cubicBezTo>
                  <a:pt x="0" y="634556"/>
                  <a:pt x="634556" y="0"/>
                  <a:pt x="1417320" y="0"/>
                </a:cubicBezTo>
                <a:close/>
              </a:path>
            </a:pathLst>
          </a:custGeom>
          <a:noFill/>
          <a:extLst>
            <a:ext uri="{909E8E84-426E-40DD-AFC4-6F175D3DCCD1}">
              <a14:hiddenFill xmlns:a14="http://schemas.microsoft.com/office/drawing/2010/main">
                <a:solidFill>
                  <a:srgbClr val="FFFFFF"/>
                </a:solidFill>
              </a14:hiddenFill>
            </a:ext>
          </a:extLst>
        </p:spPr>
      </p:pic>
      <p:pic>
        <p:nvPicPr>
          <p:cNvPr id="4102" name="Picture 6" descr="Image result for images of scaffolders worki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r="13244" b="1"/>
          <a:stretch/>
        </p:blipFill>
        <p:spPr bwMode="auto">
          <a:xfrm>
            <a:off x="8278624" y="2"/>
            <a:ext cx="3913376" cy="3281569"/>
          </a:xfrm>
          <a:custGeom>
            <a:avLst/>
            <a:gdLst/>
            <a:ahLst/>
            <a:cxnLst/>
            <a:rect l="l" t="t" r="r" b="b"/>
            <a:pathLst>
              <a:path w="3913376" h="3281569">
                <a:moveTo>
                  <a:pt x="267865" y="0"/>
                </a:moveTo>
                <a:lnTo>
                  <a:pt x="3913376" y="0"/>
                </a:lnTo>
                <a:lnTo>
                  <a:pt x="3913376" y="2499938"/>
                </a:lnTo>
                <a:lnTo>
                  <a:pt x="3794714" y="2630499"/>
                </a:lnTo>
                <a:cubicBezTo>
                  <a:pt x="3392450" y="3032763"/>
                  <a:pt x="2836727" y="3281569"/>
                  <a:pt x="2222892" y="3281569"/>
                </a:cubicBezTo>
                <a:cubicBezTo>
                  <a:pt x="995223" y="3281569"/>
                  <a:pt x="0" y="2286346"/>
                  <a:pt x="0" y="1058677"/>
                </a:cubicBezTo>
                <a:cubicBezTo>
                  <a:pt x="0" y="751760"/>
                  <a:pt x="62202" y="459370"/>
                  <a:pt x="174686" y="193427"/>
                </a:cubicBezTo>
                <a:close/>
              </a:path>
            </a:pathLst>
          </a:custGeom>
          <a:noFill/>
          <a:extLst>
            <a:ext uri="{909E8E84-426E-40DD-AFC4-6F175D3DCCD1}">
              <a14:hiddenFill xmlns:a14="http://schemas.microsoft.com/office/drawing/2010/main">
                <a:solidFill>
                  <a:srgbClr val="FFFFFF"/>
                </a:solidFill>
              </a14:hiddenFill>
            </a:ext>
          </a:extLst>
        </p:spPr>
      </p:pic>
      <p:sp>
        <p:nvSpPr>
          <p:cNvPr id="4126" name="Freeform: Shape 84">
            <a:extLst>
              <a:ext uri="{FF2B5EF4-FFF2-40B4-BE49-F238E27FC236}">
                <a16:creationId xmlns:a16="http://schemas.microsoft.com/office/drawing/2014/main" id="{CDC29AC1-2821-4FCC-B597-88DAF39C36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53162" y="4604085"/>
            <a:ext cx="4281112" cy="2253913"/>
          </a:xfrm>
          <a:custGeom>
            <a:avLst/>
            <a:gdLst>
              <a:gd name="connsiteX0" fmla="*/ 2140556 w 4281112"/>
              <a:gd name="connsiteY0" fmla="*/ 0 h 2253913"/>
              <a:gd name="connsiteX1" fmla="*/ 4281112 w 4281112"/>
              <a:gd name="connsiteY1" fmla="*/ 2140556 h 2253913"/>
              <a:gd name="connsiteX2" fmla="*/ 4275388 w 4281112"/>
              <a:gd name="connsiteY2" fmla="*/ 2253913 h 2253913"/>
              <a:gd name="connsiteX3" fmla="*/ 5724 w 4281112"/>
              <a:gd name="connsiteY3" fmla="*/ 2253913 h 2253913"/>
              <a:gd name="connsiteX4" fmla="*/ 0 w 4281112"/>
              <a:gd name="connsiteY4" fmla="*/ 2140556 h 2253913"/>
              <a:gd name="connsiteX5" fmla="*/ 2140556 w 4281112"/>
              <a:gd name="connsiteY5" fmla="*/ 0 h 225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81112" h="2253913">
                <a:moveTo>
                  <a:pt x="2140556" y="0"/>
                </a:moveTo>
                <a:cubicBezTo>
                  <a:pt x="3322752" y="0"/>
                  <a:pt x="4281112" y="958360"/>
                  <a:pt x="4281112" y="2140556"/>
                </a:cubicBezTo>
                <a:lnTo>
                  <a:pt x="4275388" y="2253913"/>
                </a:lnTo>
                <a:lnTo>
                  <a:pt x="5724" y="2253913"/>
                </a:lnTo>
                <a:lnTo>
                  <a:pt x="0" y="2140556"/>
                </a:lnTo>
                <a:cubicBezTo>
                  <a:pt x="0" y="958360"/>
                  <a:pt x="958360" y="0"/>
                  <a:pt x="2140556" y="0"/>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106" name="Picture 10" descr="Image result for motor traders apprentice images"/>
          <p:cNvPicPr>
            <a:picLocks noChangeAspect="1" noChangeArrowheads="1"/>
          </p:cNvPicPr>
          <p:nvPr/>
        </p:nvPicPr>
        <p:blipFill rotWithShape="1">
          <a:blip r:embed="rId5">
            <a:extLst>
              <a:ext uri="{28A0092B-C50C-407E-A947-70E740481C1C}">
                <a14:useLocalDpi xmlns:a14="http://schemas.microsoft.com/office/drawing/2010/main" val="0"/>
              </a:ext>
            </a:extLst>
          </a:blip>
          <a:srcRect t="9680" r="5" b="11118"/>
          <a:stretch/>
        </p:blipFill>
        <p:spPr bwMode="auto">
          <a:xfrm>
            <a:off x="1818614" y="4769536"/>
            <a:ext cx="3950208" cy="2088462"/>
          </a:xfrm>
          <a:custGeom>
            <a:avLst/>
            <a:gdLst/>
            <a:ahLst/>
            <a:cxnLst/>
            <a:rect l="l" t="t" r="r" b="b"/>
            <a:pathLst>
              <a:path w="3950208" h="2088462">
                <a:moveTo>
                  <a:pt x="1975104" y="0"/>
                </a:moveTo>
                <a:cubicBezTo>
                  <a:pt x="3065924" y="0"/>
                  <a:pt x="3950208" y="884284"/>
                  <a:pt x="3950208" y="1975104"/>
                </a:cubicBezTo>
                <a:lnTo>
                  <a:pt x="3944484" y="2088462"/>
                </a:lnTo>
                <a:lnTo>
                  <a:pt x="5724" y="2088462"/>
                </a:lnTo>
                <a:lnTo>
                  <a:pt x="0" y="1975104"/>
                </a:lnTo>
                <a:cubicBezTo>
                  <a:pt x="0" y="884284"/>
                  <a:pt x="884284" y="0"/>
                  <a:pt x="1975104" y="0"/>
                </a:cubicBezTo>
                <a:close/>
              </a:path>
            </a:pathLst>
          </a:custGeom>
          <a:noFill/>
          <a:extLst>
            <a:ext uri="{909E8E84-426E-40DD-AFC4-6F175D3DCCD1}">
              <a14:hiddenFill xmlns:a14="http://schemas.microsoft.com/office/drawing/2010/main">
                <a:solidFill>
                  <a:srgbClr val="FFFFFF"/>
                </a:solidFill>
              </a14:hiddenFill>
            </a:ext>
          </a:extLst>
        </p:spPr>
      </p:pic>
      <p:sp>
        <p:nvSpPr>
          <p:cNvPr id="4127" name="Freeform: Shape 86">
            <a:extLst>
              <a:ext uri="{FF2B5EF4-FFF2-40B4-BE49-F238E27FC236}">
                <a16:creationId xmlns:a16="http://schemas.microsoft.com/office/drawing/2014/main" id="{C8F10CB3-3B5E-4C7A-98CF-B87454DDFA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48370" y="3966828"/>
            <a:ext cx="3339958" cy="2891173"/>
          </a:xfrm>
          <a:custGeom>
            <a:avLst/>
            <a:gdLst>
              <a:gd name="connsiteX0" fmla="*/ 2002536 w 3339958"/>
              <a:gd name="connsiteY0" fmla="*/ 0 h 2891173"/>
              <a:gd name="connsiteX1" fmla="*/ 3276335 w 3339958"/>
              <a:gd name="connsiteY1" fmla="*/ 457282 h 2891173"/>
              <a:gd name="connsiteX2" fmla="*/ 3339958 w 3339958"/>
              <a:gd name="connsiteY2" fmla="*/ 515107 h 2891173"/>
              <a:gd name="connsiteX3" fmla="*/ 3339958 w 3339958"/>
              <a:gd name="connsiteY3" fmla="*/ 2891173 h 2891173"/>
              <a:gd name="connsiteX4" fmla="*/ 209954 w 3339958"/>
              <a:gd name="connsiteY4" fmla="*/ 2891173 h 2891173"/>
              <a:gd name="connsiteX5" fmla="*/ 157369 w 3339958"/>
              <a:gd name="connsiteY5" fmla="*/ 2782014 h 2891173"/>
              <a:gd name="connsiteX6" fmla="*/ 0 w 3339958"/>
              <a:gd name="connsiteY6" fmla="*/ 2002536 h 2891173"/>
              <a:gd name="connsiteX7" fmla="*/ 2002536 w 3339958"/>
              <a:gd name="connsiteY7" fmla="*/ 0 h 28911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39958" h="2891173">
                <a:moveTo>
                  <a:pt x="2002536" y="0"/>
                </a:moveTo>
                <a:cubicBezTo>
                  <a:pt x="2486398" y="0"/>
                  <a:pt x="2930179" y="171609"/>
                  <a:pt x="3276335" y="457282"/>
                </a:cubicBezTo>
                <a:lnTo>
                  <a:pt x="3339958" y="515107"/>
                </a:lnTo>
                <a:lnTo>
                  <a:pt x="3339958" y="2891173"/>
                </a:lnTo>
                <a:lnTo>
                  <a:pt x="209954" y="2891173"/>
                </a:lnTo>
                <a:lnTo>
                  <a:pt x="157369" y="2782014"/>
                </a:lnTo>
                <a:cubicBezTo>
                  <a:pt x="56036" y="2542434"/>
                  <a:pt x="0" y="2279029"/>
                  <a:pt x="0" y="2002536"/>
                </a:cubicBezTo>
                <a:cubicBezTo>
                  <a:pt x="0" y="896566"/>
                  <a:pt x="896566" y="0"/>
                  <a:pt x="2002536" y="0"/>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4098" name="Picture 2" descr="Image result for badly run motor traders images"/>
          <p:cNvPicPr>
            <a:picLocks noGrp="1" noChangeAspect="1" noChangeArrowheads="1"/>
          </p:cNvPicPr>
          <p:nvPr>
            <p:ph idx="1"/>
          </p:nvPr>
        </p:nvPicPr>
        <p:blipFill rotWithShape="1">
          <a:blip r:embed="rId6">
            <a:extLst>
              <a:ext uri="{28A0092B-C50C-407E-A947-70E740481C1C}">
                <a14:useLocalDpi xmlns:a14="http://schemas.microsoft.com/office/drawing/2010/main" val="0"/>
              </a:ext>
            </a:extLst>
          </a:blip>
          <a:srcRect l="17831" r="4582" b="2"/>
          <a:stretch/>
        </p:blipFill>
        <p:spPr bwMode="auto">
          <a:xfrm>
            <a:off x="9009416" y="4131546"/>
            <a:ext cx="3178912" cy="2726454"/>
          </a:xfrm>
          <a:custGeom>
            <a:avLst/>
            <a:gdLst/>
            <a:ahLst/>
            <a:cxnLst/>
            <a:rect l="l" t="t" r="r" b="b"/>
            <a:pathLst>
              <a:path w="3178912" h="2726454">
                <a:moveTo>
                  <a:pt x="1837818" y="0"/>
                </a:moveTo>
                <a:cubicBezTo>
                  <a:pt x="2345318" y="0"/>
                  <a:pt x="2804772" y="205705"/>
                  <a:pt x="3137352" y="538285"/>
                </a:cubicBezTo>
                <a:lnTo>
                  <a:pt x="3178912" y="584013"/>
                </a:lnTo>
                <a:lnTo>
                  <a:pt x="3178912" y="2726454"/>
                </a:lnTo>
                <a:lnTo>
                  <a:pt x="229483" y="2726454"/>
                </a:lnTo>
                <a:lnTo>
                  <a:pt x="221815" y="2713832"/>
                </a:lnTo>
                <a:cubicBezTo>
                  <a:pt x="80353" y="2453425"/>
                  <a:pt x="0" y="2155005"/>
                  <a:pt x="0" y="1837818"/>
                </a:cubicBezTo>
                <a:cubicBezTo>
                  <a:pt x="0" y="822819"/>
                  <a:pt x="822819" y="0"/>
                  <a:pt x="1837818" y="0"/>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61982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828D1E49-2A21-4A83-A0E0-FB1597B4B2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3" name="Group 72">
            <a:extLst>
              <a:ext uri="{FF2B5EF4-FFF2-40B4-BE49-F238E27FC236}">
                <a16:creationId xmlns:a16="http://schemas.microsoft.com/office/drawing/2014/main" id="{088B852E-5494-418B-A833-75CF016A9E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74" name="Freeform 5">
              <a:extLst>
                <a:ext uri="{FF2B5EF4-FFF2-40B4-BE49-F238E27FC236}">
                  <a16:creationId xmlns:a16="http://schemas.microsoft.com/office/drawing/2014/main" id="{DF31E3C1-1A46-4329-9F80-B576692FEE4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5" name="Freeform 6">
              <a:extLst>
                <a:ext uri="{FF2B5EF4-FFF2-40B4-BE49-F238E27FC236}">
                  <a16:creationId xmlns:a16="http://schemas.microsoft.com/office/drawing/2014/main" id="{294B4592-99CA-47B1-816F-CE2D44F65BB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 name="Freeform 7">
              <a:extLst>
                <a:ext uri="{FF2B5EF4-FFF2-40B4-BE49-F238E27FC236}">
                  <a16:creationId xmlns:a16="http://schemas.microsoft.com/office/drawing/2014/main" id="{BF690E4C-72F8-4AC5-AF99-562763CC67B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7" name="Freeform 8">
              <a:extLst>
                <a:ext uri="{FF2B5EF4-FFF2-40B4-BE49-F238E27FC236}">
                  <a16:creationId xmlns:a16="http://schemas.microsoft.com/office/drawing/2014/main" id="{F834CDD4-CAB8-4ACC-9AAC-5399C743DEC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 name="Freeform 9">
              <a:extLst>
                <a:ext uri="{FF2B5EF4-FFF2-40B4-BE49-F238E27FC236}">
                  <a16:creationId xmlns:a16="http://schemas.microsoft.com/office/drawing/2014/main" id="{1AEB045A-6821-475B-A28E-047437ABEF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9" name="Freeform 10">
              <a:extLst>
                <a:ext uri="{FF2B5EF4-FFF2-40B4-BE49-F238E27FC236}">
                  <a16:creationId xmlns:a16="http://schemas.microsoft.com/office/drawing/2014/main" id="{D9B790C0-3D34-4626-BAFB-6EB473F40C7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 name="Freeform 11">
              <a:extLst>
                <a:ext uri="{FF2B5EF4-FFF2-40B4-BE49-F238E27FC236}">
                  <a16:creationId xmlns:a16="http://schemas.microsoft.com/office/drawing/2014/main" id="{EDA4D87F-91A4-4628-9A6E-F01820A7EE5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1" name="Freeform 12">
              <a:extLst>
                <a:ext uri="{FF2B5EF4-FFF2-40B4-BE49-F238E27FC236}">
                  <a16:creationId xmlns:a16="http://schemas.microsoft.com/office/drawing/2014/main" id="{045DAB88-124C-459C-A889-DAE9C9BE285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 name="Freeform 13">
              <a:extLst>
                <a:ext uri="{FF2B5EF4-FFF2-40B4-BE49-F238E27FC236}">
                  <a16:creationId xmlns:a16="http://schemas.microsoft.com/office/drawing/2014/main" id="{85D44010-1DAA-4CAC-B83F-7E3E8C455D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3" name="Freeform 14">
              <a:extLst>
                <a:ext uri="{FF2B5EF4-FFF2-40B4-BE49-F238E27FC236}">
                  <a16:creationId xmlns:a16="http://schemas.microsoft.com/office/drawing/2014/main" id="{E8C01D66-5C93-4A2E-AA74-DE97574EA4E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 name="Freeform 15">
              <a:extLst>
                <a:ext uri="{FF2B5EF4-FFF2-40B4-BE49-F238E27FC236}">
                  <a16:creationId xmlns:a16="http://schemas.microsoft.com/office/drawing/2014/main" id="{E2E1A6E1-6C4A-47D3-81E2-9F8624F1BB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 name="Freeform 16">
              <a:extLst>
                <a:ext uri="{FF2B5EF4-FFF2-40B4-BE49-F238E27FC236}">
                  <a16:creationId xmlns:a16="http://schemas.microsoft.com/office/drawing/2014/main" id="{3E849CB5-4526-49DC-B77B-A20FDB7FFDA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 name="Freeform 17">
              <a:extLst>
                <a:ext uri="{FF2B5EF4-FFF2-40B4-BE49-F238E27FC236}">
                  <a16:creationId xmlns:a16="http://schemas.microsoft.com/office/drawing/2014/main" id="{5A18C8A4-FB2A-44C1-93D3-26C6DDFE0CC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7" name="Freeform 18">
              <a:extLst>
                <a:ext uri="{FF2B5EF4-FFF2-40B4-BE49-F238E27FC236}">
                  <a16:creationId xmlns:a16="http://schemas.microsoft.com/office/drawing/2014/main" id="{85D014FD-8C5A-4071-B19E-4910AAB6186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8" name="Freeform 19">
              <a:extLst>
                <a:ext uri="{FF2B5EF4-FFF2-40B4-BE49-F238E27FC236}">
                  <a16:creationId xmlns:a16="http://schemas.microsoft.com/office/drawing/2014/main" id="{A37D7262-3596-4026-9AD4-E94332E5260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9" name="Freeform 20">
              <a:extLst>
                <a:ext uri="{FF2B5EF4-FFF2-40B4-BE49-F238E27FC236}">
                  <a16:creationId xmlns:a16="http://schemas.microsoft.com/office/drawing/2014/main" id="{187E37E0-AAC3-4B33-AF36-334ACCBD33C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0" name="Freeform 21">
              <a:extLst>
                <a:ext uri="{FF2B5EF4-FFF2-40B4-BE49-F238E27FC236}">
                  <a16:creationId xmlns:a16="http://schemas.microsoft.com/office/drawing/2014/main" id="{409758BB-8A0E-4BEB-BC0C-F410AD98CDD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 name="Freeform 22">
              <a:extLst>
                <a:ext uri="{FF2B5EF4-FFF2-40B4-BE49-F238E27FC236}">
                  <a16:creationId xmlns:a16="http://schemas.microsoft.com/office/drawing/2014/main" id="{97C4EFE2-9D25-4978-BD9A-873B4927021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 name="Freeform 23">
              <a:extLst>
                <a:ext uri="{FF2B5EF4-FFF2-40B4-BE49-F238E27FC236}">
                  <a16:creationId xmlns:a16="http://schemas.microsoft.com/office/drawing/2014/main" id="{9CCAF82A-A0E0-4B55-A97B-EFFAE79AF7D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3" name="Freeform 24">
              <a:extLst>
                <a:ext uri="{FF2B5EF4-FFF2-40B4-BE49-F238E27FC236}">
                  <a16:creationId xmlns:a16="http://schemas.microsoft.com/office/drawing/2014/main" id="{4F800DD8-3954-4F73-8807-16F1CFAC1EB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4" name="Freeform 25">
              <a:extLst>
                <a:ext uri="{FF2B5EF4-FFF2-40B4-BE49-F238E27FC236}">
                  <a16:creationId xmlns:a16="http://schemas.microsoft.com/office/drawing/2014/main" id="{84E1C91A-4B06-4852-918C-6380FA986BB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66669784-CD43-4E51-B9EE-A9F764117D7A}"/>
              </a:ext>
            </a:extLst>
          </p:cNvPr>
          <p:cNvSpPr>
            <a:spLocks noGrp="1"/>
          </p:cNvSpPr>
          <p:nvPr>
            <p:ph type="title"/>
          </p:nvPr>
        </p:nvSpPr>
        <p:spPr>
          <a:xfrm>
            <a:off x="904877" y="795527"/>
            <a:ext cx="10488547" cy="1190912"/>
          </a:xfrm>
        </p:spPr>
        <p:txBody>
          <a:bodyPr>
            <a:normAutofit/>
          </a:bodyPr>
          <a:lstStyle/>
          <a:p>
            <a:pPr algn="ctr"/>
            <a:r>
              <a:rPr lang="en-GB" sz="4000"/>
              <a:t>Ten Factors on how brokers and underwriters can maximise opportunities in a hard market </a:t>
            </a:r>
          </a:p>
        </p:txBody>
      </p:sp>
      <p:sp>
        <p:nvSpPr>
          <p:cNvPr id="96" name="Rectangle 95">
            <a:extLst>
              <a:ext uri="{FF2B5EF4-FFF2-40B4-BE49-F238E27FC236}">
                <a16:creationId xmlns:a16="http://schemas.microsoft.com/office/drawing/2014/main" id="{E972DE0D-2E53-4159-ABD3-C601524262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030" y="2250281"/>
            <a:ext cx="4959318" cy="3678237"/>
          </a:xfrm>
          <a:prstGeom prst="rect">
            <a:avLst/>
          </a:prstGeom>
          <a:solidFill>
            <a:schemeClr val="bg1"/>
          </a:solidFill>
          <a:ln w="19050">
            <a:solidFill>
              <a:srgbClr val="F77373"/>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Exponentially Increasing Function -- from Wolfram MathWorld">
            <a:extLst>
              <a:ext uri="{FF2B5EF4-FFF2-40B4-BE49-F238E27FC236}">
                <a16:creationId xmlns:a16="http://schemas.microsoft.com/office/drawing/2014/main" id="{661DF6AB-22CD-4310-BB8C-1AB5548CDFC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103257" y="2665749"/>
            <a:ext cx="4626864" cy="2847300"/>
          </a:xfrm>
          <a:prstGeom prst="rect">
            <a:avLst/>
          </a:prstGeom>
          <a:noFill/>
          <a:ln w="12700">
            <a:noFill/>
          </a:ln>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B2BC3F9D-3CEA-4BDC-9430-74B079EE06EF}"/>
              </a:ext>
            </a:extLst>
          </p:cNvPr>
          <p:cNvSpPr>
            <a:spLocks noGrp="1"/>
          </p:cNvSpPr>
          <p:nvPr>
            <p:ph idx="1"/>
          </p:nvPr>
        </p:nvSpPr>
        <p:spPr>
          <a:xfrm>
            <a:off x="6380703" y="2228850"/>
            <a:ext cx="5028928" cy="3699669"/>
          </a:xfrm>
        </p:spPr>
        <p:txBody>
          <a:bodyPr anchor="ctr">
            <a:normAutofit fontScale="92500" lnSpcReduction="10000"/>
          </a:bodyPr>
          <a:lstStyle/>
          <a:p>
            <a:pPr>
              <a:buClr>
                <a:srgbClr val="F77373"/>
              </a:buClr>
            </a:pPr>
            <a:r>
              <a:rPr lang="en-GB" sz="1800" dirty="0"/>
              <a:t>During difficult times businesses that are well structured and have highly trained staff grow exponentially – many highly successful brokers attribute 2001 as a major turning point in their business.</a:t>
            </a:r>
          </a:p>
          <a:p>
            <a:pPr>
              <a:buClr>
                <a:srgbClr val="F77373"/>
              </a:buClr>
            </a:pPr>
            <a:r>
              <a:rPr lang="en-GB" sz="1800" dirty="0"/>
              <a:t>Businesses that have been based on selling cheap without any investment in training lose market share, because their lack of knowledge gets exposed in a hard market – these brokers and underwriters will not be viewing this presentation!!!</a:t>
            </a:r>
          </a:p>
          <a:p>
            <a:pPr>
              <a:buClr>
                <a:srgbClr val="F77373"/>
              </a:buClr>
            </a:pPr>
            <a:r>
              <a:rPr lang="en-GB" sz="1800" dirty="0"/>
              <a:t>The growth will not be based on new entrants, it  will be based on redistribution.</a:t>
            </a:r>
          </a:p>
          <a:p>
            <a:pPr>
              <a:buClr>
                <a:srgbClr val="F77373"/>
              </a:buClr>
            </a:pPr>
            <a:r>
              <a:rPr lang="en-GB" sz="1800" dirty="0"/>
              <a:t>We will now go through the ten factors on how to maximise growth opportunities in a hard market.</a:t>
            </a:r>
          </a:p>
        </p:txBody>
      </p:sp>
    </p:spTree>
    <p:extLst>
      <p:ext uri="{BB962C8B-B14F-4D97-AF65-F5344CB8AC3E}">
        <p14:creationId xmlns:p14="http://schemas.microsoft.com/office/powerpoint/2010/main" val="5821843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DFE8A53-225B-4C5D-9089-6B09D6BD6D1A}"/>
              </a:ext>
            </a:extLst>
          </p:cNvPr>
          <p:cNvSpPr>
            <a:spLocks noGrp="1"/>
          </p:cNvSpPr>
          <p:nvPr>
            <p:ph type="title"/>
          </p:nvPr>
        </p:nvSpPr>
        <p:spPr>
          <a:xfrm>
            <a:off x="808638" y="386930"/>
            <a:ext cx="9236700" cy="1188950"/>
          </a:xfrm>
        </p:spPr>
        <p:txBody>
          <a:bodyPr anchor="b">
            <a:normAutofit/>
          </a:bodyPr>
          <a:lstStyle/>
          <a:p>
            <a:r>
              <a:rPr lang="en-GB" sz="5400"/>
              <a:t>Clients are not impressed!</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425A2D9-1571-4E8A-BA16-E5D9D3C5830F}"/>
              </a:ext>
            </a:extLst>
          </p:cNvPr>
          <p:cNvSpPr>
            <a:spLocks noGrp="1"/>
          </p:cNvSpPr>
          <p:nvPr>
            <p:ph idx="1"/>
          </p:nvPr>
        </p:nvSpPr>
        <p:spPr>
          <a:xfrm>
            <a:off x="793660" y="2599509"/>
            <a:ext cx="10143668" cy="3435531"/>
          </a:xfrm>
        </p:spPr>
        <p:txBody>
          <a:bodyPr anchor="ctr">
            <a:normAutofit/>
          </a:bodyPr>
          <a:lstStyle/>
          <a:p>
            <a:r>
              <a:rPr lang="en-GB" sz="2400" b="0" i="0" dirty="0">
                <a:effectLst/>
                <a:latin typeface="Calibri" panose="020F0502020204030204" pitchFamily="34" charset="0"/>
              </a:rPr>
              <a:t>To quote a </a:t>
            </a:r>
            <a:r>
              <a:rPr lang="en-GB" sz="2400" b="0" i="0">
                <a:effectLst/>
                <a:latin typeface="Calibri" panose="020F0502020204030204" pitchFamily="34" charset="0"/>
              </a:rPr>
              <a:t>large client</a:t>
            </a:r>
            <a:endParaRPr lang="en-GB" sz="2400" b="0" i="0" dirty="0">
              <a:effectLst/>
              <a:latin typeface="Calibri" panose="020F0502020204030204" pitchFamily="34" charset="0"/>
            </a:endParaRPr>
          </a:p>
          <a:p>
            <a:pPr marL="0" indent="0">
              <a:buNone/>
            </a:pPr>
            <a:r>
              <a:rPr lang="en-GB" sz="2400" dirty="0">
                <a:latin typeface="Calibri" panose="020F0502020204030204" pitchFamily="34" charset="0"/>
              </a:rPr>
              <a:t>‘’</a:t>
            </a:r>
            <a:r>
              <a:rPr lang="en-GB" sz="2400" b="0" i="0" dirty="0">
                <a:effectLst/>
                <a:latin typeface="Calibri" panose="020F0502020204030204" pitchFamily="34" charset="0"/>
              </a:rPr>
              <a:t>The minimum I expect from an underwriter, a senior underwriter, an underwriter who’s the head of financial lines, is that if he’s going to give me a 4000% increase, reduce my capacity, and give me some significant restrictions in cover, then he is able to articulate why he’s doing that’’</a:t>
            </a:r>
            <a:endParaRPr lang="en-GB" sz="2400" dirty="0"/>
          </a:p>
        </p:txBody>
      </p:sp>
    </p:spTree>
    <p:extLst>
      <p:ext uri="{BB962C8B-B14F-4D97-AF65-F5344CB8AC3E}">
        <p14:creationId xmlns:p14="http://schemas.microsoft.com/office/powerpoint/2010/main" val="14373439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42CD0639-E317-4330-8E76-7B403F97CBEE}"/>
              </a:ext>
            </a:extLst>
          </p:cNvPr>
          <p:cNvSpPr>
            <a:spLocks noGrp="1"/>
          </p:cNvSpPr>
          <p:nvPr>
            <p:ph type="title"/>
          </p:nvPr>
        </p:nvSpPr>
        <p:spPr>
          <a:xfrm>
            <a:off x="958506" y="800392"/>
            <a:ext cx="10264697" cy="1212102"/>
          </a:xfrm>
        </p:spPr>
        <p:txBody>
          <a:bodyPr>
            <a:normAutofit/>
          </a:bodyPr>
          <a:lstStyle/>
          <a:p>
            <a:r>
              <a:rPr lang="en-GB" sz="4000">
                <a:solidFill>
                  <a:srgbClr val="FFFFFF"/>
                </a:solidFill>
              </a:rPr>
              <a:t>So how can brokers and underwriters maximise opportunities in a hard market? FACTOR ONE</a:t>
            </a:r>
          </a:p>
        </p:txBody>
      </p:sp>
      <p:sp>
        <p:nvSpPr>
          <p:cNvPr id="3" name="Content Placeholder 2">
            <a:extLst>
              <a:ext uri="{FF2B5EF4-FFF2-40B4-BE49-F238E27FC236}">
                <a16:creationId xmlns:a16="http://schemas.microsoft.com/office/drawing/2014/main" id="{5439A08B-1B31-4FF7-867C-1F3C62161B79}"/>
              </a:ext>
            </a:extLst>
          </p:cNvPr>
          <p:cNvSpPr>
            <a:spLocks noGrp="1"/>
          </p:cNvSpPr>
          <p:nvPr>
            <p:ph idx="1"/>
          </p:nvPr>
        </p:nvSpPr>
        <p:spPr>
          <a:xfrm>
            <a:off x="1367624" y="2490436"/>
            <a:ext cx="9708995" cy="3567173"/>
          </a:xfrm>
        </p:spPr>
        <p:txBody>
          <a:bodyPr anchor="ctr">
            <a:normAutofit/>
          </a:bodyPr>
          <a:lstStyle/>
          <a:p>
            <a:pPr marL="0" indent="0">
              <a:buNone/>
            </a:pPr>
            <a:r>
              <a:rPr lang="en-GB" sz="2400" dirty="0"/>
              <a:t>Factor One Educate Clients about what a hard market is and the many factors causing it.</a:t>
            </a:r>
          </a:p>
          <a:p>
            <a:r>
              <a:rPr lang="en-GB" sz="2400" dirty="0"/>
              <a:t>  Do not say your premiums have increased due to </a:t>
            </a:r>
            <a:r>
              <a:rPr lang="en-GB" sz="2400" dirty="0" err="1"/>
              <a:t>Covid</a:t>
            </a:r>
            <a:r>
              <a:rPr lang="en-GB" sz="2400" dirty="0"/>
              <a:t>- 19 as it is only one of many factors, and the client probably did not get paid out on Covid-19 ! - so change the narrative.</a:t>
            </a:r>
          </a:p>
          <a:p>
            <a:r>
              <a:rPr lang="en-GB" sz="2400" dirty="0"/>
              <a:t>Do quote John Neal that worldwide losses will be in excess of $200 Billion, making it the worse underwriting loss ever.</a:t>
            </a:r>
          </a:p>
          <a:p>
            <a:r>
              <a:rPr lang="en-GB" sz="2400" dirty="0"/>
              <a:t>Create expectations of the new norm.</a:t>
            </a:r>
          </a:p>
        </p:txBody>
      </p:sp>
    </p:spTree>
    <p:extLst>
      <p:ext uri="{BB962C8B-B14F-4D97-AF65-F5344CB8AC3E}">
        <p14:creationId xmlns:p14="http://schemas.microsoft.com/office/powerpoint/2010/main" val="26770732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1B3EF-63E4-475F-B425-BA92212D41DD}"/>
              </a:ext>
            </a:extLst>
          </p:cNvPr>
          <p:cNvSpPr>
            <a:spLocks noGrp="1"/>
          </p:cNvSpPr>
          <p:nvPr>
            <p:ph type="title"/>
          </p:nvPr>
        </p:nvSpPr>
        <p:spPr>
          <a:xfrm>
            <a:off x="4965430" y="629268"/>
            <a:ext cx="6586491" cy="1286160"/>
          </a:xfrm>
        </p:spPr>
        <p:txBody>
          <a:bodyPr anchor="b">
            <a:normAutofit/>
          </a:bodyPr>
          <a:lstStyle/>
          <a:p>
            <a:r>
              <a:rPr lang="en-GB" sz="4100" dirty="0"/>
              <a:t>FACTOR TWO – Do be sympathetic</a:t>
            </a:r>
          </a:p>
        </p:txBody>
      </p:sp>
      <p:sp>
        <p:nvSpPr>
          <p:cNvPr id="3" name="Content Placeholder 2">
            <a:extLst>
              <a:ext uri="{FF2B5EF4-FFF2-40B4-BE49-F238E27FC236}">
                <a16:creationId xmlns:a16="http://schemas.microsoft.com/office/drawing/2014/main" id="{0D6C92FF-2DC0-4D89-AF80-3D9A9A76CE8E}"/>
              </a:ext>
            </a:extLst>
          </p:cNvPr>
          <p:cNvSpPr>
            <a:spLocks noGrp="1"/>
          </p:cNvSpPr>
          <p:nvPr>
            <p:ph idx="1"/>
          </p:nvPr>
        </p:nvSpPr>
        <p:spPr>
          <a:xfrm>
            <a:off x="4965431" y="2438400"/>
            <a:ext cx="6586489" cy="3785419"/>
          </a:xfrm>
        </p:spPr>
        <p:txBody>
          <a:bodyPr>
            <a:normAutofit/>
          </a:bodyPr>
          <a:lstStyle/>
          <a:p>
            <a:pPr marL="0" indent="0">
              <a:buNone/>
            </a:pPr>
            <a:endParaRPr lang="en-GB" sz="2000" dirty="0"/>
          </a:p>
          <a:p>
            <a:r>
              <a:rPr lang="en-GB" sz="2000" dirty="0"/>
              <a:t>Most clients are facing some of the biggest challenges of their business lives. Do NOT be the carefree broker saying its 50% uplift take or leave it – nothing else out there for risks like yours!</a:t>
            </a:r>
          </a:p>
          <a:p>
            <a:endParaRPr lang="en-GB" sz="2000" dirty="0"/>
          </a:p>
          <a:p>
            <a:r>
              <a:rPr lang="en-GB" sz="2000" dirty="0"/>
              <a:t>Most clients have never needed a premium decrease more, yet their hopes will be dashed as they will be getting the opposite. </a:t>
            </a:r>
          </a:p>
          <a:p>
            <a:endParaRPr lang="en-GB" sz="2000" dirty="0"/>
          </a:p>
          <a:p>
            <a:r>
              <a:rPr lang="en-GB" sz="2000" b="1" dirty="0"/>
              <a:t>Tact and understanding will go a long way.</a:t>
            </a:r>
          </a:p>
          <a:p>
            <a:endParaRPr lang="en-GB" sz="2000" dirty="0"/>
          </a:p>
        </p:txBody>
      </p:sp>
      <p:pic>
        <p:nvPicPr>
          <p:cNvPr id="4" name="Picture 2" descr="Related image">
            <a:extLst>
              <a:ext uri="{FF2B5EF4-FFF2-40B4-BE49-F238E27FC236}">
                <a16:creationId xmlns:a16="http://schemas.microsoft.com/office/drawing/2014/main" id="{17D7A19A-F891-4DFD-835E-D080A64435D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38" r="8938"/>
          <a:stretch/>
        </p:blipFill>
        <p:spPr bwMode="auto">
          <a:xfrm>
            <a:off x="20" y="10"/>
            <a:ext cx="4635571" cy="6857990"/>
          </a:xfrm>
          <a:prstGeom prst="rect">
            <a:avLst/>
          </a:prstGeom>
          <a:noFill/>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4" name="Straight Connector 13">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D38A78"/>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47324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A077C76-5E31-408A-9AB4-3B0D3D09900E}"/>
              </a:ext>
            </a:extLst>
          </p:cNvPr>
          <p:cNvSpPr>
            <a:spLocks noGrp="1"/>
          </p:cNvSpPr>
          <p:nvPr>
            <p:ph type="title"/>
          </p:nvPr>
        </p:nvSpPr>
        <p:spPr>
          <a:xfrm>
            <a:off x="686834" y="1153572"/>
            <a:ext cx="3200400" cy="4461163"/>
          </a:xfrm>
        </p:spPr>
        <p:txBody>
          <a:bodyPr>
            <a:normAutofit/>
          </a:bodyPr>
          <a:lstStyle/>
          <a:p>
            <a:r>
              <a:rPr lang="en-GB">
                <a:solidFill>
                  <a:srgbClr val="FFFFFF"/>
                </a:solidFill>
              </a:rPr>
              <a:t>Factor Three - Start renewal negotiations EARLY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1" name="Content Placeholder 2">
            <a:extLst>
              <a:ext uri="{FF2B5EF4-FFF2-40B4-BE49-F238E27FC236}">
                <a16:creationId xmlns:a16="http://schemas.microsoft.com/office/drawing/2014/main" id="{DB6837B2-6B6E-40F1-9B45-A73BA7CD705D}"/>
              </a:ext>
            </a:extLst>
          </p:cNvPr>
          <p:cNvSpPr>
            <a:spLocks noGrp="1"/>
          </p:cNvSpPr>
          <p:nvPr>
            <p:ph idx="1"/>
          </p:nvPr>
        </p:nvSpPr>
        <p:spPr>
          <a:xfrm>
            <a:off x="4447308" y="591344"/>
            <a:ext cx="6906491" cy="5585619"/>
          </a:xfrm>
        </p:spPr>
        <p:txBody>
          <a:bodyPr anchor="ctr">
            <a:normAutofit lnSpcReduction="10000"/>
          </a:bodyPr>
          <a:lstStyle/>
          <a:p>
            <a:r>
              <a:rPr lang="en-GB" sz="2400" dirty="0"/>
              <a:t>Do not follow your normal renewal time cycle, look to always be ahead on renewals during this forthcoming year. This could mean thinking 3 or 4 months ahead.</a:t>
            </a:r>
          </a:p>
          <a:p>
            <a:endParaRPr lang="en-GB" sz="2400" dirty="0"/>
          </a:p>
          <a:p>
            <a:r>
              <a:rPr lang="en-GB" sz="2400" dirty="0"/>
              <a:t>Well in advance, look to identify all the renewals where there could be a problem with placement. </a:t>
            </a:r>
          </a:p>
          <a:p>
            <a:endParaRPr lang="en-GB" sz="2400" dirty="0"/>
          </a:p>
          <a:p>
            <a:r>
              <a:rPr lang="en-GB" sz="2400" dirty="0"/>
              <a:t>Challenge reserves where appropriate.</a:t>
            </a:r>
          </a:p>
          <a:p>
            <a:endParaRPr lang="en-GB" sz="2400" dirty="0"/>
          </a:p>
          <a:p>
            <a:r>
              <a:rPr lang="en-GB" sz="2400" dirty="0"/>
              <a:t>Start sounding out possible alternatives even before terms have come through, if you anticipate issues with the holding insurer.  The hard market will mean specialist markets will be inundated, so the earlier you start the alternative quote procedure the better.</a:t>
            </a:r>
          </a:p>
          <a:p>
            <a:endParaRPr lang="en-GB" sz="2400" dirty="0"/>
          </a:p>
        </p:txBody>
      </p:sp>
    </p:spTree>
    <p:extLst>
      <p:ext uri="{BB962C8B-B14F-4D97-AF65-F5344CB8AC3E}">
        <p14:creationId xmlns:p14="http://schemas.microsoft.com/office/powerpoint/2010/main" val="29718770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9" name="Rectangle 78">
            <a:extLst>
              <a:ext uri="{FF2B5EF4-FFF2-40B4-BE49-F238E27FC236}">
                <a16:creationId xmlns:a16="http://schemas.microsoft.com/office/drawing/2014/main" id="{D2B783EE-0239-4717-BBEA-8C9EAC61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F383A50-7BC7-4822-A6EA-D242A43901AD}"/>
              </a:ext>
            </a:extLst>
          </p:cNvPr>
          <p:cNvSpPr>
            <a:spLocks noGrp="1"/>
          </p:cNvSpPr>
          <p:nvPr>
            <p:ph type="title"/>
          </p:nvPr>
        </p:nvSpPr>
        <p:spPr>
          <a:xfrm>
            <a:off x="838201" y="345810"/>
            <a:ext cx="5120561" cy="1325563"/>
          </a:xfrm>
        </p:spPr>
        <p:txBody>
          <a:bodyPr>
            <a:normAutofit fontScale="90000"/>
          </a:bodyPr>
          <a:lstStyle/>
          <a:p>
            <a:r>
              <a:rPr lang="en-GB" sz="3700" dirty="0"/>
              <a:t>Factor Four – Engage the holding insurer early on risk improvements</a:t>
            </a:r>
          </a:p>
        </p:txBody>
      </p:sp>
      <p:sp>
        <p:nvSpPr>
          <p:cNvPr id="3" name="Content Placeholder 2">
            <a:extLst>
              <a:ext uri="{FF2B5EF4-FFF2-40B4-BE49-F238E27FC236}">
                <a16:creationId xmlns:a16="http://schemas.microsoft.com/office/drawing/2014/main" id="{07DE0649-B88A-4155-A8C1-5D9DE0BCF606}"/>
              </a:ext>
            </a:extLst>
          </p:cNvPr>
          <p:cNvSpPr>
            <a:spLocks noGrp="1"/>
          </p:cNvSpPr>
          <p:nvPr>
            <p:ph idx="1"/>
          </p:nvPr>
        </p:nvSpPr>
        <p:spPr>
          <a:xfrm>
            <a:off x="838201" y="1825625"/>
            <a:ext cx="5092194" cy="4351338"/>
          </a:xfrm>
        </p:spPr>
        <p:txBody>
          <a:bodyPr>
            <a:normAutofit lnSpcReduction="10000"/>
          </a:bodyPr>
          <a:lstStyle/>
          <a:p>
            <a:r>
              <a:rPr lang="en-GB" sz="2000" dirty="0"/>
              <a:t>Have an early pre renewal meeting with the holding insurer.</a:t>
            </a:r>
          </a:p>
          <a:p>
            <a:endParaRPr lang="en-GB" sz="2000" dirty="0"/>
          </a:p>
          <a:p>
            <a:r>
              <a:rPr lang="en-GB" sz="2000" dirty="0"/>
              <a:t>What are their views on the risk , is there anything that the client could do that will have a positive influence on the renewal terms.</a:t>
            </a:r>
          </a:p>
          <a:p>
            <a:endParaRPr lang="en-GB" sz="2000" dirty="0"/>
          </a:p>
          <a:p>
            <a:r>
              <a:rPr lang="en-GB" sz="2000" dirty="0"/>
              <a:t>Do talk about what risk management actions they might like to see, remember you can include survey recommendations that were previously not implemented in your discussions, would these now be worth doing?</a:t>
            </a:r>
          </a:p>
          <a:p>
            <a:endParaRPr lang="en-GB" sz="2000" dirty="0"/>
          </a:p>
        </p:txBody>
      </p:sp>
      <p:sp>
        <p:nvSpPr>
          <p:cNvPr id="81" name="Oval 80">
            <a:extLst>
              <a:ext uri="{FF2B5EF4-FFF2-40B4-BE49-F238E27FC236}">
                <a16:creationId xmlns:a16="http://schemas.microsoft.com/office/drawing/2014/main" id="{A7B99495-F43F-4D80-A44F-2CB4764EB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0569" y="1364732"/>
            <a:ext cx="947488" cy="92178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2052" name="Picture 4" descr="High Security Doors - Forced Entry Rated | Hidden Door Store">
            <a:extLst>
              <a:ext uri="{FF2B5EF4-FFF2-40B4-BE49-F238E27FC236}">
                <a16:creationId xmlns:a16="http://schemas.microsoft.com/office/drawing/2014/main" id="{7234BAD7-9BF5-44F0-84B6-12FDCE406D2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7234" r="13635" b="1"/>
          <a:stretch/>
        </p:blipFill>
        <p:spPr bwMode="auto">
          <a:xfrm>
            <a:off x="7901259" y="2727729"/>
            <a:ext cx="4290741" cy="4130271"/>
          </a:xfrm>
          <a:custGeom>
            <a:avLst/>
            <a:gdLst/>
            <a:ahLst/>
            <a:cxnLst/>
            <a:rect l="l" t="t" r="r" b="b"/>
            <a:pathLst>
              <a:path w="4290741" h="4130271">
                <a:moveTo>
                  <a:pt x="2503809" y="0"/>
                </a:moveTo>
                <a:cubicBezTo>
                  <a:pt x="3157405" y="0"/>
                  <a:pt x="3752509" y="250434"/>
                  <a:pt x="4198398" y="660580"/>
                </a:cubicBezTo>
                <a:lnTo>
                  <a:pt x="4290741" y="751286"/>
                </a:lnTo>
                <a:lnTo>
                  <a:pt x="4290741" y="4130271"/>
                </a:lnTo>
                <a:lnTo>
                  <a:pt x="604508" y="4130271"/>
                </a:lnTo>
                <a:lnTo>
                  <a:pt x="461940" y="3953232"/>
                </a:lnTo>
                <a:cubicBezTo>
                  <a:pt x="171051" y="3544183"/>
                  <a:pt x="0" y="3043971"/>
                  <a:pt x="0" y="2503809"/>
                </a:cubicBezTo>
                <a:cubicBezTo>
                  <a:pt x="0" y="1120992"/>
                  <a:pt x="1120992" y="0"/>
                  <a:pt x="2503809" y="0"/>
                </a:cubicBezTo>
                <a:close/>
              </a:path>
            </a:pathLst>
          </a:custGeom>
          <a:noFill/>
          <a:extLst>
            <a:ext uri="{909E8E84-426E-40DD-AFC4-6F175D3DCCD1}">
              <a14:hiddenFill xmlns:a14="http://schemas.microsoft.com/office/drawing/2010/main">
                <a:solidFill>
                  <a:srgbClr val="FFFFFF"/>
                </a:solidFill>
              </a14:hiddenFill>
            </a:ext>
          </a:extLst>
        </p:spPr>
      </p:pic>
      <p:sp>
        <p:nvSpPr>
          <p:cNvPr id="83" name="Arc 82">
            <a:extLst>
              <a:ext uri="{FF2B5EF4-FFF2-40B4-BE49-F238E27FC236}">
                <a16:creationId xmlns:a16="http://schemas.microsoft.com/office/drawing/2014/main" id="{70BEB1E7-2F88-40BC-B73D-42E5B6F80B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4759070" flipV="1">
            <a:off x="6034138" y="-673140"/>
            <a:ext cx="4021193" cy="4021193"/>
          </a:xfrm>
          <a:prstGeom prst="arc">
            <a:avLst>
              <a:gd name="adj1" fmla="val 16200000"/>
              <a:gd name="adj2" fmla="val 20093138"/>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pic>
        <p:nvPicPr>
          <p:cNvPr id="2050" name="Picture 2" descr="Security Bollards &amp; Parking Bollards | Perfect for Commercial Car ...">
            <a:extLst>
              <a:ext uri="{FF2B5EF4-FFF2-40B4-BE49-F238E27FC236}">
                <a16:creationId xmlns:a16="http://schemas.microsoft.com/office/drawing/2014/main" id="{717CA2BC-88C9-4516-A337-848A24C797C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6961" r="7298" b="-1"/>
          <a:stretch/>
        </p:blipFill>
        <p:spPr bwMode="auto">
          <a:xfrm>
            <a:off x="6261607" y="1"/>
            <a:ext cx="3519312" cy="3007909"/>
          </a:xfrm>
          <a:custGeom>
            <a:avLst/>
            <a:gdLst/>
            <a:ahLst/>
            <a:cxnLst/>
            <a:rect l="l" t="t" r="r" b="b"/>
            <a:pathLst>
              <a:path w="3519312" h="3007909">
                <a:moveTo>
                  <a:pt x="519780" y="0"/>
                </a:moveTo>
                <a:lnTo>
                  <a:pt x="2999532" y="0"/>
                </a:lnTo>
                <a:lnTo>
                  <a:pt x="3003921" y="3989"/>
                </a:lnTo>
                <a:cubicBezTo>
                  <a:pt x="3322356" y="322424"/>
                  <a:pt x="3519312" y="762338"/>
                  <a:pt x="3519312" y="1248253"/>
                </a:cubicBezTo>
                <a:cubicBezTo>
                  <a:pt x="3519312" y="2220084"/>
                  <a:pt x="2731487" y="3007909"/>
                  <a:pt x="1759656" y="3007909"/>
                </a:cubicBezTo>
                <a:cubicBezTo>
                  <a:pt x="787826" y="3007909"/>
                  <a:pt x="0" y="2220084"/>
                  <a:pt x="0" y="1248253"/>
                </a:cubicBezTo>
                <a:cubicBezTo>
                  <a:pt x="0" y="762338"/>
                  <a:pt x="196957" y="322424"/>
                  <a:pt x="515392" y="3989"/>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44716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85CD06EA-E955-43A9-876F-94EAD538242C}"/>
              </a:ext>
            </a:extLst>
          </p:cNvPr>
          <p:cNvSpPr>
            <a:spLocks noGrp="1"/>
          </p:cNvSpPr>
          <p:nvPr>
            <p:ph type="title"/>
          </p:nvPr>
        </p:nvSpPr>
        <p:spPr>
          <a:xfrm>
            <a:off x="838200" y="365125"/>
            <a:ext cx="10515600" cy="1325563"/>
          </a:xfrm>
        </p:spPr>
        <p:txBody>
          <a:bodyPr>
            <a:normAutofit/>
          </a:bodyPr>
          <a:lstStyle/>
          <a:p>
            <a:r>
              <a:rPr lang="en-GB" dirty="0"/>
              <a:t>Factor five – do get a range of alternatives quotes at renewal</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1DCF2ED9-34EC-4DE1-A75F-2250BC0FE279}"/>
              </a:ext>
            </a:extLst>
          </p:cNvPr>
          <p:cNvSpPr>
            <a:spLocks noGrp="1"/>
          </p:cNvSpPr>
          <p:nvPr>
            <p:ph idx="1"/>
          </p:nvPr>
        </p:nvSpPr>
        <p:spPr>
          <a:xfrm>
            <a:off x="838200" y="1825625"/>
            <a:ext cx="10515600" cy="4351338"/>
          </a:xfrm>
        </p:spPr>
        <p:txBody>
          <a:bodyPr>
            <a:normAutofit lnSpcReduction="10000"/>
          </a:bodyPr>
          <a:lstStyle/>
          <a:p>
            <a:r>
              <a:rPr lang="en-GB" sz="2400" dirty="0"/>
              <a:t>Do not assume past performance will be the same in the future says your IFA – this will also apply to clients who in the past have seen uninterested in their insurances.</a:t>
            </a:r>
          </a:p>
          <a:p>
            <a:endParaRPr lang="en-GB" sz="2400" dirty="0"/>
          </a:p>
          <a:p>
            <a:r>
              <a:rPr lang="en-GB" sz="2400" dirty="0"/>
              <a:t>Irish brokers were inundated by people they had not heard from for years!</a:t>
            </a:r>
          </a:p>
          <a:p>
            <a:endParaRPr lang="en-GB" sz="2400" dirty="0"/>
          </a:p>
          <a:p>
            <a:r>
              <a:rPr lang="en-GB" sz="2400" dirty="0"/>
              <a:t>Work out which risks you need to pre-empt by providing a range of alternatives, show them you have been doing your job so they do not need to look elsewhere – take away that temptation!</a:t>
            </a:r>
          </a:p>
          <a:p>
            <a:endParaRPr lang="en-GB" sz="2400" dirty="0"/>
          </a:p>
          <a:p>
            <a:r>
              <a:rPr lang="en-GB" sz="2400" dirty="0"/>
              <a:t>A list of alternatives can put the exiting insurers terms in context.</a:t>
            </a:r>
          </a:p>
        </p:txBody>
      </p:sp>
    </p:spTree>
    <p:extLst>
      <p:ext uri="{BB962C8B-B14F-4D97-AF65-F5344CB8AC3E}">
        <p14:creationId xmlns:p14="http://schemas.microsoft.com/office/powerpoint/2010/main" val="24256430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3">
            <a:extLst>
              <a:ext uri="{FF2B5EF4-FFF2-40B4-BE49-F238E27FC236}">
                <a16:creationId xmlns:a16="http://schemas.microsoft.com/office/drawing/2014/main" id="{FF972280-0D4E-40AD-8DC2-1722D9147A31}"/>
              </a:ext>
            </a:extLst>
          </p:cNvPr>
          <p:cNvSpPr>
            <a:spLocks noGrp="1" noChangeArrowheads="1"/>
          </p:cNvSpPr>
          <p:nvPr>
            <p:ph type="title"/>
          </p:nvPr>
        </p:nvSpPr>
        <p:spPr>
          <a:xfrm>
            <a:off x="1968501" y="611189"/>
            <a:ext cx="6784975" cy="338137"/>
          </a:xfrm>
        </p:spPr>
        <p:txBody>
          <a:bodyPr>
            <a:normAutofit fontScale="90000"/>
          </a:bodyPr>
          <a:lstStyle/>
          <a:p>
            <a:r>
              <a:rPr lang="en-GB" altLang="en-US" sz="2000" b="1"/>
              <a:t>Alan Chandler, Chartered Insurer</a:t>
            </a:r>
          </a:p>
        </p:txBody>
      </p:sp>
      <p:sp>
        <p:nvSpPr>
          <p:cNvPr id="6147" name="Content Placeholder 4">
            <a:extLst>
              <a:ext uri="{FF2B5EF4-FFF2-40B4-BE49-F238E27FC236}">
                <a16:creationId xmlns:a16="http://schemas.microsoft.com/office/drawing/2014/main" id="{9312F8C7-B58A-4E48-A290-8FAF08999EB6}"/>
              </a:ext>
            </a:extLst>
          </p:cNvPr>
          <p:cNvSpPr>
            <a:spLocks noGrp="1" noChangeArrowheads="1"/>
          </p:cNvSpPr>
          <p:nvPr>
            <p:ph idx="1"/>
          </p:nvPr>
        </p:nvSpPr>
        <p:spPr>
          <a:xfrm>
            <a:off x="1968500" y="949326"/>
            <a:ext cx="8053388" cy="5908675"/>
          </a:xfrm>
        </p:spPr>
        <p:txBody>
          <a:bodyPr>
            <a:normAutofit fontScale="92500" lnSpcReduction="20000"/>
          </a:bodyPr>
          <a:lstStyle/>
          <a:p>
            <a:r>
              <a:rPr lang="en-GB" altLang="en-US" b="1" dirty="0"/>
              <a:t>I have trained more than 2,000 individuals to become ACII qualified</a:t>
            </a:r>
          </a:p>
          <a:p>
            <a:r>
              <a:rPr lang="en-GB" altLang="en-US" dirty="0"/>
              <a:t>I have trained over 50% of the individuals in the last 8 years that have gone onto achieve the highest ACII pass in the whole of the UK. </a:t>
            </a:r>
          </a:p>
          <a:p>
            <a:r>
              <a:rPr lang="en-GB" altLang="en-US" dirty="0"/>
              <a:t>I train to a pass rate of more than 96% in all CII qualification levels. Certificate , Diploma and Advanced Diploma.</a:t>
            </a:r>
          </a:p>
          <a:p>
            <a:r>
              <a:rPr lang="en-GB" altLang="en-US" dirty="0"/>
              <a:t>I deliver the Allianz scholarship and academy programmes in both the UK and Ireland, provide the Zurich Ask </a:t>
            </a:r>
            <a:r>
              <a:rPr lang="en-GB" altLang="en-US"/>
              <a:t>Alan facility and I have been a </a:t>
            </a:r>
            <a:r>
              <a:rPr lang="en-GB" altLang="en-US" dirty="0" err="1"/>
              <a:t>Cii</a:t>
            </a:r>
            <a:r>
              <a:rPr lang="en-GB" altLang="en-US" dirty="0"/>
              <a:t> examiner.</a:t>
            </a:r>
          </a:p>
          <a:p>
            <a:r>
              <a:rPr lang="en-GB" altLang="en-US" dirty="0"/>
              <a:t>I have trained students who have won national prizes in almost all ACII subjects including Insurance Law (MO5), Liability (M96), Commercial Property and BI (M93), Personal Lines Insurance (P86), Business and Finance (M92), Underwriting Practice (M80), Advanced Underwriting (960), Claims Practice (M85), Advanced Claims (820), Marketing (945), Advanced Broking (930) and Advanced Risk Management (992).</a:t>
            </a:r>
          </a:p>
          <a:p>
            <a:endParaRPr lang="en-GB" altLang="en-US" dirty="0"/>
          </a:p>
          <a:p>
            <a:endParaRPr lang="en-GB" altLang="en-US" dirty="0"/>
          </a:p>
          <a:p>
            <a:endParaRPr lang="en-GB"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CA853-7D6B-44B5-9815-C15EF7EB2C8A}"/>
              </a:ext>
            </a:extLst>
          </p:cNvPr>
          <p:cNvSpPr>
            <a:spLocks noGrp="1"/>
          </p:cNvSpPr>
          <p:nvPr>
            <p:ph type="title"/>
          </p:nvPr>
        </p:nvSpPr>
        <p:spPr>
          <a:xfrm>
            <a:off x="5116878" y="629266"/>
            <a:ext cx="6422849" cy="1676603"/>
          </a:xfrm>
        </p:spPr>
        <p:txBody>
          <a:bodyPr>
            <a:normAutofit/>
          </a:bodyPr>
          <a:lstStyle/>
          <a:p>
            <a:r>
              <a:rPr lang="en-GB" sz="3700" dirty="0"/>
              <a:t>Factor Six – Establish the right contacts at each insurer who can deal with a hard market</a:t>
            </a:r>
          </a:p>
        </p:txBody>
      </p:sp>
      <p:sp>
        <p:nvSpPr>
          <p:cNvPr id="1033" name="Rectangle 191">
            <a:extLst>
              <a:ext uri="{FF2B5EF4-FFF2-40B4-BE49-F238E27FC236}">
                <a16:creationId xmlns:a16="http://schemas.microsoft.com/office/drawing/2014/main" id="{A98BC887-4916-4227-9F48-3B078D238F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solidFill>
            <a:srgbClr val="574B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4" name="Rounded Rectangle 9">
            <a:extLst>
              <a:ext uri="{FF2B5EF4-FFF2-40B4-BE49-F238E27FC236}">
                <a16:creationId xmlns:a16="http://schemas.microsoft.com/office/drawing/2014/main" id="{1AD6DCFA-0E71-4650-A5E4-3C20E73EB6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632" y="484632"/>
            <a:ext cx="3666744"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Businessman holding paper say no - StartupTipsDaily">
            <a:extLst>
              <a:ext uri="{FF2B5EF4-FFF2-40B4-BE49-F238E27FC236}">
                <a16:creationId xmlns:a16="http://schemas.microsoft.com/office/drawing/2014/main" id="{F3B98FC8-2DDC-4D35-8267-FF86F2C60F8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038" r="9195" b="3"/>
          <a:stretch/>
        </p:blipFill>
        <p:spPr bwMode="auto">
          <a:xfrm>
            <a:off x="804670" y="803049"/>
            <a:ext cx="3026664" cy="2470743"/>
          </a:xfrm>
          <a:prstGeom prst="rect">
            <a:avLst/>
          </a:prstGeom>
          <a:noFill/>
          <a:effectLst/>
          <a:extLst>
            <a:ext uri="{909E8E84-426E-40DD-AFC4-6F175D3DCCD1}">
              <a14:hiddenFill xmlns:a14="http://schemas.microsoft.com/office/drawing/2010/main">
                <a:solidFill>
                  <a:srgbClr val="FFFFFF"/>
                </a:solidFill>
              </a14:hiddenFill>
            </a:ext>
          </a:extLst>
        </p:spPr>
      </p:pic>
      <p:pic>
        <p:nvPicPr>
          <p:cNvPr id="1026" name="Picture 2" descr="Just say No - Ways to Be a Better Parent">
            <a:extLst>
              <a:ext uri="{FF2B5EF4-FFF2-40B4-BE49-F238E27FC236}">
                <a16:creationId xmlns:a16="http://schemas.microsoft.com/office/drawing/2014/main" id="{117C4352-F78C-452A-B716-1B22F48E346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4" b="12313"/>
          <a:stretch/>
        </p:blipFill>
        <p:spPr bwMode="auto">
          <a:xfrm>
            <a:off x="804674" y="3461344"/>
            <a:ext cx="3026663" cy="2438400"/>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086AC79B-A869-4791-A0CC-675EB4C1885D}"/>
              </a:ext>
            </a:extLst>
          </p:cNvPr>
          <p:cNvSpPr>
            <a:spLocks noGrp="1"/>
          </p:cNvSpPr>
          <p:nvPr>
            <p:ph idx="1"/>
          </p:nvPr>
        </p:nvSpPr>
        <p:spPr>
          <a:xfrm>
            <a:off x="5116880" y="2438400"/>
            <a:ext cx="6422848" cy="3785419"/>
          </a:xfrm>
        </p:spPr>
        <p:txBody>
          <a:bodyPr>
            <a:normAutofit lnSpcReduction="10000"/>
          </a:bodyPr>
          <a:lstStyle/>
          <a:p>
            <a:r>
              <a:rPr lang="en-GB" sz="2000" dirty="0"/>
              <a:t>Great underwriters come into their own during a hard market, make a point of identifying these individuals in each of your key insurers.</a:t>
            </a:r>
          </a:p>
          <a:p>
            <a:endParaRPr lang="en-GB" sz="2000" dirty="0"/>
          </a:p>
          <a:p>
            <a:r>
              <a:rPr lang="en-GB" sz="2000" dirty="0"/>
              <a:t>Find ways of avoiding having to deal with no quote Nigel and risk averse Rita! – ask to change your underwriting focal point if you have to – this applies to new business too!</a:t>
            </a:r>
          </a:p>
          <a:p>
            <a:endParaRPr lang="en-GB" sz="2000" dirty="0"/>
          </a:p>
          <a:p>
            <a:r>
              <a:rPr lang="en-GB" sz="2000" dirty="0"/>
              <a:t> In a hard market there will be less alternatives, so do not let the Nigel’s and Rita’s stop you accessing an otherwise good insurer.</a:t>
            </a:r>
          </a:p>
          <a:p>
            <a:endParaRPr lang="en-GB" sz="2000" dirty="0"/>
          </a:p>
        </p:txBody>
      </p:sp>
    </p:spTree>
    <p:extLst>
      <p:ext uri="{BB962C8B-B14F-4D97-AF65-F5344CB8AC3E}">
        <p14:creationId xmlns:p14="http://schemas.microsoft.com/office/powerpoint/2010/main" val="36222778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D96255-1186-419B-BA25-42A46E6E0E80}"/>
              </a:ext>
            </a:extLst>
          </p:cNvPr>
          <p:cNvSpPr>
            <a:spLocks noGrp="1"/>
          </p:cNvSpPr>
          <p:nvPr>
            <p:ph type="title"/>
          </p:nvPr>
        </p:nvSpPr>
        <p:spPr>
          <a:xfrm>
            <a:off x="5214579" y="629266"/>
            <a:ext cx="6422849" cy="1676603"/>
          </a:xfrm>
        </p:spPr>
        <p:txBody>
          <a:bodyPr>
            <a:normAutofit/>
          </a:bodyPr>
          <a:lstStyle/>
          <a:p>
            <a:r>
              <a:rPr lang="en-GB" dirty="0"/>
              <a:t>Factor Seven – Use </a:t>
            </a:r>
            <a:r>
              <a:rPr lang="en-GB" b="1" dirty="0"/>
              <a:t>BOLD in presentations</a:t>
            </a:r>
          </a:p>
        </p:txBody>
      </p:sp>
      <p:sp>
        <p:nvSpPr>
          <p:cNvPr id="3080" name="Rectangle 70">
            <a:extLst>
              <a:ext uri="{FF2B5EF4-FFF2-40B4-BE49-F238E27FC236}">
                <a16:creationId xmlns:a16="http://schemas.microsoft.com/office/drawing/2014/main" id="{8E20FA99-AAAC-4AF3-9FAE-707420324F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solidFill>
            <a:srgbClr val="325C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81" name="Rounded Rectangle 9">
            <a:extLst>
              <a:ext uri="{FF2B5EF4-FFF2-40B4-BE49-F238E27FC236}">
                <a16:creationId xmlns:a16="http://schemas.microsoft.com/office/drawing/2014/main" id="{9573BE85-6043-4C3A-A7DD-483A0A5FB7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632" y="559407"/>
            <a:ext cx="3666744"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traffic lights Archives - Lichfield Live">
            <a:extLst>
              <a:ext uri="{FF2B5EF4-FFF2-40B4-BE49-F238E27FC236}">
                <a16:creationId xmlns:a16="http://schemas.microsoft.com/office/drawing/2014/main" id="{463AB83A-5C4C-4524-B5D8-8F4F853C7AE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8430" r="25387" b="-1"/>
          <a:stretch/>
        </p:blipFill>
        <p:spPr bwMode="auto">
          <a:xfrm>
            <a:off x="649224" y="722376"/>
            <a:ext cx="3337560" cy="5413248"/>
          </a:xfrm>
          <a:prstGeom prst="rect">
            <a:avLst/>
          </a:prstGeom>
          <a:noFill/>
          <a:effectLst/>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0D7C2B73-D36B-42A0-9248-335F933354B4}"/>
              </a:ext>
            </a:extLst>
          </p:cNvPr>
          <p:cNvSpPr>
            <a:spLocks noGrp="1"/>
          </p:cNvSpPr>
          <p:nvPr>
            <p:ph idx="1"/>
          </p:nvPr>
        </p:nvSpPr>
        <p:spPr>
          <a:xfrm>
            <a:off x="5214581" y="2438400"/>
            <a:ext cx="6422848" cy="3785419"/>
          </a:xfrm>
        </p:spPr>
        <p:txBody>
          <a:bodyPr>
            <a:normAutofit fontScale="92500" lnSpcReduction="10000"/>
          </a:bodyPr>
          <a:lstStyle/>
          <a:p>
            <a:r>
              <a:rPr lang="en-GB" sz="3200" dirty="0"/>
              <a:t>For both renewals and new business you need to ensure that your presentations stand out, so that they will not end up in the amber or red piles!</a:t>
            </a:r>
          </a:p>
          <a:p>
            <a:endParaRPr lang="en-GB" sz="3200" dirty="0"/>
          </a:p>
          <a:p>
            <a:r>
              <a:rPr lang="en-GB" sz="3200" dirty="0"/>
              <a:t>Make them professional, including all relevant information, and do use bold where appropriate.</a:t>
            </a:r>
          </a:p>
          <a:p>
            <a:endParaRPr lang="en-GB" sz="2000" dirty="0"/>
          </a:p>
          <a:p>
            <a:pPr marL="0" indent="0">
              <a:buNone/>
            </a:pPr>
            <a:endParaRPr lang="en-GB" sz="2000" dirty="0"/>
          </a:p>
          <a:p>
            <a:endParaRPr lang="en-GB" sz="2000" dirty="0"/>
          </a:p>
        </p:txBody>
      </p:sp>
    </p:spTree>
    <p:extLst>
      <p:ext uri="{BB962C8B-B14F-4D97-AF65-F5344CB8AC3E}">
        <p14:creationId xmlns:p14="http://schemas.microsoft.com/office/powerpoint/2010/main" val="12617055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55275-10F2-4F73-9273-91DF838FCCAC}"/>
              </a:ext>
            </a:extLst>
          </p:cNvPr>
          <p:cNvSpPr>
            <a:spLocks noGrp="1"/>
          </p:cNvSpPr>
          <p:nvPr>
            <p:ph type="title"/>
          </p:nvPr>
        </p:nvSpPr>
        <p:spPr>
          <a:xfrm>
            <a:off x="648929" y="629266"/>
            <a:ext cx="4944152" cy="1622321"/>
          </a:xfrm>
        </p:spPr>
        <p:txBody>
          <a:bodyPr>
            <a:normAutofit/>
          </a:bodyPr>
          <a:lstStyle/>
          <a:p>
            <a:r>
              <a:rPr lang="en-GB" sz="3100" dirty="0"/>
              <a:t>Factor Eight – Be innovative use Zoom or Teams with your prospects and clients</a:t>
            </a:r>
          </a:p>
        </p:txBody>
      </p:sp>
      <p:sp>
        <p:nvSpPr>
          <p:cNvPr id="3" name="Content Placeholder 2">
            <a:extLst>
              <a:ext uri="{FF2B5EF4-FFF2-40B4-BE49-F238E27FC236}">
                <a16:creationId xmlns:a16="http://schemas.microsoft.com/office/drawing/2014/main" id="{CF13875B-F3E9-4F8D-B355-714125956AE7}"/>
              </a:ext>
            </a:extLst>
          </p:cNvPr>
          <p:cNvSpPr>
            <a:spLocks noGrp="1"/>
          </p:cNvSpPr>
          <p:nvPr>
            <p:ph idx="1"/>
          </p:nvPr>
        </p:nvSpPr>
        <p:spPr>
          <a:xfrm>
            <a:off x="648930" y="2251588"/>
            <a:ext cx="4944151" cy="3972232"/>
          </a:xfrm>
        </p:spPr>
        <p:txBody>
          <a:bodyPr>
            <a:normAutofit/>
          </a:bodyPr>
          <a:lstStyle/>
          <a:p>
            <a:r>
              <a:rPr lang="en-GB" sz="1700" dirty="0"/>
              <a:t>For new and existing clients – show them you have embraced the new world.</a:t>
            </a:r>
          </a:p>
          <a:p>
            <a:endParaRPr lang="en-GB" sz="1700" dirty="0"/>
          </a:p>
          <a:p>
            <a:r>
              <a:rPr lang="en-GB" sz="1700" dirty="0"/>
              <a:t>All of a sudden you have a meeting with a prospect that previously would not have been viable, or a pre renewal meeting that again would not have been traditionally viable.</a:t>
            </a:r>
          </a:p>
          <a:p>
            <a:endParaRPr lang="en-GB" sz="1700" dirty="0"/>
          </a:p>
          <a:p>
            <a:r>
              <a:rPr lang="en-GB" sz="1700" dirty="0"/>
              <a:t>The world has changed – think outside the box</a:t>
            </a:r>
          </a:p>
          <a:p>
            <a:endParaRPr lang="en-GB" sz="1700" dirty="0"/>
          </a:p>
          <a:p>
            <a:r>
              <a:rPr lang="en-GB" sz="1700" dirty="0"/>
              <a:t>Remember the saying if you always…………………</a:t>
            </a:r>
          </a:p>
          <a:p>
            <a:endParaRPr lang="en-GB" sz="1700" dirty="0"/>
          </a:p>
          <a:p>
            <a:endParaRPr lang="en-GB" sz="1700" dirty="0"/>
          </a:p>
          <a:p>
            <a:endParaRPr lang="en-GB" sz="1700" dirty="0"/>
          </a:p>
        </p:txBody>
      </p:sp>
      <p:sp>
        <p:nvSpPr>
          <p:cNvPr id="4104" name="Rectangle 134">
            <a:extLst>
              <a:ext uri="{FF2B5EF4-FFF2-40B4-BE49-F238E27FC236}">
                <a16:creationId xmlns:a16="http://schemas.microsoft.com/office/drawing/2014/main" id="{46F7435D-E3DB-47B1-BA61-B00ACC83A9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2950" y="0"/>
            <a:ext cx="609905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05" name="Rounded Rectangle 9">
            <a:extLst>
              <a:ext uri="{FF2B5EF4-FFF2-40B4-BE49-F238E27FC236}">
                <a16:creationId xmlns:a16="http://schemas.microsoft.com/office/drawing/2014/main" id="{F263A0B5-F8C4-4116-809F-78A768EA79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77582" y="557784"/>
            <a:ext cx="5130204"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98" name="Picture 2" descr="Think Outside of the Box - HVMA Social Media concept">
            <a:extLst>
              <a:ext uri="{FF2B5EF4-FFF2-40B4-BE49-F238E27FC236}">
                <a16:creationId xmlns:a16="http://schemas.microsoft.com/office/drawing/2014/main" id="{8BCCE58D-FD5B-430F-AAB7-ED2774E2A07C}"/>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904709" y="2170037"/>
            <a:ext cx="4475531" cy="2514679"/>
          </a:xfrm>
          <a:prstGeom prst="rect">
            <a:avLst/>
          </a:prstGeom>
          <a:noFill/>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50775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136" name="Rectangle 137">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B6EA694-BAF0-4088-A0AF-88987667A5E4}"/>
              </a:ext>
            </a:extLst>
          </p:cNvPr>
          <p:cNvSpPr>
            <a:spLocks noGrp="1"/>
          </p:cNvSpPr>
          <p:nvPr>
            <p:ph type="title"/>
          </p:nvPr>
        </p:nvSpPr>
        <p:spPr>
          <a:xfrm>
            <a:off x="589560" y="856180"/>
            <a:ext cx="4560584" cy="1128068"/>
          </a:xfrm>
        </p:spPr>
        <p:txBody>
          <a:bodyPr anchor="ctr">
            <a:normAutofit/>
          </a:bodyPr>
          <a:lstStyle/>
          <a:p>
            <a:r>
              <a:rPr lang="en-GB" sz="2500"/>
              <a:t>Factor Nine – Dust off that prospect list – the door of inertia opens wide in a hard market!</a:t>
            </a:r>
          </a:p>
        </p:txBody>
      </p:sp>
      <p:grpSp>
        <p:nvGrpSpPr>
          <p:cNvPr id="5137" name="Group 139">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141" name="Rectangle 140">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38" name="Rectangle 141">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139" name="Rectangle 143">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A10ED7F-0768-4335-BF0C-950D52F27889}"/>
              </a:ext>
            </a:extLst>
          </p:cNvPr>
          <p:cNvSpPr>
            <a:spLocks noGrp="1"/>
          </p:cNvSpPr>
          <p:nvPr>
            <p:ph idx="1"/>
          </p:nvPr>
        </p:nvSpPr>
        <p:spPr>
          <a:xfrm>
            <a:off x="590719" y="2330505"/>
            <a:ext cx="4559425" cy="3979585"/>
          </a:xfrm>
        </p:spPr>
        <p:txBody>
          <a:bodyPr anchor="ctr">
            <a:normAutofit/>
          </a:bodyPr>
          <a:lstStyle/>
          <a:p>
            <a:r>
              <a:rPr lang="en-GB" sz="2000" dirty="0"/>
              <a:t>In a hard market that is happening at the same time as a recession, prospects will be more interested than ever in getting alternatives!</a:t>
            </a:r>
          </a:p>
          <a:p>
            <a:endParaRPr lang="en-GB" sz="2000" dirty="0"/>
          </a:p>
          <a:p>
            <a:r>
              <a:rPr lang="en-GB" sz="2000" dirty="0"/>
              <a:t>OPPORTUNITY KNOCKS FOR THE HARD WORKING</a:t>
            </a:r>
          </a:p>
          <a:p>
            <a:endParaRPr lang="en-GB" sz="2000" dirty="0"/>
          </a:p>
          <a:p>
            <a:endParaRPr lang="en-GB" sz="2000" dirty="0"/>
          </a:p>
        </p:txBody>
      </p:sp>
      <p:sp>
        <p:nvSpPr>
          <p:cNvPr id="5140" name="Rectangle 145">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41" name="Rectangle 147">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22" name="Picture 2" descr="How to Open Doors - Kimberly Jentzen">
            <a:extLst>
              <a:ext uri="{FF2B5EF4-FFF2-40B4-BE49-F238E27FC236}">
                <a16:creationId xmlns:a16="http://schemas.microsoft.com/office/drawing/2014/main" id="{BD2292AB-D377-41BA-B612-FB67520235C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5859" r="5467" b="-1"/>
          <a:stretch/>
        </p:blipFill>
        <p:spPr bwMode="auto">
          <a:xfrm>
            <a:off x="5977788" y="799352"/>
            <a:ext cx="5425410" cy="52592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87889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1D361-F64C-45A5-A218-668D8377F6D3}"/>
              </a:ext>
            </a:extLst>
          </p:cNvPr>
          <p:cNvSpPr>
            <a:spLocks noGrp="1"/>
          </p:cNvSpPr>
          <p:nvPr>
            <p:ph type="title"/>
          </p:nvPr>
        </p:nvSpPr>
        <p:spPr/>
        <p:txBody>
          <a:bodyPr/>
          <a:lstStyle/>
          <a:p>
            <a:r>
              <a:rPr lang="en-GB" dirty="0"/>
              <a:t>Factor Ten – Do persuade existing clients and prospects not to act in a rash way</a:t>
            </a:r>
          </a:p>
        </p:txBody>
      </p:sp>
      <p:sp>
        <p:nvSpPr>
          <p:cNvPr id="3" name="Content Placeholder 2">
            <a:extLst>
              <a:ext uri="{FF2B5EF4-FFF2-40B4-BE49-F238E27FC236}">
                <a16:creationId xmlns:a16="http://schemas.microsoft.com/office/drawing/2014/main" id="{EF5243E9-3362-487C-93A3-B86528CD7E62}"/>
              </a:ext>
            </a:extLst>
          </p:cNvPr>
          <p:cNvSpPr>
            <a:spLocks noGrp="1"/>
          </p:cNvSpPr>
          <p:nvPr>
            <p:ph idx="1"/>
          </p:nvPr>
        </p:nvSpPr>
        <p:spPr/>
        <p:txBody>
          <a:bodyPr/>
          <a:lstStyle/>
          <a:p>
            <a:r>
              <a:rPr lang="en-GB" dirty="0"/>
              <a:t>The temptation for businesses who are struggling will be to reduce expenditure by cutting coverage.</a:t>
            </a:r>
          </a:p>
          <a:p>
            <a:endParaRPr lang="en-GB" dirty="0"/>
          </a:p>
          <a:p>
            <a:r>
              <a:rPr lang="en-GB" dirty="0"/>
              <a:t>Clearly articulate the risk of reducing or removing these covers and follow this up in writing.</a:t>
            </a:r>
          </a:p>
          <a:p>
            <a:endParaRPr lang="en-GB" dirty="0"/>
          </a:p>
          <a:p>
            <a:r>
              <a:rPr lang="en-GB" dirty="0"/>
              <a:t>Do remind the purchaser of insurance of their own </a:t>
            </a:r>
            <a:r>
              <a:rPr lang="en-GB" b="1" dirty="0"/>
              <a:t>personal</a:t>
            </a:r>
            <a:r>
              <a:rPr lang="en-GB" dirty="0"/>
              <a:t> increased D&amp;O risk by making this decision without board agreement.</a:t>
            </a:r>
          </a:p>
        </p:txBody>
      </p:sp>
    </p:spTree>
    <p:extLst>
      <p:ext uri="{BB962C8B-B14F-4D97-AF65-F5344CB8AC3E}">
        <p14:creationId xmlns:p14="http://schemas.microsoft.com/office/powerpoint/2010/main" val="3391502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80B99-8000-43E6-9F5B-8826D413E82A}"/>
              </a:ext>
            </a:extLst>
          </p:cNvPr>
          <p:cNvSpPr>
            <a:spLocks noGrp="1"/>
          </p:cNvSpPr>
          <p:nvPr>
            <p:ph type="title"/>
          </p:nvPr>
        </p:nvSpPr>
        <p:spPr/>
        <p:txBody>
          <a:bodyPr/>
          <a:lstStyle/>
          <a:p>
            <a:r>
              <a:rPr lang="en-GB" dirty="0"/>
              <a:t>Summary of the Ten factors of how brokers can maximise opportunities in a hard market</a:t>
            </a:r>
          </a:p>
        </p:txBody>
      </p:sp>
      <p:sp>
        <p:nvSpPr>
          <p:cNvPr id="3" name="Content Placeholder 2">
            <a:extLst>
              <a:ext uri="{FF2B5EF4-FFF2-40B4-BE49-F238E27FC236}">
                <a16:creationId xmlns:a16="http://schemas.microsoft.com/office/drawing/2014/main" id="{A0BE4B02-1BC4-447D-868B-B43279A0633E}"/>
              </a:ext>
            </a:extLst>
          </p:cNvPr>
          <p:cNvSpPr>
            <a:spLocks noGrp="1"/>
          </p:cNvSpPr>
          <p:nvPr>
            <p:ph idx="1"/>
          </p:nvPr>
        </p:nvSpPr>
        <p:spPr/>
        <p:txBody>
          <a:bodyPr>
            <a:normAutofit fontScale="92500" lnSpcReduction="20000"/>
          </a:bodyPr>
          <a:lstStyle/>
          <a:p>
            <a:pPr marL="514350" indent="-514350">
              <a:buFont typeface="+mj-lt"/>
              <a:buAutoNum type="arabicPeriod"/>
            </a:pPr>
            <a:r>
              <a:rPr lang="en-GB" dirty="0"/>
              <a:t>Educate clients about a hard market.</a:t>
            </a:r>
          </a:p>
          <a:p>
            <a:pPr marL="514350" indent="-514350">
              <a:buFont typeface="+mj-lt"/>
              <a:buAutoNum type="arabicPeriod"/>
            </a:pPr>
            <a:r>
              <a:rPr lang="en-GB" dirty="0"/>
              <a:t>Be sympathetic.</a:t>
            </a:r>
          </a:p>
          <a:p>
            <a:pPr marL="514350" indent="-514350">
              <a:buFont typeface="+mj-lt"/>
              <a:buAutoNum type="arabicPeriod"/>
            </a:pPr>
            <a:r>
              <a:rPr lang="en-GB" dirty="0"/>
              <a:t>Start renewal negotiations early.</a:t>
            </a:r>
          </a:p>
          <a:p>
            <a:pPr marL="514350" indent="-514350">
              <a:buFont typeface="+mj-lt"/>
              <a:buAutoNum type="arabicPeriod"/>
            </a:pPr>
            <a:r>
              <a:rPr lang="en-GB" dirty="0"/>
              <a:t>Engage the holding insurer early about risk improvements.</a:t>
            </a:r>
          </a:p>
          <a:p>
            <a:pPr marL="514350" indent="-514350">
              <a:buFont typeface="+mj-lt"/>
              <a:buAutoNum type="arabicPeriod"/>
            </a:pPr>
            <a:r>
              <a:rPr lang="en-GB" dirty="0"/>
              <a:t>Get a range of alternative quotes to establish context.</a:t>
            </a:r>
          </a:p>
          <a:p>
            <a:pPr marL="514350" indent="-514350">
              <a:buFont typeface="+mj-lt"/>
              <a:buAutoNum type="arabicPeriod"/>
            </a:pPr>
            <a:r>
              <a:rPr lang="en-GB" dirty="0"/>
              <a:t>Establish the right contacts at each insurer.</a:t>
            </a:r>
          </a:p>
          <a:p>
            <a:pPr marL="514350" indent="-514350">
              <a:buFont typeface="+mj-lt"/>
              <a:buAutoNum type="arabicPeriod"/>
            </a:pPr>
            <a:r>
              <a:rPr lang="en-GB" dirty="0"/>
              <a:t>Use Bold in presentations to beat the traffic lights.</a:t>
            </a:r>
          </a:p>
          <a:p>
            <a:pPr marL="514350" indent="-514350">
              <a:buFont typeface="+mj-lt"/>
              <a:buAutoNum type="arabicPeriod"/>
            </a:pPr>
            <a:r>
              <a:rPr lang="en-GB" dirty="0"/>
              <a:t>Be innovative in your use of Zoom and Teams.</a:t>
            </a:r>
          </a:p>
          <a:p>
            <a:pPr marL="514350" indent="-514350">
              <a:buFont typeface="+mj-lt"/>
              <a:buAutoNum type="arabicPeriod"/>
            </a:pPr>
            <a:r>
              <a:rPr lang="en-GB" dirty="0"/>
              <a:t>Dust off those prospects lists – you are pushing against open doors. </a:t>
            </a:r>
          </a:p>
          <a:p>
            <a:pPr marL="514350" indent="-514350">
              <a:buFont typeface="+mj-lt"/>
              <a:buAutoNum type="arabicPeriod"/>
            </a:pPr>
            <a:r>
              <a:rPr lang="en-GB" dirty="0"/>
              <a:t>Persuade clients against acting rashly.</a:t>
            </a:r>
          </a:p>
          <a:p>
            <a:pPr marL="514350" indent="-514350">
              <a:buFont typeface="+mj-lt"/>
              <a:buAutoNum type="arabicPeriod"/>
            </a:pPr>
            <a:endParaRPr lang="en-GB" dirty="0"/>
          </a:p>
          <a:p>
            <a:pPr marL="514350" indent="-514350">
              <a:buFont typeface="+mj-lt"/>
              <a:buAutoNum type="arabicPeriod"/>
            </a:pPr>
            <a:endParaRPr lang="en-GB" dirty="0"/>
          </a:p>
          <a:p>
            <a:pPr marL="514350" indent="-514350">
              <a:buFont typeface="+mj-lt"/>
              <a:buAutoNum type="arabicPeriod"/>
            </a:pPr>
            <a:endParaRPr lang="en-GB" dirty="0"/>
          </a:p>
          <a:p>
            <a:pPr marL="514350" indent="-514350">
              <a:buFont typeface="+mj-lt"/>
              <a:buAutoNum type="arabicPeriod"/>
            </a:pPr>
            <a:endParaRPr lang="en-GB" dirty="0"/>
          </a:p>
          <a:p>
            <a:pPr marL="514350" indent="-514350">
              <a:buFont typeface="+mj-lt"/>
              <a:buAutoNum type="arabicPeriod"/>
            </a:pPr>
            <a:endParaRPr lang="en-GB" dirty="0"/>
          </a:p>
        </p:txBody>
      </p:sp>
    </p:spTree>
    <p:extLst>
      <p:ext uri="{BB962C8B-B14F-4D97-AF65-F5344CB8AC3E}">
        <p14:creationId xmlns:p14="http://schemas.microsoft.com/office/powerpoint/2010/main" val="27818950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CD99B40-3F55-45AD-B021-D02BC9721677}"/>
              </a:ext>
            </a:extLst>
          </p:cNvPr>
          <p:cNvSpPr>
            <a:spLocks noGrp="1"/>
          </p:cNvSpPr>
          <p:nvPr>
            <p:ph idx="1"/>
          </p:nvPr>
        </p:nvSpPr>
        <p:spPr>
          <a:xfrm>
            <a:off x="150920" y="692457"/>
            <a:ext cx="12041080" cy="6489577"/>
          </a:xfrm>
        </p:spPr>
        <p:txBody>
          <a:bodyPr>
            <a:normAutofit/>
          </a:bodyPr>
          <a:lstStyle/>
          <a:p>
            <a:r>
              <a:rPr lang="en-GB" sz="2000" dirty="0"/>
              <a:t>These can be run for a day, half day or a lunchtime presentation and the content tailored to meet your needs. </a:t>
            </a:r>
          </a:p>
          <a:p>
            <a:r>
              <a:rPr lang="en-GB" sz="2000" dirty="0"/>
              <a:t>D&amp;O in a plain English nutshell</a:t>
            </a:r>
          </a:p>
          <a:p>
            <a:r>
              <a:rPr lang="en-GB" sz="2000" dirty="0"/>
              <a:t>GDPR/Data Protection a year on</a:t>
            </a:r>
          </a:p>
          <a:p>
            <a:r>
              <a:rPr lang="en-GB" sz="2000" dirty="0"/>
              <a:t>Insurance Distribution Directive</a:t>
            </a:r>
          </a:p>
          <a:p>
            <a:r>
              <a:rPr lang="en-GB" sz="2000" dirty="0"/>
              <a:t>Vulnerable Customers</a:t>
            </a:r>
          </a:p>
          <a:p>
            <a:r>
              <a:rPr lang="en-GB" sz="2000" dirty="0"/>
              <a:t>The perfect storm - Understanding how solvency margins and Ogden are changing your insurance market place</a:t>
            </a:r>
          </a:p>
          <a:p>
            <a:r>
              <a:rPr lang="en-GB" sz="2000" dirty="0"/>
              <a:t>How broker E&amp;O claims are increasing and how these can be mitigated</a:t>
            </a:r>
          </a:p>
          <a:p>
            <a:r>
              <a:rPr lang="en-GB" sz="2000" dirty="0"/>
              <a:t>The missed opportunity – how UK employments trends are changing yet the financial services sector is lagging behind</a:t>
            </a:r>
          </a:p>
          <a:p>
            <a:r>
              <a:rPr lang="en-GB" sz="2000" dirty="0"/>
              <a:t>Bi in plain English</a:t>
            </a:r>
          </a:p>
          <a:p>
            <a:r>
              <a:rPr lang="en-GB" sz="2000" dirty="0"/>
              <a:t>Financial awareness for account executives and handlers</a:t>
            </a:r>
          </a:p>
          <a:p>
            <a:r>
              <a:rPr lang="en-GB" sz="2000" dirty="0"/>
              <a:t>Leadership in insurance </a:t>
            </a:r>
          </a:p>
          <a:p>
            <a:r>
              <a:rPr lang="en-GB" sz="2000" dirty="0"/>
              <a:t>Examination Techniques workshop </a:t>
            </a:r>
          </a:p>
          <a:p>
            <a:endParaRPr lang="en-GB" dirty="0"/>
          </a:p>
        </p:txBody>
      </p:sp>
      <p:sp>
        <p:nvSpPr>
          <p:cNvPr id="3" name="Title 2">
            <a:extLst>
              <a:ext uri="{FF2B5EF4-FFF2-40B4-BE49-F238E27FC236}">
                <a16:creationId xmlns:a16="http://schemas.microsoft.com/office/drawing/2014/main" id="{D4285F20-E6E7-4451-BD13-C9E1F8BA987A}"/>
              </a:ext>
            </a:extLst>
          </p:cNvPr>
          <p:cNvSpPr>
            <a:spLocks noGrp="1"/>
          </p:cNvSpPr>
          <p:nvPr>
            <p:ph type="title"/>
          </p:nvPr>
        </p:nvSpPr>
        <p:spPr>
          <a:xfrm>
            <a:off x="1631504" y="274640"/>
            <a:ext cx="9036496" cy="274042"/>
          </a:xfrm>
        </p:spPr>
        <p:txBody>
          <a:bodyPr>
            <a:normAutofit fontScale="90000"/>
          </a:bodyPr>
          <a:lstStyle/>
          <a:p>
            <a:r>
              <a:rPr lang="en-GB" sz="3100" b="1" dirty="0"/>
              <a:t>Alan Chandler’s Training Courses Technical Training Courses</a:t>
            </a:r>
            <a:br>
              <a:rPr lang="en-GB" dirty="0"/>
            </a:br>
            <a:endParaRPr lang="en-GB" dirty="0"/>
          </a:p>
        </p:txBody>
      </p:sp>
    </p:spTree>
    <p:extLst>
      <p:ext uri="{BB962C8B-B14F-4D97-AF65-F5344CB8AC3E}">
        <p14:creationId xmlns:p14="http://schemas.microsoft.com/office/powerpoint/2010/main" val="21831075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FB769-2464-4A31-A030-63AB34A22DB4}"/>
              </a:ext>
            </a:extLst>
          </p:cNvPr>
          <p:cNvSpPr>
            <a:spLocks noGrp="1"/>
          </p:cNvSpPr>
          <p:nvPr>
            <p:ph type="title"/>
          </p:nvPr>
        </p:nvSpPr>
        <p:spPr/>
        <p:txBody>
          <a:bodyPr>
            <a:normAutofit/>
          </a:bodyPr>
          <a:lstStyle/>
          <a:p>
            <a:r>
              <a:rPr lang="en-GB" sz="2400" b="1" dirty="0"/>
              <a:t>Alan Chandler’s Training Courses Technical Training Courses</a:t>
            </a:r>
            <a:endParaRPr lang="en-GB" sz="2400" dirty="0"/>
          </a:p>
        </p:txBody>
      </p:sp>
      <p:sp>
        <p:nvSpPr>
          <p:cNvPr id="3" name="Content Placeholder 2">
            <a:extLst>
              <a:ext uri="{FF2B5EF4-FFF2-40B4-BE49-F238E27FC236}">
                <a16:creationId xmlns:a16="http://schemas.microsoft.com/office/drawing/2014/main" id="{64EDF12C-2656-47DC-BB48-0A6BB55A4BC3}"/>
              </a:ext>
            </a:extLst>
          </p:cNvPr>
          <p:cNvSpPr>
            <a:spLocks noGrp="1"/>
          </p:cNvSpPr>
          <p:nvPr>
            <p:ph idx="1"/>
          </p:nvPr>
        </p:nvSpPr>
        <p:spPr>
          <a:xfrm>
            <a:off x="88777" y="1825625"/>
            <a:ext cx="12038120" cy="4351338"/>
          </a:xfrm>
        </p:spPr>
        <p:txBody>
          <a:bodyPr>
            <a:normAutofit fontScale="25000" lnSpcReduction="20000"/>
          </a:bodyPr>
          <a:lstStyle/>
          <a:p>
            <a:r>
              <a:rPr lang="en-GB" sz="5000" dirty="0"/>
              <a:t>Commercial property insurance </a:t>
            </a:r>
          </a:p>
          <a:p>
            <a:r>
              <a:rPr lang="en-GB" sz="5000" dirty="0"/>
              <a:t>Business interruption insurance  </a:t>
            </a:r>
          </a:p>
          <a:p>
            <a:r>
              <a:rPr lang="en-GB" sz="5000" dirty="0"/>
              <a:t>Construction insurance </a:t>
            </a:r>
          </a:p>
          <a:p>
            <a:r>
              <a:rPr lang="en-GB" sz="5000" dirty="0"/>
              <a:t>Liability insurance (EL, PL and Products) </a:t>
            </a:r>
          </a:p>
          <a:p>
            <a:r>
              <a:rPr lang="en-GB" sz="5000" dirty="0"/>
              <a:t>Professional Indemnity insurance</a:t>
            </a:r>
          </a:p>
          <a:p>
            <a:r>
              <a:rPr lang="en-GB" sz="5000" dirty="0"/>
              <a:t>Motor Trade insurance </a:t>
            </a:r>
          </a:p>
          <a:p>
            <a:r>
              <a:rPr lang="en-GB" sz="5000" dirty="0"/>
              <a:t>Directors and officers insurance </a:t>
            </a:r>
          </a:p>
          <a:p>
            <a:r>
              <a:rPr lang="en-GB" sz="5000" dirty="0"/>
              <a:t>Motor Fleet insurance </a:t>
            </a:r>
          </a:p>
          <a:p>
            <a:r>
              <a:rPr lang="en-GB" sz="5000" dirty="0"/>
              <a:t>Engineering insurance </a:t>
            </a:r>
          </a:p>
          <a:p>
            <a:r>
              <a:rPr lang="en-GB" sz="5000" dirty="0"/>
              <a:t>Package insurance </a:t>
            </a:r>
          </a:p>
          <a:p>
            <a:r>
              <a:rPr lang="en-GB" sz="5000" dirty="0"/>
              <a:t>Legal Principles of insurance</a:t>
            </a:r>
          </a:p>
          <a:p>
            <a:r>
              <a:rPr lang="en-GB" sz="5000" dirty="0"/>
              <a:t>Household insurance </a:t>
            </a:r>
          </a:p>
          <a:p>
            <a:r>
              <a:rPr lang="en-GB" sz="5000" dirty="0"/>
              <a:t>Private Motor insurance </a:t>
            </a:r>
          </a:p>
          <a:p>
            <a:r>
              <a:rPr lang="en-GB" sz="5000" dirty="0"/>
              <a:t>How liability can arise under the law of tort</a:t>
            </a:r>
          </a:p>
          <a:p>
            <a:r>
              <a:rPr lang="en-GB" sz="5000" dirty="0"/>
              <a:t>Builders Performance Bonds (1/1/2 hour course) </a:t>
            </a:r>
          </a:p>
          <a:p>
            <a:r>
              <a:rPr lang="en-GB" dirty="0"/>
              <a:t> </a:t>
            </a:r>
          </a:p>
          <a:p>
            <a:endParaRPr lang="en-GB" dirty="0"/>
          </a:p>
        </p:txBody>
      </p:sp>
    </p:spTree>
    <p:extLst>
      <p:ext uri="{BB962C8B-B14F-4D97-AF65-F5344CB8AC3E}">
        <p14:creationId xmlns:p14="http://schemas.microsoft.com/office/powerpoint/2010/main" val="6629997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5DC8C85-1CF6-4517-BC0D-B17C97E04120}"/>
              </a:ext>
            </a:extLst>
          </p:cNvPr>
          <p:cNvSpPr>
            <a:spLocks noGrp="1"/>
          </p:cNvSpPr>
          <p:nvPr>
            <p:ph idx="1"/>
          </p:nvPr>
        </p:nvSpPr>
        <p:spPr>
          <a:xfrm>
            <a:off x="133165" y="764704"/>
            <a:ext cx="11975977" cy="5688632"/>
          </a:xfrm>
        </p:spPr>
        <p:txBody>
          <a:bodyPr>
            <a:normAutofit fontScale="25000" lnSpcReduction="20000"/>
          </a:bodyPr>
          <a:lstStyle/>
          <a:p>
            <a:pPr marL="109728" indent="0">
              <a:buNone/>
            </a:pPr>
            <a:r>
              <a:rPr lang="en-GB" sz="4800" b="1" dirty="0"/>
              <a:t>At Certificate Level</a:t>
            </a:r>
            <a:r>
              <a:rPr lang="en-GB" sz="4800" dirty="0"/>
              <a:t> </a:t>
            </a:r>
          </a:p>
          <a:p>
            <a:r>
              <a:rPr lang="en-GB" sz="4800" dirty="0"/>
              <a:t>IF1 Insurance legal and regulatory</a:t>
            </a:r>
          </a:p>
          <a:p>
            <a:r>
              <a:rPr lang="en-GB" sz="4800" dirty="0"/>
              <a:t>IF2 General insurance products</a:t>
            </a:r>
          </a:p>
          <a:p>
            <a:r>
              <a:rPr lang="en-GB" sz="4800" dirty="0"/>
              <a:t>IF3 Insurance underwriting process</a:t>
            </a:r>
          </a:p>
          <a:p>
            <a:r>
              <a:rPr lang="en-GB" sz="4800" dirty="0"/>
              <a:t>IF4 Insurance claims handling process</a:t>
            </a:r>
          </a:p>
          <a:p>
            <a:r>
              <a:rPr lang="en-GB" sz="4800" dirty="0"/>
              <a:t>IF5 Motor insurance products</a:t>
            </a:r>
          </a:p>
          <a:p>
            <a:r>
              <a:rPr lang="en-GB" sz="4800" dirty="0"/>
              <a:t>IF6 Household insurance products</a:t>
            </a:r>
          </a:p>
          <a:p>
            <a:r>
              <a:rPr lang="en-GB" sz="4800" dirty="0"/>
              <a:t>IF8 Packaged commercial insurances </a:t>
            </a:r>
          </a:p>
          <a:p>
            <a:r>
              <a:rPr lang="en-GB" sz="4800" b="1" dirty="0"/>
              <a:t>At Diploma Level</a:t>
            </a:r>
            <a:endParaRPr lang="en-GB" sz="4800" dirty="0"/>
          </a:p>
          <a:p>
            <a:r>
              <a:rPr lang="en-GB" sz="4800" dirty="0"/>
              <a:t>MO5 Insurance Law</a:t>
            </a:r>
          </a:p>
          <a:p>
            <a:r>
              <a:rPr lang="en-GB" sz="4800" dirty="0"/>
              <a:t>M92 Insurance Business and Finance</a:t>
            </a:r>
          </a:p>
          <a:p>
            <a:r>
              <a:rPr lang="en-GB" sz="4800" dirty="0"/>
              <a:t>M93 Commercial property and business interruption insurance</a:t>
            </a:r>
          </a:p>
          <a:p>
            <a:r>
              <a:rPr lang="en-GB" sz="4800" dirty="0"/>
              <a:t>M96 Liability insurances</a:t>
            </a:r>
          </a:p>
          <a:p>
            <a:r>
              <a:rPr lang="en-GB" sz="4800" dirty="0"/>
              <a:t>M80 Underwriting practice</a:t>
            </a:r>
          </a:p>
          <a:p>
            <a:r>
              <a:rPr lang="en-GB" sz="4800" dirty="0"/>
              <a:t>M85 Claims practice</a:t>
            </a:r>
          </a:p>
          <a:p>
            <a:r>
              <a:rPr lang="en-GB" sz="4800" dirty="0"/>
              <a:t>M86 Personal Lines insurance</a:t>
            </a:r>
          </a:p>
          <a:p>
            <a:r>
              <a:rPr lang="en-GB" sz="4800" b="1" dirty="0"/>
              <a:t>At Advanced Diploma Level (ACII)</a:t>
            </a:r>
            <a:endParaRPr lang="en-GB" sz="4800" dirty="0"/>
          </a:p>
          <a:p>
            <a:r>
              <a:rPr lang="en-GB" sz="4800" dirty="0"/>
              <a:t>530 Economics and business</a:t>
            </a:r>
          </a:p>
          <a:p>
            <a:r>
              <a:rPr lang="en-GB" sz="4800" dirty="0"/>
              <a:t>820 Advanced claims</a:t>
            </a:r>
          </a:p>
          <a:p>
            <a:r>
              <a:rPr lang="en-GB" sz="4800" dirty="0"/>
              <a:t>930 Advanced broking</a:t>
            </a:r>
          </a:p>
          <a:p>
            <a:r>
              <a:rPr lang="en-GB" sz="4800" dirty="0"/>
              <a:t>945 Marketing insurance products and services</a:t>
            </a:r>
          </a:p>
          <a:p>
            <a:r>
              <a:rPr lang="en-GB" sz="4800" dirty="0"/>
              <a:t>960 Advanced underwriting</a:t>
            </a:r>
          </a:p>
          <a:p>
            <a:r>
              <a:rPr lang="en-GB" sz="4800" dirty="0"/>
              <a:t>992 Advanced risk management</a:t>
            </a:r>
            <a:endParaRPr lang="en-GB" sz="5600" dirty="0"/>
          </a:p>
          <a:p>
            <a:r>
              <a:rPr lang="en-GB" sz="5600" dirty="0"/>
              <a:t>Basically I can set up an entire training programme to take </a:t>
            </a:r>
            <a:r>
              <a:rPr lang="en-GB" sz="5600"/>
              <a:t>people from nothing </a:t>
            </a:r>
            <a:r>
              <a:rPr lang="en-GB" sz="5600" dirty="0"/>
              <a:t>to fully ACII qualified. </a:t>
            </a:r>
          </a:p>
          <a:p>
            <a:endParaRPr lang="en-GB" dirty="0"/>
          </a:p>
        </p:txBody>
      </p:sp>
      <p:sp>
        <p:nvSpPr>
          <p:cNvPr id="3" name="Title 2">
            <a:extLst>
              <a:ext uri="{FF2B5EF4-FFF2-40B4-BE49-F238E27FC236}">
                <a16:creationId xmlns:a16="http://schemas.microsoft.com/office/drawing/2014/main" id="{AAFFE07E-B14B-4848-9117-D1D2F9AD6535}"/>
              </a:ext>
            </a:extLst>
          </p:cNvPr>
          <p:cNvSpPr>
            <a:spLocks noGrp="1"/>
          </p:cNvSpPr>
          <p:nvPr>
            <p:ph type="title"/>
          </p:nvPr>
        </p:nvSpPr>
        <p:spPr>
          <a:xfrm>
            <a:off x="1981200" y="274638"/>
            <a:ext cx="8229600" cy="490066"/>
          </a:xfrm>
        </p:spPr>
        <p:txBody>
          <a:bodyPr>
            <a:normAutofit/>
          </a:bodyPr>
          <a:lstStyle/>
          <a:p>
            <a:r>
              <a:rPr lang="en-GB" sz="2400" dirty="0"/>
              <a:t>Training courses for </a:t>
            </a:r>
            <a:r>
              <a:rPr lang="en-GB" sz="2400" dirty="0" err="1"/>
              <a:t>Cii</a:t>
            </a:r>
            <a:r>
              <a:rPr lang="en-GB" sz="2400" dirty="0"/>
              <a:t> Examinations</a:t>
            </a:r>
          </a:p>
        </p:txBody>
      </p:sp>
    </p:spTree>
    <p:extLst>
      <p:ext uri="{BB962C8B-B14F-4D97-AF65-F5344CB8AC3E}">
        <p14:creationId xmlns:p14="http://schemas.microsoft.com/office/powerpoint/2010/main" val="33544106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618A2-F540-4DD8-88F8-D0205C31C792}"/>
              </a:ext>
            </a:extLst>
          </p:cNvPr>
          <p:cNvSpPr>
            <a:spLocks noGrp="1"/>
          </p:cNvSpPr>
          <p:nvPr>
            <p:ph type="title"/>
          </p:nvPr>
        </p:nvSpPr>
        <p:spPr/>
        <p:txBody>
          <a:bodyPr/>
          <a:lstStyle/>
          <a:p>
            <a:r>
              <a:rPr lang="en-GB" dirty="0"/>
              <a:t>LEARNING OBJECTIVES</a:t>
            </a:r>
          </a:p>
        </p:txBody>
      </p:sp>
      <p:sp>
        <p:nvSpPr>
          <p:cNvPr id="3" name="Content Placeholder 2">
            <a:extLst>
              <a:ext uri="{FF2B5EF4-FFF2-40B4-BE49-F238E27FC236}">
                <a16:creationId xmlns:a16="http://schemas.microsoft.com/office/drawing/2014/main" id="{A45CDDED-E739-4B81-8D3E-29676A0ADF1C}"/>
              </a:ext>
            </a:extLst>
          </p:cNvPr>
          <p:cNvSpPr>
            <a:spLocks noGrp="1"/>
          </p:cNvSpPr>
          <p:nvPr>
            <p:ph idx="1"/>
          </p:nvPr>
        </p:nvSpPr>
        <p:spPr/>
        <p:txBody>
          <a:bodyPr/>
          <a:lstStyle/>
          <a:p>
            <a:pPr>
              <a:lnSpc>
                <a:spcPct val="90000"/>
              </a:lnSpc>
              <a:spcBef>
                <a:spcPts val="1000"/>
              </a:spcBef>
              <a:spcAft>
                <a:spcPts val="800"/>
              </a:spcAft>
            </a:pPr>
            <a:r>
              <a:rPr lang="en-GB"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Delegates will be able to:</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90000"/>
              </a:lnSpc>
              <a:spcAft>
                <a:spcPts val="800"/>
              </a:spcAft>
              <a:buFont typeface="Arial" panose="020B0604020202020204" pitchFamily="34" charset="0"/>
              <a:buChar char="•"/>
              <a:tabLst>
                <a:tab pos="457200" algn="l"/>
              </a:tabLst>
            </a:pPr>
            <a:r>
              <a:rPr lang="en-GB"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Understand the characteristics of a hard market.</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90000"/>
              </a:lnSpc>
              <a:spcAft>
                <a:spcPts val="800"/>
              </a:spcAft>
              <a:buFont typeface="Arial" panose="020B0604020202020204" pitchFamily="34" charset="0"/>
              <a:buChar char="•"/>
              <a:tabLst>
                <a:tab pos="457200" algn="l"/>
              </a:tabLst>
            </a:pPr>
            <a:r>
              <a:rPr lang="en-GB"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Understand what is currently causing the hard market in the UK.</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90000"/>
              </a:lnSpc>
              <a:spcAft>
                <a:spcPts val="800"/>
              </a:spcAft>
              <a:buFont typeface="Arial" panose="020B0604020202020204" pitchFamily="34" charset="0"/>
              <a:buChar char="•"/>
              <a:tabLst>
                <a:tab pos="457200" algn="l"/>
              </a:tabLst>
            </a:pPr>
            <a:r>
              <a:rPr lang="en-GB"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Understand how to communicate clearly to clients in a hard market.</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90000"/>
              </a:lnSpc>
              <a:spcAft>
                <a:spcPts val="800"/>
              </a:spcAft>
              <a:buFont typeface="Arial" panose="020B0604020202020204" pitchFamily="34" charset="0"/>
              <a:buChar char="•"/>
              <a:tabLst>
                <a:tab pos="457200" algn="l"/>
              </a:tabLst>
            </a:pPr>
            <a:r>
              <a:rPr lang="en-GB"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Understand and be able implement the ten key factors on how to maximise opportunities in a hard market, and therefore become extremely successful, by growing their business in a difficult time.</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2688076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618A2-F540-4DD8-88F8-D0205C31C792}"/>
              </a:ext>
            </a:extLst>
          </p:cNvPr>
          <p:cNvSpPr>
            <a:spLocks noGrp="1"/>
          </p:cNvSpPr>
          <p:nvPr>
            <p:ph type="title"/>
          </p:nvPr>
        </p:nvSpPr>
        <p:spPr/>
        <p:txBody>
          <a:bodyPr/>
          <a:lstStyle/>
          <a:p>
            <a:r>
              <a:rPr lang="en-GB" dirty="0"/>
              <a:t>LEARNING OBJECTIVES</a:t>
            </a:r>
          </a:p>
        </p:txBody>
      </p:sp>
      <p:sp>
        <p:nvSpPr>
          <p:cNvPr id="3" name="Content Placeholder 2">
            <a:extLst>
              <a:ext uri="{FF2B5EF4-FFF2-40B4-BE49-F238E27FC236}">
                <a16:creationId xmlns:a16="http://schemas.microsoft.com/office/drawing/2014/main" id="{A45CDDED-E739-4B81-8D3E-29676A0ADF1C}"/>
              </a:ext>
            </a:extLst>
          </p:cNvPr>
          <p:cNvSpPr>
            <a:spLocks noGrp="1"/>
          </p:cNvSpPr>
          <p:nvPr>
            <p:ph idx="1"/>
          </p:nvPr>
        </p:nvSpPr>
        <p:spPr/>
        <p:txBody>
          <a:bodyPr/>
          <a:lstStyle/>
          <a:p>
            <a:pPr>
              <a:lnSpc>
                <a:spcPct val="90000"/>
              </a:lnSpc>
              <a:spcBef>
                <a:spcPts val="1000"/>
              </a:spcBef>
              <a:spcAft>
                <a:spcPts val="800"/>
              </a:spcAft>
            </a:pPr>
            <a:r>
              <a:rPr lang="en-GB"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Delegates will be able to:</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90000"/>
              </a:lnSpc>
              <a:spcAft>
                <a:spcPts val="800"/>
              </a:spcAft>
              <a:buFont typeface="Arial" panose="020B0604020202020204" pitchFamily="34" charset="0"/>
              <a:buChar char="•"/>
              <a:tabLst>
                <a:tab pos="457200" algn="l"/>
              </a:tabLst>
            </a:pPr>
            <a:r>
              <a:rPr lang="en-GB"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Understand the characteristics of a hard market.</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90000"/>
              </a:lnSpc>
              <a:spcAft>
                <a:spcPts val="800"/>
              </a:spcAft>
              <a:buFont typeface="Arial" panose="020B0604020202020204" pitchFamily="34" charset="0"/>
              <a:buChar char="•"/>
              <a:tabLst>
                <a:tab pos="457200" algn="l"/>
              </a:tabLst>
            </a:pPr>
            <a:r>
              <a:rPr lang="en-GB"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Understand what is currently causing the hard market in the UK.</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90000"/>
              </a:lnSpc>
              <a:spcAft>
                <a:spcPts val="800"/>
              </a:spcAft>
              <a:buFont typeface="Arial" panose="020B0604020202020204" pitchFamily="34" charset="0"/>
              <a:buChar char="•"/>
              <a:tabLst>
                <a:tab pos="457200" algn="l"/>
              </a:tabLst>
            </a:pPr>
            <a:r>
              <a:rPr lang="en-GB"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Understand how to communicate clearly to clients in a hard market.</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90000"/>
              </a:lnSpc>
              <a:spcAft>
                <a:spcPts val="800"/>
              </a:spcAft>
              <a:buFont typeface="Arial" panose="020B0604020202020204" pitchFamily="34" charset="0"/>
              <a:buChar char="•"/>
              <a:tabLst>
                <a:tab pos="457200" algn="l"/>
              </a:tabLst>
            </a:pPr>
            <a:r>
              <a:rPr lang="en-GB"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Understand and be able implement the ten key factors on how to maximise opportunities in a hard market, and therefore become extremely successful, by growing their business in a difficult time.</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2912969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3B38AF3D-E1BD-44C2-9296-1427565F69C8}"/>
              </a:ext>
            </a:extLst>
          </p:cNvPr>
          <p:cNvSpPr>
            <a:spLocks noGrp="1" noChangeArrowheads="1"/>
          </p:cNvSpPr>
          <p:nvPr>
            <p:ph type="body" sz="half" idx="1"/>
          </p:nvPr>
        </p:nvSpPr>
        <p:spPr>
          <a:xfrm>
            <a:off x="2351088" y="620714"/>
            <a:ext cx="7848600" cy="5832475"/>
          </a:xfrm>
        </p:spPr>
        <p:txBody>
          <a:bodyPr/>
          <a:lstStyle/>
          <a:p>
            <a:pPr lvl="4" eaLnBrk="1" hangingPunct="1">
              <a:buFontTx/>
              <a:buNone/>
            </a:pPr>
            <a:r>
              <a:rPr lang="en-GB" altLang="en-US" dirty="0">
                <a:solidFill>
                  <a:srgbClr val="FF0000"/>
                </a:solidFill>
              </a:rPr>
              <a:t>    So what is a Market Cycle in insurance</a:t>
            </a:r>
          </a:p>
          <a:p>
            <a:pPr lvl="4" eaLnBrk="1" hangingPunct="1">
              <a:buFontTx/>
              <a:buNone/>
            </a:pPr>
            <a:endParaRPr lang="en-GB" altLang="en-US" dirty="0">
              <a:solidFill>
                <a:srgbClr val="FF0000"/>
              </a:solidFill>
            </a:endParaRPr>
          </a:p>
        </p:txBody>
      </p:sp>
      <p:pic>
        <p:nvPicPr>
          <p:cNvPr id="20483" name="Picture 8" descr="smiley">
            <a:extLst>
              <a:ext uri="{FF2B5EF4-FFF2-40B4-BE49-F238E27FC236}">
                <a16:creationId xmlns:a16="http://schemas.microsoft.com/office/drawing/2014/main" id="{2B8CD951-526C-426C-B391-1A52F041B65A}"/>
              </a:ext>
            </a:extLst>
          </p:cNvPr>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6743700" y="1700214"/>
            <a:ext cx="496888" cy="492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0484" name="Text Box 4">
            <a:extLst>
              <a:ext uri="{FF2B5EF4-FFF2-40B4-BE49-F238E27FC236}">
                <a16:creationId xmlns:a16="http://schemas.microsoft.com/office/drawing/2014/main" id="{C589EB63-0A1C-408D-8012-07991BF9B085}"/>
              </a:ext>
            </a:extLst>
          </p:cNvPr>
          <p:cNvSpPr txBox="1">
            <a:spLocks noChangeArrowheads="1"/>
          </p:cNvSpPr>
          <p:nvPr/>
        </p:nvSpPr>
        <p:spPr bwMode="auto">
          <a:xfrm>
            <a:off x="7104064" y="1844676"/>
            <a:ext cx="12969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sp>
        <p:nvSpPr>
          <p:cNvPr id="20485" name="Text Box 5">
            <a:extLst>
              <a:ext uri="{FF2B5EF4-FFF2-40B4-BE49-F238E27FC236}">
                <a16:creationId xmlns:a16="http://schemas.microsoft.com/office/drawing/2014/main" id="{BA9682B7-E5FF-49F4-A47C-B699DC814C45}"/>
              </a:ext>
            </a:extLst>
          </p:cNvPr>
          <p:cNvSpPr txBox="1">
            <a:spLocks noChangeArrowheads="1"/>
          </p:cNvSpPr>
          <p:nvPr/>
        </p:nvSpPr>
        <p:spPr bwMode="auto">
          <a:xfrm>
            <a:off x="5140325" y="4240213"/>
            <a:ext cx="174783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sp>
        <p:nvSpPr>
          <p:cNvPr id="20486" name="Text Box 6">
            <a:extLst>
              <a:ext uri="{FF2B5EF4-FFF2-40B4-BE49-F238E27FC236}">
                <a16:creationId xmlns:a16="http://schemas.microsoft.com/office/drawing/2014/main" id="{9824BED2-0888-4759-8543-E2353CCB2556}"/>
              </a:ext>
            </a:extLst>
          </p:cNvPr>
          <p:cNvSpPr txBox="1">
            <a:spLocks noChangeArrowheads="1"/>
          </p:cNvSpPr>
          <p:nvPr/>
        </p:nvSpPr>
        <p:spPr bwMode="auto">
          <a:xfrm>
            <a:off x="5087938" y="1700213"/>
            <a:ext cx="1485900" cy="342900"/>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600"/>
              <a:t>Higher Profits  </a:t>
            </a:r>
            <a:endParaRPr lang="en-GB" altLang="en-US" sz="1800"/>
          </a:p>
        </p:txBody>
      </p:sp>
      <p:pic>
        <p:nvPicPr>
          <p:cNvPr id="20487" name="Picture 14" descr="smiley16_sad">
            <a:extLst>
              <a:ext uri="{FF2B5EF4-FFF2-40B4-BE49-F238E27FC236}">
                <a16:creationId xmlns:a16="http://schemas.microsoft.com/office/drawing/2014/main" id="{A043E4A9-FF1A-402F-973D-66A48FC4D31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0463" y="40767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8" name="Text Box 15">
            <a:extLst>
              <a:ext uri="{FF2B5EF4-FFF2-40B4-BE49-F238E27FC236}">
                <a16:creationId xmlns:a16="http://schemas.microsoft.com/office/drawing/2014/main" id="{920A956A-D741-403D-80DC-884BBFB54451}"/>
              </a:ext>
            </a:extLst>
          </p:cNvPr>
          <p:cNvSpPr txBox="1">
            <a:spLocks noChangeArrowheads="1"/>
          </p:cNvSpPr>
          <p:nvPr/>
        </p:nvSpPr>
        <p:spPr bwMode="auto">
          <a:xfrm>
            <a:off x="5232400" y="3933825"/>
            <a:ext cx="914400" cy="571500"/>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600"/>
              <a:t>Lower profits.</a:t>
            </a:r>
            <a:endParaRPr lang="en-GB" altLang="en-US" sz="1800"/>
          </a:p>
        </p:txBody>
      </p:sp>
      <p:sp>
        <p:nvSpPr>
          <p:cNvPr id="20489" name="Rectangle 18">
            <a:extLst>
              <a:ext uri="{FF2B5EF4-FFF2-40B4-BE49-F238E27FC236}">
                <a16:creationId xmlns:a16="http://schemas.microsoft.com/office/drawing/2014/main" id="{549C4EEC-4547-4A67-A96A-C4874771ABFB}"/>
              </a:ext>
            </a:extLst>
          </p:cNvPr>
          <p:cNvSpPr>
            <a:spLocks noChangeArrowheads="1"/>
          </p:cNvSpPr>
          <p:nvPr/>
        </p:nvSpPr>
        <p:spPr bwMode="auto">
          <a:xfrm>
            <a:off x="4079875" y="3068638"/>
            <a:ext cx="445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sp>
        <p:nvSpPr>
          <p:cNvPr id="20490" name="Rectangle 19">
            <a:extLst>
              <a:ext uri="{FF2B5EF4-FFF2-40B4-BE49-F238E27FC236}">
                <a16:creationId xmlns:a16="http://schemas.microsoft.com/office/drawing/2014/main" id="{E5D6E041-3411-4CD6-8ADD-DF99ED6811ED}"/>
              </a:ext>
            </a:extLst>
          </p:cNvPr>
          <p:cNvSpPr>
            <a:spLocks noChangeArrowheads="1"/>
          </p:cNvSpPr>
          <p:nvPr/>
        </p:nvSpPr>
        <p:spPr bwMode="auto">
          <a:xfrm>
            <a:off x="6959600" y="2416911"/>
            <a:ext cx="1511300" cy="80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1400"/>
              <a:t>This attracts higher capacity for that class</a:t>
            </a:r>
            <a:r>
              <a:rPr lang="en-GB" altLang="en-US" sz="1800"/>
              <a:t> </a:t>
            </a:r>
          </a:p>
        </p:txBody>
      </p:sp>
      <p:sp>
        <p:nvSpPr>
          <p:cNvPr id="20491" name="Text Box 20">
            <a:extLst>
              <a:ext uri="{FF2B5EF4-FFF2-40B4-BE49-F238E27FC236}">
                <a16:creationId xmlns:a16="http://schemas.microsoft.com/office/drawing/2014/main" id="{D3B37532-A4D5-4F9D-B542-FB37DF587DA8}"/>
              </a:ext>
            </a:extLst>
          </p:cNvPr>
          <p:cNvSpPr txBox="1">
            <a:spLocks noChangeArrowheads="1"/>
          </p:cNvSpPr>
          <p:nvPr/>
        </p:nvSpPr>
        <p:spPr bwMode="auto">
          <a:xfrm>
            <a:off x="5735639" y="2781301"/>
            <a:ext cx="15509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sp>
        <p:nvSpPr>
          <p:cNvPr id="20492" name="Text Box 21">
            <a:extLst>
              <a:ext uri="{FF2B5EF4-FFF2-40B4-BE49-F238E27FC236}">
                <a16:creationId xmlns:a16="http://schemas.microsoft.com/office/drawing/2014/main" id="{EF240985-A8A9-4B61-BC03-1683F1623B19}"/>
              </a:ext>
            </a:extLst>
          </p:cNvPr>
          <p:cNvSpPr txBox="1">
            <a:spLocks noChangeArrowheads="1"/>
          </p:cNvSpPr>
          <p:nvPr/>
        </p:nvSpPr>
        <p:spPr bwMode="auto">
          <a:xfrm>
            <a:off x="8020050" y="2368551"/>
            <a:ext cx="1244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sp>
        <p:nvSpPr>
          <p:cNvPr id="20493" name="Text Box 22">
            <a:extLst>
              <a:ext uri="{FF2B5EF4-FFF2-40B4-BE49-F238E27FC236}">
                <a16:creationId xmlns:a16="http://schemas.microsoft.com/office/drawing/2014/main" id="{B0906B1E-8DB1-46F8-BB1D-3BF402FBB151}"/>
              </a:ext>
            </a:extLst>
          </p:cNvPr>
          <p:cNvSpPr txBox="1">
            <a:spLocks noChangeArrowheads="1"/>
          </p:cNvSpPr>
          <p:nvPr/>
        </p:nvSpPr>
        <p:spPr bwMode="auto">
          <a:xfrm>
            <a:off x="6672263" y="2420938"/>
            <a:ext cx="18208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sp>
        <p:nvSpPr>
          <p:cNvPr id="20494" name="Text Box 24">
            <a:extLst>
              <a:ext uri="{FF2B5EF4-FFF2-40B4-BE49-F238E27FC236}">
                <a16:creationId xmlns:a16="http://schemas.microsoft.com/office/drawing/2014/main" id="{E183B30A-9D8C-4B01-892C-FD00D3E54FA0}"/>
              </a:ext>
            </a:extLst>
          </p:cNvPr>
          <p:cNvSpPr txBox="1">
            <a:spLocks noChangeArrowheads="1"/>
          </p:cNvSpPr>
          <p:nvPr/>
        </p:nvSpPr>
        <p:spPr bwMode="auto">
          <a:xfrm>
            <a:off x="3359150" y="2205039"/>
            <a:ext cx="1512888"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GB" altLang="en-US" sz="1600"/>
              <a:t>This leads to higher prices.</a:t>
            </a:r>
          </a:p>
        </p:txBody>
      </p:sp>
      <p:sp>
        <p:nvSpPr>
          <p:cNvPr id="20495" name="Text Box 26">
            <a:extLst>
              <a:ext uri="{FF2B5EF4-FFF2-40B4-BE49-F238E27FC236}">
                <a16:creationId xmlns:a16="http://schemas.microsoft.com/office/drawing/2014/main" id="{C1661EED-0C7F-4D44-A3E4-7E33B2C8B251}"/>
              </a:ext>
            </a:extLst>
          </p:cNvPr>
          <p:cNvSpPr txBox="1">
            <a:spLocks noChangeArrowheads="1"/>
          </p:cNvSpPr>
          <p:nvPr/>
        </p:nvSpPr>
        <p:spPr bwMode="auto">
          <a:xfrm>
            <a:off x="3216275" y="3141664"/>
            <a:ext cx="1728788" cy="106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GB" altLang="en-US" sz="1600"/>
              <a:t>This means Insurers withdraw capacity</a:t>
            </a:r>
          </a:p>
        </p:txBody>
      </p:sp>
      <p:sp>
        <p:nvSpPr>
          <p:cNvPr id="20496" name="Line 27">
            <a:extLst>
              <a:ext uri="{FF2B5EF4-FFF2-40B4-BE49-F238E27FC236}">
                <a16:creationId xmlns:a16="http://schemas.microsoft.com/office/drawing/2014/main" id="{1B71C42B-F0B9-4A2D-97A8-0F5FED7AA230}"/>
              </a:ext>
            </a:extLst>
          </p:cNvPr>
          <p:cNvSpPr>
            <a:spLocks noChangeShapeType="1"/>
          </p:cNvSpPr>
          <p:nvPr/>
        </p:nvSpPr>
        <p:spPr bwMode="auto">
          <a:xfrm flipV="1">
            <a:off x="4511676" y="1989138"/>
            <a:ext cx="504825"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0497" name="Line 28">
            <a:extLst>
              <a:ext uri="{FF2B5EF4-FFF2-40B4-BE49-F238E27FC236}">
                <a16:creationId xmlns:a16="http://schemas.microsoft.com/office/drawing/2014/main" id="{2B44CB42-202F-41B8-924A-69D602558151}"/>
              </a:ext>
            </a:extLst>
          </p:cNvPr>
          <p:cNvSpPr>
            <a:spLocks noChangeShapeType="1"/>
          </p:cNvSpPr>
          <p:nvPr/>
        </p:nvSpPr>
        <p:spPr bwMode="auto">
          <a:xfrm flipH="1" flipV="1">
            <a:off x="4224339" y="4221163"/>
            <a:ext cx="358775"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0498" name="Line 29">
            <a:extLst>
              <a:ext uri="{FF2B5EF4-FFF2-40B4-BE49-F238E27FC236}">
                <a16:creationId xmlns:a16="http://schemas.microsoft.com/office/drawing/2014/main" id="{0212F777-23FE-4063-B2A5-8555A4F14EAF}"/>
              </a:ext>
            </a:extLst>
          </p:cNvPr>
          <p:cNvSpPr>
            <a:spLocks noChangeShapeType="1"/>
          </p:cNvSpPr>
          <p:nvPr/>
        </p:nvSpPr>
        <p:spPr bwMode="auto">
          <a:xfrm flipV="1">
            <a:off x="3719513" y="2852738"/>
            <a:ext cx="360362"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0499" name="Line 30">
            <a:extLst>
              <a:ext uri="{FF2B5EF4-FFF2-40B4-BE49-F238E27FC236}">
                <a16:creationId xmlns:a16="http://schemas.microsoft.com/office/drawing/2014/main" id="{5CFB701F-F17A-4614-85C9-3A902A1A787C}"/>
              </a:ext>
            </a:extLst>
          </p:cNvPr>
          <p:cNvSpPr>
            <a:spLocks noChangeShapeType="1"/>
          </p:cNvSpPr>
          <p:nvPr/>
        </p:nvSpPr>
        <p:spPr bwMode="auto">
          <a:xfrm>
            <a:off x="7248525" y="2276476"/>
            <a:ext cx="431800" cy="1444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0500" name="Line 31">
            <a:extLst>
              <a:ext uri="{FF2B5EF4-FFF2-40B4-BE49-F238E27FC236}">
                <a16:creationId xmlns:a16="http://schemas.microsoft.com/office/drawing/2014/main" id="{DADA2392-248E-4B54-B0E9-3AF288A1B7DB}"/>
              </a:ext>
            </a:extLst>
          </p:cNvPr>
          <p:cNvSpPr>
            <a:spLocks noChangeShapeType="1"/>
          </p:cNvSpPr>
          <p:nvPr/>
        </p:nvSpPr>
        <p:spPr bwMode="auto">
          <a:xfrm flipH="1">
            <a:off x="7319963" y="4221163"/>
            <a:ext cx="43180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0501" name="Line 32">
            <a:extLst>
              <a:ext uri="{FF2B5EF4-FFF2-40B4-BE49-F238E27FC236}">
                <a16:creationId xmlns:a16="http://schemas.microsoft.com/office/drawing/2014/main" id="{482FB0EB-793C-4E87-B235-859A47444F95}"/>
              </a:ext>
            </a:extLst>
          </p:cNvPr>
          <p:cNvSpPr>
            <a:spLocks noChangeShapeType="1"/>
          </p:cNvSpPr>
          <p:nvPr/>
        </p:nvSpPr>
        <p:spPr bwMode="auto">
          <a:xfrm>
            <a:off x="7751764" y="3213100"/>
            <a:ext cx="288925"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0503" name="Rectangle 37">
            <a:extLst>
              <a:ext uri="{FF2B5EF4-FFF2-40B4-BE49-F238E27FC236}">
                <a16:creationId xmlns:a16="http://schemas.microsoft.com/office/drawing/2014/main" id="{E8F9F9B1-24D8-4A22-A593-FF0C301AAB02}"/>
              </a:ext>
            </a:extLst>
          </p:cNvPr>
          <p:cNvSpPr>
            <a:spLocks noChangeArrowheads="1"/>
          </p:cNvSpPr>
          <p:nvPr/>
        </p:nvSpPr>
        <p:spPr bwMode="auto">
          <a:xfrm>
            <a:off x="7751764" y="3500439"/>
            <a:ext cx="137953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600"/>
              <a:t>This leads to lower prices.</a:t>
            </a:r>
            <a:endParaRPr lang="en-GB" altLang="en-US" sz="16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70">
            <a:extLst>
              <a:ext uri="{FF2B5EF4-FFF2-40B4-BE49-F238E27FC236}">
                <a16:creationId xmlns:a16="http://schemas.microsoft.com/office/drawing/2014/main" id="{19245A10-7F37-4569-80D2-2F692931E3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6" name="Rectangle 8">
            <a:extLst>
              <a:ext uri="{FF2B5EF4-FFF2-40B4-BE49-F238E27FC236}">
                <a16:creationId xmlns:a16="http://schemas.microsoft.com/office/drawing/2014/main" id="{9267F70F-11C6-4597-9381-D0D80FC18F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06152" y="2355786"/>
            <a:ext cx="4985748" cy="3531073"/>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Title 5">
            <a:extLst>
              <a:ext uri="{FF2B5EF4-FFF2-40B4-BE49-F238E27FC236}">
                <a16:creationId xmlns:a16="http://schemas.microsoft.com/office/drawing/2014/main" id="{679F61EB-6A15-43E5-8BF2-82E34795F01B}"/>
              </a:ext>
            </a:extLst>
          </p:cNvPr>
          <p:cNvSpPr>
            <a:spLocks noGrp="1"/>
          </p:cNvSpPr>
          <p:nvPr>
            <p:ph type="title"/>
          </p:nvPr>
        </p:nvSpPr>
        <p:spPr>
          <a:xfrm>
            <a:off x="7559812" y="2723322"/>
            <a:ext cx="3510355" cy="2236738"/>
          </a:xfrm>
        </p:spPr>
        <p:txBody>
          <a:bodyPr vert="horz" lIns="91440" tIns="45720" rIns="91440" bIns="45720" rtlCol="0" anchor="b">
            <a:normAutofit/>
          </a:bodyPr>
          <a:lstStyle/>
          <a:p>
            <a:r>
              <a:rPr lang="en-US">
                <a:solidFill>
                  <a:srgbClr val="FFFFFF"/>
                </a:solidFill>
              </a:rPr>
              <a:t>Supply decreases in a hard market</a:t>
            </a:r>
          </a:p>
        </p:txBody>
      </p:sp>
      <p:sp>
        <p:nvSpPr>
          <p:cNvPr id="75" name="Freeform 5">
            <a:extLst>
              <a:ext uri="{FF2B5EF4-FFF2-40B4-BE49-F238E27FC236}">
                <a16:creationId xmlns:a16="http://schemas.microsoft.com/office/drawing/2014/main" id="{2C20A93E-E407-4683-A405-147DE26132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09782" y="1654168"/>
            <a:ext cx="822493" cy="4232692"/>
          </a:xfrm>
          <a:custGeom>
            <a:avLst/>
            <a:gdLst>
              <a:gd name="T0" fmla="*/ 491 w 491"/>
              <a:gd name="T1" fmla="*/ 2247 h 2732"/>
              <a:gd name="T2" fmla="*/ 0 w 491"/>
              <a:gd name="T3" fmla="*/ 2732 h 2732"/>
              <a:gd name="T4" fmla="*/ 0 w 491"/>
              <a:gd name="T5" fmla="*/ 486 h 2732"/>
              <a:gd name="T6" fmla="*/ 491 w 491"/>
              <a:gd name="T7" fmla="*/ 0 h 2732"/>
              <a:gd name="T8" fmla="*/ 491 w 491"/>
              <a:gd name="T9" fmla="*/ 2247 h 2732"/>
            </a:gdLst>
            <a:ahLst/>
            <a:cxnLst>
              <a:cxn ang="0">
                <a:pos x="T0" y="T1"/>
              </a:cxn>
              <a:cxn ang="0">
                <a:pos x="T2" y="T3"/>
              </a:cxn>
              <a:cxn ang="0">
                <a:pos x="T4" y="T5"/>
              </a:cxn>
              <a:cxn ang="0">
                <a:pos x="T6" y="T7"/>
              </a:cxn>
              <a:cxn ang="0">
                <a:pos x="T8" y="T9"/>
              </a:cxn>
            </a:cxnLst>
            <a:rect l="0" t="0" r="r" b="b"/>
            <a:pathLst>
              <a:path w="491" h="2732">
                <a:moveTo>
                  <a:pt x="491" y="2247"/>
                </a:moveTo>
                <a:lnTo>
                  <a:pt x="0" y="2732"/>
                </a:lnTo>
                <a:lnTo>
                  <a:pt x="0" y="486"/>
                </a:lnTo>
                <a:lnTo>
                  <a:pt x="491" y="0"/>
                </a:lnTo>
                <a:lnTo>
                  <a:pt x="491" y="224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7" name="Freeform 6">
            <a:extLst>
              <a:ext uri="{FF2B5EF4-FFF2-40B4-BE49-F238E27FC236}">
                <a16:creationId xmlns:a16="http://schemas.microsoft.com/office/drawing/2014/main" id="{9E8E3DD9-D235-48D9-A0EC-D6817EC84B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544520" y="1311136"/>
            <a:ext cx="687754" cy="3820236"/>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9" name="Freeform 7">
            <a:extLst>
              <a:ext uri="{FF2B5EF4-FFF2-40B4-BE49-F238E27FC236}">
                <a16:creationId xmlns:a16="http://schemas.microsoft.com/office/drawing/2014/main" id="{EA83A145-578D-4A0B-94A7-AEAB2027D7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544520" y="1126737"/>
            <a:ext cx="347200" cy="3699705"/>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pic>
        <p:nvPicPr>
          <p:cNvPr id="2050" name="Picture 2" descr="Review of Demand and Supply">
            <a:extLst>
              <a:ext uri="{FF2B5EF4-FFF2-40B4-BE49-F238E27FC236}">
                <a16:creationId xmlns:a16="http://schemas.microsoft.com/office/drawing/2014/main" id="{965FFFAD-DD86-4CC9-B7C0-89B1F62C3804}"/>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r="5730"/>
          <a:stretch/>
        </p:blipFill>
        <p:spPr bwMode="auto">
          <a:xfrm>
            <a:off x="1258859" y="1120046"/>
            <a:ext cx="5635819" cy="35095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21635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DF5962CF-237F-4513-9950-F36B840695DB}"/>
              </a:ext>
            </a:extLst>
          </p:cNvPr>
          <p:cNvSpPr>
            <a:spLocks noGrp="1"/>
          </p:cNvSpPr>
          <p:nvPr>
            <p:ph type="title"/>
          </p:nvPr>
        </p:nvSpPr>
        <p:spPr>
          <a:xfrm>
            <a:off x="958506" y="800392"/>
            <a:ext cx="10264697" cy="1212102"/>
          </a:xfrm>
        </p:spPr>
        <p:txBody>
          <a:bodyPr>
            <a:normAutofit/>
          </a:bodyPr>
          <a:lstStyle/>
          <a:p>
            <a:r>
              <a:rPr lang="en-GB" sz="4000">
                <a:solidFill>
                  <a:srgbClr val="FFFFFF"/>
                </a:solidFill>
              </a:rPr>
              <a:t>Consequences of a hard market</a:t>
            </a:r>
          </a:p>
        </p:txBody>
      </p:sp>
      <p:sp>
        <p:nvSpPr>
          <p:cNvPr id="3" name="Content Placeholder 2">
            <a:extLst>
              <a:ext uri="{FF2B5EF4-FFF2-40B4-BE49-F238E27FC236}">
                <a16:creationId xmlns:a16="http://schemas.microsoft.com/office/drawing/2014/main" id="{C62F2E8F-1C3A-4217-8F70-1D2C98D69D3D}"/>
              </a:ext>
            </a:extLst>
          </p:cNvPr>
          <p:cNvSpPr>
            <a:spLocks noGrp="1"/>
          </p:cNvSpPr>
          <p:nvPr>
            <p:ph idx="1"/>
          </p:nvPr>
        </p:nvSpPr>
        <p:spPr>
          <a:xfrm>
            <a:off x="1367624" y="2490436"/>
            <a:ext cx="9708995" cy="3567173"/>
          </a:xfrm>
        </p:spPr>
        <p:txBody>
          <a:bodyPr anchor="ctr">
            <a:normAutofit/>
          </a:bodyPr>
          <a:lstStyle/>
          <a:p>
            <a:pPr marL="0" indent="0">
              <a:buNone/>
            </a:pPr>
            <a:r>
              <a:rPr lang="en-GB" sz="2400" dirty="0"/>
              <a:t>1. Premium increases.</a:t>
            </a:r>
          </a:p>
          <a:p>
            <a:pPr marL="0" indent="0">
              <a:buNone/>
            </a:pPr>
            <a:r>
              <a:rPr lang="en-GB" sz="2400" dirty="0"/>
              <a:t>2. Coverage reductions. </a:t>
            </a:r>
          </a:p>
          <a:p>
            <a:pPr marL="0" indent="0">
              <a:buNone/>
            </a:pPr>
            <a:r>
              <a:rPr lang="en-GB" sz="2400" dirty="0"/>
              <a:t>3. Harsher interpretation of claims - including TIA.</a:t>
            </a:r>
          </a:p>
          <a:p>
            <a:pPr marL="0" indent="0">
              <a:buNone/>
            </a:pPr>
            <a:r>
              <a:rPr lang="en-GB" sz="2400" dirty="0"/>
              <a:t>4. Fewer options for brokers to be able to get quotes.</a:t>
            </a:r>
          </a:p>
          <a:p>
            <a:pPr marL="0" indent="0">
              <a:buNone/>
            </a:pPr>
            <a:r>
              <a:rPr lang="en-GB" sz="2400" dirty="0"/>
              <a:t>5. In some cases there may be no cover available at all for certain clients.</a:t>
            </a:r>
          </a:p>
        </p:txBody>
      </p:sp>
    </p:spTree>
    <p:extLst>
      <p:ext uri="{BB962C8B-B14F-4D97-AF65-F5344CB8AC3E}">
        <p14:creationId xmlns:p14="http://schemas.microsoft.com/office/powerpoint/2010/main" val="32211120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9" name="Rectangle 78">
            <a:extLst>
              <a:ext uri="{FF2B5EF4-FFF2-40B4-BE49-F238E27FC236}">
                <a16:creationId xmlns:a16="http://schemas.microsoft.com/office/drawing/2014/main" id="{B43B9CA2-4B31-4ACD-9A9F-B8E6C64203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Memories of 1953 flood live on in Canvey Island - BBC News">
            <a:extLst>
              <a:ext uri="{FF2B5EF4-FFF2-40B4-BE49-F238E27FC236}">
                <a16:creationId xmlns:a16="http://schemas.microsoft.com/office/drawing/2014/main" id="{B11AB310-DD99-42ED-96DD-E3988CD7996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4769" r="24934" b="3"/>
          <a:stretch/>
        </p:blipFill>
        <p:spPr bwMode="auto">
          <a:xfrm>
            <a:off x="8529321" y="10"/>
            <a:ext cx="3662680" cy="3401558"/>
          </a:xfrm>
          <a:custGeom>
            <a:avLst/>
            <a:gdLst/>
            <a:ahLst/>
            <a:cxnLst/>
            <a:rect l="l" t="t" r="r" b="b"/>
            <a:pathLst>
              <a:path w="3662680" h="3401568">
                <a:moveTo>
                  <a:pt x="0" y="0"/>
                </a:moveTo>
                <a:lnTo>
                  <a:pt x="3662680" y="0"/>
                </a:lnTo>
                <a:lnTo>
                  <a:pt x="3662680" y="3401568"/>
                </a:lnTo>
                <a:lnTo>
                  <a:pt x="774527" y="3401568"/>
                </a:lnTo>
                <a:lnTo>
                  <a:pt x="769892" y="3133175"/>
                </a:lnTo>
                <a:cubicBezTo>
                  <a:pt x="732577" y="2055441"/>
                  <a:pt x="492520" y="1056020"/>
                  <a:pt x="104445" y="215033"/>
                </a:cubicBezTo>
                <a:close/>
              </a:path>
            </a:pathLst>
          </a:custGeom>
          <a:noFill/>
          <a:extLst>
            <a:ext uri="{909E8E84-426E-40DD-AFC4-6F175D3DCCD1}">
              <a14:hiddenFill xmlns:a14="http://schemas.microsoft.com/office/drawing/2010/main">
                <a:solidFill>
                  <a:srgbClr val="FFFFFF"/>
                </a:solidFill>
              </a14:hiddenFill>
            </a:ext>
          </a:extLst>
        </p:spPr>
      </p:pic>
      <p:pic>
        <p:nvPicPr>
          <p:cNvPr id="1030" name="Picture 6" descr="April 10, 1992: Baltic exchange bombing kills 3 | Today History ...">
            <a:extLst>
              <a:ext uri="{FF2B5EF4-FFF2-40B4-BE49-F238E27FC236}">
                <a16:creationId xmlns:a16="http://schemas.microsoft.com/office/drawing/2014/main" id="{C5DF1F24-B0B2-4058-8D21-BDD4559F9AA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0411" r="2" b="2"/>
          <a:stretch/>
        </p:blipFill>
        <p:spPr bwMode="auto">
          <a:xfrm>
            <a:off x="5115314" y="10"/>
            <a:ext cx="4118110" cy="3401558"/>
          </a:xfrm>
          <a:custGeom>
            <a:avLst/>
            <a:gdLst/>
            <a:ahLst/>
            <a:cxnLst/>
            <a:rect l="l" t="t" r="r" b="b"/>
            <a:pathLst>
              <a:path w="4118110" h="3401568">
                <a:moveTo>
                  <a:pt x="0" y="0"/>
                </a:moveTo>
                <a:lnTo>
                  <a:pt x="3343575" y="0"/>
                </a:lnTo>
                <a:lnTo>
                  <a:pt x="3448028" y="215050"/>
                </a:lnTo>
                <a:cubicBezTo>
                  <a:pt x="3836103" y="1056037"/>
                  <a:pt x="4076161" y="2055458"/>
                  <a:pt x="4113475" y="3133192"/>
                </a:cubicBezTo>
                <a:lnTo>
                  <a:pt x="4118110" y="3401568"/>
                </a:lnTo>
                <a:lnTo>
                  <a:pt x="801224" y="3401568"/>
                </a:lnTo>
                <a:lnTo>
                  <a:pt x="797493" y="3185579"/>
                </a:lnTo>
                <a:cubicBezTo>
                  <a:pt x="756786" y="2009870"/>
                  <a:pt x="474799" y="927359"/>
                  <a:pt x="22579" y="42066"/>
                </a:cubicBezTo>
                <a:close/>
              </a:path>
            </a:pathLst>
          </a:custGeom>
          <a:noFill/>
          <a:extLst>
            <a:ext uri="{909E8E84-426E-40DD-AFC4-6F175D3DCCD1}">
              <a14:hiddenFill xmlns:a14="http://schemas.microsoft.com/office/drawing/2010/main">
                <a:solidFill>
                  <a:srgbClr val="FFFFFF"/>
                </a:solidFill>
              </a14:hiddenFill>
            </a:ext>
          </a:extLst>
        </p:spPr>
      </p:pic>
      <p:pic>
        <p:nvPicPr>
          <p:cNvPr id="1028" name="Picture 4" descr="The Great Storm of 1987: Could Britain be taken by surprise again ...">
            <a:extLst>
              <a:ext uri="{FF2B5EF4-FFF2-40B4-BE49-F238E27FC236}">
                <a16:creationId xmlns:a16="http://schemas.microsoft.com/office/drawing/2014/main" id="{86FBD313-F7CF-43FC-AD8A-4B0FAB065301}"/>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18308" r="-1" b="17035"/>
          <a:stretch/>
        </p:blipFill>
        <p:spPr bwMode="auto">
          <a:xfrm>
            <a:off x="5168353" y="3456432"/>
            <a:ext cx="7023646" cy="3401568"/>
          </a:xfrm>
          <a:custGeom>
            <a:avLst/>
            <a:gdLst/>
            <a:ahLst/>
            <a:cxnLst/>
            <a:rect l="l" t="t" r="r" b="b"/>
            <a:pathLst>
              <a:path w="7023646" h="3401568">
                <a:moveTo>
                  <a:pt x="749132" y="0"/>
                </a:moveTo>
                <a:lnTo>
                  <a:pt x="7023646" y="0"/>
                </a:lnTo>
                <a:lnTo>
                  <a:pt x="7023646" y="3401568"/>
                </a:lnTo>
                <a:lnTo>
                  <a:pt x="0" y="3401568"/>
                </a:lnTo>
                <a:lnTo>
                  <a:pt x="79008" y="3238906"/>
                </a:lnTo>
                <a:cubicBezTo>
                  <a:pt x="502362" y="2321466"/>
                  <a:pt x="749563" y="1215476"/>
                  <a:pt x="749563" y="24956"/>
                </a:cubicBezTo>
                <a:close/>
              </a:path>
            </a:pathLst>
          </a:custGeom>
          <a:noFill/>
          <a:extLst>
            <a:ext uri="{909E8E84-426E-40DD-AFC4-6F175D3DCCD1}">
              <a14:hiddenFill xmlns:a14="http://schemas.microsoft.com/office/drawing/2010/main">
                <a:solidFill>
                  <a:srgbClr val="FFFFFF"/>
                </a:solidFill>
              </a14:hiddenFill>
            </a:ext>
          </a:extLst>
        </p:spPr>
      </p:pic>
      <p:sp useBgFill="1">
        <p:nvSpPr>
          <p:cNvPr id="81" name="Freeform: Shape 80">
            <a:extLst>
              <a:ext uri="{FF2B5EF4-FFF2-40B4-BE49-F238E27FC236}">
                <a16:creationId xmlns:a16="http://schemas.microsoft.com/office/drawing/2014/main" id="{33F94DB1-BC5D-454D-845C-7BA3A1F46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932965" cy="6858000"/>
          </a:xfrm>
          <a:custGeom>
            <a:avLst/>
            <a:gdLst>
              <a:gd name="connsiteX0" fmla="*/ 0 w 5932965"/>
              <a:gd name="connsiteY0" fmla="*/ 0 h 6858000"/>
              <a:gd name="connsiteX1" fmla="*/ 5140363 w 5932965"/>
              <a:gd name="connsiteY1" fmla="*/ 0 h 6858000"/>
              <a:gd name="connsiteX2" fmla="*/ 5152943 w 5932965"/>
              <a:gd name="connsiteY2" fmla="*/ 23550 h 6858000"/>
              <a:gd name="connsiteX3" fmla="*/ 5932965 w 5932965"/>
              <a:gd name="connsiteY3" fmla="*/ 3479505 h 6858000"/>
              <a:gd name="connsiteX4" fmla="*/ 5262410 w 5932965"/>
              <a:gd name="connsiteY4" fmla="*/ 6708999 h 6858000"/>
              <a:gd name="connsiteX5" fmla="*/ 5190385 w 5932965"/>
              <a:gd name="connsiteY5" fmla="*/ 6858000 h 6858000"/>
              <a:gd name="connsiteX6" fmla="*/ 0 w 5932965"/>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2965" h="6858000">
                <a:moveTo>
                  <a:pt x="0" y="0"/>
                </a:moveTo>
                <a:lnTo>
                  <a:pt x="5140363" y="0"/>
                </a:lnTo>
                <a:lnTo>
                  <a:pt x="5152943" y="23550"/>
                </a:lnTo>
                <a:cubicBezTo>
                  <a:pt x="5642847" y="987256"/>
                  <a:pt x="5932965" y="2183538"/>
                  <a:pt x="5932965" y="3479505"/>
                </a:cubicBezTo>
                <a:cubicBezTo>
                  <a:pt x="5932965" y="4675783"/>
                  <a:pt x="5685764" y="5787121"/>
                  <a:pt x="5262410" y="6708999"/>
                </a:cubicBezTo>
                <a:lnTo>
                  <a:pt x="5190385" y="6858000"/>
                </a:lnTo>
                <a:lnTo>
                  <a:pt x="0" y="6858000"/>
                </a:lnTo>
                <a:close/>
              </a:path>
            </a:pathLst>
          </a:custGeom>
          <a:ln w="9525">
            <a:solidFill>
              <a:srgbClr val="EFEFEF"/>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83" name="Freeform: Shape 82">
            <a:extLst>
              <a:ext uri="{FF2B5EF4-FFF2-40B4-BE49-F238E27FC236}">
                <a16:creationId xmlns:a16="http://schemas.microsoft.com/office/drawing/2014/main" id="{5676B86F-860B-4586-BCAA-C0650C09B7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922333" cy="6858000"/>
          </a:xfrm>
          <a:custGeom>
            <a:avLst/>
            <a:gdLst>
              <a:gd name="connsiteX0" fmla="*/ 0 w 5922333"/>
              <a:gd name="connsiteY0" fmla="*/ 0 h 6858000"/>
              <a:gd name="connsiteX1" fmla="*/ 5129731 w 5922333"/>
              <a:gd name="connsiteY1" fmla="*/ 0 h 6858000"/>
              <a:gd name="connsiteX2" fmla="*/ 5142311 w 5922333"/>
              <a:gd name="connsiteY2" fmla="*/ 23550 h 6858000"/>
              <a:gd name="connsiteX3" fmla="*/ 5922333 w 5922333"/>
              <a:gd name="connsiteY3" fmla="*/ 3479505 h 6858000"/>
              <a:gd name="connsiteX4" fmla="*/ 5251778 w 5922333"/>
              <a:gd name="connsiteY4" fmla="*/ 6708999 h 6858000"/>
              <a:gd name="connsiteX5" fmla="*/ 5179753 w 5922333"/>
              <a:gd name="connsiteY5" fmla="*/ 6858000 h 6858000"/>
              <a:gd name="connsiteX6" fmla="*/ 0 w 5922333"/>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22333" h="6858000">
                <a:moveTo>
                  <a:pt x="0" y="0"/>
                </a:moveTo>
                <a:lnTo>
                  <a:pt x="5129731" y="0"/>
                </a:lnTo>
                <a:lnTo>
                  <a:pt x="5142311" y="23550"/>
                </a:lnTo>
                <a:cubicBezTo>
                  <a:pt x="5632215" y="987256"/>
                  <a:pt x="5922333" y="2183538"/>
                  <a:pt x="5922333" y="3479505"/>
                </a:cubicBezTo>
                <a:cubicBezTo>
                  <a:pt x="5922333" y="4675783"/>
                  <a:pt x="5675132" y="5787121"/>
                  <a:pt x="5251778" y="6708999"/>
                </a:cubicBezTo>
                <a:lnTo>
                  <a:pt x="5179753"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76B66A3-3E2A-412B-9D0E-8573B986554D}"/>
              </a:ext>
            </a:extLst>
          </p:cNvPr>
          <p:cNvSpPr>
            <a:spLocks noGrp="1"/>
          </p:cNvSpPr>
          <p:nvPr>
            <p:ph type="title"/>
          </p:nvPr>
        </p:nvSpPr>
        <p:spPr>
          <a:xfrm>
            <a:off x="448056" y="685800"/>
            <a:ext cx="4922338" cy="1325563"/>
          </a:xfrm>
        </p:spPr>
        <p:txBody>
          <a:bodyPr>
            <a:normAutofit/>
          </a:bodyPr>
          <a:lstStyle/>
          <a:p>
            <a:r>
              <a:rPr lang="en-GB" sz="3400"/>
              <a:t>Bad times have hit the UK insurance industry before</a:t>
            </a:r>
          </a:p>
        </p:txBody>
      </p:sp>
      <p:sp>
        <p:nvSpPr>
          <p:cNvPr id="85" name="Rectangle 84">
            <a:extLst>
              <a:ext uri="{FF2B5EF4-FFF2-40B4-BE49-F238E27FC236}">
                <a16:creationId xmlns:a16="http://schemas.microsoft.com/office/drawing/2014/main" id="{8C818ED5-2F56-4171-9445-3AA4F44623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016867"/>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7" name="Rectangle 86">
            <a:extLst>
              <a:ext uri="{FF2B5EF4-FFF2-40B4-BE49-F238E27FC236}">
                <a16:creationId xmlns:a16="http://schemas.microsoft.com/office/drawing/2014/main" id="{DE74FCE8-866C-4AFA-B45C-FACE2A6094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8911" y="2089941"/>
            <a:ext cx="4970439"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34" name="Content Placeholder 1033">
            <a:extLst>
              <a:ext uri="{FF2B5EF4-FFF2-40B4-BE49-F238E27FC236}">
                <a16:creationId xmlns:a16="http://schemas.microsoft.com/office/drawing/2014/main" id="{A4DE3D31-3D05-44AE-8075-A1630D3188B6}"/>
              </a:ext>
            </a:extLst>
          </p:cNvPr>
          <p:cNvSpPr>
            <a:spLocks noGrp="1"/>
          </p:cNvSpPr>
          <p:nvPr>
            <p:ph idx="1"/>
          </p:nvPr>
        </p:nvSpPr>
        <p:spPr>
          <a:xfrm>
            <a:off x="448056" y="2514600"/>
            <a:ext cx="4922338" cy="3561735"/>
          </a:xfrm>
        </p:spPr>
        <p:txBody>
          <a:bodyPr>
            <a:normAutofit/>
          </a:bodyPr>
          <a:lstStyle/>
          <a:p>
            <a:r>
              <a:rPr lang="en-US" sz="2000" dirty="0"/>
              <a:t>1953 North sea storm surge through the Thames Estuary</a:t>
            </a:r>
          </a:p>
          <a:p>
            <a:endParaRPr lang="en-US" sz="2000" dirty="0"/>
          </a:p>
          <a:p>
            <a:r>
              <a:rPr lang="en-US" sz="2000" dirty="0"/>
              <a:t>1987 Great storm</a:t>
            </a:r>
          </a:p>
          <a:p>
            <a:endParaRPr lang="en-US" sz="2000" dirty="0"/>
          </a:p>
          <a:p>
            <a:r>
              <a:rPr lang="en-US" sz="2000" dirty="0"/>
              <a:t>1992 Baltic Exchange</a:t>
            </a:r>
          </a:p>
          <a:p>
            <a:endParaRPr lang="en-US" sz="2000" dirty="0"/>
          </a:p>
          <a:p>
            <a:r>
              <a:rPr lang="en-US" sz="2000" dirty="0"/>
              <a:t>2001 Independent go under and 9/11</a:t>
            </a:r>
          </a:p>
        </p:txBody>
      </p:sp>
    </p:spTree>
    <p:extLst>
      <p:ext uri="{BB962C8B-B14F-4D97-AF65-F5344CB8AC3E}">
        <p14:creationId xmlns:p14="http://schemas.microsoft.com/office/powerpoint/2010/main" val="38528887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C0613-3A68-4C8D-8BDB-98336FB313D0}"/>
              </a:ext>
            </a:extLst>
          </p:cNvPr>
          <p:cNvSpPr>
            <a:spLocks noGrp="1"/>
          </p:cNvSpPr>
          <p:nvPr>
            <p:ph type="title"/>
          </p:nvPr>
        </p:nvSpPr>
        <p:spPr/>
        <p:txBody>
          <a:bodyPr/>
          <a:lstStyle/>
          <a:p>
            <a:r>
              <a:rPr lang="en-GB" dirty="0"/>
              <a:t>It is being shouted from everywhere</a:t>
            </a:r>
          </a:p>
        </p:txBody>
      </p:sp>
      <p:sp>
        <p:nvSpPr>
          <p:cNvPr id="3" name="Content Placeholder 2">
            <a:extLst>
              <a:ext uri="{FF2B5EF4-FFF2-40B4-BE49-F238E27FC236}">
                <a16:creationId xmlns:a16="http://schemas.microsoft.com/office/drawing/2014/main" id="{42B7F0EC-A1C1-4038-9954-F11F0BDB6F1D}"/>
              </a:ext>
            </a:extLst>
          </p:cNvPr>
          <p:cNvSpPr>
            <a:spLocks noGrp="1"/>
          </p:cNvSpPr>
          <p:nvPr>
            <p:ph idx="1"/>
          </p:nvPr>
        </p:nvSpPr>
        <p:spPr/>
        <p:txBody>
          <a:bodyPr>
            <a:normAutofit fontScale="77500" lnSpcReduction="20000"/>
          </a:bodyPr>
          <a:lstStyle/>
          <a:p>
            <a:r>
              <a:rPr lang="en-GB" b="1" dirty="0"/>
              <a:t>Coronavirus will be the largest loss on record for insurers, as per John Neal CEO Lloyd’s of London </a:t>
            </a:r>
          </a:p>
          <a:p>
            <a:endParaRPr lang="en-GB" b="1" dirty="0"/>
          </a:p>
          <a:p>
            <a:r>
              <a:rPr lang="en-GB" dirty="0"/>
              <a:t>In a broader economic assessment report on the impact of Covid-19 for the non-life insurance industry, Lloyd’s of London estimated that the 2020 underwriting losses covered by the industry will hit $107 billion (on par with the worst ever losses like Katrina in 2005) BUT Add to the claims the loss of investment income of  $96 billion and the overall bill will be $203 Billion, almost double the worst previous event ever!</a:t>
            </a:r>
          </a:p>
          <a:p>
            <a:pPr marL="0" indent="0">
              <a:buNone/>
            </a:pPr>
            <a:endParaRPr lang="en-GB" dirty="0"/>
          </a:p>
          <a:p>
            <a:r>
              <a:rPr lang="en-GB" dirty="0"/>
              <a:t>“The chances of the market making anything other than a notable loss in 2020 are zero.”</a:t>
            </a:r>
            <a:endParaRPr lang="en-GB" b="1" dirty="0"/>
          </a:p>
          <a:p>
            <a:endParaRPr lang="en-GB" b="1" dirty="0"/>
          </a:p>
          <a:p>
            <a:r>
              <a:rPr lang="en-GB" b="1" dirty="0"/>
              <a:t>Oliver Bate CEO Allianz ‘ virus has hit insurers like a Meteorite’</a:t>
            </a:r>
          </a:p>
          <a:p>
            <a:endParaRPr lang="en-GB" b="1" dirty="0"/>
          </a:p>
          <a:p>
            <a:endParaRPr lang="en-GB" b="1" dirty="0"/>
          </a:p>
          <a:p>
            <a:endParaRPr lang="en-GB" b="1" dirty="0"/>
          </a:p>
          <a:p>
            <a:endParaRPr lang="en-GB" b="1" dirty="0"/>
          </a:p>
          <a:p>
            <a:endParaRPr lang="en-GB" dirty="0"/>
          </a:p>
        </p:txBody>
      </p:sp>
    </p:spTree>
    <p:extLst>
      <p:ext uri="{BB962C8B-B14F-4D97-AF65-F5344CB8AC3E}">
        <p14:creationId xmlns:p14="http://schemas.microsoft.com/office/powerpoint/2010/main" val="15639055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EC77DAF4-87B9-4F86-BDCA-7B323BE8B2DB}"/>
              </a:ext>
            </a:extLst>
          </p:cNvPr>
          <p:cNvSpPr>
            <a:spLocks noGrp="1"/>
          </p:cNvSpPr>
          <p:nvPr>
            <p:ph type="title"/>
          </p:nvPr>
        </p:nvSpPr>
        <p:spPr>
          <a:xfrm>
            <a:off x="958506" y="800392"/>
            <a:ext cx="10264697" cy="1212102"/>
          </a:xfrm>
        </p:spPr>
        <p:txBody>
          <a:bodyPr>
            <a:normAutofit/>
          </a:bodyPr>
          <a:lstStyle/>
          <a:p>
            <a:r>
              <a:rPr lang="en-GB" sz="4000">
                <a:solidFill>
                  <a:srgbClr val="FFFFFF"/>
                </a:solidFill>
              </a:rPr>
              <a:t>Seven reasons why 2020 will be a hard market</a:t>
            </a:r>
          </a:p>
        </p:txBody>
      </p:sp>
      <p:sp>
        <p:nvSpPr>
          <p:cNvPr id="3" name="Content Placeholder 2">
            <a:extLst>
              <a:ext uri="{FF2B5EF4-FFF2-40B4-BE49-F238E27FC236}">
                <a16:creationId xmlns:a16="http://schemas.microsoft.com/office/drawing/2014/main" id="{DBC35B49-C658-4805-81E5-47C5C96CCAD7}"/>
              </a:ext>
            </a:extLst>
          </p:cNvPr>
          <p:cNvSpPr>
            <a:spLocks noGrp="1"/>
          </p:cNvSpPr>
          <p:nvPr>
            <p:ph idx="1"/>
          </p:nvPr>
        </p:nvSpPr>
        <p:spPr>
          <a:xfrm>
            <a:off x="1367624" y="2490436"/>
            <a:ext cx="9708995" cy="3567173"/>
          </a:xfrm>
        </p:spPr>
        <p:txBody>
          <a:bodyPr anchor="ctr">
            <a:normAutofit lnSpcReduction="10000"/>
          </a:bodyPr>
          <a:lstStyle/>
          <a:p>
            <a:pPr marL="514350" indent="-514350">
              <a:buAutoNum type="arabicPeriod"/>
            </a:pPr>
            <a:r>
              <a:rPr lang="en-GB" sz="2200" dirty="0"/>
              <a:t>Solvency II.</a:t>
            </a:r>
          </a:p>
          <a:p>
            <a:pPr marL="514350" indent="-514350">
              <a:buAutoNum type="arabicPeriod"/>
            </a:pPr>
            <a:r>
              <a:rPr lang="en-GB" sz="2200" dirty="0"/>
              <a:t>Ogden rate is for the foreseeable future going to be in negative territory. </a:t>
            </a:r>
          </a:p>
          <a:p>
            <a:pPr marL="514350" indent="-514350">
              <a:buAutoNum type="arabicPeriod"/>
            </a:pPr>
            <a:r>
              <a:rPr lang="en-GB" sz="2200" dirty="0"/>
              <a:t>Coming into 2020 the property insurance market was already running at loss making rates.</a:t>
            </a:r>
          </a:p>
          <a:p>
            <a:pPr marL="514350" indent="-514350">
              <a:buAutoNum type="arabicPeriod"/>
            </a:pPr>
            <a:r>
              <a:rPr lang="en-GB" sz="2200" dirty="0"/>
              <a:t>Storms Dennis and Ciara could cost the industry in excess of £500M.</a:t>
            </a:r>
          </a:p>
          <a:p>
            <a:pPr marL="514350" indent="-514350">
              <a:buAutoNum type="arabicPeriod"/>
            </a:pPr>
            <a:r>
              <a:rPr lang="en-GB" sz="2200" dirty="0" err="1"/>
              <a:t>Covid</a:t>
            </a:r>
            <a:r>
              <a:rPr lang="en-GB" sz="2200" dirty="0"/>
              <a:t> -19 will cause extensive losses to insurers.</a:t>
            </a:r>
          </a:p>
          <a:p>
            <a:pPr marL="514350" indent="-514350">
              <a:buAutoNum type="arabicPeriod"/>
            </a:pPr>
            <a:r>
              <a:rPr lang="en-GB" sz="2200" dirty="0"/>
              <a:t>Reinsurance rates will be rising considerably.</a:t>
            </a:r>
          </a:p>
          <a:p>
            <a:pPr marL="514350" indent="-514350">
              <a:buAutoNum type="arabicPeriod"/>
            </a:pPr>
            <a:r>
              <a:rPr lang="en-GB" sz="2200" dirty="0"/>
              <a:t>Interest rates are at an all time low meaning investment income cannot be relied upon by Insurers.</a:t>
            </a:r>
          </a:p>
        </p:txBody>
      </p:sp>
    </p:spTree>
    <p:extLst>
      <p:ext uri="{BB962C8B-B14F-4D97-AF65-F5344CB8AC3E}">
        <p14:creationId xmlns:p14="http://schemas.microsoft.com/office/powerpoint/2010/main" val="40073668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2264</Words>
  <Application>Microsoft Office PowerPoint</Application>
  <PresentationFormat>Widescreen</PresentationFormat>
  <Paragraphs>215</Paragraphs>
  <Slides>29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adobe-garamond-pro</vt:lpstr>
      <vt:lpstr>Arial</vt:lpstr>
      <vt:lpstr>Calibri</vt:lpstr>
      <vt:lpstr>Calibri Light</vt:lpstr>
      <vt:lpstr>Nunito</vt:lpstr>
      <vt:lpstr>Office Theme</vt:lpstr>
      <vt:lpstr>How to maximise opportunities in a Hard market</vt:lpstr>
      <vt:lpstr>Alan Chandler, Chartered Insurer</vt:lpstr>
      <vt:lpstr>LEARNING OBJECTIVES</vt:lpstr>
      <vt:lpstr>PowerPoint Presentation</vt:lpstr>
      <vt:lpstr>Supply decreases in a hard market</vt:lpstr>
      <vt:lpstr>Consequences of a hard market</vt:lpstr>
      <vt:lpstr>Bad times have hit the UK insurance industry before</vt:lpstr>
      <vt:lpstr>It is being shouted from everywhere</vt:lpstr>
      <vt:lpstr>Seven reasons why 2020 will be a hard market</vt:lpstr>
      <vt:lpstr>The market will get very hard</vt:lpstr>
      <vt:lpstr>Not all classes of insurance will be affected by a hard market.  It is possible that motor accidents in the UK are going on a permanent downward curve.</vt:lpstr>
      <vt:lpstr>Covers under threat</vt:lpstr>
      <vt:lpstr>Ten Factors on how brokers and underwriters can maximise opportunities in a hard market </vt:lpstr>
      <vt:lpstr>Clients are not impressed!</vt:lpstr>
      <vt:lpstr>So how can brokers and underwriters maximise opportunities in a hard market? FACTOR ONE</vt:lpstr>
      <vt:lpstr>FACTOR TWO – Do be sympathetic</vt:lpstr>
      <vt:lpstr>Factor Three - Start renewal negotiations EARLY </vt:lpstr>
      <vt:lpstr>Factor Four – Engage the holding insurer early on risk improvements</vt:lpstr>
      <vt:lpstr>Factor five – do get a range of alternatives quotes at renewal</vt:lpstr>
      <vt:lpstr>Factor Six – Establish the right contacts at each insurer who can deal with a hard market</vt:lpstr>
      <vt:lpstr>Factor Seven – Use BOLD in presentations</vt:lpstr>
      <vt:lpstr>Factor Eight – Be innovative use Zoom or Teams with your prospects and clients</vt:lpstr>
      <vt:lpstr>Factor Nine – Dust off that prospect list – the door of inertia opens wide in a hard market!</vt:lpstr>
      <vt:lpstr>Factor Ten – Do persuade existing clients and prospects not to act in a rash way</vt:lpstr>
      <vt:lpstr>Summary of the Ten factors of how brokers can maximise opportunities in a hard market</vt:lpstr>
      <vt:lpstr>Alan Chandler’s Training Courses Technical Training Courses </vt:lpstr>
      <vt:lpstr>Alan Chandler’s Training Courses Technical Training Courses</vt:lpstr>
      <vt:lpstr>Training courses for Cii Examinations</vt:lpstr>
      <vt:lpstr>LEARNING OBJECTIVES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maximise opportunities in a Hard market</dc:title>
  <dc:creator>alan chnadler</dc:creator>
  <cp:lastModifiedBy>alan chnadler</cp:lastModifiedBy>
  <cp:revision>4</cp:revision>
  <dcterms:created xsi:type="dcterms:W3CDTF">2020-08-23T14:44:06Z</dcterms:created>
  <dcterms:modified xsi:type="dcterms:W3CDTF">2020-10-19T22:35:07Z</dcterms:modified>
</cp:coreProperties>
</file>