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29" r:id="rId3"/>
    <p:sldId id="432" r:id="rId4"/>
    <p:sldId id="431" r:id="rId5"/>
    <p:sldId id="417" r:id="rId6"/>
    <p:sldId id="416" r:id="rId7"/>
    <p:sldId id="409" r:id="rId8"/>
    <p:sldId id="383" r:id="rId9"/>
    <p:sldId id="396" r:id="rId10"/>
    <p:sldId id="410" r:id="rId11"/>
    <p:sldId id="407" r:id="rId12"/>
    <p:sldId id="412" r:id="rId13"/>
    <p:sldId id="395" r:id="rId14"/>
    <p:sldId id="438" r:id="rId15"/>
    <p:sldId id="439" r:id="rId16"/>
    <p:sldId id="433" r:id="rId17"/>
    <p:sldId id="434" r:id="rId18"/>
    <p:sldId id="435" r:id="rId19"/>
    <p:sldId id="436" r:id="rId20"/>
    <p:sldId id="437" r:id="rId21"/>
    <p:sldId id="424" r:id="rId22"/>
    <p:sldId id="426" r:id="rId23"/>
    <p:sldId id="440" r:id="rId24"/>
    <p:sldId id="413" r:id="rId25"/>
    <p:sldId id="414" r:id="rId26"/>
    <p:sldId id="418" r:id="rId27"/>
    <p:sldId id="419" r:id="rId28"/>
    <p:sldId id="420" r:id="rId29"/>
    <p:sldId id="427" r:id="rId30"/>
    <p:sldId id="428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BE"/>
    <a:srgbClr val="F3DB97"/>
    <a:srgbClr val="00863D"/>
    <a:srgbClr val="FC7146"/>
    <a:srgbClr val="997A2A"/>
    <a:srgbClr val="4F4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71" autoAdjust="0"/>
  </p:normalViewPr>
  <p:slideViewPr>
    <p:cSldViewPr snapToGrid="0" snapToObjects="1">
      <p:cViewPr varScale="1">
        <p:scale>
          <a:sx n="122" d="100"/>
          <a:sy n="122" d="100"/>
        </p:scale>
        <p:origin x="12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36" d="100"/>
          <a:sy n="36" d="100"/>
        </p:scale>
        <p:origin x="1406" y="3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0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5E4F5-123C-4177-81D2-EC5D9572DA27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67046-DDA5-44BF-986C-FAD05B5F1F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619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D45C0-6C33-404A-8F69-6819850DC16A}" type="datetimeFigureOut">
              <a:rPr lang="en-US" smtClean="0"/>
              <a:t>10/29/2020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01534-04CC-4EB5-892B-E52E0F70C01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52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75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08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80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54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70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03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94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1534-04CC-4EB5-892B-E52E0F70C013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295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4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7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5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en-US" sz="3500" kern="1200" spc="300" baseline="3000" dirty="0">
                <a:solidFill>
                  <a:srgbClr val="997A2A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buClr>
                <a:srgbClr val="997A2A"/>
              </a:buClr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0" algn="l" defTabSz="914400" rtl="0" eaLnBrk="1" latinLnBrk="0" hangingPunct="1">
              <a:lnSpc>
                <a:spcPct val="150000"/>
              </a:lnSpc>
              <a:buClr>
                <a:srgbClr val="997A2A"/>
              </a:buClr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>
              <a:buClr>
                <a:srgbClr val="997A2A"/>
              </a:buClr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>
              <a:buClr>
                <a:srgbClr val="997A2A"/>
              </a:buClr>
              <a:defRPr sz="1500"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rgbClr val="997A2A"/>
              </a:buClr>
              <a:defRPr sz="15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8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3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3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8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8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6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FEEA-7EFA-B846-9745-12417493E730}" type="datetimeFigureOut">
              <a:rPr lang="en-US" smtClean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D8C1F-722A-4F4F-BFC7-CF048F19DA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2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omfsa.im/media/2464/regulatoryguidancefitnessandpropriety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omfsa.im/media/1699/guidanceontheresponsibilitiesand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mfsa.im/media/1557/corporategoveranceguidancenotefo.pdf" TargetMode="External"/><Relationship Id="rId2" Type="http://schemas.openxmlformats.org/officeDocument/2006/relationships/hyperlink" Target="https://www.iomfsa.im/media/1470/financialservicesrulebook2013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omfsa.im/media/1543/corporategovernancenonbanksfinal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mfsa.im/media/2590/corporategovernancecodeofpracticefordesignatedinsurers.pdf" TargetMode="External"/><Relationship Id="rId2" Type="http://schemas.openxmlformats.org/officeDocument/2006/relationships/hyperlink" Target="https://www.iomfsa.im/media/2521/corporategovernancecodeofpracticeforcommercialinsurer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omfsa.im/media/1497/finalcgcsd88010made11010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omfsa.im/media/2349/governance-of-ciss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mfsa.im/fsa-news/2020/sep/the-isle-of-man-financial-services-authority-annual-report-201920/" TargetMode="External"/><Relationship Id="rId2" Type="http://schemas.openxmlformats.org/officeDocument/2006/relationships/hyperlink" Target="https://www.iomfsa.im/media/2723/54052-iomfsa-ara-19_20_final2_compress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4IIkKdYjGKo&amp;t=" TargetMode="External"/><Relationship Id="rId4" Type="http://schemas.openxmlformats.org/officeDocument/2006/relationships/hyperlink" Target="https://www.youtube.com/watch?v=xyb-oxfttm8&amp;t=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cove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7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3520" y="566755"/>
            <a:ext cx="599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97A2A"/>
                </a:solidFill>
              </a:rPr>
              <a:t>Conduct, Culture and Communication</a:t>
            </a:r>
            <a:endParaRPr lang="en-US" sz="3500" spc="300" dirty="0">
              <a:solidFill>
                <a:srgbClr val="997A2A"/>
              </a:solidFill>
              <a:latin typeface="Trebuchet MS"/>
              <a:cs typeface="Trebuchet MS"/>
            </a:endParaRPr>
          </a:p>
        </p:txBody>
      </p:sp>
      <p:sp>
        <p:nvSpPr>
          <p:cNvPr id="4" name="Subtitle 4"/>
          <p:cNvSpPr>
            <a:spLocks noGrp="1"/>
          </p:cNvSpPr>
          <p:nvPr>
            <p:ph type="subTitle" idx="1"/>
          </p:nvPr>
        </p:nvSpPr>
        <p:spPr>
          <a:xfrm>
            <a:off x="2478505" y="2858703"/>
            <a:ext cx="6400800" cy="1101906"/>
          </a:xfrm>
        </p:spPr>
        <p:txBody>
          <a:bodyPr>
            <a:normAutofit/>
          </a:bodyPr>
          <a:lstStyle/>
          <a:p>
            <a:r>
              <a:rPr lang="en-GB" sz="2400" dirty="0"/>
              <a:t>Karen Badgerow</a:t>
            </a:r>
          </a:p>
          <a:p>
            <a:r>
              <a:rPr lang="en-GB" sz="2400" dirty="0"/>
              <a:t>29 October 2020</a:t>
            </a:r>
          </a:p>
        </p:txBody>
      </p:sp>
    </p:spTree>
    <p:extLst>
      <p:ext uri="{BB962C8B-B14F-4D97-AF65-F5344CB8AC3E}">
        <p14:creationId xmlns:p14="http://schemas.microsoft.com/office/powerpoint/2010/main" val="216716602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7055"/>
          </a:xfrm>
        </p:spPr>
        <p:txBody>
          <a:bodyPr>
            <a:normAutofit/>
          </a:bodyPr>
          <a:lstStyle/>
          <a:p>
            <a:r>
              <a:rPr lang="en-GB" sz="3600" b="1" baseline="0" dirty="0"/>
              <a:t>Assessing Conduct and Culture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693"/>
            <a:ext cx="6549992" cy="4891722"/>
          </a:xfrm>
        </p:spPr>
        <p:txBody>
          <a:bodyPr>
            <a:noAutofit/>
          </a:bodyPr>
          <a:lstStyle/>
          <a:p>
            <a:pPr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tx1"/>
                </a:solidFill>
              </a:rPr>
              <a:t>Key Questions for the Board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What proactive steps do you take to identify conduct risks inherent in your business?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Are conduct, ethics and customer outcomes at the centre of board decisions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How are individuals encouraged to take responsibility for conduct of business in their area?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How are staff supported when trying to improve conduct and customer outcomes?</a:t>
            </a:r>
          </a:p>
        </p:txBody>
      </p:sp>
      <p:pic>
        <p:nvPicPr>
          <p:cNvPr id="4" name="Picture 3" descr="C:\Users\fspocwhi\AppData\Local\Microsoft\Windows\Temporary Internet Files\Content.Outlook\T011PZ2E\Binoculars 3D ma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93" y="1683706"/>
            <a:ext cx="3104515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247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7055"/>
          </a:xfrm>
        </p:spPr>
        <p:txBody>
          <a:bodyPr>
            <a:normAutofit/>
          </a:bodyPr>
          <a:lstStyle/>
          <a:p>
            <a:r>
              <a:rPr lang="en-GB" sz="3600" b="1" baseline="0" dirty="0"/>
              <a:t>Assessing Conduct and Culture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693"/>
            <a:ext cx="6068728" cy="4891722"/>
          </a:xfrm>
        </p:spPr>
        <p:txBody>
          <a:bodyPr>
            <a:noAutofit/>
          </a:bodyPr>
          <a:lstStyle/>
          <a:p>
            <a:pPr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tx1"/>
                </a:solidFill>
              </a:rPr>
              <a:t>Key Questions for the Board – cont.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5"/>
            </a:pPr>
            <a:r>
              <a:rPr lang="en-GB" sz="2400" dirty="0">
                <a:solidFill>
                  <a:schemeClr val="tx1"/>
                </a:solidFill>
              </a:rPr>
              <a:t>How does the Board &amp; senior team oversee conduct and do findings flow into strategic decision making?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5"/>
            </a:pPr>
            <a:r>
              <a:rPr lang="en-GB" sz="2400" dirty="0">
                <a:solidFill>
                  <a:schemeClr val="tx1"/>
                </a:solidFill>
              </a:rPr>
              <a:t>Does the firm assess whether any activities undermine good conduct?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5"/>
            </a:pPr>
            <a:r>
              <a:rPr lang="en-GB" sz="2400" dirty="0">
                <a:solidFill>
                  <a:schemeClr val="tx1"/>
                </a:solidFill>
              </a:rPr>
              <a:t>Is there a speak-up culture? Is whistleblowing encouraged, are issues acted upon and are </a:t>
            </a:r>
            <a:r>
              <a:rPr lang="en-GB" sz="2400" dirty="0" err="1">
                <a:solidFill>
                  <a:schemeClr val="tx1"/>
                </a:solidFill>
              </a:rPr>
              <a:t>whistleblowers</a:t>
            </a:r>
            <a:r>
              <a:rPr lang="en-GB" sz="2400" dirty="0">
                <a:solidFill>
                  <a:schemeClr val="tx1"/>
                </a:solidFill>
              </a:rPr>
              <a:t> protected or penalised?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5"/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fspocwhi\AppData\Local\Microsoft\Windows\Temporary Internet Files\Content.Outlook\T011PZ2E\Binoculars 3D ma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93" y="1683706"/>
            <a:ext cx="3104515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948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7055"/>
          </a:xfrm>
        </p:spPr>
        <p:txBody>
          <a:bodyPr>
            <a:normAutofit/>
          </a:bodyPr>
          <a:lstStyle/>
          <a:p>
            <a:r>
              <a:rPr lang="en-GB" sz="3600" b="1" baseline="0" dirty="0"/>
              <a:t>Assessing Conduct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186" y="1221693"/>
            <a:ext cx="6405613" cy="4891722"/>
          </a:xfrm>
        </p:spPr>
        <p:txBody>
          <a:bodyPr>
            <a:noAutofit/>
          </a:bodyPr>
          <a:lstStyle/>
          <a:p>
            <a:pPr indent="0">
              <a:spcBef>
                <a:spcPts val="600"/>
              </a:spcBef>
              <a:buNone/>
            </a:pPr>
            <a:r>
              <a:rPr lang="en-GB" sz="4000" dirty="0">
                <a:solidFill>
                  <a:schemeClr val="tx1"/>
                </a:solidFill>
              </a:rPr>
              <a:t>What would your staff say if you asked them the same questions?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fspocwhi\AppData\Local\Microsoft\Windows\Temporary Internet Files\Content.Word\Pointing 3D ma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7584"/>
            <a:ext cx="1415415" cy="459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47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>
            <a:off x="457200" y="1319349"/>
            <a:ext cx="8003406" cy="5042950"/>
          </a:xfrm>
          <a:prstGeom prst="triangle">
            <a:avLst>
              <a:gd name="adj" fmla="val 49354"/>
            </a:avLst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baseline="0" dirty="0"/>
              <a:t>What does Good look like?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332413" y="5551714"/>
            <a:ext cx="6257109" cy="464075"/>
          </a:xfrm>
          <a:prstGeom prst="rect">
            <a:avLst/>
          </a:prstGeom>
          <a:gradFill>
            <a:gsLst>
              <a:gs pos="94000">
                <a:srgbClr val="FC7146"/>
              </a:gs>
              <a:gs pos="0">
                <a:srgbClr val="C00000"/>
              </a:gs>
              <a:gs pos="0">
                <a:srgbClr val="FF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Regulatory legislation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6550" y="5123542"/>
            <a:ext cx="5368833" cy="389540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0">
                <a:srgbClr val="FC7146"/>
              </a:gs>
              <a:gs pos="100000">
                <a:srgbClr val="F3DB97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Authority’s guidance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7846" y="4650937"/>
            <a:ext cx="4206240" cy="426466"/>
          </a:xfrm>
          <a:prstGeom prst="rect">
            <a:avLst/>
          </a:prstGeom>
          <a:gradFill>
            <a:gsLst>
              <a:gs pos="9000">
                <a:schemeClr val="accent6">
                  <a:lumMod val="75000"/>
                </a:schemeClr>
              </a:gs>
              <a:gs pos="99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Professional Body guidance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4174" y="3530773"/>
            <a:ext cx="3046364" cy="1080980"/>
          </a:xfrm>
          <a:prstGeom prst="rect">
            <a:avLst/>
          </a:prstGeom>
          <a:gradFill>
            <a:gsLst>
              <a:gs pos="69000">
                <a:srgbClr val="92D050"/>
              </a:gs>
              <a:gs pos="9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400" dirty="0"/>
              <a:t>Client outcome focus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</a:rPr>
              <a:t>DO NO HARM PRINCIPLE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62212" y="2434494"/>
            <a:ext cx="1719129" cy="1048827"/>
          </a:xfrm>
          <a:prstGeom prst="rect">
            <a:avLst/>
          </a:prstGeom>
          <a:gradFill>
            <a:gsLst>
              <a:gs pos="9000">
                <a:srgbClr val="92D050"/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400" dirty="0"/>
              <a:t>First class transparent</a:t>
            </a:r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/>
              <a:t>service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32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aseline="0" dirty="0"/>
              <a:t>Independent Non-Execs – all regulated entities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55600"/>
            <a:r>
              <a:rPr lang="en-GB" sz="2400" dirty="0">
                <a:solidFill>
                  <a:schemeClr val="tx1"/>
                </a:solidFill>
                <a:hlinkClick r:id="rId2"/>
              </a:rPr>
              <a:t>Fitness and Propriety Guidance </a:t>
            </a:r>
            <a:r>
              <a:rPr lang="en-GB" sz="2400" dirty="0">
                <a:solidFill>
                  <a:schemeClr val="tx1"/>
                </a:solidFill>
              </a:rPr>
              <a:t>– guidance updated for new Independent Non-Executive Directors</a:t>
            </a:r>
          </a:p>
          <a:p>
            <a:pPr marL="355600"/>
            <a:r>
              <a:rPr lang="en-GB" sz="2400" dirty="0">
                <a:solidFill>
                  <a:schemeClr val="tx1"/>
                </a:solidFill>
              </a:rPr>
              <a:t>Independence assessed case by case </a:t>
            </a:r>
          </a:p>
          <a:p>
            <a:pPr marL="355600"/>
            <a:r>
              <a:rPr lang="en-GB" sz="2400" dirty="0">
                <a:solidFill>
                  <a:schemeClr val="tx1"/>
                </a:solidFill>
              </a:rPr>
              <a:t>Desired Outcome – INED free from relationships &amp; circumstances which could:</a:t>
            </a:r>
          </a:p>
          <a:p>
            <a:pPr marL="895350" lvl="2"/>
            <a:r>
              <a:rPr lang="en-GB" sz="2400" dirty="0">
                <a:solidFill>
                  <a:schemeClr val="tx1"/>
                </a:solidFill>
              </a:rPr>
              <a:t>Affect independent judgement</a:t>
            </a:r>
          </a:p>
          <a:p>
            <a:pPr marL="895350" lvl="2"/>
            <a:r>
              <a:rPr lang="en-GB" sz="2400" dirty="0">
                <a:solidFill>
                  <a:schemeClr val="tx1"/>
                </a:solidFill>
              </a:rPr>
              <a:t>Distort how they act as director</a:t>
            </a:r>
          </a:p>
          <a:p>
            <a:pPr marL="895350" lvl="2"/>
            <a:r>
              <a:rPr lang="en-GB" sz="2400" dirty="0">
                <a:solidFill>
                  <a:schemeClr val="tx1"/>
                </a:solidFill>
              </a:rPr>
              <a:t>Result in advantage/disadvantage to another person</a:t>
            </a:r>
          </a:p>
        </p:txBody>
      </p:sp>
    </p:spTree>
    <p:extLst>
      <p:ext uri="{BB962C8B-B14F-4D97-AF65-F5344CB8AC3E}">
        <p14:creationId xmlns:p14="http://schemas.microsoft.com/office/powerpoint/2010/main" val="26865922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Independent Non-Execs – Indicators of lack of Independence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Material business relationship with entity/group (current or in last 3 </a:t>
            </a:r>
            <a:r>
              <a:rPr lang="en-GB" sz="2300" dirty="0" err="1">
                <a:solidFill>
                  <a:schemeClr val="tx1"/>
                </a:solidFill>
              </a:rPr>
              <a:t>yrs</a:t>
            </a:r>
            <a:r>
              <a:rPr lang="en-GB" sz="2300" dirty="0">
                <a:solidFill>
                  <a:schemeClr val="tx1"/>
                </a:solidFill>
              </a:rPr>
              <a:t>)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Employed by entity/group in last 5yrs  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Professional services to entity/group in last 3yrs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Co-directorships/significant links with other directors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Additional payment (bar director’s fee) from entity/ group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Close family ties with directors/advisors/senior team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Material financial obligation to entity/group/directors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Representing significant shareholder/holding 5%+ shares in entity/group</a:t>
            </a:r>
          </a:p>
          <a:p>
            <a:pPr marL="452438" lvl="2" indent="-452438"/>
            <a:r>
              <a:rPr lang="en-GB" sz="2300" dirty="0">
                <a:solidFill>
                  <a:schemeClr val="tx1"/>
                </a:solidFill>
              </a:rPr>
              <a:t>INED term more than 9 years from date of election</a:t>
            </a:r>
          </a:p>
        </p:txBody>
      </p:sp>
    </p:spTree>
    <p:extLst>
      <p:ext uri="{BB962C8B-B14F-4D97-AF65-F5344CB8AC3E}">
        <p14:creationId xmlns:p14="http://schemas.microsoft.com/office/powerpoint/2010/main" val="388932988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Regulatory Requirements for Corporate Governance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GB" sz="2400" dirty="0">
                <a:solidFill>
                  <a:schemeClr val="tx1"/>
                </a:solidFill>
              </a:rPr>
              <a:t>The Regulatory requirements are:</a:t>
            </a:r>
          </a:p>
          <a:p>
            <a:pPr marL="342900"/>
            <a:r>
              <a:rPr lang="en-GB" sz="2400" dirty="0">
                <a:solidFill>
                  <a:schemeClr val="tx1"/>
                </a:solidFill>
              </a:rPr>
              <a:t>Additional to general governance requirements including </a:t>
            </a:r>
          </a:p>
          <a:p>
            <a:pPr lvl="2"/>
            <a:r>
              <a:rPr lang="en-GB" sz="2400" dirty="0">
                <a:solidFill>
                  <a:schemeClr val="tx1"/>
                </a:solidFill>
                <a:hlinkClick r:id="rId2"/>
              </a:rPr>
              <a:t>Guidance on the responsibilities and duties of directors under the laws of the Isle of Man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Set by overarching Legislation, Rules and Codes </a:t>
            </a:r>
          </a:p>
          <a:p>
            <a:r>
              <a:rPr lang="en-GB" sz="2400" dirty="0">
                <a:solidFill>
                  <a:schemeClr val="tx1"/>
                </a:solidFill>
              </a:rPr>
              <a:t>Supplemented by Guidance</a:t>
            </a:r>
          </a:p>
        </p:txBody>
      </p:sp>
    </p:spTree>
    <p:extLst>
      <p:ext uri="{BB962C8B-B14F-4D97-AF65-F5344CB8AC3E}">
        <p14:creationId xmlns:p14="http://schemas.microsoft.com/office/powerpoint/2010/main" val="299772926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Regulatory Requirements for Corporate Governance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Financial Services Act 2008</a:t>
            </a:r>
          </a:p>
          <a:p>
            <a:r>
              <a:rPr lang="en-GB" sz="2400" dirty="0">
                <a:solidFill>
                  <a:schemeClr val="tx1"/>
                </a:solidFill>
                <a:hlinkClick r:id="rId2"/>
              </a:rPr>
              <a:t>Financial Services Rule Book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Sector Guidance</a:t>
            </a:r>
          </a:p>
          <a:p>
            <a:pPr lvl="2"/>
            <a:r>
              <a:rPr lang="en-GB" sz="2400" dirty="0">
                <a:solidFill>
                  <a:schemeClr val="tx1"/>
                </a:solidFill>
                <a:hlinkClick r:id="rId3"/>
              </a:rPr>
              <a:t>Banks</a:t>
            </a:r>
            <a:endParaRPr lang="en-GB" sz="2400" dirty="0">
              <a:solidFill>
                <a:schemeClr val="tx1"/>
              </a:solidFill>
            </a:endParaRPr>
          </a:p>
          <a:p>
            <a:pPr lvl="2"/>
            <a:r>
              <a:rPr lang="en-GB" sz="2400" dirty="0">
                <a:solidFill>
                  <a:schemeClr val="tx1"/>
                </a:solidFill>
                <a:hlinkClick r:id="rId4"/>
              </a:rPr>
              <a:t>All other entities regulated under the FSA </a:t>
            </a:r>
            <a:r>
              <a:rPr lang="en-GB" sz="2400" dirty="0">
                <a:solidFill>
                  <a:schemeClr val="tx1"/>
                </a:solidFill>
              </a:rPr>
              <a:t>(including TCSPs, Investment Businesses and firms providing Services CIS)</a:t>
            </a:r>
          </a:p>
        </p:txBody>
      </p:sp>
    </p:spTree>
    <p:extLst>
      <p:ext uri="{BB962C8B-B14F-4D97-AF65-F5344CB8AC3E}">
        <p14:creationId xmlns:p14="http://schemas.microsoft.com/office/powerpoint/2010/main" val="256126194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Regulatory Requirements for Corporate Governance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Insurance Act 2008</a:t>
            </a:r>
          </a:p>
          <a:p>
            <a:r>
              <a:rPr lang="en-GB" sz="2400" dirty="0">
                <a:solidFill>
                  <a:schemeClr val="tx1"/>
                </a:solidFill>
              </a:rPr>
              <a:t>Corporate Governance Codes</a:t>
            </a:r>
          </a:p>
          <a:p>
            <a:pPr marL="625475" lvl="2"/>
            <a:r>
              <a:rPr lang="en-GB" sz="2400" dirty="0">
                <a:solidFill>
                  <a:schemeClr val="tx1"/>
                </a:solidFill>
                <a:hlinkClick r:id="rId2"/>
              </a:rPr>
              <a:t>Commercial Insurers</a:t>
            </a:r>
            <a:endParaRPr lang="en-GB" sz="2400" dirty="0">
              <a:solidFill>
                <a:schemeClr val="tx1"/>
              </a:solidFill>
            </a:endParaRPr>
          </a:p>
          <a:p>
            <a:pPr marL="625475" lvl="2"/>
            <a:r>
              <a:rPr lang="en-GB" sz="2400" dirty="0">
                <a:solidFill>
                  <a:schemeClr val="tx1"/>
                </a:solidFill>
                <a:hlinkClick r:id="rId3"/>
              </a:rPr>
              <a:t>Designated Insurers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</a:p>
          <a:p>
            <a:pPr marL="625475" lvl="2"/>
            <a:r>
              <a:rPr lang="en-GB" sz="2400" dirty="0">
                <a:solidFill>
                  <a:schemeClr val="tx1"/>
                </a:solidFill>
                <a:hlinkClick r:id="rId4"/>
              </a:rPr>
              <a:t>Regulated Insurance Entities</a:t>
            </a:r>
            <a:endParaRPr lang="en-GB" sz="2400" dirty="0">
              <a:solidFill>
                <a:schemeClr val="tx1"/>
              </a:solidFill>
            </a:endParaRPr>
          </a:p>
          <a:p>
            <a:pPr marL="625475" lvl="2"/>
            <a:r>
              <a:rPr lang="en-GB" sz="2400" dirty="0">
                <a:solidFill>
                  <a:schemeClr val="tx1"/>
                </a:solidFill>
              </a:rPr>
              <a:t>Insurance Intermediaries – new Code (in force 31 Dec 2020 subject to legislative process)</a:t>
            </a:r>
          </a:p>
          <a:p>
            <a:pPr marL="355600" indent="-355600"/>
            <a:r>
              <a:rPr lang="en-GB" sz="2400" dirty="0">
                <a:solidFill>
                  <a:schemeClr val="tx1"/>
                </a:solidFill>
              </a:rPr>
              <a:t>Annual board confirmation re compliance with the Corporate Governance Codes and any exceptions</a:t>
            </a:r>
          </a:p>
        </p:txBody>
      </p:sp>
    </p:spTree>
    <p:extLst>
      <p:ext uri="{BB962C8B-B14F-4D97-AF65-F5344CB8AC3E}">
        <p14:creationId xmlns:p14="http://schemas.microsoft.com/office/powerpoint/2010/main" val="206545886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Regulatory Requirements for Corporate Governance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Collective Investment Schemes Act 2008</a:t>
            </a:r>
          </a:p>
          <a:p>
            <a:pPr marL="342900"/>
            <a:r>
              <a:rPr lang="en-GB" sz="2400" dirty="0">
                <a:solidFill>
                  <a:schemeClr val="tx1"/>
                </a:solidFill>
              </a:rPr>
              <a:t>The applicable fund regulations – contain governance relevant requirements</a:t>
            </a:r>
          </a:p>
          <a:p>
            <a:pPr marL="342900"/>
            <a:r>
              <a:rPr lang="en-GB" sz="2400" dirty="0">
                <a:solidFill>
                  <a:schemeClr val="tx1"/>
                </a:solidFill>
              </a:rPr>
              <a:t>Annual board confirmation re compliance with the Regulations and any exceptions (all IOM funds bar Authorised and Exempt Schemes)</a:t>
            </a:r>
          </a:p>
          <a:p>
            <a:pPr marL="355600"/>
            <a:r>
              <a:rPr lang="en-GB" sz="2400" dirty="0">
                <a:solidFill>
                  <a:schemeClr val="tx1"/>
                </a:solidFill>
                <a:hlinkClick r:id="rId2"/>
              </a:rPr>
              <a:t>Guidance note - Governance of Collective Investment Schemes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561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3" y="274637"/>
            <a:ext cx="8604353" cy="1246155"/>
          </a:xfrm>
        </p:spPr>
        <p:txBody>
          <a:bodyPr>
            <a:noAutofit/>
          </a:bodyPr>
          <a:lstStyle/>
          <a:p>
            <a:pPr algn="ctr"/>
            <a:r>
              <a:rPr lang="en-GB" sz="4000" b="1" baseline="0" dirty="0"/>
              <a:t>Focus of the presentation</a:t>
            </a:r>
            <a:endParaRPr lang="en-GB" sz="1600" dirty="0">
              <a:solidFill>
                <a:srgbClr val="B0546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49152" y="1684420"/>
            <a:ext cx="6910939" cy="4244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7A2A"/>
              </a:buClr>
              <a:buFont typeface="Arial"/>
              <a:buChar char="•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7A2A"/>
              </a:buClr>
              <a:buFont typeface="Arial"/>
              <a:buChar char="–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•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–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»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3200"/>
              </a:lnSpc>
              <a:spcBef>
                <a:spcPts val="1800"/>
              </a:spcBef>
              <a:buNone/>
            </a:pPr>
            <a:r>
              <a:rPr lang="en-GB" sz="2800" dirty="0">
                <a:solidFill>
                  <a:schemeClr val="tx1"/>
                </a:solidFill>
              </a:rPr>
              <a:t>Regulated Entities</a:t>
            </a:r>
          </a:p>
          <a:p>
            <a:pPr marL="457200" indent="-457200">
              <a:lnSpc>
                <a:spcPts val="3200"/>
              </a:lnSpc>
              <a:spcBef>
                <a:spcPts val="1800"/>
              </a:spcBef>
            </a:pPr>
            <a:r>
              <a:rPr lang="en-GB" sz="2800" dirty="0">
                <a:solidFill>
                  <a:schemeClr val="tx1"/>
                </a:solidFill>
              </a:rPr>
              <a:t>Non-executive directors</a:t>
            </a:r>
          </a:p>
          <a:p>
            <a:pPr marL="457200" indent="-457200">
              <a:lnSpc>
                <a:spcPts val="3200"/>
              </a:lnSpc>
              <a:spcBef>
                <a:spcPts val="1800"/>
              </a:spcBef>
            </a:pPr>
            <a:r>
              <a:rPr lang="en-GB" sz="2800" dirty="0">
                <a:solidFill>
                  <a:schemeClr val="tx1"/>
                </a:solidFill>
              </a:rPr>
              <a:t>Directors</a:t>
            </a:r>
          </a:p>
          <a:p>
            <a:pPr marL="457200" indent="-457200">
              <a:lnSpc>
                <a:spcPts val="3200"/>
              </a:lnSpc>
              <a:spcBef>
                <a:spcPts val="1800"/>
              </a:spcBef>
            </a:pPr>
            <a:r>
              <a:rPr lang="en-GB" sz="2800" dirty="0">
                <a:solidFill>
                  <a:schemeClr val="tx1"/>
                </a:solidFill>
              </a:rPr>
              <a:t>Those responsible for governance</a:t>
            </a:r>
          </a:p>
        </p:txBody>
      </p:sp>
    </p:spTree>
    <p:extLst>
      <p:ext uri="{BB962C8B-B14F-4D97-AF65-F5344CB8AC3E}">
        <p14:creationId xmlns:p14="http://schemas.microsoft.com/office/powerpoint/2010/main" val="267202969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Regulatory Requirements for Corporate Governance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Retirement Benefit Schemes Act 2000</a:t>
            </a:r>
          </a:p>
          <a:p>
            <a:pPr marL="355600" indent="-355600"/>
            <a:r>
              <a:rPr lang="en-GB" sz="2400" dirty="0">
                <a:solidFill>
                  <a:schemeClr val="tx1"/>
                </a:solidFill>
              </a:rPr>
              <a:t>Framework and governance requirements are under review and appropriate requirements will be developed</a:t>
            </a:r>
          </a:p>
        </p:txBody>
      </p:sp>
    </p:spTree>
    <p:extLst>
      <p:ext uri="{BB962C8B-B14F-4D97-AF65-F5344CB8AC3E}">
        <p14:creationId xmlns:p14="http://schemas.microsoft.com/office/powerpoint/2010/main" val="59314187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baseline="0" dirty="0"/>
              <a:t>Learning points from our work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pPr marL="342900" lvl="0"/>
            <a:r>
              <a:rPr lang="en-GB" sz="2400" dirty="0">
                <a:solidFill>
                  <a:schemeClr val="tx1"/>
                </a:solidFill>
              </a:rPr>
              <a:t>A firm’s Board is responsible for good governance, risk management and compliance.  We will hold the Board accountable for regulatory failures</a:t>
            </a:r>
          </a:p>
          <a:p>
            <a:pPr marL="361950" lvl="0"/>
            <a:r>
              <a:rPr lang="en-GB" sz="2400" dirty="0">
                <a:solidFill>
                  <a:schemeClr val="tx1"/>
                </a:solidFill>
              </a:rPr>
              <a:t>Risk management includes specific risks posed from a firm’s business model, its clients, any non standard clients, activities of its clients. Consider: </a:t>
            </a:r>
          </a:p>
          <a:p>
            <a:pPr marL="361950" lvl="2" indent="379413"/>
            <a:r>
              <a:rPr lang="en-GB" sz="2400" dirty="0">
                <a:solidFill>
                  <a:schemeClr val="tx1"/>
                </a:solidFill>
              </a:rPr>
              <a:t>Business and AML/CFT risk assessments </a:t>
            </a:r>
            <a:endParaRPr lang="en-GB" sz="1400" dirty="0">
              <a:solidFill>
                <a:schemeClr val="tx1"/>
              </a:solidFill>
            </a:endParaRPr>
          </a:p>
          <a:p>
            <a:pPr marL="361950" lvl="2" indent="379413"/>
            <a:r>
              <a:rPr lang="en-GB" sz="2400" dirty="0">
                <a:solidFill>
                  <a:schemeClr val="tx1"/>
                </a:solidFill>
              </a:rPr>
              <a:t>Operational controls and evidence of controls</a:t>
            </a:r>
          </a:p>
          <a:p>
            <a:pPr marL="361950" lvl="2" indent="379413"/>
            <a:r>
              <a:rPr lang="en-GB" sz="2400" dirty="0">
                <a:solidFill>
                  <a:schemeClr val="tx1"/>
                </a:solidFill>
              </a:rPr>
              <a:t>Staff training</a:t>
            </a:r>
          </a:p>
        </p:txBody>
      </p:sp>
    </p:spTree>
    <p:extLst>
      <p:ext uri="{BB962C8B-B14F-4D97-AF65-F5344CB8AC3E}">
        <p14:creationId xmlns:p14="http://schemas.microsoft.com/office/powerpoint/2010/main" val="69475068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baseline="0" dirty="0"/>
              <a:t>Learning points from our work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Autofit/>
          </a:bodyPr>
          <a:lstStyle/>
          <a:p>
            <a:pPr marL="1905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Cont.</a:t>
            </a:r>
          </a:p>
          <a:p>
            <a:pPr marL="361950"/>
            <a:r>
              <a:rPr lang="en-GB" sz="2400" dirty="0">
                <a:solidFill>
                  <a:schemeClr val="tx1"/>
                </a:solidFill>
              </a:rPr>
              <a:t>Segregation of client money and client assets is fundamental</a:t>
            </a:r>
          </a:p>
          <a:p>
            <a:pPr marL="361950"/>
            <a:r>
              <a:rPr lang="en-GB" sz="2400" dirty="0">
                <a:solidFill>
                  <a:schemeClr val="tx1"/>
                </a:solidFill>
              </a:rPr>
              <a:t>Ensure information and returns are correct</a:t>
            </a:r>
          </a:p>
          <a:p>
            <a:pPr marL="361950"/>
            <a:r>
              <a:rPr lang="en-GB" sz="2400" dirty="0">
                <a:solidFill>
                  <a:schemeClr val="tx1"/>
                </a:solidFill>
              </a:rPr>
              <a:t>AML/CFT Code issues; where a firm fully cooperates this may result in a financial/regulatory sanction rather than criminal prosecution</a:t>
            </a:r>
          </a:p>
        </p:txBody>
      </p:sp>
    </p:spTree>
    <p:extLst>
      <p:ext uri="{BB962C8B-B14F-4D97-AF65-F5344CB8AC3E}">
        <p14:creationId xmlns:p14="http://schemas.microsoft.com/office/powerpoint/2010/main" val="313437640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baseline="0" dirty="0"/>
              <a:t>What about our culture?</a:t>
            </a:r>
            <a:endParaRPr lang="en-GB" dirty="0"/>
          </a:p>
        </p:txBody>
      </p:sp>
      <p:sp>
        <p:nvSpPr>
          <p:cNvPr id="5" name="Rounded Rectangle 5"/>
          <p:cNvSpPr>
            <a:spLocks noChangeArrowheads="1"/>
          </p:cNvSpPr>
          <p:nvPr/>
        </p:nvSpPr>
        <p:spPr bwMode="auto">
          <a:xfrm>
            <a:off x="938915" y="1417638"/>
            <a:ext cx="7005871" cy="4683360"/>
          </a:xfrm>
          <a:prstGeom prst="roundRect">
            <a:avLst>
              <a:gd name="adj" fmla="val 16667"/>
            </a:avLst>
          </a:prstGeom>
          <a:solidFill>
            <a:srgbClr val="A47D00"/>
          </a:solidFill>
          <a:ln w="12700" algn="ctr">
            <a:solidFill>
              <a:srgbClr val="7F5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FSA</a:t>
            </a:r>
            <a:r>
              <a:rPr kumimoji="0" lang="en-GB" altLang="en-US" sz="2800" b="0" i="0" u="none" strike="noStrike" cap="none" normalizeH="0" dirty="0">
                <a:ln>
                  <a:noFill/>
                </a:ln>
                <a:solidFill>
                  <a:srgbClr val="FFFFFF"/>
                </a:solidFill>
                <a:effectLst/>
              </a:rPr>
              <a:t> Values and Principles a good starting point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694207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fspocwhi\AppData\Local\Microsoft\Windows\Temporary Internet Files\Content.Outlook\T011PZ2E\Signpost 3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931" r="13012" b="-1931"/>
          <a:stretch/>
        </p:blipFill>
        <p:spPr bwMode="auto">
          <a:xfrm>
            <a:off x="-9939" y="144379"/>
            <a:ext cx="9134060" cy="6416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21084443">
            <a:off x="1919951" y="399578"/>
            <a:ext cx="109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Rumour?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0728" y="1510441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Half a story?</a:t>
            </a:r>
          </a:p>
        </p:txBody>
      </p:sp>
      <p:sp>
        <p:nvSpPr>
          <p:cNvPr id="9" name="TextBox 8"/>
          <p:cNvSpPr txBox="1"/>
          <p:nvPr/>
        </p:nvSpPr>
        <p:spPr>
          <a:xfrm rot="190969">
            <a:off x="3159512" y="96041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Facts?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76775" y="936256"/>
            <a:ext cx="335921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GB" sz="2800" dirty="0"/>
              <a:t>Regulation and regulators are only effective if they are understood; our aim is to not to over complicate matters </a:t>
            </a:r>
          </a:p>
          <a:p>
            <a:pPr indent="0">
              <a:buNone/>
            </a:pPr>
            <a:r>
              <a:rPr lang="en-GB" dirty="0"/>
              <a:t>FSA Strategic Plan 2018-21</a:t>
            </a:r>
          </a:p>
        </p:txBody>
      </p:sp>
    </p:spTree>
    <p:extLst>
      <p:ext uri="{BB962C8B-B14F-4D97-AF65-F5344CB8AC3E}">
        <p14:creationId xmlns:p14="http://schemas.microsoft.com/office/powerpoint/2010/main" val="420208294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baseline="0" dirty="0"/>
              <a:t>How we Communicate</a:t>
            </a:r>
            <a:endParaRPr lang="en-GB" sz="3600" b="1" dirty="0"/>
          </a:p>
        </p:txBody>
      </p:sp>
      <p:sp>
        <p:nvSpPr>
          <p:cNvPr id="4" name="Rounded Rectangle 5"/>
          <p:cNvSpPr>
            <a:spLocks noChangeArrowheads="1"/>
          </p:cNvSpPr>
          <p:nvPr/>
        </p:nvSpPr>
        <p:spPr bwMode="auto">
          <a:xfrm>
            <a:off x="938915" y="1417638"/>
            <a:ext cx="7005871" cy="4683360"/>
          </a:xfrm>
          <a:prstGeom prst="roundRect">
            <a:avLst>
              <a:gd name="adj" fmla="val 16667"/>
            </a:avLst>
          </a:prstGeom>
          <a:solidFill>
            <a:srgbClr val="A47D00"/>
          </a:solidFill>
          <a:ln w="12700" algn="ctr">
            <a:solidFill>
              <a:srgbClr val="7F5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We will regularly communicate with our Stakeholders: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Annual Report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Licenceholder Newsletter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Industry briefings on our key themes and activities (including Webinars)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Consultations on changes to the regulatory framework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0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Thematic feedback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341935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baseline="0" dirty="0"/>
              <a:t>Reactive Communications</a:t>
            </a:r>
            <a:endParaRPr lang="en-GB" sz="3600" b="1" dirty="0"/>
          </a:p>
        </p:txBody>
      </p:sp>
      <p:sp>
        <p:nvSpPr>
          <p:cNvPr id="3" name="Rounded Rectangle 7"/>
          <p:cNvSpPr>
            <a:spLocks noChangeArrowheads="1"/>
          </p:cNvSpPr>
          <p:nvPr/>
        </p:nvSpPr>
        <p:spPr bwMode="auto">
          <a:xfrm>
            <a:off x="1124261" y="1603946"/>
            <a:ext cx="6670623" cy="4077325"/>
          </a:xfrm>
          <a:prstGeom prst="roundRect">
            <a:avLst>
              <a:gd name="adj" fmla="val 16667"/>
            </a:avLst>
          </a:prstGeom>
          <a:solidFill>
            <a:srgbClr val="A47D00"/>
          </a:solidFill>
          <a:ln w="12700" algn="ctr">
            <a:solidFill>
              <a:srgbClr val="7F5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We will tell our Stakeholders about regulatory issues which may affect the industry or consumers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3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Public Warnings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3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Notices about disciplinary issues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53000"/>
              <a:buFont typeface="Wingdings" panose="05000000000000000000" pitchFamily="2" charset="2"/>
              <a:buChar char="Ø"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Other matters as required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743730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baseline="0" dirty="0"/>
              <a:t>Listening</a:t>
            </a:r>
            <a:endParaRPr lang="en-GB" sz="3600" b="1" dirty="0"/>
          </a:p>
        </p:txBody>
      </p:sp>
      <p:sp>
        <p:nvSpPr>
          <p:cNvPr id="3" name="Rounded Rectangle 7"/>
          <p:cNvSpPr>
            <a:spLocks noChangeArrowheads="1"/>
          </p:cNvSpPr>
          <p:nvPr/>
        </p:nvSpPr>
        <p:spPr bwMode="auto">
          <a:xfrm>
            <a:off x="1124261" y="1603946"/>
            <a:ext cx="6670623" cy="4077325"/>
          </a:xfrm>
          <a:prstGeom prst="roundRect">
            <a:avLst>
              <a:gd name="adj" fmla="val 16667"/>
            </a:avLst>
          </a:prstGeom>
          <a:solidFill>
            <a:srgbClr val="A47D00"/>
          </a:solidFill>
          <a:ln w="12700" algn="ctr">
            <a:solidFill>
              <a:srgbClr val="7F5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</a:rPr>
              <a:t>We will seek feedback from industry, international bodies and other stakeholders and use this to inform our strategy and regulatory framework</a:t>
            </a:r>
          </a:p>
        </p:txBody>
      </p:sp>
    </p:spTree>
    <p:extLst>
      <p:ext uri="{BB962C8B-B14F-4D97-AF65-F5344CB8AC3E}">
        <p14:creationId xmlns:p14="http://schemas.microsoft.com/office/powerpoint/2010/main" val="94721212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b="1" baseline="0" dirty="0">
                <a:latin typeface="+mj-lt"/>
              </a:rPr>
              <a:t>Characteristics of Effective Communication</a:t>
            </a:r>
            <a:endParaRPr lang="en-GB" sz="3600" b="1" dirty="0">
              <a:latin typeface="+mj-lt"/>
            </a:endParaRPr>
          </a:p>
        </p:txBody>
      </p:sp>
      <p:sp>
        <p:nvSpPr>
          <p:cNvPr id="5" name="Rounded Rectangle 6"/>
          <p:cNvSpPr>
            <a:spLocks noChangeArrowheads="1"/>
          </p:cNvSpPr>
          <p:nvPr/>
        </p:nvSpPr>
        <p:spPr bwMode="auto">
          <a:xfrm>
            <a:off x="457200" y="1663909"/>
            <a:ext cx="8229599" cy="3867462"/>
          </a:xfrm>
          <a:prstGeom prst="roundRect">
            <a:avLst>
              <a:gd name="adj" fmla="val 16667"/>
            </a:avLst>
          </a:prstGeom>
          <a:solidFill>
            <a:srgbClr val="3087AA"/>
          </a:solidFill>
          <a:ln w="12700" algn="ctr">
            <a:solidFill>
              <a:srgbClr val="2E74B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To achieve our Regulatory Objectives and meet our Core Values, our communications will be: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1978025" algn="l"/>
                <a:tab pos="3582988" algn="l"/>
                <a:tab pos="5021263" algn="l"/>
                <a:tab pos="6461125" algn="l"/>
              </a:tabLst>
            </a:pP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2863850" algn="l"/>
                <a:tab pos="5472113" algn="l"/>
              </a:tabLst>
            </a:pP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	Clear	Relevant	Timely  	Responsive	Consistent	Transparent 	Accurate 	Accessible 	At our best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436892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baseline="0" dirty="0"/>
              <a:t>Ways we are enhancing our communication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0">
              <a:buNone/>
            </a:pPr>
            <a:r>
              <a:rPr lang="en-GB" sz="2400" dirty="0">
                <a:solidFill>
                  <a:schemeClr val="tx1"/>
                </a:solidFill>
                <a:hlinkClick r:id="rId2"/>
              </a:rPr>
              <a:t>The FSA Annual Report 2019/2020</a:t>
            </a:r>
            <a:endParaRPr lang="en-GB" sz="2400" dirty="0">
              <a:solidFill>
                <a:schemeClr val="tx1"/>
              </a:solidFill>
            </a:endParaRPr>
          </a:p>
          <a:p>
            <a:pPr marL="342900">
              <a:lnSpc>
                <a:spcPct val="110000"/>
              </a:lnSpc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</a:rPr>
              <a:t>Published online –28 September</a:t>
            </a:r>
          </a:p>
          <a:p>
            <a:pPr marL="342900">
              <a:lnSpc>
                <a:spcPct val="110000"/>
              </a:lnSpc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hlinkClick r:id="rId3"/>
              </a:rPr>
              <a:t>Launch video by Chairman and Chief Executive</a:t>
            </a:r>
            <a:endParaRPr lang="en-GB" sz="2400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GB" sz="2400" dirty="0">
                <a:solidFill>
                  <a:schemeClr val="tx1"/>
                </a:solidFill>
              </a:rPr>
              <a:t>From Autumn 2020</a:t>
            </a:r>
          </a:p>
          <a:p>
            <a:pPr marL="342900">
              <a:lnSpc>
                <a:spcPct val="100000"/>
              </a:lnSpc>
              <a:spcBef>
                <a:spcPts val="1000"/>
              </a:spcBef>
            </a:pPr>
            <a:r>
              <a:rPr lang="en-GB" sz="2400" dirty="0">
                <a:solidFill>
                  <a:schemeClr val="tx1"/>
                </a:solidFill>
              </a:rPr>
              <a:t>FSA Webinars on key topics (Coming soon)</a:t>
            </a:r>
          </a:p>
          <a:p>
            <a:pPr marL="342900">
              <a:lnSpc>
                <a:spcPct val="100000"/>
              </a:lnSpc>
              <a:spcBef>
                <a:spcPts val="1000"/>
              </a:spcBef>
            </a:pPr>
            <a:r>
              <a:rPr lang="en-GB" sz="2400" dirty="0">
                <a:solidFill>
                  <a:schemeClr val="tx1"/>
                </a:solidFill>
              </a:rPr>
              <a:t>FSA Consumer videos</a:t>
            </a:r>
          </a:p>
          <a:p>
            <a:pPr marL="342900">
              <a:lnSpc>
                <a:spcPct val="100000"/>
              </a:lnSpc>
              <a:spcBef>
                <a:spcPts val="1000"/>
              </a:spcBef>
            </a:pPr>
            <a:r>
              <a:rPr lang="en-GB" sz="2400" dirty="0">
                <a:solidFill>
                  <a:schemeClr val="tx1"/>
                </a:solidFill>
                <a:hlinkClick r:id="rId4"/>
              </a:rPr>
              <a:t>How to be a smart investor</a:t>
            </a:r>
            <a:endParaRPr lang="en-GB" sz="2400" dirty="0">
              <a:solidFill>
                <a:schemeClr val="tx1"/>
              </a:solidFill>
            </a:endParaRPr>
          </a:p>
          <a:p>
            <a:pPr marL="342900">
              <a:lnSpc>
                <a:spcPct val="100000"/>
              </a:lnSpc>
              <a:spcBef>
                <a:spcPts val="1000"/>
              </a:spcBef>
            </a:pPr>
            <a:r>
              <a:rPr lang="en-GB" sz="2400" dirty="0">
                <a:solidFill>
                  <a:schemeClr val="tx1"/>
                </a:solidFill>
                <a:hlinkClick r:id="rId5"/>
              </a:rPr>
              <a:t>How to be a smart investor in online and digital assets</a:t>
            </a:r>
            <a:endParaRPr lang="en-GB" sz="2400" dirty="0">
              <a:solidFill>
                <a:schemeClr val="tx1"/>
              </a:solidFill>
            </a:endParaRPr>
          </a:p>
          <a:p>
            <a:pPr marL="342900">
              <a:lnSpc>
                <a:spcPct val="100000"/>
              </a:lnSpc>
              <a:spcBef>
                <a:spcPts val="1000"/>
              </a:spcBef>
            </a:pPr>
            <a:endParaRPr lang="en-GB" sz="2400" dirty="0">
              <a:solidFill>
                <a:schemeClr val="tx1"/>
              </a:solidFill>
            </a:endParaRPr>
          </a:p>
          <a:p>
            <a:pPr marL="342900">
              <a:lnSpc>
                <a:spcPct val="100000"/>
              </a:lnSpc>
              <a:spcBef>
                <a:spcPts val="1000"/>
              </a:spcBef>
            </a:pPr>
            <a:r>
              <a:rPr lang="en-GB" sz="2400" dirty="0">
                <a:solidFill>
                  <a:schemeClr val="tx1"/>
                </a:solidFill>
              </a:rPr>
              <a:t>‘FSA guide to’ (Coming soon)</a:t>
            </a:r>
          </a:p>
          <a:p>
            <a:pPr marL="625475" lvl="2"/>
            <a:r>
              <a:rPr lang="en-GB" sz="2400" dirty="0">
                <a:solidFill>
                  <a:schemeClr val="tx1"/>
                </a:solidFill>
              </a:rPr>
              <a:t>Mini videos to explain our approach</a:t>
            </a:r>
          </a:p>
          <a:p>
            <a:pPr indent="0"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fspocwhi\AppData\Local\Microsoft\Windows\Temporary Internet Files\Content.Outlook\T011PZ2E\Binoculars 3D man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15" y="2871664"/>
            <a:ext cx="2447406" cy="3100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61187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1" baseline="0" dirty="0"/>
              <a:t>Conduct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GB" sz="2800" dirty="0">
                <a:solidFill>
                  <a:schemeClr val="tx1"/>
                </a:solidFill>
              </a:rPr>
              <a:t>“The manner in which a person behaves, especially in a particular place or situation”</a:t>
            </a:r>
          </a:p>
          <a:p>
            <a:pPr indent="0">
              <a:buNone/>
            </a:pPr>
            <a:r>
              <a:rPr lang="en-GB" sz="2800" dirty="0">
                <a:solidFill>
                  <a:schemeClr val="tx1"/>
                </a:solidFill>
              </a:rPr>
              <a:t>“The manner in which an organisation or activity is managed or directed”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9331" b="4115"/>
          <a:stretch/>
        </p:blipFill>
        <p:spPr>
          <a:xfrm>
            <a:off x="457200" y="4590935"/>
            <a:ext cx="6949439" cy="15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9202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cover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2520" cy="6957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3520" y="566755"/>
            <a:ext cx="599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997A2A"/>
                </a:solidFill>
              </a:rPr>
              <a:t>Conduct, Culture and Communication</a:t>
            </a:r>
            <a:endParaRPr lang="en-US" sz="3500" spc="300" dirty="0">
              <a:solidFill>
                <a:srgbClr val="997A2A"/>
              </a:solidFill>
              <a:latin typeface="Trebuchet MS"/>
              <a:cs typeface="Trebuchet MS"/>
            </a:endParaRPr>
          </a:p>
        </p:txBody>
      </p:sp>
      <p:sp>
        <p:nvSpPr>
          <p:cNvPr id="4" name="Subtitle 4"/>
          <p:cNvSpPr>
            <a:spLocks noGrp="1"/>
          </p:cNvSpPr>
          <p:nvPr>
            <p:ph type="subTitle" idx="1"/>
          </p:nvPr>
        </p:nvSpPr>
        <p:spPr>
          <a:xfrm>
            <a:off x="2478505" y="2858703"/>
            <a:ext cx="6400800" cy="1101906"/>
          </a:xfrm>
        </p:spPr>
        <p:txBody>
          <a:bodyPr>
            <a:normAutofit/>
          </a:bodyPr>
          <a:lstStyle/>
          <a:p>
            <a:r>
              <a:rPr lang="en-GB" sz="2400" dirty="0"/>
              <a:t>Karen Badgerow</a:t>
            </a:r>
          </a:p>
          <a:p>
            <a:r>
              <a:rPr lang="en-GB" sz="2400" dirty="0"/>
              <a:t>29 October 2020</a:t>
            </a:r>
          </a:p>
        </p:txBody>
      </p:sp>
    </p:spTree>
    <p:extLst>
      <p:ext uri="{BB962C8B-B14F-4D97-AF65-F5344CB8AC3E}">
        <p14:creationId xmlns:p14="http://schemas.microsoft.com/office/powerpoint/2010/main" val="268524318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3" y="274637"/>
            <a:ext cx="8604353" cy="1246155"/>
          </a:xfrm>
        </p:spPr>
        <p:txBody>
          <a:bodyPr>
            <a:noAutofit/>
          </a:bodyPr>
          <a:lstStyle/>
          <a:p>
            <a:pPr algn="ctr"/>
            <a:r>
              <a:rPr lang="en-GB" sz="4000" b="1" baseline="0" dirty="0"/>
              <a:t>Corporate Culture</a:t>
            </a:r>
            <a:endParaRPr lang="en-GB" sz="1600" dirty="0">
              <a:solidFill>
                <a:srgbClr val="B0546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49152" y="1684420"/>
            <a:ext cx="6910939" cy="4244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7A2A"/>
              </a:buClr>
              <a:buFont typeface="Arial"/>
              <a:buChar char="•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7A2A"/>
              </a:buClr>
              <a:buFont typeface="Arial"/>
              <a:buChar char="–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•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–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»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ts val="3200"/>
              </a:lnSpc>
              <a:spcBef>
                <a:spcPts val="1800"/>
              </a:spcBef>
              <a:buFont typeface="Arial"/>
              <a:buNone/>
            </a:pP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638" y="1667465"/>
            <a:ext cx="77098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“Beliefs and behaviours that determine how a company's employees and management interact and handle outside business transactions”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“Corporate culture is implied, not expressly defined, and develops organically over time”</a:t>
            </a:r>
          </a:p>
        </p:txBody>
      </p:sp>
    </p:spTree>
    <p:extLst>
      <p:ext uri="{BB962C8B-B14F-4D97-AF65-F5344CB8AC3E}">
        <p14:creationId xmlns:p14="http://schemas.microsoft.com/office/powerpoint/2010/main" val="313373466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23" y="274637"/>
            <a:ext cx="8604353" cy="1246155"/>
          </a:xfrm>
        </p:spPr>
        <p:txBody>
          <a:bodyPr>
            <a:noAutofit/>
          </a:bodyPr>
          <a:lstStyle/>
          <a:p>
            <a:pPr algn="ctr"/>
            <a:r>
              <a:rPr lang="en-GB" sz="4000" b="1" baseline="0" dirty="0"/>
              <a:t>Conduct and Culture</a:t>
            </a:r>
            <a:endParaRPr lang="en-GB" sz="1600" dirty="0">
              <a:solidFill>
                <a:srgbClr val="B0546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49152" y="1684420"/>
            <a:ext cx="6910939" cy="4244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7A2A"/>
              </a:buClr>
              <a:buFont typeface="Arial"/>
              <a:buChar char="•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997A2A"/>
              </a:buClr>
              <a:buFont typeface="Arial"/>
              <a:buChar char="–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•"/>
              <a:defRPr lang="en-GB" sz="1500" kern="800" dirty="0" smtClean="0">
                <a:solidFill>
                  <a:schemeClr val="bg1">
                    <a:lumMod val="50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–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997A2A"/>
              </a:buClr>
              <a:buFont typeface="Arial"/>
              <a:buChar char="»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ts val="3200"/>
              </a:lnSpc>
              <a:spcBef>
                <a:spcPts val="1800"/>
              </a:spcBef>
              <a:buFont typeface="Arial"/>
              <a:buNone/>
            </a:pPr>
            <a:r>
              <a:rPr lang="en-GB" sz="2800" dirty="0">
                <a:solidFill>
                  <a:schemeClr val="tx1"/>
                </a:solidFill>
              </a:rPr>
              <a:t>Good conduct is far more than meeting basic rules. </a:t>
            </a:r>
          </a:p>
          <a:p>
            <a:pPr indent="0" algn="ctr">
              <a:lnSpc>
                <a:spcPts val="3200"/>
              </a:lnSpc>
              <a:spcBef>
                <a:spcPts val="1800"/>
              </a:spcBef>
              <a:buFont typeface="Arial"/>
              <a:buNone/>
            </a:pPr>
            <a:r>
              <a:rPr lang="en-GB" sz="2800" dirty="0">
                <a:solidFill>
                  <a:schemeClr val="tx1"/>
                </a:solidFill>
              </a:rPr>
              <a:t>Good conduct is about how a firm behaves to customers, the financial markets, its regulator, stakeholders and staff. </a:t>
            </a:r>
          </a:p>
          <a:p>
            <a:pPr indent="0" algn="ctr">
              <a:lnSpc>
                <a:spcPts val="3200"/>
              </a:lnSpc>
              <a:spcBef>
                <a:spcPts val="1800"/>
              </a:spcBef>
              <a:buFont typeface="Arial"/>
              <a:buNone/>
            </a:pPr>
            <a:r>
              <a:rPr lang="en-GB" sz="2800" dirty="0">
                <a:solidFill>
                  <a:schemeClr val="tx1"/>
                </a:solidFill>
              </a:rPr>
              <a:t>Good conduct requires an appropriate consistent culture throughout an organisation.</a:t>
            </a:r>
          </a:p>
        </p:txBody>
      </p:sp>
    </p:spTree>
    <p:extLst>
      <p:ext uri="{BB962C8B-B14F-4D97-AF65-F5344CB8AC3E}">
        <p14:creationId xmlns:p14="http://schemas.microsoft.com/office/powerpoint/2010/main" val="106317528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Why focus on Conduct and Culture?</a:t>
            </a:r>
            <a:endParaRPr lang="en-GB" b="1" dirty="0"/>
          </a:p>
        </p:txBody>
      </p:sp>
      <p:pic>
        <p:nvPicPr>
          <p:cNvPr id="4" name="Picture 3" descr="C:\Users\fspocwhi\AppData\Local\Microsoft\Windows\Temporary Internet Files\Content.Word\question mark 3D ma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" y="1559041"/>
            <a:ext cx="251333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69771" y="1329646"/>
            <a:ext cx="5564777" cy="4525963"/>
          </a:xfrm>
        </p:spPr>
        <p:txBody>
          <a:bodyPr>
            <a:noAutofit/>
          </a:bodyPr>
          <a:lstStyle/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800" b="1" dirty="0">
                <a:solidFill>
                  <a:schemeClr val="tx1"/>
                </a:solidFill>
              </a:rPr>
              <a:t>It’s other people’s money!!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tx1"/>
                </a:solidFill>
              </a:rPr>
              <a:t>Conduct can be legal but unethical  &amp; may cause harm 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tx1"/>
                </a:solidFill>
              </a:rPr>
              <a:t>Incentives skew actions &amp; outcomes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tx1"/>
                </a:solidFill>
              </a:rPr>
              <a:t>Good conduct should give better outcomes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tx1"/>
                </a:solidFill>
              </a:rPr>
              <a:t>Customer expectations change 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tx1"/>
                </a:solidFill>
              </a:rPr>
              <a:t>Reputation is quickly lost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solidFill>
                  <a:schemeClr val="tx1"/>
                </a:solidFill>
              </a:rPr>
              <a:t>Clients can go elsewhere</a:t>
            </a:r>
          </a:p>
          <a:p>
            <a:pPr marL="352425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tx1"/>
                </a:solidFill>
              </a:rPr>
              <a:t>It is not new!</a:t>
            </a:r>
          </a:p>
        </p:txBody>
      </p:sp>
    </p:spTree>
    <p:extLst>
      <p:ext uri="{BB962C8B-B14F-4D97-AF65-F5344CB8AC3E}">
        <p14:creationId xmlns:p14="http://schemas.microsoft.com/office/powerpoint/2010/main" val="257540028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What are some indicators of Good Conduct?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77284"/>
          </a:xfrm>
        </p:spPr>
        <p:txBody>
          <a:bodyPr>
            <a:noAutofit/>
          </a:bodyPr>
          <a:lstStyle/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Procedures comply with the law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Procedures embrace industry and regulator guidance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Compliance monitor operation of procedures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Poor conduct is identified and addressed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Conduct is part of the decision process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Customer &amp; stakeholder outcomes in decision process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The firm &amp; staff act ethically seeking good customer &amp; stakeholder outcomes</a:t>
            </a:r>
          </a:p>
          <a:p>
            <a:pPr marL="430213" indent="-430213">
              <a:lnSpc>
                <a:spcPct val="100000"/>
              </a:lnSpc>
              <a:spcBef>
                <a:spcPts val="1200"/>
              </a:spcBef>
              <a:buClr>
                <a:srgbClr val="00863D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</a:rPr>
              <a:t>Top down &amp; bottom up feedback loops to review outcomes &amp; address conduct issues</a:t>
            </a:r>
          </a:p>
        </p:txBody>
      </p:sp>
    </p:spTree>
    <p:extLst>
      <p:ext uri="{BB962C8B-B14F-4D97-AF65-F5344CB8AC3E}">
        <p14:creationId xmlns:p14="http://schemas.microsoft.com/office/powerpoint/2010/main" val="3973514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7055"/>
          </a:xfrm>
        </p:spPr>
        <p:txBody>
          <a:bodyPr>
            <a:normAutofit fontScale="90000"/>
          </a:bodyPr>
          <a:lstStyle/>
          <a:p>
            <a:r>
              <a:rPr lang="en-GB" sz="3600" b="1" baseline="0" dirty="0"/>
              <a:t>What are some indicators of Good Culture?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7419"/>
            <a:ext cx="8229600" cy="4505996"/>
          </a:xfrm>
        </p:spPr>
        <p:txBody>
          <a:bodyPr>
            <a:noAutofit/>
          </a:bodyPr>
          <a:lstStyle/>
          <a:p>
            <a:pPr marL="355600" indent="-355600"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chemeClr val="tx1"/>
                </a:solidFill>
              </a:rPr>
              <a:t>Problem escalation &amp; Board ownership 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chemeClr val="tx1"/>
                </a:solidFill>
              </a:rPr>
              <a:t>Top to bottom consistency to treat customers fairly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chemeClr val="tx1"/>
                </a:solidFill>
              </a:rPr>
              <a:t>Employee views (transparency, communication and speak up culture)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chemeClr val="tx1"/>
                </a:solidFill>
              </a:rPr>
              <a:t>External complaints vis-à-vis market share (less/more)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chemeClr val="tx1"/>
                </a:solidFill>
              </a:rPr>
              <a:t>Reward and recognition (e.g. Poor behaviour from the top salesman – reward or reprimand?)</a:t>
            </a:r>
          </a:p>
          <a:p>
            <a:pPr marL="355600" indent="-355600">
              <a:lnSpc>
                <a:spcPct val="100000"/>
              </a:lnSpc>
              <a:spcBef>
                <a:spcPts val="600"/>
              </a:spcBef>
            </a:pPr>
            <a:r>
              <a:rPr lang="en-GB" sz="2600" dirty="0">
                <a:solidFill>
                  <a:schemeClr val="tx1"/>
                </a:solidFill>
              </a:rPr>
              <a:t>Authentic messages from the top (no lip service or hypocrisy)</a:t>
            </a:r>
          </a:p>
        </p:txBody>
      </p:sp>
    </p:spTree>
    <p:extLst>
      <p:ext uri="{BB962C8B-B14F-4D97-AF65-F5344CB8AC3E}">
        <p14:creationId xmlns:p14="http://schemas.microsoft.com/office/powerpoint/2010/main" val="318678333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baseline="0" dirty="0"/>
              <a:t>Ethical Behaviour – Questions to consider</a:t>
            </a:r>
            <a:r>
              <a:rPr lang="en-GB" sz="3600" dirty="0"/>
              <a:t> </a:t>
            </a:r>
            <a:br>
              <a:rPr lang="en-GB" sz="3600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615" y="1600200"/>
            <a:ext cx="6814185" cy="4525963"/>
          </a:xfrm>
        </p:spPr>
        <p:txBody>
          <a:bodyPr>
            <a:noAutofit/>
          </a:bodyPr>
          <a:lstStyle/>
          <a:p>
            <a:pPr marL="352425" indent="-352425"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Are you what you say you are?</a:t>
            </a:r>
          </a:p>
          <a:p>
            <a:pPr marL="352425" indent="-352425"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What do you say (statements on posters, in literature, internet </a:t>
            </a:r>
            <a:r>
              <a:rPr lang="en-GB" sz="2400" dirty="0" err="1">
                <a:solidFill>
                  <a:schemeClr val="tx1"/>
                </a:solidFill>
              </a:rPr>
              <a:t>etc</a:t>
            </a:r>
            <a:r>
              <a:rPr lang="en-GB" sz="2400" dirty="0">
                <a:solidFill>
                  <a:schemeClr val="tx1"/>
                </a:solidFill>
              </a:rPr>
              <a:t>)? </a:t>
            </a:r>
          </a:p>
          <a:p>
            <a:pPr marL="352425" indent="-352425"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Does your behaviour exceed or match this? </a:t>
            </a:r>
          </a:p>
          <a:p>
            <a:pPr marL="352425" indent="-352425"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What is the value of your service to the public/customers?</a:t>
            </a:r>
          </a:p>
          <a:p>
            <a:pPr marL="352425" indent="-352425"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</a:rPr>
              <a:t>Would you provide this product/service to a family member (that you like)?</a:t>
            </a:r>
          </a:p>
          <a:p>
            <a:pPr indent="0">
              <a:lnSpc>
                <a:spcPct val="100000"/>
              </a:lnSpc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fspocwhi\AppData\Local\Microsoft\Windows\Temporary Internet Files\Content.Word\Pointing 3D ma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4046"/>
            <a:ext cx="1415415" cy="427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18359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1287</Words>
  <Application>Microsoft Office PowerPoint</Application>
  <PresentationFormat>On-screen Show (4:3)</PresentationFormat>
  <Paragraphs>182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Trebuchet MS</vt:lpstr>
      <vt:lpstr>Wingdings</vt:lpstr>
      <vt:lpstr>Office Theme</vt:lpstr>
      <vt:lpstr>PowerPoint Presentation</vt:lpstr>
      <vt:lpstr>Focus of the presentation</vt:lpstr>
      <vt:lpstr>Conduct</vt:lpstr>
      <vt:lpstr>Corporate Culture</vt:lpstr>
      <vt:lpstr>Conduct and Culture</vt:lpstr>
      <vt:lpstr>Why focus on Conduct and Culture?</vt:lpstr>
      <vt:lpstr>What are some indicators of Good Conduct?</vt:lpstr>
      <vt:lpstr>What are some indicators of Good Culture?</vt:lpstr>
      <vt:lpstr>Ethical Behaviour – Questions to consider  </vt:lpstr>
      <vt:lpstr>Assessing Conduct and Culture</vt:lpstr>
      <vt:lpstr>Assessing Conduct and Culture</vt:lpstr>
      <vt:lpstr>Assessing Conduct</vt:lpstr>
      <vt:lpstr>What does Good look like?</vt:lpstr>
      <vt:lpstr>Independent Non-Execs – all regulated entities</vt:lpstr>
      <vt:lpstr>Independent Non-Execs – Indicators of lack of Independence</vt:lpstr>
      <vt:lpstr>Regulatory Requirements for Corporate Governance</vt:lpstr>
      <vt:lpstr>Regulatory Requirements for Corporate Governance</vt:lpstr>
      <vt:lpstr>Regulatory Requirements for Corporate Governance</vt:lpstr>
      <vt:lpstr>Regulatory Requirements for Corporate Governance</vt:lpstr>
      <vt:lpstr>Regulatory Requirements for Corporate Governance</vt:lpstr>
      <vt:lpstr>Learning points from our work</vt:lpstr>
      <vt:lpstr>Learning points from our work</vt:lpstr>
      <vt:lpstr>What about our culture?</vt:lpstr>
      <vt:lpstr>PowerPoint Presentation</vt:lpstr>
      <vt:lpstr>How we Communicate</vt:lpstr>
      <vt:lpstr>Reactive Communications</vt:lpstr>
      <vt:lpstr>Listening</vt:lpstr>
      <vt:lpstr>Characteristics of Effective Communication</vt:lpstr>
      <vt:lpstr>Ways we are enhancing our communication</vt:lpstr>
      <vt:lpstr>PowerPoint Presentation</vt:lpstr>
    </vt:vector>
  </TitlesOfParts>
  <Company>Isle of Man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Smith</dc:creator>
  <cp:lastModifiedBy>Gill Marples</cp:lastModifiedBy>
  <cp:revision>289</cp:revision>
  <cp:lastPrinted>2020-09-17T15:56:13Z</cp:lastPrinted>
  <dcterms:created xsi:type="dcterms:W3CDTF">2015-09-04T15:11:24Z</dcterms:created>
  <dcterms:modified xsi:type="dcterms:W3CDTF">2020-10-29T13:12:09Z</dcterms:modified>
</cp:coreProperties>
</file>