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2"/>
  </p:handoutMasterIdLst>
  <p:sldIdLst>
    <p:sldId id="261" r:id="rId2"/>
    <p:sldId id="258" r:id="rId3"/>
    <p:sldId id="262" r:id="rId4"/>
    <p:sldId id="263" r:id="rId5"/>
    <p:sldId id="267" r:id="rId6"/>
    <p:sldId id="268" r:id="rId7"/>
    <p:sldId id="264" r:id="rId8"/>
    <p:sldId id="275" r:id="rId9"/>
    <p:sldId id="276" r:id="rId10"/>
    <p:sldId id="265" r:id="rId11"/>
    <p:sldId id="273" r:id="rId12"/>
    <p:sldId id="270" r:id="rId13"/>
    <p:sldId id="266" r:id="rId14"/>
    <p:sldId id="269" r:id="rId15"/>
    <p:sldId id="271" r:id="rId16"/>
    <p:sldId id="272" r:id="rId17"/>
    <p:sldId id="274" r:id="rId18"/>
    <p:sldId id="277" r:id="rId19"/>
    <p:sldId id="278"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68"/>
    <p:restoredTop sz="94611"/>
  </p:normalViewPr>
  <p:slideViewPr>
    <p:cSldViewPr snapToGrid="0" snapToObjects="1" showGuides="1">
      <p:cViewPr varScale="1">
        <p:scale>
          <a:sx n="96" d="100"/>
          <a:sy n="96" d="100"/>
        </p:scale>
        <p:origin x="168" y="45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67" d="100"/>
          <a:sy n="67" d="100"/>
        </p:scale>
        <p:origin x="283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8053219-E981-4039-B77A-C7401D335576}" type="datetimeFigureOut">
              <a:rPr lang="en-GB" smtClean="0"/>
              <a:t>18/10/2020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675DB7-293F-4580-81ED-E826DF12CEFF}" type="slidenum">
              <a:rPr lang="en-GB" smtClean="0"/>
              <a:t>‹#›</a:t>
            </a:fld>
            <a:endParaRPr lang="en-GB"/>
          </a:p>
        </p:txBody>
      </p:sp>
    </p:spTree>
    <p:extLst>
      <p:ext uri="{BB962C8B-B14F-4D97-AF65-F5344CB8AC3E}">
        <p14:creationId xmlns:p14="http://schemas.microsoft.com/office/powerpoint/2010/main" val="39555147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First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B0551C4-E9E3-5F42-BB6B-187AFFCE5230}"/>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7" name="Graphic 6">
            <a:extLst>
              <a:ext uri="{FF2B5EF4-FFF2-40B4-BE49-F238E27FC236}">
                <a16:creationId xmlns:a16="http://schemas.microsoft.com/office/drawing/2014/main" id="{F8666A49-B2E5-7A47-A66B-8EA0AF63E0E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200" y="-6676"/>
            <a:ext cx="12193200" cy="6864676"/>
          </a:xfrm>
          <a:prstGeom prst="rect">
            <a:avLst/>
          </a:prstGeom>
        </p:spPr>
      </p:pic>
      <p:pic>
        <p:nvPicPr>
          <p:cNvPr id="8" name="Graphic 7">
            <a:extLst>
              <a:ext uri="{FF2B5EF4-FFF2-40B4-BE49-F238E27FC236}">
                <a16:creationId xmlns:a16="http://schemas.microsoft.com/office/drawing/2014/main" id="{05CB689F-AB8B-B444-8615-2A1258FDA553}"/>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37863" y="4253576"/>
            <a:ext cx="856371" cy="705247"/>
          </a:xfrm>
          <a:prstGeom prst="rect">
            <a:avLst/>
          </a:prstGeom>
        </p:spPr>
      </p:pic>
      <p:sp>
        <p:nvSpPr>
          <p:cNvPr id="11" name="Text Placeholder 13">
            <a:extLst>
              <a:ext uri="{FF2B5EF4-FFF2-40B4-BE49-F238E27FC236}">
                <a16:creationId xmlns:a16="http://schemas.microsoft.com/office/drawing/2014/main" id="{E481A54B-B375-3E45-81F1-864D6E57E87B}"/>
              </a:ext>
            </a:extLst>
          </p:cNvPr>
          <p:cNvSpPr>
            <a:spLocks noGrp="1"/>
          </p:cNvSpPr>
          <p:nvPr>
            <p:ph type="body" sz="quarter" idx="17" hasCustomPrompt="1"/>
          </p:nvPr>
        </p:nvSpPr>
        <p:spPr>
          <a:xfrm>
            <a:off x="6570566" y="6284259"/>
            <a:ext cx="1692651" cy="296049"/>
          </a:xfrm>
          <a:prstGeom prst="rect">
            <a:avLst/>
          </a:prstGeom>
        </p:spPr>
        <p:txBody>
          <a:bodyPr anchor="t" anchorCtr="0">
            <a:noAutofit/>
          </a:bodyPr>
          <a:lstStyle>
            <a:lvl1pPr marL="0" indent="0">
              <a:buNone/>
              <a:defRPr sz="1600" b="1" i="0" cap="none" baseline="0">
                <a:solidFill>
                  <a:schemeClr val="bg2"/>
                </a:solidFill>
                <a:latin typeface="Calibri" panose="020F0502020204030204" pitchFamily="34" charset="0"/>
              </a:defRPr>
            </a:lvl1pPr>
          </a:lstStyle>
          <a:p>
            <a:pPr lvl="0"/>
            <a:r>
              <a:rPr lang="en-US" dirty="0"/>
              <a:t>#</a:t>
            </a:r>
            <a:r>
              <a:rPr lang="en-US" dirty="0" err="1"/>
              <a:t>titletitle</a:t>
            </a:r>
            <a:endParaRPr lang="en-US" dirty="0"/>
          </a:p>
        </p:txBody>
      </p:sp>
      <p:sp>
        <p:nvSpPr>
          <p:cNvPr id="14" name="Text Placeholder 13">
            <a:extLst>
              <a:ext uri="{FF2B5EF4-FFF2-40B4-BE49-F238E27FC236}">
                <a16:creationId xmlns:a16="http://schemas.microsoft.com/office/drawing/2014/main" id="{88F2696C-9AFE-9341-8EBD-E390C1263DB0}"/>
              </a:ext>
            </a:extLst>
          </p:cNvPr>
          <p:cNvSpPr>
            <a:spLocks noGrp="1"/>
          </p:cNvSpPr>
          <p:nvPr>
            <p:ph type="body" sz="quarter" idx="12" hasCustomPrompt="1"/>
          </p:nvPr>
        </p:nvSpPr>
        <p:spPr>
          <a:xfrm>
            <a:off x="431983" y="540984"/>
            <a:ext cx="9270281" cy="646331"/>
          </a:xfrm>
          <a:prstGeom prst="rect">
            <a:avLst/>
          </a:prstGeom>
        </p:spPr>
        <p:txBody>
          <a:bodyPr wrap="square" anchor="t" anchorCtr="0">
            <a:spAutoFit/>
          </a:bodyPr>
          <a:lstStyle>
            <a:lvl1pPr marL="0" indent="0">
              <a:buNone/>
              <a:defRPr sz="4000" b="1" i="0" cap="all" baseline="0">
                <a:solidFill>
                  <a:schemeClr val="tx2"/>
                </a:solidFill>
                <a:latin typeface="Calibri" panose="020F0502020204030204" pitchFamily="34" charset="0"/>
              </a:defRPr>
            </a:lvl1pPr>
          </a:lstStyle>
          <a:p>
            <a:pPr lvl="0"/>
            <a:r>
              <a:rPr lang="en-US" dirty="0" err="1"/>
              <a:t>HEAding</a:t>
            </a:r>
            <a:r>
              <a:rPr lang="en-US" dirty="0"/>
              <a:t> CALIBRI 40pt</a:t>
            </a:r>
          </a:p>
        </p:txBody>
      </p:sp>
      <p:sp>
        <p:nvSpPr>
          <p:cNvPr id="17" name="Text Placeholder 13">
            <a:extLst>
              <a:ext uri="{FF2B5EF4-FFF2-40B4-BE49-F238E27FC236}">
                <a16:creationId xmlns:a16="http://schemas.microsoft.com/office/drawing/2014/main" id="{1A39D20E-C72F-DD43-A2B4-E152C00E7241}"/>
              </a:ext>
            </a:extLst>
          </p:cNvPr>
          <p:cNvSpPr>
            <a:spLocks noGrp="1"/>
          </p:cNvSpPr>
          <p:nvPr>
            <p:ph type="body" sz="quarter" idx="13" hasCustomPrompt="1"/>
          </p:nvPr>
        </p:nvSpPr>
        <p:spPr>
          <a:xfrm>
            <a:off x="431984" y="5099415"/>
            <a:ext cx="5278351" cy="372237"/>
          </a:xfrm>
          <a:prstGeom prst="rect">
            <a:avLst/>
          </a:prstGeom>
        </p:spPr>
        <p:txBody>
          <a:bodyPr anchor="t" anchorCtr="0">
            <a:no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sz="1600" b="1" i="0" cap="none" baseline="0">
                <a:solidFill>
                  <a:schemeClr val="bg1"/>
                </a:solidFill>
                <a:latin typeface="Calibri" panose="020F0502020204030204" pitchFamily="34" charset="0"/>
              </a:defRPr>
            </a:lvl1pPr>
          </a:lstStyle>
          <a:p>
            <a:pPr>
              <a:spcBef>
                <a:spcPts val="600"/>
              </a:spcBef>
            </a:pPr>
            <a:r>
              <a:rPr lang="en-GB" sz="1600" b="1" i="0" baseline="0" dirty="0">
                <a:solidFill>
                  <a:schemeClr val="bg1"/>
                </a:solidFill>
                <a:latin typeface="Calibri" panose="020F0502020204030204" pitchFamily="34" charset="0"/>
              </a:rPr>
              <a:t>Name</a:t>
            </a:r>
          </a:p>
        </p:txBody>
      </p:sp>
      <p:sp>
        <p:nvSpPr>
          <p:cNvPr id="19" name="Text Placeholder 13">
            <a:extLst>
              <a:ext uri="{FF2B5EF4-FFF2-40B4-BE49-F238E27FC236}">
                <a16:creationId xmlns:a16="http://schemas.microsoft.com/office/drawing/2014/main" id="{FC0243B5-CCD7-014C-AAE1-915C72B772AF}"/>
              </a:ext>
            </a:extLst>
          </p:cNvPr>
          <p:cNvSpPr>
            <a:spLocks noGrp="1"/>
          </p:cNvSpPr>
          <p:nvPr>
            <p:ph type="body" sz="quarter" idx="18" hasCustomPrompt="1"/>
          </p:nvPr>
        </p:nvSpPr>
        <p:spPr>
          <a:xfrm>
            <a:off x="431983" y="5930833"/>
            <a:ext cx="5278352" cy="285294"/>
          </a:xfrm>
          <a:prstGeom prst="rect">
            <a:avLst/>
          </a:prstGeom>
        </p:spPr>
        <p:txBody>
          <a:bodyPr anchor="t" anchorCtr="0">
            <a:no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sz="1600" b="1" i="0" cap="none" baseline="0">
                <a:solidFill>
                  <a:schemeClr val="bg1"/>
                </a:solidFill>
                <a:latin typeface="Calibri" panose="020F0502020204030204" pitchFamily="34" charset="0"/>
              </a:defRPr>
            </a:lvl1pPr>
          </a:lstStyle>
          <a:p>
            <a:pPr>
              <a:spcBef>
                <a:spcPts val="600"/>
              </a:spcBef>
            </a:pPr>
            <a:r>
              <a:rPr lang="en-GB" sz="1600" b="1" i="0" baseline="0" dirty="0">
                <a:solidFill>
                  <a:schemeClr val="bg1"/>
                </a:solidFill>
                <a:latin typeface="Calibri" panose="020F0502020204030204" pitchFamily="34" charset="0"/>
              </a:rPr>
              <a:t>Date</a:t>
            </a:r>
          </a:p>
        </p:txBody>
      </p:sp>
      <p:sp>
        <p:nvSpPr>
          <p:cNvPr id="21" name="Text Placeholder 13">
            <a:extLst>
              <a:ext uri="{FF2B5EF4-FFF2-40B4-BE49-F238E27FC236}">
                <a16:creationId xmlns:a16="http://schemas.microsoft.com/office/drawing/2014/main" id="{B1BCBDE5-0270-374B-B089-77FAE845958D}"/>
              </a:ext>
            </a:extLst>
          </p:cNvPr>
          <p:cNvSpPr>
            <a:spLocks noGrp="1"/>
          </p:cNvSpPr>
          <p:nvPr>
            <p:ph type="body" sz="quarter" idx="19" hasCustomPrompt="1"/>
          </p:nvPr>
        </p:nvSpPr>
        <p:spPr>
          <a:xfrm>
            <a:off x="431983" y="5471652"/>
            <a:ext cx="5278352" cy="372237"/>
          </a:xfrm>
          <a:prstGeom prst="rect">
            <a:avLst/>
          </a:prstGeom>
        </p:spPr>
        <p:txBody>
          <a:bodyPr anchor="t" anchorCtr="0">
            <a:no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sz="1600" b="1" i="0" cap="none" baseline="0">
                <a:solidFill>
                  <a:schemeClr val="bg1"/>
                </a:solidFill>
                <a:latin typeface="Calibri" panose="020F0502020204030204" pitchFamily="34" charset="0"/>
              </a:defRPr>
            </a:lvl1pPr>
          </a:lstStyle>
          <a:p>
            <a:pPr>
              <a:spcBef>
                <a:spcPts val="600"/>
              </a:spcBef>
            </a:pPr>
            <a:r>
              <a:rPr lang="en-GB" sz="1600" b="1" i="0" baseline="0" dirty="0">
                <a:solidFill>
                  <a:schemeClr val="bg1"/>
                </a:solidFill>
                <a:latin typeface="Calibri" panose="020F0502020204030204" pitchFamily="34" charset="0"/>
              </a:rPr>
              <a:t>Name</a:t>
            </a:r>
          </a:p>
        </p:txBody>
      </p:sp>
      <p:sp>
        <p:nvSpPr>
          <p:cNvPr id="22" name="Text Placeholder 13">
            <a:extLst>
              <a:ext uri="{FF2B5EF4-FFF2-40B4-BE49-F238E27FC236}">
                <a16:creationId xmlns:a16="http://schemas.microsoft.com/office/drawing/2014/main" id="{1851C985-3781-0B4E-ABF8-DAD000A16584}"/>
              </a:ext>
            </a:extLst>
          </p:cNvPr>
          <p:cNvSpPr>
            <a:spLocks noGrp="1"/>
          </p:cNvSpPr>
          <p:nvPr>
            <p:ph type="body" sz="quarter" idx="20" hasCustomPrompt="1"/>
          </p:nvPr>
        </p:nvSpPr>
        <p:spPr>
          <a:xfrm>
            <a:off x="431983" y="6254763"/>
            <a:ext cx="5278352" cy="372237"/>
          </a:xfrm>
          <a:prstGeom prst="rect">
            <a:avLst/>
          </a:prstGeom>
        </p:spPr>
        <p:txBody>
          <a:bodyPr anchor="t" anchorCtr="0">
            <a:no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sz="1600" b="1" i="0" cap="none" baseline="0">
                <a:solidFill>
                  <a:schemeClr val="bg1"/>
                </a:solidFill>
                <a:latin typeface="Calibri" panose="020F0502020204030204" pitchFamily="34" charset="0"/>
              </a:defRPr>
            </a:lvl1pPr>
          </a:lstStyle>
          <a:p>
            <a:pPr>
              <a:spcBef>
                <a:spcPts val="600"/>
              </a:spcBef>
            </a:pPr>
            <a:r>
              <a:rPr lang="en-GB" sz="1600" b="1" i="0" baseline="0" dirty="0">
                <a:solidFill>
                  <a:schemeClr val="bg1"/>
                </a:solidFill>
                <a:latin typeface="Calibri" panose="020F0502020204030204" pitchFamily="34" charset="0"/>
              </a:rPr>
              <a:t>Name</a:t>
            </a:r>
          </a:p>
        </p:txBody>
      </p:sp>
    </p:spTree>
    <p:extLst>
      <p:ext uri="{BB962C8B-B14F-4D97-AF65-F5344CB8AC3E}">
        <p14:creationId xmlns:p14="http://schemas.microsoft.com/office/powerpoint/2010/main" val="639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itle page">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F0CE2E5F-976E-2945-8201-F0D9F764AD8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3200" cy="6864676"/>
          </a:xfrm>
          <a:prstGeom prst="rect">
            <a:avLst/>
          </a:prstGeom>
        </p:spPr>
      </p:pic>
      <p:pic>
        <p:nvPicPr>
          <p:cNvPr id="10" name="Graphic 9">
            <a:extLst>
              <a:ext uri="{FF2B5EF4-FFF2-40B4-BE49-F238E27FC236}">
                <a16:creationId xmlns:a16="http://schemas.microsoft.com/office/drawing/2014/main" id="{403CDC13-531A-0F42-B446-9E0827A9472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37862" y="4708723"/>
            <a:ext cx="856371" cy="705247"/>
          </a:xfrm>
          <a:prstGeom prst="rect">
            <a:avLst/>
          </a:prstGeom>
        </p:spPr>
      </p:pic>
      <p:sp>
        <p:nvSpPr>
          <p:cNvPr id="17" name="Text Placeholder 13">
            <a:extLst>
              <a:ext uri="{FF2B5EF4-FFF2-40B4-BE49-F238E27FC236}">
                <a16:creationId xmlns:a16="http://schemas.microsoft.com/office/drawing/2014/main" id="{E952202D-8B30-C04E-9B02-D34738ACE1E2}"/>
              </a:ext>
            </a:extLst>
          </p:cNvPr>
          <p:cNvSpPr>
            <a:spLocks noGrp="1"/>
          </p:cNvSpPr>
          <p:nvPr>
            <p:ph type="body" sz="quarter" idx="12" hasCustomPrompt="1"/>
          </p:nvPr>
        </p:nvSpPr>
        <p:spPr>
          <a:xfrm>
            <a:off x="431983" y="540984"/>
            <a:ext cx="9270281" cy="646331"/>
          </a:xfrm>
          <a:prstGeom prst="rect">
            <a:avLst/>
          </a:prstGeom>
        </p:spPr>
        <p:txBody>
          <a:bodyPr wrap="square" anchor="t" anchorCtr="0">
            <a:spAutoFit/>
          </a:bodyPr>
          <a:lstStyle>
            <a:lvl1pPr marL="0" indent="0">
              <a:buNone/>
              <a:defRPr sz="4000" b="1" i="0" cap="all" baseline="0">
                <a:solidFill>
                  <a:schemeClr val="bg1"/>
                </a:solidFill>
                <a:latin typeface="Calibri" panose="020F0502020204030204" pitchFamily="34" charset="0"/>
              </a:defRPr>
            </a:lvl1pPr>
          </a:lstStyle>
          <a:p>
            <a:pPr lvl="0"/>
            <a:r>
              <a:rPr lang="en-US" dirty="0" err="1"/>
              <a:t>HEAding</a:t>
            </a:r>
            <a:r>
              <a:rPr lang="en-US" dirty="0"/>
              <a:t> CALIBRI 40pt</a:t>
            </a:r>
          </a:p>
        </p:txBody>
      </p:sp>
      <p:sp>
        <p:nvSpPr>
          <p:cNvPr id="18" name="Text Placeholder 13">
            <a:extLst>
              <a:ext uri="{FF2B5EF4-FFF2-40B4-BE49-F238E27FC236}">
                <a16:creationId xmlns:a16="http://schemas.microsoft.com/office/drawing/2014/main" id="{9BA4E05C-95BC-B94B-B095-094478BFA6B1}"/>
              </a:ext>
            </a:extLst>
          </p:cNvPr>
          <p:cNvSpPr>
            <a:spLocks noGrp="1"/>
          </p:cNvSpPr>
          <p:nvPr>
            <p:ph type="body" sz="quarter" idx="13" hasCustomPrompt="1"/>
          </p:nvPr>
        </p:nvSpPr>
        <p:spPr>
          <a:xfrm>
            <a:off x="431984" y="5657782"/>
            <a:ext cx="7110540" cy="346072"/>
          </a:xfrm>
          <a:prstGeom prst="rect">
            <a:avLst/>
          </a:prstGeom>
        </p:spPr>
        <p:txBody>
          <a:bodyPr anchor="t" anchorCtr="0">
            <a:noAutofit/>
          </a:bodyPr>
          <a:lstStyle>
            <a:lvl1pPr marL="0" indent="0">
              <a:buNone/>
              <a:defRPr sz="1600" b="1" i="0" cap="none" baseline="0">
                <a:solidFill>
                  <a:schemeClr val="bg2"/>
                </a:solidFill>
                <a:latin typeface="Calibri" panose="020F0502020204030204" pitchFamily="34" charset="0"/>
              </a:defRPr>
            </a:lvl1pPr>
          </a:lstStyle>
          <a:p>
            <a:pPr lvl="0"/>
            <a:r>
              <a:rPr lang="en-US" dirty="0"/>
              <a:t>Date</a:t>
            </a:r>
          </a:p>
        </p:txBody>
      </p:sp>
      <p:sp>
        <p:nvSpPr>
          <p:cNvPr id="19" name="Text Placeholder 13">
            <a:extLst>
              <a:ext uri="{FF2B5EF4-FFF2-40B4-BE49-F238E27FC236}">
                <a16:creationId xmlns:a16="http://schemas.microsoft.com/office/drawing/2014/main" id="{1CBF4BFD-859B-AC4D-A5DF-110691CF7497}"/>
              </a:ext>
            </a:extLst>
          </p:cNvPr>
          <p:cNvSpPr>
            <a:spLocks noGrp="1"/>
          </p:cNvSpPr>
          <p:nvPr>
            <p:ph type="body" sz="quarter" idx="14" hasCustomPrompt="1"/>
          </p:nvPr>
        </p:nvSpPr>
        <p:spPr>
          <a:xfrm>
            <a:off x="431984" y="6095855"/>
            <a:ext cx="7110540" cy="313932"/>
          </a:xfrm>
          <a:prstGeom prst="rect">
            <a:avLst/>
          </a:prstGeom>
        </p:spPr>
        <p:txBody>
          <a:bodyPr anchor="t" anchorCtr="0">
            <a:spAutoFit/>
          </a:bodyPr>
          <a:lstStyle>
            <a:lvl1pPr marL="0" indent="0">
              <a:buNone/>
              <a:defRPr sz="1600" b="1" i="0" cap="none" baseline="0">
                <a:solidFill>
                  <a:schemeClr val="bg2"/>
                </a:solidFill>
                <a:latin typeface="Calibri" panose="020F0502020204030204" pitchFamily="34" charset="0"/>
              </a:defRPr>
            </a:lvl1pPr>
          </a:lstStyle>
          <a:p>
            <a:pPr lvl="0"/>
            <a:r>
              <a:rPr lang="en-US" dirty="0"/>
              <a:t>Name/s</a:t>
            </a:r>
          </a:p>
        </p:txBody>
      </p:sp>
    </p:spTree>
    <p:extLst>
      <p:ext uri="{BB962C8B-B14F-4D97-AF65-F5344CB8AC3E}">
        <p14:creationId xmlns:p14="http://schemas.microsoft.com/office/powerpoint/2010/main" val="13991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General slid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4D62449C-F02C-7544-9AF6-AC40C7E0B2B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 y="0"/>
            <a:ext cx="12193200" cy="6864676"/>
          </a:xfrm>
          <a:prstGeom prst="rect">
            <a:avLst/>
          </a:prstGeom>
        </p:spPr>
      </p:pic>
      <p:pic>
        <p:nvPicPr>
          <p:cNvPr id="8" name="Graphic 7">
            <a:extLst>
              <a:ext uri="{FF2B5EF4-FFF2-40B4-BE49-F238E27FC236}">
                <a16:creationId xmlns:a16="http://schemas.microsoft.com/office/drawing/2014/main" id="{47892587-AC80-DC47-B35D-BB74D919F83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20230" y="540984"/>
            <a:ext cx="640439" cy="527421"/>
          </a:xfrm>
          <a:prstGeom prst="rect">
            <a:avLst/>
          </a:prstGeom>
        </p:spPr>
      </p:pic>
      <p:sp>
        <p:nvSpPr>
          <p:cNvPr id="12" name="Content Placeholder 11">
            <a:extLst>
              <a:ext uri="{FF2B5EF4-FFF2-40B4-BE49-F238E27FC236}">
                <a16:creationId xmlns:a16="http://schemas.microsoft.com/office/drawing/2014/main" id="{30FB4A04-F72B-0346-8647-166AA820CEC5}"/>
              </a:ext>
            </a:extLst>
          </p:cNvPr>
          <p:cNvSpPr>
            <a:spLocks noGrp="1"/>
          </p:cNvSpPr>
          <p:nvPr>
            <p:ph sz="quarter" idx="10" hasCustomPrompt="1"/>
          </p:nvPr>
        </p:nvSpPr>
        <p:spPr>
          <a:xfrm>
            <a:off x="1997997" y="1646238"/>
            <a:ext cx="10005091" cy="4503737"/>
          </a:xfrm>
        </p:spPr>
        <p:txBody>
          <a:bodyPr>
            <a:normAutofit/>
          </a:bodyPr>
          <a:lstStyle>
            <a:lvl1pPr marL="0" indent="0">
              <a:buNone/>
              <a:defRPr sz="2600" baseline="0">
                <a:solidFill>
                  <a:schemeClr val="tx2"/>
                </a:solidFill>
                <a:latin typeface="Calibri" panose="020F0502020204030204" pitchFamily="34" charset="0"/>
              </a:defRPr>
            </a:lvl1pPr>
            <a:lvl2pPr>
              <a:defRPr baseline="0">
                <a:solidFill>
                  <a:schemeClr val="bg2"/>
                </a:solidFill>
                <a:latin typeface="Arial" panose="020B0604020202020204" pitchFamily="34" charset="0"/>
              </a:defRPr>
            </a:lvl2pPr>
          </a:lstStyle>
          <a:p>
            <a:pPr lvl="0"/>
            <a:r>
              <a:rPr lang="en-US" dirty="0"/>
              <a:t>Body copy </a:t>
            </a:r>
            <a:r>
              <a:rPr lang="en-US" dirty="0" err="1"/>
              <a:t>calibri</a:t>
            </a:r>
            <a:r>
              <a:rPr lang="en-US" dirty="0"/>
              <a:t> 24pt</a:t>
            </a:r>
          </a:p>
        </p:txBody>
      </p:sp>
      <p:sp>
        <p:nvSpPr>
          <p:cNvPr id="15" name="Text Placeholder 13">
            <a:extLst>
              <a:ext uri="{FF2B5EF4-FFF2-40B4-BE49-F238E27FC236}">
                <a16:creationId xmlns:a16="http://schemas.microsoft.com/office/drawing/2014/main" id="{2E813099-5867-8143-BA56-E7F436C33579}"/>
              </a:ext>
            </a:extLst>
          </p:cNvPr>
          <p:cNvSpPr>
            <a:spLocks noGrp="1"/>
          </p:cNvSpPr>
          <p:nvPr>
            <p:ph type="body" sz="quarter" idx="11" hasCustomPrompt="1"/>
          </p:nvPr>
        </p:nvSpPr>
        <p:spPr>
          <a:xfrm>
            <a:off x="1997997" y="540984"/>
            <a:ext cx="10005091" cy="646331"/>
          </a:xfrm>
          <a:prstGeom prst="rect">
            <a:avLst/>
          </a:prstGeom>
        </p:spPr>
        <p:txBody>
          <a:bodyPr anchor="t" anchorCtr="0">
            <a:spAutoFit/>
          </a:bodyPr>
          <a:lstStyle>
            <a:lvl1pPr marL="0" indent="0">
              <a:buNone/>
              <a:defRPr sz="4000" b="1" i="0" cap="all" baseline="0">
                <a:solidFill>
                  <a:schemeClr val="tx2"/>
                </a:solidFill>
                <a:latin typeface="Calibri" panose="020F0502020204030204" pitchFamily="34" charset="0"/>
              </a:defRPr>
            </a:lvl1pPr>
          </a:lstStyle>
          <a:p>
            <a:pPr lvl="0"/>
            <a:r>
              <a:rPr lang="en-US" dirty="0" err="1"/>
              <a:t>HEAding</a:t>
            </a:r>
            <a:r>
              <a:rPr lang="en-US" dirty="0"/>
              <a:t> CALIBRI 40pt</a:t>
            </a:r>
          </a:p>
        </p:txBody>
      </p:sp>
    </p:spTree>
    <p:extLst>
      <p:ext uri="{BB962C8B-B14F-4D97-AF65-F5344CB8AC3E}">
        <p14:creationId xmlns:p14="http://schemas.microsoft.com/office/powerpoint/2010/main" val="4251075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Back last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B0551C4-E9E3-5F42-BB6B-187AFFCE5230}"/>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7" name="Graphic 6">
            <a:extLst>
              <a:ext uri="{FF2B5EF4-FFF2-40B4-BE49-F238E27FC236}">
                <a16:creationId xmlns:a16="http://schemas.microsoft.com/office/drawing/2014/main" id="{F8666A49-B2E5-7A47-A66B-8EA0AF63E0E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0" y="0"/>
            <a:ext cx="12193200" cy="6864676"/>
          </a:xfrm>
          <a:prstGeom prst="rect">
            <a:avLst/>
          </a:prstGeom>
        </p:spPr>
      </p:pic>
      <p:pic>
        <p:nvPicPr>
          <p:cNvPr id="8" name="Graphic 7">
            <a:extLst>
              <a:ext uri="{FF2B5EF4-FFF2-40B4-BE49-F238E27FC236}">
                <a16:creationId xmlns:a16="http://schemas.microsoft.com/office/drawing/2014/main" id="{05CB689F-AB8B-B444-8615-2A1258FDA553}"/>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37863" y="4057643"/>
            <a:ext cx="856371" cy="705247"/>
          </a:xfrm>
          <a:prstGeom prst="rect">
            <a:avLst/>
          </a:prstGeom>
        </p:spPr>
      </p:pic>
      <p:sp>
        <p:nvSpPr>
          <p:cNvPr id="10" name="Text Placeholder 13">
            <a:extLst>
              <a:ext uri="{FF2B5EF4-FFF2-40B4-BE49-F238E27FC236}">
                <a16:creationId xmlns:a16="http://schemas.microsoft.com/office/drawing/2014/main" id="{81AAA4C4-4698-814F-A395-26A3A9E16E3F}"/>
              </a:ext>
            </a:extLst>
          </p:cNvPr>
          <p:cNvSpPr>
            <a:spLocks noGrp="1"/>
          </p:cNvSpPr>
          <p:nvPr>
            <p:ph type="body" sz="quarter" idx="16" hasCustomPrompt="1"/>
          </p:nvPr>
        </p:nvSpPr>
        <p:spPr>
          <a:xfrm>
            <a:off x="4636991" y="6284259"/>
            <a:ext cx="1692651" cy="296049"/>
          </a:xfrm>
          <a:prstGeom prst="rect">
            <a:avLst/>
          </a:prstGeom>
        </p:spPr>
        <p:txBody>
          <a:bodyPr anchor="t" anchorCtr="0">
            <a:noAutofit/>
          </a:bodyPr>
          <a:lstStyle>
            <a:lvl1pPr marL="0" indent="0">
              <a:buNone/>
              <a:defRPr sz="1600" b="1" i="0" cap="none" baseline="0">
                <a:solidFill>
                  <a:schemeClr val="bg2"/>
                </a:solidFill>
                <a:latin typeface="Calibri" panose="020F0502020204030204" pitchFamily="34" charset="0"/>
              </a:defRPr>
            </a:lvl1pPr>
          </a:lstStyle>
          <a:p>
            <a:pPr lvl="0"/>
            <a:r>
              <a:rPr lang="en-US" dirty="0"/>
              <a:t>#</a:t>
            </a:r>
            <a:r>
              <a:rPr lang="en-US" dirty="0" err="1"/>
              <a:t>titletitle</a:t>
            </a:r>
            <a:endParaRPr lang="en-US" dirty="0"/>
          </a:p>
        </p:txBody>
      </p:sp>
      <p:sp>
        <p:nvSpPr>
          <p:cNvPr id="11" name="Text Placeholder 13">
            <a:extLst>
              <a:ext uri="{FF2B5EF4-FFF2-40B4-BE49-F238E27FC236}">
                <a16:creationId xmlns:a16="http://schemas.microsoft.com/office/drawing/2014/main" id="{E481A54B-B375-3E45-81F1-864D6E57E87B}"/>
              </a:ext>
            </a:extLst>
          </p:cNvPr>
          <p:cNvSpPr>
            <a:spLocks noGrp="1"/>
          </p:cNvSpPr>
          <p:nvPr>
            <p:ph type="body" sz="quarter" idx="17" hasCustomPrompt="1"/>
          </p:nvPr>
        </p:nvSpPr>
        <p:spPr>
          <a:xfrm>
            <a:off x="6570566" y="6284259"/>
            <a:ext cx="1692651" cy="296049"/>
          </a:xfrm>
          <a:prstGeom prst="rect">
            <a:avLst/>
          </a:prstGeom>
        </p:spPr>
        <p:txBody>
          <a:bodyPr anchor="t" anchorCtr="0">
            <a:noAutofit/>
          </a:bodyPr>
          <a:lstStyle>
            <a:lvl1pPr marL="0" indent="0">
              <a:buNone/>
              <a:defRPr sz="1600" b="1" i="0" cap="none" baseline="0">
                <a:solidFill>
                  <a:schemeClr val="bg2"/>
                </a:solidFill>
                <a:latin typeface="Calibri" panose="020F0502020204030204" pitchFamily="34" charset="0"/>
              </a:defRPr>
            </a:lvl1pPr>
          </a:lstStyle>
          <a:p>
            <a:pPr lvl="0"/>
            <a:r>
              <a:rPr lang="en-US" dirty="0"/>
              <a:t>#</a:t>
            </a:r>
            <a:r>
              <a:rPr lang="en-US" dirty="0" err="1"/>
              <a:t>titletitle</a:t>
            </a:r>
            <a:endParaRPr lang="en-US" dirty="0"/>
          </a:p>
        </p:txBody>
      </p:sp>
      <p:sp>
        <p:nvSpPr>
          <p:cNvPr id="12" name="TextBox 11">
            <a:extLst>
              <a:ext uri="{FF2B5EF4-FFF2-40B4-BE49-F238E27FC236}">
                <a16:creationId xmlns:a16="http://schemas.microsoft.com/office/drawing/2014/main" id="{E5612F93-3C9C-0145-9921-8B3BB82555E2}"/>
              </a:ext>
            </a:extLst>
          </p:cNvPr>
          <p:cNvSpPr txBox="1"/>
          <p:nvPr userDrawn="1"/>
        </p:nvSpPr>
        <p:spPr>
          <a:xfrm>
            <a:off x="431984" y="5046521"/>
            <a:ext cx="2345450" cy="1031051"/>
          </a:xfrm>
          <a:prstGeom prst="rect">
            <a:avLst/>
          </a:prstGeom>
          <a:noFill/>
        </p:spPr>
        <p:txBody>
          <a:bodyPr wrap="none" rtlCol="0">
            <a:spAutoFit/>
          </a:bodyPr>
          <a:lstStyle/>
          <a:p>
            <a:r>
              <a:rPr lang="en-GB" sz="2000" b="1" i="0" cap="all" baseline="0">
                <a:solidFill>
                  <a:schemeClr val="bg2"/>
                </a:solidFill>
                <a:latin typeface="Calibri" panose="020F0502020204030204" pitchFamily="34" charset="0"/>
              </a:rPr>
              <a:t>Contact us:</a:t>
            </a:r>
          </a:p>
          <a:p>
            <a:pPr>
              <a:spcBef>
                <a:spcPts val="600"/>
              </a:spcBef>
            </a:pPr>
            <a:r>
              <a:rPr lang="en-GB" sz="1800" b="1" i="0" baseline="0">
                <a:solidFill>
                  <a:schemeClr val="bg1"/>
                </a:solidFill>
                <a:latin typeface="Calibri" panose="020F0502020204030204" pitchFamily="34" charset="0"/>
              </a:rPr>
              <a:t>T: +44 (0)20 7822 1200</a:t>
            </a:r>
          </a:p>
          <a:p>
            <a:r>
              <a:rPr lang="en-GB" sz="1800" b="1" i="0" baseline="0">
                <a:solidFill>
                  <a:schemeClr val="bg1"/>
                </a:solidFill>
                <a:latin typeface="Calibri" panose="020F0502020204030204" pitchFamily="34" charset="0"/>
              </a:rPr>
              <a:t>E: clerks@2tg.co.uk</a:t>
            </a:r>
          </a:p>
        </p:txBody>
      </p:sp>
      <p:sp>
        <p:nvSpPr>
          <p:cNvPr id="13" name="TextBox 12">
            <a:extLst>
              <a:ext uri="{FF2B5EF4-FFF2-40B4-BE49-F238E27FC236}">
                <a16:creationId xmlns:a16="http://schemas.microsoft.com/office/drawing/2014/main" id="{579FD35F-5E53-E94D-BE48-FC083156A3FB}"/>
              </a:ext>
            </a:extLst>
          </p:cNvPr>
          <p:cNvSpPr txBox="1"/>
          <p:nvPr userDrawn="1"/>
        </p:nvSpPr>
        <p:spPr>
          <a:xfrm>
            <a:off x="431984" y="6250421"/>
            <a:ext cx="1629933" cy="369332"/>
          </a:xfrm>
          <a:prstGeom prst="rect">
            <a:avLst/>
          </a:prstGeom>
          <a:noFill/>
        </p:spPr>
        <p:txBody>
          <a:bodyPr wrap="none" rtlCol="0">
            <a:spAutoFit/>
          </a:bodyPr>
          <a:lstStyle/>
          <a:p>
            <a:r>
              <a:rPr lang="en-GB" sz="1800" b="1" i="0" baseline="0">
                <a:solidFill>
                  <a:schemeClr val="bg2"/>
                </a:solidFill>
                <a:latin typeface="Calibri" panose="020F0502020204030204" pitchFamily="34" charset="0"/>
              </a:rPr>
              <a:t>www.2tg.co.uk</a:t>
            </a:r>
          </a:p>
        </p:txBody>
      </p:sp>
    </p:spTree>
    <p:extLst>
      <p:ext uri="{BB962C8B-B14F-4D97-AF65-F5344CB8AC3E}">
        <p14:creationId xmlns:p14="http://schemas.microsoft.com/office/powerpoint/2010/main" val="1565335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2FE1E7-0F25-0749-BA8D-D37EE8ECE7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4845D7-1F77-424A-A8FE-23CF5D3E39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ECA30C-0EEB-E84A-BA61-F02654F5BA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E58E1-C5B4-6A4A-8219-415FE26DADB4}" type="datetimeFigureOut">
              <a:rPr lang="en-GB" smtClean="0"/>
              <a:t>18/10/2020</a:t>
            </a:fld>
            <a:endParaRPr lang="en-GB"/>
          </a:p>
        </p:txBody>
      </p:sp>
      <p:sp>
        <p:nvSpPr>
          <p:cNvPr id="5" name="Footer Placeholder 4">
            <a:extLst>
              <a:ext uri="{FF2B5EF4-FFF2-40B4-BE49-F238E27FC236}">
                <a16:creationId xmlns:a16="http://schemas.microsoft.com/office/drawing/2014/main" id="{DFA0D182-251A-8046-8828-738830AC6F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D7C07E5-9C02-D24E-82B1-B09BE1D38B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CD225-68D9-4C44-9B57-4ABFB76DC92F}" type="slidenum">
              <a:rPr lang="en-GB" smtClean="0"/>
              <a:t>‹#›</a:t>
            </a:fld>
            <a:endParaRPr lang="en-GB"/>
          </a:p>
        </p:txBody>
      </p:sp>
    </p:spTree>
    <p:extLst>
      <p:ext uri="{BB962C8B-B14F-4D97-AF65-F5344CB8AC3E}">
        <p14:creationId xmlns:p14="http://schemas.microsoft.com/office/powerpoint/2010/main" val="3443954967"/>
      </p:ext>
    </p:extLst>
  </p:cSld>
  <p:clrMap bg1="lt1" tx1="dk1" bg2="lt2" tx2="dk2" accent1="accent1" accent2="accent2" accent3="accent3" accent4="accent4" accent5="accent5" accent6="accent6" hlink="hlink" folHlink="folHlink"/>
  <p:sldLayoutIdLst>
    <p:sldLayoutId id="2147483652" r:id="rId1"/>
    <p:sldLayoutId id="2147483649" r:id="rId2"/>
    <p:sldLayoutId id="2147483650" r:id="rId3"/>
    <p:sldLayoutId id="214748365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mailto:agreen@2tg.co.uk"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95B9803-7852-4F41-81C1-1712BAB2E22E}"/>
              </a:ext>
            </a:extLst>
          </p:cNvPr>
          <p:cNvSpPr>
            <a:spLocks noGrp="1"/>
          </p:cNvSpPr>
          <p:nvPr>
            <p:ph type="body" sz="quarter" idx="12"/>
          </p:nvPr>
        </p:nvSpPr>
        <p:spPr>
          <a:xfrm>
            <a:off x="431983" y="540984"/>
            <a:ext cx="9270281" cy="1882567"/>
          </a:xfrm>
        </p:spPr>
        <p:txBody>
          <a:bodyPr/>
          <a:lstStyle/>
          <a:p>
            <a:r>
              <a:rPr lang="en-GB" i="1" dirty="0"/>
              <a:t>EL, PL and BI Claims: more challenges for businesses and insurers</a:t>
            </a:r>
            <a:endParaRPr lang="en-GB" dirty="0"/>
          </a:p>
          <a:p>
            <a:endParaRPr lang="en-GB" dirty="0"/>
          </a:p>
        </p:txBody>
      </p:sp>
      <p:sp>
        <p:nvSpPr>
          <p:cNvPr id="4" name="Text Placeholder 3">
            <a:extLst>
              <a:ext uri="{FF2B5EF4-FFF2-40B4-BE49-F238E27FC236}">
                <a16:creationId xmlns:a16="http://schemas.microsoft.com/office/drawing/2014/main" id="{AC6B625B-6A84-BB4F-9203-E5A687339A73}"/>
              </a:ext>
            </a:extLst>
          </p:cNvPr>
          <p:cNvSpPr>
            <a:spLocks noGrp="1"/>
          </p:cNvSpPr>
          <p:nvPr>
            <p:ph type="body" sz="quarter" idx="13"/>
          </p:nvPr>
        </p:nvSpPr>
        <p:spPr>
          <a:xfrm>
            <a:off x="431984" y="5099415"/>
            <a:ext cx="6843459" cy="372237"/>
          </a:xfrm>
        </p:spPr>
        <p:txBody>
          <a:bodyPr/>
          <a:lstStyle/>
          <a:p>
            <a:r>
              <a:rPr lang="en-GB" sz="3200" dirty="0"/>
              <a:t>Alison Green, Barrister</a:t>
            </a:r>
          </a:p>
        </p:txBody>
      </p:sp>
      <p:sp>
        <p:nvSpPr>
          <p:cNvPr id="6" name="Text Placeholder 5">
            <a:extLst>
              <a:ext uri="{FF2B5EF4-FFF2-40B4-BE49-F238E27FC236}">
                <a16:creationId xmlns:a16="http://schemas.microsoft.com/office/drawing/2014/main" id="{E9A6627C-A9D2-514F-9835-DD7245E9F556}"/>
              </a:ext>
            </a:extLst>
          </p:cNvPr>
          <p:cNvSpPr>
            <a:spLocks noGrp="1"/>
          </p:cNvSpPr>
          <p:nvPr>
            <p:ph type="body" sz="quarter" idx="19"/>
          </p:nvPr>
        </p:nvSpPr>
        <p:spPr>
          <a:xfrm>
            <a:off x="431983" y="5695211"/>
            <a:ext cx="5278352" cy="372237"/>
          </a:xfrm>
        </p:spPr>
        <p:txBody>
          <a:bodyPr/>
          <a:lstStyle/>
          <a:p>
            <a:r>
              <a:rPr lang="en-GB" sz="1800" dirty="0"/>
              <a:t>28 October 2020</a:t>
            </a:r>
          </a:p>
        </p:txBody>
      </p:sp>
    </p:spTree>
    <p:extLst>
      <p:ext uri="{BB962C8B-B14F-4D97-AF65-F5344CB8AC3E}">
        <p14:creationId xmlns:p14="http://schemas.microsoft.com/office/powerpoint/2010/main" val="170399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C2D27F-B8C9-8547-A08F-FDC30773B00A}"/>
              </a:ext>
            </a:extLst>
          </p:cNvPr>
          <p:cNvSpPr>
            <a:spLocks noGrp="1"/>
          </p:cNvSpPr>
          <p:nvPr>
            <p:ph sz="quarter" idx="10"/>
          </p:nvPr>
        </p:nvSpPr>
        <p:spPr/>
        <p:txBody>
          <a:bodyPr/>
          <a:lstStyle/>
          <a:p>
            <a:r>
              <a:rPr lang="en-US"/>
              <a:t>Similar types of claims may arise and similar causation problems but note following main differences:</a:t>
            </a:r>
          </a:p>
          <a:p>
            <a:pPr marL="457200" indent="-457200">
              <a:buFont typeface="Arial" panose="020B0604020202020204" pitchFamily="34" charset="0"/>
              <a:buChar char="•"/>
            </a:pPr>
            <a:r>
              <a:rPr lang="en-US"/>
              <a:t>EL compulsory, PL is not</a:t>
            </a:r>
          </a:p>
          <a:p>
            <a:pPr marL="457200" indent="-457200">
              <a:buFont typeface="Arial" panose="020B0604020202020204" pitchFamily="34" charset="0"/>
              <a:buChar char="•"/>
            </a:pPr>
            <a:r>
              <a:rPr lang="en-US"/>
              <a:t>PL does not deal with employees’ claims</a:t>
            </a:r>
          </a:p>
          <a:p>
            <a:pPr marL="457200" indent="-457200">
              <a:buFont typeface="Arial" panose="020B0604020202020204" pitchFamily="34" charset="0"/>
              <a:buChar char="•"/>
            </a:pPr>
            <a:r>
              <a:rPr lang="en-US"/>
              <a:t>Insurers have to indemnify insured employer in respect of EL claims even if employer acted deliberately or recklessly (but may be able to recoup from insured where fundamental breach of condition in policy). In PL insurance it is possible for insurers to resist paying out when the insured acted deliberately or recklessly.</a:t>
            </a:r>
          </a:p>
        </p:txBody>
      </p:sp>
      <p:sp>
        <p:nvSpPr>
          <p:cNvPr id="3" name="Text Placeholder 2">
            <a:extLst>
              <a:ext uri="{FF2B5EF4-FFF2-40B4-BE49-F238E27FC236}">
                <a16:creationId xmlns:a16="http://schemas.microsoft.com/office/drawing/2014/main" id="{FAF21B78-B3CC-2940-93FC-80F2807FCF24}"/>
              </a:ext>
            </a:extLst>
          </p:cNvPr>
          <p:cNvSpPr>
            <a:spLocks noGrp="1"/>
          </p:cNvSpPr>
          <p:nvPr>
            <p:ph type="body" sz="quarter" idx="11"/>
          </p:nvPr>
        </p:nvSpPr>
        <p:spPr/>
        <p:txBody>
          <a:bodyPr/>
          <a:lstStyle/>
          <a:p>
            <a:r>
              <a:rPr lang="en-US"/>
              <a:t>EL &amp; PL Claims: Differences</a:t>
            </a:r>
          </a:p>
        </p:txBody>
      </p:sp>
    </p:spTree>
    <p:extLst>
      <p:ext uri="{BB962C8B-B14F-4D97-AF65-F5344CB8AC3E}">
        <p14:creationId xmlns:p14="http://schemas.microsoft.com/office/powerpoint/2010/main" val="190268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1D4234-B748-4B4E-A225-6FAA26943869}"/>
              </a:ext>
            </a:extLst>
          </p:cNvPr>
          <p:cNvSpPr>
            <a:spLocks noGrp="1"/>
          </p:cNvSpPr>
          <p:nvPr>
            <p:ph sz="quarter" idx="10"/>
          </p:nvPr>
        </p:nvSpPr>
        <p:spPr/>
        <p:txBody>
          <a:bodyPr/>
          <a:lstStyle/>
          <a:p>
            <a:r>
              <a:rPr lang="en-US" dirty="0"/>
              <a:t>      Courts’ approach has differed re asbestos disease claims:</a:t>
            </a:r>
          </a:p>
          <a:p>
            <a:endParaRPr lang="en-US" dirty="0"/>
          </a:p>
          <a:p>
            <a:pPr marL="457200" indent="-457200">
              <a:buFont typeface="Arial" panose="020B0604020202020204" pitchFamily="34" charset="0"/>
              <a:buChar char="•"/>
            </a:pPr>
            <a:r>
              <a:rPr lang="en-US" dirty="0"/>
              <a:t>      PL insurance triggered not at time of original exposure    </a:t>
            </a:r>
          </a:p>
          <a:p>
            <a:r>
              <a:rPr lang="en-US" dirty="0"/>
              <a:t>      	but when illness resulting from the exposure manifests itself</a:t>
            </a:r>
          </a:p>
          <a:p>
            <a:r>
              <a:rPr lang="en-US" dirty="0"/>
              <a:t>      	(see </a:t>
            </a:r>
            <a:r>
              <a:rPr lang="en-US" i="1" dirty="0"/>
              <a:t>Bolton MBC v MMI and CU </a:t>
            </a:r>
            <a:r>
              <a:rPr lang="en-US" dirty="0"/>
              <a:t>[2006] EWCA Civ 50)</a:t>
            </a:r>
          </a:p>
          <a:p>
            <a:endParaRPr lang="en-US" dirty="0"/>
          </a:p>
          <a:p>
            <a:pPr marL="457200" indent="-457200">
              <a:buFont typeface="Arial" panose="020B0604020202020204" pitchFamily="34" charset="0"/>
              <a:buChar char="•"/>
            </a:pPr>
            <a:r>
              <a:rPr lang="en-US" dirty="0"/>
              <a:t> 	Under EL insurance triggered at time of exposure to asbestos</a:t>
            </a:r>
          </a:p>
          <a:p>
            <a:r>
              <a:rPr lang="en-US" dirty="0"/>
              <a:t>      	(see </a:t>
            </a:r>
            <a:r>
              <a:rPr lang="en-US" i="1" dirty="0"/>
              <a:t>EL Insurance “Trigger” Litigation </a:t>
            </a:r>
            <a:r>
              <a:rPr lang="en-US" dirty="0"/>
              <a:t>[2012] UKSC 14)</a:t>
            </a:r>
          </a:p>
          <a:p>
            <a:endParaRPr lang="en-US" dirty="0"/>
          </a:p>
        </p:txBody>
      </p:sp>
      <p:sp>
        <p:nvSpPr>
          <p:cNvPr id="3" name="Text Placeholder 2">
            <a:extLst>
              <a:ext uri="{FF2B5EF4-FFF2-40B4-BE49-F238E27FC236}">
                <a16:creationId xmlns:a16="http://schemas.microsoft.com/office/drawing/2014/main" id="{D2FB718A-EA9C-C443-A215-F104959BB242}"/>
              </a:ext>
            </a:extLst>
          </p:cNvPr>
          <p:cNvSpPr>
            <a:spLocks noGrp="1"/>
          </p:cNvSpPr>
          <p:nvPr>
            <p:ph type="body" sz="quarter" idx="11"/>
          </p:nvPr>
        </p:nvSpPr>
        <p:spPr/>
        <p:txBody>
          <a:bodyPr/>
          <a:lstStyle/>
          <a:p>
            <a:r>
              <a:rPr lang="en-US" dirty="0"/>
              <a:t>EL &amp; PL CLAIMS: Differences</a:t>
            </a:r>
          </a:p>
        </p:txBody>
      </p:sp>
    </p:spTree>
    <p:extLst>
      <p:ext uri="{BB962C8B-B14F-4D97-AF65-F5344CB8AC3E}">
        <p14:creationId xmlns:p14="http://schemas.microsoft.com/office/powerpoint/2010/main" val="561026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1C2760-5A90-BB43-A672-214CF54B6101}"/>
              </a:ext>
            </a:extLst>
          </p:cNvPr>
          <p:cNvSpPr>
            <a:spLocks noGrp="1"/>
          </p:cNvSpPr>
          <p:nvPr>
            <p:ph sz="quarter" idx="10"/>
          </p:nvPr>
        </p:nvSpPr>
        <p:spPr/>
        <p:txBody>
          <a:bodyPr/>
          <a:lstStyle/>
          <a:p>
            <a:r>
              <a:rPr lang="en-US"/>
              <a:t>BI policy covers financial loss – loss of profits &amp; additional expenses that insured suffers as a result of an insured event interrupting business.</a:t>
            </a:r>
          </a:p>
          <a:p>
            <a:r>
              <a:rPr lang="en-US"/>
              <a:t>Commercial combined policies often have a BI section covering financial loss as a result of damage to physical property due to an insured event e.g. fire, flood, notifiable disease</a:t>
            </a:r>
          </a:p>
          <a:p>
            <a:r>
              <a:rPr lang="en-US"/>
              <a:t>Some stand alone BI policies do not require there to have been physical loss/damage to the insured property </a:t>
            </a:r>
          </a:p>
          <a:p>
            <a:r>
              <a:rPr lang="en-US"/>
              <a:t>There are also BI extensions to policies for matters other than physical loss/damage to the insured property </a:t>
            </a:r>
          </a:p>
          <a:p>
            <a:br>
              <a:rPr lang="en-GB"/>
            </a:br>
            <a:endParaRPr lang="en-US"/>
          </a:p>
        </p:txBody>
      </p:sp>
      <p:sp>
        <p:nvSpPr>
          <p:cNvPr id="3" name="Text Placeholder 2">
            <a:extLst>
              <a:ext uri="{FF2B5EF4-FFF2-40B4-BE49-F238E27FC236}">
                <a16:creationId xmlns:a16="http://schemas.microsoft.com/office/drawing/2014/main" id="{5E73564F-0D51-3640-83FF-5A8D8AFB3E5D}"/>
              </a:ext>
            </a:extLst>
          </p:cNvPr>
          <p:cNvSpPr>
            <a:spLocks noGrp="1"/>
          </p:cNvSpPr>
          <p:nvPr>
            <p:ph type="body" sz="quarter" idx="11"/>
          </p:nvPr>
        </p:nvSpPr>
        <p:spPr/>
        <p:txBody>
          <a:bodyPr/>
          <a:lstStyle/>
          <a:p>
            <a:r>
              <a:rPr lang="en-US" dirty="0"/>
              <a:t>Bi policies generally</a:t>
            </a:r>
          </a:p>
        </p:txBody>
      </p:sp>
    </p:spTree>
    <p:extLst>
      <p:ext uri="{BB962C8B-B14F-4D97-AF65-F5344CB8AC3E}">
        <p14:creationId xmlns:p14="http://schemas.microsoft.com/office/powerpoint/2010/main" val="1019610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4548C-C710-3B47-9DEA-07BD0BA97CA5}"/>
              </a:ext>
            </a:extLst>
          </p:cNvPr>
          <p:cNvSpPr>
            <a:spLocks noGrp="1"/>
          </p:cNvSpPr>
          <p:nvPr>
            <p:ph sz="quarter" idx="10"/>
          </p:nvPr>
        </p:nvSpPr>
        <p:spPr/>
        <p:txBody>
          <a:bodyPr/>
          <a:lstStyle/>
          <a:p>
            <a:r>
              <a:rPr lang="en-GB" b="1"/>
              <a:t>Physical loss or physical damage </a:t>
            </a:r>
            <a:r>
              <a:rPr lang="en-GB"/>
              <a:t>to insured’s property </a:t>
            </a:r>
            <a:r>
              <a:rPr lang="en-US"/>
              <a:t>due to an insured event and interruption to insured’s business as a result of that physical loss or damage. Insured event could be disease.</a:t>
            </a:r>
            <a:endParaRPr lang="en-GB"/>
          </a:p>
          <a:p>
            <a:r>
              <a:rPr lang="en-GB" b="1"/>
              <a:t>Disease </a:t>
            </a:r>
            <a:r>
              <a:rPr lang="en-GB"/>
              <a:t>cover for BI in consequence of or following or arising from the occurrence of a notifiable disease within a radius of insured premises.</a:t>
            </a:r>
          </a:p>
          <a:p>
            <a:r>
              <a:rPr lang="en-GB" b="1"/>
              <a:t>Prevention of access /public authority </a:t>
            </a:r>
            <a:r>
              <a:rPr lang="en-GB"/>
              <a:t>cover where there has been a prevention or hindrance of access to or use of the premises as a consequence of government or other authority action or restrictions.</a:t>
            </a:r>
          </a:p>
          <a:p>
            <a:r>
              <a:rPr lang="en-GB" b="1"/>
              <a:t>Hybrid wordings:</a:t>
            </a:r>
            <a:r>
              <a:rPr lang="en-GB"/>
              <a:t> cover engaged by restrictions imposed on the premises in relation to a notifiable disease. </a:t>
            </a:r>
          </a:p>
          <a:p>
            <a:pPr marL="457200" indent="-457200">
              <a:buFont typeface="Arial" panose="020B0604020202020204" pitchFamily="34" charset="0"/>
              <a:buChar char="•"/>
            </a:pPr>
            <a:endParaRPr lang="en-US"/>
          </a:p>
          <a:p>
            <a:endParaRPr lang="en-US"/>
          </a:p>
        </p:txBody>
      </p:sp>
      <p:sp>
        <p:nvSpPr>
          <p:cNvPr id="3" name="Text Placeholder 2">
            <a:extLst>
              <a:ext uri="{FF2B5EF4-FFF2-40B4-BE49-F238E27FC236}">
                <a16:creationId xmlns:a16="http://schemas.microsoft.com/office/drawing/2014/main" id="{443E2D14-EFA8-EE4A-AEB7-7A01FF6C192E}"/>
              </a:ext>
            </a:extLst>
          </p:cNvPr>
          <p:cNvSpPr>
            <a:spLocks noGrp="1"/>
          </p:cNvSpPr>
          <p:nvPr>
            <p:ph type="body" sz="quarter" idx="11"/>
          </p:nvPr>
        </p:nvSpPr>
        <p:spPr/>
        <p:txBody>
          <a:bodyPr/>
          <a:lstStyle/>
          <a:p>
            <a:r>
              <a:rPr lang="en-US" dirty="0"/>
              <a:t>BI policy Coverage: Main types</a:t>
            </a:r>
          </a:p>
        </p:txBody>
      </p:sp>
    </p:spTree>
    <p:extLst>
      <p:ext uri="{BB962C8B-B14F-4D97-AF65-F5344CB8AC3E}">
        <p14:creationId xmlns:p14="http://schemas.microsoft.com/office/powerpoint/2010/main" val="3840600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334205-6293-EC48-805B-C2F27949F2BA}"/>
              </a:ext>
            </a:extLst>
          </p:cNvPr>
          <p:cNvSpPr>
            <a:spLocks noGrp="1"/>
          </p:cNvSpPr>
          <p:nvPr>
            <p:ph sz="quarter" idx="10"/>
          </p:nvPr>
        </p:nvSpPr>
        <p:spPr/>
        <p:txBody>
          <a:bodyPr/>
          <a:lstStyle/>
          <a:p>
            <a:r>
              <a:rPr lang="en-US"/>
              <a:t>FCA brought test case on behalf of policy holders against 8 insurers and considered 21 different BI policies</a:t>
            </a:r>
          </a:p>
          <a:p>
            <a:r>
              <a:rPr lang="en-US"/>
              <a:t>Proceedings issued in June, heard in July and judgment in September</a:t>
            </a:r>
          </a:p>
          <a:p>
            <a:r>
              <a:rPr lang="en-US"/>
              <a:t>Court found largely for the FCA but differing constructions of wordings:</a:t>
            </a:r>
          </a:p>
          <a:p>
            <a:pPr marL="514350" indent="-514350">
              <a:buAutoNum type="arabicParenBoth"/>
            </a:pPr>
            <a:r>
              <a:rPr lang="en-US"/>
              <a:t>Disease wordings – provided BI cover where the proximate (dominant) cause was occurrence of notifiable disease. Only had to prove there was one infected person within the relevant area. Vicinity was widely defined as policies anticipated notifiable disease would have wide range.</a:t>
            </a:r>
          </a:p>
          <a:p>
            <a:endParaRPr lang="en-US"/>
          </a:p>
        </p:txBody>
      </p:sp>
      <p:sp>
        <p:nvSpPr>
          <p:cNvPr id="3" name="Text Placeholder 2">
            <a:extLst>
              <a:ext uri="{FF2B5EF4-FFF2-40B4-BE49-F238E27FC236}">
                <a16:creationId xmlns:a16="http://schemas.microsoft.com/office/drawing/2014/main" id="{D1CF0A46-3B41-D142-805A-29404F991F81}"/>
              </a:ext>
            </a:extLst>
          </p:cNvPr>
          <p:cNvSpPr>
            <a:spLocks noGrp="1"/>
          </p:cNvSpPr>
          <p:nvPr>
            <p:ph type="body" sz="quarter" idx="11"/>
          </p:nvPr>
        </p:nvSpPr>
        <p:spPr>
          <a:xfrm>
            <a:off x="1997997" y="540984"/>
            <a:ext cx="10005091" cy="646331"/>
          </a:xfrm>
        </p:spPr>
        <p:txBody>
          <a:bodyPr/>
          <a:lstStyle/>
          <a:p>
            <a:r>
              <a:rPr lang="en-US" dirty="0"/>
              <a:t>FCA v ARCH INSURANCE [2020] </a:t>
            </a:r>
            <a:r>
              <a:rPr lang="en-US" dirty="0" err="1"/>
              <a:t>EWhc</a:t>
            </a:r>
            <a:r>
              <a:rPr lang="en-US" dirty="0"/>
              <a:t> 2448</a:t>
            </a:r>
          </a:p>
        </p:txBody>
      </p:sp>
    </p:spTree>
    <p:extLst>
      <p:ext uri="{BB962C8B-B14F-4D97-AF65-F5344CB8AC3E}">
        <p14:creationId xmlns:p14="http://schemas.microsoft.com/office/powerpoint/2010/main" val="493153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EEAE89-77F4-EB40-A8C2-18717C4EA9D0}"/>
              </a:ext>
            </a:extLst>
          </p:cNvPr>
          <p:cNvSpPr>
            <a:spLocks noGrp="1"/>
          </p:cNvSpPr>
          <p:nvPr>
            <p:ph sz="quarter" idx="10"/>
          </p:nvPr>
        </p:nvSpPr>
        <p:spPr/>
        <p:txBody>
          <a:bodyPr/>
          <a:lstStyle/>
          <a:p>
            <a:r>
              <a:rPr lang="en-US" dirty="0"/>
              <a:t>(2) Prevention of access/public authority – provided c</a:t>
            </a:r>
            <a:r>
              <a:rPr lang="en-GB" dirty="0"/>
              <a:t>over where there was an emergency in close vicinity to the insured premises, which resulted in mandatory action preventing access to insured premises.  </a:t>
            </a:r>
          </a:p>
          <a:p>
            <a:r>
              <a:rPr lang="en-GB" dirty="0"/>
              <a:t>Unlike disease wordings, prevention of access wordings were designed primarily to respond to an ‘</a:t>
            </a:r>
            <a:r>
              <a:rPr lang="en-GB" i="1" dirty="0"/>
              <a:t>event</a:t>
            </a:r>
            <a:r>
              <a:rPr lang="en-GB" dirty="0"/>
              <a:t>’ or ‘</a:t>
            </a:r>
            <a:r>
              <a:rPr lang="en-GB" i="1" dirty="0"/>
              <a:t>inciden</a:t>
            </a:r>
            <a:r>
              <a:rPr lang="en-GB" dirty="0"/>
              <a:t>t’, e.g. a gas explosion or bomb scare, so ‘</a:t>
            </a:r>
            <a:r>
              <a:rPr lang="en-GB" i="1" dirty="0"/>
              <a:t>vicinity</a:t>
            </a:r>
            <a:r>
              <a:rPr lang="en-GB" dirty="0"/>
              <a:t>’ in this respect was construed narrowly and therefore limited cover to a localised occurrence of a disease, rather than a more widespread outbreak. </a:t>
            </a:r>
          </a:p>
        </p:txBody>
      </p:sp>
      <p:sp>
        <p:nvSpPr>
          <p:cNvPr id="3" name="Text Placeholder 2">
            <a:extLst>
              <a:ext uri="{FF2B5EF4-FFF2-40B4-BE49-F238E27FC236}">
                <a16:creationId xmlns:a16="http://schemas.microsoft.com/office/drawing/2014/main" id="{7ADC77FA-9DE7-1747-8844-D437497C9A90}"/>
              </a:ext>
            </a:extLst>
          </p:cNvPr>
          <p:cNvSpPr>
            <a:spLocks noGrp="1"/>
          </p:cNvSpPr>
          <p:nvPr>
            <p:ph type="body" sz="quarter" idx="11"/>
          </p:nvPr>
        </p:nvSpPr>
        <p:spPr/>
        <p:txBody>
          <a:bodyPr/>
          <a:lstStyle/>
          <a:p>
            <a:r>
              <a:rPr lang="en-US"/>
              <a:t>FCA v ARCH INSURANCE</a:t>
            </a:r>
          </a:p>
        </p:txBody>
      </p:sp>
    </p:spTree>
    <p:extLst>
      <p:ext uri="{BB962C8B-B14F-4D97-AF65-F5344CB8AC3E}">
        <p14:creationId xmlns:p14="http://schemas.microsoft.com/office/powerpoint/2010/main" val="2400219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0C0EE2-F309-C048-93E4-28B1AD035F69}"/>
              </a:ext>
            </a:extLst>
          </p:cNvPr>
          <p:cNvSpPr>
            <a:spLocks noGrp="1"/>
          </p:cNvSpPr>
          <p:nvPr>
            <p:ph sz="quarter" idx="10"/>
          </p:nvPr>
        </p:nvSpPr>
        <p:spPr/>
        <p:txBody>
          <a:bodyPr/>
          <a:lstStyle/>
          <a:p>
            <a:r>
              <a:rPr lang="en-GB" dirty="0"/>
              <a:t>(3) Hybrid wordings provided cover for BI losses arising from restrictions imposed on the insured premises in relation to Covid-19. Nonetheless, attention needed to be paid to the effect of the UK Government restrictions on the particular policyholder’s business to determine whether coverage will be provided.</a:t>
            </a:r>
          </a:p>
          <a:p>
            <a:r>
              <a:rPr lang="en-GB" dirty="0"/>
              <a:t>Where a public authority’s actions, in light of a disease, resulted in an insured’s ‘</a:t>
            </a:r>
            <a:r>
              <a:rPr lang="en-GB" i="1" dirty="0"/>
              <a:t>inability to use</a:t>
            </a:r>
            <a:r>
              <a:rPr lang="en-GB" dirty="0"/>
              <a:t>’ the insured premises, this required more than just an impairment of normal use. </a:t>
            </a:r>
          </a:p>
          <a:p>
            <a:endParaRPr lang="en-GB" dirty="0"/>
          </a:p>
          <a:p>
            <a:r>
              <a:rPr lang="en-GB" dirty="0"/>
              <a:t>NB Permission given to “leapfrog” to Supreme Court</a:t>
            </a:r>
          </a:p>
          <a:p>
            <a:endParaRPr lang="en-US" dirty="0"/>
          </a:p>
        </p:txBody>
      </p:sp>
      <p:sp>
        <p:nvSpPr>
          <p:cNvPr id="3" name="Text Placeholder 2">
            <a:extLst>
              <a:ext uri="{FF2B5EF4-FFF2-40B4-BE49-F238E27FC236}">
                <a16:creationId xmlns:a16="http://schemas.microsoft.com/office/drawing/2014/main" id="{116674F1-DD46-444C-9927-C1B4D46AE87F}"/>
              </a:ext>
            </a:extLst>
          </p:cNvPr>
          <p:cNvSpPr>
            <a:spLocks noGrp="1"/>
          </p:cNvSpPr>
          <p:nvPr>
            <p:ph type="body" sz="quarter" idx="11"/>
          </p:nvPr>
        </p:nvSpPr>
        <p:spPr/>
        <p:txBody>
          <a:bodyPr/>
          <a:lstStyle/>
          <a:p>
            <a:r>
              <a:rPr lang="en-US"/>
              <a:t>FCA V arch insurance</a:t>
            </a:r>
          </a:p>
        </p:txBody>
      </p:sp>
    </p:spTree>
    <p:extLst>
      <p:ext uri="{BB962C8B-B14F-4D97-AF65-F5344CB8AC3E}">
        <p14:creationId xmlns:p14="http://schemas.microsoft.com/office/powerpoint/2010/main" val="203785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276E72-6403-F841-AE3B-76A72C240B45}"/>
              </a:ext>
            </a:extLst>
          </p:cNvPr>
          <p:cNvSpPr>
            <a:spLocks noGrp="1"/>
          </p:cNvSpPr>
          <p:nvPr>
            <p:ph sz="quarter" idx="10"/>
          </p:nvPr>
        </p:nvSpPr>
        <p:spPr/>
        <p:txBody>
          <a:bodyPr/>
          <a:lstStyle/>
          <a:p>
            <a:r>
              <a:rPr lang="en-GB" b="1" dirty="0"/>
              <a:t>Insured to prove evidence of an occurrence of Covid-19 under policy</a:t>
            </a:r>
            <a:endParaRPr lang="en-GB" dirty="0"/>
          </a:p>
          <a:p>
            <a:r>
              <a:rPr lang="en-GB" dirty="0"/>
              <a:t>Court made no findings of fact re where and when an instance of Covid-19 occurred. This to be determined on a case-by-case basis on a balance of probabilities. </a:t>
            </a:r>
            <a:r>
              <a:rPr lang="en-GB" u="sng" dirty="0"/>
              <a:t>But</a:t>
            </a:r>
            <a:r>
              <a:rPr lang="en-GB" dirty="0"/>
              <a:t> insurers conceded that:</a:t>
            </a:r>
          </a:p>
          <a:p>
            <a:r>
              <a:rPr lang="en-GB" dirty="0"/>
              <a:t> (</a:t>
            </a:r>
            <a:r>
              <a:rPr lang="en-GB" dirty="0" err="1"/>
              <a:t>i</a:t>
            </a:r>
            <a:r>
              <a:rPr lang="en-GB" dirty="0"/>
              <a:t>) specific evidence, NHS Deaths Data, ONS Deaths Data and reported cases are in principle capable of demonstrating the presence of Covid-19;</a:t>
            </a:r>
            <a:endParaRPr lang="en-GB" baseline="30000" dirty="0"/>
          </a:p>
          <a:p>
            <a:r>
              <a:rPr lang="en-GB" dirty="0"/>
              <a:t>(ii) a distribution-based or undercounting analysis could, in principle, discharge the burden of proof on the insured; </a:t>
            </a:r>
          </a:p>
          <a:p>
            <a:r>
              <a:rPr lang="en-GB" dirty="0"/>
              <a:t>Insurers did not suggest that absolute precision was required in determining the presence of Covid-19. </a:t>
            </a:r>
            <a:endParaRPr lang="en-US" dirty="0"/>
          </a:p>
        </p:txBody>
      </p:sp>
      <p:sp>
        <p:nvSpPr>
          <p:cNvPr id="3" name="Text Placeholder 2">
            <a:extLst>
              <a:ext uri="{FF2B5EF4-FFF2-40B4-BE49-F238E27FC236}">
                <a16:creationId xmlns:a16="http://schemas.microsoft.com/office/drawing/2014/main" id="{331A1310-A0E8-4D49-976E-98626CE1FDD4}"/>
              </a:ext>
            </a:extLst>
          </p:cNvPr>
          <p:cNvSpPr>
            <a:spLocks noGrp="1"/>
          </p:cNvSpPr>
          <p:nvPr>
            <p:ph type="body" sz="quarter" idx="11"/>
          </p:nvPr>
        </p:nvSpPr>
        <p:spPr/>
        <p:txBody>
          <a:bodyPr/>
          <a:lstStyle/>
          <a:p>
            <a:r>
              <a:rPr lang="en-US" dirty="0" err="1"/>
              <a:t>PROVing</a:t>
            </a:r>
            <a:r>
              <a:rPr lang="en-US" dirty="0"/>
              <a:t> AN OCCURRENCE OF cOVID-19</a:t>
            </a:r>
          </a:p>
        </p:txBody>
      </p:sp>
    </p:spTree>
    <p:extLst>
      <p:ext uri="{BB962C8B-B14F-4D97-AF65-F5344CB8AC3E}">
        <p14:creationId xmlns:p14="http://schemas.microsoft.com/office/powerpoint/2010/main" val="1157190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1EB3A9-4B3A-4A4D-9458-60B2572DAB15}"/>
              </a:ext>
            </a:extLst>
          </p:cNvPr>
          <p:cNvSpPr>
            <a:spLocks noGrp="1"/>
          </p:cNvSpPr>
          <p:nvPr>
            <p:ph sz="quarter" idx="10"/>
          </p:nvPr>
        </p:nvSpPr>
        <p:spPr/>
        <p:txBody>
          <a:bodyPr/>
          <a:lstStyle/>
          <a:p>
            <a:pPr marL="457200" indent="-457200">
              <a:buFont typeface="Arial" panose="020B0604020202020204" pitchFamily="34" charset="0"/>
              <a:buChar char="•"/>
            </a:pPr>
            <a:r>
              <a:rPr lang="en-US" dirty="0">
                <a:solidFill>
                  <a:srgbClr val="002060"/>
                </a:solidFill>
              </a:rPr>
              <a:t>Comply with legislation, regulations and guidance given by authorities;</a:t>
            </a:r>
          </a:p>
          <a:p>
            <a:pPr marL="457200" indent="-457200">
              <a:buFont typeface="Arial" panose="020B0604020202020204" pitchFamily="34" charset="0"/>
              <a:buChar char="•"/>
            </a:pPr>
            <a:r>
              <a:rPr lang="en-US" dirty="0">
                <a:solidFill>
                  <a:srgbClr val="002060"/>
                </a:solidFill>
              </a:rPr>
              <a:t>Keep up to date regarding changes regarding such rules and also safeguards against Covid-19 as matters constantly evolving;</a:t>
            </a:r>
          </a:p>
          <a:p>
            <a:pPr marL="457200" indent="-457200">
              <a:buFont typeface="Arial" panose="020B0604020202020204" pitchFamily="34" charset="0"/>
              <a:buChar char="•"/>
            </a:pPr>
            <a:r>
              <a:rPr lang="en-US" dirty="0">
                <a:solidFill>
                  <a:srgbClr val="002060"/>
                </a:solidFill>
              </a:rPr>
              <a:t>Do regular risk assessments regarding work premises and arrangements for working from home;</a:t>
            </a:r>
          </a:p>
          <a:p>
            <a:pPr marL="457200" indent="-457200">
              <a:buFont typeface="Arial" panose="020B0604020202020204" pitchFamily="34" charset="0"/>
              <a:buChar char="•"/>
            </a:pPr>
            <a:r>
              <a:rPr lang="en-GB" dirty="0">
                <a:solidFill>
                  <a:srgbClr val="002060"/>
                </a:solidFill>
              </a:rPr>
              <a:t>Following risk assessments, take appropriate steps and actions to mitigate risk of transmission of the Covid-19 virus.</a:t>
            </a:r>
          </a:p>
          <a:p>
            <a:pPr marL="457200" indent="-457200">
              <a:buFont typeface="Arial" panose="020B0604020202020204" pitchFamily="34" charset="0"/>
              <a:buChar char="•"/>
            </a:pPr>
            <a:endParaRPr lang="en-US" dirty="0"/>
          </a:p>
          <a:p>
            <a:endParaRPr lang="en-US" dirty="0"/>
          </a:p>
          <a:p>
            <a:endParaRPr lang="en-US" dirty="0"/>
          </a:p>
        </p:txBody>
      </p:sp>
      <p:sp>
        <p:nvSpPr>
          <p:cNvPr id="3" name="Text Placeholder 2">
            <a:extLst>
              <a:ext uri="{FF2B5EF4-FFF2-40B4-BE49-F238E27FC236}">
                <a16:creationId xmlns:a16="http://schemas.microsoft.com/office/drawing/2014/main" id="{9B34CAAD-4B81-A34D-808C-AB5484C6177E}"/>
              </a:ext>
            </a:extLst>
          </p:cNvPr>
          <p:cNvSpPr>
            <a:spLocks noGrp="1"/>
          </p:cNvSpPr>
          <p:nvPr>
            <p:ph type="body" sz="quarter" idx="11"/>
          </p:nvPr>
        </p:nvSpPr>
        <p:spPr/>
        <p:txBody>
          <a:bodyPr/>
          <a:lstStyle/>
          <a:p>
            <a:r>
              <a:rPr lang="en-US"/>
              <a:t>WHAT steps should insureds take?</a:t>
            </a:r>
          </a:p>
        </p:txBody>
      </p:sp>
    </p:spTree>
    <p:extLst>
      <p:ext uri="{BB962C8B-B14F-4D97-AF65-F5344CB8AC3E}">
        <p14:creationId xmlns:p14="http://schemas.microsoft.com/office/powerpoint/2010/main" val="4031346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AACD6C-6007-EC42-816E-99ED2478C4F9}"/>
              </a:ext>
            </a:extLst>
          </p:cNvPr>
          <p:cNvSpPr>
            <a:spLocks noGrp="1"/>
          </p:cNvSpPr>
          <p:nvPr>
            <p:ph sz="quarter" idx="10"/>
          </p:nvPr>
        </p:nvSpPr>
        <p:spPr/>
        <p:txBody>
          <a:bodyPr/>
          <a:lstStyle/>
          <a:p>
            <a:pPr marL="457200" indent="-457200">
              <a:buFont typeface="Arial" panose="020B0604020202020204" pitchFamily="34" charset="0"/>
              <a:buChar char="•"/>
            </a:pPr>
            <a:r>
              <a:rPr lang="en-US" dirty="0"/>
              <a:t>Make greater use of questionnaires to ask if insureds have followed requirements set by legislation, regulations and guidance from authorities</a:t>
            </a:r>
          </a:p>
          <a:p>
            <a:pPr marL="457200" indent="-457200">
              <a:buFont typeface="Arial" panose="020B0604020202020204" pitchFamily="34" charset="0"/>
              <a:buChar char="•"/>
            </a:pPr>
            <a:r>
              <a:rPr lang="en-US" dirty="0"/>
              <a:t>Consider drafting amendments to policies or exclusions re notifiable diseases in PL and BI insurance on renewals</a:t>
            </a:r>
          </a:p>
          <a:p>
            <a:pPr marL="457200" indent="-457200">
              <a:buFont typeface="Arial" panose="020B0604020202020204" pitchFamily="34" charset="0"/>
              <a:buChar char="•"/>
            </a:pPr>
            <a:r>
              <a:rPr lang="en-US" dirty="0"/>
              <a:t>Increase premiums on renewals</a:t>
            </a:r>
          </a:p>
          <a:p>
            <a:pPr marL="457200" indent="-457200">
              <a:buFont typeface="Arial" panose="020B0604020202020204" pitchFamily="34" charset="0"/>
              <a:buChar char="•"/>
            </a:pPr>
            <a:r>
              <a:rPr lang="en-US" dirty="0"/>
              <a:t>Urge Government to act as insurer of last resort for pandemics</a:t>
            </a:r>
          </a:p>
          <a:p>
            <a:r>
              <a:rPr lang="en-US" dirty="0"/>
              <a:t>						    Alison Green</a:t>
            </a:r>
          </a:p>
          <a:p>
            <a:r>
              <a:rPr lang="en-US" dirty="0"/>
              <a:t>						    </a:t>
            </a:r>
            <a:r>
              <a:rPr lang="en-US" dirty="0">
                <a:hlinkClick r:id="rId2"/>
              </a:rPr>
              <a:t>agreen@2tg.co.uk</a:t>
            </a:r>
            <a:endParaRPr lang="en-US" dirty="0"/>
          </a:p>
          <a:p>
            <a:r>
              <a:rPr lang="en-US" dirty="0"/>
              <a:t>						    28 October 2020 </a:t>
            </a:r>
          </a:p>
          <a:p>
            <a:pPr marL="457200" indent="-457200">
              <a:buFont typeface="Arial" panose="020B0604020202020204" pitchFamily="34" charset="0"/>
              <a:buChar char="•"/>
            </a:pPr>
            <a:endParaRPr lang="en-US" dirty="0"/>
          </a:p>
        </p:txBody>
      </p:sp>
      <p:sp>
        <p:nvSpPr>
          <p:cNvPr id="3" name="Text Placeholder 2">
            <a:extLst>
              <a:ext uri="{FF2B5EF4-FFF2-40B4-BE49-F238E27FC236}">
                <a16:creationId xmlns:a16="http://schemas.microsoft.com/office/drawing/2014/main" id="{6349A790-C686-0F41-B4DE-F78936EF10C6}"/>
              </a:ext>
            </a:extLst>
          </p:cNvPr>
          <p:cNvSpPr>
            <a:spLocks noGrp="1"/>
          </p:cNvSpPr>
          <p:nvPr>
            <p:ph type="body" sz="quarter" idx="11"/>
          </p:nvPr>
        </p:nvSpPr>
        <p:spPr/>
        <p:txBody>
          <a:bodyPr/>
          <a:lstStyle/>
          <a:p>
            <a:r>
              <a:rPr lang="en-US"/>
              <a:t>WHAT STEPS SHOULD INSURERS TAKE?</a:t>
            </a:r>
          </a:p>
        </p:txBody>
      </p:sp>
    </p:spTree>
    <p:extLst>
      <p:ext uri="{BB962C8B-B14F-4D97-AF65-F5344CB8AC3E}">
        <p14:creationId xmlns:p14="http://schemas.microsoft.com/office/powerpoint/2010/main" val="67922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CF1686-EB1A-CE41-A5C1-4968131D02E4}"/>
              </a:ext>
            </a:extLst>
          </p:cNvPr>
          <p:cNvSpPr>
            <a:spLocks noGrp="1"/>
          </p:cNvSpPr>
          <p:nvPr>
            <p:ph sz="quarter" idx="10"/>
          </p:nvPr>
        </p:nvSpPr>
        <p:spPr/>
        <p:txBody>
          <a:bodyPr/>
          <a:lstStyle/>
          <a:p>
            <a:pPr marL="457200" indent="-457200">
              <a:buFont typeface="Arial" panose="020B0604020202020204" pitchFamily="34" charset="0"/>
              <a:buChar char="•"/>
            </a:pPr>
            <a:r>
              <a:rPr lang="en-GB" dirty="0"/>
              <a:t>Employers liability policy claims</a:t>
            </a:r>
          </a:p>
          <a:p>
            <a:pPr marL="457200" indent="-457200">
              <a:buFont typeface="Arial" panose="020B0604020202020204" pitchFamily="34" charset="0"/>
              <a:buChar char="•"/>
            </a:pPr>
            <a:r>
              <a:rPr lang="en-GB" dirty="0"/>
              <a:t>Public liability policy claims</a:t>
            </a:r>
          </a:p>
          <a:p>
            <a:pPr marL="457200" indent="-457200">
              <a:buFont typeface="Arial" panose="020B0604020202020204" pitchFamily="34" charset="0"/>
              <a:buChar char="•"/>
            </a:pPr>
            <a:r>
              <a:rPr lang="en-GB" dirty="0"/>
              <a:t>Causation: issues in proving and defending claims</a:t>
            </a:r>
          </a:p>
          <a:p>
            <a:pPr marL="457200" indent="-457200">
              <a:buFont typeface="Arial" panose="020B0604020202020204" pitchFamily="34" charset="0"/>
              <a:buChar char="•"/>
            </a:pPr>
            <a:r>
              <a:rPr lang="en-GB" dirty="0"/>
              <a:t>Business interruption policy claims</a:t>
            </a:r>
          </a:p>
          <a:p>
            <a:pPr marL="457200" indent="-457200">
              <a:buFont typeface="Arial" panose="020B0604020202020204" pitchFamily="34" charset="0"/>
              <a:buChar char="•"/>
            </a:pPr>
            <a:r>
              <a:rPr lang="en-GB" dirty="0"/>
              <a:t>The BI Test case: FCA v Arch Insurance and others</a:t>
            </a:r>
          </a:p>
          <a:p>
            <a:pPr marL="457200" indent="-457200">
              <a:buFont typeface="Arial" panose="020B0604020202020204" pitchFamily="34" charset="0"/>
              <a:buChar char="•"/>
            </a:pPr>
            <a:r>
              <a:rPr lang="en-GB" dirty="0"/>
              <a:t>What steps should businesses and insurers take?</a:t>
            </a:r>
          </a:p>
        </p:txBody>
      </p:sp>
      <p:sp>
        <p:nvSpPr>
          <p:cNvPr id="3" name="Text Placeholder 2">
            <a:extLst>
              <a:ext uri="{FF2B5EF4-FFF2-40B4-BE49-F238E27FC236}">
                <a16:creationId xmlns:a16="http://schemas.microsoft.com/office/drawing/2014/main" id="{466052A3-715B-3542-9E0D-2FE1ED9678BA}"/>
              </a:ext>
            </a:extLst>
          </p:cNvPr>
          <p:cNvSpPr>
            <a:spLocks noGrp="1"/>
          </p:cNvSpPr>
          <p:nvPr>
            <p:ph type="body" sz="quarter" idx="11"/>
          </p:nvPr>
        </p:nvSpPr>
        <p:spPr/>
        <p:txBody>
          <a:bodyPr/>
          <a:lstStyle/>
          <a:p>
            <a:r>
              <a:rPr lang="en-GB" dirty="0"/>
              <a:t> 		topics to be covered</a:t>
            </a:r>
          </a:p>
        </p:txBody>
      </p:sp>
    </p:spTree>
    <p:extLst>
      <p:ext uri="{BB962C8B-B14F-4D97-AF65-F5344CB8AC3E}">
        <p14:creationId xmlns:p14="http://schemas.microsoft.com/office/powerpoint/2010/main" val="1523772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C6B625B-6A84-BB4F-9203-E5A687339A73}"/>
              </a:ext>
            </a:extLst>
          </p:cNvPr>
          <p:cNvSpPr>
            <a:spLocks noGrp="1"/>
          </p:cNvSpPr>
          <p:nvPr>
            <p:ph type="body" sz="quarter" idx="13"/>
          </p:nvPr>
        </p:nvSpPr>
        <p:spPr>
          <a:xfrm>
            <a:off x="431984" y="5099415"/>
            <a:ext cx="6843459" cy="372237"/>
          </a:xfrm>
        </p:spPr>
        <p:txBody>
          <a:bodyPr/>
          <a:lstStyle/>
          <a:p>
            <a:r>
              <a:rPr lang="en-GB" sz="3200" dirty="0"/>
              <a:t>Alison Green, Barrister</a:t>
            </a:r>
          </a:p>
        </p:txBody>
      </p:sp>
      <p:sp>
        <p:nvSpPr>
          <p:cNvPr id="6" name="Text Placeholder 5">
            <a:extLst>
              <a:ext uri="{FF2B5EF4-FFF2-40B4-BE49-F238E27FC236}">
                <a16:creationId xmlns:a16="http://schemas.microsoft.com/office/drawing/2014/main" id="{E9A6627C-A9D2-514F-9835-DD7245E9F556}"/>
              </a:ext>
            </a:extLst>
          </p:cNvPr>
          <p:cNvSpPr>
            <a:spLocks noGrp="1"/>
          </p:cNvSpPr>
          <p:nvPr>
            <p:ph type="body" sz="quarter" idx="19"/>
          </p:nvPr>
        </p:nvSpPr>
        <p:spPr>
          <a:xfrm>
            <a:off x="431983" y="5695211"/>
            <a:ext cx="5278352" cy="372237"/>
          </a:xfrm>
        </p:spPr>
        <p:txBody>
          <a:bodyPr/>
          <a:lstStyle/>
          <a:p>
            <a:r>
              <a:rPr lang="en-GB" sz="2400" dirty="0"/>
              <a:t>agreen@2tg.co.uk </a:t>
            </a:r>
          </a:p>
        </p:txBody>
      </p:sp>
      <p:sp>
        <p:nvSpPr>
          <p:cNvPr id="2" name="Rectangle 1">
            <a:extLst>
              <a:ext uri="{FF2B5EF4-FFF2-40B4-BE49-F238E27FC236}">
                <a16:creationId xmlns:a16="http://schemas.microsoft.com/office/drawing/2014/main" id="{0C95B2B6-7516-1A43-9993-34DFCAE4BEFB}"/>
              </a:ext>
            </a:extLst>
          </p:cNvPr>
          <p:cNvSpPr/>
          <p:nvPr/>
        </p:nvSpPr>
        <p:spPr>
          <a:xfrm>
            <a:off x="2649082" y="457351"/>
            <a:ext cx="7475578" cy="2308324"/>
          </a:xfrm>
          <a:prstGeom prst="rect">
            <a:avLst/>
          </a:prstGeom>
        </p:spPr>
        <p:txBody>
          <a:bodyPr wrap="square">
            <a:spAutoFit/>
          </a:bodyPr>
          <a:lstStyle/>
          <a:p>
            <a:pPr algn="just"/>
            <a:r>
              <a:rPr lang="en-GB" sz="2400" b="1" dirty="0">
                <a:solidFill>
                  <a:srgbClr val="002060"/>
                </a:solidFill>
              </a:rPr>
              <a:t>This webinar is for information purposes only and is not intended as legal advice. No liability is accepted by the author for any errors or omissions (whether negligent or not) that this webinar may contain. Professional advice should always be obtained before applying any information to particular circumstances</a:t>
            </a:r>
            <a:r>
              <a:rPr lang="en-GB" sz="2000" b="1" dirty="0">
                <a:solidFill>
                  <a:srgbClr val="002060"/>
                </a:solidFill>
              </a:rPr>
              <a:t>. </a:t>
            </a:r>
            <a:endParaRPr lang="en-US" sz="2000" b="1" dirty="0">
              <a:solidFill>
                <a:srgbClr val="002060"/>
              </a:solidFill>
            </a:endParaRPr>
          </a:p>
        </p:txBody>
      </p:sp>
    </p:spTree>
    <p:extLst>
      <p:ext uri="{BB962C8B-B14F-4D97-AF65-F5344CB8AC3E}">
        <p14:creationId xmlns:p14="http://schemas.microsoft.com/office/powerpoint/2010/main" val="246169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FE1CB4-98C0-A945-840C-C6E3A2DA6191}"/>
              </a:ext>
            </a:extLst>
          </p:cNvPr>
          <p:cNvSpPr>
            <a:spLocks noGrp="1"/>
          </p:cNvSpPr>
          <p:nvPr>
            <p:ph sz="quarter" idx="10"/>
          </p:nvPr>
        </p:nvSpPr>
        <p:spPr/>
        <p:txBody>
          <a:bodyPr/>
          <a:lstStyle/>
          <a:p>
            <a:r>
              <a:rPr lang="en-US" dirty="0"/>
              <a:t>EL insurance cover: </a:t>
            </a:r>
          </a:p>
          <a:p>
            <a:pPr algn="just"/>
            <a:r>
              <a:rPr lang="en-US" dirty="0"/>
              <a:t>against liability for bodily injury or diseases sustained by employees and arising out of and in the course of their employment in GB</a:t>
            </a:r>
          </a:p>
          <a:p>
            <a:pPr algn="just"/>
            <a:r>
              <a:rPr lang="en-US" dirty="0"/>
              <a:t>(see s.1(1) The Employers Liability (Compulsory Insurance) Act 1969)</a:t>
            </a:r>
          </a:p>
          <a:p>
            <a:pPr marL="457200" indent="-457200" algn="just">
              <a:buFont typeface="Arial" panose="020B0604020202020204" pitchFamily="34" charset="0"/>
              <a:buChar char="•"/>
            </a:pPr>
            <a:r>
              <a:rPr lang="en-US" dirty="0"/>
              <a:t>“Disease” should include Covid-19</a:t>
            </a:r>
          </a:p>
          <a:p>
            <a:pPr marL="457200" indent="-457200" algn="just">
              <a:buFont typeface="Arial" panose="020B0604020202020204" pitchFamily="34" charset="0"/>
              <a:buChar char="•"/>
            </a:pPr>
            <a:r>
              <a:rPr lang="en-US" dirty="0"/>
              <a:t>“Employees” includes part-timers, interns etc.</a:t>
            </a:r>
          </a:p>
          <a:p>
            <a:pPr marL="457200" indent="-457200" algn="just">
              <a:buFont typeface="Arial" panose="020B0604020202020204" pitchFamily="34" charset="0"/>
              <a:buChar char="•"/>
            </a:pPr>
            <a:r>
              <a:rPr lang="en-US" dirty="0"/>
              <a:t> “In the course of employment” widened by recent cases</a:t>
            </a:r>
          </a:p>
          <a:p>
            <a:pPr algn="just"/>
            <a:r>
              <a:rPr lang="en-US" dirty="0"/>
              <a:t>         </a:t>
            </a:r>
            <a:r>
              <a:rPr lang="en-US" i="1" dirty="0"/>
              <a:t>Bellman v Northampton Recruitment Ltd </a:t>
            </a:r>
            <a:r>
              <a:rPr lang="en-US" dirty="0"/>
              <a:t>2018</a:t>
            </a:r>
          </a:p>
          <a:p>
            <a:pPr algn="just"/>
            <a:r>
              <a:rPr lang="en-US" dirty="0"/>
              <a:t>         </a:t>
            </a:r>
            <a:r>
              <a:rPr lang="en-US" i="1" dirty="0"/>
              <a:t>William Morrison Supermarkets Plc v Various Claimants </a:t>
            </a:r>
            <a:r>
              <a:rPr lang="en-US" dirty="0"/>
              <a:t>2020</a:t>
            </a:r>
          </a:p>
          <a:p>
            <a:endParaRPr lang="en-US" dirty="0"/>
          </a:p>
          <a:p>
            <a:endParaRPr lang="en-US" dirty="0"/>
          </a:p>
        </p:txBody>
      </p:sp>
      <p:sp>
        <p:nvSpPr>
          <p:cNvPr id="3" name="Text Placeholder 2">
            <a:extLst>
              <a:ext uri="{FF2B5EF4-FFF2-40B4-BE49-F238E27FC236}">
                <a16:creationId xmlns:a16="http://schemas.microsoft.com/office/drawing/2014/main" id="{DB618E6D-F5D8-AA4A-8727-8D229D73E916}"/>
              </a:ext>
            </a:extLst>
          </p:cNvPr>
          <p:cNvSpPr>
            <a:spLocks noGrp="1"/>
          </p:cNvSpPr>
          <p:nvPr>
            <p:ph type="body" sz="quarter" idx="11"/>
          </p:nvPr>
        </p:nvSpPr>
        <p:spPr/>
        <p:txBody>
          <a:bodyPr/>
          <a:lstStyle/>
          <a:p>
            <a:r>
              <a:rPr lang="en-US" dirty="0"/>
              <a:t>EL policy claims </a:t>
            </a:r>
          </a:p>
        </p:txBody>
      </p:sp>
    </p:spTree>
    <p:extLst>
      <p:ext uri="{BB962C8B-B14F-4D97-AF65-F5344CB8AC3E}">
        <p14:creationId xmlns:p14="http://schemas.microsoft.com/office/powerpoint/2010/main" val="340026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AFFE52-E298-4B4F-B665-C1A5D02F0BDE}"/>
              </a:ext>
            </a:extLst>
          </p:cNvPr>
          <p:cNvSpPr>
            <a:spLocks noGrp="1"/>
          </p:cNvSpPr>
          <p:nvPr>
            <p:ph sz="quarter" idx="10"/>
          </p:nvPr>
        </p:nvSpPr>
        <p:spPr/>
        <p:txBody>
          <a:bodyPr/>
          <a:lstStyle/>
          <a:p>
            <a:r>
              <a:rPr lang="en-US" dirty="0"/>
              <a:t>Claimant to prove breach of a duty owed by employer.</a:t>
            </a:r>
          </a:p>
          <a:p>
            <a:r>
              <a:rPr lang="en-US" dirty="0"/>
              <a:t>Most Covid-19 type claims probably based on:</a:t>
            </a:r>
          </a:p>
          <a:p>
            <a:pPr marL="457200" indent="-457200">
              <a:buFont typeface="Arial" panose="020B0604020202020204" pitchFamily="34" charset="0"/>
              <a:buChar char="•"/>
            </a:pPr>
            <a:r>
              <a:rPr lang="en-US" dirty="0"/>
              <a:t>Duty to risk assess under the Management of Health &amp; Safety at Work Regs 1999</a:t>
            </a:r>
          </a:p>
          <a:p>
            <a:pPr marL="457200" indent="-457200">
              <a:buFont typeface="Arial" panose="020B0604020202020204" pitchFamily="34" charset="0"/>
              <a:buChar char="•"/>
            </a:pPr>
            <a:r>
              <a:rPr lang="en-US" dirty="0"/>
              <a:t>The Control of Substances Hazardous to Health Regs 2002</a:t>
            </a:r>
          </a:p>
          <a:p>
            <a:pPr marL="457200" indent="-457200">
              <a:buFont typeface="Arial" panose="020B0604020202020204" pitchFamily="34" charset="0"/>
              <a:buChar char="•"/>
            </a:pPr>
            <a:r>
              <a:rPr lang="en-US" dirty="0"/>
              <a:t>Specific Covid-19 legislation since March 2020</a:t>
            </a:r>
          </a:p>
          <a:p>
            <a:pPr marL="457200" indent="-457200">
              <a:buFont typeface="Arial" panose="020B0604020202020204" pitchFamily="34" charset="0"/>
              <a:buChar char="•"/>
            </a:pPr>
            <a:endParaRPr lang="en-US" dirty="0"/>
          </a:p>
          <a:p>
            <a:r>
              <a:rPr lang="en-US" dirty="0"/>
              <a:t>NB Covid-19 a  “notifiable disease” from 5 March 2020</a:t>
            </a:r>
          </a:p>
          <a:p>
            <a:endParaRPr lang="en-US" dirty="0"/>
          </a:p>
        </p:txBody>
      </p:sp>
      <p:sp>
        <p:nvSpPr>
          <p:cNvPr id="3" name="Text Placeholder 2">
            <a:extLst>
              <a:ext uri="{FF2B5EF4-FFF2-40B4-BE49-F238E27FC236}">
                <a16:creationId xmlns:a16="http://schemas.microsoft.com/office/drawing/2014/main" id="{A089A4CB-FF33-AF40-BDF1-8F43C80FB297}"/>
              </a:ext>
            </a:extLst>
          </p:cNvPr>
          <p:cNvSpPr>
            <a:spLocks noGrp="1"/>
          </p:cNvSpPr>
          <p:nvPr>
            <p:ph type="body" sz="quarter" idx="11"/>
          </p:nvPr>
        </p:nvSpPr>
        <p:spPr/>
        <p:txBody>
          <a:bodyPr/>
          <a:lstStyle/>
          <a:p>
            <a:r>
              <a:rPr lang="en-US"/>
              <a:t>EL Claims</a:t>
            </a:r>
          </a:p>
        </p:txBody>
      </p:sp>
    </p:spTree>
    <p:extLst>
      <p:ext uri="{BB962C8B-B14F-4D97-AF65-F5344CB8AC3E}">
        <p14:creationId xmlns:p14="http://schemas.microsoft.com/office/powerpoint/2010/main" val="304274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EA189A-E0C3-3F49-BE89-A58C5CAF5D29}"/>
              </a:ext>
            </a:extLst>
          </p:cNvPr>
          <p:cNvSpPr>
            <a:spLocks noGrp="1"/>
          </p:cNvSpPr>
          <p:nvPr>
            <p:ph sz="quarter" idx="10"/>
          </p:nvPr>
        </p:nvSpPr>
        <p:spPr/>
        <p:txBody>
          <a:bodyPr/>
          <a:lstStyle/>
          <a:p>
            <a:pPr algn="just">
              <a:buFontTx/>
              <a:buChar char="•"/>
              <a:defRPr/>
            </a:pPr>
            <a:r>
              <a:rPr lang="en-GB" altLang="en-US" dirty="0">
                <a:solidFill>
                  <a:srgbClr val="002060"/>
                </a:solidFill>
                <a:latin typeface="+mn-lt"/>
              </a:rPr>
              <a:t>Claims for Covid-19 injury/death at workplace</a:t>
            </a:r>
          </a:p>
          <a:p>
            <a:pPr algn="just">
              <a:buFontTx/>
              <a:buChar char="•"/>
              <a:defRPr/>
            </a:pPr>
            <a:r>
              <a:rPr lang="en-GB" altLang="en-US" dirty="0">
                <a:solidFill>
                  <a:srgbClr val="002060"/>
                </a:solidFill>
                <a:latin typeface="+mn-lt"/>
              </a:rPr>
              <a:t>Issues re breach of duty:</a:t>
            </a:r>
          </a:p>
          <a:p>
            <a:pPr lvl="1" algn="just">
              <a:buFontTx/>
              <a:buChar char="•"/>
              <a:defRPr/>
            </a:pPr>
            <a:r>
              <a:rPr lang="en-GB" altLang="en-US" sz="2600" dirty="0">
                <a:solidFill>
                  <a:srgbClr val="002060"/>
                </a:solidFill>
                <a:latin typeface="+mn-lt"/>
              </a:rPr>
              <a:t>Requirements/signage for distancing/hygiene, etc?</a:t>
            </a:r>
          </a:p>
          <a:p>
            <a:pPr lvl="1" algn="just">
              <a:buFontTx/>
              <a:buChar char="•"/>
              <a:defRPr/>
            </a:pPr>
            <a:r>
              <a:rPr lang="en-GB" altLang="en-US" sz="2600" dirty="0">
                <a:solidFill>
                  <a:srgbClr val="002060"/>
                </a:solidFill>
                <a:latin typeface="+mn-lt"/>
              </a:rPr>
              <a:t>A new safe system of work to combat Covid-19?</a:t>
            </a:r>
          </a:p>
          <a:p>
            <a:pPr lvl="1" algn="just">
              <a:buFontTx/>
              <a:buChar char="•"/>
              <a:defRPr/>
            </a:pPr>
            <a:r>
              <a:rPr lang="en-GB" altLang="en-US" sz="2600" dirty="0">
                <a:solidFill>
                  <a:srgbClr val="002060"/>
                </a:solidFill>
                <a:latin typeface="+mn-lt"/>
              </a:rPr>
              <a:t>Does that system work in practice?</a:t>
            </a:r>
          </a:p>
          <a:p>
            <a:pPr lvl="1" algn="just">
              <a:buFontTx/>
              <a:buChar char="•"/>
              <a:defRPr/>
            </a:pPr>
            <a:r>
              <a:rPr lang="en-GB" altLang="en-US" sz="2600" dirty="0">
                <a:solidFill>
                  <a:srgbClr val="002060"/>
                </a:solidFill>
                <a:latin typeface="+mn-lt"/>
              </a:rPr>
              <a:t>Is it updated by dynamic risk assessment?</a:t>
            </a:r>
          </a:p>
          <a:p>
            <a:pPr lvl="1" algn="just">
              <a:buFontTx/>
              <a:buChar char="•"/>
              <a:defRPr/>
            </a:pPr>
            <a:r>
              <a:rPr lang="en-GB" altLang="en-US" sz="2600" dirty="0">
                <a:solidFill>
                  <a:srgbClr val="002060"/>
                </a:solidFill>
                <a:latin typeface="+mn-lt"/>
              </a:rPr>
              <a:t>Employer that is not limiting worker numbers and imposing Covid-19 restrictions may be in breach.</a:t>
            </a:r>
          </a:p>
          <a:p>
            <a:pPr>
              <a:defRPr/>
            </a:pPr>
            <a:endParaRPr lang="en-GB" altLang="en-US" dirty="0">
              <a:solidFill>
                <a:schemeClr val="tx1">
                  <a:lumMod val="75000"/>
                  <a:lumOff val="25000"/>
                </a:schemeClr>
              </a:solidFill>
              <a:latin typeface="+mn-lt"/>
            </a:endParaRPr>
          </a:p>
          <a:p>
            <a:endParaRPr lang="en-US" dirty="0"/>
          </a:p>
        </p:txBody>
      </p:sp>
      <p:sp>
        <p:nvSpPr>
          <p:cNvPr id="3" name="Text Placeholder 2">
            <a:extLst>
              <a:ext uri="{FF2B5EF4-FFF2-40B4-BE49-F238E27FC236}">
                <a16:creationId xmlns:a16="http://schemas.microsoft.com/office/drawing/2014/main" id="{C80A1604-8FAA-954B-A23F-71A69ACA9988}"/>
              </a:ext>
            </a:extLst>
          </p:cNvPr>
          <p:cNvSpPr>
            <a:spLocks noGrp="1"/>
          </p:cNvSpPr>
          <p:nvPr>
            <p:ph type="body" sz="quarter" idx="11"/>
          </p:nvPr>
        </p:nvSpPr>
        <p:spPr/>
        <p:txBody>
          <a:bodyPr/>
          <a:lstStyle/>
          <a:p>
            <a:r>
              <a:rPr lang="en-US" dirty="0"/>
              <a:t>EL Covid-19 type claims</a:t>
            </a:r>
          </a:p>
        </p:txBody>
      </p:sp>
    </p:spTree>
    <p:extLst>
      <p:ext uri="{BB962C8B-B14F-4D97-AF65-F5344CB8AC3E}">
        <p14:creationId xmlns:p14="http://schemas.microsoft.com/office/powerpoint/2010/main" val="112059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604E27-ECF9-0645-BF72-09827D6C8C98}"/>
              </a:ext>
            </a:extLst>
          </p:cNvPr>
          <p:cNvSpPr>
            <a:spLocks noGrp="1"/>
          </p:cNvSpPr>
          <p:nvPr>
            <p:ph sz="quarter" idx="10"/>
          </p:nvPr>
        </p:nvSpPr>
        <p:spPr/>
        <p:txBody>
          <a:bodyPr/>
          <a:lstStyle/>
          <a:p>
            <a:pPr>
              <a:buFontTx/>
              <a:buChar char="•"/>
              <a:defRPr/>
            </a:pPr>
            <a:r>
              <a:rPr lang="en-GB" altLang="en-US" dirty="0">
                <a:solidFill>
                  <a:srgbClr val="002060"/>
                </a:solidFill>
              </a:rPr>
              <a:t>Covid-19 homeworking liabilities: are home offices risk assessed? </a:t>
            </a:r>
          </a:p>
          <a:p>
            <a:pPr>
              <a:defRPr/>
            </a:pPr>
            <a:r>
              <a:rPr lang="en-GB" altLang="en-US" dirty="0">
                <a:solidFill>
                  <a:srgbClr val="002060"/>
                </a:solidFill>
              </a:rPr>
              <a:t>e.g. display screen and manual handling regulations apply to domestic premises;</a:t>
            </a:r>
          </a:p>
          <a:p>
            <a:pPr>
              <a:defRPr/>
            </a:pPr>
            <a:r>
              <a:rPr lang="en-GB" altLang="en-US" dirty="0">
                <a:solidFill>
                  <a:srgbClr val="002060"/>
                </a:solidFill>
              </a:rPr>
              <a:t>e.g. mental health issues for employees socially isolated</a:t>
            </a:r>
          </a:p>
          <a:p>
            <a:pPr>
              <a:defRPr/>
            </a:pPr>
            <a:endParaRPr lang="en-GB" altLang="en-US" dirty="0">
              <a:solidFill>
                <a:srgbClr val="002060"/>
              </a:solidFill>
            </a:endParaRPr>
          </a:p>
          <a:p>
            <a:pPr>
              <a:buFontTx/>
              <a:buChar char="•"/>
              <a:defRPr/>
            </a:pPr>
            <a:r>
              <a:rPr lang="en-GB" altLang="en-US" dirty="0">
                <a:solidFill>
                  <a:srgbClr val="002060"/>
                </a:solidFill>
              </a:rPr>
              <a:t>EL insurers – reduced risks of COVID if employee at home, but increased risks if homes not risk assessed?</a:t>
            </a:r>
          </a:p>
          <a:p>
            <a:endParaRPr lang="en-US" dirty="0"/>
          </a:p>
        </p:txBody>
      </p:sp>
      <p:sp>
        <p:nvSpPr>
          <p:cNvPr id="3" name="Text Placeholder 2">
            <a:extLst>
              <a:ext uri="{FF2B5EF4-FFF2-40B4-BE49-F238E27FC236}">
                <a16:creationId xmlns:a16="http://schemas.microsoft.com/office/drawing/2014/main" id="{2755DE3E-D1CE-6F41-92C9-27A27091F169}"/>
              </a:ext>
            </a:extLst>
          </p:cNvPr>
          <p:cNvSpPr>
            <a:spLocks noGrp="1"/>
          </p:cNvSpPr>
          <p:nvPr>
            <p:ph type="body" sz="quarter" idx="11"/>
          </p:nvPr>
        </p:nvSpPr>
        <p:spPr/>
        <p:txBody>
          <a:bodyPr/>
          <a:lstStyle/>
          <a:p>
            <a:r>
              <a:rPr lang="en-US" dirty="0"/>
              <a:t>EL cOVID-19 RELATED CLAIMS - WFH</a:t>
            </a:r>
          </a:p>
        </p:txBody>
      </p:sp>
    </p:spTree>
    <p:extLst>
      <p:ext uri="{BB962C8B-B14F-4D97-AF65-F5344CB8AC3E}">
        <p14:creationId xmlns:p14="http://schemas.microsoft.com/office/powerpoint/2010/main" val="3778256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8A5A4A-9183-0747-BB2C-04058D6690E2}"/>
              </a:ext>
            </a:extLst>
          </p:cNvPr>
          <p:cNvSpPr>
            <a:spLocks noGrp="1"/>
          </p:cNvSpPr>
          <p:nvPr>
            <p:ph sz="quarter" idx="10"/>
          </p:nvPr>
        </p:nvSpPr>
        <p:spPr/>
        <p:txBody>
          <a:bodyPr/>
          <a:lstStyle/>
          <a:p>
            <a:r>
              <a:rPr lang="en-US" dirty="0"/>
              <a:t>PL insurance cover:</a:t>
            </a:r>
          </a:p>
          <a:p>
            <a:pPr algn="just"/>
            <a:r>
              <a:rPr lang="en-US" dirty="0"/>
              <a:t>“against all sums which the insured shall become legally liable to pay in respect of loss or damage to property or arising from accidental bodily injury or disease”</a:t>
            </a:r>
          </a:p>
          <a:p>
            <a:pPr algn="just"/>
            <a:r>
              <a:rPr lang="en-US" dirty="0"/>
              <a:t>  Cover against liability to third parties. Examples re Covid-19:</a:t>
            </a:r>
          </a:p>
          <a:p>
            <a:pPr marL="457200" indent="-457200" algn="just">
              <a:buFont typeface="Arial" panose="020B0604020202020204" pitchFamily="34" charset="0"/>
              <a:buChar char="•"/>
            </a:pPr>
            <a:r>
              <a:rPr lang="en-US" dirty="0"/>
              <a:t>Claims brought by family of employees</a:t>
            </a:r>
          </a:p>
          <a:p>
            <a:pPr marL="457200" indent="-457200" algn="just">
              <a:buFont typeface="Arial" panose="020B0604020202020204" pitchFamily="34" charset="0"/>
              <a:buChar char="•"/>
            </a:pPr>
            <a:r>
              <a:rPr lang="en-US" dirty="0"/>
              <a:t>Occupational liability claims e.g. shops, schools, transport</a:t>
            </a:r>
          </a:p>
          <a:p>
            <a:pPr marL="457200" indent="-457200" algn="just">
              <a:buFont typeface="Arial" panose="020B0604020202020204" pitchFamily="34" charset="0"/>
              <a:buChar char="•"/>
            </a:pPr>
            <a:r>
              <a:rPr lang="en-US" dirty="0"/>
              <a:t>Contractors claims e.g. contractors working on sites controlled by others </a:t>
            </a:r>
          </a:p>
          <a:p>
            <a:pPr marL="457200" indent="-457200">
              <a:buFont typeface="Arial" panose="020B0604020202020204" pitchFamily="34" charset="0"/>
              <a:buChar char="•"/>
            </a:pPr>
            <a:endParaRPr lang="en-US" dirty="0"/>
          </a:p>
          <a:p>
            <a:endParaRPr lang="en-US" dirty="0"/>
          </a:p>
        </p:txBody>
      </p:sp>
      <p:sp>
        <p:nvSpPr>
          <p:cNvPr id="3" name="Text Placeholder 2">
            <a:extLst>
              <a:ext uri="{FF2B5EF4-FFF2-40B4-BE49-F238E27FC236}">
                <a16:creationId xmlns:a16="http://schemas.microsoft.com/office/drawing/2014/main" id="{364C0B69-71AD-5541-89F5-1096CFC21081}"/>
              </a:ext>
            </a:extLst>
          </p:cNvPr>
          <p:cNvSpPr>
            <a:spLocks noGrp="1"/>
          </p:cNvSpPr>
          <p:nvPr>
            <p:ph type="body" sz="quarter" idx="11"/>
          </p:nvPr>
        </p:nvSpPr>
        <p:spPr/>
        <p:txBody>
          <a:bodyPr/>
          <a:lstStyle/>
          <a:p>
            <a:r>
              <a:rPr lang="en-US"/>
              <a:t>PL CLAIMS</a:t>
            </a:r>
          </a:p>
        </p:txBody>
      </p:sp>
    </p:spTree>
    <p:extLst>
      <p:ext uri="{BB962C8B-B14F-4D97-AF65-F5344CB8AC3E}">
        <p14:creationId xmlns:p14="http://schemas.microsoft.com/office/powerpoint/2010/main" val="357279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C1EE49-A623-7246-8E3D-4D4166EFB8F5}"/>
              </a:ext>
            </a:extLst>
          </p:cNvPr>
          <p:cNvSpPr>
            <a:spLocks noGrp="1"/>
          </p:cNvSpPr>
          <p:nvPr>
            <p:ph sz="quarter" idx="10"/>
          </p:nvPr>
        </p:nvSpPr>
        <p:spPr/>
        <p:txBody>
          <a:bodyPr/>
          <a:lstStyle/>
          <a:p>
            <a:pPr algn="just"/>
            <a:r>
              <a:rPr lang="en-US" dirty="0"/>
              <a:t>Difficulty is proving causation: on balance of probabilities that proximate (dominant) cause of Covid-19 being contracted was due to breach of duty by insured</a:t>
            </a:r>
            <a:endParaRPr lang="en-GB" altLang="en-US" dirty="0">
              <a:solidFill>
                <a:schemeClr val="tx1">
                  <a:lumMod val="75000"/>
                  <a:lumOff val="25000"/>
                </a:schemeClr>
              </a:solidFill>
            </a:endParaRPr>
          </a:p>
          <a:p>
            <a:pPr algn="just">
              <a:buFontTx/>
              <a:buChar char="•"/>
              <a:defRPr/>
            </a:pPr>
            <a:r>
              <a:rPr lang="en-GB" altLang="en-US" dirty="0">
                <a:solidFill>
                  <a:srgbClr val="002060"/>
                </a:solidFill>
              </a:rPr>
              <a:t> For EL it has to be shown that proximate cause of person being infected was due to breach of duty by insured employer. </a:t>
            </a:r>
          </a:p>
          <a:p>
            <a:pPr algn="just">
              <a:buFontTx/>
              <a:buChar char="•"/>
              <a:defRPr/>
            </a:pPr>
            <a:r>
              <a:rPr lang="en-GB" altLang="en-US" dirty="0">
                <a:solidFill>
                  <a:srgbClr val="002060"/>
                </a:solidFill>
              </a:rPr>
              <a:t> For PL it has to be shown that proximate cause of person being infected was due to breach of duty owed to that person by insured. </a:t>
            </a:r>
          </a:p>
          <a:p>
            <a:endParaRPr lang="en-US" dirty="0"/>
          </a:p>
        </p:txBody>
      </p:sp>
      <p:sp>
        <p:nvSpPr>
          <p:cNvPr id="3" name="Text Placeholder 2">
            <a:extLst>
              <a:ext uri="{FF2B5EF4-FFF2-40B4-BE49-F238E27FC236}">
                <a16:creationId xmlns:a16="http://schemas.microsoft.com/office/drawing/2014/main" id="{4BB2900C-59AD-AA4D-9EFF-38218671A2AC}"/>
              </a:ext>
            </a:extLst>
          </p:cNvPr>
          <p:cNvSpPr>
            <a:spLocks noGrp="1"/>
          </p:cNvSpPr>
          <p:nvPr>
            <p:ph type="body" sz="quarter" idx="11"/>
          </p:nvPr>
        </p:nvSpPr>
        <p:spPr/>
        <p:txBody>
          <a:bodyPr/>
          <a:lstStyle/>
          <a:p>
            <a:r>
              <a:rPr lang="en-US" dirty="0"/>
              <a:t>CAUSATION under el AND pl</a:t>
            </a:r>
          </a:p>
        </p:txBody>
      </p:sp>
    </p:spTree>
    <p:extLst>
      <p:ext uri="{BB962C8B-B14F-4D97-AF65-F5344CB8AC3E}">
        <p14:creationId xmlns:p14="http://schemas.microsoft.com/office/powerpoint/2010/main" val="3086450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90E150-5B56-1040-B3D2-DB7427AB6289}"/>
              </a:ext>
            </a:extLst>
          </p:cNvPr>
          <p:cNvSpPr>
            <a:spLocks noGrp="1"/>
          </p:cNvSpPr>
          <p:nvPr>
            <p:ph sz="quarter" idx="10"/>
          </p:nvPr>
        </p:nvSpPr>
        <p:spPr/>
        <p:txBody>
          <a:bodyPr/>
          <a:lstStyle/>
          <a:p>
            <a:pPr marL="914400" lvl="2" indent="0">
              <a:buNone/>
              <a:defRPr/>
            </a:pPr>
            <a:endParaRPr lang="en-GB" altLang="en-US" sz="2600" dirty="0">
              <a:solidFill>
                <a:srgbClr val="002060"/>
              </a:solidFill>
            </a:endParaRPr>
          </a:p>
          <a:p>
            <a:pPr lvl="2">
              <a:buFontTx/>
              <a:buChar char="•"/>
              <a:defRPr/>
            </a:pPr>
            <a:r>
              <a:rPr lang="en-GB" altLang="en-US" sz="2600" dirty="0">
                <a:solidFill>
                  <a:srgbClr val="002060"/>
                </a:solidFill>
              </a:rPr>
              <a:t>Variable incubation period </a:t>
            </a:r>
          </a:p>
          <a:p>
            <a:pPr lvl="2">
              <a:buFontTx/>
              <a:buChar char="•"/>
              <a:defRPr/>
            </a:pPr>
            <a:r>
              <a:rPr lang="en-GB" altLang="en-US" sz="2600" dirty="0">
                <a:solidFill>
                  <a:srgbClr val="002060"/>
                </a:solidFill>
              </a:rPr>
              <a:t>Precise mode of transmission uncertain</a:t>
            </a:r>
          </a:p>
          <a:p>
            <a:pPr lvl="2">
              <a:buFontTx/>
              <a:buChar char="•"/>
              <a:defRPr/>
            </a:pPr>
            <a:r>
              <a:rPr lang="en-GB" altLang="en-US" sz="2600" dirty="0">
                <a:solidFill>
                  <a:srgbClr val="002060"/>
                </a:solidFill>
              </a:rPr>
              <a:t>Difficult to prove the source of the infection</a:t>
            </a:r>
          </a:p>
          <a:p>
            <a:pPr lvl="2">
              <a:buFontTx/>
              <a:buChar char="•"/>
              <a:defRPr/>
            </a:pPr>
            <a:r>
              <a:rPr lang="en-GB" altLang="en-US" sz="2600" dirty="0">
                <a:solidFill>
                  <a:srgbClr val="002060"/>
                </a:solidFill>
              </a:rPr>
              <a:t>Even if outbreak at work – what if worker had contact with infection at home/school/social/shops? </a:t>
            </a:r>
          </a:p>
          <a:p>
            <a:pPr marL="914400" lvl="2" indent="0">
              <a:buNone/>
              <a:defRPr/>
            </a:pPr>
            <a:r>
              <a:rPr lang="en-GB" altLang="en-US" sz="2600" dirty="0">
                <a:solidFill>
                  <a:srgbClr val="002060"/>
                </a:solidFill>
              </a:rPr>
              <a:t>   No decision yet on apportionment</a:t>
            </a:r>
          </a:p>
          <a:p>
            <a:endParaRPr lang="en-US" dirty="0"/>
          </a:p>
        </p:txBody>
      </p:sp>
      <p:sp>
        <p:nvSpPr>
          <p:cNvPr id="3" name="Text Placeholder 2">
            <a:extLst>
              <a:ext uri="{FF2B5EF4-FFF2-40B4-BE49-F238E27FC236}">
                <a16:creationId xmlns:a16="http://schemas.microsoft.com/office/drawing/2014/main" id="{BB94052F-6B27-3D4E-A3EA-E3E1B2D2DD5A}"/>
              </a:ext>
            </a:extLst>
          </p:cNvPr>
          <p:cNvSpPr>
            <a:spLocks noGrp="1"/>
          </p:cNvSpPr>
          <p:nvPr>
            <p:ph type="body" sz="quarter" idx="11"/>
          </p:nvPr>
        </p:nvSpPr>
        <p:spPr/>
        <p:txBody>
          <a:bodyPr/>
          <a:lstStyle/>
          <a:p>
            <a:r>
              <a:rPr lang="en-US" dirty="0"/>
              <a:t>EVIDENTIAL PROBLEMS WITH CAUSATION</a:t>
            </a:r>
          </a:p>
        </p:txBody>
      </p:sp>
    </p:spTree>
    <p:extLst>
      <p:ext uri="{BB962C8B-B14F-4D97-AF65-F5344CB8AC3E}">
        <p14:creationId xmlns:p14="http://schemas.microsoft.com/office/powerpoint/2010/main" val="1829357482"/>
      </p:ext>
    </p:extLst>
  </p:cSld>
  <p:clrMapOvr>
    <a:masterClrMapping/>
  </p:clrMapOvr>
</p:sld>
</file>

<file path=ppt/theme/theme1.xml><?xml version="1.0" encoding="utf-8"?>
<a:theme xmlns:a="http://schemas.openxmlformats.org/drawingml/2006/main" name="Office Theme">
  <a:themeElements>
    <a:clrScheme name="2TG">
      <a:dk1>
        <a:srgbClr val="000000"/>
      </a:dk1>
      <a:lt1>
        <a:srgbClr val="FFFFFF"/>
      </a:lt1>
      <a:dk2>
        <a:srgbClr val="26224B"/>
      </a:dk2>
      <a:lt2>
        <a:srgbClr val="8EABD9"/>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13096</TotalTime>
  <Words>1599</Words>
  <Application>Microsoft Macintosh PowerPoint</Application>
  <PresentationFormat>Widescreen</PresentationFormat>
  <Paragraphs>120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Frost</dc:creator>
  <cp:lastModifiedBy>Alison Green</cp:lastModifiedBy>
  <cp:revision>68</cp:revision>
  <dcterms:created xsi:type="dcterms:W3CDTF">2019-01-16T12:55:02Z</dcterms:created>
  <dcterms:modified xsi:type="dcterms:W3CDTF">2020-10-27T09:55:19Z</dcterms:modified>
</cp:coreProperties>
</file>