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sldIdLst>
    <p:sldId id="257" r:id="rId2"/>
    <p:sldId id="416" r:id="rId3"/>
    <p:sldId id="418" r:id="rId4"/>
    <p:sldId id="417" r:id="rId5"/>
    <p:sldId id="419" r:id="rId6"/>
    <p:sldId id="778" r:id="rId7"/>
    <p:sldId id="770" r:id="rId8"/>
    <p:sldId id="425" r:id="rId9"/>
    <p:sldId id="612" r:id="rId10"/>
    <p:sldId id="776" r:id="rId11"/>
    <p:sldId id="771" r:id="rId12"/>
    <p:sldId id="258" r:id="rId13"/>
    <p:sldId id="260" r:id="rId14"/>
    <p:sldId id="263" r:id="rId15"/>
    <p:sldId id="259" r:id="rId16"/>
    <p:sldId id="773" r:id="rId17"/>
    <p:sldId id="296" r:id="rId18"/>
    <p:sldId id="775" r:id="rId19"/>
    <p:sldId id="292" r:id="rId20"/>
    <p:sldId id="741" r:id="rId21"/>
    <p:sldId id="782" r:id="rId22"/>
    <p:sldId id="618" r:id="rId23"/>
    <p:sldId id="777" r:id="rId24"/>
    <p:sldId id="779" r:id="rId25"/>
    <p:sldId id="781" r:id="rId26"/>
    <p:sldId id="783" r:id="rId27"/>
    <p:sldId id="785" r:id="rId28"/>
    <p:sldId id="786" r:id="rId2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5E9282C-A21D-4D4B-A2C6-D017A381F28C}" v="78" dt="2020-09-19T20:53:51.61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69" autoAdjust="0"/>
    <p:restoredTop sz="94660"/>
  </p:normalViewPr>
  <p:slideViewPr>
    <p:cSldViewPr snapToGrid="0">
      <p:cViewPr varScale="1">
        <p:scale>
          <a:sx n="110" d="100"/>
          <a:sy n="110" d="100"/>
        </p:scale>
        <p:origin x="552"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microsoft.com/office/2015/10/relationships/revisionInfo" Target="revisionInfo.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34A52FA-2E17-47E5-92BE-4E13CB750CE8}" type="doc">
      <dgm:prSet loTypeId="urn:microsoft.com/office/officeart/2008/layout/LinedList" loCatId="list" qsTypeId="urn:microsoft.com/office/officeart/2005/8/quickstyle/simple1" qsCatId="simple" csTypeId="urn:microsoft.com/office/officeart/2005/8/colors/colorful1" csCatId="colorful"/>
      <dgm:spPr/>
      <dgm:t>
        <a:bodyPr/>
        <a:lstStyle/>
        <a:p>
          <a:endParaRPr lang="en-US"/>
        </a:p>
      </dgm:t>
    </dgm:pt>
    <dgm:pt modelId="{B374BA0C-6556-4BB9-932B-21AFE9F428D0}">
      <dgm:prSet/>
      <dgm:spPr/>
      <dgm:t>
        <a:bodyPr/>
        <a:lstStyle/>
        <a:p>
          <a:r>
            <a:rPr lang="en-US"/>
            <a:t>We need to distinguish between:</a:t>
          </a:r>
        </a:p>
      </dgm:t>
    </dgm:pt>
    <dgm:pt modelId="{5CD43FBD-F5B1-420E-B1EF-2874FE6E0B35}" type="parTrans" cxnId="{F934B379-E002-47E2-BE14-80FE78E07E34}">
      <dgm:prSet/>
      <dgm:spPr/>
      <dgm:t>
        <a:bodyPr/>
        <a:lstStyle/>
        <a:p>
          <a:endParaRPr lang="en-US"/>
        </a:p>
      </dgm:t>
    </dgm:pt>
    <dgm:pt modelId="{5C390BC4-638D-4FFE-A0F5-EED38829923A}" type="sibTrans" cxnId="{F934B379-E002-47E2-BE14-80FE78E07E34}">
      <dgm:prSet/>
      <dgm:spPr/>
      <dgm:t>
        <a:bodyPr/>
        <a:lstStyle/>
        <a:p>
          <a:endParaRPr lang="en-US"/>
        </a:p>
      </dgm:t>
    </dgm:pt>
    <dgm:pt modelId="{789F4024-100B-4E70-8D23-A07928893266}">
      <dgm:prSet/>
      <dgm:spPr/>
      <dgm:t>
        <a:bodyPr/>
        <a:lstStyle/>
        <a:p>
          <a:r>
            <a:rPr lang="en-US"/>
            <a:t>Insured Peril</a:t>
          </a:r>
        </a:p>
      </dgm:t>
    </dgm:pt>
    <dgm:pt modelId="{803930FC-923B-4CA5-987D-CDA409D6DD36}" type="parTrans" cxnId="{EAA41BB3-43DE-4E0B-BFE1-7DE38FE71C19}">
      <dgm:prSet/>
      <dgm:spPr/>
      <dgm:t>
        <a:bodyPr/>
        <a:lstStyle/>
        <a:p>
          <a:endParaRPr lang="en-US"/>
        </a:p>
      </dgm:t>
    </dgm:pt>
    <dgm:pt modelId="{38A8AE7D-2B8F-4B6E-A9B4-A7B01FC3AC02}" type="sibTrans" cxnId="{EAA41BB3-43DE-4E0B-BFE1-7DE38FE71C19}">
      <dgm:prSet/>
      <dgm:spPr/>
      <dgm:t>
        <a:bodyPr/>
        <a:lstStyle/>
        <a:p>
          <a:endParaRPr lang="en-US"/>
        </a:p>
      </dgm:t>
    </dgm:pt>
    <dgm:pt modelId="{CC37408B-E9AA-4E24-B9F1-9BD55AC4C8E5}">
      <dgm:prSet/>
      <dgm:spPr/>
      <dgm:t>
        <a:bodyPr/>
        <a:lstStyle/>
        <a:p>
          <a:r>
            <a:rPr lang="en-US"/>
            <a:t>Excluded (Excepted) Peril</a:t>
          </a:r>
        </a:p>
      </dgm:t>
    </dgm:pt>
    <dgm:pt modelId="{5DE4E105-1180-44D6-96BF-511B96E67503}" type="parTrans" cxnId="{752A09C5-8CF7-45F6-BBA8-9791F66CE5FB}">
      <dgm:prSet/>
      <dgm:spPr/>
      <dgm:t>
        <a:bodyPr/>
        <a:lstStyle/>
        <a:p>
          <a:endParaRPr lang="en-US"/>
        </a:p>
      </dgm:t>
    </dgm:pt>
    <dgm:pt modelId="{BD1838BE-3817-4DF4-A860-B62FCB651DAD}" type="sibTrans" cxnId="{752A09C5-8CF7-45F6-BBA8-9791F66CE5FB}">
      <dgm:prSet/>
      <dgm:spPr/>
      <dgm:t>
        <a:bodyPr/>
        <a:lstStyle/>
        <a:p>
          <a:endParaRPr lang="en-US"/>
        </a:p>
      </dgm:t>
    </dgm:pt>
    <dgm:pt modelId="{B50B5696-602E-45F1-B28F-8D1DCA3C6801}">
      <dgm:prSet/>
      <dgm:spPr/>
      <dgm:t>
        <a:bodyPr/>
        <a:lstStyle/>
        <a:p>
          <a:r>
            <a:rPr lang="en-US"/>
            <a:t>Uninsured Peril.</a:t>
          </a:r>
        </a:p>
      </dgm:t>
    </dgm:pt>
    <dgm:pt modelId="{25057448-B8DF-4ABE-BAF0-4784DA4326BC}" type="parTrans" cxnId="{50384D8F-64DD-44D3-BEE1-17CB50509986}">
      <dgm:prSet/>
      <dgm:spPr/>
      <dgm:t>
        <a:bodyPr/>
        <a:lstStyle/>
        <a:p>
          <a:endParaRPr lang="en-US"/>
        </a:p>
      </dgm:t>
    </dgm:pt>
    <dgm:pt modelId="{0F5458FD-6009-4954-A769-1C33FA09E842}" type="sibTrans" cxnId="{50384D8F-64DD-44D3-BEE1-17CB50509986}">
      <dgm:prSet/>
      <dgm:spPr/>
      <dgm:t>
        <a:bodyPr/>
        <a:lstStyle/>
        <a:p>
          <a:endParaRPr lang="en-US"/>
        </a:p>
      </dgm:t>
    </dgm:pt>
    <dgm:pt modelId="{A91C8DEF-C777-464E-A3CB-8EEF81824240}" type="pres">
      <dgm:prSet presAssocID="{E34A52FA-2E17-47E5-92BE-4E13CB750CE8}" presName="vert0" presStyleCnt="0">
        <dgm:presLayoutVars>
          <dgm:dir/>
          <dgm:animOne val="branch"/>
          <dgm:animLvl val="lvl"/>
        </dgm:presLayoutVars>
      </dgm:prSet>
      <dgm:spPr/>
    </dgm:pt>
    <dgm:pt modelId="{75B2B7D9-A6BA-466D-A313-0A1264164F19}" type="pres">
      <dgm:prSet presAssocID="{B374BA0C-6556-4BB9-932B-21AFE9F428D0}" presName="thickLine" presStyleLbl="alignNode1" presStyleIdx="0" presStyleCnt="4"/>
      <dgm:spPr/>
    </dgm:pt>
    <dgm:pt modelId="{0ADE4AFA-D05E-4A75-B2D4-3E62598ADD98}" type="pres">
      <dgm:prSet presAssocID="{B374BA0C-6556-4BB9-932B-21AFE9F428D0}" presName="horz1" presStyleCnt="0"/>
      <dgm:spPr/>
    </dgm:pt>
    <dgm:pt modelId="{1672894E-D009-49AE-BFEF-AC354035F607}" type="pres">
      <dgm:prSet presAssocID="{B374BA0C-6556-4BB9-932B-21AFE9F428D0}" presName="tx1" presStyleLbl="revTx" presStyleIdx="0" presStyleCnt="4"/>
      <dgm:spPr/>
    </dgm:pt>
    <dgm:pt modelId="{888CD79A-E5EB-4B09-A7AE-71580CBAACF6}" type="pres">
      <dgm:prSet presAssocID="{B374BA0C-6556-4BB9-932B-21AFE9F428D0}" presName="vert1" presStyleCnt="0"/>
      <dgm:spPr/>
    </dgm:pt>
    <dgm:pt modelId="{14E87968-0F07-454C-8C94-9EEA2CE5A447}" type="pres">
      <dgm:prSet presAssocID="{789F4024-100B-4E70-8D23-A07928893266}" presName="thickLine" presStyleLbl="alignNode1" presStyleIdx="1" presStyleCnt="4"/>
      <dgm:spPr/>
    </dgm:pt>
    <dgm:pt modelId="{8FE2DB4C-9A47-4B92-BCF3-23817C08681A}" type="pres">
      <dgm:prSet presAssocID="{789F4024-100B-4E70-8D23-A07928893266}" presName="horz1" presStyleCnt="0"/>
      <dgm:spPr/>
    </dgm:pt>
    <dgm:pt modelId="{C07C74B2-3CA1-46AD-ACA6-02A6E7A0080D}" type="pres">
      <dgm:prSet presAssocID="{789F4024-100B-4E70-8D23-A07928893266}" presName="tx1" presStyleLbl="revTx" presStyleIdx="1" presStyleCnt="4"/>
      <dgm:spPr/>
    </dgm:pt>
    <dgm:pt modelId="{4360C736-77A3-4F8F-AE31-538B2A4B0D59}" type="pres">
      <dgm:prSet presAssocID="{789F4024-100B-4E70-8D23-A07928893266}" presName="vert1" presStyleCnt="0"/>
      <dgm:spPr/>
    </dgm:pt>
    <dgm:pt modelId="{88FDC0C1-6494-440B-B2BB-31DCD93C114D}" type="pres">
      <dgm:prSet presAssocID="{CC37408B-E9AA-4E24-B9F1-9BD55AC4C8E5}" presName="thickLine" presStyleLbl="alignNode1" presStyleIdx="2" presStyleCnt="4"/>
      <dgm:spPr/>
    </dgm:pt>
    <dgm:pt modelId="{05260C9A-1655-416B-98C5-60FDAD105938}" type="pres">
      <dgm:prSet presAssocID="{CC37408B-E9AA-4E24-B9F1-9BD55AC4C8E5}" presName="horz1" presStyleCnt="0"/>
      <dgm:spPr/>
    </dgm:pt>
    <dgm:pt modelId="{D7B00142-906B-4814-9CB1-5C715E6128DF}" type="pres">
      <dgm:prSet presAssocID="{CC37408B-E9AA-4E24-B9F1-9BD55AC4C8E5}" presName="tx1" presStyleLbl="revTx" presStyleIdx="2" presStyleCnt="4"/>
      <dgm:spPr/>
    </dgm:pt>
    <dgm:pt modelId="{DDBDAEDB-915E-421F-990A-1D5D9BDD2C1A}" type="pres">
      <dgm:prSet presAssocID="{CC37408B-E9AA-4E24-B9F1-9BD55AC4C8E5}" presName="vert1" presStyleCnt="0"/>
      <dgm:spPr/>
    </dgm:pt>
    <dgm:pt modelId="{18A2F569-72D2-408F-AEE8-2B10D6BE7DB8}" type="pres">
      <dgm:prSet presAssocID="{B50B5696-602E-45F1-B28F-8D1DCA3C6801}" presName="thickLine" presStyleLbl="alignNode1" presStyleIdx="3" presStyleCnt="4"/>
      <dgm:spPr/>
    </dgm:pt>
    <dgm:pt modelId="{F3A5CDDD-6FF0-47A3-9E4B-47405C576413}" type="pres">
      <dgm:prSet presAssocID="{B50B5696-602E-45F1-B28F-8D1DCA3C6801}" presName="horz1" presStyleCnt="0"/>
      <dgm:spPr/>
    </dgm:pt>
    <dgm:pt modelId="{B1C98AA2-014D-4B65-A591-0D40A669C234}" type="pres">
      <dgm:prSet presAssocID="{B50B5696-602E-45F1-B28F-8D1DCA3C6801}" presName="tx1" presStyleLbl="revTx" presStyleIdx="3" presStyleCnt="4"/>
      <dgm:spPr/>
    </dgm:pt>
    <dgm:pt modelId="{B9889F73-97AE-471A-827C-C001D3613898}" type="pres">
      <dgm:prSet presAssocID="{B50B5696-602E-45F1-B28F-8D1DCA3C6801}" presName="vert1" presStyleCnt="0"/>
      <dgm:spPr/>
    </dgm:pt>
  </dgm:ptLst>
  <dgm:cxnLst>
    <dgm:cxn modelId="{2851CE05-0C66-47CC-A483-C762E8F1C818}" type="presOf" srcId="{B374BA0C-6556-4BB9-932B-21AFE9F428D0}" destId="{1672894E-D009-49AE-BFEF-AC354035F607}" srcOrd="0" destOrd="0" presId="urn:microsoft.com/office/officeart/2008/layout/LinedList"/>
    <dgm:cxn modelId="{B3833763-CC7C-4A00-88EA-3CBFCD95A0A5}" type="presOf" srcId="{789F4024-100B-4E70-8D23-A07928893266}" destId="{C07C74B2-3CA1-46AD-ACA6-02A6E7A0080D}" srcOrd="0" destOrd="0" presId="urn:microsoft.com/office/officeart/2008/layout/LinedList"/>
    <dgm:cxn modelId="{F934B379-E002-47E2-BE14-80FE78E07E34}" srcId="{E34A52FA-2E17-47E5-92BE-4E13CB750CE8}" destId="{B374BA0C-6556-4BB9-932B-21AFE9F428D0}" srcOrd="0" destOrd="0" parTransId="{5CD43FBD-F5B1-420E-B1EF-2874FE6E0B35}" sibTransId="{5C390BC4-638D-4FFE-A0F5-EED38829923A}"/>
    <dgm:cxn modelId="{50384D8F-64DD-44D3-BEE1-17CB50509986}" srcId="{E34A52FA-2E17-47E5-92BE-4E13CB750CE8}" destId="{B50B5696-602E-45F1-B28F-8D1DCA3C6801}" srcOrd="3" destOrd="0" parTransId="{25057448-B8DF-4ABE-BAF0-4784DA4326BC}" sibTransId="{0F5458FD-6009-4954-A769-1C33FA09E842}"/>
    <dgm:cxn modelId="{EAA41BB3-43DE-4E0B-BFE1-7DE38FE71C19}" srcId="{E34A52FA-2E17-47E5-92BE-4E13CB750CE8}" destId="{789F4024-100B-4E70-8D23-A07928893266}" srcOrd="1" destOrd="0" parTransId="{803930FC-923B-4CA5-987D-CDA409D6DD36}" sibTransId="{38A8AE7D-2B8F-4B6E-A9B4-A7B01FC3AC02}"/>
    <dgm:cxn modelId="{50016FBE-FF70-47C6-8D60-F7EA099EEA31}" type="presOf" srcId="{E34A52FA-2E17-47E5-92BE-4E13CB750CE8}" destId="{A91C8DEF-C777-464E-A3CB-8EEF81824240}" srcOrd="0" destOrd="0" presId="urn:microsoft.com/office/officeart/2008/layout/LinedList"/>
    <dgm:cxn modelId="{752A09C5-8CF7-45F6-BBA8-9791F66CE5FB}" srcId="{E34A52FA-2E17-47E5-92BE-4E13CB750CE8}" destId="{CC37408B-E9AA-4E24-B9F1-9BD55AC4C8E5}" srcOrd="2" destOrd="0" parTransId="{5DE4E105-1180-44D6-96BF-511B96E67503}" sibTransId="{BD1838BE-3817-4DF4-A860-B62FCB651DAD}"/>
    <dgm:cxn modelId="{11B4A1DC-7FB1-4F74-BDFF-BAEE191719F7}" type="presOf" srcId="{CC37408B-E9AA-4E24-B9F1-9BD55AC4C8E5}" destId="{D7B00142-906B-4814-9CB1-5C715E6128DF}" srcOrd="0" destOrd="0" presId="urn:microsoft.com/office/officeart/2008/layout/LinedList"/>
    <dgm:cxn modelId="{334237F3-8AF9-45F8-8808-15F00ABFC5ED}" type="presOf" srcId="{B50B5696-602E-45F1-B28F-8D1DCA3C6801}" destId="{B1C98AA2-014D-4B65-A591-0D40A669C234}" srcOrd="0" destOrd="0" presId="urn:microsoft.com/office/officeart/2008/layout/LinedList"/>
    <dgm:cxn modelId="{AE682DFF-9690-47DA-9470-3307A6B4B4D5}" type="presParOf" srcId="{A91C8DEF-C777-464E-A3CB-8EEF81824240}" destId="{75B2B7D9-A6BA-466D-A313-0A1264164F19}" srcOrd="0" destOrd="0" presId="urn:microsoft.com/office/officeart/2008/layout/LinedList"/>
    <dgm:cxn modelId="{35859464-AAEB-43EE-8D43-4934C85797FF}" type="presParOf" srcId="{A91C8DEF-C777-464E-A3CB-8EEF81824240}" destId="{0ADE4AFA-D05E-4A75-B2D4-3E62598ADD98}" srcOrd="1" destOrd="0" presId="urn:microsoft.com/office/officeart/2008/layout/LinedList"/>
    <dgm:cxn modelId="{64B0AA5B-8C4E-4AF5-8CA2-15B5B1A946F1}" type="presParOf" srcId="{0ADE4AFA-D05E-4A75-B2D4-3E62598ADD98}" destId="{1672894E-D009-49AE-BFEF-AC354035F607}" srcOrd="0" destOrd="0" presId="urn:microsoft.com/office/officeart/2008/layout/LinedList"/>
    <dgm:cxn modelId="{BB2CDD12-05F5-41FE-865C-FD8707781507}" type="presParOf" srcId="{0ADE4AFA-D05E-4A75-B2D4-3E62598ADD98}" destId="{888CD79A-E5EB-4B09-A7AE-71580CBAACF6}" srcOrd="1" destOrd="0" presId="urn:microsoft.com/office/officeart/2008/layout/LinedList"/>
    <dgm:cxn modelId="{393EC1C4-78B4-40CC-94B5-9AD90C74A87C}" type="presParOf" srcId="{A91C8DEF-C777-464E-A3CB-8EEF81824240}" destId="{14E87968-0F07-454C-8C94-9EEA2CE5A447}" srcOrd="2" destOrd="0" presId="urn:microsoft.com/office/officeart/2008/layout/LinedList"/>
    <dgm:cxn modelId="{60C6ADAC-86D3-4817-AD46-5262F828AFD4}" type="presParOf" srcId="{A91C8DEF-C777-464E-A3CB-8EEF81824240}" destId="{8FE2DB4C-9A47-4B92-BCF3-23817C08681A}" srcOrd="3" destOrd="0" presId="urn:microsoft.com/office/officeart/2008/layout/LinedList"/>
    <dgm:cxn modelId="{10EAFA3D-4D9D-4530-B2B8-612B9302BE77}" type="presParOf" srcId="{8FE2DB4C-9A47-4B92-BCF3-23817C08681A}" destId="{C07C74B2-3CA1-46AD-ACA6-02A6E7A0080D}" srcOrd="0" destOrd="0" presId="urn:microsoft.com/office/officeart/2008/layout/LinedList"/>
    <dgm:cxn modelId="{91F09DF3-EECF-4B72-9583-7845ADB34698}" type="presParOf" srcId="{8FE2DB4C-9A47-4B92-BCF3-23817C08681A}" destId="{4360C736-77A3-4F8F-AE31-538B2A4B0D59}" srcOrd="1" destOrd="0" presId="urn:microsoft.com/office/officeart/2008/layout/LinedList"/>
    <dgm:cxn modelId="{C10AFB1A-0659-4887-96D1-25DB424AC131}" type="presParOf" srcId="{A91C8DEF-C777-464E-A3CB-8EEF81824240}" destId="{88FDC0C1-6494-440B-B2BB-31DCD93C114D}" srcOrd="4" destOrd="0" presId="urn:microsoft.com/office/officeart/2008/layout/LinedList"/>
    <dgm:cxn modelId="{0BCD18C7-15F6-4E38-85BD-DE955AB8E049}" type="presParOf" srcId="{A91C8DEF-C777-464E-A3CB-8EEF81824240}" destId="{05260C9A-1655-416B-98C5-60FDAD105938}" srcOrd="5" destOrd="0" presId="urn:microsoft.com/office/officeart/2008/layout/LinedList"/>
    <dgm:cxn modelId="{552AFBA6-1A45-490D-AE5F-665DACF7EB92}" type="presParOf" srcId="{05260C9A-1655-416B-98C5-60FDAD105938}" destId="{D7B00142-906B-4814-9CB1-5C715E6128DF}" srcOrd="0" destOrd="0" presId="urn:microsoft.com/office/officeart/2008/layout/LinedList"/>
    <dgm:cxn modelId="{2BEE2375-4960-4068-AAE4-55295E46DFFA}" type="presParOf" srcId="{05260C9A-1655-416B-98C5-60FDAD105938}" destId="{DDBDAEDB-915E-421F-990A-1D5D9BDD2C1A}" srcOrd="1" destOrd="0" presId="urn:microsoft.com/office/officeart/2008/layout/LinedList"/>
    <dgm:cxn modelId="{8A28159D-5D8A-4F08-9A04-C79AF582F729}" type="presParOf" srcId="{A91C8DEF-C777-464E-A3CB-8EEF81824240}" destId="{18A2F569-72D2-408F-AEE8-2B10D6BE7DB8}" srcOrd="6" destOrd="0" presId="urn:microsoft.com/office/officeart/2008/layout/LinedList"/>
    <dgm:cxn modelId="{53B43408-2328-4890-B422-45A3E4E10B6E}" type="presParOf" srcId="{A91C8DEF-C777-464E-A3CB-8EEF81824240}" destId="{F3A5CDDD-6FF0-47A3-9E4B-47405C576413}" srcOrd="7" destOrd="0" presId="urn:microsoft.com/office/officeart/2008/layout/LinedList"/>
    <dgm:cxn modelId="{313F4C56-2B62-4BAA-BD3E-CAD58211CD2A}" type="presParOf" srcId="{F3A5CDDD-6FF0-47A3-9E4B-47405C576413}" destId="{B1C98AA2-014D-4B65-A591-0D40A669C234}" srcOrd="0" destOrd="0" presId="urn:microsoft.com/office/officeart/2008/layout/LinedList"/>
    <dgm:cxn modelId="{036DEE89-2BB5-4671-A1ED-4198AA368216}" type="presParOf" srcId="{F3A5CDDD-6FF0-47A3-9E4B-47405C576413}" destId="{B9889F73-97AE-471A-827C-C001D3613898}"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B0D4B52-DF51-4602-993A-73F0EB4E5367}"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B4819947-9420-40DD-A9FA-7975092EC0AE}">
      <dgm:prSet/>
      <dgm:spPr/>
      <dgm:t>
        <a:bodyPr/>
        <a:lstStyle/>
        <a:p>
          <a:r>
            <a:rPr lang="en-GB" dirty="0"/>
            <a:t>Heath and Safety at Work Act 1974 states that an employer must provide and maintain proper premises and equipment and provide a safe system of work.</a:t>
          </a:r>
          <a:endParaRPr lang="en-US" dirty="0"/>
        </a:p>
      </dgm:t>
    </dgm:pt>
    <dgm:pt modelId="{E6E6C6C2-8BDF-467C-90A3-E87EDC11AA71}" type="parTrans" cxnId="{77DE57FD-337D-4D0E-87C2-27CC773BDDDB}">
      <dgm:prSet/>
      <dgm:spPr/>
      <dgm:t>
        <a:bodyPr/>
        <a:lstStyle/>
        <a:p>
          <a:endParaRPr lang="en-US"/>
        </a:p>
      </dgm:t>
    </dgm:pt>
    <dgm:pt modelId="{5110C4F0-EC34-44CE-86EC-EA78063DF9E5}" type="sibTrans" cxnId="{77DE57FD-337D-4D0E-87C2-27CC773BDDDB}">
      <dgm:prSet/>
      <dgm:spPr/>
      <dgm:t>
        <a:bodyPr/>
        <a:lstStyle/>
        <a:p>
          <a:endParaRPr lang="en-US"/>
        </a:p>
      </dgm:t>
    </dgm:pt>
    <dgm:pt modelId="{A5550DC6-2AC5-4AFF-85A1-ABEA4E2B9D5C}">
      <dgm:prSet/>
      <dgm:spPr/>
      <dgm:t>
        <a:bodyPr/>
        <a:lstStyle/>
        <a:p>
          <a:r>
            <a:rPr lang="en-GB" dirty="0"/>
            <a:t>The Management of Health and Safety at Work Regulations 1999 states that an employer may be sued, if an accident at work is attributable to an employer’s failure to implement a suitable and sufficient risk assessment.</a:t>
          </a:r>
          <a:endParaRPr lang="en-US" dirty="0"/>
        </a:p>
      </dgm:t>
    </dgm:pt>
    <dgm:pt modelId="{7F5C6122-802A-47A3-AB34-099AC9067C92}" type="parTrans" cxnId="{F92C649B-AB80-447B-BE51-4DA4602FDB95}">
      <dgm:prSet/>
      <dgm:spPr/>
      <dgm:t>
        <a:bodyPr/>
        <a:lstStyle/>
        <a:p>
          <a:endParaRPr lang="en-US"/>
        </a:p>
      </dgm:t>
    </dgm:pt>
    <dgm:pt modelId="{8E90D3A0-D14C-42CC-9975-BED340687E08}" type="sibTrans" cxnId="{F92C649B-AB80-447B-BE51-4DA4602FDB95}">
      <dgm:prSet/>
      <dgm:spPr/>
      <dgm:t>
        <a:bodyPr/>
        <a:lstStyle/>
        <a:p>
          <a:endParaRPr lang="en-US"/>
        </a:p>
      </dgm:t>
    </dgm:pt>
    <dgm:pt modelId="{86C2EB9E-FA41-4FB2-8F5D-772DC04B6D97}">
      <dgm:prSet/>
      <dgm:spPr/>
      <dgm:t>
        <a:bodyPr/>
        <a:lstStyle/>
        <a:p>
          <a:r>
            <a:rPr lang="en-GB" dirty="0"/>
            <a:t>Your clients must provide what to be compliant?</a:t>
          </a:r>
        </a:p>
        <a:p>
          <a:endParaRPr lang="en-US" dirty="0"/>
        </a:p>
      </dgm:t>
    </dgm:pt>
    <dgm:pt modelId="{738B4A0D-C9D5-45E7-9106-360D6A5CF265}" type="parTrans" cxnId="{FAC9BF07-C485-4030-9121-42AE55F782FF}">
      <dgm:prSet/>
      <dgm:spPr/>
      <dgm:t>
        <a:bodyPr/>
        <a:lstStyle/>
        <a:p>
          <a:endParaRPr lang="en-US"/>
        </a:p>
      </dgm:t>
    </dgm:pt>
    <dgm:pt modelId="{2F1587B3-158B-40C3-904C-9151DE6EE4C8}" type="sibTrans" cxnId="{FAC9BF07-C485-4030-9121-42AE55F782FF}">
      <dgm:prSet/>
      <dgm:spPr/>
      <dgm:t>
        <a:bodyPr/>
        <a:lstStyle/>
        <a:p>
          <a:endParaRPr lang="en-US"/>
        </a:p>
      </dgm:t>
    </dgm:pt>
    <dgm:pt modelId="{9CCF2231-039C-4EA9-8DA6-B83F6E6EA782}" type="pres">
      <dgm:prSet presAssocID="{7B0D4B52-DF51-4602-993A-73F0EB4E5367}" presName="linear" presStyleCnt="0">
        <dgm:presLayoutVars>
          <dgm:animLvl val="lvl"/>
          <dgm:resizeHandles val="exact"/>
        </dgm:presLayoutVars>
      </dgm:prSet>
      <dgm:spPr/>
    </dgm:pt>
    <dgm:pt modelId="{23B9F2C8-80E1-4B26-9E9D-FB95CBCEAD98}" type="pres">
      <dgm:prSet presAssocID="{B4819947-9420-40DD-A9FA-7975092EC0AE}" presName="parentText" presStyleLbl="node1" presStyleIdx="0" presStyleCnt="3">
        <dgm:presLayoutVars>
          <dgm:chMax val="0"/>
          <dgm:bulletEnabled val="1"/>
        </dgm:presLayoutVars>
      </dgm:prSet>
      <dgm:spPr/>
    </dgm:pt>
    <dgm:pt modelId="{4FE17AF8-37BF-4140-A6F2-875B09E4B874}" type="pres">
      <dgm:prSet presAssocID="{5110C4F0-EC34-44CE-86EC-EA78063DF9E5}" presName="spacer" presStyleCnt="0"/>
      <dgm:spPr/>
    </dgm:pt>
    <dgm:pt modelId="{CD15C7D3-8514-4B85-8D30-AD59FA282795}" type="pres">
      <dgm:prSet presAssocID="{A5550DC6-2AC5-4AFF-85A1-ABEA4E2B9D5C}" presName="parentText" presStyleLbl="node1" presStyleIdx="1" presStyleCnt="3">
        <dgm:presLayoutVars>
          <dgm:chMax val="0"/>
          <dgm:bulletEnabled val="1"/>
        </dgm:presLayoutVars>
      </dgm:prSet>
      <dgm:spPr/>
    </dgm:pt>
    <dgm:pt modelId="{681634C9-3A2F-429D-8A3E-6C71DE90D877}" type="pres">
      <dgm:prSet presAssocID="{8E90D3A0-D14C-42CC-9975-BED340687E08}" presName="spacer" presStyleCnt="0"/>
      <dgm:spPr/>
    </dgm:pt>
    <dgm:pt modelId="{1EF4286C-C385-4B47-B4BC-2DD6CDCCDC74}" type="pres">
      <dgm:prSet presAssocID="{86C2EB9E-FA41-4FB2-8F5D-772DC04B6D97}" presName="parentText" presStyleLbl="node1" presStyleIdx="2" presStyleCnt="3">
        <dgm:presLayoutVars>
          <dgm:chMax val="0"/>
          <dgm:bulletEnabled val="1"/>
        </dgm:presLayoutVars>
      </dgm:prSet>
      <dgm:spPr/>
    </dgm:pt>
  </dgm:ptLst>
  <dgm:cxnLst>
    <dgm:cxn modelId="{FAC9BF07-C485-4030-9121-42AE55F782FF}" srcId="{7B0D4B52-DF51-4602-993A-73F0EB4E5367}" destId="{86C2EB9E-FA41-4FB2-8F5D-772DC04B6D97}" srcOrd="2" destOrd="0" parTransId="{738B4A0D-C9D5-45E7-9106-360D6A5CF265}" sibTransId="{2F1587B3-158B-40C3-904C-9151DE6EE4C8}"/>
    <dgm:cxn modelId="{B0EFA754-9C60-4D1E-8416-2A55C7038348}" type="presOf" srcId="{7B0D4B52-DF51-4602-993A-73F0EB4E5367}" destId="{9CCF2231-039C-4EA9-8DA6-B83F6E6EA782}" srcOrd="0" destOrd="0" presId="urn:microsoft.com/office/officeart/2005/8/layout/vList2"/>
    <dgm:cxn modelId="{942D8A5B-B098-483F-947E-C1012D42F22E}" type="presOf" srcId="{B4819947-9420-40DD-A9FA-7975092EC0AE}" destId="{23B9F2C8-80E1-4B26-9E9D-FB95CBCEAD98}" srcOrd="0" destOrd="0" presId="urn:microsoft.com/office/officeart/2005/8/layout/vList2"/>
    <dgm:cxn modelId="{509AA094-30CE-47F3-A629-06AA58792BD9}" type="presOf" srcId="{A5550DC6-2AC5-4AFF-85A1-ABEA4E2B9D5C}" destId="{CD15C7D3-8514-4B85-8D30-AD59FA282795}" srcOrd="0" destOrd="0" presId="urn:microsoft.com/office/officeart/2005/8/layout/vList2"/>
    <dgm:cxn modelId="{F92C649B-AB80-447B-BE51-4DA4602FDB95}" srcId="{7B0D4B52-DF51-4602-993A-73F0EB4E5367}" destId="{A5550DC6-2AC5-4AFF-85A1-ABEA4E2B9D5C}" srcOrd="1" destOrd="0" parTransId="{7F5C6122-802A-47A3-AB34-099AC9067C92}" sibTransId="{8E90D3A0-D14C-42CC-9975-BED340687E08}"/>
    <dgm:cxn modelId="{7BB80BB1-6082-46D1-9B22-F72CD7E38F67}" type="presOf" srcId="{86C2EB9E-FA41-4FB2-8F5D-772DC04B6D97}" destId="{1EF4286C-C385-4B47-B4BC-2DD6CDCCDC74}" srcOrd="0" destOrd="0" presId="urn:microsoft.com/office/officeart/2005/8/layout/vList2"/>
    <dgm:cxn modelId="{77DE57FD-337D-4D0E-87C2-27CC773BDDDB}" srcId="{7B0D4B52-DF51-4602-993A-73F0EB4E5367}" destId="{B4819947-9420-40DD-A9FA-7975092EC0AE}" srcOrd="0" destOrd="0" parTransId="{E6E6C6C2-8BDF-467C-90A3-E87EDC11AA71}" sibTransId="{5110C4F0-EC34-44CE-86EC-EA78063DF9E5}"/>
    <dgm:cxn modelId="{DC154DEA-FDFC-40B2-9DC7-02D1CCEFACF8}" type="presParOf" srcId="{9CCF2231-039C-4EA9-8DA6-B83F6E6EA782}" destId="{23B9F2C8-80E1-4B26-9E9D-FB95CBCEAD98}" srcOrd="0" destOrd="0" presId="urn:microsoft.com/office/officeart/2005/8/layout/vList2"/>
    <dgm:cxn modelId="{4749F69E-14A8-401D-8CC4-0CBC12BE3E09}" type="presParOf" srcId="{9CCF2231-039C-4EA9-8DA6-B83F6E6EA782}" destId="{4FE17AF8-37BF-4140-A6F2-875B09E4B874}" srcOrd="1" destOrd="0" presId="urn:microsoft.com/office/officeart/2005/8/layout/vList2"/>
    <dgm:cxn modelId="{A04169D4-88B5-410E-9A37-C0E8CBF11CBB}" type="presParOf" srcId="{9CCF2231-039C-4EA9-8DA6-B83F6E6EA782}" destId="{CD15C7D3-8514-4B85-8D30-AD59FA282795}" srcOrd="2" destOrd="0" presId="urn:microsoft.com/office/officeart/2005/8/layout/vList2"/>
    <dgm:cxn modelId="{1263231B-CE09-42D2-9124-EDED8F5807B4}" type="presParOf" srcId="{9CCF2231-039C-4EA9-8DA6-B83F6E6EA782}" destId="{681634C9-3A2F-429D-8A3E-6C71DE90D877}" srcOrd="3" destOrd="0" presId="urn:microsoft.com/office/officeart/2005/8/layout/vList2"/>
    <dgm:cxn modelId="{C2C4B223-0D46-4A9F-BECC-4D20FC362D67}" type="presParOf" srcId="{9CCF2231-039C-4EA9-8DA6-B83F6E6EA782}" destId="{1EF4286C-C385-4B47-B4BC-2DD6CDCCDC74}"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5B2B7D9-A6BA-466D-A313-0A1264164F19}">
      <dsp:nvSpPr>
        <dsp:cNvPr id="0" name=""/>
        <dsp:cNvSpPr/>
      </dsp:nvSpPr>
      <dsp:spPr>
        <a:xfrm>
          <a:off x="0" y="0"/>
          <a:ext cx="6492875"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672894E-D009-49AE-BFEF-AC354035F607}">
      <dsp:nvSpPr>
        <dsp:cNvPr id="0" name=""/>
        <dsp:cNvSpPr/>
      </dsp:nvSpPr>
      <dsp:spPr>
        <a:xfrm>
          <a:off x="0" y="0"/>
          <a:ext cx="6492875" cy="12763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7160" tIns="137160" rIns="137160" bIns="137160" numCol="1" spcCol="1270" anchor="t" anchorCtr="0">
          <a:noAutofit/>
        </a:bodyPr>
        <a:lstStyle/>
        <a:p>
          <a:pPr marL="0" lvl="0" indent="0" algn="l" defTabSz="1600200">
            <a:lnSpc>
              <a:spcPct val="90000"/>
            </a:lnSpc>
            <a:spcBef>
              <a:spcPct val="0"/>
            </a:spcBef>
            <a:spcAft>
              <a:spcPct val="35000"/>
            </a:spcAft>
            <a:buNone/>
          </a:pPr>
          <a:r>
            <a:rPr lang="en-US" sz="3600" kern="1200"/>
            <a:t>We need to distinguish between:</a:t>
          </a:r>
        </a:p>
      </dsp:txBody>
      <dsp:txXfrm>
        <a:off x="0" y="0"/>
        <a:ext cx="6492875" cy="1276350"/>
      </dsp:txXfrm>
    </dsp:sp>
    <dsp:sp modelId="{14E87968-0F07-454C-8C94-9EEA2CE5A447}">
      <dsp:nvSpPr>
        <dsp:cNvPr id="0" name=""/>
        <dsp:cNvSpPr/>
      </dsp:nvSpPr>
      <dsp:spPr>
        <a:xfrm>
          <a:off x="0" y="1276350"/>
          <a:ext cx="6492875" cy="0"/>
        </a:xfrm>
        <a:prstGeom prst="line">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07C74B2-3CA1-46AD-ACA6-02A6E7A0080D}">
      <dsp:nvSpPr>
        <dsp:cNvPr id="0" name=""/>
        <dsp:cNvSpPr/>
      </dsp:nvSpPr>
      <dsp:spPr>
        <a:xfrm>
          <a:off x="0" y="1276350"/>
          <a:ext cx="6492875" cy="12763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7160" tIns="137160" rIns="137160" bIns="137160" numCol="1" spcCol="1270" anchor="t" anchorCtr="0">
          <a:noAutofit/>
        </a:bodyPr>
        <a:lstStyle/>
        <a:p>
          <a:pPr marL="0" lvl="0" indent="0" algn="l" defTabSz="1600200">
            <a:lnSpc>
              <a:spcPct val="90000"/>
            </a:lnSpc>
            <a:spcBef>
              <a:spcPct val="0"/>
            </a:spcBef>
            <a:spcAft>
              <a:spcPct val="35000"/>
            </a:spcAft>
            <a:buNone/>
          </a:pPr>
          <a:r>
            <a:rPr lang="en-US" sz="3600" kern="1200"/>
            <a:t>Insured Peril</a:t>
          </a:r>
        </a:p>
      </dsp:txBody>
      <dsp:txXfrm>
        <a:off x="0" y="1276350"/>
        <a:ext cx="6492875" cy="1276350"/>
      </dsp:txXfrm>
    </dsp:sp>
    <dsp:sp modelId="{88FDC0C1-6494-440B-B2BB-31DCD93C114D}">
      <dsp:nvSpPr>
        <dsp:cNvPr id="0" name=""/>
        <dsp:cNvSpPr/>
      </dsp:nvSpPr>
      <dsp:spPr>
        <a:xfrm>
          <a:off x="0" y="2552700"/>
          <a:ext cx="6492875" cy="0"/>
        </a:xfrm>
        <a:prstGeom prst="line">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7B00142-906B-4814-9CB1-5C715E6128DF}">
      <dsp:nvSpPr>
        <dsp:cNvPr id="0" name=""/>
        <dsp:cNvSpPr/>
      </dsp:nvSpPr>
      <dsp:spPr>
        <a:xfrm>
          <a:off x="0" y="2552700"/>
          <a:ext cx="6492875" cy="12763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7160" tIns="137160" rIns="137160" bIns="137160" numCol="1" spcCol="1270" anchor="t" anchorCtr="0">
          <a:noAutofit/>
        </a:bodyPr>
        <a:lstStyle/>
        <a:p>
          <a:pPr marL="0" lvl="0" indent="0" algn="l" defTabSz="1600200">
            <a:lnSpc>
              <a:spcPct val="90000"/>
            </a:lnSpc>
            <a:spcBef>
              <a:spcPct val="0"/>
            </a:spcBef>
            <a:spcAft>
              <a:spcPct val="35000"/>
            </a:spcAft>
            <a:buNone/>
          </a:pPr>
          <a:r>
            <a:rPr lang="en-US" sz="3600" kern="1200"/>
            <a:t>Excluded (Excepted) Peril</a:t>
          </a:r>
        </a:p>
      </dsp:txBody>
      <dsp:txXfrm>
        <a:off x="0" y="2552700"/>
        <a:ext cx="6492875" cy="1276350"/>
      </dsp:txXfrm>
    </dsp:sp>
    <dsp:sp modelId="{18A2F569-72D2-408F-AEE8-2B10D6BE7DB8}">
      <dsp:nvSpPr>
        <dsp:cNvPr id="0" name=""/>
        <dsp:cNvSpPr/>
      </dsp:nvSpPr>
      <dsp:spPr>
        <a:xfrm>
          <a:off x="0" y="3829050"/>
          <a:ext cx="6492875" cy="0"/>
        </a:xfrm>
        <a:prstGeom prst="line">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1C98AA2-014D-4B65-A591-0D40A669C234}">
      <dsp:nvSpPr>
        <dsp:cNvPr id="0" name=""/>
        <dsp:cNvSpPr/>
      </dsp:nvSpPr>
      <dsp:spPr>
        <a:xfrm>
          <a:off x="0" y="3829050"/>
          <a:ext cx="6492875" cy="12763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7160" tIns="137160" rIns="137160" bIns="137160" numCol="1" spcCol="1270" anchor="t" anchorCtr="0">
          <a:noAutofit/>
        </a:bodyPr>
        <a:lstStyle/>
        <a:p>
          <a:pPr marL="0" lvl="0" indent="0" algn="l" defTabSz="1600200">
            <a:lnSpc>
              <a:spcPct val="90000"/>
            </a:lnSpc>
            <a:spcBef>
              <a:spcPct val="0"/>
            </a:spcBef>
            <a:spcAft>
              <a:spcPct val="35000"/>
            </a:spcAft>
            <a:buNone/>
          </a:pPr>
          <a:r>
            <a:rPr lang="en-US" sz="3600" kern="1200"/>
            <a:t>Uninsured Peril.</a:t>
          </a:r>
        </a:p>
      </dsp:txBody>
      <dsp:txXfrm>
        <a:off x="0" y="3829050"/>
        <a:ext cx="6492875" cy="127635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3B9F2C8-80E1-4B26-9E9D-FB95CBCEAD98}">
      <dsp:nvSpPr>
        <dsp:cNvPr id="0" name=""/>
        <dsp:cNvSpPr/>
      </dsp:nvSpPr>
      <dsp:spPr>
        <a:xfrm>
          <a:off x="0" y="395890"/>
          <a:ext cx="10515600" cy="142974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en-GB" sz="2600" kern="1200" dirty="0"/>
            <a:t>Heath and Safety at Work Act 1974 states that an employer must provide and maintain proper premises and equipment and provide a safe system of work.</a:t>
          </a:r>
          <a:endParaRPr lang="en-US" sz="2600" kern="1200" dirty="0"/>
        </a:p>
      </dsp:txBody>
      <dsp:txXfrm>
        <a:off x="69794" y="465684"/>
        <a:ext cx="10376012" cy="1290152"/>
      </dsp:txXfrm>
    </dsp:sp>
    <dsp:sp modelId="{CD15C7D3-8514-4B85-8D30-AD59FA282795}">
      <dsp:nvSpPr>
        <dsp:cNvPr id="0" name=""/>
        <dsp:cNvSpPr/>
      </dsp:nvSpPr>
      <dsp:spPr>
        <a:xfrm>
          <a:off x="0" y="1900510"/>
          <a:ext cx="10515600" cy="142974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en-GB" sz="2600" kern="1200" dirty="0"/>
            <a:t>The Management of Health and Safety at Work Regulations 1999 states that an employer may be sued, if an accident at work is attributable to an employer’s failure to implement a suitable and sufficient risk assessment.</a:t>
          </a:r>
          <a:endParaRPr lang="en-US" sz="2600" kern="1200" dirty="0"/>
        </a:p>
      </dsp:txBody>
      <dsp:txXfrm>
        <a:off x="69794" y="1970304"/>
        <a:ext cx="10376012" cy="1290152"/>
      </dsp:txXfrm>
    </dsp:sp>
    <dsp:sp modelId="{1EF4286C-C385-4B47-B4BC-2DD6CDCCDC74}">
      <dsp:nvSpPr>
        <dsp:cNvPr id="0" name=""/>
        <dsp:cNvSpPr/>
      </dsp:nvSpPr>
      <dsp:spPr>
        <a:xfrm>
          <a:off x="0" y="3405130"/>
          <a:ext cx="10515600" cy="142974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en-GB" sz="2600" kern="1200" dirty="0"/>
            <a:t>Your clients must provide what to be compliant?</a:t>
          </a:r>
        </a:p>
        <a:p>
          <a:pPr marL="0" lvl="0" indent="0" algn="l" defTabSz="1155700">
            <a:lnSpc>
              <a:spcPct val="90000"/>
            </a:lnSpc>
            <a:spcBef>
              <a:spcPct val="0"/>
            </a:spcBef>
            <a:spcAft>
              <a:spcPct val="35000"/>
            </a:spcAft>
            <a:buNone/>
          </a:pPr>
          <a:endParaRPr lang="en-US" sz="2600" kern="1200" dirty="0"/>
        </a:p>
      </dsp:txBody>
      <dsp:txXfrm>
        <a:off x="69794" y="3474924"/>
        <a:ext cx="10376012" cy="1290152"/>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E3A77BF-E983-4B61-9F4C-5CFBC6ED8880}" type="datetimeFigureOut">
              <a:rPr lang="en-GB" smtClean="0"/>
              <a:t>30/09/2020</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E7C2E17-AA60-4B4B-9C78-428BA36B8E8B}" type="slidenum">
              <a:rPr lang="en-GB" smtClean="0"/>
              <a:t>‹#›</a:t>
            </a:fld>
            <a:endParaRPr lang="en-GB"/>
          </a:p>
        </p:txBody>
      </p:sp>
    </p:spTree>
    <p:extLst>
      <p:ext uri="{BB962C8B-B14F-4D97-AF65-F5344CB8AC3E}">
        <p14:creationId xmlns:p14="http://schemas.microsoft.com/office/powerpoint/2010/main" val="34238085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a:extLst>
              <a:ext uri="{FF2B5EF4-FFF2-40B4-BE49-F238E27FC236}">
                <a16:creationId xmlns:a16="http://schemas.microsoft.com/office/drawing/2014/main" id="{62AB7F7B-3098-4D6D-B824-EF51D61EACD5}"/>
              </a:ext>
            </a:extLst>
          </p:cNvPr>
          <p:cNvSpPr>
            <a:spLocks noGrp="1" noChangeArrowheads="1"/>
          </p:cNvSpPr>
          <p:nvPr>
            <p:ph type="sldNum" sz="quarter" idx="5"/>
          </p:nvPr>
        </p:nvSpPr>
        <p:spPr>
          <a:noFill/>
        </p:spPr>
        <p:txBody>
          <a:bodyPr/>
          <a:lstStyle>
            <a:lvl1pPr defTabSz="901700">
              <a:spcAft>
                <a:spcPct val="30000"/>
              </a:spcAft>
              <a:defRPr>
                <a:solidFill>
                  <a:schemeClr val="accent1"/>
                </a:solidFill>
                <a:latin typeface="Arial" panose="020B0604020202020204" pitchFamily="34" charset="0"/>
              </a:defRPr>
            </a:lvl1pPr>
            <a:lvl2pPr marL="742950" indent="-285750" defTabSz="901700">
              <a:spcAft>
                <a:spcPct val="30000"/>
              </a:spcAft>
              <a:buFont typeface="Wingdings" panose="05000000000000000000" pitchFamily="2" charset="2"/>
              <a:defRPr sz="1600">
                <a:solidFill>
                  <a:schemeClr val="tx1"/>
                </a:solidFill>
                <a:latin typeface="Arial" panose="020B0604020202020204" pitchFamily="34" charset="0"/>
              </a:defRPr>
            </a:lvl2pPr>
            <a:lvl3pPr marL="1143000" indent="-228600" defTabSz="901700">
              <a:spcAft>
                <a:spcPct val="30000"/>
              </a:spcAft>
              <a:buClr>
                <a:schemeClr val="accent1"/>
              </a:buClr>
              <a:buFont typeface="Wingdings" panose="05000000000000000000" pitchFamily="2" charset="2"/>
              <a:buChar char="§"/>
              <a:defRPr sz="1600">
                <a:solidFill>
                  <a:schemeClr val="tx1"/>
                </a:solidFill>
                <a:latin typeface="Arial" panose="020B0604020202020204" pitchFamily="34" charset="0"/>
              </a:defRPr>
            </a:lvl3pPr>
            <a:lvl4pPr marL="1600200" indent="-228600" defTabSz="901700">
              <a:spcAft>
                <a:spcPct val="30000"/>
              </a:spcAft>
              <a:buClr>
                <a:schemeClr val="accent1"/>
              </a:buClr>
              <a:buChar char="-"/>
              <a:defRPr sz="1600">
                <a:solidFill>
                  <a:schemeClr val="tx1"/>
                </a:solidFill>
                <a:latin typeface="Arial" panose="020B0604020202020204" pitchFamily="34" charset="0"/>
              </a:defRPr>
            </a:lvl4pPr>
            <a:lvl5pPr marL="2057400" indent="-228600" defTabSz="901700">
              <a:spcAft>
                <a:spcPct val="30000"/>
              </a:spcAft>
              <a:buClr>
                <a:schemeClr val="accent1"/>
              </a:buClr>
              <a:buChar char="-"/>
              <a:defRPr sz="1600">
                <a:solidFill>
                  <a:schemeClr val="tx1"/>
                </a:solidFill>
                <a:latin typeface="Arial" panose="020B0604020202020204" pitchFamily="34" charset="0"/>
              </a:defRPr>
            </a:lvl5pPr>
            <a:lvl6pPr marL="2514600" indent="-228600" defTabSz="901700" eaLnBrk="0" fontAlgn="base" hangingPunct="0">
              <a:spcBef>
                <a:spcPct val="0"/>
              </a:spcBef>
              <a:spcAft>
                <a:spcPct val="30000"/>
              </a:spcAft>
              <a:buClr>
                <a:schemeClr val="accent1"/>
              </a:buClr>
              <a:buChar char="-"/>
              <a:defRPr sz="1600">
                <a:solidFill>
                  <a:schemeClr val="tx1"/>
                </a:solidFill>
                <a:latin typeface="Arial" panose="020B0604020202020204" pitchFamily="34" charset="0"/>
              </a:defRPr>
            </a:lvl6pPr>
            <a:lvl7pPr marL="2971800" indent="-228600" defTabSz="901700" eaLnBrk="0" fontAlgn="base" hangingPunct="0">
              <a:spcBef>
                <a:spcPct val="0"/>
              </a:spcBef>
              <a:spcAft>
                <a:spcPct val="30000"/>
              </a:spcAft>
              <a:buClr>
                <a:schemeClr val="accent1"/>
              </a:buClr>
              <a:buChar char="-"/>
              <a:defRPr sz="1600">
                <a:solidFill>
                  <a:schemeClr val="tx1"/>
                </a:solidFill>
                <a:latin typeface="Arial" panose="020B0604020202020204" pitchFamily="34" charset="0"/>
              </a:defRPr>
            </a:lvl7pPr>
            <a:lvl8pPr marL="3429000" indent="-228600" defTabSz="901700" eaLnBrk="0" fontAlgn="base" hangingPunct="0">
              <a:spcBef>
                <a:spcPct val="0"/>
              </a:spcBef>
              <a:spcAft>
                <a:spcPct val="30000"/>
              </a:spcAft>
              <a:buClr>
                <a:schemeClr val="accent1"/>
              </a:buClr>
              <a:buChar char="-"/>
              <a:defRPr sz="1600">
                <a:solidFill>
                  <a:schemeClr val="tx1"/>
                </a:solidFill>
                <a:latin typeface="Arial" panose="020B0604020202020204" pitchFamily="34" charset="0"/>
              </a:defRPr>
            </a:lvl8pPr>
            <a:lvl9pPr marL="3886200" indent="-228600" defTabSz="901700" eaLnBrk="0" fontAlgn="base" hangingPunct="0">
              <a:spcBef>
                <a:spcPct val="0"/>
              </a:spcBef>
              <a:spcAft>
                <a:spcPct val="30000"/>
              </a:spcAft>
              <a:buClr>
                <a:schemeClr val="accent1"/>
              </a:buClr>
              <a:buChar char="-"/>
              <a:defRPr sz="1600">
                <a:solidFill>
                  <a:schemeClr val="tx1"/>
                </a:solidFill>
                <a:latin typeface="Arial" panose="020B0604020202020204" pitchFamily="34" charset="0"/>
              </a:defRPr>
            </a:lvl9pPr>
          </a:lstStyle>
          <a:p>
            <a:pPr>
              <a:spcAft>
                <a:spcPct val="0"/>
              </a:spcAft>
            </a:pPr>
            <a:fld id="{69B69F67-FB20-40ED-8E10-D92FE1062615}" type="slidenum">
              <a:rPr lang="de-DE" altLang="en-US" smtClean="0">
                <a:solidFill>
                  <a:schemeClr val="tx1"/>
                </a:solidFill>
              </a:rPr>
              <a:pPr>
                <a:spcAft>
                  <a:spcPct val="0"/>
                </a:spcAft>
              </a:pPr>
              <a:t>7</a:t>
            </a:fld>
            <a:endParaRPr lang="de-DE" altLang="en-US">
              <a:solidFill>
                <a:schemeClr val="tx1"/>
              </a:solidFill>
            </a:endParaRPr>
          </a:p>
        </p:txBody>
      </p:sp>
      <p:sp>
        <p:nvSpPr>
          <p:cNvPr id="40963" name="Rectangle 2">
            <a:extLst>
              <a:ext uri="{FF2B5EF4-FFF2-40B4-BE49-F238E27FC236}">
                <a16:creationId xmlns:a16="http://schemas.microsoft.com/office/drawing/2014/main" id="{49C31FD8-4BB2-4A55-AB3F-7B1937DD6F3E}"/>
              </a:ext>
            </a:extLst>
          </p:cNvPr>
          <p:cNvSpPr>
            <a:spLocks noGrp="1" noRot="1" noChangeAspect="1" noChangeArrowheads="1" noTextEdit="1"/>
          </p:cNvSpPr>
          <p:nvPr>
            <p:ph type="sldImg"/>
          </p:nvPr>
        </p:nvSpPr>
        <p:spPr>
          <a:xfrm>
            <a:off x="23813" y="744538"/>
            <a:ext cx="6616700" cy="3722687"/>
          </a:xfrm>
          <a:ln/>
        </p:spPr>
      </p:sp>
      <p:sp>
        <p:nvSpPr>
          <p:cNvPr id="40964" name="Rectangle 3">
            <a:extLst>
              <a:ext uri="{FF2B5EF4-FFF2-40B4-BE49-F238E27FC236}">
                <a16:creationId xmlns:a16="http://schemas.microsoft.com/office/drawing/2014/main" id="{6B3CA4BF-6A54-484F-B68C-70842740DA06}"/>
              </a:ext>
            </a:extLst>
          </p:cNvPr>
          <p:cNvSpPr>
            <a:spLocks noGrp="1" noChangeArrowheads="1"/>
          </p:cNvSpPr>
          <p:nvPr>
            <p:ph type="body" idx="1"/>
          </p:nvPr>
        </p:nvSpPr>
        <p:spPr>
          <a:noFill/>
        </p:spPr>
        <p:txBody>
          <a:bodyPr/>
          <a:lstStyle/>
          <a:p>
            <a:pPr eaLnBrk="1" hangingPunct="1"/>
            <a:endParaRPr lang="en-GB" altLang="en-US">
              <a:latin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2B9DA3-FD69-48B4-AF0C-3AC81F122F7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0E8D5E61-EA19-49C9-9BB7-4C5B87A3C0D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7C087CD5-8A63-4228-B65B-B263999CE9E8}"/>
              </a:ext>
            </a:extLst>
          </p:cNvPr>
          <p:cNvSpPr>
            <a:spLocks noGrp="1"/>
          </p:cNvSpPr>
          <p:nvPr>
            <p:ph type="dt" sz="half" idx="10"/>
          </p:nvPr>
        </p:nvSpPr>
        <p:spPr/>
        <p:txBody>
          <a:bodyPr/>
          <a:lstStyle/>
          <a:p>
            <a:fld id="{1E615798-92B7-46F9-BCF7-08A47CD983CC}" type="datetimeFigureOut">
              <a:rPr lang="en-GB" smtClean="0"/>
              <a:t>30/09/2020</a:t>
            </a:fld>
            <a:endParaRPr lang="en-GB"/>
          </a:p>
        </p:txBody>
      </p:sp>
      <p:sp>
        <p:nvSpPr>
          <p:cNvPr id="5" name="Footer Placeholder 4">
            <a:extLst>
              <a:ext uri="{FF2B5EF4-FFF2-40B4-BE49-F238E27FC236}">
                <a16:creationId xmlns:a16="http://schemas.microsoft.com/office/drawing/2014/main" id="{A735636A-D442-498E-9FA0-21CED1EDF5D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EAC6431-1460-4E03-9B3C-A7C0AD02514B}"/>
              </a:ext>
            </a:extLst>
          </p:cNvPr>
          <p:cNvSpPr>
            <a:spLocks noGrp="1"/>
          </p:cNvSpPr>
          <p:nvPr>
            <p:ph type="sldNum" sz="quarter" idx="12"/>
          </p:nvPr>
        </p:nvSpPr>
        <p:spPr/>
        <p:txBody>
          <a:bodyPr/>
          <a:lstStyle/>
          <a:p>
            <a:fld id="{2F6C290A-0D8D-4CB8-A4FE-BFA278634B2B}" type="slidenum">
              <a:rPr lang="en-GB" smtClean="0"/>
              <a:t>‹#›</a:t>
            </a:fld>
            <a:endParaRPr lang="en-GB"/>
          </a:p>
        </p:txBody>
      </p:sp>
    </p:spTree>
    <p:extLst>
      <p:ext uri="{BB962C8B-B14F-4D97-AF65-F5344CB8AC3E}">
        <p14:creationId xmlns:p14="http://schemas.microsoft.com/office/powerpoint/2010/main" val="10074910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6D32DB-B3FD-43DD-AD2A-1EA1677BA252}"/>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C3AA9A34-BA39-4414-8791-999A87DFF1F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4557BEE-8178-4622-AE46-4D76575958DB}"/>
              </a:ext>
            </a:extLst>
          </p:cNvPr>
          <p:cNvSpPr>
            <a:spLocks noGrp="1"/>
          </p:cNvSpPr>
          <p:nvPr>
            <p:ph type="dt" sz="half" idx="10"/>
          </p:nvPr>
        </p:nvSpPr>
        <p:spPr/>
        <p:txBody>
          <a:bodyPr/>
          <a:lstStyle/>
          <a:p>
            <a:fld id="{1E615798-92B7-46F9-BCF7-08A47CD983CC}" type="datetimeFigureOut">
              <a:rPr lang="en-GB" smtClean="0"/>
              <a:t>30/09/2020</a:t>
            </a:fld>
            <a:endParaRPr lang="en-GB"/>
          </a:p>
        </p:txBody>
      </p:sp>
      <p:sp>
        <p:nvSpPr>
          <p:cNvPr id="5" name="Footer Placeholder 4">
            <a:extLst>
              <a:ext uri="{FF2B5EF4-FFF2-40B4-BE49-F238E27FC236}">
                <a16:creationId xmlns:a16="http://schemas.microsoft.com/office/drawing/2014/main" id="{86D73032-378B-4498-B2E6-DA88A8BE07D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597F9E7-28A7-4875-8CE8-3DD0BF1785B0}"/>
              </a:ext>
            </a:extLst>
          </p:cNvPr>
          <p:cNvSpPr>
            <a:spLocks noGrp="1"/>
          </p:cNvSpPr>
          <p:nvPr>
            <p:ph type="sldNum" sz="quarter" idx="12"/>
          </p:nvPr>
        </p:nvSpPr>
        <p:spPr/>
        <p:txBody>
          <a:bodyPr/>
          <a:lstStyle/>
          <a:p>
            <a:fld id="{2F6C290A-0D8D-4CB8-A4FE-BFA278634B2B}" type="slidenum">
              <a:rPr lang="en-GB" smtClean="0"/>
              <a:t>‹#›</a:t>
            </a:fld>
            <a:endParaRPr lang="en-GB"/>
          </a:p>
        </p:txBody>
      </p:sp>
    </p:spTree>
    <p:extLst>
      <p:ext uri="{BB962C8B-B14F-4D97-AF65-F5344CB8AC3E}">
        <p14:creationId xmlns:p14="http://schemas.microsoft.com/office/powerpoint/2010/main" val="19296900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6636E83-0C37-4FB9-84C5-94D412D44E5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533F11F-F000-4662-8736-EB41216E52C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FB51626-DA13-4B72-8B59-FD1CFA2E69F7}"/>
              </a:ext>
            </a:extLst>
          </p:cNvPr>
          <p:cNvSpPr>
            <a:spLocks noGrp="1"/>
          </p:cNvSpPr>
          <p:nvPr>
            <p:ph type="dt" sz="half" idx="10"/>
          </p:nvPr>
        </p:nvSpPr>
        <p:spPr/>
        <p:txBody>
          <a:bodyPr/>
          <a:lstStyle/>
          <a:p>
            <a:fld id="{1E615798-92B7-46F9-BCF7-08A47CD983CC}" type="datetimeFigureOut">
              <a:rPr lang="en-GB" smtClean="0"/>
              <a:t>30/09/2020</a:t>
            </a:fld>
            <a:endParaRPr lang="en-GB"/>
          </a:p>
        </p:txBody>
      </p:sp>
      <p:sp>
        <p:nvSpPr>
          <p:cNvPr id="5" name="Footer Placeholder 4">
            <a:extLst>
              <a:ext uri="{FF2B5EF4-FFF2-40B4-BE49-F238E27FC236}">
                <a16:creationId xmlns:a16="http://schemas.microsoft.com/office/drawing/2014/main" id="{BBCCE9FD-8EA3-4496-9C26-CB5681FFD0D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6686A70-42DC-47BA-9F0B-E3A8F7DBAB05}"/>
              </a:ext>
            </a:extLst>
          </p:cNvPr>
          <p:cNvSpPr>
            <a:spLocks noGrp="1"/>
          </p:cNvSpPr>
          <p:nvPr>
            <p:ph type="sldNum" sz="quarter" idx="12"/>
          </p:nvPr>
        </p:nvSpPr>
        <p:spPr/>
        <p:txBody>
          <a:bodyPr/>
          <a:lstStyle/>
          <a:p>
            <a:fld id="{2F6C290A-0D8D-4CB8-A4FE-BFA278634B2B}" type="slidenum">
              <a:rPr lang="en-GB" smtClean="0"/>
              <a:t>‹#›</a:t>
            </a:fld>
            <a:endParaRPr lang="en-GB"/>
          </a:p>
        </p:txBody>
      </p:sp>
    </p:spTree>
    <p:extLst>
      <p:ext uri="{BB962C8B-B14F-4D97-AF65-F5344CB8AC3E}">
        <p14:creationId xmlns:p14="http://schemas.microsoft.com/office/powerpoint/2010/main" val="13862895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DFD232-E676-4C6B-AE0C-CDA53325CDE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97F3198F-743C-473F-8AAF-71ED7BA9F20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A0FB7CE-A771-4304-ACEF-6F88F2EEF828}"/>
              </a:ext>
            </a:extLst>
          </p:cNvPr>
          <p:cNvSpPr>
            <a:spLocks noGrp="1"/>
          </p:cNvSpPr>
          <p:nvPr>
            <p:ph type="dt" sz="half" idx="10"/>
          </p:nvPr>
        </p:nvSpPr>
        <p:spPr/>
        <p:txBody>
          <a:bodyPr/>
          <a:lstStyle/>
          <a:p>
            <a:fld id="{1E615798-92B7-46F9-BCF7-08A47CD983CC}" type="datetimeFigureOut">
              <a:rPr lang="en-GB" smtClean="0"/>
              <a:t>30/09/2020</a:t>
            </a:fld>
            <a:endParaRPr lang="en-GB"/>
          </a:p>
        </p:txBody>
      </p:sp>
      <p:sp>
        <p:nvSpPr>
          <p:cNvPr id="5" name="Footer Placeholder 4">
            <a:extLst>
              <a:ext uri="{FF2B5EF4-FFF2-40B4-BE49-F238E27FC236}">
                <a16:creationId xmlns:a16="http://schemas.microsoft.com/office/drawing/2014/main" id="{47A542CC-B12B-4D40-945C-B40585BA8E2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0C84D56-692B-4EFE-B79D-9C44B97325DC}"/>
              </a:ext>
            </a:extLst>
          </p:cNvPr>
          <p:cNvSpPr>
            <a:spLocks noGrp="1"/>
          </p:cNvSpPr>
          <p:nvPr>
            <p:ph type="sldNum" sz="quarter" idx="12"/>
          </p:nvPr>
        </p:nvSpPr>
        <p:spPr/>
        <p:txBody>
          <a:bodyPr/>
          <a:lstStyle/>
          <a:p>
            <a:fld id="{2F6C290A-0D8D-4CB8-A4FE-BFA278634B2B}" type="slidenum">
              <a:rPr lang="en-GB" smtClean="0"/>
              <a:t>‹#›</a:t>
            </a:fld>
            <a:endParaRPr lang="en-GB"/>
          </a:p>
        </p:txBody>
      </p:sp>
    </p:spTree>
    <p:extLst>
      <p:ext uri="{BB962C8B-B14F-4D97-AF65-F5344CB8AC3E}">
        <p14:creationId xmlns:p14="http://schemas.microsoft.com/office/powerpoint/2010/main" val="4732052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CEC1F0-7D85-4B2D-9514-FDF7FB761EB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E6196566-2295-4F78-AB04-6EA43A95BBE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A3B7683-1E4B-4557-BB14-F84BCF0A9DFA}"/>
              </a:ext>
            </a:extLst>
          </p:cNvPr>
          <p:cNvSpPr>
            <a:spLocks noGrp="1"/>
          </p:cNvSpPr>
          <p:nvPr>
            <p:ph type="dt" sz="half" idx="10"/>
          </p:nvPr>
        </p:nvSpPr>
        <p:spPr/>
        <p:txBody>
          <a:bodyPr/>
          <a:lstStyle/>
          <a:p>
            <a:fld id="{1E615798-92B7-46F9-BCF7-08A47CD983CC}" type="datetimeFigureOut">
              <a:rPr lang="en-GB" smtClean="0"/>
              <a:t>30/09/2020</a:t>
            </a:fld>
            <a:endParaRPr lang="en-GB"/>
          </a:p>
        </p:txBody>
      </p:sp>
      <p:sp>
        <p:nvSpPr>
          <p:cNvPr id="5" name="Footer Placeholder 4">
            <a:extLst>
              <a:ext uri="{FF2B5EF4-FFF2-40B4-BE49-F238E27FC236}">
                <a16:creationId xmlns:a16="http://schemas.microsoft.com/office/drawing/2014/main" id="{672C8761-D40B-440E-AD5C-EC514B76A09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0F6FE79-91D2-4CEC-A9E6-BAFFCB551DB6}"/>
              </a:ext>
            </a:extLst>
          </p:cNvPr>
          <p:cNvSpPr>
            <a:spLocks noGrp="1"/>
          </p:cNvSpPr>
          <p:nvPr>
            <p:ph type="sldNum" sz="quarter" idx="12"/>
          </p:nvPr>
        </p:nvSpPr>
        <p:spPr/>
        <p:txBody>
          <a:bodyPr/>
          <a:lstStyle/>
          <a:p>
            <a:fld id="{2F6C290A-0D8D-4CB8-A4FE-BFA278634B2B}" type="slidenum">
              <a:rPr lang="en-GB" smtClean="0"/>
              <a:t>‹#›</a:t>
            </a:fld>
            <a:endParaRPr lang="en-GB"/>
          </a:p>
        </p:txBody>
      </p:sp>
    </p:spTree>
    <p:extLst>
      <p:ext uri="{BB962C8B-B14F-4D97-AF65-F5344CB8AC3E}">
        <p14:creationId xmlns:p14="http://schemas.microsoft.com/office/powerpoint/2010/main" val="15887640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60C818-FA47-4298-8D31-7760F53052D8}"/>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02E98075-00BE-4347-8DE1-13AD7AD02A2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F8BB6CC3-FAD8-47CE-9E35-602594F5B3D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E6C7C57E-3876-4EA6-B674-F67AF517886B}"/>
              </a:ext>
            </a:extLst>
          </p:cNvPr>
          <p:cNvSpPr>
            <a:spLocks noGrp="1"/>
          </p:cNvSpPr>
          <p:nvPr>
            <p:ph type="dt" sz="half" idx="10"/>
          </p:nvPr>
        </p:nvSpPr>
        <p:spPr/>
        <p:txBody>
          <a:bodyPr/>
          <a:lstStyle/>
          <a:p>
            <a:fld id="{1E615798-92B7-46F9-BCF7-08A47CD983CC}" type="datetimeFigureOut">
              <a:rPr lang="en-GB" smtClean="0"/>
              <a:t>30/09/2020</a:t>
            </a:fld>
            <a:endParaRPr lang="en-GB"/>
          </a:p>
        </p:txBody>
      </p:sp>
      <p:sp>
        <p:nvSpPr>
          <p:cNvPr id="6" name="Footer Placeholder 5">
            <a:extLst>
              <a:ext uri="{FF2B5EF4-FFF2-40B4-BE49-F238E27FC236}">
                <a16:creationId xmlns:a16="http://schemas.microsoft.com/office/drawing/2014/main" id="{8219D414-D1AD-438F-8C28-5DF455CF9D1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F4C5C69-9802-4CF6-90D5-1A2AD66FD51B}"/>
              </a:ext>
            </a:extLst>
          </p:cNvPr>
          <p:cNvSpPr>
            <a:spLocks noGrp="1"/>
          </p:cNvSpPr>
          <p:nvPr>
            <p:ph type="sldNum" sz="quarter" idx="12"/>
          </p:nvPr>
        </p:nvSpPr>
        <p:spPr/>
        <p:txBody>
          <a:bodyPr/>
          <a:lstStyle/>
          <a:p>
            <a:fld id="{2F6C290A-0D8D-4CB8-A4FE-BFA278634B2B}" type="slidenum">
              <a:rPr lang="en-GB" smtClean="0"/>
              <a:t>‹#›</a:t>
            </a:fld>
            <a:endParaRPr lang="en-GB"/>
          </a:p>
        </p:txBody>
      </p:sp>
    </p:spTree>
    <p:extLst>
      <p:ext uri="{BB962C8B-B14F-4D97-AF65-F5344CB8AC3E}">
        <p14:creationId xmlns:p14="http://schemas.microsoft.com/office/powerpoint/2010/main" val="12820658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AD3C6D-4977-412F-B40E-27456E6C22BB}"/>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F6D2A0F0-F14A-43D9-808A-1CBF2C71B71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2AD7595-47CB-42C1-86B6-E02F8A7B7F8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86D9FC02-575E-462D-9408-EC097EA5C63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FA07480-91DE-4C6A-8482-BF25F4B0497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51BF02D8-1FAA-4FAE-9B5A-A2E68B056CB6}"/>
              </a:ext>
            </a:extLst>
          </p:cNvPr>
          <p:cNvSpPr>
            <a:spLocks noGrp="1"/>
          </p:cNvSpPr>
          <p:nvPr>
            <p:ph type="dt" sz="half" idx="10"/>
          </p:nvPr>
        </p:nvSpPr>
        <p:spPr/>
        <p:txBody>
          <a:bodyPr/>
          <a:lstStyle/>
          <a:p>
            <a:fld id="{1E615798-92B7-46F9-BCF7-08A47CD983CC}" type="datetimeFigureOut">
              <a:rPr lang="en-GB" smtClean="0"/>
              <a:t>30/09/2020</a:t>
            </a:fld>
            <a:endParaRPr lang="en-GB"/>
          </a:p>
        </p:txBody>
      </p:sp>
      <p:sp>
        <p:nvSpPr>
          <p:cNvPr id="8" name="Footer Placeholder 7">
            <a:extLst>
              <a:ext uri="{FF2B5EF4-FFF2-40B4-BE49-F238E27FC236}">
                <a16:creationId xmlns:a16="http://schemas.microsoft.com/office/drawing/2014/main" id="{36A2140E-A64E-4D8C-A14A-55E4BE842024}"/>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AB55E940-65B9-4B2C-B9DF-CB4BE8BB5315}"/>
              </a:ext>
            </a:extLst>
          </p:cNvPr>
          <p:cNvSpPr>
            <a:spLocks noGrp="1"/>
          </p:cNvSpPr>
          <p:nvPr>
            <p:ph type="sldNum" sz="quarter" idx="12"/>
          </p:nvPr>
        </p:nvSpPr>
        <p:spPr/>
        <p:txBody>
          <a:bodyPr/>
          <a:lstStyle/>
          <a:p>
            <a:fld id="{2F6C290A-0D8D-4CB8-A4FE-BFA278634B2B}" type="slidenum">
              <a:rPr lang="en-GB" smtClean="0"/>
              <a:t>‹#›</a:t>
            </a:fld>
            <a:endParaRPr lang="en-GB"/>
          </a:p>
        </p:txBody>
      </p:sp>
    </p:spTree>
    <p:extLst>
      <p:ext uri="{BB962C8B-B14F-4D97-AF65-F5344CB8AC3E}">
        <p14:creationId xmlns:p14="http://schemas.microsoft.com/office/powerpoint/2010/main" val="34711012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D78A68-6023-4E94-A746-C37FCCC739CC}"/>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772F95F1-B61A-4466-8479-D8EF3FBEA7F6}"/>
              </a:ext>
            </a:extLst>
          </p:cNvPr>
          <p:cNvSpPr>
            <a:spLocks noGrp="1"/>
          </p:cNvSpPr>
          <p:nvPr>
            <p:ph type="dt" sz="half" idx="10"/>
          </p:nvPr>
        </p:nvSpPr>
        <p:spPr/>
        <p:txBody>
          <a:bodyPr/>
          <a:lstStyle/>
          <a:p>
            <a:fld id="{1E615798-92B7-46F9-BCF7-08A47CD983CC}" type="datetimeFigureOut">
              <a:rPr lang="en-GB" smtClean="0"/>
              <a:t>30/09/2020</a:t>
            </a:fld>
            <a:endParaRPr lang="en-GB"/>
          </a:p>
        </p:txBody>
      </p:sp>
      <p:sp>
        <p:nvSpPr>
          <p:cNvPr id="4" name="Footer Placeholder 3">
            <a:extLst>
              <a:ext uri="{FF2B5EF4-FFF2-40B4-BE49-F238E27FC236}">
                <a16:creationId xmlns:a16="http://schemas.microsoft.com/office/drawing/2014/main" id="{BB2CB358-41CD-4B8B-87AD-4334BE3EA168}"/>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071AB646-3EE9-4C0C-8996-975CA8E20A57}"/>
              </a:ext>
            </a:extLst>
          </p:cNvPr>
          <p:cNvSpPr>
            <a:spLocks noGrp="1"/>
          </p:cNvSpPr>
          <p:nvPr>
            <p:ph type="sldNum" sz="quarter" idx="12"/>
          </p:nvPr>
        </p:nvSpPr>
        <p:spPr/>
        <p:txBody>
          <a:bodyPr/>
          <a:lstStyle/>
          <a:p>
            <a:fld id="{2F6C290A-0D8D-4CB8-A4FE-BFA278634B2B}" type="slidenum">
              <a:rPr lang="en-GB" smtClean="0"/>
              <a:t>‹#›</a:t>
            </a:fld>
            <a:endParaRPr lang="en-GB"/>
          </a:p>
        </p:txBody>
      </p:sp>
    </p:spTree>
    <p:extLst>
      <p:ext uri="{BB962C8B-B14F-4D97-AF65-F5344CB8AC3E}">
        <p14:creationId xmlns:p14="http://schemas.microsoft.com/office/powerpoint/2010/main" val="37643732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CB8B0BE-1450-4324-92C0-FA588041B822}"/>
              </a:ext>
            </a:extLst>
          </p:cNvPr>
          <p:cNvSpPr>
            <a:spLocks noGrp="1"/>
          </p:cNvSpPr>
          <p:nvPr>
            <p:ph type="dt" sz="half" idx="10"/>
          </p:nvPr>
        </p:nvSpPr>
        <p:spPr/>
        <p:txBody>
          <a:bodyPr/>
          <a:lstStyle/>
          <a:p>
            <a:fld id="{1E615798-92B7-46F9-BCF7-08A47CD983CC}" type="datetimeFigureOut">
              <a:rPr lang="en-GB" smtClean="0"/>
              <a:t>30/09/2020</a:t>
            </a:fld>
            <a:endParaRPr lang="en-GB"/>
          </a:p>
        </p:txBody>
      </p:sp>
      <p:sp>
        <p:nvSpPr>
          <p:cNvPr id="3" name="Footer Placeholder 2">
            <a:extLst>
              <a:ext uri="{FF2B5EF4-FFF2-40B4-BE49-F238E27FC236}">
                <a16:creationId xmlns:a16="http://schemas.microsoft.com/office/drawing/2014/main" id="{701597E2-1D54-4417-8FC6-EDF07979EFE9}"/>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4DC5FFDD-0AFE-4C58-9ECB-2FA43551C5FD}"/>
              </a:ext>
            </a:extLst>
          </p:cNvPr>
          <p:cNvSpPr>
            <a:spLocks noGrp="1"/>
          </p:cNvSpPr>
          <p:nvPr>
            <p:ph type="sldNum" sz="quarter" idx="12"/>
          </p:nvPr>
        </p:nvSpPr>
        <p:spPr/>
        <p:txBody>
          <a:bodyPr/>
          <a:lstStyle/>
          <a:p>
            <a:fld id="{2F6C290A-0D8D-4CB8-A4FE-BFA278634B2B}" type="slidenum">
              <a:rPr lang="en-GB" smtClean="0"/>
              <a:t>‹#›</a:t>
            </a:fld>
            <a:endParaRPr lang="en-GB"/>
          </a:p>
        </p:txBody>
      </p:sp>
    </p:spTree>
    <p:extLst>
      <p:ext uri="{BB962C8B-B14F-4D97-AF65-F5344CB8AC3E}">
        <p14:creationId xmlns:p14="http://schemas.microsoft.com/office/powerpoint/2010/main" val="7554771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6EE577-1A20-4634-828F-BCAB24CA739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59A56AC1-EDAB-4669-9B32-8F4A3A4AE3B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B04C631E-1455-4147-8723-0AB2F1C2D37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E9FF0B3-3F64-4A6D-9C48-943FFFC8AA41}"/>
              </a:ext>
            </a:extLst>
          </p:cNvPr>
          <p:cNvSpPr>
            <a:spLocks noGrp="1"/>
          </p:cNvSpPr>
          <p:nvPr>
            <p:ph type="dt" sz="half" idx="10"/>
          </p:nvPr>
        </p:nvSpPr>
        <p:spPr/>
        <p:txBody>
          <a:bodyPr/>
          <a:lstStyle/>
          <a:p>
            <a:fld id="{1E615798-92B7-46F9-BCF7-08A47CD983CC}" type="datetimeFigureOut">
              <a:rPr lang="en-GB" smtClean="0"/>
              <a:t>30/09/2020</a:t>
            </a:fld>
            <a:endParaRPr lang="en-GB"/>
          </a:p>
        </p:txBody>
      </p:sp>
      <p:sp>
        <p:nvSpPr>
          <p:cNvPr id="6" name="Footer Placeholder 5">
            <a:extLst>
              <a:ext uri="{FF2B5EF4-FFF2-40B4-BE49-F238E27FC236}">
                <a16:creationId xmlns:a16="http://schemas.microsoft.com/office/drawing/2014/main" id="{102E298D-DFA2-42CA-857E-E4B4AE76FF9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919A4EDF-5D98-4F8C-9DB4-2EF4BFCBE777}"/>
              </a:ext>
            </a:extLst>
          </p:cNvPr>
          <p:cNvSpPr>
            <a:spLocks noGrp="1"/>
          </p:cNvSpPr>
          <p:nvPr>
            <p:ph type="sldNum" sz="quarter" idx="12"/>
          </p:nvPr>
        </p:nvSpPr>
        <p:spPr/>
        <p:txBody>
          <a:bodyPr/>
          <a:lstStyle/>
          <a:p>
            <a:fld id="{2F6C290A-0D8D-4CB8-A4FE-BFA278634B2B}" type="slidenum">
              <a:rPr lang="en-GB" smtClean="0"/>
              <a:t>‹#›</a:t>
            </a:fld>
            <a:endParaRPr lang="en-GB"/>
          </a:p>
        </p:txBody>
      </p:sp>
    </p:spTree>
    <p:extLst>
      <p:ext uri="{BB962C8B-B14F-4D97-AF65-F5344CB8AC3E}">
        <p14:creationId xmlns:p14="http://schemas.microsoft.com/office/powerpoint/2010/main" val="33494111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B89D08-D5A8-49DE-A0DF-AF3DA93FA21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30B08AAD-F3E0-4F99-B3B4-8A36B373AFF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80D0BA31-BA0B-4B33-8E95-EE1BB8DDE0C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EE4492D-D17C-4B05-9624-FB68BE2168E1}"/>
              </a:ext>
            </a:extLst>
          </p:cNvPr>
          <p:cNvSpPr>
            <a:spLocks noGrp="1"/>
          </p:cNvSpPr>
          <p:nvPr>
            <p:ph type="dt" sz="half" idx="10"/>
          </p:nvPr>
        </p:nvSpPr>
        <p:spPr/>
        <p:txBody>
          <a:bodyPr/>
          <a:lstStyle/>
          <a:p>
            <a:fld id="{1E615798-92B7-46F9-BCF7-08A47CD983CC}" type="datetimeFigureOut">
              <a:rPr lang="en-GB" smtClean="0"/>
              <a:t>30/09/2020</a:t>
            </a:fld>
            <a:endParaRPr lang="en-GB"/>
          </a:p>
        </p:txBody>
      </p:sp>
      <p:sp>
        <p:nvSpPr>
          <p:cNvPr id="6" name="Footer Placeholder 5">
            <a:extLst>
              <a:ext uri="{FF2B5EF4-FFF2-40B4-BE49-F238E27FC236}">
                <a16:creationId xmlns:a16="http://schemas.microsoft.com/office/drawing/2014/main" id="{22A3CE56-F919-4C46-A361-575C103F233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ADF89E1-9F59-44D6-BB45-C576D60912E2}"/>
              </a:ext>
            </a:extLst>
          </p:cNvPr>
          <p:cNvSpPr>
            <a:spLocks noGrp="1"/>
          </p:cNvSpPr>
          <p:nvPr>
            <p:ph type="sldNum" sz="quarter" idx="12"/>
          </p:nvPr>
        </p:nvSpPr>
        <p:spPr/>
        <p:txBody>
          <a:bodyPr/>
          <a:lstStyle/>
          <a:p>
            <a:fld id="{2F6C290A-0D8D-4CB8-A4FE-BFA278634B2B}" type="slidenum">
              <a:rPr lang="en-GB" smtClean="0"/>
              <a:t>‹#›</a:t>
            </a:fld>
            <a:endParaRPr lang="en-GB"/>
          </a:p>
        </p:txBody>
      </p:sp>
    </p:spTree>
    <p:extLst>
      <p:ext uri="{BB962C8B-B14F-4D97-AF65-F5344CB8AC3E}">
        <p14:creationId xmlns:p14="http://schemas.microsoft.com/office/powerpoint/2010/main" val="10309404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3F5B423-1AAD-451D-A0FD-F987EAC684E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74668ECE-0BBD-4BB2-B930-42EE7927A37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4CEC348-F19E-4834-972C-8B4F2819AFC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E615798-92B7-46F9-BCF7-08A47CD983CC}" type="datetimeFigureOut">
              <a:rPr lang="en-GB" smtClean="0"/>
              <a:t>30/09/2020</a:t>
            </a:fld>
            <a:endParaRPr lang="en-GB"/>
          </a:p>
        </p:txBody>
      </p:sp>
      <p:sp>
        <p:nvSpPr>
          <p:cNvPr id="5" name="Footer Placeholder 4">
            <a:extLst>
              <a:ext uri="{FF2B5EF4-FFF2-40B4-BE49-F238E27FC236}">
                <a16:creationId xmlns:a16="http://schemas.microsoft.com/office/drawing/2014/main" id="{35B84726-D7CF-4F8A-868E-9D272F2BADC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EDE83D45-0AAF-4453-BC99-F445ABED21E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F6C290A-0D8D-4CB8-A4FE-BFA278634B2B}" type="slidenum">
              <a:rPr lang="en-GB" smtClean="0"/>
              <a:t>‹#›</a:t>
            </a:fld>
            <a:endParaRPr lang="en-GB"/>
          </a:p>
        </p:txBody>
      </p:sp>
    </p:spTree>
    <p:extLst>
      <p:ext uri="{BB962C8B-B14F-4D97-AF65-F5344CB8AC3E}">
        <p14:creationId xmlns:p14="http://schemas.microsoft.com/office/powerpoint/2010/main" val="7859614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mailto:alanchandler@uwclub.net"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 name="Rectangle 7">
            <a:extLst>
              <a:ext uri="{FF2B5EF4-FFF2-40B4-BE49-F238E27FC236}">
                <a16:creationId xmlns:a16="http://schemas.microsoft.com/office/drawing/2014/main" id="{23962611-DFD5-4092-AAFD-559E3DFCE2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5488" y="0"/>
            <a:ext cx="10910292"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1" name="Picture 9">
            <a:extLst>
              <a:ext uri="{FF2B5EF4-FFF2-40B4-BE49-F238E27FC236}">
                <a16:creationId xmlns:a16="http://schemas.microsoft.com/office/drawing/2014/main" id="{2270F1FA-0425-408F-9861-80BF5AFB276D}"/>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078BB89C-5B75-426E-9A42-9D7CE1F479F7}"/>
              </a:ext>
            </a:extLst>
          </p:cNvPr>
          <p:cNvSpPr>
            <a:spLocks noGrp="1"/>
          </p:cNvSpPr>
          <p:nvPr>
            <p:ph type="title"/>
          </p:nvPr>
        </p:nvSpPr>
        <p:spPr>
          <a:xfrm>
            <a:off x="3045368" y="2043663"/>
            <a:ext cx="6105194" cy="2031055"/>
          </a:xfrm>
        </p:spPr>
        <p:txBody>
          <a:bodyPr vert="horz" lIns="91440" tIns="45720" rIns="91440" bIns="45720" rtlCol="0" anchor="b">
            <a:normAutofit/>
          </a:bodyPr>
          <a:lstStyle/>
          <a:p>
            <a:pPr algn="ctr"/>
            <a:r>
              <a:rPr lang="en-US" sz="4200" kern="1200">
                <a:solidFill>
                  <a:srgbClr val="FFFFFF"/>
                </a:solidFill>
                <a:latin typeface="+mj-lt"/>
                <a:ea typeface="+mj-ea"/>
                <a:cs typeface="+mj-cs"/>
              </a:rPr>
              <a:t>Understanding the impact of potential policy changes following Covid-19</a:t>
            </a:r>
          </a:p>
        </p:txBody>
      </p:sp>
      <p:sp>
        <p:nvSpPr>
          <p:cNvPr id="3" name="Content Placeholder 2">
            <a:extLst>
              <a:ext uri="{FF2B5EF4-FFF2-40B4-BE49-F238E27FC236}">
                <a16:creationId xmlns:a16="http://schemas.microsoft.com/office/drawing/2014/main" id="{46782756-5131-4949-B956-7B6BC9761C4E}"/>
              </a:ext>
            </a:extLst>
          </p:cNvPr>
          <p:cNvSpPr>
            <a:spLocks noGrp="1"/>
          </p:cNvSpPr>
          <p:nvPr>
            <p:ph idx="1"/>
          </p:nvPr>
        </p:nvSpPr>
        <p:spPr>
          <a:xfrm>
            <a:off x="3045368" y="4074718"/>
            <a:ext cx="6105194" cy="682079"/>
          </a:xfrm>
        </p:spPr>
        <p:txBody>
          <a:bodyPr vert="horz" lIns="91440" tIns="45720" rIns="91440" bIns="45720" rtlCol="0">
            <a:normAutofit/>
          </a:bodyPr>
          <a:lstStyle/>
          <a:p>
            <a:pPr marL="0" indent="0" algn="ctr">
              <a:buNone/>
            </a:pPr>
            <a:r>
              <a:rPr lang="en-US" sz="2400" kern="1200" dirty="0">
                <a:solidFill>
                  <a:srgbClr val="FFFFFF"/>
                </a:solidFill>
                <a:latin typeface="+mn-lt"/>
                <a:ea typeface="+mn-ea"/>
                <a:cs typeface="+mn-cs"/>
              </a:rPr>
              <a:t>By Alan Chandler, Chartered Insurer</a:t>
            </a:r>
          </a:p>
        </p:txBody>
      </p:sp>
    </p:spTree>
    <p:extLst>
      <p:ext uri="{BB962C8B-B14F-4D97-AF65-F5344CB8AC3E}">
        <p14:creationId xmlns:p14="http://schemas.microsoft.com/office/powerpoint/2010/main" val="32107471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F2B0D2-9761-4F3A-91CD-207F7FC7F52C}"/>
              </a:ext>
            </a:extLst>
          </p:cNvPr>
          <p:cNvSpPr>
            <a:spLocks noGrp="1"/>
          </p:cNvSpPr>
          <p:nvPr>
            <p:ph type="title"/>
          </p:nvPr>
        </p:nvSpPr>
        <p:spPr>
          <a:xfrm>
            <a:off x="1653363" y="365760"/>
            <a:ext cx="9367203" cy="1188720"/>
          </a:xfrm>
        </p:spPr>
        <p:txBody>
          <a:bodyPr>
            <a:normAutofit/>
          </a:bodyPr>
          <a:lstStyle/>
          <a:p>
            <a:r>
              <a:rPr lang="en-GB" sz="3700"/>
              <a:t>EMPLOYERS LIABILITY INSURANCE IS DIFFERENT</a:t>
            </a:r>
          </a:p>
        </p:txBody>
      </p:sp>
      <p:sp>
        <p:nvSpPr>
          <p:cNvPr id="8" name="Freeform: Shape 7">
            <a:extLst>
              <a:ext uri="{FF2B5EF4-FFF2-40B4-BE49-F238E27FC236}">
                <a16:creationId xmlns:a16="http://schemas.microsoft.com/office/drawing/2014/main" id="{7CB4857B-ED7C-444D-9F04-2F885114A1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764099"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a16="http://schemas.microsoft.com/office/drawing/2014/main" id="{D18046FB-44EA-4FD8-A585-EA09A319B2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691640"/>
            <a:ext cx="12191999"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a16="http://schemas.microsoft.com/office/drawing/2014/main" id="{479F5F2B-8B58-4140-AE6A-51F6C67B18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1"/>
            <a:ext cx="971654"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id="{604D0A06-5DF9-41D9-843D-423F0373F1C6}"/>
              </a:ext>
            </a:extLst>
          </p:cNvPr>
          <p:cNvSpPr>
            <a:spLocks noGrp="1"/>
          </p:cNvSpPr>
          <p:nvPr>
            <p:ph idx="1"/>
          </p:nvPr>
        </p:nvSpPr>
        <p:spPr>
          <a:xfrm>
            <a:off x="1653363" y="2176272"/>
            <a:ext cx="9367204" cy="4041648"/>
          </a:xfrm>
        </p:spPr>
        <p:txBody>
          <a:bodyPr anchor="t">
            <a:normAutofit/>
          </a:bodyPr>
          <a:lstStyle/>
          <a:p>
            <a:r>
              <a:rPr lang="en-GB" sz="2200" b="0" i="0" dirty="0">
                <a:effectLst/>
                <a:latin typeface="Arial" panose="020B0604020202020204" pitchFamily="34" charset="0"/>
              </a:rPr>
              <a:t>As Employers' Liability insurance is compulsory, policy exclusions are not permitted</a:t>
            </a:r>
            <a:r>
              <a:rPr lang="en-GB" sz="2200" dirty="0">
                <a:latin typeface="Arial" panose="020B0604020202020204" pitchFamily="34" charset="0"/>
              </a:rPr>
              <a:t> except in limited circumstances let’s discuss</a:t>
            </a:r>
            <a:endParaRPr lang="en-GB" sz="2200" b="0" i="0" dirty="0">
              <a:effectLst/>
              <a:latin typeface="Arial" panose="020B0604020202020204" pitchFamily="34" charset="0"/>
            </a:endParaRPr>
          </a:p>
        </p:txBody>
      </p:sp>
    </p:spTree>
    <p:extLst>
      <p:ext uri="{BB962C8B-B14F-4D97-AF65-F5344CB8AC3E}">
        <p14:creationId xmlns:p14="http://schemas.microsoft.com/office/powerpoint/2010/main" val="6503061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A2584B-0FAB-4F59-9907-3693E54FBBD1}"/>
              </a:ext>
            </a:extLst>
          </p:cNvPr>
          <p:cNvSpPr>
            <a:spLocks noGrp="1"/>
          </p:cNvSpPr>
          <p:nvPr>
            <p:ph type="title"/>
          </p:nvPr>
        </p:nvSpPr>
        <p:spPr>
          <a:xfrm>
            <a:off x="762001" y="803325"/>
            <a:ext cx="5314536" cy="1325563"/>
          </a:xfrm>
        </p:spPr>
        <p:txBody>
          <a:bodyPr>
            <a:normAutofit/>
          </a:bodyPr>
          <a:lstStyle/>
          <a:p>
            <a:r>
              <a:rPr lang="en-GB"/>
              <a:t>Proximate Cause </a:t>
            </a:r>
            <a:endParaRPr lang="en-GB" dirty="0"/>
          </a:p>
        </p:txBody>
      </p:sp>
      <p:sp>
        <p:nvSpPr>
          <p:cNvPr id="3" name="Content Placeholder 2">
            <a:extLst>
              <a:ext uri="{FF2B5EF4-FFF2-40B4-BE49-F238E27FC236}">
                <a16:creationId xmlns:a16="http://schemas.microsoft.com/office/drawing/2014/main" id="{A6ABBCC4-73F7-4F16-A368-0FBF5AC0AA0B}"/>
              </a:ext>
            </a:extLst>
          </p:cNvPr>
          <p:cNvSpPr>
            <a:spLocks noGrp="1"/>
          </p:cNvSpPr>
          <p:nvPr>
            <p:ph idx="1"/>
          </p:nvPr>
        </p:nvSpPr>
        <p:spPr>
          <a:xfrm>
            <a:off x="762000" y="2279018"/>
            <a:ext cx="5314543" cy="3375920"/>
          </a:xfrm>
        </p:spPr>
        <p:txBody>
          <a:bodyPr anchor="t">
            <a:normAutofit fontScale="85000" lnSpcReduction="20000"/>
          </a:bodyPr>
          <a:lstStyle/>
          <a:p>
            <a:r>
              <a:rPr lang="en-US" sz="1500" dirty="0"/>
              <a:t>Proximate Cause:</a:t>
            </a:r>
            <a:endParaRPr lang="en-GB" sz="1500" dirty="0"/>
          </a:p>
          <a:p>
            <a:r>
              <a:rPr lang="en-US" sz="1500" dirty="0"/>
              <a:t>Defined as:</a:t>
            </a:r>
            <a:endParaRPr lang="en-GB" sz="1500" dirty="0"/>
          </a:p>
          <a:p>
            <a:pPr lvl="0"/>
            <a:r>
              <a:rPr lang="en-US" sz="1500" dirty="0"/>
              <a:t>The active efficient cause.</a:t>
            </a:r>
            <a:endParaRPr lang="en-GB" sz="1500" dirty="0"/>
          </a:p>
          <a:p>
            <a:pPr marL="0" indent="0">
              <a:buNone/>
            </a:pPr>
            <a:r>
              <a:rPr lang="en-US" sz="1500" dirty="0"/>
              <a:t> </a:t>
            </a:r>
            <a:endParaRPr lang="en-GB" sz="1500" dirty="0"/>
          </a:p>
          <a:p>
            <a:pPr lvl="0"/>
            <a:r>
              <a:rPr lang="en-US" sz="1500" dirty="0"/>
              <a:t>Which sets in motion a chain of events.</a:t>
            </a:r>
            <a:endParaRPr lang="en-GB" sz="1500" dirty="0"/>
          </a:p>
          <a:p>
            <a:pPr marL="0" indent="0">
              <a:buNone/>
            </a:pPr>
            <a:r>
              <a:rPr lang="en-US" sz="1500" dirty="0"/>
              <a:t> </a:t>
            </a:r>
            <a:endParaRPr lang="en-GB" sz="1500" dirty="0"/>
          </a:p>
          <a:p>
            <a:pPr lvl="0"/>
            <a:r>
              <a:rPr lang="en-US" sz="1500" dirty="0"/>
              <a:t>Which brings about a result.</a:t>
            </a:r>
            <a:endParaRPr lang="en-GB" sz="1500" dirty="0"/>
          </a:p>
          <a:p>
            <a:pPr marL="0" indent="0">
              <a:buNone/>
            </a:pPr>
            <a:r>
              <a:rPr lang="en-US" sz="1500" dirty="0"/>
              <a:t> </a:t>
            </a:r>
            <a:endParaRPr lang="en-GB" sz="1500" dirty="0"/>
          </a:p>
          <a:p>
            <a:pPr lvl="0"/>
            <a:r>
              <a:rPr lang="en-US" sz="1500" dirty="0"/>
              <a:t>Without the intervention of any force starting and working actively from a new and independent source.</a:t>
            </a:r>
          </a:p>
          <a:p>
            <a:pPr lvl="0"/>
            <a:endParaRPr lang="en-US" sz="1500" dirty="0"/>
          </a:p>
          <a:p>
            <a:pPr lvl="0"/>
            <a:r>
              <a:rPr lang="en-US" sz="1500" dirty="0"/>
              <a:t>Why do we need to understand this with communicable disease exclusions?</a:t>
            </a:r>
            <a:br>
              <a:rPr lang="en-US" sz="1500" dirty="0"/>
            </a:br>
            <a:endParaRPr lang="en-GB" sz="1500" dirty="0"/>
          </a:p>
          <a:p>
            <a:pPr marL="0" indent="0">
              <a:buNone/>
            </a:pPr>
            <a:endParaRPr lang="en-GB" sz="1500" dirty="0"/>
          </a:p>
        </p:txBody>
      </p:sp>
      <p:sp>
        <p:nvSpPr>
          <p:cNvPr id="4106" name="Freeform: Shape 70">
            <a:extLst>
              <a:ext uri="{FF2B5EF4-FFF2-40B4-BE49-F238E27FC236}">
                <a16:creationId xmlns:a16="http://schemas.microsoft.com/office/drawing/2014/main" id="{CF62D2A7-8207-488C-9F46-316BA81A16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582780" y="-2008"/>
            <a:ext cx="5609220" cy="5840278"/>
          </a:xfrm>
          <a:custGeom>
            <a:avLst/>
            <a:gdLst>
              <a:gd name="connsiteX0" fmla="*/ 0 w 5609220"/>
              <a:gd name="connsiteY0" fmla="*/ 0 h 5840278"/>
              <a:gd name="connsiteX1" fmla="*/ 4637091 w 5609220"/>
              <a:gd name="connsiteY1" fmla="*/ 0 h 5840278"/>
              <a:gd name="connsiteX2" fmla="*/ 4822569 w 5609220"/>
              <a:gd name="connsiteY2" fmla="*/ 204077 h 5840278"/>
              <a:gd name="connsiteX3" fmla="*/ 5609220 w 5609220"/>
              <a:gd name="connsiteY3" fmla="*/ 2395363 h 5840278"/>
              <a:gd name="connsiteX4" fmla="*/ 2164305 w 5609220"/>
              <a:gd name="connsiteY4" fmla="*/ 5840278 h 5840278"/>
              <a:gd name="connsiteX5" fmla="*/ 238220 w 5609220"/>
              <a:gd name="connsiteY5" fmla="*/ 5251941 h 5840278"/>
              <a:gd name="connsiteX6" fmla="*/ 0 w 5609220"/>
              <a:gd name="connsiteY6" fmla="*/ 5073803 h 58402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609220" h="5840278">
                <a:moveTo>
                  <a:pt x="0" y="0"/>
                </a:moveTo>
                <a:lnTo>
                  <a:pt x="4637091" y="0"/>
                </a:lnTo>
                <a:lnTo>
                  <a:pt x="4822569" y="204077"/>
                </a:lnTo>
                <a:cubicBezTo>
                  <a:pt x="5314007" y="799562"/>
                  <a:pt x="5609220" y="1562987"/>
                  <a:pt x="5609220" y="2395363"/>
                </a:cubicBezTo>
                <a:cubicBezTo>
                  <a:pt x="5609220" y="4297937"/>
                  <a:pt x="4066879" y="5840278"/>
                  <a:pt x="2164305" y="5840278"/>
                </a:cubicBezTo>
                <a:cubicBezTo>
                  <a:pt x="1450840" y="5840278"/>
                  <a:pt x="788032" y="5623387"/>
                  <a:pt x="238220" y="5251941"/>
                </a:cubicBezTo>
                <a:lnTo>
                  <a:pt x="0" y="5073803"/>
                </a:ln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4098" name="Picture 2" descr="White 28 Mini Dots Spots Black Traditional Dominoes Game | Shopee  Philippines">
            <a:extLst>
              <a:ext uri="{FF2B5EF4-FFF2-40B4-BE49-F238E27FC236}">
                <a16:creationId xmlns:a16="http://schemas.microsoft.com/office/drawing/2014/main" id="{D53D0C6A-8358-4A58-BE57-B672082C0050}"/>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3768"/>
          <a:stretch/>
        </p:blipFill>
        <p:spPr bwMode="auto">
          <a:xfrm>
            <a:off x="6750141" y="-2"/>
            <a:ext cx="5441859" cy="5654940"/>
          </a:xfrm>
          <a:custGeom>
            <a:avLst/>
            <a:gdLst/>
            <a:ahLst/>
            <a:cxnLst/>
            <a:rect l="l" t="t" r="r" b="b"/>
            <a:pathLst>
              <a:path w="5441859" h="5654940">
                <a:moveTo>
                  <a:pt x="1041368" y="0"/>
                </a:moveTo>
                <a:lnTo>
                  <a:pt x="5441859" y="0"/>
                </a:lnTo>
                <a:lnTo>
                  <a:pt x="5441859" y="4820612"/>
                </a:lnTo>
                <a:lnTo>
                  <a:pt x="5285166" y="4957981"/>
                </a:lnTo>
                <a:cubicBezTo>
                  <a:pt x="4729628" y="5394557"/>
                  <a:pt x="4029081" y="5654940"/>
                  <a:pt x="3267719" y="5654940"/>
                </a:cubicBezTo>
                <a:cubicBezTo>
                  <a:pt x="1463008" y="5654940"/>
                  <a:pt x="0" y="4191932"/>
                  <a:pt x="0" y="2387221"/>
                </a:cubicBezTo>
                <a:cubicBezTo>
                  <a:pt x="0" y="1484866"/>
                  <a:pt x="365752" y="667936"/>
                  <a:pt x="957093" y="76595"/>
                </a:cubicBezTo>
                <a:close/>
              </a:path>
            </a:pathLst>
          </a:cu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99276918"/>
      </p:ext>
    </p:extLst>
  </p:cSld>
  <p:clrMapOvr>
    <a:overrideClrMapping bg1="dk1" tx1="lt1" bg2="dk2" tx2="lt2" accent1="accent1" accent2="accent2" accent3="accent3" accent4="accent4" accent5="accent5" accent6="accent6" hlink="hlink" folHlink="folHlink"/>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2" name="Rectangle 191">
            <a:extLst>
              <a:ext uri="{FF2B5EF4-FFF2-40B4-BE49-F238E27FC236}">
                <a16:creationId xmlns:a16="http://schemas.microsoft.com/office/drawing/2014/main" id="{201CC55D-ED54-4C5C-95E6-10947BD110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5EC71C1-9EDF-4FC6-A4F0-8145B5746948}"/>
              </a:ext>
            </a:extLst>
          </p:cNvPr>
          <p:cNvSpPr>
            <a:spLocks noGrp="1"/>
          </p:cNvSpPr>
          <p:nvPr>
            <p:ph type="title"/>
          </p:nvPr>
        </p:nvSpPr>
        <p:spPr>
          <a:xfrm>
            <a:off x="589560" y="856180"/>
            <a:ext cx="4560584" cy="1128068"/>
          </a:xfrm>
        </p:spPr>
        <p:txBody>
          <a:bodyPr anchor="ctr">
            <a:normAutofit/>
          </a:bodyPr>
          <a:lstStyle/>
          <a:p>
            <a:r>
              <a:rPr lang="en-GB" sz="2200" dirty="0"/>
              <a:t>Proximate Cause – The leading cases. This could be important when considering Covid-19 exclusions</a:t>
            </a:r>
          </a:p>
        </p:txBody>
      </p:sp>
      <p:grpSp>
        <p:nvGrpSpPr>
          <p:cNvPr id="193" name="Group 192">
            <a:extLst>
              <a:ext uri="{FF2B5EF4-FFF2-40B4-BE49-F238E27FC236}">
                <a16:creationId xmlns:a16="http://schemas.microsoft.com/office/drawing/2014/main" id="{1DE889C7-FAD6-4397-98E2-05D50348445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1083484"/>
            <a:ext cx="355196" cy="673460"/>
            <a:chOff x="0" y="823811"/>
            <a:chExt cx="355196" cy="673460"/>
          </a:xfrm>
        </p:grpSpPr>
        <p:sp>
          <p:nvSpPr>
            <p:cNvPr id="194" name="Rectangle 193">
              <a:extLst>
                <a:ext uri="{FF2B5EF4-FFF2-40B4-BE49-F238E27FC236}">
                  <a16:creationId xmlns:a16="http://schemas.microsoft.com/office/drawing/2014/main" id="{F399A70F-F8CD-4992-9EF5-6CF15472E73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823811"/>
              <a:ext cx="87363" cy="67346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5" name="Rectangle 194">
              <a:extLst>
                <a:ext uri="{FF2B5EF4-FFF2-40B4-BE49-F238E27FC236}">
                  <a16:creationId xmlns:a16="http://schemas.microsoft.com/office/drawing/2014/main" id="{48F4FEDC-6D80-458C-A665-075D9B9500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59341" y="823811"/>
              <a:ext cx="195855" cy="67346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96" name="Rectangle 195">
            <a:extLst>
              <a:ext uri="{FF2B5EF4-FFF2-40B4-BE49-F238E27FC236}">
                <a16:creationId xmlns:a16="http://schemas.microsoft.com/office/drawing/2014/main" id="{3873B707-463F-40B0-8227-E8CC6C67EB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65085" y="2090569"/>
            <a:ext cx="4297680" cy="2743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E3F772FA-F2BF-4AD2-9E5E-4DAF45C628EB}"/>
              </a:ext>
            </a:extLst>
          </p:cNvPr>
          <p:cNvSpPr>
            <a:spLocks noGrp="1"/>
          </p:cNvSpPr>
          <p:nvPr>
            <p:ph idx="1"/>
          </p:nvPr>
        </p:nvSpPr>
        <p:spPr>
          <a:xfrm>
            <a:off x="590719" y="2330505"/>
            <a:ext cx="4559425" cy="3979585"/>
          </a:xfrm>
        </p:spPr>
        <p:txBody>
          <a:bodyPr anchor="ctr">
            <a:normAutofit/>
          </a:bodyPr>
          <a:lstStyle/>
          <a:p>
            <a:r>
              <a:rPr lang="en-GB" sz="2000" dirty="0"/>
              <a:t>Leyland Shipping v Norwich Union (1918)</a:t>
            </a:r>
          </a:p>
          <a:p>
            <a:pPr marL="0" indent="0">
              <a:buNone/>
            </a:pPr>
            <a:endParaRPr lang="en-GB" sz="2000" dirty="0"/>
          </a:p>
          <a:p>
            <a:r>
              <a:rPr lang="en-GB" sz="2000" dirty="0"/>
              <a:t>Now let’s consider Etherington v. Lancashire and Yorkshire Accident Insurance Company (1906) </a:t>
            </a:r>
          </a:p>
          <a:p>
            <a:endParaRPr lang="en-GB" sz="2000" dirty="0"/>
          </a:p>
          <a:p>
            <a:r>
              <a:rPr lang="en-GB" sz="2000" dirty="0"/>
              <a:t>Finally, let’s consider Marsden v. City and County Insurance (1865)</a:t>
            </a:r>
          </a:p>
          <a:p>
            <a:endParaRPr lang="en-GB" sz="2000" dirty="0"/>
          </a:p>
          <a:p>
            <a:endParaRPr lang="en-GB" sz="2000" dirty="0"/>
          </a:p>
        </p:txBody>
      </p:sp>
      <p:sp>
        <p:nvSpPr>
          <p:cNvPr id="197" name="Rectangle 196">
            <a:extLst>
              <a:ext uri="{FF2B5EF4-FFF2-40B4-BE49-F238E27FC236}">
                <a16:creationId xmlns:a16="http://schemas.microsoft.com/office/drawing/2014/main" id="{C13237C8-E62C-4F0D-A318-BD6FB6C2D1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0697670" y="0"/>
            <a:ext cx="149433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8" name="Rectangle 197">
            <a:extLst>
              <a:ext uri="{FF2B5EF4-FFF2-40B4-BE49-F238E27FC236}">
                <a16:creationId xmlns:a16="http://schemas.microsoft.com/office/drawing/2014/main" id="{19C9EAEA-39D0-4B0E-A0EB-51E7B26740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85810" y="513853"/>
            <a:ext cx="6009366" cy="5834577"/>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4" descr="Le Havre Harbor in Le Havre, France - harbor Reviews - Phone Number -  Marinas.com">
            <a:extLst>
              <a:ext uri="{FF2B5EF4-FFF2-40B4-BE49-F238E27FC236}">
                <a16:creationId xmlns:a16="http://schemas.microsoft.com/office/drawing/2014/main" id="{1A0E062F-93CD-4312-A427-D41D17367F03}"/>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8088" r="23264" b="-1"/>
          <a:stretch/>
        </p:blipFill>
        <p:spPr bwMode="auto">
          <a:xfrm>
            <a:off x="5977788" y="799352"/>
            <a:ext cx="5425410" cy="525929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364427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 name="Freeform: Shape 8">
            <a:extLst>
              <a:ext uri="{FF2B5EF4-FFF2-40B4-BE49-F238E27FC236}">
                <a16:creationId xmlns:a16="http://schemas.microsoft.com/office/drawing/2014/main" id="{42285737-90EE-47DC-AC80-8AE156B119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pSp>
        <p:nvGrpSpPr>
          <p:cNvPr id="11" name="Group 10">
            <a:extLst>
              <a:ext uri="{FF2B5EF4-FFF2-40B4-BE49-F238E27FC236}">
                <a16:creationId xmlns:a16="http://schemas.microsoft.com/office/drawing/2014/main" id="{B57BDC17-F1B3-455F-BBF1-680AA1F25C0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315292" y="0"/>
            <a:ext cx="2436813" cy="6858001"/>
            <a:chOff x="1320800" y="0"/>
            <a:chExt cx="2436813" cy="6858001"/>
          </a:xfrm>
        </p:grpSpPr>
        <p:sp>
          <p:nvSpPr>
            <p:cNvPr id="12" name="Freeform 6">
              <a:extLst>
                <a:ext uri="{FF2B5EF4-FFF2-40B4-BE49-F238E27FC236}">
                  <a16:creationId xmlns:a16="http://schemas.microsoft.com/office/drawing/2014/main" id="{64E2FA9A-FEF7-4501-B0EB-5E45EDD2177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3" name="Freeform 7">
              <a:extLst>
                <a:ext uri="{FF2B5EF4-FFF2-40B4-BE49-F238E27FC236}">
                  <a16:creationId xmlns:a16="http://schemas.microsoft.com/office/drawing/2014/main" id="{BC38192B-B4CB-47D4-A3B1-10010247F1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rgbClr val="595959"/>
            </a:solidFill>
            <a:ln>
              <a:noFill/>
            </a:ln>
          </p:spPr>
        </p:sp>
        <p:sp>
          <p:nvSpPr>
            <p:cNvPr id="14" name="Freeform 8">
              <a:extLst>
                <a:ext uri="{FF2B5EF4-FFF2-40B4-BE49-F238E27FC236}">
                  <a16:creationId xmlns:a16="http://schemas.microsoft.com/office/drawing/2014/main" id="{96330E33-E171-4B0F-82B5-AF7230399B5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rgbClr val="262626"/>
            </a:solidFill>
            <a:ln>
              <a:noFill/>
            </a:ln>
          </p:spPr>
        </p:sp>
        <p:sp>
          <p:nvSpPr>
            <p:cNvPr id="15" name="Freeform 9">
              <a:extLst>
                <a:ext uri="{FF2B5EF4-FFF2-40B4-BE49-F238E27FC236}">
                  <a16:creationId xmlns:a16="http://schemas.microsoft.com/office/drawing/2014/main" id="{332B1723-69BF-42D7-B757-0FA059E152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6" name="Freeform 10">
              <a:extLst>
                <a:ext uri="{FF2B5EF4-FFF2-40B4-BE49-F238E27FC236}">
                  <a16:creationId xmlns:a16="http://schemas.microsoft.com/office/drawing/2014/main" id="{F115D62D-1E96-48D1-A78D-D370A0BFB9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7" name="Freeform 11">
              <a:extLst>
                <a:ext uri="{FF2B5EF4-FFF2-40B4-BE49-F238E27FC236}">
                  <a16:creationId xmlns:a16="http://schemas.microsoft.com/office/drawing/2014/main" id="{91C2876A-169D-4822-A766-C00578C88B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rgbClr val="404040"/>
            </a:solidFill>
            <a:ln>
              <a:noFill/>
            </a:ln>
          </p:spPr>
        </p:sp>
      </p:grpSp>
      <p:sp>
        <p:nvSpPr>
          <p:cNvPr id="2" name="Title 1">
            <a:extLst>
              <a:ext uri="{FF2B5EF4-FFF2-40B4-BE49-F238E27FC236}">
                <a16:creationId xmlns:a16="http://schemas.microsoft.com/office/drawing/2014/main" id="{3DA78816-28B4-46EA-8E31-F9FBB864D137}"/>
              </a:ext>
            </a:extLst>
          </p:cNvPr>
          <p:cNvSpPr>
            <a:spLocks noGrp="1"/>
          </p:cNvSpPr>
          <p:nvPr>
            <p:ph type="title"/>
          </p:nvPr>
        </p:nvSpPr>
        <p:spPr>
          <a:xfrm>
            <a:off x="535020" y="685800"/>
            <a:ext cx="2780271" cy="5105400"/>
          </a:xfrm>
        </p:spPr>
        <p:txBody>
          <a:bodyPr>
            <a:normAutofit/>
          </a:bodyPr>
          <a:lstStyle/>
          <a:p>
            <a:r>
              <a:rPr lang="en-GB" sz="4000">
                <a:solidFill>
                  <a:srgbClr val="FFFFFF"/>
                </a:solidFill>
              </a:rPr>
              <a:t>Proximate Cause</a:t>
            </a:r>
          </a:p>
        </p:txBody>
      </p:sp>
      <p:graphicFrame>
        <p:nvGraphicFramePr>
          <p:cNvPr id="19" name="Content Placeholder 2">
            <a:extLst>
              <a:ext uri="{FF2B5EF4-FFF2-40B4-BE49-F238E27FC236}">
                <a16:creationId xmlns:a16="http://schemas.microsoft.com/office/drawing/2014/main" id="{C0B2DAC2-B7B7-4FED-9564-6E4B5E2C2499}"/>
              </a:ext>
            </a:extLst>
          </p:cNvPr>
          <p:cNvGraphicFramePr>
            <a:graphicFrameLocks noGrp="1"/>
          </p:cNvGraphicFramePr>
          <p:nvPr>
            <p:ph idx="1"/>
            <p:extLst>
              <p:ext uri="{D42A27DB-BD31-4B8C-83A1-F6EECF244321}">
                <p14:modId xmlns:p14="http://schemas.microsoft.com/office/powerpoint/2010/main" val="1195001992"/>
              </p:ext>
            </p:extLst>
          </p:nvPr>
        </p:nvGraphicFramePr>
        <p:xfrm>
          <a:off x="5010150" y="685800"/>
          <a:ext cx="6492875" cy="5105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416430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ECB027B-1564-4E7E-BA8A-14D02C28156C}"/>
              </a:ext>
            </a:extLst>
          </p:cNvPr>
          <p:cNvSpPr>
            <a:spLocks noGrp="1"/>
          </p:cNvSpPr>
          <p:nvPr>
            <p:ph type="title"/>
          </p:nvPr>
        </p:nvSpPr>
        <p:spPr>
          <a:xfrm>
            <a:off x="686834" y="1153572"/>
            <a:ext cx="3200400" cy="4461163"/>
          </a:xfrm>
        </p:spPr>
        <p:txBody>
          <a:bodyPr>
            <a:normAutofit/>
          </a:bodyPr>
          <a:lstStyle/>
          <a:p>
            <a:r>
              <a:rPr lang="en-GB" sz="3700">
                <a:solidFill>
                  <a:srgbClr val="FFFFFF"/>
                </a:solidFill>
              </a:rPr>
              <a:t>Interdependent and concurrent perils – Leading cases</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14616537-2798-4A42-8E24-E5C3FBFB21DE}"/>
              </a:ext>
            </a:extLst>
          </p:cNvPr>
          <p:cNvSpPr>
            <a:spLocks noGrp="1"/>
          </p:cNvSpPr>
          <p:nvPr>
            <p:ph idx="1"/>
          </p:nvPr>
        </p:nvSpPr>
        <p:spPr>
          <a:xfrm>
            <a:off x="4447308" y="591344"/>
            <a:ext cx="6906491" cy="5585619"/>
          </a:xfrm>
        </p:spPr>
        <p:txBody>
          <a:bodyPr anchor="ctr">
            <a:normAutofit/>
          </a:bodyPr>
          <a:lstStyle/>
          <a:p>
            <a:r>
              <a:rPr lang="en-GB" dirty="0"/>
              <a:t>Wayne Tank and Pump Co Ltd v Employers Liability Insurance Corporation Ltd 1974</a:t>
            </a:r>
          </a:p>
          <a:p>
            <a:endParaRPr lang="en-GB" dirty="0"/>
          </a:p>
          <a:p>
            <a:r>
              <a:rPr lang="en-GB" dirty="0"/>
              <a:t>JJ Lloyd (Instruments) Ltd v. Northern Star Insurance Co Ltd 1987</a:t>
            </a:r>
          </a:p>
        </p:txBody>
      </p:sp>
    </p:spTree>
    <p:extLst>
      <p:ext uri="{BB962C8B-B14F-4D97-AF65-F5344CB8AC3E}">
        <p14:creationId xmlns:p14="http://schemas.microsoft.com/office/powerpoint/2010/main" val="14620279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AA5C205-D164-4516-97CD-CFE3097CB64B}"/>
              </a:ext>
            </a:extLst>
          </p:cNvPr>
          <p:cNvSpPr>
            <a:spLocks noGrp="1"/>
          </p:cNvSpPr>
          <p:nvPr>
            <p:ph type="title"/>
          </p:nvPr>
        </p:nvSpPr>
        <p:spPr>
          <a:xfrm>
            <a:off x="686834" y="1153572"/>
            <a:ext cx="3200400" cy="4461163"/>
          </a:xfrm>
        </p:spPr>
        <p:txBody>
          <a:bodyPr>
            <a:normAutofit/>
          </a:bodyPr>
          <a:lstStyle/>
          <a:p>
            <a:r>
              <a:rPr lang="en-GB">
                <a:solidFill>
                  <a:srgbClr val="FFFFFF"/>
                </a:solidFill>
              </a:rPr>
              <a:t>Proximate Cause</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672D4BAA-6480-488F-9F7D-AD28AE77E170}"/>
              </a:ext>
            </a:extLst>
          </p:cNvPr>
          <p:cNvSpPr>
            <a:spLocks noGrp="1"/>
          </p:cNvSpPr>
          <p:nvPr>
            <p:ph idx="1"/>
          </p:nvPr>
        </p:nvSpPr>
        <p:spPr>
          <a:xfrm>
            <a:off x="4447308" y="591344"/>
            <a:ext cx="6906491" cy="5585619"/>
          </a:xfrm>
        </p:spPr>
        <p:txBody>
          <a:bodyPr anchor="ctr">
            <a:normAutofit/>
          </a:bodyPr>
          <a:lstStyle/>
          <a:p>
            <a:pPr marL="0" indent="0">
              <a:buNone/>
            </a:pPr>
            <a:r>
              <a:rPr lang="en-GB" sz="2000" b="1" dirty="0"/>
              <a:t>Midland Mainline Ltd. &amp; others v Eagle Star Insurance co (2004)</a:t>
            </a:r>
          </a:p>
          <a:p>
            <a:r>
              <a:rPr lang="en-GB" sz="2000" dirty="0"/>
              <a:t>Hatfield rail disaster Oct 2000 caused by a rail broken as a result of fatigue cracking.</a:t>
            </a:r>
          </a:p>
          <a:p>
            <a:endParaRPr lang="en-GB" sz="2000" dirty="0"/>
          </a:p>
          <a:p>
            <a:endParaRPr lang="en-GB" sz="2000" dirty="0"/>
          </a:p>
        </p:txBody>
      </p:sp>
    </p:spTree>
    <p:extLst>
      <p:ext uri="{BB962C8B-B14F-4D97-AF65-F5344CB8AC3E}">
        <p14:creationId xmlns:p14="http://schemas.microsoft.com/office/powerpoint/2010/main" val="26889458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A66902-6625-46B4-990D-36CDC23BC761}"/>
              </a:ext>
            </a:extLst>
          </p:cNvPr>
          <p:cNvSpPr>
            <a:spLocks noGrp="1"/>
          </p:cNvSpPr>
          <p:nvPr>
            <p:ph type="title"/>
          </p:nvPr>
        </p:nvSpPr>
        <p:spPr>
          <a:xfrm>
            <a:off x="6746628" y="1783959"/>
            <a:ext cx="4645250" cy="2889114"/>
          </a:xfrm>
        </p:spPr>
        <p:txBody>
          <a:bodyPr vert="horz" lIns="91440" tIns="45720" rIns="91440" bIns="45720" rtlCol="0" anchor="b">
            <a:normAutofit/>
          </a:bodyPr>
          <a:lstStyle/>
          <a:p>
            <a:r>
              <a:rPr lang="en-US" sz="2900" dirty="0"/>
              <a:t>So what is a remote cause ? </a:t>
            </a:r>
            <a:br>
              <a:rPr lang="en-US" sz="2900" dirty="0"/>
            </a:br>
            <a:br>
              <a:rPr lang="en-US" sz="2900" dirty="0"/>
            </a:br>
            <a:r>
              <a:rPr lang="en-US" sz="2900" dirty="0"/>
              <a:t>Why could this be important if exclusions are worded in certain ways?</a:t>
            </a:r>
          </a:p>
        </p:txBody>
      </p:sp>
      <p:sp>
        <p:nvSpPr>
          <p:cNvPr id="192" name="Freeform: Shape 191">
            <a:extLst>
              <a:ext uri="{FF2B5EF4-FFF2-40B4-BE49-F238E27FC236}">
                <a16:creationId xmlns:a16="http://schemas.microsoft.com/office/drawing/2014/main" id="{1DB7C82F-AB7E-4F0C-B829-FA1B9C4151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6172782" cy="6858000"/>
          </a:xfrm>
          <a:custGeom>
            <a:avLst/>
            <a:gdLst>
              <a:gd name="connsiteX0" fmla="*/ 6172782 w 6172782"/>
              <a:gd name="connsiteY0" fmla="*/ 0 h 6858000"/>
              <a:gd name="connsiteX1" fmla="*/ 69075 w 6172782"/>
              <a:gd name="connsiteY1" fmla="*/ 0 h 6858000"/>
              <a:gd name="connsiteX2" fmla="*/ 35131 w 6172782"/>
              <a:gd name="connsiteY2" fmla="*/ 267128 h 6858000"/>
              <a:gd name="connsiteX3" fmla="*/ 0 w 6172782"/>
              <a:gd name="connsiteY3" fmla="*/ 962845 h 6858000"/>
              <a:gd name="connsiteX4" fmla="*/ 3276103 w 6172782"/>
              <a:gd name="connsiteY4" fmla="*/ 6782205 h 6858000"/>
              <a:gd name="connsiteX5" fmla="*/ 3407923 w 6172782"/>
              <a:gd name="connsiteY5" fmla="*/ 6858000 h 6858000"/>
              <a:gd name="connsiteX6" fmla="*/ 6172782 w 6172782"/>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172782" h="6858000">
                <a:moveTo>
                  <a:pt x="6172782" y="0"/>
                </a:moveTo>
                <a:lnTo>
                  <a:pt x="69075" y="0"/>
                </a:lnTo>
                <a:lnTo>
                  <a:pt x="35131" y="267128"/>
                </a:lnTo>
                <a:cubicBezTo>
                  <a:pt x="11901" y="495874"/>
                  <a:pt x="0" y="727970"/>
                  <a:pt x="0" y="962845"/>
                </a:cubicBezTo>
                <a:cubicBezTo>
                  <a:pt x="0" y="3429034"/>
                  <a:pt x="1312002" y="5588789"/>
                  <a:pt x="3276103" y="6782205"/>
                </a:cubicBezTo>
                <a:lnTo>
                  <a:pt x="3407923" y="6858000"/>
                </a:lnTo>
                <a:lnTo>
                  <a:pt x="6172782" y="6858000"/>
                </a:ln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3074" name="Picture 2">
            <a:extLst>
              <a:ext uri="{FF2B5EF4-FFF2-40B4-BE49-F238E27FC236}">
                <a16:creationId xmlns:a16="http://schemas.microsoft.com/office/drawing/2014/main" id="{43DE2125-449C-4CB6-BD75-29763870FB8C}"/>
              </a:ext>
            </a:extLst>
          </p:cNvPr>
          <p:cNvPicPr>
            <a:picLocks noGrp="1" noChangeAspect="1" noChangeArrowheads="1"/>
          </p:cNvPicPr>
          <p:nvPr>
            <p:ph idx="1"/>
          </p:nvPr>
        </p:nvPicPr>
        <p:blipFill rotWithShape="1">
          <a:blip r:embed="rId2">
            <a:extLst>
              <a:ext uri="{28A0092B-C50C-407E-A947-70E740481C1C}">
                <a14:useLocalDpi xmlns:a14="http://schemas.microsoft.com/office/drawing/2010/main" val="0"/>
              </a:ext>
            </a:extLst>
          </a:blip>
          <a:srcRect l="6551" r="5607" b="-1"/>
          <a:stretch/>
        </p:blipFill>
        <p:spPr bwMode="auto">
          <a:xfrm>
            <a:off x="20" y="10"/>
            <a:ext cx="6024134" cy="6857990"/>
          </a:xfrm>
          <a:custGeom>
            <a:avLst/>
            <a:gdLst/>
            <a:ahLst/>
            <a:cxnLst/>
            <a:rect l="l" t="t" r="r" b="b"/>
            <a:pathLst>
              <a:path w="6024154" h="6858000">
                <a:moveTo>
                  <a:pt x="0" y="0"/>
                </a:moveTo>
                <a:lnTo>
                  <a:pt x="5953780" y="0"/>
                </a:lnTo>
                <a:lnTo>
                  <a:pt x="5989880" y="284091"/>
                </a:lnTo>
                <a:cubicBezTo>
                  <a:pt x="6012544" y="507260"/>
                  <a:pt x="6024154" y="733696"/>
                  <a:pt x="6024154" y="962844"/>
                </a:cubicBezTo>
                <a:cubicBezTo>
                  <a:pt x="6024154" y="3483472"/>
                  <a:pt x="4619336" y="5675986"/>
                  <a:pt x="2549934" y="6800152"/>
                </a:cubicBezTo>
                <a:lnTo>
                  <a:pt x="2436987" y="6858000"/>
                </a:lnTo>
                <a:lnTo>
                  <a:pt x="0" y="6858000"/>
                </a:lnTo>
                <a:close/>
              </a:path>
            </a:pathLst>
          </a:cu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85529616"/>
      </p:ext>
    </p:extLst>
  </p:cSld>
  <p:clrMapOvr>
    <a:overrideClrMapping bg1="dk1" tx1="lt1" bg2="dk2" tx2="lt2" accent1="accent1" accent2="accent2" accent3="accent3" accent4="accent4" accent5="accent5" accent6="accent6" hlink="hlink" folHlink="folHlink"/>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6CDA21F-E7AF-4C75-8395-33F58D5B0E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AE1C45F0-260A-458C-96ED-C1F6D215121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 y="1216597"/>
            <a:ext cx="731521" cy="673460"/>
            <a:chOff x="3940602" y="308034"/>
            <a:chExt cx="2116791" cy="3428999"/>
          </a:xfrm>
          <a:solidFill>
            <a:schemeClr val="accent4"/>
          </a:solidFill>
        </p:grpSpPr>
        <p:sp>
          <p:nvSpPr>
            <p:cNvPr id="11" name="Rectangle 10">
              <a:extLst>
                <a:ext uri="{FF2B5EF4-FFF2-40B4-BE49-F238E27FC236}">
                  <a16:creationId xmlns:a16="http://schemas.microsoft.com/office/drawing/2014/main" id="{A6604B49-AD5C-4590-B051-06C8222ECD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743ECCAF-29C5-4537-947C-7EA1292463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ED49787B-8DE6-4467-AD0A-8DECC6E0C2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5" name="Rectangle 14">
            <a:extLst>
              <a:ext uri="{FF2B5EF4-FFF2-40B4-BE49-F238E27FC236}">
                <a16:creationId xmlns:a16="http://schemas.microsoft.com/office/drawing/2014/main" id="{D5B0017B-2ECA-49AF-B397-DC140825DF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0079" y="613954"/>
            <a:ext cx="10907487" cy="1894116"/>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5A03E43-58B8-46AB-A36B-97918AE2DD4E}"/>
              </a:ext>
            </a:extLst>
          </p:cNvPr>
          <p:cNvSpPr>
            <a:spLocks noGrp="1"/>
          </p:cNvSpPr>
          <p:nvPr>
            <p:ph type="title"/>
          </p:nvPr>
        </p:nvSpPr>
        <p:spPr>
          <a:xfrm>
            <a:off x="1043631" y="809898"/>
            <a:ext cx="9942716" cy="1554480"/>
          </a:xfrm>
        </p:spPr>
        <p:txBody>
          <a:bodyPr anchor="ctr">
            <a:normAutofit/>
          </a:bodyPr>
          <a:lstStyle/>
          <a:p>
            <a:r>
              <a:rPr lang="en-GB" sz="4800"/>
              <a:t>Remote Cause – BEWARE CERTAIN EXCLUSIONS!!!</a:t>
            </a:r>
          </a:p>
        </p:txBody>
      </p:sp>
      <p:sp>
        <p:nvSpPr>
          <p:cNvPr id="3" name="Content Placeholder 2">
            <a:extLst>
              <a:ext uri="{FF2B5EF4-FFF2-40B4-BE49-F238E27FC236}">
                <a16:creationId xmlns:a16="http://schemas.microsoft.com/office/drawing/2014/main" id="{19A28A41-B6F8-4C63-AFEE-6E0F593CDD6F}"/>
              </a:ext>
            </a:extLst>
          </p:cNvPr>
          <p:cNvSpPr>
            <a:spLocks noGrp="1"/>
          </p:cNvSpPr>
          <p:nvPr>
            <p:ph idx="1"/>
          </p:nvPr>
        </p:nvSpPr>
        <p:spPr>
          <a:xfrm>
            <a:off x="1045028" y="3017522"/>
            <a:ext cx="9941319" cy="3124658"/>
          </a:xfrm>
        </p:spPr>
        <p:txBody>
          <a:bodyPr anchor="ctr">
            <a:normAutofit/>
          </a:bodyPr>
          <a:lstStyle/>
          <a:p>
            <a:r>
              <a:rPr lang="en-GB" sz="1700" dirty="0"/>
              <a:t>A remote cause can not normally be a reason for an exclusion, but can be if the wording states ‘ this peril is excluded if it is the proximate cause OR NOT’.</a:t>
            </a:r>
          </a:p>
          <a:p>
            <a:endParaRPr lang="en-GB" sz="1700" dirty="0"/>
          </a:p>
          <a:p>
            <a:r>
              <a:rPr lang="en-GB" sz="1700" dirty="0"/>
              <a:t>Another way of saying this is’ The event is excluded whether directly OR INDIRECTLY causing the loss’.</a:t>
            </a:r>
          </a:p>
          <a:p>
            <a:pPr marL="0" indent="0">
              <a:buNone/>
            </a:pPr>
            <a:endParaRPr lang="en-GB" sz="1700" dirty="0"/>
          </a:p>
          <a:p>
            <a:r>
              <a:rPr lang="en-GB" sz="1700" dirty="0"/>
              <a:t> These are a big worry as the exclusion does not now have to be the proximate cause – do try and challenge these type of exclusions, if you can in a hard market! </a:t>
            </a:r>
          </a:p>
          <a:p>
            <a:endParaRPr lang="en-GB" sz="1700" dirty="0"/>
          </a:p>
          <a:p>
            <a:pPr marL="0" indent="0">
              <a:buNone/>
            </a:pPr>
            <a:r>
              <a:rPr lang="en-GB" sz="1700" dirty="0"/>
              <a:t>Let’s look at case law around this</a:t>
            </a:r>
          </a:p>
        </p:txBody>
      </p:sp>
      <p:cxnSp>
        <p:nvCxnSpPr>
          <p:cNvPr id="17" name="Straight Connector 16">
            <a:extLst>
              <a:ext uri="{FF2B5EF4-FFF2-40B4-BE49-F238E27FC236}">
                <a16:creationId xmlns:a16="http://schemas.microsoft.com/office/drawing/2014/main" id="{6CF1BAF6-AD41-4082-B212-8A1F9A2E877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838200" y="6485313"/>
            <a:ext cx="10515600"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8509901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1"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2"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3"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170DA47E-4368-49CE-8D55-78AE2BB03331}"/>
              </a:ext>
            </a:extLst>
          </p:cNvPr>
          <p:cNvSpPr>
            <a:spLocks noGrp="1"/>
          </p:cNvSpPr>
          <p:nvPr>
            <p:ph type="title"/>
          </p:nvPr>
        </p:nvSpPr>
        <p:spPr>
          <a:xfrm>
            <a:off x="958506" y="800392"/>
            <a:ext cx="10264697" cy="1212102"/>
          </a:xfrm>
        </p:spPr>
        <p:txBody>
          <a:bodyPr>
            <a:normAutofit/>
          </a:bodyPr>
          <a:lstStyle/>
          <a:p>
            <a:r>
              <a:rPr lang="en-GB" sz="4000">
                <a:solidFill>
                  <a:srgbClr val="FFFFFF"/>
                </a:solidFill>
              </a:rPr>
              <a:t>Other legal considerations when considering Covid-19 exclusions</a:t>
            </a:r>
          </a:p>
        </p:txBody>
      </p:sp>
      <p:sp>
        <p:nvSpPr>
          <p:cNvPr id="3" name="Content Placeholder 2">
            <a:extLst>
              <a:ext uri="{FF2B5EF4-FFF2-40B4-BE49-F238E27FC236}">
                <a16:creationId xmlns:a16="http://schemas.microsoft.com/office/drawing/2014/main" id="{5778A234-ADF4-4173-A640-1378057AC72D}"/>
              </a:ext>
            </a:extLst>
          </p:cNvPr>
          <p:cNvSpPr>
            <a:spLocks noGrp="1"/>
          </p:cNvSpPr>
          <p:nvPr>
            <p:ph idx="1"/>
          </p:nvPr>
        </p:nvSpPr>
        <p:spPr>
          <a:xfrm>
            <a:off x="1367624" y="2490436"/>
            <a:ext cx="9708995" cy="3567173"/>
          </a:xfrm>
        </p:spPr>
        <p:txBody>
          <a:bodyPr anchor="ctr">
            <a:normAutofit/>
          </a:bodyPr>
          <a:lstStyle/>
          <a:p>
            <a:r>
              <a:rPr lang="en-GB" sz="2400" b="1" dirty="0"/>
              <a:t>Common law rules on the meaning of words </a:t>
            </a:r>
            <a:endParaRPr lang="en-GB" sz="2400" dirty="0"/>
          </a:p>
          <a:p>
            <a:pPr marL="0" indent="0">
              <a:buNone/>
            </a:pPr>
            <a:endParaRPr lang="en-GB" sz="2400" dirty="0"/>
          </a:p>
          <a:p>
            <a:endParaRPr lang="en-GB" sz="2400" dirty="0"/>
          </a:p>
        </p:txBody>
      </p:sp>
    </p:spTree>
    <p:extLst>
      <p:ext uri="{BB962C8B-B14F-4D97-AF65-F5344CB8AC3E}">
        <p14:creationId xmlns:p14="http://schemas.microsoft.com/office/powerpoint/2010/main" val="202608300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958506" y="800392"/>
            <a:ext cx="10264697" cy="1212102"/>
          </a:xfrm>
        </p:spPr>
        <p:txBody>
          <a:bodyPr>
            <a:normAutofit/>
          </a:bodyPr>
          <a:lstStyle/>
          <a:p>
            <a:r>
              <a:rPr lang="en-GB" sz="4000">
                <a:solidFill>
                  <a:srgbClr val="FFFFFF"/>
                </a:solidFill>
              </a:rPr>
              <a:t>Common law rules on the context of words – the Latin special </a:t>
            </a:r>
          </a:p>
        </p:txBody>
      </p:sp>
      <p:sp>
        <p:nvSpPr>
          <p:cNvPr id="3" name="Content Placeholder 2"/>
          <p:cNvSpPr>
            <a:spLocks noGrp="1"/>
          </p:cNvSpPr>
          <p:nvPr>
            <p:ph idx="1"/>
          </p:nvPr>
        </p:nvSpPr>
        <p:spPr>
          <a:xfrm>
            <a:off x="1367624" y="2490436"/>
            <a:ext cx="9708995" cy="3567173"/>
          </a:xfrm>
        </p:spPr>
        <p:txBody>
          <a:bodyPr anchor="ctr">
            <a:normAutofit/>
          </a:bodyPr>
          <a:lstStyle/>
          <a:p>
            <a:pPr marL="0" indent="0">
              <a:buNone/>
            </a:pPr>
            <a:endParaRPr lang="en-GB" sz="2400" dirty="0"/>
          </a:p>
          <a:p>
            <a:pPr marL="0" indent="0">
              <a:buNone/>
            </a:pPr>
            <a:r>
              <a:rPr lang="en-GB" sz="2400" dirty="0"/>
              <a:t> </a:t>
            </a:r>
            <a:r>
              <a:rPr lang="en-GB" sz="2400" b="1" dirty="0"/>
              <a:t>‘Contra Proferentem’ </a:t>
            </a:r>
            <a:r>
              <a:rPr lang="en-GB" sz="2400" dirty="0"/>
              <a:t>Rule </a:t>
            </a:r>
          </a:p>
          <a:p>
            <a:pPr marL="0" indent="0">
              <a:buNone/>
            </a:pPr>
            <a:endParaRPr lang="en-GB" sz="1700" dirty="0"/>
          </a:p>
        </p:txBody>
      </p:sp>
    </p:spTree>
    <p:extLst>
      <p:ext uri="{BB962C8B-B14F-4D97-AF65-F5344CB8AC3E}">
        <p14:creationId xmlns:p14="http://schemas.microsoft.com/office/powerpoint/2010/main" val="1532405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2" name="Rectangle 71">
            <a:extLst>
              <a:ext uri="{FF2B5EF4-FFF2-40B4-BE49-F238E27FC236}">
                <a16:creationId xmlns:a16="http://schemas.microsoft.com/office/drawing/2014/main" id="{1BB867FF-FC45-48F7-8104-F89BE54909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Shape 73">
            <a:extLst>
              <a:ext uri="{FF2B5EF4-FFF2-40B4-BE49-F238E27FC236}">
                <a16:creationId xmlns:a16="http://schemas.microsoft.com/office/drawing/2014/main" id="{8BB56887-D0D5-4F0C-9E19-7247EB83C8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074" name="Title 3"/>
          <p:cNvSpPr>
            <a:spLocks noGrp="1"/>
          </p:cNvSpPr>
          <p:nvPr>
            <p:ph type="title"/>
          </p:nvPr>
        </p:nvSpPr>
        <p:spPr>
          <a:xfrm>
            <a:off x="838200" y="365125"/>
            <a:ext cx="10515600" cy="1325563"/>
          </a:xfrm>
        </p:spPr>
        <p:txBody>
          <a:bodyPr>
            <a:normAutofit/>
          </a:bodyPr>
          <a:lstStyle/>
          <a:p>
            <a:r>
              <a:rPr lang="en-GB" altLang="en-US" b="1" dirty="0"/>
              <a:t>Alan Chandler, Chartered Insurer </a:t>
            </a:r>
            <a:r>
              <a:rPr lang="en-GB" altLang="en-US" b="1" dirty="0">
                <a:hlinkClick r:id="rId2"/>
              </a:rPr>
              <a:t>alanchandler@uwclub.net</a:t>
            </a:r>
            <a:r>
              <a:rPr lang="en-GB" altLang="en-US" b="1" dirty="0"/>
              <a:t> </a:t>
            </a:r>
            <a:r>
              <a:rPr lang="en-GB" altLang="en-US" b="1" dirty="0" err="1"/>
              <a:t>Linkedin</a:t>
            </a:r>
            <a:r>
              <a:rPr lang="en-GB" altLang="en-US" b="1" dirty="0"/>
              <a:t> Chandler</a:t>
            </a:r>
          </a:p>
        </p:txBody>
      </p:sp>
      <p:sp>
        <p:nvSpPr>
          <p:cNvPr id="76" name="Arc 75">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075" name="Content Placeholder 4"/>
          <p:cNvSpPr>
            <a:spLocks noGrp="1"/>
          </p:cNvSpPr>
          <p:nvPr>
            <p:ph idx="1"/>
          </p:nvPr>
        </p:nvSpPr>
        <p:spPr>
          <a:xfrm>
            <a:off x="838200" y="1825625"/>
            <a:ext cx="10515600" cy="4351338"/>
          </a:xfrm>
        </p:spPr>
        <p:txBody>
          <a:bodyPr>
            <a:normAutofit/>
          </a:bodyPr>
          <a:lstStyle/>
          <a:p>
            <a:r>
              <a:rPr lang="en-GB" altLang="en-US" sz="2000" b="1" dirty="0">
                <a:latin typeface="Arial" panose="020B0604020202020204" pitchFamily="34" charset="0"/>
                <a:cs typeface="Arial" panose="020B0604020202020204" pitchFamily="34" charset="0"/>
              </a:rPr>
              <a:t>I have trained more than 2,000 individuals to become ACII qualified</a:t>
            </a:r>
          </a:p>
          <a:p>
            <a:r>
              <a:rPr lang="en-GB" altLang="en-US" sz="2000" dirty="0">
                <a:latin typeface="Arial" panose="020B0604020202020204" pitchFamily="34" charset="0"/>
                <a:cs typeface="Arial" panose="020B0604020202020204" pitchFamily="34" charset="0"/>
              </a:rPr>
              <a:t>I have trained over 50% of the individuals in the last 8 years that have gone onto achieve the highest ACII pass in the whole of the UK. </a:t>
            </a:r>
          </a:p>
          <a:p>
            <a:r>
              <a:rPr lang="en-GB" altLang="en-US" sz="2000" dirty="0">
                <a:latin typeface="Arial" panose="020B0604020202020204" pitchFamily="34" charset="0"/>
                <a:cs typeface="Arial" panose="020B0604020202020204" pitchFamily="34" charset="0"/>
              </a:rPr>
              <a:t>I train to a pass rate of more than 96% in all CII qualification levels. Certificate , Diploma and Advanced Diploma.</a:t>
            </a:r>
          </a:p>
          <a:p>
            <a:r>
              <a:rPr lang="en-GB" altLang="en-US" sz="2000" dirty="0">
                <a:latin typeface="Arial" panose="020B0604020202020204" pitchFamily="34" charset="0"/>
                <a:cs typeface="Arial" panose="020B0604020202020204" pitchFamily="34" charset="0"/>
              </a:rPr>
              <a:t>I have delivered the Allianz scholarship and academy programmes in both the UK and Ireland and the Ask Alan facility for Zurich.</a:t>
            </a:r>
          </a:p>
          <a:p>
            <a:r>
              <a:rPr lang="en-GB" altLang="en-US" sz="2000" dirty="0">
                <a:latin typeface="Arial" panose="020B0604020202020204" pitchFamily="34" charset="0"/>
                <a:cs typeface="Arial" panose="020B0604020202020204" pitchFamily="34" charset="0"/>
              </a:rPr>
              <a:t>I have delivered training throughout Europe for many major brokers and insurers.</a:t>
            </a:r>
          </a:p>
          <a:p>
            <a:r>
              <a:rPr lang="en-GB" altLang="en-US" sz="2000" dirty="0">
                <a:latin typeface="Arial" panose="020B0604020202020204" pitchFamily="34" charset="0"/>
                <a:cs typeface="Arial" panose="020B0604020202020204" pitchFamily="34" charset="0"/>
              </a:rPr>
              <a:t>I have trained students who have won national prizes in almost all ACII subjects including Insurance Law (MO5), Liability (M96), Commercial Property and BI (M93), Personal Lines Insurance (P86), Business and Finance (M92), Underwriting Practice (M80), Advanced Underwriting (960), Claims Practice (M85), Advanced Claims (820), Marketing (945), Advanced Broking (930) and Advanced Risk Management (992).</a:t>
            </a:r>
          </a:p>
          <a:p>
            <a:endParaRPr lang="en-GB" altLang="en-US" sz="2000"/>
          </a:p>
          <a:p>
            <a:endParaRPr lang="en-GB" altLang="en-US" sz="2000"/>
          </a:p>
          <a:p>
            <a:endParaRPr lang="en-GB" altLang="en-US" sz="2000"/>
          </a:p>
        </p:txBody>
      </p:sp>
    </p:spTree>
    <p:extLst>
      <p:ext uri="{BB962C8B-B14F-4D97-AF65-F5344CB8AC3E}">
        <p14:creationId xmlns:p14="http://schemas.microsoft.com/office/powerpoint/2010/main" val="84416299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B2E48B3-B57E-43FD-AB44-6DA38632CE13}"/>
              </a:ext>
            </a:extLst>
          </p:cNvPr>
          <p:cNvSpPr>
            <a:spLocks noGrp="1"/>
          </p:cNvSpPr>
          <p:nvPr>
            <p:ph type="title"/>
          </p:nvPr>
        </p:nvSpPr>
        <p:spPr>
          <a:xfrm>
            <a:off x="686834" y="1153572"/>
            <a:ext cx="3200400" cy="4461163"/>
          </a:xfrm>
        </p:spPr>
        <p:txBody>
          <a:bodyPr>
            <a:normAutofit/>
          </a:bodyPr>
          <a:lstStyle/>
          <a:p>
            <a:r>
              <a:rPr lang="en-GB">
                <a:solidFill>
                  <a:srgbClr val="FFFFFF"/>
                </a:solidFill>
              </a:rPr>
              <a:t>Financial Ombudsman Service (FOS)</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707C71DB-0E0F-42C5-A4B0-1D500C66AD7A}"/>
              </a:ext>
            </a:extLst>
          </p:cNvPr>
          <p:cNvSpPr>
            <a:spLocks noGrp="1"/>
          </p:cNvSpPr>
          <p:nvPr>
            <p:ph idx="1"/>
          </p:nvPr>
        </p:nvSpPr>
        <p:spPr>
          <a:xfrm>
            <a:off x="4447308" y="591344"/>
            <a:ext cx="6906491" cy="5585619"/>
          </a:xfrm>
        </p:spPr>
        <p:txBody>
          <a:bodyPr anchor="ctr">
            <a:normAutofit fontScale="92500" lnSpcReduction="10000"/>
          </a:bodyPr>
          <a:lstStyle/>
          <a:p>
            <a:pPr marL="0" indent="0">
              <a:buNone/>
            </a:pPr>
            <a:r>
              <a:rPr lang="en-GB" sz="2400" dirty="0"/>
              <a:t>Those that can refer to the FOS are known as eligible complainants, these are:</a:t>
            </a:r>
          </a:p>
          <a:p>
            <a:r>
              <a:rPr lang="en-GB" sz="2400" dirty="0"/>
              <a:t>Consumers</a:t>
            </a:r>
          </a:p>
          <a:p>
            <a:r>
              <a:rPr lang="en-GB" sz="2400" dirty="0"/>
              <a:t>SME’s with a T/O of less than £6.5m, less than 50 employees and an annual balance sheet of less than £5m</a:t>
            </a:r>
          </a:p>
          <a:p>
            <a:endParaRPr lang="en-GB" sz="2400" dirty="0"/>
          </a:p>
          <a:p>
            <a:r>
              <a:rPr lang="en-GB" sz="2400" dirty="0"/>
              <a:t>Charities T/O less than £6.5m</a:t>
            </a:r>
          </a:p>
          <a:p>
            <a:r>
              <a:rPr lang="en-GB" sz="2400" dirty="0"/>
              <a:t>Trusts less than £5m net assets</a:t>
            </a:r>
          </a:p>
          <a:p>
            <a:endParaRPr lang="en-GB" sz="2400" dirty="0"/>
          </a:p>
          <a:p>
            <a:pPr marL="0" indent="0">
              <a:buNone/>
            </a:pPr>
            <a:r>
              <a:rPr lang="en-GB" sz="2400" dirty="0"/>
              <a:t>Importantly FOS are not bound by case law, so if they believe a wording is unfair and not putting customers at the heart of all an insurer does then they have the power to over rule it. </a:t>
            </a:r>
          </a:p>
          <a:p>
            <a:pPr marL="0" indent="0">
              <a:buNone/>
            </a:pPr>
            <a:endParaRPr lang="en-GB" sz="2400" dirty="0"/>
          </a:p>
          <a:p>
            <a:pPr marL="0" indent="0">
              <a:buNone/>
            </a:pPr>
            <a:r>
              <a:rPr lang="en-GB" sz="2400" dirty="0"/>
              <a:t>They can bind insurers up to £350,000</a:t>
            </a:r>
          </a:p>
          <a:p>
            <a:endParaRPr lang="en-GB" sz="2400" dirty="0"/>
          </a:p>
        </p:txBody>
      </p:sp>
    </p:spTree>
    <p:extLst>
      <p:ext uri="{BB962C8B-B14F-4D97-AF65-F5344CB8AC3E}">
        <p14:creationId xmlns:p14="http://schemas.microsoft.com/office/powerpoint/2010/main" val="247881721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 name="Rectangle 7">
            <a:extLst>
              <a:ext uri="{FF2B5EF4-FFF2-40B4-BE49-F238E27FC236}">
                <a16:creationId xmlns:a16="http://schemas.microsoft.com/office/drawing/2014/main" id="{B6CDA21F-E7AF-4C75-8395-33F58D5B0E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9">
            <a:extLst>
              <a:ext uri="{FF2B5EF4-FFF2-40B4-BE49-F238E27FC236}">
                <a16:creationId xmlns:a16="http://schemas.microsoft.com/office/drawing/2014/main" id="{AE1C45F0-260A-458C-96ED-C1F6D215121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 y="1216597"/>
            <a:ext cx="731521" cy="673460"/>
            <a:chOff x="3940602" y="308034"/>
            <a:chExt cx="2116791" cy="3428999"/>
          </a:xfrm>
          <a:solidFill>
            <a:schemeClr val="accent4"/>
          </a:solidFill>
        </p:grpSpPr>
        <p:sp>
          <p:nvSpPr>
            <p:cNvPr id="11" name="Rectangle 10">
              <a:extLst>
                <a:ext uri="{FF2B5EF4-FFF2-40B4-BE49-F238E27FC236}">
                  <a16:creationId xmlns:a16="http://schemas.microsoft.com/office/drawing/2014/main" id="{A6604B49-AD5C-4590-B051-06C8222ECD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1">
              <a:extLst>
                <a:ext uri="{FF2B5EF4-FFF2-40B4-BE49-F238E27FC236}">
                  <a16:creationId xmlns:a16="http://schemas.microsoft.com/office/drawing/2014/main" id="{743ECCAF-29C5-4537-947C-7EA1292463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ED49787B-8DE6-4467-AD0A-8DECC6E0C2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5" name="Rectangle 14">
            <a:extLst>
              <a:ext uri="{FF2B5EF4-FFF2-40B4-BE49-F238E27FC236}">
                <a16:creationId xmlns:a16="http://schemas.microsoft.com/office/drawing/2014/main" id="{D5B0017B-2ECA-49AF-B397-DC140825DF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0079" y="613954"/>
            <a:ext cx="10907487" cy="1894116"/>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285BC80-63B7-40D2-A3F9-3C4AF06AB1E4}"/>
              </a:ext>
            </a:extLst>
          </p:cNvPr>
          <p:cNvSpPr>
            <a:spLocks noGrp="1"/>
          </p:cNvSpPr>
          <p:nvPr>
            <p:ph type="title"/>
          </p:nvPr>
        </p:nvSpPr>
        <p:spPr>
          <a:xfrm>
            <a:off x="1043631" y="809898"/>
            <a:ext cx="9942716" cy="1554480"/>
          </a:xfrm>
        </p:spPr>
        <p:txBody>
          <a:bodyPr anchor="ctr">
            <a:normAutofit/>
          </a:bodyPr>
          <a:lstStyle/>
          <a:p>
            <a:r>
              <a:rPr lang="en-GB" sz="4800"/>
              <a:t>Care about what words are used in the exclusion</a:t>
            </a:r>
          </a:p>
        </p:txBody>
      </p:sp>
      <p:sp>
        <p:nvSpPr>
          <p:cNvPr id="3" name="Content Placeholder 2">
            <a:extLst>
              <a:ext uri="{FF2B5EF4-FFF2-40B4-BE49-F238E27FC236}">
                <a16:creationId xmlns:a16="http://schemas.microsoft.com/office/drawing/2014/main" id="{337C7FED-9254-4CCC-B2EE-A25F0CA9E96D}"/>
              </a:ext>
            </a:extLst>
          </p:cNvPr>
          <p:cNvSpPr>
            <a:spLocks noGrp="1"/>
          </p:cNvSpPr>
          <p:nvPr>
            <p:ph idx="1"/>
          </p:nvPr>
        </p:nvSpPr>
        <p:spPr>
          <a:xfrm>
            <a:off x="1045028" y="3017522"/>
            <a:ext cx="9941319" cy="3124658"/>
          </a:xfrm>
        </p:spPr>
        <p:txBody>
          <a:bodyPr anchor="ctr">
            <a:normAutofit/>
          </a:bodyPr>
          <a:lstStyle/>
          <a:p>
            <a:r>
              <a:rPr lang="en-GB" sz="2200" dirty="0"/>
              <a:t>Insurers may exclude:</a:t>
            </a:r>
          </a:p>
          <a:p>
            <a:pPr marL="514350" indent="-514350">
              <a:buFont typeface="+mj-lt"/>
              <a:buAutoNum type="arabicPeriod"/>
            </a:pPr>
            <a:r>
              <a:rPr lang="en-GB" sz="2200" dirty="0"/>
              <a:t>Covid-19 – very specific</a:t>
            </a:r>
          </a:p>
          <a:p>
            <a:pPr marL="514350" indent="-514350">
              <a:buFont typeface="+mj-lt"/>
              <a:buAutoNum type="arabicPeriod"/>
            </a:pPr>
            <a:r>
              <a:rPr lang="en-GB" sz="2200" dirty="0"/>
              <a:t>Pandemics – wider</a:t>
            </a:r>
          </a:p>
          <a:p>
            <a:pPr marL="514350" indent="-514350">
              <a:buFont typeface="+mj-lt"/>
              <a:buAutoNum type="arabicPeriod"/>
            </a:pPr>
            <a:r>
              <a:rPr lang="en-GB" sz="2200" dirty="0"/>
              <a:t>Contagious or communicable Diseases (this is a big list!) – what could be the unintended consequences here?</a:t>
            </a:r>
          </a:p>
          <a:p>
            <a:pPr marL="514350" indent="-514350">
              <a:buFont typeface="+mj-lt"/>
              <a:buAutoNum type="arabicPeriod"/>
            </a:pPr>
            <a:endParaRPr lang="en-GB" sz="2200" dirty="0"/>
          </a:p>
          <a:p>
            <a:endParaRPr lang="en-GB" sz="2200" dirty="0"/>
          </a:p>
        </p:txBody>
      </p:sp>
      <p:cxnSp>
        <p:nvCxnSpPr>
          <p:cNvPr id="17" name="Straight Connector 16">
            <a:extLst>
              <a:ext uri="{FF2B5EF4-FFF2-40B4-BE49-F238E27FC236}">
                <a16:creationId xmlns:a16="http://schemas.microsoft.com/office/drawing/2014/main" id="{6CF1BAF6-AD41-4082-B212-8A1F9A2E877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838200" y="6485313"/>
            <a:ext cx="10515600"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9898964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B82A5-7067-4750-835E-80C2E7A1BA0D}"/>
              </a:ext>
            </a:extLst>
          </p:cNvPr>
          <p:cNvSpPr>
            <a:spLocks noGrp="1"/>
          </p:cNvSpPr>
          <p:nvPr>
            <p:ph type="title"/>
          </p:nvPr>
        </p:nvSpPr>
        <p:spPr>
          <a:xfrm>
            <a:off x="838200" y="365125"/>
            <a:ext cx="10515600" cy="1325563"/>
          </a:xfrm>
        </p:spPr>
        <p:txBody>
          <a:bodyPr>
            <a:normAutofit/>
          </a:bodyPr>
          <a:lstStyle/>
          <a:p>
            <a:pPr algn="ctr"/>
            <a:r>
              <a:rPr lang="en-GB"/>
              <a:t>EL and PL cover</a:t>
            </a:r>
          </a:p>
        </p:txBody>
      </p:sp>
      <p:graphicFrame>
        <p:nvGraphicFramePr>
          <p:cNvPr id="5" name="Content Placeholder 2">
            <a:extLst>
              <a:ext uri="{FF2B5EF4-FFF2-40B4-BE49-F238E27FC236}">
                <a16:creationId xmlns:a16="http://schemas.microsoft.com/office/drawing/2014/main" id="{3F7EE99E-2578-4A25-AEDE-AB66EDF2EFC7}"/>
              </a:ext>
            </a:extLst>
          </p:cNvPr>
          <p:cNvGraphicFramePr>
            <a:graphicFrameLocks noGrp="1"/>
          </p:cNvGraphicFramePr>
          <p:nvPr>
            <p:ph idx="1"/>
            <p:extLst>
              <p:ext uri="{D42A27DB-BD31-4B8C-83A1-F6EECF244321}">
                <p14:modId xmlns:p14="http://schemas.microsoft.com/office/powerpoint/2010/main" val="2809661033"/>
              </p:ext>
            </p:extLst>
          </p:nvPr>
        </p:nvGraphicFramePr>
        <p:xfrm>
          <a:off x="838200" y="1474839"/>
          <a:ext cx="10515600" cy="523076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1760652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0F66B3F-D41C-4C76-8C37-1E9BFF6B0DA5}"/>
              </a:ext>
            </a:extLst>
          </p:cNvPr>
          <p:cNvSpPr>
            <a:spLocks noGrp="1"/>
          </p:cNvSpPr>
          <p:nvPr>
            <p:ph type="title"/>
          </p:nvPr>
        </p:nvSpPr>
        <p:spPr>
          <a:xfrm>
            <a:off x="686834" y="1153572"/>
            <a:ext cx="3200400" cy="4461163"/>
          </a:xfrm>
        </p:spPr>
        <p:txBody>
          <a:bodyPr>
            <a:normAutofit/>
          </a:bodyPr>
          <a:lstStyle/>
          <a:p>
            <a:r>
              <a:rPr lang="en-GB">
                <a:solidFill>
                  <a:srgbClr val="FFFFFF"/>
                </a:solidFill>
              </a:rPr>
              <a:t>So lets have a look at Potential Covid-19 exclusions</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29815A97-3576-4E0C-9BC0-6420E8C8B1D1}"/>
              </a:ext>
            </a:extLst>
          </p:cNvPr>
          <p:cNvSpPr>
            <a:spLocks noGrp="1"/>
          </p:cNvSpPr>
          <p:nvPr>
            <p:ph idx="1"/>
          </p:nvPr>
        </p:nvSpPr>
        <p:spPr>
          <a:xfrm>
            <a:off x="4447308" y="591344"/>
            <a:ext cx="6906491" cy="5585619"/>
          </a:xfrm>
        </p:spPr>
        <p:txBody>
          <a:bodyPr anchor="ctr">
            <a:normAutofit/>
          </a:bodyPr>
          <a:lstStyle/>
          <a:p>
            <a:r>
              <a:rPr lang="en-GB" sz="2000" b="1" dirty="0"/>
              <a:t>First Party claims</a:t>
            </a:r>
          </a:p>
          <a:p>
            <a:r>
              <a:rPr lang="en-GB" sz="2000" dirty="0"/>
              <a:t>It is likely these will be placed in the General exclusions. Such action would negate an ability for an insured going forward to rely on a notifiable disease wording for Covid-19 coverage or a non damage denial of access under Bi.</a:t>
            </a:r>
          </a:p>
          <a:p>
            <a:r>
              <a:rPr lang="en-GB" sz="2000" dirty="0"/>
              <a:t>Pandemics would not normally cause property damage but issues could arise if the insurer decides to use the wording:</a:t>
            </a:r>
          </a:p>
          <a:p>
            <a:pPr marL="0" indent="0">
              <a:buNone/>
            </a:pPr>
            <a:r>
              <a:rPr lang="en-GB" sz="2000" dirty="0"/>
              <a:t>‘Pandemics (or they may specifically mention Covid-19) are excluded whether directly or indirectly causing a loss.’</a:t>
            </a:r>
          </a:p>
          <a:p>
            <a:r>
              <a:rPr lang="en-GB" sz="2000" dirty="0"/>
              <a:t>Let’s explore</a:t>
            </a:r>
          </a:p>
        </p:txBody>
      </p:sp>
    </p:spTree>
    <p:extLst>
      <p:ext uri="{BB962C8B-B14F-4D97-AF65-F5344CB8AC3E}">
        <p14:creationId xmlns:p14="http://schemas.microsoft.com/office/powerpoint/2010/main" val="55368866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2B4CA6-FBF7-4A1E-97E6-8E4B6BF04E1F}"/>
              </a:ext>
            </a:extLst>
          </p:cNvPr>
          <p:cNvSpPr>
            <a:spLocks noGrp="1"/>
          </p:cNvSpPr>
          <p:nvPr>
            <p:ph type="title"/>
          </p:nvPr>
        </p:nvSpPr>
        <p:spPr>
          <a:xfrm>
            <a:off x="1653363" y="365760"/>
            <a:ext cx="9367203" cy="1188720"/>
          </a:xfrm>
        </p:spPr>
        <p:txBody>
          <a:bodyPr>
            <a:normAutofit/>
          </a:bodyPr>
          <a:lstStyle/>
          <a:p>
            <a:r>
              <a:rPr lang="en-GB" dirty="0"/>
              <a:t>Third Party Claims</a:t>
            </a:r>
          </a:p>
        </p:txBody>
      </p:sp>
      <p:sp>
        <p:nvSpPr>
          <p:cNvPr id="8" name="Freeform: Shape 7">
            <a:extLst>
              <a:ext uri="{FF2B5EF4-FFF2-40B4-BE49-F238E27FC236}">
                <a16:creationId xmlns:a16="http://schemas.microsoft.com/office/drawing/2014/main" id="{7CB4857B-ED7C-444D-9F04-2F885114A1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764099"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a16="http://schemas.microsoft.com/office/drawing/2014/main" id="{D18046FB-44EA-4FD8-A585-EA09A319B2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691640"/>
            <a:ext cx="12191999"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a16="http://schemas.microsoft.com/office/drawing/2014/main" id="{479F5F2B-8B58-4140-AE6A-51F6C67B18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1"/>
            <a:ext cx="971654"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id="{1F04F955-E855-4121-8A31-6BFB6AAB992F}"/>
              </a:ext>
            </a:extLst>
          </p:cNvPr>
          <p:cNvSpPr>
            <a:spLocks noGrp="1"/>
          </p:cNvSpPr>
          <p:nvPr>
            <p:ph idx="1"/>
          </p:nvPr>
        </p:nvSpPr>
        <p:spPr>
          <a:xfrm>
            <a:off x="1653363" y="2176272"/>
            <a:ext cx="9367204" cy="4041648"/>
          </a:xfrm>
        </p:spPr>
        <p:txBody>
          <a:bodyPr anchor="t">
            <a:normAutofit/>
          </a:bodyPr>
          <a:lstStyle/>
          <a:p>
            <a:r>
              <a:rPr lang="en-GB" sz="2400" dirty="0"/>
              <a:t>Motor liability and EL are protected by legislation, but Public Liability Products Liability and Professional Indemnity are not.</a:t>
            </a:r>
          </a:p>
          <a:p>
            <a:r>
              <a:rPr lang="en-GB" sz="2400" dirty="0"/>
              <a:t>Could the insured be sued for say negligence should someone contract Covid-19 at their premises? Let’s explore</a:t>
            </a:r>
          </a:p>
          <a:p>
            <a:endParaRPr lang="en-GB" sz="2400" dirty="0"/>
          </a:p>
        </p:txBody>
      </p:sp>
    </p:spTree>
    <p:extLst>
      <p:ext uri="{BB962C8B-B14F-4D97-AF65-F5344CB8AC3E}">
        <p14:creationId xmlns:p14="http://schemas.microsoft.com/office/powerpoint/2010/main" val="336279836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427B11AF-5974-4E9E-8CCB-E9E99FDC008B}"/>
              </a:ext>
            </a:extLst>
          </p:cNvPr>
          <p:cNvSpPr>
            <a:spLocks noGrp="1"/>
          </p:cNvSpPr>
          <p:nvPr>
            <p:ph type="title"/>
          </p:nvPr>
        </p:nvSpPr>
        <p:spPr>
          <a:xfrm>
            <a:off x="958506" y="800392"/>
            <a:ext cx="10264697" cy="1212102"/>
          </a:xfrm>
        </p:spPr>
        <p:txBody>
          <a:bodyPr>
            <a:normAutofit/>
          </a:bodyPr>
          <a:lstStyle/>
          <a:p>
            <a:r>
              <a:rPr lang="en-GB" sz="4000" dirty="0">
                <a:solidFill>
                  <a:srgbClr val="FFFFFF"/>
                </a:solidFill>
              </a:rPr>
              <a:t>What can brokers do</a:t>
            </a:r>
          </a:p>
        </p:txBody>
      </p:sp>
      <p:sp>
        <p:nvSpPr>
          <p:cNvPr id="3" name="Content Placeholder 2">
            <a:extLst>
              <a:ext uri="{FF2B5EF4-FFF2-40B4-BE49-F238E27FC236}">
                <a16:creationId xmlns:a16="http://schemas.microsoft.com/office/drawing/2014/main" id="{4DE9F133-64F6-42C0-89DF-3FCB17AFE956}"/>
              </a:ext>
            </a:extLst>
          </p:cNvPr>
          <p:cNvSpPr>
            <a:spLocks noGrp="1"/>
          </p:cNvSpPr>
          <p:nvPr>
            <p:ph idx="1"/>
          </p:nvPr>
        </p:nvSpPr>
        <p:spPr>
          <a:xfrm>
            <a:off x="1367624" y="2490436"/>
            <a:ext cx="9708995" cy="3567173"/>
          </a:xfrm>
        </p:spPr>
        <p:txBody>
          <a:bodyPr anchor="ctr">
            <a:normAutofit/>
          </a:bodyPr>
          <a:lstStyle/>
          <a:p>
            <a:r>
              <a:rPr lang="en-GB" sz="2400" dirty="0"/>
              <a:t>Let’s discuss</a:t>
            </a:r>
          </a:p>
        </p:txBody>
      </p:sp>
    </p:spTree>
    <p:extLst>
      <p:ext uri="{BB962C8B-B14F-4D97-AF65-F5344CB8AC3E}">
        <p14:creationId xmlns:p14="http://schemas.microsoft.com/office/powerpoint/2010/main" val="405413653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088197E6-C303-4D29-8992-59B536F92889}"/>
              </a:ext>
            </a:extLst>
          </p:cNvPr>
          <p:cNvSpPr>
            <a:spLocks noGrp="1"/>
          </p:cNvSpPr>
          <p:nvPr>
            <p:ph type="title"/>
          </p:nvPr>
        </p:nvSpPr>
        <p:spPr>
          <a:xfrm>
            <a:off x="958506" y="800392"/>
            <a:ext cx="10264697" cy="1212102"/>
          </a:xfrm>
        </p:spPr>
        <p:txBody>
          <a:bodyPr>
            <a:normAutofit/>
          </a:bodyPr>
          <a:lstStyle/>
          <a:p>
            <a:r>
              <a:rPr lang="en-GB" sz="4000">
                <a:solidFill>
                  <a:srgbClr val="FFFFFF"/>
                </a:solidFill>
              </a:rPr>
              <a:t>What can brokers do</a:t>
            </a:r>
          </a:p>
        </p:txBody>
      </p:sp>
      <p:sp>
        <p:nvSpPr>
          <p:cNvPr id="3" name="Content Placeholder 2">
            <a:extLst>
              <a:ext uri="{FF2B5EF4-FFF2-40B4-BE49-F238E27FC236}">
                <a16:creationId xmlns:a16="http://schemas.microsoft.com/office/drawing/2014/main" id="{18CAC36B-3FC3-4A1D-90B6-1E8E84C3D8A9}"/>
              </a:ext>
            </a:extLst>
          </p:cNvPr>
          <p:cNvSpPr>
            <a:spLocks noGrp="1"/>
          </p:cNvSpPr>
          <p:nvPr>
            <p:ph idx="1"/>
          </p:nvPr>
        </p:nvSpPr>
        <p:spPr>
          <a:xfrm>
            <a:off x="1367624" y="2490436"/>
            <a:ext cx="9708995" cy="3567173"/>
          </a:xfrm>
        </p:spPr>
        <p:txBody>
          <a:bodyPr anchor="ctr">
            <a:normAutofit/>
          </a:bodyPr>
          <a:lstStyle/>
          <a:p>
            <a:r>
              <a:rPr lang="en-GB" sz="2400" dirty="0"/>
              <a:t>VERY CLEARLY and SPECIFICALLY bring to the policyholders attention the new exclusions, do not just use the phrase ‘read your policy’ – let’s explore the main legal cases</a:t>
            </a:r>
          </a:p>
          <a:p>
            <a:endParaRPr lang="en-GB" sz="2400" dirty="0"/>
          </a:p>
          <a:p>
            <a:pPr marL="0" indent="0">
              <a:buNone/>
            </a:pPr>
            <a:endParaRPr lang="en-GB" sz="2400" dirty="0"/>
          </a:p>
          <a:p>
            <a:endParaRPr lang="en-GB" sz="2400" dirty="0"/>
          </a:p>
        </p:txBody>
      </p:sp>
    </p:spTree>
    <p:extLst>
      <p:ext uri="{BB962C8B-B14F-4D97-AF65-F5344CB8AC3E}">
        <p14:creationId xmlns:p14="http://schemas.microsoft.com/office/powerpoint/2010/main" val="24237850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C240807-1B22-4CE0-9A4F-1FB311A990B3}"/>
              </a:ext>
            </a:extLst>
          </p:cNvPr>
          <p:cNvSpPr>
            <a:spLocks noGrp="1"/>
          </p:cNvSpPr>
          <p:nvPr>
            <p:ph type="title"/>
          </p:nvPr>
        </p:nvSpPr>
        <p:spPr>
          <a:xfrm>
            <a:off x="686834" y="1153572"/>
            <a:ext cx="3200400" cy="4461163"/>
          </a:xfrm>
        </p:spPr>
        <p:txBody>
          <a:bodyPr>
            <a:normAutofit/>
          </a:bodyPr>
          <a:lstStyle/>
          <a:p>
            <a:r>
              <a:rPr lang="en-GB">
                <a:solidFill>
                  <a:srgbClr val="FFFFFF"/>
                </a:solidFill>
              </a:rPr>
              <a:t>And finally</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84B90E44-5C2F-41C7-A3D0-885B36F5CBDB}"/>
              </a:ext>
            </a:extLst>
          </p:cNvPr>
          <p:cNvSpPr>
            <a:spLocks noGrp="1"/>
          </p:cNvSpPr>
          <p:nvPr>
            <p:ph idx="1"/>
          </p:nvPr>
        </p:nvSpPr>
        <p:spPr>
          <a:xfrm>
            <a:off x="4447308" y="591344"/>
            <a:ext cx="6906491" cy="5585619"/>
          </a:xfrm>
        </p:spPr>
        <p:txBody>
          <a:bodyPr anchor="ctr">
            <a:normAutofit/>
          </a:bodyPr>
          <a:lstStyle/>
          <a:p>
            <a:r>
              <a:rPr lang="en-GB" dirty="0"/>
              <a:t>This is not going to be easy, but remember all brokers are highly likely to remain in the same boat, bringing the same message to their clients.</a:t>
            </a:r>
          </a:p>
        </p:txBody>
      </p:sp>
    </p:spTree>
    <p:extLst>
      <p:ext uri="{BB962C8B-B14F-4D97-AF65-F5344CB8AC3E}">
        <p14:creationId xmlns:p14="http://schemas.microsoft.com/office/powerpoint/2010/main" val="363351694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0738BC-2BAB-4872-A736-C337AB2C7080}"/>
              </a:ext>
            </a:extLst>
          </p:cNvPr>
          <p:cNvSpPr>
            <a:spLocks noGrp="1"/>
          </p:cNvSpPr>
          <p:nvPr>
            <p:ph type="title"/>
          </p:nvPr>
        </p:nvSpPr>
        <p:spPr/>
        <p:txBody>
          <a:bodyPr/>
          <a:lstStyle/>
          <a:p>
            <a:r>
              <a:rPr lang="en-GB" dirty="0"/>
              <a:t>Learning Objectives</a:t>
            </a:r>
          </a:p>
        </p:txBody>
      </p:sp>
      <p:sp>
        <p:nvSpPr>
          <p:cNvPr id="3" name="Content Placeholder 2">
            <a:extLst>
              <a:ext uri="{FF2B5EF4-FFF2-40B4-BE49-F238E27FC236}">
                <a16:creationId xmlns:a16="http://schemas.microsoft.com/office/drawing/2014/main" id="{D4EFE7C7-BA14-4FF5-BDCD-E745BCE72D4A}"/>
              </a:ext>
            </a:extLst>
          </p:cNvPr>
          <p:cNvSpPr>
            <a:spLocks noGrp="1"/>
          </p:cNvSpPr>
          <p:nvPr>
            <p:ph idx="1"/>
          </p:nvPr>
        </p:nvSpPr>
        <p:spPr>
          <a:xfrm>
            <a:off x="838200" y="1690688"/>
            <a:ext cx="10515600" cy="4486275"/>
          </a:xfrm>
        </p:spPr>
        <p:txBody>
          <a:bodyPr>
            <a:normAutofit fontScale="77500" lnSpcReduction="20000"/>
          </a:bodyPr>
          <a:lstStyle/>
          <a:p>
            <a:pPr marL="0" indent="0" algn="l">
              <a:buNone/>
            </a:pPr>
            <a:r>
              <a:rPr lang="en-GB" b="0" i="0" dirty="0">
                <a:solidFill>
                  <a:srgbClr val="000000"/>
                </a:solidFill>
                <a:effectLst/>
                <a:latin typeface="Arial" panose="020B0604020202020204" pitchFamily="34" charset="0"/>
              </a:rPr>
              <a:t>Delegates will be able to understand:</a:t>
            </a:r>
          </a:p>
          <a:p>
            <a:pPr algn="l">
              <a:buFont typeface="Arial" panose="020B0604020202020204" pitchFamily="34" charset="0"/>
              <a:buChar char="•"/>
            </a:pPr>
            <a:r>
              <a:rPr lang="en-GB" b="0" i="0" dirty="0">
                <a:solidFill>
                  <a:srgbClr val="000000"/>
                </a:solidFill>
                <a:effectLst/>
                <a:latin typeface="Arial" panose="020B0604020202020204" pitchFamily="34" charset="0"/>
              </a:rPr>
              <a:t>How the law views insurance policy exclusions.</a:t>
            </a:r>
          </a:p>
          <a:p>
            <a:pPr algn="l">
              <a:buFont typeface="Arial" panose="020B0604020202020204" pitchFamily="34" charset="0"/>
              <a:buChar char="•"/>
            </a:pPr>
            <a:r>
              <a:rPr lang="en-GB" b="0" i="0" dirty="0">
                <a:solidFill>
                  <a:srgbClr val="000000"/>
                </a:solidFill>
                <a:effectLst/>
                <a:latin typeface="Arial" panose="020B0604020202020204" pitchFamily="34" charset="0"/>
              </a:rPr>
              <a:t>How the Consumer Rights Act, Unfair Contract </a:t>
            </a:r>
            <a:r>
              <a:rPr lang="en-GB" dirty="0">
                <a:solidFill>
                  <a:srgbClr val="000000"/>
                </a:solidFill>
                <a:latin typeface="Arial" panose="020B0604020202020204" pitchFamily="34" charset="0"/>
              </a:rPr>
              <a:t>T</a:t>
            </a:r>
            <a:r>
              <a:rPr lang="en-GB" b="0" i="0" dirty="0">
                <a:solidFill>
                  <a:srgbClr val="000000"/>
                </a:solidFill>
                <a:effectLst/>
                <a:latin typeface="Arial" panose="020B0604020202020204" pitchFamily="34" charset="0"/>
              </a:rPr>
              <a:t>erms </a:t>
            </a:r>
            <a:r>
              <a:rPr lang="en-GB" dirty="0">
                <a:solidFill>
                  <a:srgbClr val="000000"/>
                </a:solidFill>
                <a:latin typeface="Arial" panose="020B0604020202020204" pitchFamily="34" charset="0"/>
              </a:rPr>
              <a:t>A</a:t>
            </a:r>
            <a:r>
              <a:rPr lang="en-GB" b="0" i="0" dirty="0">
                <a:solidFill>
                  <a:srgbClr val="000000"/>
                </a:solidFill>
                <a:effectLst/>
                <a:latin typeface="Arial" panose="020B0604020202020204" pitchFamily="34" charset="0"/>
              </a:rPr>
              <a:t>ct and the EL act </a:t>
            </a:r>
            <a:r>
              <a:rPr lang="en-GB" dirty="0">
                <a:solidFill>
                  <a:srgbClr val="000000"/>
                </a:solidFill>
                <a:latin typeface="Arial" panose="020B0604020202020204" pitchFamily="34" charset="0"/>
              </a:rPr>
              <a:t>respond in</a:t>
            </a:r>
            <a:r>
              <a:rPr lang="en-GB" b="0" i="0" dirty="0">
                <a:solidFill>
                  <a:srgbClr val="000000"/>
                </a:solidFill>
                <a:effectLst/>
                <a:latin typeface="Arial" panose="020B0604020202020204" pitchFamily="34" charset="0"/>
              </a:rPr>
              <a:t> resect of exclusions.</a:t>
            </a:r>
          </a:p>
          <a:p>
            <a:pPr algn="l">
              <a:buFont typeface="Arial" panose="020B0604020202020204" pitchFamily="34" charset="0"/>
              <a:buChar char="•"/>
            </a:pPr>
            <a:r>
              <a:rPr lang="en-GB" b="0" i="0" dirty="0">
                <a:solidFill>
                  <a:srgbClr val="000000"/>
                </a:solidFill>
                <a:effectLst/>
                <a:latin typeface="Arial" panose="020B0604020202020204" pitchFamily="34" charset="0"/>
              </a:rPr>
              <a:t>How proximate cause applies in insurance.</a:t>
            </a:r>
          </a:p>
          <a:p>
            <a:pPr algn="l">
              <a:buFont typeface="Arial" panose="020B0604020202020204" pitchFamily="34" charset="0"/>
              <a:buChar char="•"/>
            </a:pPr>
            <a:r>
              <a:rPr lang="en-GB" b="0" i="0" dirty="0">
                <a:solidFill>
                  <a:srgbClr val="000000"/>
                </a:solidFill>
                <a:effectLst/>
                <a:latin typeface="Arial" panose="020B0604020202020204" pitchFamily="34" charset="0"/>
              </a:rPr>
              <a:t>What is an insured peril, uninsured peril and excluded peril and what happens if more than one act together.</a:t>
            </a:r>
          </a:p>
          <a:p>
            <a:pPr algn="l">
              <a:buFont typeface="Arial" panose="020B0604020202020204" pitchFamily="34" charset="0"/>
              <a:buChar char="•"/>
            </a:pPr>
            <a:r>
              <a:rPr lang="en-GB" b="0" i="0" dirty="0">
                <a:solidFill>
                  <a:srgbClr val="000000"/>
                </a:solidFill>
                <a:effectLst/>
                <a:latin typeface="Arial" panose="020B0604020202020204" pitchFamily="34" charset="0"/>
              </a:rPr>
              <a:t>What happens if the insurer excludes a cause whether caused directly or indirectly by a peril (sometimes known as the proximate cause or not).</a:t>
            </a:r>
          </a:p>
          <a:p>
            <a:pPr algn="l">
              <a:buFont typeface="Arial" panose="020B0604020202020204" pitchFamily="34" charset="0"/>
              <a:buChar char="•"/>
            </a:pPr>
            <a:r>
              <a:rPr lang="en-GB" dirty="0">
                <a:solidFill>
                  <a:srgbClr val="000000"/>
                </a:solidFill>
                <a:latin typeface="Arial" panose="020B0604020202020204" pitchFamily="34" charset="0"/>
              </a:rPr>
              <a:t>T</a:t>
            </a:r>
            <a:r>
              <a:rPr lang="en-GB" b="0" i="0" dirty="0">
                <a:solidFill>
                  <a:srgbClr val="000000"/>
                </a:solidFill>
                <a:effectLst/>
                <a:latin typeface="Arial" panose="020B0604020202020204" pitchFamily="34" charset="0"/>
              </a:rPr>
              <a:t>he legal position around the likely communicable disease exclusions on first party claims.</a:t>
            </a:r>
          </a:p>
          <a:p>
            <a:pPr algn="l">
              <a:buFont typeface="Arial" panose="020B0604020202020204" pitchFamily="34" charset="0"/>
              <a:buChar char="•"/>
            </a:pPr>
            <a:r>
              <a:rPr lang="en-GB" dirty="0">
                <a:solidFill>
                  <a:srgbClr val="000000"/>
                </a:solidFill>
                <a:latin typeface="Arial" panose="020B0604020202020204" pitchFamily="34" charset="0"/>
              </a:rPr>
              <a:t>T</a:t>
            </a:r>
            <a:r>
              <a:rPr lang="en-GB" b="0" i="0" dirty="0">
                <a:solidFill>
                  <a:srgbClr val="000000"/>
                </a:solidFill>
                <a:effectLst/>
                <a:latin typeface="Arial" panose="020B0604020202020204" pitchFamily="34" charset="0"/>
              </a:rPr>
              <a:t>he likely legal position around communicable disease exclusion on third party claims - including looking at the H&amp;S at work regs 1999, H&amp;S at work act 1974, also looking at could negligence be established on PL.</a:t>
            </a:r>
          </a:p>
          <a:p>
            <a:endParaRPr lang="en-GB" dirty="0"/>
          </a:p>
        </p:txBody>
      </p:sp>
    </p:spTree>
    <p:extLst>
      <p:ext uri="{BB962C8B-B14F-4D97-AF65-F5344CB8AC3E}">
        <p14:creationId xmlns:p14="http://schemas.microsoft.com/office/powerpoint/2010/main" val="21515457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0738BC-2BAB-4872-A736-C337AB2C7080}"/>
              </a:ext>
            </a:extLst>
          </p:cNvPr>
          <p:cNvSpPr>
            <a:spLocks noGrp="1"/>
          </p:cNvSpPr>
          <p:nvPr>
            <p:ph type="title"/>
          </p:nvPr>
        </p:nvSpPr>
        <p:spPr/>
        <p:txBody>
          <a:bodyPr/>
          <a:lstStyle/>
          <a:p>
            <a:r>
              <a:rPr lang="en-GB" dirty="0"/>
              <a:t>Learning Objectives</a:t>
            </a:r>
          </a:p>
        </p:txBody>
      </p:sp>
      <p:sp>
        <p:nvSpPr>
          <p:cNvPr id="3" name="Content Placeholder 2">
            <a:extLst>
              <a:ext uri="{FF2B5EF4-FFF2-40B4-BE49-F238E27FC236}">
                <a16:creationId xmlns:a16="http://schemas.microsoft.com/office/drawing/2014/main" id="{D4EFE7C7-BA14-4FF5-BDCD-E745BCE72D4A}"/>
              </a:ext>
            </a:extLst>
          </p:cNvPr>
          <p:cNvSpPr>
            <a:spLocks noGrp="1"/>
          </p:cNvSpPr>
          <p:nvPr>
            <p:ph idx="1"/>
          </p:nvPr>
        </p:nvSpPr>
        <p:spPr>
          <a:xfrm>
            <a:off x="838200" y="1690688"/>
            <a:ext cx="10515600" cy="4486275"/>
          </a:xfrm>
        </p:spPr>
        <p:txBody>
          <a:bodyPr>
            <a:normAutofit fontScale="77500" lnSpcReduction="20000"/>
          </a:bodyPr>
          <a:lstStyle/>
          <a:p>
            <a:pPr marL="0" indent="0" algn="l">
              <a:buNone/>
            </a:pPr>
            <a:r>
              <a:rPr lang="en-GB" b="0" i="0" dirty="0">
                <a:solidFill>
                  <a:srgbClr val="000000"/>
                </a:solidFill>
                <a:effectLst/>
                <a:latin typeface="Arial" panose="020B0604020202020204" pitchFamily="34" charset="0"/>
              </a:rPr>
              <a:t>Delegates will be able to understand:</a:t>
            </a:r>
          </a:p>
          <a:p>
            <a:pPr algn="l">
              <a:buFont typeface="Arial" panose="020B0604020202020204" pitchFamily="34" charset="0"/>
              <a:buChar char="•"/>
            </a:pPr>
            <a:r>
              <a:rPr lang="en-GB" b="0" i="0" dirty="0">
                <a:solidFill>
                  <a:srgbClr val="000000"/>
                </a:solidFill>
                <a:effectLst/>
                <a:latin typeface="Arial" panose="020B0604020202020204" pitchFamily="34" charset="0"/>
              </a:rPr>
              <a:t>How the law views insurance policy exclusions.</a:t>
            </a:r>
          </a:p>
          <a:p>
            <a:pPr algn="l">
              <a:buFont typeface="Arial" panose="020B0604020202020204" pitchFamily="34" charset="0"/>
              <a:buChar char="•"/>
            </a:pPr>
            <a:r>
              <a:rPr lang="en-GB" b="0" i="0" dirty="0">
                <a:solidFill>
                  <a:srgbClr val="000000"/>
                </a:solidFill>
                <a:effectLst/>
                <a:latin typeface="Arial" panose="020B0604020202020204" pitchFamily="34" charset="0"/>
              </a:rPr>
              <a:t>How the Consumer Rights Act, Unfair Contract </a:t>
            </a:r>
            <a:r>
              <a:rPr lang="en-GB" dirty="0">
                <a:solidFill>
                  <a:srgbClr val="000000"/>
                </a:solidFill>
                <a:latin typeface="Arial" panose="020B0604020202020204" pitchFamily="34" charset="0"/>
              </a:rPr>
              <a:t>T</a:t>
            </a:r>
            <a:r>
              <a:rPr lang="en-GB" b="0" i="0" dirty="0">
                <a:solidFill>
                  <a:srgbClr val="000000"/>
                </a:solidFill>
                <a:effectLst/>
                <a:latin typeface="Arial" panose="020B0604020202020204" pitchFamily="34" charset="0"/>
              </a:rPr>
              <a:t>erms </a:t>
            </a:r>
            <a:r>
              <a:rPr lang="en-GB" dirty="0">
                <a:solidFill>
                  <a:srgbClr val="000000"/>
                </a:solidFill>
                <a:latin typeface="Arial" panose="020B0604020202020204" pitchFamily="34" charset="0"/>
              </a:rPr>
              <a:t>A</a:t>
            </a:r>
            <a:r>
              <a:rPr lang="en-GB" b="0" i="0" dirty="0">
                <a:solidFill>
                  <a:srgbClr val="000000"/>
                </a:solidFill>
                <a:effectLst/>
                <a:latin typeface="Arial" panose="020B0604020202020204" pitchFamily="34" charset="0"/>
              </a:rPr>
              <a:t>ct and the EL act </a:t>
            </a:r>
            <a:r>
              <a:rPr lang="en-GB" dirty="0">
                <a:solidFill>
                  <a:srgbClr val="000000"/>
                </a:solidFill>
                <a:latin typeface="Arial" panose="020B0604020202020204" pitchFamily="34" charset="0"/>
              </a:rPr>
              <a:t>respond in</a:t>
            </a:r>
            <a:r>
              <a:rPr lang="en-GB" b="0" i="0" dirty="0">
                <a:solidFill>
                  <a:srgbClr val="000000"/>
                </a:solidFill>
                <a:effectLst/>
                <a:latin typeface="Arial" panose="020B0604020202020204" pitchFamily="34" charset="0"/>
              </a:rPr>
              <a:t> resect of exclusions.</a:t>
            </a:r>
          </a:p>
          <a:p>
            <a:pPr algn="l">
              <a:buFont typeface="Arial" panose="020B0604020202020204" pitchFamily="34" charset="0"/>
              <a:buChar char="•"/>
            </a:pPr>
            <a:r>
              <a:rPr lang="en-GB" b="0" i="0" dirty="0">
                <a:solidFill>
                  <a:srgbClr val="000000"/>
                </a:solidFill>
                <a:effectLst/>
                <a:latin typeface="Arial" panose="020B0604020202020204" pitchFamily="34" charset="0"/>
              </a:rPr>
              <a:t>How proximate cause applies in insurance.</a:t>
            </a:r>
          </a:p>
          <a:p>
            <a:pPr algn="l">
              <a:buFont typeface="Arial" panose="020B0604020202020204" pitchFamily="34" charset="0"/>
              <a:buChar char="•"/>
            </a:pPr>
            <a:r>
              <a:rPr lang="en-GB" b="0" i="0" dirty="0">
                <a:solidFill>
                  <a:srgbClr val="000000"/>
                </a:solidFill>
                <a:effectLst/>
                <a:latin typeface="Arial" panose="020B0604020202020204" pitchFamily="34" charset="0"/>
              </a:rPr>
              <a:t>What is an insured peril, uninsured peril and excluded peril and what happens if more than one act together.</a:t>
            </a:r>
          </a:p>
          <a:p>
            <a:pPr algn="l">
              <a:buFont typeface="Arial" panose="020B0604020202020204" pitchFamily="34" charset="0"/>
              <a:buChar char="•"/>
            </a:pPr>
            <a:r>
              <a:rPr lang="en-GB" b="0" i="0" dirty="0">
                <a:solidFill>
                  <a:srgbClr val="000000"/>
                </a:solidFill>
                <a:effectLst/>
                <a:latin typeface="Arial" panose="020B0604020202020204" pitchFamily="34" charset="0"/>
              </a:rPr>
              <a:t>What happens if the insurer excludes a cause whether caused directly or indirectly by a peril (sometimes known as the proximate cause or not).</a:t>
            </a:r>
          </a:p>
          <a:p>
            <a:pPr algn="l">
              <a:buFont typeface="Arial" panose="020B0604020202020204" pitchFamily="34" charset="0"/>
              <a:buChar char="•"/>
            </a:pPr>
            <a:r>
              <a:rPr lang="en-GB" dirty="0">
                <a:solidFill>
                  <a:srgbClr val="000000"/>
                </a:solidFill>
                <a:latin typeface="Arial" panose="020B0604020202020204" pitchFamily="34" charset="0"/>
              </a:rPr>
              <a:t>T</a:t>
            </a:r>
            <a:r>
              <a:rPr lang="en-GB" b="0" i="0" dirty="0">
                <a:solidFill>
                  <a:srgbClr val="000000"/>
                </a:solidFill>
                <a:effectLst/>
                <a:latin typeface="Arial" panose="020B0604020202020204" pitchFamily="34" charset="0"/>
              </a:rPr>
              <a:t>he legal position around the likely communicable disease exclusions on first party claims.</a:t>
            </a:r>
          </a:p>
          <a:p>
            <a:pPr algn="l">
              <a:buFont typeface="Arial" panose="020B0604020202020204" pitchFamily="34" charset="0"/>
              <a:buChar char="•"/>
            </a:pPr>
            <a:r>
              <a:rPr lang="en-GB" dirty="0">
                <a:solidFill>
                  <a:srgbClr val="000000"/>
                </a:solidFill>
                <a:latin typeface="Arial" panose="020B0604020202020204" pitchFamily="34" charset="0"/>
              </a:rPr>
              <a:t>T</a:t>
            </a:r>
            <a:r>
              <a:rPr lang="en-GB" b="0" i="0" dirty="0">
                <a:solidFill>
                  <a:srgbClr val="000000"/>
                </a:solidFill>
                <a:effectLst/>
                <a:latin typeface="Arial" panose="020B0604020202020204" pitchFamily="34" charset="0"/>
              </a:rPr>
              <a:t>he likely legal position around communicable disease exclusion on third party claims - including looking at the H&amp;S at work regs 1999, H&amp;S at work act 1974, also looking at could negligence be established on PL.</a:t>
            </a:r>
          </a:p>
          <a:p>
            <a:endParaRPr lang="en-GB" dirty="0"/>
          </a:p>
        </p:txBody>
      </p:sp>
    </p:spTree>
    <p:extLst>
      <p:ext uri="{BB962C8B-B14F-4D97-AF65-F5344CB8AC3E}">
        <p14:creationId xmlns:p14="http://schemas.microsoft.com/office/powerpoint/2010/main" val="22331396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AC44B0F-D749-4931-89FC-02BC99F5D9F5}"/>
              </a:ext>
            </a:extLst>
          </p:cNvPr>
          <p:cNvSpPr>
            <a:spLocks noGrp="1"/>
          </p:cNvSpPr>
          <p:nvPr>
            <p:ph type="title"/>
          </p:nvPr>
        </p:nvSpPr>
        <p:spPr>
          <a:xfrm>
            <a:off x="686834" y="1153572"/>
            <a:ext cx="3200400" cy="4461163"/>
          </a:xfrm>
        </p:spPr>
        <p:txBody>
          <a:bodyPr>
            <a:normAutofit/>
          </a:bodyPr>
          <a:lstStyle/>
          <a:p>
            <a:r>
              <a:rPr lang="en-GB">
                <a:solidFill>
                  <a:srgbClr val="FFFFFF"/>
                </a:solidFill>
              </a:rPr>
              <a:t>First and Third Party covers</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C3F57C99-52DF-4768-BA26-9F8B61E55477}"/>
              </a:ext>
            </a:extLst>
          </p:cNvPr>
          <p:cNvSpPr>
            <a:spLocks noGrp="1"/>
          </p:cNvSpPr>
          <p:nvPr>
            <p:ph idx="1"/>
          </p:nvPr>
        </p:nvSpPr>
        <p:spPr>
          <a:xfrm>
            <a:off x="4447308" y="591344"/>
            <a:ext cx="6906491" cy="5585619"/>
          </a:xfrm>
        </p:spPr>
        <p:txBody>
          <a:bodyPr anchor="ctr">
            <a:normAutofit/>
          </a:bodyPr>
          <a:lstStyle/>
          <a:p>
            <a:r>
              <a:rPr lang="en-GB" dirty="0"/>
              <a:t>Exclusions will be applying on both first and third party covers, let’s make sure we understand the difference between first and third party claims.</a:t>
            </a:r>
          </a:p>
        </p:txBody>
      </p:sp>
    </p:spTree>
    <p:extLst>
      <p:ext uri="{BB962C8B-B14F-4D97-AF65-F5344CB8AC3E}">
        <p14:creationId xmlns:p14="http://schemas.microsoft.com/office/powerpoint/2010/main" val="27871838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B854194-185D-494D-905C-7C7CB2E3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08211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B4F5FA0D-0104-4987-8241-EFF7C85B88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8"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2897127E-6CEF-446C-BE87-93B7C46E49D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B3526F39-432E-49A6-9075-40712329ED49}"/>
              </a:ext>
            </a:extLst>
          </p:cNvPr>
          <p:cNvSpPr>
            <a:spLocks noGrp="1"/>
          </p:cNvSpPr>
          <p:nvPr>
            <p:ph type="title"/>
          </p:nvPr>
        </p:nvSpPr>
        <p:spPr>
          <a:xfrm>
            <a:off x="640079" y="2053641"/>
            <a:ext cx="3669161" cy="2760098"/>
          </a:xfrm>
        </p:spPr>
        <p:txBody>
          <a:bodyPr>
            <a:normAutofit/>
          </a:bodyPr>
          <a:lstStyle/>
          <a:p>
            <a:r>
              <a:rPr lang="en-GB">
                <a:solidFill>
                  <a:srgbClr val="FFFFFF"/>
                </a:solidFill>
              </a:rPr>
              <a:t>Exclusions</a:t>
            </a:r>
          </a:p>
        </p:txBody>
      </p:sp>
      <p:sp>
        <p:nvSpPr>
          <p:cNvPr id="3" name="Content Placeholder 2">
            <a:extLst>
              <a:ext uri="{FF2B5EF4-FFF2-40B4-BE49-F238E27FC236}">
                <a16:creationId xmlns:a16="http://schemas.microsoft.com/office/drawing/2014/main" id="{735FE046-4FCC-4418-A34A-28364CD35140}"/>
              </a:ext>
            </a:extLst>
          </p:cNvPr>
          <p:cNvSpPr>
            <a:spLocks noGrp="1"/>
          </p:cNvSpPr>
          <p:nvPr>
            <p:ph idx="1"/>
          </p:nvPr>
        </p:nvSpPr>
        <p:spPr>
          <a:xfrm>
            <a:off x="6090574" y="801866"/>
            <a:ext cx="5306084" cy="5230634"/>
          </a:xfrm>
        </p:spPr>
        <p:txBody>
          <a:bodyPr anchor="ctr">
            <a:normAutofit/>
          </a:bodyPr>
          <a:lstStyle/>
          <a:p>
            <a:pPr eaLnBrk="1" hangingPunct="1">
              <a:buFont typeface="Wingdings" pitchFamily="2" charset="2"/>
              <a:buChar char="§"/>
              <a:defRPr/>
            </a:pPr>
            <a:r>
              <a:rPr lang="en-GB" altLang="en-US" sz="2400" dirty="0">
                <a:solidFill>
                  <a:srgbClr val="000000"/>
                </a:solidFill>
                <a:latin typeface="Arial" panose="020B0604020202020204" pitchFamily="34" charset="0"/>
                <a:cs typeface="Arial" panose="020B0604020202020204" pitchFamily="34" charset="0"/>
              </a:rPr>
              <a:t>Exclusions simply relate to aspects of cover the insurers are not willing to provide.</a:t>
            </a:r>
          </a:p>
          <a:p>
            <a:pPr eaLnBrk="1" hangingPunct="1">
              <a:buFont typeface="Wingdings" pitchFamily="2" charset="2"/>
              <a:buChar char="§"/>
              <a:defRPr/>
            </a:pPr>
            <a:endParaRPr lang="en-GB" altLang="en-US" sz="2400" dirty="0">
              <a:solidFill>
                <a:srgbClr val="000000"/>
              </a:solidFill>
              <a:latin typeface="Arial" panose="020B0604020202020204" pitchFamily="34" charset="0"/>
              <a:cs typeface="Arial" panose="020B0604020202020204" pitchFamily="34" charset="0"/>
            </a:endParaRPr>
          </a:p>
          <a:p>
            <a:pPr eaLnBrk="1" hangingPunct="1">
              <a:buFont typeface="Wingdings" pitchFamily="2" charset="2"/>
              <a:buChar char="§"/>
              <a:defRPr/>
            </a:pPr>
            <a:r>
              <a:rPr lang="en-GB" altLang="en-US" sz="2400" dirty="0">
                <a:solidFill>
                  <a:srgbClr val="000000"/>
                </a:solidFill>
                <a:latin typeface="Arial" panose="020B0604020202020204" pitchFamily="34" charset="0"/>
                <a:cs typeface="Arial" panose="020B0604020202020204" pitchFamily="34" charset="0"/>
              </a:rPr>
              <a:t>They cannot be breached or broken (that’s the role of conditions) – they simply state a set of circumstances where the insurer has no liability to pay a claim.</a:t>
            </a:r>
          </a:p>
          <a:p>
            <a:endParaRPr lang="en-GB" sz="2400" dirty="0">
              <a:solidFill>
                <a:srgbClr val="000000"/>
              </a:solidFill>
            </a:endParaRPr>
          </a:p>
        </p:txBody>
      </p:sp>
    </p:spTree>
    <p:extLst>
      <p:ext uri="{BB962C8B-B14F-4D97-AF65-F5344CB8AC3E}">
        <p14:creationId xmlns:p14="http://schemas.microsoft.com/office/powerpoint/2010/main" val="12342951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8DA1EBC2-1413-4E1C-AE12-CC70D3FD4990}"/>
              </a:ext>
            </a:extLst>
          </p:cNvPr>
          <p:cNvSpPr>
            <a:spLocks noGrp="1"/>
          </p:cNvSpPr>
          <p:nvPr>
            <p:ph type="title"/>
          </p:nvPr>
        </p:nvSpPr>
        <p:spPr>
          <a:xfrm>
            <a:off x="958506" y="800392"/>
            <a:ext cx="10264697" cy="1212102"/>
          </a:xfrm>
        </p:spPr>
        <p:txBody>
          <a:bodyPr>
            <a:normAutofit/>
          </a:bodyPr>
          <a:lstStyle/>
          <a:p>
            <a:r>
              <a:rPr lang="en-GB" sz="4000" dirty="0">
                <a:solidFill>
                  <a:srgbClr val="FFFFFF"/>
                </a:solidFill>
              </a:rPr>
              <a:t>Where an exclusion is placed matters</a:t>
            </a:r>
          </a:p>
        </p:txBody>
      </p:sp>
      <p:sp>
        <p:nvSpPr>
          <p:cNvPr id="3" name="Content Placeholder 2">
            <a:extLst>
              <a:ext uri="{FF2B5EF4-FFF2-40B4-BE49-F238E27FC236}">
                <a16:creationId xmlns:a16="http://schemas.microsoft.com/office/drawing/2014/main" id="{305301AA-0F89-47A9-950A-0A3929FDFB73}"/>
              </a:ext>
            </a:extLst>
          </p:cNvPr>
          <p:cNvSpPr>
            <a:spLocks noGrp="1"/>
          </p:cNvSpPr>
          <p:nvPr>
            <p:ph idx="1"/>
          </p:nvPr>
        </p:nvSpPr>
        <p:spPr>
          <a:xfrm>
            <a:off x="1367624" y="2490436"/>
            <a:ext cx="9708995" cy="3567173"/>
          </a:xfrm>
        </p:spPr>
        <p:txBody>
          <a:bodyPr anchor="ctr">
            <a:normAutofit/>
          </a:bodyPr>
          <a:lstStyle/>
          <a:p>
            <a:r>
              <a:rPr lang="en-GB" sz="2400" dirty="0"/>
              <a:t>Put an exclusion by a peril, it only applies to that peril.</a:t>
            </a:r>
          </a:p>
          <a:p>
            <a:r>
              <a:rPr lang="en-GB" sz="2400" dirty="0"/>
              <a:t>Put an exclusion in with the section exclusions it applies to that section only. </a:t>
            </a:r>
          </a:p>
          <a:p>
            <a:r>
              <a:rPr lang="en-GB" sz="2400" dirty="0"/>
              <a:t>Put an exclusion in the General exclusions it applies to the entire policy – let’s go through some examples and explore where insurers are likely to put disease exclusions.</a:t>
            </a:r>
          </a:p>
          <a:p>
            <a:pPr marL="0" indent="0">
              <a:buNone/>
            </a:pPr>
            <a:endParaRPr lang="en-GB" sz="2400" dirty="0"/>
          </a:p>
        </p:txBody>
      </p:sp>
    </p:spTree>
    <p:extLst>
      <p:ext uri="{BB962C8B-B14F-4D97-AF65-F5344CB8AC3E}">
        <p14:creationId xmlns:p14="http://schemas.microsoft.com/office/powerpoint/2010/main" val="36069115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Date Placeholder 3">
            <a:extLst>
              <a:ext uri="{FF2B5EF4-FFF2-40B4-BE49-F238E27FC236}">
                <a16:creationId xmlns:a16="http://schemas.microsoft.com/office/drawing/2014/main" id="{C16B71F7-AD58-49B8-A5AF-AD6FC231A47C}"/>
              </a:ext>
            </a:extLst>
          </p:cNvPr>
          <p:cNvSpPr>
            <a:spLocks noGrp="1"/>
          </p:cNvSpPr>
          <p:nvPr>
            <p:ph type="dt" sz="quarter" idx="10"/>
          </p:nvPr>
        </p:nvSpPr>
        <p:spPr>
          <a:xfrm flipV="1">
            <a:off x="838200" y="6721475"/>
            <a:ext cx="1518138" cy="136525"/>
          </a:xfrm>
          <a:noFill/>
        </p:spPr>
        <p:txBody>
          <a:bodyPr/>
          <a:lstStyle>
            <a:lvl1pPr defTabSz="784225">
              <a:spcAft>
                <a:spcPct val="30000"/>
              </a:spcAft>
              <a:defRPr sz="2000">
                <a:solidFill>
                  <a:schemeClr val="accent1"/>
                </a:solidFill>
                <a:latin typeface="Arial" panose="020B0604020202020204" pitchFamily="34" charset="0"/>
              </a:defRPr>
            </a:lvl1pPr>
            <a:lvl2pPr marL="742950" indent="-285750" defTabSz="784225">
              <a:spcAft>
                <a:spcPct val="30000"/>
              </a:spcAft>
              <a:buFont typeface="Wingdings" panose="05000000000000000000" pitchFamily="2" charset="2"/>
              <a:defRPr>
                <a:solidFill>
                  <a:schemeClr val="tx1"/>
                </a:solidFill>
                <a:latin typeface="Arial" panose="020B0604020202020204" pitchFamily="34" charset="0"/>
              </a:defRPr>
            </a:lvl2pPr>
            <a:lvl3pPr marL="1143000" indent="-228600" defTabSz="784225">
              <a:spcAft>
                <a:spcPct val="30000"/>
              </a:spcAft>
              <a:buClr>
                <a:schemeClr val="accent1"/>
              </a:buClr>
              <a:buFont typeface="Wingdings" panose="05000000000000000000" pitchFamily="2" charset="2"/>
              <a:buChar char="§"/>
              <a:defRPr>
                <a:solidFill>
                  <a:schemeClr val="tx1"/>
                </a:solidFill>
                <a:latin typeface="Arial" panose="020B0604020202020204" pitchFamily="34" charset="0"/>
              </a:defRPr>
            </a:lvl3pPr>
            <a:lvl4pPr marL="1600200" indent="-228600" defTabSz="784225">
              <a:spcAft>
                <a:spcPct val="30000"/>
              </a:spcAft>
              <a:buClr>
                <a:schemeClr val="tx1"/>
              </a:buClr>
              <a:buChar char="-"/>
              <a:defRPr>
                <a:solidFill>
                  <a:schemeClr val="tx1"/>
                </a:solidFill>
                <a:latin typeface="Arial" panose="020B0604020202020204" pitchFamily="34" charset="0"/>
              </a:defRPr>
            </a:lvl4pPr>
            <a:lvl5pPr marL="2057400" indent="-228600" defTabSz="784225">
              <a:spcAft>
                <a:spcPct val="30000"/>
              </a:spcAft>
              <a:buClr>
                <a:schemeClr val="tx1"/>
              </a:buClr>
              <a:buChar char="-"/>
              <a:defRPr>
                <a:solidFill>
                  <a:schemeClr val="tx1"/>
                </a:solidFill>
                <a:latin typeface="Arial" panose="020B0604020202020204" pitchFamily="34" charset="0"/>
              </a:defRPr>
            </a:lvl5pPr>
            <a:lvl6pPr marL="2514600" indent="-228600" defTabSz="784225" eaLnBrk="0" fontAlgn="base" hangingPunct="0">
              <a:spcBef>
                <a:spcPct val="0"/>
              </a:spcBef>
              <a:spcAft>
                <a:spcPct val="30000"/>
              </a:spcAft>
              <a:buClr>
                <a:schemeClr val="tx1"/>
              </a:buClr>
              <a:buChar char="-"/>
              <a:defRPr>
                <a:solidFill>
                  <a:schemeClr val="tx1"/>
                </a:solidFill>
                <a:latin typeface="Arial" panose="020B0604020202020204" pitchFamily="34" charset="0"/>
              </a:defRPr>
            </a:lvl6pPr>
            <a:lvl7pPr marL="2971800" indent="-228600" defTabSz="784225" eaLnBrk="0" fontAlgn="base" hangingPunct="0">
              <a:spcBef>
                <a:spcPct val="0"/>
              </a:spcBef>
              <a:spcAft>
                <a:spcPct val="30000"/>
              </a:spcAft>
              <a:buClr>
                <a:schemeClr val="tx1"/>
              </a:buClr>
              <a:buChar char="-"/>
              <a:defRPr>
                <a:solidFill>
                  <a:schemeClr val="tx1"/>
                </a:solidFill>
                <a:latin typeface="Arial" panose="020B0604020202020204" pitchFamily="34" charset="0"/>
              </a:defRPr>
            </a:lvl7pPr>
            <a:lvl8pPr marL="3429000" indent="-228600" defTabSz="784225" eaLnBrk="0" fontAlgn="base" hangingPunct="0">
              <a:spcBef>
                <a:spcPct val="0"/>
              </a:spcBef>
              <a:spcAft>
                <a:spcPct val="30000"/>
              </a:spcAft>
              <a:buClr>
                <a:schemeClr val="tx1"/>
              </a:buClr>
              <a:buChar char="-"/>
              <a:defRPr>
                <a:solidFill>
                  <a:schemeClr val="tx1"/>
                </a:solidFill>
                <a:latin typeface="Arial" panose="020B0604020202020204" pitchFamily="34" charset="0"/>
              </a:defRPr>
            </a:lvl8pPr>
            <a:lvl9pPr marL="3886200" indent="-228600" defTabSz="784225" eaLnBrk="0" fontAlgn="base" hangingPunct="0">
              <a:spcBef>
                <a:spcPct val="0"/>
              </a:spcBef>
              <a:spcAft>
                <a:spcPct val="30000"/>
              </a:spcAft>
              <a:buClr>
                <a:schemeClr val="tx1"/>
              </a:buClr>
              <a:buChar char="-"/>
              <a:defRPr>
                <a:solidFill>
                  <a:schemeClr val="tx1"/>
                </a:solidFill>
                <a:latin typeface="Arial" panose="020B0604020202020204" pitchFamily="34" charset="0"/>
              </a:defRPr>
            </a:lvl9pPr>
          </a:lstStyle>
          <a:p>
            <a:pPr>
              <a:spcAft>
                <a:spcPct val="0"/>
              </a:spcAft>
            </a:pPr>
            <a:endParaRPr lang="en-US" altLang="en-US" sz="800" dirty="0">
              <a:solidFill>
                <a:schemeClr val="bg2"/>
              </a:solidFill>
            </a:endParaRPr>
          </a:p>
        </p:txBody>
      </p:sp>
      <p:sp>
        <p:nvSpPr>
          <p:cNvPr id="16387" name="Rectangle 2">
            <a:extLst>
              <a:ext uri="{FF2B5EF4-FFF2-40B4-BE49-F238E27FC236}">
                <a16:creationId xmlns:a16="http://schemas.microsoft.com/office/drawing/2014/main" id="{64CB4D9F-C7EA-44E7-8DA6-E39E8E58C18D}"/>
              </a:ext>
            </a:extLst>
          </p:cNvPr>
          <p:cNvSpPr>
            <a:spLocks noGrp="1" noChangeArrowheads="1"/>
          </p:cNvSpPr>
          <p:nvPr>
            <p:ph type="body" idx="1"/>
          </p:nvPr>
        </p:nvSpPr>
        <p:spPr>
          <a:xfrm>
            <a:off x="378069" y="1143000"/>
            <a:ext cx="9197854" cy="5389685"/>
          </a:xfrm>
        </p:spPr>
        <p:txBody>
          <a:bodyPr>
            <a:normAutofit/>
          </a:bodyPr>
          <a:lstStyle/>
          <a:p>
            <a:pPr marL="0" indent="0" eaLnBrk="1" hangingPunct="1">
              <a:lnSpc>
                <a:spcPct val="90000"/>
              </a:lnSpc>
              <a:buNone/>
              <a:defRPr/>
            </a:pPr>
            <a:endParaRPr lang="en-GB" altLang="en-US" sz="1600" dirty="0"/>
          </a:p>
          <a:p>
            <a:pPr eaLnBrk="1" hangingPunct="1">
              <a:lnSpc>
                <a:spcPct val="90000"/>
              </a:lnSpc>
              <a:buFont typeface="Wingdings" pitchFamily="2" charset="2"/>
              <a:buChar char="§"/>
              <a:defRPr/>
            </a:pPr>
            <a:endParaRPr lang="en-GB" altLang="en-US" sz="1600" dirty="0"/>
          </a:p>
          <a:p>
            <a:pPr marL="0" indent="0">
              <a:buNone/>
              <a:defRPr/>
            </a:pPr>
            <a:r>
              <a:rPr lang="en-GB" altLang="en-US" sz="1800" dirty="0">
                <a:latin typeface="Arial" panose="020B0604020202020204" pitchFamily="34" charset="0"/>
                <a:cs typeface="Arial" panose="020B0604020202020204" pitchFamily="34" charset="0"/>
              </a:rPr>
              <a:t>The insurers broadly speaking are in a fairly strong position on exclusions compared to say conditions or warranties – we will explore why.</a:t>
            </a:r>
          </a:p>
          <a:p>
            <a:pPr marL="0" indent="0" eaLnBrk="1" hangingPunct="1">
              <a:lnSpc>
                <a:spcPct val="90000"/>
              </a:lnSpc>
              <a:buNone/>
              <a:defRPr/>
            </a:pPr>
            <a:endParaRPr lang="en-GB" altLang="en-US" sz="1800" dirty="0">
              <a:latin typeface="Arial" panose="020B0604020202020204" pitchFamily="34" charset="0"/>
              <a:cs typeface="Arial" panose="020B0604020202020204" pitchFamily="34" charset="0"/>
            </a:endParaRPr>
          </a:p>
          <a:p>
            <a:pPr eaLnBrk="1" hangingPunct="1">
              <a:lnSpc>
                <a:spcPct val="90000"/>
              </a:lnSpc>
              <a:buFont typeface="Wingdings" pitchFamily="2" charset="2"/>
              <a:buChar char="§"/>
              <a:defRPr/>
            </a:pPr>
            <a:r>
              <a:rPr lang="en-GB" altLang="en-US" sz="1800" dirty="0">
                <a:latin typeface="Arial" panose="020B0604020202020204" pitchFamily="34" charset="0"/>
                <a:cs typeface="Arial" panose="020B0604020202020204" pitchFamily="34" charset="0"/>
              </a:rPr>
              <a:t>Consider the case of </a:t>
            </a:r>
            <a:r>
              <a:rPr lang="en-GB" altLang="en-US" sz="1800" b="1" dirty="0">
                <a:latin typeface="Arial" panose="020B0604020202020204" pitchFamily="34" charset="0"/>
                <a:cs typeface="Arial" panose="020B0604020202020204" pitchFamily="34" charset="0"/>
              </a:rPr>
              <a:t>Blackburn Rovers FC v Avon Insurance &amp; others (2004) </a:t>
            </a:r>
          </a:p>
          <a:p>
            <a:pPr eaLnBrk="1" hangingPunct="1">
              <a:lnSpc>
                <a:spcPct val="90000"/>
              </a:lnSpc>
              <a:buFont typeface="Wingdings" pitchFamily="2" charset="2"/>
              <a:buChar char="§"/>
              <a:defRPr/>
            </a:pPr>
            <a:endParaRPr lang="en-GB" altLang="en-US" sz="1800" dirty="0">
              <a:latin typeface="Arial" panose="020B0604020202020204" pitchFamily="34" charset="0"/>
              <a:cs typeface="Arial" panose="020B0604020202020204" pitchFamily="34" charset="0"/>
            </a:endParaRPr>
          </a:p>
          <a:p>
            <a:pPr eaLnBrk="1" hangingPunct="1">
              <a:lnSpc>
                <a:spcPct val="90000"/>
              </a:lnSpc>
              <a:buFont typeface="Wingdings" pitchFamily="2" charset="2"/>
              <a:buChar char="§"/>
              <a:defRPr/>
            </a:pPr>
            <a:endParaRPr lang="en-GB" altLang="en-US" sz="1800" dirty="0">
              <a:latin typeface="Arial" panose="020B0604020202020204" pitchFamily="34" charset="0"/>
              <a:cs typeface="Arial" panose="020B0604020202020204" pitchFamily="34" charset="0"/>
            </a:endParaRPr>
          </a:p>
          <a:p>
            <a:pPr eaLnBrk="1" hangingPunct="1">
              <a:lnSpc>
                <a:spcPct val="90000"/>
              </a:lnSpc>
              <a:buFont typeface="Wingdings" pitchFamily="2" charset="2"/>
              <a:buChar char="§"/>
              <a:defRPr/>
            </a:pPr>
            <a:endParaRPr lang="en-US" altLang="en-US" sz="1800" dirty="0">
              <a:latin typeface="Arial" panose="020B0604020202020204" pitchFamily="34" charset="0"/>
              <a:cs typeface="Arial" panose="020B0604020202020204" pitchFamily="34" charset="0"/>
            </a:endParaRPr>
          </a:p>
          <a:p>
            <a:pPr lvl="3">
              <a:spcAft>
                <a:spcPct val="25000"/>
              </a:spcAft>
              <a:defRPr/>
            </a:pPr>
            <a:endParaRPr lang="de-DE" altLang="en-US" dirty="0"/>
          </a:p>
          <a:p>
            <a:pPr lvl="2">
              <a:spcAft>
                <a:spcPct val="25000"/>
              </a:spcAft>
              <a:buFont typeface="Wingdings" panose="05000000000000000000" pitchFamily="2" charset="2"/>
              <a:buNone/>
              <a:defRPr/>
            </a:pPr>
            <a:endParaRPr lang="en-GB" altLang="en-US" dirty="0"/>
          </a:p>
          <a:p>
            <a:pPr marL="0" indent="0">
              <a:spcAft>
                <a:spcPct val="25000"/>
              </a:spcAft>
              <a:buClr>
                <a:schemeClr val="accent1"/>
              </a:buClr>
              <a:buNone/>
              <a:defRPr/>
            </a:pPr>
            <a:endParaRPr lang="en-GB" altLang="en-US" dirty="0"/>
          </a:p>
          <a:p>
            <a:pPr marL="0" indent="0">
              <a:buFontTx/>
              <a:buChar char="•"/>
              <a:defRPr/>
            </a:pPr>
            <a:endParaRPr lang="en-GB" altLang="en-US" sz="3600" dirty="0"/>
          </a:p>
        </p:txBody>
      </p:sp>
      <p:sp>
        <p:nvSpPr>
          <p:cNvPr id="39940" name="Rectangle 3">
            <a:extLst>
              <a:ext uri="{FF2B5EF4-FFF2-40B4-BE49-F238E27FC236}">
                <a16:creationId xmlns:a16="http://schemas.microsoft.com/office/drawing/2014/main" id="{6993086F-C76F-4025-970E-45CE6F87320D}"/>
              </a:ext>
            </a:extLst>
          </p:cNvPr>
          <p:cNvSpPr>
            <a:spLocks noGrp="1" noChangeArrowheads="1"/>
          </p:cNvSpPr>
          <p:nvPr>
            <p:ph type="title"/>
          </p:nvPr>
        </p:nvSpPr>
        <p:spPr>
          <a:xfrm>
            <a:off x="1979614" y="596900"/>
            <a:ext cx="6784975" cy="338138"/>
          </a:xfrm>
          <a:noFill/>
        </p:spPr>
        <p:txBody>
          <a:bodyPr>
            <a:normAutofit fontScale="90000"/>
          </a:bodyPr>
          <a:lstStyle/>
          <a:p>
            <a:r>
              <a:rPr lang="en-GB" altLang="en-US" b="1"/>
              <a:t>Exclusions</a:t>
            </a:r>
          </a:p>
        </p:txBody>
      </p:sp>
      <p:pic>
        <p:nvPicPr>
          <p:cNvPr id="39941" name="Picture 1">
            <a:extLst>
              <a:ext uri="{FF2B5EF4-FFF2-40B4-BE49-F238E27FC236}">
                <a16:creationId xmlns:a16="http://schemas.microsoft.com/office/drawing/2014/main" id="{DF1C9B17-782A-4F77-873F-60584D3A4FC7}"/>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9575923" y="1271588"/>
            <a:ext cx="1914525" cy="2390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3" name="Rectangle 82">
            <a:extLst>
              <a:ext uri="{FF2B5EF4-FFF2-40B4-BE49-F238E27FC236}">
                <a16:creationId xmlns:a16="http://schemas.microsoft.com/office/drawing/2014/main" id="{79477870-C64A-4E35-8F2F-05B7114F3C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1C410D5-2986-4B9B-B5A8-B4DB86BBC63F}"/>
              </a:ext>
            </a:extLst>
          </p:cNvPr>
          <p:cNvSpPr>
            <a:spLocks noGrp="1"/>
          </p:cNvSpPr>
          <p:nvPr>
            <p:ph type="title"/>
          </p:nvPr>
        </p:nvSpPr>
        <p:spPr>
          <a:xfrm>
            <a:off x="612648" y="1078992"/>
            <a:ext cx="6268770" cy="1536192"/>
          </a:xfrm>
        </p:spPr>
        <p:txBody>
          <a:bodyPr anchor="b">
            <a:normAutofit/>
          </a:bodyPr>
          <a:lstStyle/>
          <a:p>
            <a:r>
              <a:rPr lang="en-GB" sz="2500" dirty="0"/>
              <a:t>Legislation does enable challenges to contract terms, conditions and exclusions if they are unfair – so maybe these can be used to challenge Covid-19 exclusions.</a:t>
            </a:r>
          </a:p>
        </p:txBody>
      </p:sp>
      <p:sp>
        <p:nvSpPr>
          <p:cNvPr id="85" name="Rectangle 84">
            <a:extLst>
              <a:ext uri="{FF2B5EF4-FFF2-40B4-BE49-F238E27FC236}">
                <a16:creationId xmlns:a16="http://schemas.microsoft.com/office/drawing/2014/main" id="{8AEA628B-C8FF-4D0B-B111-F101F580B1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853202" y="363389"/>
            <a:ext cx="73152" cy="54864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7" name="Rectangle 86">
            <a:extLst>
              <a:ext uri="{FF2B5EF4-FFF2-40B4-BE49-F238E27FC236}">
                <a16:creationId xmlns:a16="http://schemas.microsoft.com/office/drawing/2014/main" id="{42663BD0-064C-40FC-A331-F49FCA9536A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8506" y="2935541"/>
            <a:ext cx="6217920"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 name="Content Placeholder 2">
            <a:extLst>
              <a:ext uri="{FF2B5EF4-FFF2-40B4-BE49-F238E27FC236}">
                <a16:creationId xmlns:a16="http://schemas.microsoft.com/office/drawing/2014/main" id="{7ADD25B9-F651-4D68-A172-1C7F5561142B}"/>
              </a:ext>
            </a:extLst>
          </p:cNvPr>
          <p:cNvSpPr>
            <a:spLocks noGrp="1"/>
          </p:cNvSpPr>
          <p:nvPr>
            <p:ph idx="1"/>
          </p:nvPr>
        </p:nvSpPr>
        <p:spPr>
          <a:xfrm>
            <a:off x="615458" y="3355848"/>
            <a:ext cx="6268770" cy="2825496"/>
          </a:xfrm>
        </p:spPr>
        <p:txBody>
          <a:bodyPr>
            <a:normAutofit/>
          </a:bodyPr>
          <a:lstStyle/>
          <a:p>
            <a:r>
              <a:rPr lang="en-GB" sz="2000" dirty="0"/>
              <a:t>There are two main pieces of legislation that enable the challenging of exclusions in contract law:</a:t>
            </a:r>
          </a:p>
          <a:p>
            <a:pPr marL="457200" indent="-457200">
              <a:buAutoNum type="arabicPeriod"/>
            </a:pPr>
            <a:r>
              <a:rPr lang="en-GB" sz="2000" dirty="0"/>
              <a:t>For Consumers it is the Consumer Rights Act 2015</a:t>
            </a:r>
          </a:p>
          <a:p>
            <a:pPr marL="457200" indent="-457200">
              <a:buAutoNum type="arabicPeriod"/>
            </a:pPr>
            <a:r>
              <a:rPr lang="en-GB" sz="2000" dirty="0"/>
              <a:t>For commercial customers it is the Unfair contract Terms Act 1977</a:t>
            </a:r>
          </a:p>
          <a:p>
            <a:pPr marL="0" indent="0">
              <a:buNone/>
            </a:pPr>
            <a:r>
              <a:rPr lang="en-GB" sz="2000" dirty="0"/>
              <a:t>So can insurers new Covid-19 exclusions be challenged under these acts?</a:t>
            </a:r>
          </a:p>
        </p:txBody>
      </p:sp>
      <p:pic>
        <p:nvPicPr>
          <p:cNvPr id="4" name="Picture 2" descr="Unfair Contract Terms Act 1977 (UK): Amazon.co.uk: The Law Library:  9781717140845: Books">
            <a:extLst>
              <a:ext uri="{FF2B5EF4-FFF2-40B4-BE49-F238E27FC236}">
                <a16:creationId xmlns:a16="http://schemas.microsoft.com/office/drawing/2014/main" id="{8FA140F4-CF3C-4890-B5FB-C84277A43EB0}"/>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5106" r="1323"/>
          <a:stretch/>
        </p:blipFill>
        <p:spPr bwMode="auto">
          <a:xfrm>
            <a:off x="7684006" y="10"/>
            <a:ext cx="4507993" cy="68579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057415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F4C0B10B-D2C4-4A54-AFAD-3D27DF88BB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3" name="Group 22">
            <a:extLst>
              <a:ext uri="{FF2B5EF4-FFF2-40B4-BE49-F238E27FC236}">
                <a16:creationId xmlns:a16="http://schemas.microsoft.com/office/drawing/2014/main" id="{B6BADB90-C74B-40D6-86DC-503F65FCE8D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09710" y="635715"/>
            <a:ext cx="11142208" cy="2482136"/>
            <a:chOff x="409710" y="635715"/>
            <a:chExt cx="11142208" cy="2482136"/>
          </a:xfrm>
        </p:grpSpPr>
        <p:sp>
          <p:nvSpPr>
            <p:cNvPr id="24" name="Freeform 44">
              <a:extLst>
                <a:ext uri="{FF2B5EF4-FFF2-40B4-BE49-F238E27FC236}">
                  <a16:creationId xmlns:a16="http://schemas.microsoft.com/office/drawing/2014/main" id="{6559431D-1886-4AE0-9B87-9AD2ECAB843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5" name="Freeform 45">
              <a:extLst>
                <a:ext uri="{FF2B5EF4-FFF2-40B4-BE49-F238E27FC236}">
                  <a16:creationId xmlns:a16="http://schemas.microsoft.com/office/drawing/2014/main" id="{373850A5-B04A-4FCD-9E73-EE322167FB3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6" name="Freeform 46">
              <a:extLst>
                <a:ext uri="{FF2B5EF4-FFF2-40B4-BE49-F238E27FC236}">
                  <a16:creationId xmlns:a16="http://schemas.microsoft.com/office/drawing/2014/main" id="{82C18C67-80FA-4738-AA53-0AF2419F98E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7" name="Freeform 47">
              <a:extLst>
                <a:ext uri="{FF2B5EF4-FFF2-40B4-BE49-F238E27FC236}">
                  <a16:creationId xmlns:a16="http://schemas.microsoft.com/office/drawing/2014/main" id="{48543B1A-8BF5-4C63-8404-41B2EA70B33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8" name="Rectangle 27">
              <a:extLst>
                <a:ext uri="{FF2B5EF4-FFF2-40B4-BE49-F238E27FC236}">
                  <a16:creationId xmlns:a16="http://schemas.microsoft.com/office/drawing/2014/main" id="{92DF5096-E051-498C-A3ED-CBA77A813AAC}"/>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2" name="Title 1">
            <a:extLst>
              <a:ext uri="{FF2B5EF4-FFF2-40B4-BE49-F238E27FC236}">
                <a16:creationId xmlns:a16="http://schemas.microsoft.com/office/drawing/2014/main" id="{469DFA4B-DF7D-4BCC-8CD8-0F8DD0D7D578}"/>
              </a:ext>
            </a:extLst>
          </p:cNvPr>
          <p:cNvSpPr>
            <a:spLocks noGrp="1"/>
          </p:cNvSpPr>
          <p:nvPr>
            <p:ph type="title"/>
          </p:nvPr>
        </p:nvSpPr>
        <p:spPr>
          <a:xfrm>
            <a:off x="1047280" y="759805"/>
            <a:ext cx="10306520" cy="1325563"/>
          </a:xfrm>
        </p:spPr>
        <p:txBody>
          <a:bodyPr>
            <a:normAutofit/>
          </a:bodyPr>
          <a:lstStyle/>
          <a:p>
            <a:r>
              <a:rPr lang="en-GB" sz="4000" dirty="0">
                <a:solidFill>
                  <a:srgbClr val="FFFFFF"/>
                </a:solidFill>
              </a:rPr>
              <a:t>Unfortunately they are not too much help – let’s understand why</a:t>
            </a:r>
          </a:p>
        </p:txBody>
      </p:sp>
      <p:sp>
        <p:nvSpPr>
          <p:cNvPr id="3" name="Content Placeholder 2">
            <a:extLst>
              <a:ext uri="{FF2B5EF4-FFF2-40B4-BE49-F238E27FC236}">
                <a16:creationId xmlns:a16="http://schemas.microsoft.com/office/drawing/2014/main" id="{9C3107C4-07EA-4312-BDA4-E3CA1293E1DE}"/>
              </a:ext>
            </a:extLst>
          </p:cNvPr>
          <p:cNvSpPr>
            <a:spLocks noGrp="1"/>
          </p:cNvSpPr>
          <p:nvPr>
            <p:ph idx="1"/>
          </p:nvPr>
        </p:nvSpPr>
        <p:spPr>
          <a:xfrm>
            <a:off x="1424904" y="2494450"/>
            <a:ext cx="4053545" cy="3563159"/>
          </a:xfrm>
        </p:spPr>
        <p:txBody>
          <a:bodyPr>
            <a:normAutofit/>
          </a:bodyPr>
          <a:lstStyle/>
          <a:p>
            <a:endParaRPr lang="en-GB" sz="2400" dirty="0"/>
          </a:p>
          <a:p>
            <a:endParaRPr lang="en-GB" sz="2400" dirty="0"/>
          </a:p>
          <a:p>
            <a:endParaRPr lang="en-GB" sz="2400" dirty="0"/>
          </a:p>
          <a:p>
            <a:endParaRPr lang="en-GB" sz="2400" dirty="0"/>
          </a:p>
          <a:p>
            <a:endParaRPr lang="en-GB" sz="2400" dirty="0"/>
          </a:p>
          <a:p>
            <a:endParaRPr lang="en-GB" sz="2400" dirty="0"/>
          </a:p>
          <a:p>
            <a:endParaRPr lang="en-GB" sz="2400" dirty="0"/>
          </a:p>
          <a:p>
            <a:endParaRPr lang="en-GB" sz="2400" dirty="0"/>
          </a:p>
          <a:p>
            <a:endParaRPr lang="en-GB" sz="2400" dirty="0"/>
          </a:p>
          <a:p>
            <a:endParaRPr lang="en-GB" sz="2400" dirty="0"/>
          </a:p>
        </p:txBody>
      </p:sp>
      <p:pic>
        <p:nvPicPr>
          <p:cNvPr id="4" name="Picture 4" descr="Image result for disapponited group of people">
            <a:extLst>
              <a:ext uri="{FF2B5EF4-FFF2-40B4-BE49-F238E27FC236}">
                <a16:creationId xmlns:a16="http://schemas.microsoft.com/office/drawing/2014/main" id="{CE20EDAC-9866-49E3-8025-9A388EB17EAD}"/>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1067"/>
          <a:stretch/>
        </p:blipFill>
        <p:spPr bwMode="auto">
          <a:xfrm>
            <a:off x="6098892" y="2492376"/>
            <a:ext cx="4802404" cy="356337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8023459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125</TotalTime>
  <Words>1595</Words>
  <Application>Microsoft Macintosh PowerPoint</Application>
  <PresentationFormat>Widescreen</PresentationFormat>
  <Paragraphs>146</Paragraphs>
  <Slides>28</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28</vt:i4>
      </vt:variant>
    </vt:vector>
  </HeadingPairs>
  <TitlesOfParts>
    <vt:vector size="33" baseType="lpstr">
      <vt:lpstr>Arial</vt:lpstr>
      <vt:lpstr>Calibri</vt:lpstr>
      <vt:lpstr>Calibri Light</vt:lpstr>
      <vt:lpstr>Wingdings</vt:lpstr>
      <vt:lpstr>Office Theme</vt:lpstr>
      <vt:lpstr>Understanding the impact of potential policy changes following Covid-19</vt:lpstr>
      <vt:lpstr>Alan Chandler, Chartered Insurer alanchandler@uwclub.net Linkedin Chandler</vt:lpstr>
      <vt:lpstr>Learning Objectives</vt:lpstr>
      <vt:lpstr>First and Third Party covers</vt:lpstr>
      <vt:lpstr>Exclusions</vt:lpstr>
      <vt:lpstr>Where an exclusion is placed matters</vt:lpstr>
      <vt:lpstr>Exclusions</vt:lpstr>
      <vt:lpstr>Legislation does enable challenges to contract terms, conditions and exclusions if they are unfair – so maybe these can be used to challenge Covid-19 exclusions.</vt:lpstr>
      <vt:lpstr>Unfortunately they are not too much help – let’s understand why</vt:lpstr>
      <vt:lpstr>EMPLOYERS LIABILITY INSURANCE IS DIFFERENT</vt:lpstr>
      <vt:lpstr>Proximate Cause </vt:lpstr>
      <vt:lpstr>Proximate Cause – The leading cases. This could be important when considering Covid-19 exclusions</vt:lpstr>
      <vt:lpstr>Proximate Cause</vt:lpstr>
      <vt:lpstr>Interdependent and concurrent perils – Leading cases</vt:lpstr>
      <vt:lpstr>Proximate Cause</vt:lpstr>
      <vt:lpstr>So what is a remote cause ?   Why could this be important if exclusions are worded in certain ways?</vt:lpstr>
      <vt:lpstr>Remote Cause – BEWARE CERTAIN EXCLUSIONS!!!</vt:lpstr>
      <vt:lpstr>Other legal considerations when considering Covid-19 exclusions</vt:lpstr>
      <vt:lpstr>Common law rules on the context of words – the Latin special </vt:lpstr>
      <vt:lpstr>Financial Ombudsman Service (FOS)</vt:lpstr>
      <vt:lpstr>Care about what words are used in the exclusion</vt:lpstr>
      <vt:lpstr>EL and PL cover</vt:lpstr>
      <vt:lpstr>So lets have a look at Potential Covid-19 exclusions</vt:lpstr>
      <vt:lpstr>Third Party Claims</vt:lpstr>
      <vt:lpstr>What can brokers do</vt:lpstr>
      <vt:lpstr>What can brokers do</vt:lpstr>
      <vt:lpstr>And finally</vt:lpstr>
      <vt:lpstr>Learning Objectives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Understanding the impact of potential policy changes following Covid-19</dc:title>
  <dc:creator>alan chnadler</dc:creator>
  <cp:lastModifiedBy>Yvonne Wang-Pickering</cp:lastModifiedBy>
  <cp:revision>4</cp:revision>
  <dcterms:created xsi:type="dcterms:W3CDTF">2020-08-29T19:14:41Z</dcterms:created>
  <dcterms:modified xsi:type="dcterms:W3CDTF">2020-09-30T18:54:07Z</dcterms:modified>
</cp:coreProperties>
</file>