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4" r:id="rId2"/>
    <p:sldId id="259" r:id="rId3"/>
    <p:sldId id="258" r:id="rId4"/>
    <p:sldId id="260" r:id="rId5"/>
    <p:sldId id="261" r:id="rId6"/>
    <p:sldId id="262" r:id="rId7"/>
    <p:sldId id="263" r:id="rId8"/>
    <p:sldId id="271" r:id="rId9"/>
    <p:sldId id="272" r:id="rId10"/>
    <p:sldId id="273" r:id="rId11"/>
    <p:sldId id="274" r:id="rId12"/>
    <p:sldId id="264" r:id="rId13"/>
    <p:sldId id="275" r:id="rId14"/>
    <p:sldId id="265" r:id="rId15"/>
    <p:sldId id="266" r:id="rId16"/>
    <p:sldId id="267" r:id="rId17"/>
    <p:sldId id="268" r:id="rId18"/>
    <p:sldId id="257" r:id="rId19"/>
    <p:sldId id="269" r:id="rId20"/>
    <p:sldId id="270"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598"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1CC55-17E6-472A-8C02-8797362DD4ED}" type="datetimeFigureOut">
              <a:rPr lang="en-GB" smtClean="0"/>
              <a:pPr/>
              <a:t>15/09/2020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33FA3-F3F7-4566-A504-151FEA4B38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Normal insurance policies protect against two kinds of</a:t>
            </a:r>
            <a:r>
              <a:rPr lang="en-GB" baseline="0" dirty="0"/>
              <a:t> risk: those of the seas, and those of men.</a:t>
            </a:r>
            <a:endParaRPr lang="en-GB" dirty="0"/>
          </a:p>
        </p:txBody>
      </p:sp>
      <p:sp>
        <p:nvSpPr>
          <p:cNvPr id="4" name="Slide Number Placeholder 3"/>
          <p:cNvSpPr>
            <a:spLocks noGrp="1"/>
          </p:cNvSpPr>
          <p:nvPr>
            <p:ph type="sldNum" sz="quarter" idx="10"/>
          </p:nvPr>
        </p:nvSpPr>
        <p:spPr/>
        <p:txBody>
          <a:bodyPr/>
          <a:lstStyle/>
          <a:p>
            <a:fld id="{C7BA66F6-2874-4465-A809-F5B49BADB58C}"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a:solidFill>
                  <a:schemeClr val="tx1"/>
                </a:solidFill>
                <a:latin typeface="+mn-lt"/>
                <a:ea typeface="+mn-ea"/>
                <a:cs typeface="+mn-cs"/>
              </a:rPr>
              <a:t>Weskett’s</a:t>
            </a:r>
            <a:r>
              <a:rPr lang="en-GB" sz="1200" kern="1200" dirty="0">
                <a:solidFill>
                  <a:schemeClr val="tx1"/>
                </a:solidFill>
                <a:latin typeface="+mn-lt"/>
                <a:ea typeface="+mn-ea"/>
                <a:cs typeface="+mn-cs"/>
              </a:rPr>
              <a:t> definition</a:t>
            </a:r>
          </a:p>
          <a:p>
            <a:r>
              <a:rPr lang="en-GB" sz="1200" kern="1200" dirty="0">
                <a:solidFill>
                  <a:schemeClr val="tx1"/>
                </a:solidFill>
                <a:latin typeface="+mn-lt"/>
                <a:ea typeface="+mn-ea"/>
                <a:cs typeface="+mn-cs"/>
              </a:rPr>
              <a:t>- Authoritative volume of conventions governing marine insurance practice</a:t>
            </a:r>
          </a:p>
          <a:p>
            <a:r>
              <a:rPr lang="en-GB" sz="1200" kern="1200" dirty="0">
                <a:solidFill>
                  <a:schemeClr val="tx1"/>
                </a:solidFill>
                <a:latin typeface="+mn-lt"/>
                <a:ea typeface="+mn-ea"/>
                <a:cs typeface="+mn-cs"/>
              </a:rPr>
              <a:t>- Later Park, others</a:t>
            </a:r>
            <a:endParaRPr lang="en-GB" dirty="0"/>
          </a:p>
        </p:txBody>
      </p:sp>
      <p:sp>
        <p:nvSpPr>
          <p:cNvPr id="4" name="Slide Number Placeholder 3"/>
          <p:cNvSpPr>
            <a:spLocks noGrp="1"/>
          </p:cNvSpPr>
          <p:nvPr>
            <p:ph type="sldNum" sz="quarter" idx="10"/>
          </p:nvPr>
        </p:nvSpPr>
        <p:spPr/>
        <p:txBody>
          <a:bodyPr/>
          <a:lstStyle/>
          <a:p>
            <a:fld id="{C7BA66F6-2874-4465-A809-F5B49BADB58C}" type="slidenum">
              <a:rPr lang="en-GB" smtClean="0"/>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Similar continuity of appeal to the authority of the law merchant to the present.</a:t>
            </a:r>
          </a:p>
          <a:p>
            <a:r>
              <a:rPr lang="en-GB" sz="1200" kern="1200" dirty="0">
                <a:solidFill>
                  <a:schemeClr val="tx1"/>
                </a:solidFill>
                <a:latin typeface="+mn-lt"/>
                <a:ea typeface="+mn-ea"/>
                <a:cs typeface="+mn-cs"/>
              </a:rPr>
              <a:t>- Marine insurance Law of 1906. </a:t>
            </a:r>
            <a:endParaRPr lang="en-GB" dirty="0"/>
          </a:p>
        </p:txBody>
      </p:sp>
      <p:sp>
        <p:nvSpPr>
          <p:cNvPr id="4" name="Slide Number Placeholder 3"/>
          <p:cNvSpPr>
            <a:spLocks noGrp="1"/>
          </p:cNvSpPr>
          <p:nvPr>
            <p:ph type="sldNum" sz="quarter" idx="10"/>
          </p:nvPr>
        </p:nvSpPr>
        <p:spPr/>
        <p:txBody>
          <a:bodyPr/>
          <a:lstStyle/>
          <a:p>
            <a:fld id="{C7BA66F6-2874-4465-A809-F5B49BADB58C}"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3096369-B3EE-4405-A3F6-02407C8F3C9B}" type="datetimeFigureOut">
              <a:rPr lang="en-GB" smtClean="0"/>
              <a:pPr/>
              <a:t>15/09/2020</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592A779-0CF2-4831-BE87-F9ED7C01C75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096369-B3EE-4405-A3F6-02407C8F3C9B}" type="datetimeFigureOut">
              <a:rPr lang="en-GB" smtClean="0"/>
              <a:pPr/>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2A779-0CF2-4831-BE87-F9ED7C01C7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096369-B3EE-4405-A3F6-02407C8F3C9B}" type="datetimeFigureOut">
              <a:rPr lang="en-GB" smtClean="0"/>
              <a:pPr/>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2A779-0CF2-4831-BE87-F9ED7C01C7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3096369-B3EE-4405-A3F6-02407C8F3C9B}" type="datetimeFigureOut">
              <a:rPr lang="en-GB" smtClean="0"/>
              <a:pPr/>
              <a:t>15/09/2020</a:t>
            </a:fld>
            <a:endParaRPr lang="en-GB"/>
          </a:p>
        </p:txBody>
      </p:sp>
      <p:sp>
        <p:nvSpPr>
          <p:cNvPr id="9" name="Slide Number Placeholder 8"/>
          <p:cNvSpPr>
            <a:spLocks noGrp="1"/>
          </p:cNvSpPr>
          <p:nvPr>
            <p:ph type="sldNum" sz="quarter" idx="15"/>
          </p:nvPr>
        </p:nvSpPr>
        <p:spPr/>
        <p:txBody>
          <a:bodyPr rtlCol="0"/>
          <a:lstStyle/>
          <a:p>
            <a:fld id="{1592A779-0CF2-4831-BE87-F9ED7C01C75C}"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3096369-B3EE-4405-A3F6-02407C8F3C9B}" type="datetimeFigureOut">
              <a:rPr lang="en-GB" smtClean="0"/>
              <a:pPr/>
              <a:t>15/09/2020</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592A779-0CF2-4831-BE87-F9ED7C01C75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3096369-B3EE-4405-A3F6-02407C8F3C9B}" type="datetimeFigureOut">
              <a:rPr lang="en-GB" smtClean="0"/>
              <a:pPr/>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2A779-0CF2-4831-BE87-F9ED7C01C75C}"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3096369-B3EE-4405-A3F6-02407C8F3C9B}" type="datetimeFigureOut">
              <a:rPr lang="en-GB" smtClean="0"/>
              <a:pPr/>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2A779-0CF2-4831-BE87-F9ED7C01C75C}"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3096369-B3EE-4405-A3F6-02407C8F3C9B}" type="datetimeFigureOut">
              <a:rPr lang="en-GB" smtClean="0"/>
              <a:pPr/>
              <a:t>15/09/2020</a:t>
            </a:fld>
            <a:endParaRPr lang="en-GB"/>
          </a:p>
        </p:txBody>
      </p:sp>
      <p:sp>
        <p:nvSpPr>
          <p:cNvPr id="7" name="Slide Number Placeholder 6"/>
          <p:cNvSpPr>
            <a:spLocks noGrp="1"/>
          </p:cNvSpPr>
          <p:nvPr>
            <p:ph type="sldNum" sz="quarter" idx="11"/>
          </p:nvPr>
        </p:nvSpPr>
        <p:spPr/>
        <p:txBody>
          <a:bodyPr rtlCol="0"/>
          <a:lstStyle/>
          <a:p>
            <a:fld id="{1592A779-0CF2-4831-BE87-F9ED7C01C75C}"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96369-B3EE-4405-A3F6-02407C8F3C9B}" type="datetimeFigureOut">
              <a:rPr lang="en-GB" smtClean="0"/>
              <a:pPr/>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2A779-0CF2-4831-BE87-F9ED7C01C7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3096369-B3EE-4405-A3F6-02407C8F3C9B}" type="datetimeFigureOut">
              <a:rPr lang="en-GB" smtClean="0"/>
              <a:pPr/>
              <a:t>15/09/2020</a:t>
            </a:fld>
            <a:endParaRPr lang="en-GB"/>
          </a:p>
        </p:txBody>
      </p:sp>
      <p:sp>
        <p:nvSpPr>
          <p:cNvPr id="22" name="Slide Number Placeholder 21"/>
          <p:cNvSpPr>
            <a:spLocks noGrp="1"/>
          </p:cNvSpPr>
          <p:nvPr>
            <p:ph type="sldNum" sz="quarter" idx="15"/>
          </p:nvPr>
        </p:nvSpPr>
        <p:spPr/>
        <p:txBody>
          <a:bodyPr rtlCol="0"/>
          <a:lstStyle/>
          <a:p>
            <a:fld id="{1592A779-0CF2-4831-BE87-F9ED7C01C75C}"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3096369-B3EE-4405-A3F6-02407C8F3C9B}" type="datetimeFigureOut">
              <a:rPr lang="en-GB" smtClean="0"/>
              <a:pPr/>
              <a:t>15/09/2020</a:t>
            </a:fld>
            <a:endParaRPr lang="en-GB"/>
          </a:p>
        </p:txBody>
      </p:sp>
      <p:sp>
        <p:nvSpPr>
          <p:cNvPr id="18" name="Slide Number Placeholder 17"/>
          <p:cNvSpPr>
            <a:spLocks noGrp="1"/>
          </p:cNvSpPr>
          <p:nvPr>
            <p:ph type="sldNum" sz="quarter" idx="11"/>
          </p:nvPr>
        </p:nvSpPr>
        <p:spPr/>
        <p:txBody>
          <a:bodyPr rtlCol="0"/>
          <a:lstStyle/>
          <a:p>
            <a:fld id="{1592A779-0CF2-4831-BE87-F9ED7C01C75C}"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3096369-B3EE-4405-A3F6-02407C8F3C9B}" type="datetimeFigureOut">
              <a:rPr lang="en-GB" smtClean="0"/>
              <a:pPr/>
              <a:t>15/09/2020</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592A779-0CF2-4831-BE87-F9ED7C01C7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7504" y="4797152"/>
            <a:ext cx="8879616" cy="2068994"/>
          </a:xfrm>
        </p:spPr>
      </p:pic>
      <p:pic>
        <p:nvPicPr>
          <p:cNvPr id="1026" name="Picture 2" descr="C:\Users\sd222\Desktop\uc-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504" y="188641"/>
            <a:ext cx="2808312" cy="580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908720"/>
            <a:ext cx="6768752" cy="3354765"/>
          </a:xfrm>
          <a:prstGeom prst="rect">
            <a:avLst/>
          </a:prstGeom>
          <a:noFill/>
        </p:spPr>
        <p:txBody>
          <a:bodyPr wrap="square" rtlCol="0">
            <a:spAutoFit/>
          </a:bodyPr>
          <a:lstStyle/>
          <a:p>
            <a:pPr algn="ctr"/>
            <a:endParaRPr lang="en-GB" sz="800" dirty="0"/>
          </a:p>
          <a:p>
            <a:pPr algn="ctr"/>
            <a:endParaRPr lang="en-GB" sz="800" dirty="0"/>
          </a:p>
          <a:p>
            <a:pPr algn="ctr"/>
            <a:endParaRPr lang="en-GB" sz="3600" dirty="0"/>
          </a:p>
          <a:p>
            <a:pPr algn="ctr"/>
            <a:r>
              <a:rPr lang="en-GB" sz="3200" b="1" dirty="0"/>
              <a:t>Gresham and Defoe (underwriters): The Origins of London Marine Insurance</a:t>
            </a:r>
          </a:p>
          <a:p>
            <a:pPr algn="ctr"/>
            <a:endParaRPr lang="en-GB" sz="3200" b="1" dirty="0"/>
          </a:p>
          <a:p>
            <a:pPr algn="ctr"/>
            <a:r>
              <a:rPr lang="en-GB" sz="3200" dirty="0"/>
              <a:t>Dr Adrian Leonard</a:t>
            </a:r>
            <a:endParaRPr lang="en-GB" sz="2800" dirty="0"/>
          </a:p>
        </p:txBody>
      </p:sp>
    </p:spTree>
    <p:extLst>
      <p:ext uri="{BB962C8B-B14F-4D97-AF65-F5344CB8AC3E}">
        <p14:creationId xmlns:p14="http://schemas.microsoft.com/office/powerpoint/2010/main" val="374652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16</a:t>
            </a:r>
            <a:r>
              <a:rPr lang="en-GB" baseline="30000" dirty="0"/>
              <a:t>th</a:t>
            </a:r>
            <a:r>
              <a:rPr lang="en-GB" dirty="0"/>
              <a:t> century records of the High Court of the Admiralty </a:t>
            </a:r>
          </a:p>
        </p:txBody>
      </p:sp>
      <p:pic>
        <p:nvPicPr>
          <p:cNvPr id="4" name="Picture 3" descr="HCA 24_27.JPG"/>
          <p:cNvPicPr>
            <a:picLocks noChangeAspect="1"/>
          </p:cNvPicPr>
          <p:nvPr/>
        </p:nvPicPr>
        <p:blipFill>
          <a:blip r:embed="rId2" cstate="print"/>
          <a:stretch>
            <a:fillRect/>
          </a:stretch>
        </p:blipFill>
        <p:spPr>
          <a:xfrm>
            <a:off x="683567" y="1556792"/>
            <a:ext cx="3648405" cy="2736304"/>
          </a:xfrm>
          <a:prstGeom prst="rect">
            <a:avLst/>
          </a:prstGeom>
        </p:spPr>
      </p:pic>
      <p:pic>
        <p:nvPicPr>
          <p:cNvPr id="5" name="Picture 4" descr="HCA 24_29.JPG"/>
          <p:cNvPicPr>
            <a:picLocks noChangeAspect="1"/>
          </p:cNvPicPr>
          <p:nvPr/>
        </p:nvPicPr>
        <p:blipFill>
          <a:blip r:embed="rId3" cstate="print"/>
          <a:stretch>
            <a:fillRect/>
          </a:stretch>
        </p:blipFill>
        <p:spPr>
          <a:xfrm rot="16200000">
            <a:off x="4141515" y="2779365"/>
            <a:ext cx="4019939" cy="30149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Brook Policy</a:t>
            </a:r>
          </a:p>
        </p:txBody>
      </p:sp>
      <p:pic>
        <p:nvPicPr>
          <p:cNvPr id="4" name="Picture 3" descr="HCA 24_27_147a.JPG"/>
          <p:cNvPicPr>
            <a:picLocks noChangeAspect="1"/>
          </p:cNvPicPr>
          <p:nvPr/>
        </p:nvPicPr>
        <p:blipFill>
          <a:blip r:embed="rId2" cstate="print"/>
          <a:stretch>
            <a:fillRect/>
          </a:stretch>
        </p:blipFill>
        <p:spPr>
          <a:xfrm>
            <a:off x="539552" y="1577413"/>
            <a:ext cx="3600400" cy="4800534"/>
          </a:xfrm>
          <a:prstGeom prst="rect">
            <a:avLst/>
          </a:prstGeom>
        </p:spPr>
      </p:pic>
      <p:sp>
        <p:nvSpPr>
          <p:cNvPr id="5" name="TextBox 4"/>
          <p:cNvSpPr txBox="1"/>
          <p:nvPr/>
        </p:nvSpPr>
        <p:spPr>
          <a:xfrm>
            <a:off x="4355976" y="1556792"/>
            <a:ext cx="3600400" cy="2308324"/>
          </a:xfrm>
          <a:prstGeom prst="rect">
            <a:avLst/>
          </a:prstGeom>
          <a:noFill/>
        </p:spPr>
        <p:txBody>
          <a:bodyPr wrap="square" rtlCol="0">
            <a:spAutoFit/>
          </a:bodyPr>
          <a:lstStyle/>
          <a:p>
            <a:r>
              <a:rPr lang="en-GB" dirty="0"/>
              <a:t>The oldest policy in the Admiralty series. Underwritten in 1547, the main text is in Italian. A short policy wording is followed by the scratches of the underwriters. </a:t>
            </a:r>
          </a:p>
          <a:p>
            <a:endParaRPr lang="en-GB" dirty="0"/>
          </a:p>
          <a:p>
            <a:r>
              <a:rPr lang="en-GB" sz="1600" i="1" dirty="0" err="1"/>
              <a:t>TNA</a:t>
            </a:r>
            <a:r>
              <a:rPr lang="en-GB" sz="1600" i="1" dirty="0"/>
              <a:t> HCA 24/27/147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1143000"/>
          </a:xfrm>
        </p:spPr>
        <p:txBody>
          <a:bodyPr/>
          <a:lstStyle/>
          <a:p>
            <a:r>
              <a:rPr lang="en-GB" dirty="0"/>
              <a:t>Law Merchant</a:t>
            </a:r>
          </a:p>
        </p:txBody>
      </p:sp>
      <p:sp>
        <p:nvSpPr>
          <p:cNvPr id="3" name="Content Placeholder 2"/>
          <p:cNvSpPr>
            <a:spLocks noGrp="1"/>
          </p:cNvSpPr>
          <p:nvPr>
            <p:ph sz="quarter" idx="1"/>
          </p:nvPr>
        </p:nvSpPr>
        <p:spPr/>
        <p:txBody>
          <a:bodyPr>
            <a:normAutofit fontScale="92500" lnSpcReduction="10000"/>
          </a:bodyPr>
          <a:lstStyle/>
          <a:p>
            <a:pPr indent="0">
              <a:buNone/>
            </a:pPr>
            <a:r>
              <a:rPr lang="en-GB" dirty="0"/>
              <a:t>Law Merchant, or </a:t>
            </a:r>
            <a:r>
              <a:rPr lang="en-GB" i="1" dirty="0" err="1"/>
              <a:t>Lex</a:t>
            </a:r>
            <a:r>
              <a:rPr lang="en-GB" i="1" dirty="0"/>
              <a:t> </a:t>
            </a:r>
            <a:r>
              <a:rPr lang="en-GB" i="1" dirty="0" err="1"/>
              <a:t>Mercatoria</a:t>
            </a:r>
            <a:r>
              <a:rPr lang="en-GB" dirty="0"/>
              <a:t>. No municipal laws can be sufficient to order and determine the very complicated affairs of traffic and merchandise; neither can they have a proper authority for this purpose: for as these are transactions carried on between subjects of independent states, the municipal laws of one will not be regarded by the other:– for  which reason the affairs of commerce are regulated by a law of their own, called the Law Merchant, or </a:t>
            </a:r>
            <a:r>
              <a:rPr lang="en-GB" i="1" dirty="0" err="1"/>
              <a:t>Lex</a:t>
            </a:r>
            <a:r>
              <a:rPr lang="en-GB" i="1" dirty="0"/>
              <a:t> </a:t>
            </a:r>
            <a:r>
              <a:rPr lang="en-GB" i="1" dirty="0" err="1"/>
              <a:t>Mercatoria</a:t>
            </a:r>
            <a:r>
              <a:rPr lang="en-GB" dirty="0"/>
              <a:t>, which all nations agree in and take notice of: and in particular it is held to be a part of the law of England, which decides the causes of merchants by the </a:t>
            </a:r>
            <a:r>
              <a:rPr lang="en-GB" i="1" dirty="0"/>
              <a:t>general</a:t>
            </a:r>
            <a:r>
              <a:rPr lang="en-GB" dirty="0"/>
              <a:t> rules which obtain in all commercial countries.</a:t>
            </a:r>
          </a:p>
          <a:p>
            <a:pPr indent="0" algn="r">
              <a:buNone/>
            </a:pPr>
            <a:r>
              <a:rPr lang="en-GB" sz="1700" dirty="0" err="1"/>
              <a:t>JohnWeskett</a:t>
            </a:r>
            <a:r>
              <a:rPr lang="en-GB" sz="1700" dirty="0"/>
              <a:t>, </a:t>
            </a:r>
            <a:r>
              <a:rPr lang="en-GB" sz="1700" i="1" dirty="0"/>
              <a:t>A complete digest of the theory, </a:t>
            </a:r>
            <a:br>
              <a:rPr lang="en-GB" sz="1700" i="1" dirty="0"/>
            </a:br>
            <a:r>
              <a:rPr lang="en-GB" sz="1700" i="1" dirty="0"/>
              <a:t>laws, and practice of insurance</a:t>
            </a:r>
            <a:r>
              <a:rPr lang="en-GB" sz="1700" dirty="0"/>
              <a:t> (London: 1781).</a:t>
            </a:r>
          </a:p>
        </p:txBody>
      </p:sp>
    </p:spTree>
    <p:extLst>
      <p:ext uri="{BB962C8B-B14F-4D97-AF65-F5344CB8AC3E}">
        <p14:creationId xmlns:p14="http://schemas.microsoft.com/office/powerpoint/2010/main" val="88984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Ridolfi</a:t>
            </a:r>
            <a:r>
              <a:rPr lang="en-GB" dirty="0"/>
              <a:t> Policy</a:t>
            </a:r>
          </a:p>
        </p:txBody>
      </p:sp>
      <p:pic>
        <p:nvPicPr>
          <p:cNvPr id="34818" name="Picture 2" descr="C:\Users\Adrian\Documents\Images of SOURCES\HCA 24\HCA 24_35_283a.JPG"/>
          <p:cNvPicPr>
            <a:picLocks noChangeAspect="1" noChangeArrowheads="1"/>
          </p:cNvPicPr>
          <p:nvPr/>
        </p:nvPicPr>
        <p:blipFill>
          <a:blip r:embed="rId2" cstate="print"/>
          <a:srcRect/>
          <a:stretch>
            <a:fillRect/>
          </a:stretch>
        </p:blipFill>
        <p:spPr bwMode="auto">
          <a:xfrm>
            <a:off x="611560" y="1556792"/>
            <a:ext cx="3291830" cy="4389107"/>
          </a:xfrm>
          <a:prstGeom prst="rect">
            <a:avLst/>
          </a:prstGeom>
          <a:noFill/>
        </p:spPr>
      </p:pic>
      <p:sp>
        <p:nvSpPr>
          <p:cNvPr id="5" name="TextBox 4"/>
          <p:cNvSpPr txBox="1"/>
          <p:nvPr/>
        </p:nvSpPr>
        <p:spPr>
          <a:xfrm>
            <a:off x="4139952" y="1484784"/>
            <a:ext cx="2952328" cy="2862322"/>
          </a:xfrm>
          <a:prstGeom prst="rect">
            <a:avLst/>
          </a:prstGeom>
          <a:noFill/>
        </p:spPr>
        <p:txBody>
          <a:bodyPr wrap="square" rtlCol="0">
            <a:spAutoFit/>
          </a:bodyPr>
          <a:lstStyle/>
          <a:p>
            <a:r>
              <a:rPr lang="en-GB" dirty="0"/>
              <a:t>A policy underwritten by the traitor Robert </a:t>
            </a:r>
            <a:r>
              <a:rPr lang="en-GB" dirty="0" err="1"/>
              <a:t>Ridolfi</a:t>
            </a:r>
            <a:r>
              <a:rPr lang="en-GB" dirty="0"/>
              <a:t> in 1562. The policy covers the ship </a:t>
            </a:r>
            <a:r>
              <a:rPr lang="en-GB" i="1" dirty="0"/>
              <a:t>St John Baptist </a:t>
            </a:r>
            <a:r>
              <a:rPr lang="en-GB" dirty="0"/>
              <a:t>and goods for a voyage from Leghorn to Cadiz, whose master is ‘Erasmus </a:t>
            </a:r>
            <a:r>
              <a:rPr lang="en-GB" dirty="0" err="1"/>
              <a:t>Kidball</a:t>
            </a:r>
            <a:r>
              <a:rPr lang="en-GB" dirty="0"/>
              <a:t>, </a:t>
            </a:r>
            <a:r>
              <a:rPr lang="en-GB" dirty="0" err="1"/>
              <a:t>Inglysheman</a:t>
            </a:r>
            <a:r>
              <a:rPr lang="en-GB" dirty="0"/>
              <a:t>’.</a:t>
            </a:r>
          </a:p>
          <a:p>
            <a:endParaRPr lang="en-GB" dirty="0"/>
          </a:p>
          <a:p>
            <a:r>
              <a:rPr lang="en-GB" i="1" dirty="0" err="1"/>
              <a:t>TNA</a:t>
            </a:r>
            <a:r>
              <a:rPr lang="en-GB" i="1" dirty="0"/>
              <a:t> HCA 24/35/283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a:t>Law Merchant: </a:t>
            </a:r>
            <a:br>
              <a:rPr lang="en-GB" dirty="0"/>
            </a:br>
            <a:r>
              <a:rPr lang="en-GB" dirty="0"/>
              <a:t>The jurisdictional authority clause</a:t>
            </a:r>
          </a:p>
        </p:txBody>
      </p:sp>
      <p:pic>
        <p:nvPicPr>
          <p:cNvPr id="23555" name="Picture 4"/>
          <p:cNvPicPr>
            <a:picLocks noChangeAspect="1" noChangeArrowheads="1"/>
          </p:cNvPicPr>
          <p:nvPr/>
        </p:nvPicPr>
        <p:blipFill>
          <a:blip r:embed="rId3" cstate="print"/>
          <a:srcRect/>
          <a:stretch>
            <a:fillRect/>
          </a:stretch>
        </p:blipFill>
        <p:spPr bwMode="auto">
          <a:xfrm>
            <a:off x="428625" y="1785938"/>
            <a:ext cx="8066088" cy="785812"/>
          </a:xfrm>
          <a:prstGeom prst="rect">
            <a:avLst/>
          </a:prstGeom>
          <a:noFill/>
          <a:ln w="25400">
            <a:solidFill>
              <a:schemeClr val="accent1">
                <a:shade val="70000"/>
                <a:satMod val="150000"/>
              </a:schemeClr>
            </a:solidFill>
            <a:miter lim="800000"/>
            <a:headEnd/>
            <a:tailEnd/>
          </a:ln>
        </p:spPr>
      </p:pic>
      <p:sp>
        <p:nvSpPr>
          <p:cNvPr id="7" name="Rectangle 6"/>
          <p:cNvSpPr/>
          <p:nvPr/>
        </p:nvSpPr>
        <p:spPr>
          <a:xfrm>
            <a:off x="4786313" y="1857375"/>
            <a:ext cx="3643312" cy="357188"/>
          </a:xfrm>
          <a:prstGeom prst="rect">
            <a:avLst/>
          </a:prstGeom>
          <a:solidFill>
            <a:schemeClr val="accent1">
              <a:alpha val="26000"/>
            </a:scheme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500063" y="2071688"/>
            <a:ext cx="3643312" cy="357187"/>
          </a:xfrm>
          <a:prstGeom prst="rect">
            <a:avLst/>
          </a:prstGeom>
          <a:solidFill>
            <a:schemeClr val="accent1">
              <a:alpha val="26000"/>
            </a:scheme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3558" name="Picture 6"/>
          <p:cNvPicPr>
            <a:picLocks noChangeAspect="1" noChangeArrowheads="1"/>
          </p:cNvPicPr>
          <p:nvPr/>
        </p:nvPicPr>
        <p:blipFill>
          <a:blip r:embed="rId4" cstate="print"/>
          <a:srcRect/>
          <a:stretch>
            <a:fillRect/>
          </a:stretch>
        </p:blipFill>
        <p:spPr bwMode="auto">
          <a:xfrm>
            <a:off x="500063" y="3357563"/>
            <a:ext cx="7858125" cy="676275"/>
          </a:xfrm>
          <a:prstGeom prst="rect">
            <a:avLst/>
          </a:prstGeom>
          <a:noFill/>
          <a:ln w="25400">
            <a:solidFill>
              <a:schemeClr val="accent1">
                <a:shade val="70000"/>
                <a:satMod val="150000"/>
              </a:schemeClr>
            </a:solidFill>
            <a:miter lim="800000"/>
            <a:headEnd/>
            <a:tailEnd/>
          </a:ln>
        </p:spPr>
      </p:pic>
      <p:sp>
        <p:nvSpPr>
          <p:cNvPr id="11" name="Rectangle 10"/>
          <p:cNvSpPr/>
          <p:nvPr/>
        </p:nvSpPr>
        <p:spPr>
          <a:xfrm>
            <a:off x="2714625" y="3571875"/>
            <a:ext cx="5500688" cy="357188"/>
          </a:xfrm>
          <a:prstGeom prst="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60" name="TextBox 11"/>
          <p:cNvSpPr txBox="1">
            <a:spLocks noChangeArrowheads="1"/>
          </p:cNvSpPr>
          <p:nvPr/>
        </p:nvSpPr>
        <p:spPr bwMode="auto">
          <a:xfrm>
            <a:off x="500063" y="2643188"/>
            <a:ext cx="7424737" cy="554037"/>
          </a:xfrm>
          <a:prstGeom prst="rect">
            <a:avLst/>
          </a:prstGeom>
          <a:noFill/>
          <a:ln w="9525">
            <a:noFill/>
            <a:miter lim="800000"/>
            <a:headEnd/>
            <a:tailEnd/>
          </a:ln>
        </p:spPr>
        <p:txBody>
          <a:bodyPr wrap="none">
            <a:spAutoFit/>
          </a:bodyPr>
          <a:lstStyle/>
          <a:p>
            <a:r>
              <a:rPr lang="en-GB" sz="1600" i="1" dirty="0">
                <a:latin typeface="Century Schoolbook" pitchFamily="18" charset="0"/>
              </a:rPr>
              <a:t>Policy of Bartholomew </a:t>
            </a:r>
            <a:r>
              <a:rPr lang="en-GB" sz="1600" i="1" dirty="0" err="1">
                <a:latin typeface="Century Schoolbook" pitchFamily="18" charset="0"/>
              </a:rPr>
              <a:t>Corsini</a:t>
            </a:r>
            <a:r>
              <a:rPr lang="en-GB" sz="1600" i="1" dirty="0">
                <a:latin typeface="Century Schoolbook" pitchFamily="18" charset="0"/>
              </a:rPr>
              <a:t>, underwritten in London, 24 September </a:t>
            </a:r>
            <a:r>
              <a:rPr lang="en-GB" sz="1600" b="1" i="1" dirty="0">
                <a:latin typeface="Century Schoolbook" pitchFamily="18" charset="0"/>
              </a:rPr>
              <a:t>1582</a:t>
            </a:r>
            <a:r>
              <a:rPr lang="en-GB" dirty="0">
                <a:latin typeface="Century Schoolbook" pitchFamily="18" charset="0"/>
              </a:rPr>
              <a:t>.</a:t>
            </a:r>
          </a:p>
          <a:p>
            <a:r>
              <a:rPr lang="en-GB" sz="1200" i="1" dirty="0">
                <a:latin typeface="Century Schoolbook" pitchFamily="18" charset="0"/>
              </a:rPr>
              <a:t>LMA 062/MS22281</a:t>
            </a:r>
            <a:endParaRPr lang="en-GB" sz="1200" dirty="0">
              <a:latin typeface="Century Schoolbook" pitchFamily="18" charset="0"/>
            </a:endParaRPr>
          </a:p>
        </p:txBody>
      </p:sp>
      <p:sp>
        <p:nvSpPr>
          <p:cNvPr id="23561" name="TextBox 12"/>
          <p:cNvSpPr txBox="1">
            <a:spLocks noChangeArrowheads="1"/>
          </p:cNvSpPr>
          <p:nvPr/>
        </p:nvSpPr>
        <p:spPr bwMode="auto">
          <a:xfrm>
            <a:off x="490538" y="4086225"/>
            <a:ext cx="6889750" cy="554038"/>
          </a:xfrm>
          <a:prstGeom prst="rect">
            <a:avLst/>
          </a:prstGeom>
          <a:noFill/>
          <a:ln w="9525">
            <a:noFill/>
            <a:miter lim="800000"/>
            <a:headEnd/>
            <a:tailEnd/>
          </a:ln>
        </p:spPr>
        <p:txBody>
          <a:bodyPr wrap="none">
            <a:spAutoFit/>
          </a:bodyPr>
          <a:lstStyle/>
          <a:p>
            <a:r>
              <a:rPr lang="en-GB" sz="1600" i="1">
                <a:latin typeface="Century Schoolbook" pitchFamily="18" charset="0"/>
              </a:rPr>
              <a:t>Policy of Thomas Newton, underwritten in New York, 27 October </a:t>
            </a:r>
            <a:r>
              <a:rPr lang="en-GB" sz="1600" b="1" i="1">
                <a:latin typeface="Century Schoolbook" pitchFamily="18" charset="0"/>
              </a:rPr>
              <a:t>1760</a:t>
            </a:r>
            <a:r>
              <a:rPr lang="en-GB">
                <a:latin typeface="Century Schoolbook" pitchFamily="18" charset="0"/>
              </a:rPr>
              <a:t>.</a:t>
            </a:r>
          </a:p>
          <a:p>
            <a:r>
              <a:rPr lang="en-GB" sz="1200" i="1">
                <a:latin typeface="Century Schoolbook" pitchFamily="18" charset="0"/>
              </a:rPr>
              <a:t>LMA 063/MS32992/001</a:t>
            </a:r>
            <a:endParaRPr lang="en-GB" sz="1200">
              <a:latin typeface="Century Schoolbook" pitchFamily="18" charset="0"/>
            </a:endParaRPr>
          </a:p>
        </p:txBody>
      </p:sp>
      <p:pic>
        <p:nvPicPr>
          <p:cNvPr id="23562" name="Picture 7"/>
          <p:cNvPicPr>
            <a:picLocks noChangeAspect="1" noChangeArrowheads="1"/>
          </p:cNvPicPr>
          <p:nvPr/>
        </p:nvPicPr>
        <p:blipFill>
          <a:blip r:embed="rId5" cstate="print"/>
          <a:srcRect/>
          <a:stretch>
            <a:fillRect/>
          </a:stretch>
        </p:blipFill>
        <p:spPr bwMode="auto">
          <a:xfrm>
            <a:off x="500063" y="4929188"/>
            <a:ext cx="7840662" cy="500062"/>
          </a:xfrm>
          <a:prstGeom prst="rect">
            <a:avLst/>
          </a:prstGeom>
          <a:noFill/>
          <a:ln w="25400">
            <a:solidFill>
              <a:schemeClr val="accent1">
                <a:shade val="70000"/>
                <a:satMod val="150000"/>
              </a:schemeClr>
            </a:solidFill>
            <a:miter lim="800000"/>
            <a:headEnd/>
            <a:tailEnd/>
          </a:ln>
        </p:spPr>
      </p:pic>
      <p:sp>
        <p:nvSpPr>
          <p:cNvPr id="23563" name="TextBox 14"/>
          <p:cNvSpPr txBox="1">
            <a:spLocks noChangeArrowheads="1"/>
          </p:cNvSpPr>
          <p:nvPr/>
        </p:nvSpPr>
        <p:spPr bwMode="auto">
          <a:xfrm>
            <a:off x="527050" y="5456238"/>
            <a:ext cx="7831138" cy="368300"/>
          </a:xfrm>
          <a:prstGeom prst="rect">
            <a:avLst/>
          </a:prstGeom>
          <a:noFill/>
          <a:ln w="9525">
            <a:noFill/>
            <a:miter lim="800000"/>
            <a:headEnd/>
            <a:tailEnd/>
          </a:ln>
        </p:spPr>
        <p:txBody>
          <a:bodyPr>
            <a:spAutoFit/>
          </a:bodyPr>
          <a:lstStyle/>
          <a:p>
            <a:r>
              <a:rPr lang="en-GB" sz="1600" i="1" dirty="0">
                <a:latin typeface="Century Schoolbook" pitchFamily="18" charset="0"/>
              </a:rPr>
              <a:t>Policy of Baltimore Steam Packet Co., underwritten at Lloyd’s, 20 February </a:t>
            </a:r>
            <a:r>
              <a:rPr lang="en-GB" sz="1600" b="1" i="1" dirty="0">
                <a:latin typeface="Century Schoolbook" pitchFamily="18" charset="0"/>
              </a:rPr>
              <a:t>1950</a:t>
            </a:r>
            <a:r>
              <a:rPr lang="en-GB" dirty="0">
                <a:latin typeface="Century Schoolbook" pitchFamily="18" charset="0"/>
              </a:rPr>
              <a:t>.</a:t>
            </a:r>
          </a:p>
        </p:txBody>
      </p:sp>
      <p:sp>
        <p:nvSpPr>
          <p:cNvPr id="16" name="Rectangle 15"/>
          <p:cNvSpPr/>
          <p:nvPr/>
        </p:nvSpPr>
        <p:spPr>
          <a:xfrm>
            <a:off x="785813" y="5072063"/>
            <a:ext cx="4500562" cy="285750"/>
          </a:xfrm>
          <a:prstGeom prst="rect">
            <a:avLst/>
          </a:prstGeom>
          <a:solidFill>
            <a:schemeClr val="accent1">
              <a:alpha val="0"/>
            </a:scheme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17368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Corsini policy 1.JPG"/>
          <p:cNvPicPr>
            <a:picLocks noGrp="1" noChangeAspect="1"/>
          </p:cNvPicPr>
          <p:nvPr>
            <p:ph sz="quarter" idx="1"/>
          </p:nvPr>
        </p:nvPicPr>
        <p:blipFill>
          <a:blip r:embed="rId2" cstate="print"/>
          <a:srcRect/>
          <a:stretch>
            <a:fillRect/>
          </a:stretch>
        </p:blipFill>
        <p:spPr>
          <a:xfrm>
            <a:off x="357188" y="285750"/>
            <a:ext cx="4589462" cy="6119813"/>
          </a:xfrm>
        </p:spPr>
      </p:pic>
      <p:pic>
        <p:nvPicPr>
          <p:cNvPr id="18435" name="Picture 4" descr="Corsini policy b.JPG"/>
          <p:cNvPicPr>
            <a:picLocks noChangeAspect="1"/>
          </p:cNvPicPr>
          <p:nvPr/>
        </p:nvPicPr>
        <p:blipFill>
          <a:blip r:embed="rId3" cstate="print"/>
          <a:srcRect/>
          <a:stretch>
            <a:fillRect/>
          </a:stretch>
        </p:blipFill>
        <p:spPr bwMode="auto">
          <a:xfrm>
            <a:off x="5214938" y="285750"/>
            <a:ext cx="2678112" cy="3571875"/>
          </a:xfrm>
          <a:prstGeom prst="rect">
            <a:avLst/>
          </a:prstGeom>
          <a:noFill/>
          <a:ln w="9525">
            <a:noFill/>
            <a:miter lim="800000"/>
            <a:headEnd/>
            <a:tailEnd/>
          </a:ln>
        </p:spPr>
      </p:pic>
      <p:sp>
        <p:nvSpPr>
          <p:cNvPr id="18436" name="TextBox 5"/>
          <p:cNvSpPr txBox="1">
            <a:spLocks noChangeArrowheads="1"/>
          </p:cNvSpPr>
          <p:nvPr/>
        </p:nvSpPr>
        <p:spPr bwMode="auto">
          <a:xfrm>
            <a:off x="5143500" y="4143375"/>
            <a:ext cx="2928938" cy="1292225"/>
          </a:xfrm>
          <a:prstGeom prst="rect">
            <a:avLst/>
          </a:prstGeom>
          <a:noFill/>
          <a:ln w="9525">
            <a:noFill/>
            <a:miter lim="800000"/>
            <a:headEnd/>
            <a:tailEnd/>
          </a:ln>
        </p:spPr>
        <p:txBody>
          <a:bodyPr>
            <a:spAutoFit/>
          </a:bodyPr>
          <a:lstStyle/>
          <a:p>
            <a:r>
              <a:rPr lang="en-GB">
                <a:latin typeface="Century Schoolbook" pitchFamily="18" charset="0"/>
              </a:rPr>
              <a:t>Marine insurance policy of Bartholomew Corsini, </a:t>
            </a:r>
            <a:br>
              <a:rPr lang="en-GB">
                <a:latin typeface="Century Schoolbook" pitchFamily="18" charset="0"/>
              </a:rPr>
            </a:br>
            <a:r>
              <a:rPr lang="en-GB">
                <a:latin typeface="Century Schoolbook" pitchFamily="18" charset="0"/>
              </a:rPr>
              <a:t>20 February 1582.</a:t>
            </a:r>
          </a:p>
          <a:p>
            <a:endParaRPr lang="en-GB" sz="1200" i="1">
              <a:latin typeface="Century Schoolbook" pitchFamily="18" charset="0"/>
            </a:endParaRPr>
          </a:p>
          <a:p>
            <a:r>
              <a:rPr lang="en-GB" sz="1200" i="1">
                <a:latin typeface="Century Schoolbook" pitchFamily="18" charset="0"/>
              </a:rPr>
              <a:t>LMA 062/MS22281</a:t>
            </a:r>
          </a:p>
        </p:txBody>
      </p:sp>
      <p:sp>
        <p:nvSpPr>
          <p:cNvPr id="7" name="Rounded Rectangle 6"/>
          <p:cNvSpPr/>
          <p:nvPr/>
        </p:nvSpPr>
        <p:spPr>
          <a:xfrm>
            <a:off x="1071563" y="2371725"/>
            <a:ext cx="3500437" cy="500063"/>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604838" y="3214688"/>
            <a:ext cx="7786687" cy="523875"/>
          </a:xfrm>
          <a:prstGeom prst="rect">
            <a:avLst/>
          </a:prstGeom>
          <a:noFill/>
          <a:ln w="9525">
            <a:noFill/>
            <a:miter lim="800000"/>
            <a:headEnd/>
            <a:tailEnd/>
          </a:ln>
        </p:spPr>
        <p:txBody>
          <a:bodyPr>
            <a:spAutoFit/>
          </a:bodyPr>
          <a:lstStyle/>
          <a:p>
            <a:r>
              <a:rPr lang="en-GB" sz="1600" i="1">
                <a:latin typeface="Century Schoolbook" pitchFamily="18" charset="0"/>
              </a:rPr>
              <a:t>Marine insurance policy of Bartholomew Corsini, 20 February 1582.</a:t>
            </a:r>
          </a:p>
          <a:p>
            <a:r>
              <a:rPr lang="en-GB" sz="1200">
                <a:latin typeface="Century Schoolbook" pitchFamily="18" charset="0"/>
              </a:rPr>
              <a:t>LMA 062/MS22281</a:t>
            </a:r>
          </a:p>
        </p:txBody>
      </p:sp>
      <p:pic>
        <p:nvPicPr>
          <p:cNvPr id="19459" name="Picture 2"/>
          <p:cNvPicPr>
            <a:picLocks noChangeAspect="1" noChangeArrowheads="1"/>
          </p:cNvPicPr>
          <p:nvPr/>
        </p:nvPicPr>
        <p:blipFill>
          <a:blip r:embed="rId2" cstate="print"/>
          <a:srcRect/>
          <a:stretch>
            <a:fillRect/>
          </a:stretch>
        </p:blipFill>
        <p:spPr bwMode="auto">
          <a:xfrm>
            <a:off x="271463" y="1571625"/>
            <a:ext cx="8389937" cy="1454150"/>
          </a:xfrm>
          <a:prstGeom prst="rect">
            <a:avLst/>
          </a:prstGeom>
          <a:noFill/>
          <a:ln w="9525">
            <a:noFill/>
            <a:miter lim="800000"/>
            <a:headEnd/>
            <a:tailEnd/>
          </a:ln>
        </p:spPr>
      </p:pic>
      <p:sp>
        <p:nvSpPr>
          <p:cNvPr id="19460" name="TextBox 8"/>
          <p:cNvSpPr txBox="1">
            <a:spLocks noChangeArrowheads="1"/>
          </p:cNvSpPr>
          <p:nvPr/>
        </p:nvSpPr>
        <p:spPr bwMode="auto">
          <a:xfrm>
            <a:off x="500063" y="3929063"/>
            <a:ext cx="7786687" cy="2032000"/>
          </a:xfrm>
          <a:prstGeom prst="rect">
            <a:avLst/>
          </a:prstGeom>
          <a:noFill/>
          <a:ln w="9525">
            <a:noFill/>
            <a:miter lim="800000"/>
            <a:headEnd/>
            <a:tailEnd/>
          </a:ln>
        </p:spPr>
        <p:txBody>
          <a:bodyPr>
            <a:spAutoFit/>
          </a:bodyPr>
          <a:lstStyle/>
          <a:p>
            <a:r>
              <a:rPr lang="en-GB">
                <a:latin typeface="Century Schoolbook" pitchFamily="18" charset="0"/>
              </a:rPr>
              <a:t>“The seas, men of war, fire, enemies, pirates, rovers, thieves, jettisons, heads of mart and counter-mart, arrest, restraint, &amp; detainme</a:t>
            </a:r>
            <a:r>
              <a:rPr lang="en-GB" baseline="30000">
                <a:latin typeface="Century Schoolbook" pitchFamily="18" charset="0"/>
              </a:rPr>
              <a:t>n</a:t>
            </a:r>
            <a:r>
              <a:rPr lang="en-GB">
                <a:latin typeface="Century Schoolbook" pitchFamily="18" charset="0"/>
              </a:rPr>
              <a:t>ts, of kings &amp; princes, &amp; of all other persons, barratry of the master and mariners, and of all other perils, losses, &amp; misfortunes, whatsoever they be, or howsoever the same shall chance, happen, or come to the hurt, detriment, or damage, of the said silks...” </a:t>
            </a:r>
          </a:p>
          <a:p>
            <a:endParaRPr lang="en-GB">
              <a:latin typeface="Century Schoolbook" pitchFamily="18" charset="0"/>
            </a:endParaRPr>
          </a:p>
        </p:txBody>
      </p:sp>
      <p:sp>
        <p:nvSpPr>
          <p:cNvPr id="11" name="Title 1"/>
          <p:cNvSpPr>
            <a:spLocks noGrp="1"/>
          </p:cNvSpPr>
          <p:nvPr>
            <p:ph type="title"/>
          </p:nvPr>
        </p:nvSpPr>
        <p:spPr/>
        <p:txBody>
          <a:bodyPr/>
          <a:lstStyle/>
          <a:p>
            <a:pPr fontAlgn="auto">
              <a:spcAft>
                <a:spcPts val="0"/>
              </a:spcAft>
              <a:defRPr/>
            </a:pPr>
            <a:r>
              <a:rPr lang="en-GB" dirty="0"/>
              <a:t>What perils were covered?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652120" y="2708920"/>
            <a:ext cx="2423751" cy="3168352"/>
          </a:xfrm>
          <a:prstGeom prst="rect">
            <a:avLst/>
          </a:prstGeom>
          <a:noFill/>
          <a:ln w="9525">
            <a:noFill/>
            <a:miter lim="800000"/>
            <a:headEnd/>
            <a:tailEnd/>
          </a:ln>
          <a:effectLst/>
        </p:spPr>
      </p:pic>
      <p:pic>
        <p:nvPicPr>
          <p:cNvPr id="16389" name="Picture 3"/>
          <p:cNvPicPr>
            <a:picLocks noChangeAspect="1" noChangeArrowheads="1"/>
          </p:cNvPicPr>
          <p:nvPr/>
        </p:nvPicPr>
        <p:blipFill>
          <a:blip r:embed="rId3" cstate="print"/>
          <a:srcRect/>
          <a:stretch>
            <a:fillRect/>
          </a:stretch>
        </p:blipFill>
        <p:spPr bwMode="auto">
          <a:xfrm>
            <a:off x="539552" y="1196752"/>
            <a:ext cx="2279650" cy="3548062"/>
          </a:xfrm>
          <a:prstGeom prst="rect">
            <a:avLst/>
          </a:prstGeom>
          <a:noFill/>
          <a:ln w="9525">
            <a:noFill/>
            <a:miter lim="800000"/>
            <a:headEnd/>
            <a:tailEnd/>
          </a:ln>
        </p:spPr>
      </p:pic>
      <p:sp>
        <p:nvSpPr>
          <p:cNvPr id="2" name="Title 1"/>
          <p:cNvSpPr>
            <a:spLocks noGrp="1"/>
          </p:cNvSpPr>
          <p:nvPr>
            <p:ph type="title"/>
          </p:nvPr>
        </p:nvSpPr>
        <p:spPr>
          <a:xfrm>
            <a:off x="457200" y="274638"/>
            <a:ext cx="7467600" cy="778098"/>
          </a:xfrm>
        </p:spPr>
        <p:txBody>
          <a:bodyPr/>
          <a:lstStyle/>
          <a:p>
            <a:pPr fontAlgn="auto">
              <a:spcAft>
                <a:spcPts val="0"/>
              </a:spcAft>
              <a:defRPr/>
            </a:pPr>
            <a:r>
              <a:rPr lang="en-GB" dirty="0"/>
              <a:t>What perils were covered?</a:t>
            </a:r>
          </a:p>
        </p:txBody>
      </p:sp>
      <p:pic>
        <p:nvPicPr>
          <p:cNvPr id="16387" name="Picture 2"/>
          <p:cNvPicPr>
            <a:picLocks noGrp="1" noChangeAspect="1" noChangeArrowheads="1"/>
          </p:cNvPicPr>
          <p:nvPr>
            <p:ph sz="quarter" idx="1"/>
          </p:nvPr>
        </p:nvPicPr>
        <p:blipFill>
          <a:blip r:embed="rId4" cstate="print"/>
          <a:srcRect/>
          <a:stretch>
            <a:fillRect/>
          </a:stretch>
        </p:blipFill>
        <p:spPr>
          <a:xfrm>
            <a:off x="323528" y="1340768"/>
            <a:ext cx="8270875" cy="1285875"/>
          </a:xfrm>
          <a:ln w="25400">
            <a:solidFill>
              <a:schemeClr val="accent1">
                <a:shade val="70000"/>
                <a:satMod val="150000"/>
              </a:schemeClr>
            </a:solidFill>
          </a:ln>
        </p:spPr>
      </p:pic>
      <p:sp>
        <p:nvSpPr>
          <p:cNvPr id="16388" name="TextBox 4"/>
          <p:cNvSpPr txBox="1">
            <a:spLocks noChangeArrowheads="1"/>
          </p:cNvSpPr>
          <p:nvPr/>
        </p:nvSpPr>
        <p:spPr bwMode="auto">
          <a:xfrm>
            <a:off x="2820058" y="2648787"/>
            <a:ext cx="2592288" cy="1046440"/>
          </a:xfrm>
          <a:prstGeom prst="rect">
            <a:avLst/>
          </a:prstGeom>
          <a:noFill/>
          <a:ln w="9525">
            <a:noFill/>
            <a:miter lim="800000"/>
            <a:headEnd/>
            <a:tailEnd/>
          </a:ln>
        </p:spPr>
        <p:txBody>
          <a:bodyPr wrap="square">
            <a:spAutoFit/>
          </a:bodyPr>
          <a:lstStyle/>
          <a:p>
            <a:r>
              <a:rPr lang="en-GB" sz="1600" dirty="0">
                <a:latin typeface="Century Schoolbook" pitchFamily="18" charset="0"/>
              </a:rPr>
              <a:t>Policy of Ralph Radcliffe, underwritten in London, </a:t>
            </a:r>
            <a:r>
              <a:rPr lang="en-GB" sz="1600" i="1" dirty="0">
                <a:latin typeface="Century Schoolbook" pitchFamily="18" charset="0"/>
              </a:rPr>
              <a:t>4 </a:t>
            </a:r>
            <a:r>
              <a:rPr lang="en-GB" sz="1600" i="1" dirty="0" err="1">
                <a:latin typeface="Century Schoolbook" pitchFamily="18" charset="0"/>
              </a:rPr>
              <a:t>July</a:t>
            </a:r>
            <a:r>
              <a:rPr lang="en-GB" sz="1600" b="1" i="1" dirty="0" err="1">
                <a:latin typeface="Century Schoolbook" pitchFamily="18" charset="0"/>
              </a:rPr>
              <a:t>1716</a:t>
            </a:r>
            <a:r>
              <a:rPr lang="en-GB" sz="1600" dirty="0">
                <a:latin typeface="Century Schoolbook" pitchFamily="18" charset="0"/>
              </a:rPr>
              <a:t>.</a:t>
            </a:r>
          </a:p>
          <a:p>
            <a:r>
              <a:rPr lang="en-GB" sz="1400" i="1" dirty="0" err="1">
                <a:latin typeface="Century Schoolbook" pitchFamily="18" charset="0"/>
              </a:rPr>
              <a:t>HALSC</a:t>
            </a:r>
            <a:r>
              <a:rPr lang="en-GB" sz="1400" i="1" dirty="0">
                <a:latin typeface="Century Schoolbook" pitchFamily="18" charset="0"/>
              </a:rPr>
              <a:t>, DE/R/</a:t>
            </a:r>
            <a:r>
              <a:rPr lang="en-GB" sz="1400" i="1" dirty="0" err="1">
                <a:latin typeface="Century Schoolbook" pitchFamily="18" charset="0"/>
              </a:rPr>
              <a:t>B293</a:t>
            </a:r>
            <a:r>
              <a:rPr lang="en-GB" sz="1400" i="1" dirty="0">
                <a:latin typeface="Century Schoolbook" pitchFamily="18" charset="0"/>
              </a:rPr>
              <a:t>/6</a:t>
            </a:r>
          </a:p>
        </p:txBody>
      </p:sp>
      <p:sp>
        <p:nvSpPr>
          <p:cNvPr id="7" name="TextBox 4"/>
          <p:cNvSpPr txBox="1">
            <a:spLocks noChangeArrowheads="1"/>
          </p:cNvSpPr>
          <p:nvPr/>
        </p:nvSpPr>
        <p:spPr bwMode="auto">
          <a:xfrm>
            <a:off x="2928449" y="4272248"/>
            <a:ext cx="2714514" cy="1077218"/>
          </a:xfrm>
          <a:prstGeom prst="rect">
            <a:avLst/>
          </a:prstGeom>
          <a:noFill/>
          <a:ln w="9525">
            <a:noFill/>
            <a:miter lim="800000"/>
            <a:headEnd/>
            <a:tailEnd/>
          </a:ln>
        </p:spPr>
        <p:txBody>
          <a:bodyPr wrap="square">
            <a:spAutoFit/>
          </a:bodyPr>
          <a:lstStyle/>
          <a:p>
            <a:pPr algn="r"/>
            <a:r>
              <a:rPr lang="en-GB" sz="1600" dirty="0">
                <a:latin typeface="Century Schoolbook" pitchFamily="18" charset="0"/>
              </a:rPr>
              <a:t>Policy for Baltimore Steam Packet Co., underwritten at Lloyd’s</a:t>
            </a:r>
          </a:p>
          <a:p>
            <a:pPr algn="r"/>
            <a:r>
              <a:rPr lang="en-GB" sz="1600" dirty="0">
                <a:latin typeface="Century Schoolbook" pitchFamily="18" charset="0"/>
              </a:rPr>
              <a:t> </a:t>
            </a:r>
            <a:r>
              <a:rPr lang="en-GB" sz="1600" i="1" dirty="0">
                <a:latin typeface="Century Schoolbook" pitchFamily="18" charset="0"/>
              </a:rPr>
              <a:t>20 February </a:t>
            </a:r>
            <a:r>
              <a:rPr lang="en-GB" sz="1600" b="1" i="1" dirty="0">
                <a:latin typeface="Century Schoolbook" pitchFamily="18" charset="0"/>
              </a:rPr>
              <a:t>1950</a:t>
            </a:r>
            <a:r>
              <a:rPr lang="en-GB" sz="1600" dirty="0">
                <a:latin typeface="Century Schoolbook" pitchFamily="18" charset="0"/>
              </a:rPr>
              <a:t>.</a:t>
            </a:r>
          </a:p>
        </p:txBody>
      </p:sp>
      <p:pic>
        <p:nvPicPr>
          <p:cNvPr id="8" name="Picture 3"/>
          <p:cNvPicPr>
            <a:picLocks noChangeAspect="1" noChangeArrowheads="1"/>
          </p:cNvPicPr>
          <p:nvPr/>
        </p:nvPicPr>
        <p:blipFill>
          <a:blip r:embed="rId5" cstate="print"/>
          <a:srcRect/>
          <a:stretch>
            <a:fillRect/>
          </a:stretch>
        </p:blipFill>
        <p:spPr bwMode="auto">
          <a:xfrm>
            <a:off x="323528" y="5373216"/>
            <a:ext cx="8352928" cy="1243670"/>
          </a:xfrm>
          <a:prstGeom prst="rect">
            <a:avLst/>
          </a:prstGeom>
          <a:noFill/>
          <a:ln w="25400">
            <a:solidFill>
              <a:schemeClr val="accent1">
                <a:shade val="70000"/>
                <a:satMod val="150000"/>
              </a:schemeClr>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market in the </a:t>
            </a:r>
            <a:r>
              <a:rPr lang="en-GB" dirty="0" err="1"/>
              <a:t>1570s</a:t>
            </a:r>
            <a:endParaRPr lang="en-GB" dirty="0"/>
          </a:p>
        </p:txBody>
      </p:sp>
      <p:pic>
        <p:nvPicPr>
          <p:cNvPr id="7169" name="Picture 1" descr="C:\Users\Adrian\Dropbox\PHD Stuff\Sources\1570s sources\Candeler3.jpg"/>
          <p:cNvPicPr>
            <a:picLocks noChangeAspect="1" noChangeArrowheads="1"/>
          </p:cNvPicPr>
          <p:nvPr/>
        </p:nvPicPr>
        <p:blipFill>
          <a:blip r:embed="rId2" cstate="print"/>
          <a:srcRect/>
          <a:stretch>
            <a:fillRect/>
          </a:stretch>
        </p:blipFill>
        <p:spPr bwMode="auto">
          <a:xfrm>
            <a:off x="539552" y="1556792"/>
            <a:ext cx="4636782" cy="5088477"/>
          </a:xfrm>
          <a:prstGeom prst="rect">
            <a:avLst/>
          </a:prstGeom>
          <a:noFill/>
        </p:spPr>
      </p:pic>
      <p:sp>
        <p:nvSpPr>
          <p:cNvPr id="5" name="TextBox 4"/>
          <p:cNvSpPr txBox="1"/>
          <p:nvPr/>
        </p:nvSpPr>
        <p:spPr>
          <a:xfrm>
            <a:off x="5292080" y="1700808"/>
            <a:ext cx="2736304" cy="2246769"/>
          </a:xfrm>
          <a:prstGeom prst="rect">
            <a:avLst/>
          </a:prstGeom>
          <a:noFill/>
        </p:spPr>
        <p:txBody>
          <a:bodyPr wrap="square" rtlCol="0">
            <a:spAutoFit/>
          </a:bodyPr>
          <a:lstStyle/>
          <a:p>
            <a:r>
              <a:rPr lang="en-GB" dirty="0"/>
              <a:t>The London notaries’ petition against </a:t>
            </a:r>
            <a:r>
              <a:rPr lang="en-GB" dirty="0" err="1"/>
              <a:t>Candeler’s</a:t>
            </a:r>
            <a:r>
              <a:rPr lang="en-GB" dirty="0"/>
              <a:t> patent, c. 1575, to Sir James Hawes, Lord Mayor of London.</a:t>
            </a:r>
          </a:p>
          <a:p>
            <a:endParaRPr lang="en-GB" dirty="0"/>
          </a:p>
          <a:p>
            <a:r>
              <a:rPr lang="en-GB" sz="1400" i="1" dirty="0"/>
              <a:t>BL Lansdowne </a:t>
            </a:r>
            <a:r>
              <a:rPr lang="en-GB" sz="1400" i="1" dirty="0" err="1"/>
              <a:t>Vol</a:t>
            </a:r>
            <a:r>
              <a:rPr lang="en-GB" sz="1400" i="1" dirty="0"/>
              <a:t>/113 </a:t>
            </a:r>
            <a:r>
              <a:rPr lang="en-GB" sz="1400" i="1" dirty="0" err="1"/>
              <a:t>f.33</a:t>
            </a:r>
            <a:r>
              <a:rPr lang="en-GB" sz="1400" i="1"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Thomas Gresham</a:t>
            </a:r>
          </a:p>
        </p:txBody>
      </p:sp>
      <p:sp>
        <p:nvSpPr>
          <p:cNvPr id="5" name="TextBox 4"/>
          <p:cNvSpPr txBox="1"/>
          <p:nvPr/>
        </p:nvSpPr>
        <p:spPr>
          <a:xfrm>
            <a:off x="3419872" y="1604292"/>
            <a:ext cx="4968552" cy="3734549"/>
          </a:xfrm>
          <a:prstGeom prst="rect">
            <a:avLst/>
          </a:prstGeom>
          <a:noFill/>
        </p:spPr>
        <p:txBody>
          <a:bodyPr wrap="square" rtlCol="0">
            <a:spAutoFit/>
          </a:bodyPr>
          <a:lstStyle/>
          <a:p>
            <a:r>
              <a:rPr lang="en-GB" dirty="0"/>
              <a:t>“Shipped in the </a:t>
            </a:r>
            <a:r>
              <a:rPr lang="en-GB" dirty="0" err="1"/>
              <a:t>Cristopher</a:t>
            </a:r>
            <a:r>
              <a:rPr lang="en-GB" dirty="0"/>
              <a:t> of </a:t>
            </a:r>
            <a:r>
              <a:rPr lang="en-GB" dirty="0" err="1"/>
              <a:t>Dyttemarche</a:t>
            </a:r>
            <a:r>
              <a:rPr lang="en-GB" dirty="0"/>
              <a:t>, </a:t>
            </a:r>
            <a:r>
              <a:rPr lang="en-GB" dirty="0" err="1"/>
              <a:t>xlij</a:t>
            </a:r>
            <a:r>
              <a:rPr lang="en-GB" dirty="0"/>
              <a:t> M </a:t>
            </a:r>
            <a:r>
              <a:rPr lang="en-GB" dirty="0" err="1"/>
              <a:t>waight</a:t>
            </a:r>
            <a:r>
              <a:rPr lang="en-GB" dirty="0"/>
              <a:t> of </a:t>
            </a:r>
            <a:r>
              <a:rPr lang="en-GB" dirty="0" err="1"/>
              <a:t>salte</a:t>
            </a:r>
            <a:r>
              <a:rPr lang="en-GB" dirty="0"/>
              <a:t> peter, and </a:t>
            </a:r>
            <a:r>
              <a:rPr lang="en-GB" dirty="0" err="1"/>
              <a:t>vij</a:t>
            </a:r>
            <a:r>
              <a:rPr lang="en-GB" dirty="0"/>
              <a:t> c xx long corners. All </a:t>
            </a:r>
            <a:r>
              <a:rPr lang="en-GB" dirty="0" err="1"/>
              <a:t>wyche</a:t>
            </a:r>
            <a:r>
              <a:rPr lang="en-GB" dirty="0"/>
              <a:t> </a:t>
            </a:r>
            <a:r>
              <a:rPr lang="en-GB" dirty="0" err="1"/>
              <a:t>goodes</a:t>
            </a:r>
            <a:r>
              <a:rPr lang="en-GB" dirty="0"/>
              <a:t> doth amount to the some of </a:t>
            </a:r>
            <a:r>
              <a:rPr lang="en-GB" dirty="0" err="1"/>
              <a:t>iiij</a:t>
            </a:r>
            <a:r>
              <a:rPr lang="en-GB" dirty="0"/>
              <a:t> M li. </a:t>
            </a:r>
            <a:r>
              <a:rPr lang="en-GB" b="1" dirty="0" err="1"/>
              <a:t>wyche</a:t>
            </a:r>
            <a:r>
              <a:rPr lang="en-GB" dirty="0"/>
              <a:t> </a:t>
            </a:r>
            <a:r>
              <a:rPr lang="en-GB" b="1" dirty="0"/>
              <a:t>I have caused to be </a:t>
            </a:r>
            <a:r>
              <a:rPr lang="en-GB" b="1" dirty="0" err="1"/>
              <a:t>assewred</a:t>
            </a:r>
            <a:r>
              <a:rPr lang="en-GB" b="1" dirty="0"/>
              <a:t> </a:t>
            </a:r>
            <a:r>
              <a:rPr lang="en-GB" b="1" dirty="0" err="1"/>
              <a:t>aftyr</a:t>
            </a:r>
            <a:r>
              <a:rPr lang="en-GB" b="1" dirty="0"/>
              <a:t> the rate of v li. upon the hundred, for the more </a:t>
            </a:r>
            <a:r>
              <a:rPr lang="en-GB" b="1" dirty="0" err="1"/>
              <a:t>seurtie</a:t>
            </a:r>
            <a:r>
              <a:rPr lang="en-GB" b="1" dirty="0"/>
              <a:t> of the </a:t>
            </a:r>
            <a:r>
              <a:rPr lang="en-GB" b="1" dirty="0" err="1"/>
              <a:t>seyes</a:t>
            </a:r>
            <a:r>
              <a:rPr lang="en-GB" dirty="0"/>
              <a:t>; </a:t>
            </a:r>
            <a:r>
              <a:rPr lang="en-GB" dirty="0" err="1"/>
              <a:t>wyche</a:t>
            </a:r>
            <a:r>
              <a:rPr lang="en-GB" dirty="0"/>
              <a:t> I </a:t>
            </a:r>
            <a:r>
              <a:rPr lang="en-GB" dirty="0" err="1"/>
              <a:t>beseche</a:t>
            </a:r>
            <a:r>
              <a:rPr lang="en-GB" dirty="0"/>
              <a:t> the </a:t>
            </a:r>
            <a:r>
              <a:rPr lang="en-GB" dirty="0" err="1"/>
              <a:t>Lorde</a:t>
            </a:r>
            <a:r>
              <a:rPr lang="en-GB" dirty="0"/>
              <a:t> to </a:t>
            </a:r>
            <a:r>
              <a:rPr lang="en-GB" dirty="0" err="1"/>
              <a:t>sende</a:t>
            </a:r>
            <a:r>
              <a:rPr lang="en-GB" dirty="0"/>
              <a:t> in </a:t>
            </a:r>
            <a:r>
              <a:rPr lang="en-GB" dirty="0" err="1"/>
              <a:t>safetie</a:t>
            </a:r>
            <a:r>
              <a:rPr lang="en-GB" dirty="0"/>
              <a:t>. </a:t>
            </a:r>
            <a:r>
              <a:rPr lang="en-GB" dirty="0" err="1"/>
              <a:t>Lykewise</a:t>
            </a:r>
            <a:r>
              <a:rPr lang="en-GB" dirty="0"/>
              <a:t>, as there can be gotten ships for London, the rest shall be shipped </a:t>
            </a:r>
            <a:r>
              <a:rPr lang="en-GB" dirty="0" err="1"/>
              <a:t>wythe</a:t>
            </a:r>
            <a:r>
              <a:rPr lang="en-GB" dirty="0"/>
              <a:t> as much </a:t>
            </a:r>
            <a:r>
              <a:rPr lang="en-GB" dirty="0" err="1"/>
              <a:t>expedycione</a:t>
            </a:r>
            <a:r>
              <a:rPr lang="en-GB" dirty="0"/>
              <a:t> as </a:t>
            </a:r>
            <a:r>
              <a:rPr lang="en-GB" dirty="0" err="1"/>
              <a:t>maye</a:t>
            </a:r>
            <a:r>
              <a:rPr lang="en-GB" dirty="0"/>
              <a:t> be.”</a:t>
            </a:r>
          </a:p>
          <a:p>
            <a:endParaRPr lang="en-GB" dirty="0"/>
          </a:p>
          <a:p>
            <a:pPr algn="r"/>
            <a:r>
              <a:rPr lang="en-GB" sz="1600" i="1" dirty="0"/>
              <a:t>Gresham to William Cecil, 23 September 1561</a:t>
            </a:r>
          </a:p>
        </p:txBody>
      </p:sp>
      <p:pic>
        <p:nvPicPr>
          <p:cNvPr id="23556" name="Picture 4" descr="File:Thomas Gresham, 1544.jpg"/>
          <p:cNvPicPr>
            <a:picLocks noChangeAspect="1" noChangeArrowheads="1"/>
          </p:cNvPicPr>
          <p:nvPr/>
        </p:nvPicPr>
        <p:blipFill>
          <a:blip r:embed="rId2" cstate="print"/>
          <a:srcRect/>
          <a:stretch>
            <a:fillRect/>
          </a:stretch>
        </p:blipFill>
        <p:spPr bwMode="auto">
          <a:xfrm>
            <a:off x="611560" y="1556792"/>
            <a:ext cx="2683614" cy="46593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755576" y="836712"/>
            <a:ext cx="7467600" cy="2114550"/>
          </a:xfrm>
        </p:spPr>
        <p:txBody>
          <a:bodyPr/>
          <a:lstStyle/>
          <a:p>
            <a:pPr indent="0">
              <a:buNone/>
            </a:pPr>
            <a:r>
              <a:rPr lang="en-GB" dirty="0"/>
              <a:t>Marine insurance is a financial transaction designed to reduce by sharing or to transfer the risk of economic loss arising from the various perils faced when moving goods from source to market.</a:t>
            </a:r>
          </a:p>
          <a:p>
            <a:endParaRPr lang="en-GB" dirty="0"/>
          </a:p>
          <a:p>
            <a:endParaRPr lang="en-GB" dirty="0"/>
          </a:p>
        </p:txBody>
      </p:sp>
      <p:pic>
        <p:nvPicPr>
          <p:cNvPr id="15363" name="Picture 2" descr="http://www.oceansbridge.com/paintings/museums/new-hermitage/Aivazovsky_Ivan_Konstantinovich-ZZZ-Ship_in_the_Stormy_Sea.jpg"/>
          <p:cNvPicPr>
            <a:picLocks noChangeAspect="1" noChangeArrowheads="1"/>
          </p:cNvPicPr>
          <p:nvPr/>
        </p:nvPicPr>
        <p:blipFill>
          <a:blip r:embed="rId3" cstate="print"/>
          <a:srcRect/>
          <a:stretch>
            <a:fillRect/>
          </a:stretch>
        </p:blipFill>
        <p:spPr bwMode="auto">
          <a:xfrm>
            <a:off x="1714500" y="3071813"/>
            <a:ext cx="2000250" cy="2768600"/>
          </a:xfrm>
          <a:prstGeom prst="rect">
            <a:avLst/>
          </a:prstGeom>
          <a:noFill/>
          <a:ln w="9525">
            <a:noFill/>
            <a:miter lim="800000"/>
            <a:headEnd/>
            <a:tailEnd/>
          </a:ln>
        </p:spPr>
      </p:pic>
      <p:pic>
        <p:nvPicPr>
          <p:cNvPr id="15364" name="Picture 4" descr="http://www.sealand.tv/images/pirate-ship-battle.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43375" y="3357563"/>
            <a:ext cx="3071813" cy="2044700"/>
          </a:xfrm>
          <a:prstGeom prst="rect">
            <a:avLst/>
          </a:prstGeom>
          <a:noFill/>
          <a:ln w="9525">
            <a:noFill/>
            <a:miter lim="800000"/>
            <a:headEnd/>
            <a:tailEnd/>
          </a:ln>
        </p:spPr>
      </p:pic>
      <p:sp>
        <p:nvSpPr>
          <p:cNvPr id="15365" name="TextBox 4"/>
          <p:cNvSpPr txBox="1">
            <a:spLocks noChangeArrowheads="1"/>
          </p:cNvSpPr>
          <p:nvPr/>
        </p:nvSpPr>
        <p:spPr bwMode="auto">
          <a:xfrm>
            <a:off x="1714500" y="6000750"/>
            <a:ext cx="2000250" cy="369888"/>
          </a:xfrm>
          <a:prstGeom prst="rect">
            <a:avLst/>
          </a:prstGeom>
          <a:noFill/>
          <a:ln w="9525">
            <a:noFill/>
            <a:miter lim="800000"/>
            <a:headEnd/>
            <a:tailEnd/>
          </a:ln>
        </p:spPr>
        <p:txBody>
          <a:bodyPr>
            <a:spAutoFit/>
          </a:bodyPr>
          <a:lstStyle/>
          <a:p>
            <a:pPr algn="ctr"/>
            <a:r>
              <a:rPr lang="en-GB" i="1">
                <a:latin typeface="Century Schoolbook" pitchFamily="18" charset="0"/>
              </a:rPr>
              <a:t>Maris</a:t>
            </a:r>
          </a:p>
        </p:txBody>
      </p:sp>
      <p:sp>
        <p:nvSpPr>
          <p:cNvPr id="15366" name="TextBox 5"/>
          <p:cNvSpPr txBox="1">
            <a:spLocks noChangeArrowheads="1"/>
          </p:cNvSpPr>
          <p:nvPr/>
        </p:nvSpPr>
        <p:spPr bwMode="auto">
          <a:xfrm>
            <a:off x="4143375" y="5572125"/>
            <a:ext cx="3071813" cy="369888"/>
          </a:xfrm>
          <a:prstGeom prst="rect">
            <a:avLst/>
          </a:prstGeom>
          <a:noFill/>
          <a:ln w="9525">
            <a:noFill/>
            <a:miter lim="800000"/>
            <a:headEnd/>
            <a:tailEnd/>
          </a:ln>
        </p:spPr>
        <p:txBody>
          <a:bodyPr>
            <a:spAutoFit/>
          </a:bodyPr>
          <a:lstStyle/>
          <a:p>
            <a:pPr algn="ctr"/>
            <a:r>
              <a:rPr lang="en-GB" i="1">
                <a:latin typeface="Century Schoolbook" pitchFamily="18" charset="0"/>
              </a:rPr>
              <a:t>Gentium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Gresham Policy</a:t>
            </a:r>
          </a:p>
        </p:txBody>
      </p:sp>
      <p:pic>
        <p:nvPicPr>
          <p:cNvPr id="31746" name="Picture 2" descr="C:\Users\Adrian\Documents\Images of SOURCES\HCA 24\HCA 24_30_151a.JPG"/>
          <p:cNvPicPr>
            <a:picLocks noChangeAspect="1" noChangeArrowheads="1"/>
          </p:cNvPicPr>
          <p:nvPr/>
        </p:nvPicPr>
        <p:blipFill>
          <a:blip r:embed="rId2" cstate="print"/>
          <a:srcRect/>
          <a:stretch>
            <a:fillRect/>
          </a:stretch>
        </p:blipFill>
        <p:spPr bwMode="auto">
          <a:xfrm>
            <a:off x="539552" y="1556792"/>
            <a:ext cx="3795886" cy="5061181"/>
          </a:xfrm>
          <a:prstGeom prst="rect">
            <a:avLst/>
          </a:prstGeom>
          <a:noFill/>
        </p:spPr>
      </p:pic>
      <p:pic>
        <p:nvPicPr>
          <p:cNvPr id="31748" name="Picture 4"/>
          <p:cNvPicPr>
            <a:picLocks noChangeAspect="1" noChangeArrowheads="1"/>
          </p:cNvPicPr>
          <p:nvPr/>
        </p:nvPicPr>
        <p:blipFill>
          <a:blip r:embed="rId3" cstate="print"/>
          <a:srcRect/>
          <a:stretch>
            <a:fillRect/>
          </a:stretch>
        </p:blipFill>
        <p:spPr bwMode="auto">
          <a:xfrm>
            <a:off x="1619672" y="2348880"/>
            <a:ext cx="6940352" cy="939839"/>
          </a:xfrm>
          <a:prstGeom prst="rect">
            <a:avLst/>
          </a:prstGeom>
          <a:noFill/>
          <a:ln w="25400">
            <a:solidFill>
              <a:schemeClr val="accent1">
                <a:shade val="70000"/>
                <a:satMod val="150000"/>
              </a:schemeClr>
            </a:solidFill>
            <a:miter lim="800000"/>
            <a:headEnd/>
            <a:tailEnd/>
          </a:ln>
        </p:spPr>
      </p:pic>
      <p:sp>
        <p:nvSpPr>
          <p:cNvPr id="7" name="TextBox 6"/>
          <p:cNvSpPr txBox="1"/>
          <p:nvPr/>
        </p:nvSpPr>
        <p:spPr>
          <a:xfrm>
            <a:off x="4427984" y="3429000"/>
            <a:ext cx="3816424" cy="2031325"/>
          </a:xfrm>
          <a:prstGeom prst="rect">
            <a:avLst/>
          </a:prstGeom>
          <a:noFill/>
        </p:spPr>
        <p:txBody>
          <a:bodyPr wrap="square" rtlCol="0">
            <a:spAutoFit/>
          </a:bodyPr>
          <a:lstStyle/>
          <a:p>
            <a:r>
              <a:rPr lang="en-GB" dirty="0"/>
              <a:t>I, John Gresham, am content to assure in name above said xxv </a:t>
            </a:r>
            <a:r>
              <a:rPr lang="en-GB" baseline="30000" dirty="0" err="1"/>
              <a:t>li</a:t>
            </a:r>
            <a:r>
              <a:rPr lang="en-GB" dirty="0"/>
              <a:t> to </a:t>
            </a:r>
            <a:r>
              <a:rPr lang="en-GB" dirty="0" err="1"/>
              <a:t>laye</a:t>
            </a:r>
            <a:r>
              <a:rPr lang="en-GB" dirty="0"/>
              <a:t> upon the goods xv </a:t>
            </a:r>
            <a:r>
              <a:rPr lang="en-GB" baseline="30000" dirty="0" err="1"/>
              <a:t>li</a:t>
            </a:r>
            <a:r>
              <a:rPr lang="en-GB" dirty="0"/>
              <a:t> and upon  the </a:t>
            </a:r>
            <a:r>
              <a:rPr lang="en-GB" dirty="0" err="1"/>
              <a:t>shipe</a:t>
            </a:r>
            <a:r>
              <a:rPr lang="en-GB" dirty="0"/>
              <a:t> xv </a:t>
            </a:r>
            <a:r>
              <a:rPr lang="en-GB" baseline="30000" dirty="0" err="1"/>
              <a:t>li</a:t>
            </a:r>
            <a:r>
              <a:rPr lang="en-GB" dirty="0"/>
              <a:t> the viii of December 1557.</a:t>
            </a:r>
          </a:p>
          <a:p>
            <a:endParaRPr lang="en-GB" dirty="0"/>
          </a:p>
          <a:p>
            <a:pPr algn="r"/>
            <a:r>
              <a:rPr lang="en-GB" sz="1400" i="1" dirty="0" err="1"/>
              <a:t>TNA</a:t>
            </a:r>
            <a:r>
              <a:rPr lang="en-GB" sz="1400" i="1" dirty="0"/>
              <a:t> HCA 24/30/151</a:t>
            </a:r>
            <a:r>
              <a:rPr lang="en-GB" i="1"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Daniel Defoe, Underwriter</a:t>
            </a:r>
          </a:p>
        </p:txBody>
      </p:sp>
      <p:pic>
        <p:nvPicPr>
          <p:cNvPr id="35844" name="Picture 4" descr="http://1.bp.blogspot.com/-y1fZkQNpXjc/UlCbTKWcerI/AAAAAAAAF8c/ZiRaEpXi7I8/s1600/Daniel_Defoe_Kneller_Style.jpg"/>
          <p:cNvPicPr>
            <a:picLocks noChangeAspect="1" noChangeArrowheads="1"/>
          </p:cNvPicPr>
          <p:nvPr/>
        </p:nvPicPr>
        <p:blipFill>
          <a:blip r:embed="rId2" cstate="print"/>
          <a:srcRect/>
          <a:stretch>
            <a:fillRect/>
          </a:stretch>
        </p:blipFill>
        <p:spPr bwMode="auto">
          <a:xfrm>
            <a:off x="539552" y="1556792"/>
            <a:ext cx="4032448" cy="4821231"/>
          </a:xfrm>
          <a:prstGeom prst="rect">
            <a:avLst/>
          </a:prstGeom>
          <a:noFill/>
        </p:spPr>
      </p:pic>
      <p:sp>
        <p:nvSpPr>
          <p:cNvPr id="6" name="TextBox 5"/>
          <p:cNvSpPr txBox="1"/>
          <p:nvPr/>
        </p:nvSpPr>
        <p:spPr>
          <a:xfrm>
            <a:off x="4788024" y="1556792"/>
            <a:ext cx="3096344" cy="3139321"/>
          </a:xfrm>
          <a:prstGeom prst="rect">
            <a:avLst/>
          </a:prstGeom>
          <a:noFill/>
        </p:spPr>
        <p:txBody>
          <a:bodyPr wrap="square" rtlCol="0">
            <a:spAutoFit/>
          </a:bodyPr>
          <a:lstStyle/>
          <a:p>
            <a:r>
              <a:rPr lang="en-GB" dirty="0"/>
              <a:t>Daniel Defoe (formerly simply Daniel Foe) lost everything speculating in marine insurance at a very inopportune moment in English commercial history. Happily for posterity, he chose to abandon trade, and turn his hand instead to writing.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John Walter, Underwriter</a:t>
            </a:r>
          </a:p>
        </p:txBody>
      </p:sp>
      <p:pic>
        <p:nvPicPr>
          <p:cNvPr id="4" name="Picture 3" descr="http://www.twickenham-museum.org.uk/images/medium/medJohn_Walter.jpg"/>
          <p:cNvPicPr/>
          <p:nvPr/>
        </p:nvPicPr>
        <p:blipFill>
          <a:blip r:embed="rId2" cstate="print"/>
          <a:srcRect/>
          <a:stretch>
            <a:fillRect/>
          </a:stretch>
        </p:blipFill>
        <p:spPr bwMode="auto">
          <a:xfrm>
            <a:off x="539552" y="1484784"/>
            <a:ext cx="3456384" cy="4752528"/>
          </a:xfrm>
          <a:prstGeom prst="rect">
            <a:avLst/>
          </a:prstGeom>
          <a:noFill/>
          <a:ln w="9525">
            <a:noFill/>
            <a:miter lim="800000"/>
            <a:headEnd/>
            <a:tailEnd/>
          </a:ln>
        </p:spPr>
      </p:pic>
      <p:sp>
        <p:nvSpPr>
          <p:cNvPr id="5" name="TextBox 4"/>
          <p:cNvSpPr txBox="1"/>
          <p:nvPr/>
        </p:nvSpPr>
        <p:spPr>
          <a:xfrm>
            <a:off x="4139952" y="1412776"/>
            <a:ext cx="2160240" cy="4524315"/>
          </a:xfrm>
          <a:prstGeom prst="rect">
            <a:avLst/>
          </a:prstGeom>
          <a:noFill/>
        </p:spPr>
        <p:txBody>
          <a:bodyPr wrap="square" rtlCol="0">
            <a:spAutoFit/>
          </a:bodyPr>
          <a:lstStyle/>
          <a:p>
            <a:r>
              <a:rPr lang="en-GB" dirty="0"/>
              <a:t>Ruined at Lloyd’s by the ravages of war:</a:t>
            </a:r>
          </a:p>
          <a:p>
            <a:endParaRPr lang="en-GB" dirty="0"/>
          </a:p>
          <a:p>
            <a:r>
              <a:rPr lang="en-GB" dirty="0"/>
              <a:t>‘I was ‘weighed down, in common with about half of those who were engaged in the protection of property [ships and cargo], by the host of foes this nation had to combat in the American War.’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Walter Bagehot, Underwriter</a:t>
            </a:r>
          </a:p>
        </p:txBody>
      </p:sp>
      <p:sp>
        <p:nvSpPr>
          <p:cNvPr id="5" name="TextBox 4"/>
          <p:cNvSpPr txBox="1"/>
          <p:nvPr/>
        </p:nvSpPr>
        <p:spPr>
          <a:xfrm>
            <a:off x="4139952" y="1628800"/>
            <a:ext cx="2160240" cy="3970318"/>
          </a:xfrm>
          <a:prstGeom prst="rect">
            <a:avLst/>
          </a:prstGeom>
          <a:noFill/>
        </p:spPr>
        <p:txBody>
          <a:bodyPr wrap="square" rtlCol="0">
            <a:spAutoFit/>
          </a:bodyPr>
          <a:lstStyle/>
          <a:p>
            <a:r>
              <a:rPr lang="en-GB" dirty="0"/>
              <a:t>The founder of the </a:t>
            </a:r>
            <a:r>
              <a:rPr lang="en-GB" i="1" dirty="0"/>
              <a:t>Economist</a:t>
            </a:r>
            <a:r>
              <a:rPr lang="en-GB" dirty="0"/>
              <a:t>, from a shipping family, Bagehot joined Lloyd’s as an underwriting member in 1856, according to the </a:t>
            </a:r>
            <a:r>
              <a:rPr lang="en-GB" i="1" dirty="0"/>
              <a:t>Roll of Lloyd’s</a:t>
            </a:r>
            <a:r>
              <a:rPr lang="en-GB" dirty="0"/>
              <a:t>. He wrote little about Lloyd’s or the insurance sector in his published works. </a:t>
            </a:r>
          </a:p>
        </p:txBody>
      </p:sp>
      <p:pic>
        <p:nvPicPr>
          <p:cNvPr id="39938" name="Picture 2" descr="http://postgutenberg.files.wordpress.com/2012/05/walter-bagehot-portrait.gif"/>
          <p:cNvPicPr>
            <a:picLocks noChangeAspect="1" noChangeArrowheads="1"/>
          </p:cNvPicPr>
          <p:nvPr/>
        </p:nvPicPr>
        <p:blipFill>
          <a:blip r:embed="rId2" cstate="print"/>
          <a:srcRect/>
          <a:stretch>
            <a:fillRect/>
          </a:stretch>
        </p:blipFill>
        <p:spPr bwMode="auto">
          <a:xfrm>
            <a:off x="611560" y="1628800"/>
            <a:ext cx="3438713" cy="40324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066130"/>
          </a:xfrm>
        </p:spPr>
        <p:txBody>
          <a:bodyPr/>
          <a:lstStyle/>
          <a:p>
            <a:r>
              <a:rPr lang="en-GB" dirty="0"/>
              <a:t>The Minute Book of New Lloyd’s, 1774</a:t>
            </a:r>
          </a:p>
        </p:txBody>
      </p:sp>
      <p:pic>
        <p:nvPicPr>
          <p:cNvPr id="40962" name="Picture 2" descr="C:\Users\Adrian\Dropbox\IMG_4363.JPG"/>
          <p:cNvPicPr>
            <a:picLocks noChangeAspect="1" noChangeArrowheads="1"/>
          </p:cNvPicPr>
          <p:nvPr/>
        </p:nvPicPr>
        <p:blipFill>
          <a:blip r:embed="rId2" cstate="print"/>
          <a:srcRect/>
          <a:stretch>
            <a:fillRect/>
          </a:stretch>
        </p:blipFill>
        <p:spPr bwMode="auto">
          <a:xfrm>
            <a:off x="539552" y="1556792"/>
            <a:ext cx="3723878" cy="4965171"/>
          </a:xfrm>
          <a:prstGeom prst="rect">
            <a:avLst/>
          </a:prstGeom>
          <a:noFill/>
        </p:spPr>
      </p:pic>
      <p:sp>
        <p:nvSpPr>
          <p:cNvPr id="5" name="TextBox 4"/>
          <p:cNvSpPr txBox="1"/>
          <p:nvPr/>
        </p:nvSpPr>
        <p:spPr>
          <a:xfrm>
            <a:off x="4427984" y="1556792"/>
            <a:ext cx="4176464" cy="4247317"/>
          </a:xfrm>
          <a:prstGeom prst="rect">
            <a:avLst/>
          </a:prstGeom>
          <a:noFill/>
        </p:spPr>
        <p:txBody>
          <a:bodyPr wrap="square" rtlCol="0">
            <a:spAutoFit/>
          </a:bodyPr>
          <a:lstStyle/>
          <a:p>
            <a:r>
              <a:rPr lang="en-GB" dirty="0"/>
              <a:t>‘Shameful practices which have been introduced of late years [to the] Business of Underwriting such as making Speculative Insurance on the Lives of Persons and on Government Securities – In the first Instance it is endangering the lives of the Persons so insured, from the Idea of being Selected from Society for that inhuman purpose, which is being Virtually an Accessory in a Species of Slow Murder’ ... It is therefore hoped that the Insurers general will refuse Subscribing such Policies.’</a:t>
            </a:r>
          </a:p>
          <a:p>
            <a:endParaRPr lang="en-GB" dirty="0"/>
          </a:p>
        </p:txBody>
      </p:sp>
      <p:sp>
        <p:nvSpPr>
          <p:cNvPr id="6" name="TextBox 5"/>
          <p:cNvSpPr txBox="1"/>
          <p:nvPr/>
        </p:nvSpPr>
        <p:spPr>
          <a:xfrm>
            <a:off x="4427984" y="5949280"/>
            <a:ext cx="2901756" cy="523220"/>
          </a:xfrm>
          <a:prstGeom prst="rect">
            <a:avLst/>
          </a:prstGeom>
          <a:noFill/>
        </p:spPr>
        <p:txBody>
          <a:bodyPr wrap="none" rtlCol="0">
            <a:spAutoFit/>
          </a:bodyPr>
          <a:lstStyle/>
          <a:p>
            <a:r>
              <a:rPr lang="en-GB" sz="1400" dirty="0"/>
              <a:t>Minutes of 4 March 1774,</a:t>
            </a:r>
            <a:br>
              <a:rPr lang="en-GB" sz="1400" dirty="0"/>
            </a:br>
            <a:r>
              <a:rPr lang="en-GB" sz="1400" dirty="0"/>
              <a:t> </a:t>
            </a:r>
            <a:r>
              <a:rPr lang="en-GB" sz="1400" dirty="0" err="1"/>
              <a:t>GHL</a:t>
            </a:r>
            <a:r>
              <a:rPr lang="en-GB" sz="1400" dirty="0"/>
              <a:t> </a:t>
            </a:r>
            <a:r>
              <a:rPr lang="en-GB" sz="1400" dirty="0" err="1"/>
              <a:t>CLC</a:t>
            </a:r>
            <a:r>
              <a:rPr lang="en-GB" sz="1400" dirty="0"/>
              <a:t>/B/148/A/001, ff. 35-36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84" y="274638"/>
            <a:ext cx="7467600" cy="1143000"/>
          </a:xfrm>
        </p:spPr>
        <p:txBody>
          <a:bodyPr>
            <a:normAutofit fontScale="90000"/>
          </a:bodyPr>
          <a:lstStyle/>
          <a:p>
            <a:r>
              <a:rPr lang="en-GB" dirty="0"/>
              <a:t>The Home of Insurance for centuries – </a:t>
            </a:r>
            <a:br>
              <a:rPr lang="en-GB" dirty="0"/>
            </a:br>
            <a:r>
              <a:rPr lang="en-GB" dirty="0"/>
              <a:t>London’s Royal Exchange</a:t>
            </a:r>
          </a:p>
        </p:txBody>
      </p:sp>
      <p:grpSp>
        <p:nvGrpSpPr>
          <p:cNvPr id="6" name="Group 5"/>
          <p:cNvGrpSpPr/>
          <p:nvPr/>
        </p:nvGrpSpPr>
        <p:grpSpPr>
          <a:xfrm>
            <a:off x="539552" y="1484784"/>
            <a:ext cx="6624736" cy="4896544"/>
            <a:chOff x="539552" y="1484784"/>
            <a:chExt cx="6624736" cy="4896544"/>
          </a:xfrm>
        </p:grpSpPr>
        <p:pic>
          <p:nvPicPr>
            <p:cNvPr id="41986" name="Picture 2" descr="http://www.oldbookillustrations.com/gallery/monuments/london-royal-exchange.jpg"/>
            <p:cNvPicPr>
              <a:picLocks noChangeAspect="1" noChangeArrowheads="1"/>
            </p:cNvPicPr>
            <p:nvPr/>
          </p:nvPicPr>
          <p:blipFill>
            <a:blip r:embed="rId2" cstate="print"/>
            <a:srcRect/>
            <a:stretch>
              <a:fillRect/>
            </a:stretch>
          </p:blipFill>
          <p:spPr bwMode="auto">
            <a:xfrm>
              <a:off x="539552" y="1484784"/>
              <a:ext cx="6477000" cy="4648201"/>
            </a:xfrm>
            <a:prstGeom prst="rect">
              <a:avLst/>
            </a:prstGeom>
            <a:noFill/>
          </p:spPr>
        </p:pic>
        <p:sp>
          <p:nvSpPr>
            <p:cNvPr id="5" name="Rectangle 4"/>
            <p:cNvSpPr/>
            <p:nvPr/>
          </p:nvSpPr>
          <p:spPr>
            <a:xfrm>
              <a:off x="5292080" y="5949280"/>
              <a:ext cx="18722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6" name="Picture 18" descr="http://www.canadianbusiness.com/wp-content/uploads/2013/10/CB_Lloyds-List_344-300x204.jpg"/>
          <p:cNvPicPr>
            <a:picLocks noChangeAspect="1" noChangeArrowheads="1"/>
          </p:cNvPicPr>
          <p:nvPr/>
        </p:nvPicPr>
        <p:blipFill>
          <a:blip r:embed="rId2" cstate="print"/>
          <a:srcRect/>
          <a:stretch>
            <a:fillRect/>
          </a:stretch>
        </p:blipFill>
        <p:spPr bwMode="auto">
          <a:xfrm>
            <a:off x="5724128" y="909835"/>
            <a:ext cx="2857500" cy="1943101"/>
          </a:xfrm>
          <a:prstGeom prst="rect">
            <a:avLst/>
          </a:prstGeom>
          <a:noFill/>
        </p:spPr>
      </p:pic>
      <p:sp>
        <p:nvSpPr>
          <p:cNvPr id="2" name="Title 1"/>
          <p:cNvSpPr>
            <a:spLocks noGrp="1"/>
          </p:cNvSpPr>
          <p:nvPr>
            <p:ph type="title"/>
          </p:nvPr>
        </p:nvSpPr>
        <p:spPr/>
        <p:txBody>
          <a:bodyPr/>
          <a:lstStyle/>
          <a:p>
            <a:r>
              <a:rPr lang="en-GB" dirty="0"/>
              <a:t>The earliest ‘</a:t>
            </a:r>
            <a:r>
              <a:rPr lang="en-GB" i="1" dirty="0"/>
              <a:t>Ships arrived...</a:t>
            </a:r>
            <a:r>
              <a:rPr lang="en-GB" dirty="0"/>
              <a:t>’ (1696), </a:t>
            </a:r>
            <a:br>
              <a:rPr lang="en-GB" dirty="0"/>
            </a:br>
            <a:r>
              <a:rPr lang="en-GB" dirty="0"/>
              <a:t>and some successors</a:t>
            </a:r>
          </a:p>
        </p:txBody>
      </p:sp>
      <p:pic>
        <p:nvPicPr>
          <p:cNvPr id="43010" name="Picture 2"/>
          <p:cNvPicPr>
            <a:picLocks noChangeAspect="1" noChangeArrowheads="1"/>
          </p:cNvPicPr>
          <p:nvPr/>
        </p:nvPicPr>
        <p:blipFill>
          <a:blip r:embed="rId3" cstate="print"/>
          <a:srcRect/>
          <a:stretch>
            <a:fillRect/>
          </a:stretch>
        </p:blipFill>
        <p:spPr bwMode="auto">
          <a:xfrm>
            <a:off x="539552" y="1556792"/>
            <a:ext cx="3024336" cy="4758447"/>
          </a:xfrm>
          <a:prstGeom prst="rect">
            <a:avLst/>
          </a:prstGeom>
          <a:noFill/>
          <a:ln w="9525">
            <a:noFill/>
            <a:miter lim="800000"/>
            <a:headEnd/>
            <a:tailEnd/>
          </a:ln>
        </p:spPr>
      </p:pic>
      <p:sp>
        <p:nvSpPr>
          <p:cNvPr id="43012" name="AutoShape 4" descr="data:image/jpeg;base64,/9j/4AAQSkZJRgABAQAAAQABAAD/2wCEAAkGBxQTEhUUExQWFhUXGB4YGRgYGR4gIBweICAeHBwgHh4eICsgIB0lICEcITIiJSorLjEuGyIzPTQtNyktLi4BCgoKDQwLGgwQGjclHx4wNzI3Nzc3NzE3Kys3Nys3KystNDU0Ljc4ODg0MTgyNCs4LzgrKzUsLzI4Kys3MzgsK//AABEIALEBHAMBIgACEQEDEQH/xAAcAAACAwEBAQEAAAAAAAAAAAAEBQIDBgABBwj/xABNEAACAgEDAgQDBAMKDAQHAQABAgMREgAEIQUxEyJBUQYyYRQjQnFSgZEHFTM0U3KhsdHSFiRDYnOCkpOywdPwVGOU4SWDoqOzwvF0/8QAFgEBAQEAAAAAAAAAAAAAAAAAAAMB/8QAGhEBAAIDAQAAAAAAAAAAAAAAAAEDERLRAv/aAAwDAQACEQMRAD8A+467XjDj21yitBGW6ONXXF9r9L+mvjXxF8VdZ6fOkE02zlM7gqwjf7sMwUAgAeW7A+c+55GvsW5iLDhmX+bj/wDsDr4T1fbvFvYlZN1GY9wjhZtyspK45kK93kWw+7sj1usqD6j+5vvtzudmm63MqOZhkqIgVUFkVfzE+9ng8fXWj36uY3ETBZCpCMwsK1cEj1A7166z3wKkW06dtoWniYoqoWWRSubt8oI7+ZsR6njWg6hDnG6+bzKw8rFSbBHDDlT9RyNB8j+Jvi3q+0leDxdtKVjaUyCLkeGglZSLAAK9qBPmq+L19S+GZpH2kEkrB5HjV2YChbDLgewuv1a+L7/aYzGAqyTSRbuKn3PihQyrGrGVlBxtG+aqVSeeAfs3R5oooIIhMj0qxIwYHMql8VxeKk/kDoGbuACSaA5JOvlnV/j/AHO53fgdLpkWPMSGMOJCGYGhkGCeUjIWTXA5BOn/AHVdq0vTNxGpYFl/D3JHKr/rOFWvXKvXWU6LspZZ03W2LrFOF8GsVP3fjeZsgwEWEuFYsS3IAxDaDWfAXxf9tV45VCbmKvEVbxYEkB0yAYAkEFWpkYFWAOq/3S1X7OGfd7rbKgZr24emIAIEjohZV4IHKgk+tDSv9zfbvJu95uSGxDGASMwJldcfGYYgJgJFOJUAeY8Ag6f/ALoG3RtozSbhoFQEkhwocEEFGyBBsXX1o81oPnXSN/Jvts0c3VJ4Xh8sLRnAyMplUeI6gvK5CrwKJFEAkk63f7nPVpJYpYZnaSSB1XxG+Z0dFliLcDzhGAb/ADgdYf4K6pt1i3Mm4klsyO0UcTy5NcszWoiNljkACe3fjKzsP3LOnzJDLNOpRpmTBWvLw441iUsCAQWxLVX4tAL8Z9E6m28G42e8MMPhBGWkYKQWLthIQnbHzXfFGgBrEdC+KOuzM6wyieixRvCgxkVSVsNmo7g8LfY99bv91OOVYGnbdeFtUVUkiVeXzcI5LGwwCHiPHnzcgkFfnXw31WD7qJ9xtopA0pMkrOvhlmaRSpQxsDUmNB17vZ4xIfS/3Ofirc7kzbfexqm4gCm0sB1bIXieQVZSrfXigQRqfRviXdy9V3W1aBPssQAEqEtTVkAx7ZMp5WvLQ72Ccj+5ma61uFDoy/Znrw5C6n/GCbDMSzWSW5JNsedfYcRoM11n4+2G1lWKWdcySCEBfChZzwBK9x3977WQ16F12HeIZNu+cYcpniwDFe+JIGS3xkOLB18T3nRJhuurbd9jCxnD7qJ5CuKRqX8yVzm4NcEYnk2NfT/3KuqvuOnQu0Sw1aIqClwX5CB+XftyCaHbQa/Sv4k2m4lgaPazjbytX3pTLEetC6s9r9LOmmlXxPs2m20kaRpKWFYSSMinkd2QFhXfjvVWO+g+I9b+Ker7dt1H9vLLtlVmkMCKSWkEWItLI+ZgR3C6+7dH2zRwojyvMwHMj45NfPOIA9aHHYDuedfmXZIjyvBI67cSwhJTJKGWP7/xPmJs4x4hRZNkA+pH6T6Z1zbSlEgmSW1JHhsG8q0CSVsDuO9aBV+6N8RSbHZmWLAMXWMPJkUjyu3YKCxAqqAJsjWD6l8UdW2EUcrzw7rxwDGvgimtQ33fhsr4gGyXQcV66+sdZQGCW1Z/IxCoFLk1xhl5c77Xxda+CdUgllZzK26Phh0jXdqPGRWXEZMrBauRz2ugp7YjQfa/goT/AGOJ91L4s0i+KxoALmMgigeig1Z5Ok/7qPxl+9+3XwyvjytigIvFaJeQoOWCgflZGnXwQ7Hp2zL/ADHbRE2K/AuvlX7rhg/fFZY5JPtKRBHTwPEjAAMg9Pmo3wRVhrBGgUb/AHgVpH2vWt3uZXoN4aTjlrBNBDGQAQQAVIxIButfYvgvr0E0SwxyTNJCiq67hWWbtQdwws5VeQsXr4b0d4dwrbiXexwqiHGLxRG+SWeI2WW7vhg1/Q9tbb9ziCY76IszeWKZyGUKfCdlWEsuIKu+JNCrESsRbWQ+kfFXVX28Nwp4k8jCOFPQuQTZsjyqoZz9FOvkUnxd1dWv7UjIS2LLBHi/mkBxyZWIXwno1yAfm4J+x/EkZO1mxFsI2riz8pBr1sixx76+LbCb7RtigMQbYQTPKxYZylRuTGEB/AVkD5j0arb0D6F8JQ9WbciTeTL4CxY4CNF8RyeG8rMeB6+UdqHfW60Eu/jUxRF18Rx5UsWaWzx7Aevbt7696b1OKdS0Lq6qzISpB8ymiP2/29tAZrw69vUToPW+uoO69iR+s6XfE4vaTgtjcbDIAGrFXR4P5HjWD6NtYcnTdbKBpw8e2MZjiEZkqRvEU4EhXjCN+KjagXeg+jS9ShU00sYPsXUf89YJ/gLpc0zSz7j7RuJGtmeWMknigEAxoAAAV2Faf9N3uxbaLuYooVUpGcAsYKmRVKI9cKSHXvxRB7c6zWw+I3xSQvtwo8AyskahAJdzJEczyaKLSYnhgS/GgY9L+Cen7XcpuxJH5AyoD4SgM3c2gXJgAwF2RZ57Vqd11aAqVG5iUkcNmho+hAJokHnn21lZetbiPxlLqTUbRmNU7yBsVVmAUqxWwCMlVTZpgw0/SZ2ZzlJmGijlA8uKli3yEKCVNcFrPGgxUfwP0cM7SbhJJnJMkks0TMzHkkgjEEnngDTr4f6H0/aTmeOWHxGQRL5olpbyIATFeTXNdlH11rzEv6I/ZrPfGchjjhwYx5bqCNitAsryBWW+4sE9udAZvOsbKRGR9zAVbg/fIP2HLgjg2OQa1h0+C+nLJf74lIDd7eLcCONrHmsK1DIdwgUca1M/UQ+6lQOqQxQFsxXMgJElkivulwJHa5ee2kw6puRDFuZEZVk28YmiVKMUr3jIt8hb8rKboFT6NYabadY2MSLHHuNsiKoCqJUAAHahfbQHW+oKzxTbaXayuiuojknCqcynmDKGplxocch2Fj1UfEm/kjm3yxSMn2fZxTRLQIaUtLS0wJYSYpHX1NUTerZur7lYjLiRN9tWFdtQoxllUgCrJMdzZ+lfogjQCGHcu6zT9UginEikxRynwlj4LLhmM3II8zCqP1B1sx8Q7T/xMHP/AJqf26z+0kmXeCGVneFmeWGUNQxWw0MhUiyrYMpN2pIPymy/jLqQHTpNzt5RwoeORCpBtgODyCDegXfEnRem76VZN1u1kjVRhD9oVYwQTb0pBLG6u+3Ggtz8LdFKMkc8UIbg+HuRV1XKOzRkiuLU9tGdXlnjaG2kXN5yIBKvKxxMUVZCMiCUEnPYsQfLxqPRd6ZZtkG3PjJLsJJHKeQPIphGeIoqcZH44rvQIFBb8MbXpHTY6hn2ykCnleWPNu3zNY4sjgUORxp7/hZsf/Gbbnj+GT8/f21lPh7rkgGydnMkU20ln3Bc5YY4GN7ItcrK1wDjwAQdFdO30252++28kxg3ULsyuvlKK6iWI0Dyi5GP6hPQ6BBvfhPpm8f7RvN+jzs5JaPcKFMZJxjok0oQhPLV8nudbXo/Uem7WNYNvNAiC8URwe/J9SbP10P8MdYjbbRb6eQx/aRGqoZXZELUqqoJxyLWS1A80e2ivj/eNFsndGZX8SFQVYqfNLGprHk8E8eugN/wk2v8sv8AT/ZoPq/VdrPE0X2oxhxRaM01WLAJU1YsWORfBB51lutdWmDzRrK67dd5s0hkMpXPMgbiPxQcmQDkk2QWI9AARsupn7VDHLOV23gSM7jcMV+02haITEgsscZYqL/SPdOA7pHwl0WEZQqAQT954khIJ4PN0PbTL4Y2fT9i0xilXKd/EZmxBoCgBioBA8x9yWJ5Oke935+1MjbqVYl2MTuzTvEVydg0oW68QRqGxPBvse2h/iXrU0S78RzyeHJDLJHIJCTBJD3UFiSuecShR2Jaq9AbfFXWp9yyRdN3UMYHLuGUuzchY0DAgH8RyxvyjIc1ltx8L9Q325SfqzwbWAKIyiMLkC59uSFLB381ggHgcaa9W6xIu4bwJ3dUg2TYrOXYlpmEgRCSkjvGACGPqDydFdO6zGd1uVk3dRLvcErdNlZSEBAmVGPJpSTflK+lcBtl61tUUATRAAUAGHA7AADWN6l07b+PPLBuNn/jJBmXcbfxuy4+Vg6+U1eJsWTVdtU/uc9Zd32/i7h28XaAqjOZBK4dgz5n5XQCmQcU4N6bbj4iZN66Bw5iSRngRs2YceGFjVSwIqyx7FiPVNBnn+BukMnnmHiE5F0VFW6IpYsDGqiyQMSb5JOtf0KbYbSPw4pRz5mZmZnc1WTseWNCvoBQoDVXwT8SeOjJLJlN9o3Ea3GUyWOQ1iCOyoUHv3Bsg6E651qWPc71Fkal2+2ZF4pGeWRHPAtVrEs5vEAt6AaDR/4Qba68Vb9uf7NYzrnwj0jdOZJgyMTfDFa5qxwaU98e3N0CTphD1uTxtkDKcZNxukZbBDoiylMTWTqMVpxV1yDeiPhnq5M8ivM0qSCLwmCsUyZZXYe6PgoLIfKvkqi9aAP4b6F0fZiQQ+GTIpV2c2SpFFbIoKR3A7+t6M6COmbHMRSxK0jF2ZnBYiyFGR5xUHED0H1s61+u0CU/FOxFE7vbjI0LlQWfQcnv9NNoZVdQykFWAII7EHkEamVB7680A/UoS8bKqxsTXlkFqeR34P8A/a0ln2+/by+HsSlVTeJyPasarWhlJrygE/U0P20f6tCeJuP5KK/9M3/S0CuKPqAJOGyGRtiPEs8VZ4FmgB+Q1Vt+nbtcKh6euAOOKP5b5OPAoHkmq/XpsX3F34UPH/nv/wBHUvF3H8lD/vm/6WgUDo8zJg8GwKk2V8NiLoc0RV2Bz7Aasj2u8WR3HgZEBRZasRZAAABHJPvpkJdzXMcN3/Kt2/3XfXGXcX/Bxdz/AJVu3p/ku96AVRvvU7a/5sn97+zVDbfeSUJV2ZW/VHavTgE1yPqNHNPu7FQwV6nx34/+zrnl3XYRQ9uD4rd/Sx4Xv9dAoi3dKoMmzCECVMYHIqiQ3zgKTTY+9GvbRA3oVizT7UWOW8FhYF/iMtEUGr8jqqH4eIjAMYJVVRR47dkvCyIxymTFTR555POuboZZSrQR4EEFBO+JBZz+gO2ZI7AGq+UUHsUwaYYybUyEk/xdg45K/wApfcEEmq49xojeTPGvjPNt1BUgOYm/nDzCT5aBJ9PX00ND0V1kEggjLq2Su24e8jkGY/d+qsRXIoKKGIox9lKVRDFEVjIK/fPzQKjL7rkUdBGNpVOMb7YIO/kZeO5IpsSe9rfFAk88ciUsUee3IbyogiJUkKXoefgUCbI9vfQp6AeP8Xh4vtO/NsWN/depJ51LadCMbq6QRBlcuD9ok7lShv7um4ZuDff6Cgt88pRkbbMpFq5Q5qO/lUnuCO1jt9K0Om4MxwhfbyMO4eB1FUCRZJo044/zj9dWdK6C0L5rHCpFgAM5PIUMSxAs0iqBiKF8mzo/bdLEbM6Iisxtirt5jkzc8drdj+sew0CZOpR+ZBuNuDl5k+zN82QTkZC/OQoPqbrsaI226LAss0PJVf4q4sv8oNt2PH0og+ujT0SOk+6BxdnHnbhmcSM1nv5gDz2qhxoeD4fAoUQlDgTS3ahQpsMBYxXmr4PudAG/VkPkbcRAA3T7SQC1fEEZMAaccEeosaabqV4wplmQg9gsDEk0W4AZj2BPb01CToC06gLi4CtZkJItmq/EHFs3bvdHVk3RQ6LG2LIuVZBiwLBlbzBxwQxFDspr20FEm4Iqt3AAtg2qiqqxWXFAjv2se9ao2ks5OJ3O2bg+VFs+WrpQeaau3axqcfwugIOMFB/EIEbjzZZWPvaH7COT71orYdBSFso6zAxDNZNcccYiryNV+LihxoB9p1VJAXG5QL3BkiMfoLP3mJsXR9ro0eNSMk7oTFuYzgxWRvBPoLOIDcmiPUj89SfoCkqSIzizuP4ThnJZz/CdyST9LOpbPohiDKhRUZcSv3leo4GfBqhYPYDtWghF1DJEk+1xqjoHBdAhxYAqcXIIv669i3wOWO7j8hxNqoqhl6ntjzY40MfhOPJSUjIRcV80vAqgAPEqqAH5ADtqTfCUHIEa4lMaLS/olK+esaJFfU+pvQTk6qoV3O6BVHEbFYsvMwUgDG7sMva+9eh179sJPG9g4NHyrfqSPn4PBP5DtxerW+H0MbpilSMXceeix4NDPgVwVBrXrfDO3as4lJF82w7qEPr2pVAF8YjQV7ZXkyaKeFypxVlRTWQRiCR2sYnjuMTqa7fe2LlhqxdKe3r+vVm06dLECI5IgCbNxyHmgPWb2A/r9dECPcUPvYb9fum/6ugCG13v8tF+WH/tqZ2u8/l4u3bwr5/PIcd/TRZi3H8rF/uW/wCrq1Ulx5dMvcRmv2Z3/ToFrbPeE/xiMD6R8/qJv+kf+4EHSup5HxN/Ey3YC7cLf0bzE1+RB47i9PfDnsfeRV6/dN/1dehJufvI/p923H5/ec/0aAQQ7zkGbb3XBED9/wDf6YbRHCASMrP+JlUqCfopZiP2nVPhz3/CRV/om/6uiNurhfOys3qVUqP2FmP9Ogt12oSyhQWYgKBZJNAD1JJ7DSofFGz4/wAZi57HIUfybt/ToHGu0sT4h2p7biH/AHi+vb11YvWtue08Jv8A8xf7dAfrtLf3/wBr/wCJg/3qf269br22H+Xi/wBtf7dAx12lh6/tv5eL/bGrl6vARYlQ/kQdAbrtB/vpF+mP6dQbrMINF6P81v7NAfrtAJ1iI9mJ/wBR/wC7q079P87/AGG/s0Hu/Enhv4JXxMThmCVyrjKjdX7axu1+JNyPEZ5ds6DeR7ZcEKmjIgYtchFlC1V6gHn01rdViBosQf5jf2arPV9v+mB9Cp/qrQZOH4pncxZSRxBl3Lv5ASohnxUVkbuOwQtknkcA60HxL1OWAwtHgwLgPER52UlUyU5CghYM3B8oPbRidYg/lB+w/q9NS/faD9MfsP8AZoM3svixhFsXlkhbxmAmZTQXPJYyos8ZgLyewOkc3xnulTdEugKLuPCJQeZ4pzGoUA0QUFsGINspWxdb4dUg/S/Yjf2amOrRe7f7D/3dBnp+sTid4/EQxUzLMgUhcYsikvPDcrIrCrXIUKs2fuf9Zl3MIedwzmON2UBRgXBJFr+XynzD176cnq8H6X/0t/d1M9Xh/T/ob+zQYj/DSbwISrxNK+5xasa8MbgwkEX5SVxYNfJuhQ1dtvibdPFGXeOFn3CwchHHmXIMjK2LC6oEBgDRF8nXr1SH3H6lb+7qZ6pF7sfyRz/Uugu6duRJGGDBvQkAgFhw1X6WDonS4dYj9pf9zL/c1JOrRnsJf1wyj+tNAdWurQMnVox3Ev6oJT/Umqx1yP8ARm/9PN/09AyI11aXjrMf6M3/AKeb+5qQ6vGfwzf7ib+5oD9dWla9djthjOKNfxeb+j7vkfUa9/fyP9Gf/wBPN/09AyrXVpW/X4RyfGF0P4vN6mh/k/fVh61F7S/7ib+5oGFa6tLoeuQsLtx9GjcH9hXXp63CPxH/AGH/ALugY67QW06rDI2KSKzVePrXvR5rRugg/wD2NIuqfEywTeG8b4hVYuCOAWVbo8kAsO1nvxxoj4uhd9pKqSNG1A5peQAIZqrm8QRxzzpGd/Jyw30aBhlhiCy3kcvNk2IV4iBQAC5djjoGMnxhAMCA7K4sECjVutlDTUCjc16j31JPi7bEEhnPe/I3ZaBPPtY0JGu6lLKu8iD40UCqWUWQTa83fr6ccWPN320NmY93CscgZkHAINqCbFGi4ktu/mPfigM/woQwTSqjAwEh45Cqt5e57njuB7kEajJ8XQpYdZA6lgyBSxBUgGiOCOQbHv6HjSiLcylFvfQLwvINk4+cjNuWSg/5i7vkEyffzQhfF3SsJhaSKgAQLTFjQ+U33J4Wv0WYgU3xltrYDxGxJU0h7qWBH52p/L1rmi368vhLIiO2TYlapl4LEkfkOPckci70hj3Dqr//ABBEyIPljU4khAxoggWWVzwB58uObY9Odn3Fx7tZEOEjoFHAwKcHk+Z1y9KwYVZsAw2nXEkkEYWQMbostDi7F334v/3saP3TsEYoAzAGgWoE/U0aH1o6zPRN0TJEPtyyZqrGIoMnuPvdnEEoz0OODqvrW4wncDqHhNQZovDViFpqYAnt+Q5I5s9gN6Z8SPIoz28iOyhgFsrTJ4gtmC01UpFGifWiRds/iEPQaGVDiSxK+VSFD1Y5PBIBAq1I9rW7jqP3O1m+2sqcK7eGv3hBXLIXSk0w4B5bj60otmeWPqOKCQ393YRmplBLNzSsBxQ7X20DOH4pACeNE8VplIW+WM4hjbEAYgE23Hbt66hN8VBJ3ieJwqEjxByCLiWxxXeRrBNgRk83oPp+8HiRM+9WRZFRVikTEkSUVPB5divGQ4BI4vXu56icpUXeqCZsFVkHkxJeUCwfE8roK45UgEXwB8HxZG+OMUzBqxIVSDePNh6rzf8A0t9Lvl+IAG4jd4yiurxjLK67D2pkqruzxxyn2G5yRIV3w8UsMagx7ZqVwBxC9vyxv8QOvdtvw4lhG+WRpVwjxioxFzIMjTAkC1UURWH14Bi/xJ56EUgUWCSpvIFOAACCMWLZXXlP1IbdN3wmjVwrrY+WRSrA+xB/rFj2J1k239AVvZI1YXGpjQnEhSGuzYsN3ojOiKA066RIDtpGM4lHmLSY0AcRlxkeByaB9a+ugt671OWEp4cQkDZXywIxRn9FI5xxF1ywGo/v7lC0qRScMq4uMT5ioyPchFyyY1YCtx2vPbPeIsIaPfNjCqKwWHuKWrV7ORVHFg0C7E/KAPV30hXJeokqGCWkCtXkyLPYBFgMaF1Xfg6BsvxUAPNBOTwfKnlAIQk5PgcRlyWCnynjtcdt8W5jIbXdFSqMCIwQQ4JHIbllqmAurHfmhP3wQLt2XdyBFcwva3kYs8wwJyF41YB9PQ6BHU9uJGx6gyM5c4rG1UGKjG7oKXW+4PmYAXwDzqfxEywxywQtIWLAowcFcVZiDirUwYBaPrdX2NcvxcviFFg3DsguRQgyUENVLdnlQPQUwN6G3UsY8Of7U8YaMKrYn0+Yst92Yo3yisT7k6F3kyq+L751lVvDAwUl2ChrAU3XmIo1+L2B0Ghi63nFKyRSCSNSfCdaYnzBe2Qpipoi9CN8TsrKrbPdcsqlhGCBlQvv8ovn1HtpbutzJHKkQ3cjyEKwbBChsPWVOCUHDGuaXg12r6hvAu6aD7bOrOwf8BRVYClU5AgA88gmmv5RYDcaz83W5o3YNtpHQFlBhDEkjEjhgoxIb5rq1Oq/izcRK8HiTvCbJQqCeS8UffsCcwnI7O3oDpR03exT/dLvpXaeEYho2IBNUwPYEYnjL15JPJDRdT6y0MhXwZJFwBHhozMWJIx7YgBQWJJHoO5FgxfF5JP+J7sAA8GMZWC3pdEEAG8vxAe9K9jMroZot7OI8IyI/DJKKxKouRJBazV3+E96BX3pu/JgllPUJJVVPMBDiyeKF8PgHuovgc2fT1Bz1T4ieNYpF28jxvE0ziiJEVcDWFEF/P8ALYPlNXyRCT4uUFvuJyAuS0llvM61XofLdd6ZbAJAKVetIVjcb8hxE/neLgeKUcWocLkgWvX5zXtomLdSMryp1EusZAb7leAzAdgwBBqxfNHir0DvqvxAsUccir4gdmTysPKVSRms8jgxlD7MRof/AAy2wbElxZIBwNHGr9OOTXNaBh3heONV3ixyKxcMUxLrTKwki4AKuxB9mUE83r1t1I4iEe/h8TzA+UebMLh5PcHtY9fWiCD7pHXIdzn4T2UYqwIKkEcHhgCV/wA4cHTLWf6BI7TS5zxSlfIQigMhDMCDQujzwSar15J0GgV/EcrLt5GVo1pbuQgJVjLLLjErYNkfq76R7TavKF8XabJkIwcrTDCypAJHmAUeo59h2D34iDGAhE8RiyDHJl4LrZteeBZr1qux1nen7CPNAOnyR/KhKucEC4VQsCvTsLAo+oAGlJlJMMG1KmwCKBZCXIB59Tix/nNqtdo0ZjaXa7RVBAaRggI87GxQq6p69y3tZWx9GjIBbYSFuScZHUBnJy7ubAy5PpTH2Gj5t0CHX7HuG9GIc3yoeruw3IuvfuTwQsi2hcMfB22KAGKRUQngsookYjFMhx2v61oGSbcFFdTtyDH4cXMZtiFDxil4QlL4yAqyMVA0alxljHtHEkivkQSVBJZyCL4LNXI/Sv8AMIbFMWL7CU5DAhWfhVpUoE+o7kVfJN3oGPVY2RicdsiFlwLgG6Ull+X1KpX836alEkwMRcbWlybIE3kUcKQQAO7MDx2Y+vcSRXeNFfZytgwkVWckrbCwGB5KhjjdABa+uqm6dGsaiPYlyUawxbyuvhpj5jyvb8XIQ1fOgZdL2+48SIsu0CqLfwhzeBFCx2zvmxwK99Wdeg3BfJDCkIC5MULSUGtwBiRRXtweTqjpeyCSoU2rQ2PMwfi8LAdb8ygsR37r+WiOo7+cyvCkGaYgFg4BGSsbIDBgCRiOxuzegX7aSZlZkk27xB2JDKTSZFhggUEERFbHORF+pJnt5tw0WStscT34cKWXyng+zAenpob7MEor08gnyD743So0Y8w7eVVHJHze/czdbcEK6bQMaNqWrF1xC3Zor5RRrkUfXkGkDwnw/EEXiFQwIAPA+UgkcD1A/P2OpypthVpGc2w4QG2INg0D6Ag3pJ9nOLqdsGKo7RZSE1xaIWvg5SMo5FKOOwJjFs1HCbA1kDaSgDKpFJ4birIq/wAY9r0D9328bAnwlYkKD5QezEC+/bI/t1IeAKrwh5qHy/MAWofUCz+V6zkXTQDEPsShnTKRsyMWKvkuORJ82PrXmu+Bqabc+E0Q2KrUbSDzLh4uIVVoMG5BIB4+X0NaB0Jttmy4oGXksUpeSTw5GJOVkgEkHvWjKURkxhaILCuxvm+B6+/Osv1HZ+LGxOxR7fEo78FQCSaNAAuSprvyfNxbnpsGG2ZE24ixDKkQYchRinmHawAPpoEW03e5aJMDtXpFJyzykAU2RkqCycT7CyOKstIZHk28ZUwLMwjfgrRyUWaGQ5GQAUmwOGOgIunPfm2EdxRt4J8QDsVwjrmrAAJJq07UdVRbaQm26YoMcYaM+ODbxrG0SD65ZLkf5IHkVQNOl7hDB948LOi14gKnI4qWbhALs+i0RR9aAfR5JFIMk22kjJGTAGx92GpWrGiSH5/TP0Gqoto6P5enKLBQuJhwpwDfUcFgKP8Ak/Sxqey2N7aJG2cRkL/exZgBfR5By18UcbvzCz66CDvOt39lXKRgKRncGiLYIGAqorY8Ad640ZtfFk+0r4sHiFQsfhj5WxJZjkpvl155HHobGqtpsHbxPG2iAFTLw1Zynhg1MbVgE78eXkHjVJSRGWSLYpZQNxMqkSUxZC1nKjY9u/toLU3M1xuZtmIiVB7gngeUX60TQ789uaHTbx2kLRbmHF2URo6HgFIzXYH9I5H1kx7gVPeQRKkIj20NvMKSZlQgpaeIgIOTAVVckMO2hdrtpgUU7KAEPGz0yWFoKWAuwQciO/auNA4+JZmVEwmWJrvkWWA9AoBY+Yrwv/PQG63Ej7dcd3tkkDFmlRgFws0KJPoy+vB557Ev4hDeJDjtY5z5qLuqlD5T5bBJsd6/RF6A+yShQF2sXmciZFZQQofNLYHnglu3N/WtBXK03ddztlHmu7sgA42rXZAF9q5Y0eDqqfdblhQm6cQ5+VgaI+UA+5EnHI57cEaKi2bEgP0+NQSLIkU0KXkUB2Paj+H8tedQ6cVMfh7BHXEF/OBRJYlBfFhjlfbuOONBXF9qvzHp7KwHa7blVcD0IPy36EgfTRG+nchXiTZrGUP2gSsCVdQsira+U4qXJv8AzSPXVO26KA22ibasYliHmaS/Ca2cg9ixDBFBA/EfSxqt9mWjVf3upbsr4nY0sZqjXK1RuvKSRYFhOUTGJFMG3kmaRxKQqlY7ylj7/Uxm255s2dX7FG8cKIdoAh8xSsk8poj17kjt2v34HfZJJuHkl2DZBHfMsTmyYqqijj5lHY/26F6tFlGsv2GRmykfwiZCAShNlF8vnY0w5vnuRoHvw/HIHcvt4YbskxgeZmOTcj5rJJJ9776fazXwh0uOEMFikjYDG3vlciR7Ldk8gX2sk60ugT/Fe3STbOsjSKtrzF84OS0RfHeu/wCfprPTdVg8M7d33JLSq2ZVgaZ42X5ucBmiEGuFa+x0/wDjCVV2kmTvHljGrpeSu7KkZAVlJp2UkWLF6SJ1NRnGN8tMrhY2RsosqI8Ri2dqCQLIPPY1wHbd4htJsJ92yosUmTsyuFSqCs9fNgcr72b7nUocIYTuF3G8kSNgCrs3mYEDnLnEk8ntwfbUtxFNEAx6gFQoMSY7GAZaJbIi6YAtwSDfpYu6xtljkkE0tQbhfDWEAqqsDZZmDjgljlWOV0bNaBdNNtjHJu423BzlUkKGWz92ygAr8ookH1zYi/KRB9/CrEfad4XckL3PGLEBGK0QMMiRfJF2Dr2GWSEhV6kHHAYeHZvBAlyOzBLwPpyZSe/OmE3WUWNWk3MTNH+NYw5bygFgOMTkH+W+K0Fe3nR0aFpNyUklXA4NlG2YcjxGskZ9jQCqABVXryQV4sWG5muZVzL8hgwdCCq+VBZ57gJ2sizf31BZVG9BLHHERL355PtVEas6vusE8OWfB2to2VTZC4DkDy3mw4sCiProPen7NElQiTdsbNZ5lDa+pxquLBvv+oaB6/IBuiCm5KlEDNATxfiAGgv4aF+YkGVTVWdXdK3YaWKt6ZM7ZUwoMpTNRfa1Uhrvn8qA0e5kxRmALUCaBAuvqeP26DJGOIupKb4ZyA0R5QcsBYF4qDzftZ7E37s5EjExhj3QZYpPLLYQ4FVJU4sMyAMeDYFVxwZB8abZlPzBguYSgSV8LxwQwJWinPJHPGrYvjDa4szsyYXmCrHGiAbKgr3K9ifmHvoF213MMUbQmHclfKxAXIAgJjg1BiR5K44xvjvonp++ikiG3xniDRBKqvDGKL5Xq7t1W6PN1wrUwHxNti4RXJc9lxa+5HqBxakfq1VsviCKR1qN1ZkLWygEIos5c2ACSKPqDxoLB8OpdmSYn/SH9Iv6fXj8uNWbfoSLG8ecrCSrZntuPY1/3+XGqV+K9qaKyEg0bCP2Khgfl5sEcCz39jUl+KdsQzCTyL4YLUauRiiDtfJrmqog3Wg7cfDcTwJAzSMiEkEvbGwym2IN8MR+z21bLtRBtpQBLKArsRdyNYJIUmvN6D6+vroOX4thVhkrhDGJfExtVUqzjKjYOKse3ppp++cfhNMGtFBLUCSMfmBUc5DkFasEVoMqkCTFFSDeR5M1s98AKrc2TycQi3VW3pwfJt3HjGq7bfkIcgMSthpCzXRskYGgasMoJ8xOrfiHq20miSUylVUyIWAor9yxYkGiQgIby35gvtoN+swExK+/Lsr4kNERnyoPegCCLyFjG/KTzoDOnCOF2dY94/gLQD2zOZCq2vNEKF/Vm/rqlNjEsLtFt90hjCkK9jJgAigUTk1Bee3As8GvIN6BE0y9QMojcBzRFHAAKyCybYoT61wOeNd1uREkmcbzw5P4THwmIGMKnv3ICrniCLsjvoLtoY5kg27x7oBUZLwKqRRXz8AWQL4HBNXRNydopRADtd4AgCRkqFPzKLPmsUyK18cc9u3r9WWGRlk3ZJFh1KN5Ri7WlHvkU7ngCqGV6FnkEa+H9umjRUFOEUgZ5NGB3NhRQsdks3eg8k3SSJto5Npv/KtGl4FqX8zGj3QC/LyR2vR3QeixvUyjcQSqSKewcfEB5yWiXVACReIYqDVaFO8ieYxxb2VWkMj4IlEWHJY5CzXhlRXseO5FWz30QePHe7giWXIWmIYhmHm4DYkgL7EURwb0Gq6p0SOdkZ8rQEAqa4LIx/pRfyq+9EedG6HHtshEXxY2VYgi6UX2vsoHfUesdej27xI4JMpNUVAADIp5YgE26+UckXQNHS6D40iaNHEcuUiSusdLkfCu1+asmolRfOJ7VoNPoTfb4RVaSNd/IjN/UNJF+MossSji8CLMfIflSBndY+Y8cCrqxof/AA6ixVvCkpkLjlPQO1HzcGkJHuOe2gvT4zjzwO239j1+xzV/Qunux3qyi1WRe3zxuh5Fj51F/Wux4POqNj1mGRM81XllIZlBBU4t6139RwQQRwRopt0gBbNaAsmx2Asn8q50F+vNIn+MdkAp+0R0a5vjm67+5FcXz+vV4+I9seRKpXMR5A+XIrnWXb5ef1j30DfXaA6b1eCa1hnjlKfNg6sR+YXto/QLPiJGMJCeHlnGV8WsSQ6tRsHnjj1uqo86SbiF5EDIu0LZN4wZV7F1PN3yyBr+pHtehYt5vNxDulm2y+TzxKyv5yptVUAKe6GiTkCVJFd6f3mUpMg2IJwkxfJvDZowFiHh52C1AEWPlHPtkTmMqW1zX70npqx3LqEZNm8iIoYGyFk5YgC7qvCI7e/tqErbiYK5O2Uxvy609RhCzjzX3cRmhXAB5rkdoz9pWb7E5ZO7ZA5FajQgG6pWc1Y+tkAjzYbKMPEv2Foy64WZCCqsjB/9lVUWPV1A9a1NadvuTGoWHYlcRVisRi1YiqxFRgD2vnjV0ayeJjLDtCaBKqttRNKxJ4x/hT7nA1yTSw7e3I/e6U2HUyeIScR5Y/nuyyNyK8tEckKCZuoAwptgXKgKqLJXlQjG+aNZE8gcEjnQT+zSlSjrsypVgzeuLCSj8uPcj9RY+uvf30mtBI+0sEq3znlSgYKarLJgK96/VGTpNCIx7NB92xdHJsFMQiB74LC+aPYfkbEjkDfxBCS+bPmlZgxkmjyD81fWP6g6BvsYpg58TwcLOOCkN3ar5oELjZ9ee2lvU99Os7Iu42yLjeMgNgDHIk9uxJ5PI9u4I6fFUoLbNEORUSKVZrpuWNBgCAOSb84HvVHVtq7TkjaxTAgUzFQQQPmN2SOa4AIx9b4AXbTTsy3udm5ZJFEasMWajhQqzRRgfpnxxWob+aYwlhutrGyvy8Z8uDrgqtw3Jc5A8fKvcWCcOn4zKU28LQAhQUq14ZWsWBQY168AirAJWvA1TRwbKE8svllAoJXhZqrWSWzNWvAA7k0Fs024dsY5tmpvIVZcoklvZIIoilPH4ib9dH7TcTlZFB24dUIAHCg4DFjRP3ZfL28oHroeCBlIY7FVCiTlZLqwxby13fgcX830F3SbVoJR4G1DIIxyHrnzUps1Q+oPzfTQCQbqVCEMmztq8Pvdl6okADELa2APMVB78y3H2kZDxNsCy4kLZxYXZ4QkVkpOVgcdvXt1sAjhYenxSRqvBWRVpsmYrjVCm5u+5Ptqe5ifwi32RC7S5PGzrwrDkk3XmrH2v0IFaCO9lYtJ4e52mDlaVyp8oRbHFepDUb4f6gab7FpX2zXLG8pDAPGfLZvHn6cfs0jn2hMR8PZRB2cpgxHmCqW/EF7uMTV2PNyKOnnTxIu3YeEY3XPFcgxPcg32tjzz7+mgU7rdzwMDuJYQhD1UMjdlc2xUUBWLHtwrDnvqExn8HxPtMPkkDyMhtQgjFrwncsc/yI7XWun3O5dVEmzV2VB88sYYsysr0qkjnni+QfqQJ7VJAkkR2ccaMjceItM9AIpUdg9VV/TnvoAl3e4NskmyJ8JTiFKnEh+QXoEFwlcDgG/QaZ9NlkMltJBIHJDrHVXdKbI8zLGtEXf0qjpfJsGdkKbOHhnjkBcMVACmPkNxYJ8vej7GiTP05/ELR7ZPDfFyOEbJw/iW6ufMvBsDnM0eCdBftZp4pQm5khIYSSfi4RSmRLYBQFzAAJHHv+Ft++W3v+Fhvi/OvviPX34/PjSXdeNMQZNhG5C0LlUlcirEHjiyqNxfyj2GrNxslaOOSLZxO5eiHYLQs2wIDBhxYruDoHb7uNYzLkPDC5ZDkYjmxV3+rVQ6ttyVHjRWSFALrZJ7Cru/ppRtnmWNlbaRrk4uMSggqY1sgVXzhlr2Ut6nVKxuZRey24PkrzpYKnk3V2EoqAPw9xfAM+u7PcSPEYHVFUSZBq5YoRGR5G+VueCOL76XdY3TJuQqSIjGIFQ4cIpBIYkhcGsMi8sCCFA+fWpGs71aORt2uMUUgWIcuVysyKTj+LEUshNVcagWTwC6Te7oorQybSWS6xsBm8xArICmFE4mv4Mjk9i5N8wV4GkiXcLzdMqlQVdiThSri2N8iye5B0C+0mCL/wDDoVIK2Q6jFQTkRVUa5sHi75qtXGSSYMZdlHNGwZCVZGLRgk48WDQONFhbKe16CEM81Lludp929PkMcgFYkHJe+OLcV8nfvpvslaODPe+AWFAmJDXKqhABtmLNYAAsgqvPqpm2VSSGHaRShypQq6qGQoBmTlkxsMKqiAlHjTD7TuJWEU2z+7ZvNIJR5atlYAeawQvNgg8j20Bue0YICIvMAEVlUHuGAxIsclTVdyPXSbrOwZZYvsa7ZVwlZkOAt/ugjBaI8vFtV1iPbTST4W2lfwI+UCgW7AKoFA9qVePp9TrJw9GXBPE6ezFkUyU0igMfDVxiXPp2JP8Ak2J4N6DRfCQclmbZRbUEALgFDEBmFMoHFAKR6cn2GtLrK/CWyVZ9xKIJoTJjxJVcZfLxYskubPJe+961WgUfFBUbdsvGrJB9wacW6iwb+Xnzf5uXB1nU3sLwQMIt0oglFxFQpJcHxC98MqhnYsO9GiQwJ0XxNMVhNM6UUJZELGg6kqApBth5eDfPFnjSFOoXGA3UKkJWVSYqIURqrLgpogs2Xr5mr0FAn2ogpUQ9RTytXIUgLHHIoPNcopUOebyBPI012AMzIue9jUoreIZaU2VcCyvzEyInpdHvibpi6rmwx6oaK+sI5YyL6kCmVbXGh8wb0One26buWhYfbSxcoySeEAVHdgACOD9eQLBs86DPgQNHCxXdFkygXhbYLIkod/Lak4qwNKRl6EAg3c7aEySsPtavIQ7+HS8yLEPmAvsI1Pr5SfS9Nth0bcJKHfdtIlOCmFfMVZabM1iQRzdhqOqtr0TdohH20k8cmMHkJhfJJ5IVyL+bL0PACtuFlUbcjdcsAHYAFRRivIgluQz5MObsGq0EHXww0S7xrlYYsxXkoZCxxUmslxv3c/QafbHpO5RgX3jOniM5Xw1FgljhZJIAJHb0Wq9u2nSdyGUybwyANkR4QWwL4sNY9Pf8u1AJ0yRJN0ZPDmS7xyRqYkC2JAxWgrKL78c8ga860UO4JME8hAVGZbxxyD0tfOVYAkH6/lphtOjSJKj/AGhiqggpRpshzyWPGQDDuR2s6W9enjWdr3bQtQpVQkg4s1Cu4KgkpV3RvsNBUu3jj2/ixQ7lGQUo4z7Mw48woFyLr9RGrNxs43jMqxTX42RVyUyMmIJxUHJQSOGHYN34sU9SiO4Mib1+ZYY/Cw4ORRlHJBAYOSDxxZAYd473bIs0qt1B0dgylAHIXPzChkeQosf6x7cALHlwSZFG7XIOgqMubMYogk/hJJBGN9jzeiNxtI/B8UNuT5kFFvNFYCHjE1irWeD2u651M7pZIZpftXiRqsfIjIwIUMWHIsurBq9Aw/X5toZJchBvzSgkfcghQTIF5JpgOFH+jB9zoA2kRUVFi3ZUsXxC8q6luQSvmLk85MOApIFnRG42O28HM/aJFd6xFFgQkkZWiATwXFGzdV6aDj6jmqmTfyIHTIKsVGmDUbWzxx7diezLRG66xDKAftnhyKGRwiOLNgEgGjwxXnQDyrEwS9vvmAL4k9wWVWN2bAHyg+h99aLoyquzFow8hZ0YG8iMnWiLoElQPYADSrd7hIU+/wB4cZoZCivGSMSEtioNtjl2scP9L01+HxHHtyI2Z1RpPMxFnzFu/r3qzyas82dBlmi2qKjHabtREitkFJC2RIRbUSQygE1+H8jo7qm2jYLuUh3EjbjuoY+TFC6kUGrmNQCpxsgreXmh1jrez3KQl5fCbHIDEsQZY2pbU1kDTUCeUXV/Tdym6gMP2pneZFZbSmQYrYajRJINi+eRzySHdTVSnitFOzSK0jRgsMWVV8tBL5IFEjv/AER3HT4YhHJEm4aSTIowU/dkhjbKy+UjNqyXua1T9oBidhv5GWEK0gEXIVixTjg/s74aP6nvw6wuk0iAmRLVQLYI4JYswUVRZb7mjyL0FjbkCRJzDuTI8aOVUWq5DDE3XIPJ9u/vrzovSkkEcrLNG6UFRmbyBc0WrUDlST7+bQ/Setxo4Vt20yvyC8ZBBIjC80KSjdkVbdxXIe7SGCQiTeyKwlaUUh4ErlwtmwVF4j0FdrvQaSboETTNPcgkYJZVyB5A4Xjtxmf+7v1+gxGXxrcPkH4ahYUqOPambj/OOkk/WIVSSOTdMUeHIHFyyhl4YNzxiVr1s+92Ft93CWUjfbgKJCgQA4gqxFErYxJqgfTjtQAbzWQ68mW8I+zSOojjzlBZFrxTQDDhitliDYAvtZOnnWetptsPEDnPKsR+ipc2SQBYBr/2Os98S7qBpI3eV4x4SsSAKxcsV4u2PlIIUGg3sb0FW03sEYQ4bqNJSqgv2cSjyqSx4IMhbjth34I1T9jVSxG23Pl8RYvDd/N4buVPbyq5k4PN2e6qDrzcbyEso/fCZTmyqwVqDBmBWiST84W6rycEGiLuj9b28Ly5b4uWILK6tYtTg3BONgE8gWAOBxoCNuke3MUkEE8gwe7JuMRBQUxI+aiyqo7sPYllOm+LQGVRttzkzqnmjOIuTwySy5AAct7UByLvSFfCji2r/bZYw8easVvyrGrP4nmIBx5PPc+3GtXD8TbVnVBKCzkKopuSQGHNVyCP6vTQNg2sL1XrEG6apo5SkLurRoSVcfKWIAF1zVGxf11t5BQNe2sN0mYiFQu9lMYMcSs8TcyUoLZu1lSLsE8MT60NBp+j/EMO4ZkjLZKLIZSvGTL6/VTY9LF99N9Z74akYu6tu49wALAUcqCz0SbJIPy8/oca0OgB6luYFAE7RgFloSFaLZDGr/FlVet1rM9T3BEhlhng8FkjmUEKVcA058qFioCxU2Ron2CjWg+I1uA/diQBkJQmrGa3zYojvZ9qo3pBu4maJR+99hI2wHjexLBWKjzKxVG5J5PaxyFDrKUjdfsFLCfEXFQnioSTXBYICovmxiPbTjZT7kOpx27RE0yxHlbY8g9jwQx/M/rCj6MvjFH2a+Hd+L4jeqtQqzZ5IJsfMONd8NLIJB4m0WJiWUurnjyizTEmqWNfQ8XQB0HK2/jMmc0BjYyFWcjOO5CIgKAVvIV5bs36Xqa+63RES/dRzDzSKSCrgBA5X8WCs9ehtV9DRVnZG3eTYqXovxKQWOYvGzYAHmvi/Ze2jt9tvHtp9pK7ANGAkmNxtixJuRVvIAVZPkU8egSi3G8bxI5ngjLwt4RiJzVxiCxzJUgMw9DzQ51Hb/vgqrk0LklmL35R85APY4fIBQJ4Nn3BPSqdr6erhnIWnIoZgZSWSKKkNSg/K3vppsYpI2RE25SNyGlLPkqXHyqqSCPMqr2rzE1zoLtnudwZEDybZlJbIITlVGsRzZBHPPYaD6vNKN3STIg8NfLIrY8km7xwyxV+LulPbuO6VsXScf4lHGitSSKwGK4n8I7+ZnHpw/b3v6tCzTNhtopXCryZAGA8xBI7hcgVFfX3NAtk3e4ABG42Lgi8zQVeJGVquyMRFVH0Y8DRy7xwsyCSB5CjtFI3yAr5AJKHYOG9b4YC8TQQjlWs+nR0zRr5CrUPIlmhZVRmb9lA50XLtGJlU7CMqqt4ZLr5ypJjFV5bLMb9L0HnTmmErCWTaCK3tY2NknFkLhvUc8AgAV9Kn0/cThwssm0AUgTKmQPIc0Mq9WiPN927WNQbZs/iGTYxsxU0S6jPzDy+uPlVW71Y9NRXZhzI77NUC1IrCRKkYFXC+wBYLya7aCcfjLiC+0CsajIB8yDLgenAIoDiif1+wSS4OTLthI0gMZUgilCNItVZNBrq+98elAgYxso2aERZYxmYEZVGoF3SDAklSOKB7nXR7WahhtIgEyaI2pHJo15uLj8tjuSxoCrCw78yQKV3ECOGJYnEUpFoKs800RJBo3waI0fsd6ShVnjd2yYGEZKEugT6fqPeiBdHQe9j4Hg7ON2N5qxRSvYLfJ+YA19Bpj0fbVG4eFYsma1Fcr2BJUm+P/4NBn4dxOfBY7raUQsjqwwtD5hSMMhaCQ81zz6HR25aYTqEnhVZGuFPVlCoWFhexAc9z3u/QV9Z+H4pUQQRx4NasyAcLixBDZD8QC8X81+mozq4iVpIIVmRkWAtKGyLlGlIZvXhj6khf2hNp5ZJ3SCXbsjMbRrJxCopHC0DkJDRJsG/Q6mdtvxd/ZmUU2KimcqUJHK4gtTi/S11RtPFD5DZxeN3JEqhrtC9gE18xarNWO98ttvvdxkol24VTwSrh8TlQsUOMeSfTtzoPZtpMZlI8LwCoDoQcrpgceK7FB/q6Gh2W7XjKIp4jsMmYkqZMkX5KULGcKF1QOh33298aZBGkseahMWVWRacnPzmyfJXC8H10Ud9uiI8YlLBT4qFgvmBUDE2TgfvCD64jQS3/T9wZxJG8QQBQFZeasmQFqJp6j7V8g9ufX2m7G4yV4vAyU4EEGsHDcgHkuUb/V9K5gu83ZEitEiPiDGFkVmPIz4ahxY57c/lr1ep7jxADAgTLE/epkLCleLq+Tx9PaiwOmjBqwDXuNZv4ikdZ1CTpETC5QMT8yMhY41RUK1H15HtrTazfW9rK89jaxSoE4Zit3T2DkLFkqBifxMSRWgFh6nISP8AGdmOCaFivOO9/K1FRieSb444q3PU5W8BVngSanuywSQqayHlrHJHFE8ZDk8WTF00iGUrsIo5ucAPDIbIgGzY79zfp9eNUDYy0CenxOU+TzRivxcC6FMX572b9dBKDdScsu42hUS8kC7BAN8DzORfymq49Dpsm8SKGN5ysjFgucMTMMiaFBAxA4qz6166U7SDB6m2cUSsUVSjJY4ijUdxlRLenAQcHi5mKeNpFG1DwIUaMtNjzGKB5JFUEPIXkMTfGg0P2+GwPEQkjjzDnsPevUD9Y0n+IgscKCN9tt4BlbuqlVFE+VSMT+Int2/PQvTOmRu3O0TwmLfeLMHACkUBQBIYgkgkkEkHg1pwNjtiYUGFxC4lDcgEV2vzAget3V+mgM2mwijJZI0Rm+YqoBNksbIHNkk/mTorXgOvdAH1TYrMmDFhTK4ZasMjBlIsEdwOCCNY7fEwy0YtwwXB/LNKRRaQBcRFiVB7qOQtUOwbXdYikePGKUxOSKcIGoA5EUePMAV/X76zzdY8DcMk+5kOIjJBiVU+88RVJYG8Syt2qvDHPqQEG8jyRpBugHUTUHLBSXIwoKB+Jm4vhL9FvkjgQSFG3jv4ZCLLK3mPhlCEZrKviuV+/PPOrJ1kCRKd/IA6M5+6okZDNySwZAplQAXwo7GrEN3vJCTj1JPK4DXEqhKNvyQ3nx4x44vtoBZ320saJLHvAYmJHlskvIUstQLXjZX0D8g8aMIikzMW63IbIMwYt5haXiKBNDHkcAN7HTfofVYw3hNuhK5YgWKbIFsgaOI7dqFfrAF8vX9uJmR/K8YNsR2B8M9+9MWX9aN+joBYeuJCiLjuZbVSmSeaiink8c+pLc2SPbV+x+IfEavBlUMAULCr8rMQfagvpfJ/K7h8SbXHPxlxILXzVAEn09ACf2e41d1LqEUISSQdyUDBbI4Lt9QKSz/NHc1oBNj8Q+I6J4E6ljRLIQo8rNd+1iuQOSProLqW1im3ZjaHchgB98oIj5XLhu1jED8zXrRa7P4g20sgjjlVnZSwFHkC+eRXpf5c9tI+tzxrvlynkjfBaxSwcL8t3ZzEx4A7ovNqAQq6RsIpFWH7PuolrIFuAAYRGQ3pdEggAjK29b1YPCeSNDt96tkgEghR5wLYg8C2se6rZsKCKI+qwsrFeozAL4YYsvylh4S8lRy7kNyTz9OxMPUIZsIk3rmRZMw4Q22aOAORiygMW9hiDxV6CA2cDlovC3ahAxDFeBhkPJ35Iby0Oyr7VryTaRZC492VwRgPMSWcsMWBGIKhLNmhY9cdSj6hEYZct07K0yr9oNAKwRDSjKwPIDwAMpPXk6mepIEZG3Dy+MrJmVChOQhNErk1yoKXk4kcdtBB5VSaKRdvuSrhpOAfKzu2VoB3818nge1c+dM2W3lyT7PukXB4spVYABsAQpPmHagRwKbtqrY7mP8Ag137+SMPisdBVxu+QSQbsDK/JXPmOpfa41QM29d/M0iKi8kASOB2BNoCSbF+G1GshoJde6V4ViKJ5bR37sxDDGgBiVvtiCR2PtYe7M5wSAJIoOShZbU9seAOQvtXPqPTSTf9ahl8MDfGNlVsvDQjI0ltRugtg1zwT7E6ZdKnT7E03jNg6NMZDWUYZcjdErko9uONAm2EESPC/wBk3KuAFLEOVQFQGocn1rsLr6AalP0+JRLtlg3BWFTIjebBisQVVBA7kMQFXtXFEACiCeNDGqb+bE4cCPjs5Hcfioji/kPsa7aN4kc2G/mcRwqzvj3XBqoFgQTWZPFhhR9QE+mdMhaRY0j3kZQGpm8QLmFiQfOPNxwGI58M8m9FbKBNzJIZINxEz2CcpQLUyR18oVbVQ1rwSw5JxJt3E4k2qSLuD9zIQHQMMibiVWuz+NbaiLFgdtV7neRT7YyR7iX/ABaLN6HmJAWUE2Qufk968zDsdBHpmzj3E0hl28sRZY2yykAc4LkDwAClKOe/5rwGqwKoU7feU/hs5UOFSgaBZsTioY3XA59Qaum6jDJFHE26lEiNTnAs5LF1XlLUG1JBF/KNT6eUlBK9QlcIVDiiLOMZog+aja9vVmF6CM+2glg28q7eZw4WIjJskjZQxLYBg1AAEdjePJ41buOnw/anJ2sxLSpco8Sr8INkBXYeFGhri6vkVrhEIks7yWSIBYip44fJFyYkAfMpyFHyDnnkfp0mySaNl3DmWsfMPLdeGXNirqFkys/MTzleg3A0j6n1aWLcJGu3eSNltmVSaPNCx5fQXlXe9PBrLfEm5A3MYMs8YEbfwVEDxD4YLDlic8AtDv8AmaCZ+JpLH+JbrE+yeYG1AsGlAok978vbVkfX3esIJla+VkRvlwzBAUHubTvwVP0tSN5H4B3A387xriG4onOwrYmiAM1NLV4EcnjXN1OHdxx5bhlcKRSxkkF/DwD8FbAki47FjY7cAVu+qJLgZdtu0bHAlFIH3nhllskGi2A7A2K9xpYs8aJLe337MUdSrK+PIThTX1oNV8N3AAF/VpUgcB97KFmBcuMSuIjlfK8r+VDytigKA4KuvhXqMTBoo52nK2SzAihwMef1H9egV7rbKskiON2EUlvFWR2yLGzQxrvIOLoBCAKBBCcQMEYDeowiigLAYsioshBtVJLU7qSOOfTgn6DrPfGLgIgaaSNSSGWEEySCuyFTkpHuPfQVfDk6tuGqTcMfDBqSwo8xqkbkH6n8uOw0+q4flHfsO93+u+b/AD1ZoItrOdR/jL/zY/6312u0Ae//AIltP5q/8GoTfI35n+oa812gB+Iv8r/8z/hfTrc/wzfzj/xJrtdoIR/g/I/8Mmidp/F1/wD9E3/5Jdea7QT2P8NF/wDM/rOnE3zD/v1Gu12g6P5R+Y/r15H3X/v012u0FX4f9Yf8tC7H5YP55/4G12u0Byfi/m/8zqfqP+/Q67XaCA7/AKzqnpPaX/SH/hXXa7QEL/8Asf8AnquL8X5f8jrtdoLE7H8/7NQl+WT+b/yOvNdoLD/y/t1Ha/N+r+zXa7QX7j5T+Wle2/j0/wDoIP8Aj3Ou12gcapb5j+r+s67XaCHp+z+vQPU/8l/po/69e67QCdG/i20/0Ef/AOPTPYdz+bf1jXa7QGnSzrPz7f8A0o/qOu12gZjXuu12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4" name="AutoShape 6" descr="data:image/jpeg;base64,/9j/4AAQSkZJRgABAQAAAQABAAD/2wCEAAkGBxQTEhUUExQWFhUXGB4YGRgYGR4gIBweICAeHBwgHh4eICsgIB0lICEcITIiJSorLjEuGyIzPTQtNyktLi4BCgoKDQwLGgwQGjclHx4wNzI3Nzc3NzE3Kys3Nys3KystNDU0Ljc4ODg0MTgyNCs4LzgrKzUsLzI4Kys3MzgsK//AABEIALEBHAMBIgACEQEDEQH/xAAcAAACAwEBAQEAAAAAAAAAAAAEBQIDBgABBwj/xABNEAACAgEDAgQDBAMKDAQHAQABAgMREgAEIQUxEyJBUQYyYRQjQnFSgZEHFTM0U3KhsdHSFiRDYnOCkpOywdPwVGOU4SWDoqOzwvF0/8QAFgEBAQEAAAAAAAAAAAAAAAAAAAMB/8QAGhEBAAIDAQAAAAAAAAAAAAAAAAEDERLRAv/aAAwDAQACEQMRAD8A+467XjDj21yitBGW6ONXXF9r9L+mvjXxF8VdZ6fOkE02zlM7gqwjf7sMwUAgAeW7A+c+55GvsW5iLDhmX+bj/wDsDr4T1fbvFvYlZN1GY9wjhZtyspK45kK93kWw+7sj1usqD6j+5vvtzudmm63MqOZhkqIgVUFkVfzE+9ng8fXWj36uY3ETBZCpCMwsK1cEj1A7166z3wKkW06dtoWniYoqoWWRSubt8oI7+ZsR6njWg6hDnG6+bzKw8rFSbBHDDlT9RyNB8j+Jvi3q+0leDxdtKVjaUyCLkeGglZSLAAK9qBPmq+L19S+GZpH2kEkrB5HjV2YChbDLgewuv1a+L7/aYzGAqyTSRbuKn3PihQyrGrGVlBxtG+aqVSeeAfs3R5oooIIhMj0qxIwYHMql8VxeKk/kDoGbuACSaA5JOvlnV/j/AHO53fgdLpkWPMSGMOJCGYGhkGCeUjIWTXA5BOn/AHVdq0vTNxGpYFl/D3JHKr/rOFWvXKvXWU6LspZZ03W2LrFOF8GsVP3fjeZsgwEWEuFYsS3IAxDaDWfAXxf9tV45VCbmKvEVbxYEkB0yAYAkEFWpkYFWAOq/3S1X7OGfd7rbKgZr24emIAIEjohZV4IHKgk+tDSv9zfbvJu95uSGxDGASMwJldcfGYYgJgJFOJUAeY8Ag6f/ALoG3RtozSbhoFQEkhwocEEFGyBBsXX1o81oPnXSN/Jvts0c3VJ4Xh8sLRnAyMplUeI6gvK5CrwKJFEAkk63f7nPVpJYpYZnaSSB1XxG+Z0dFliLcDzhGAb/ADgdYf4K6pt1i3Mm4klsyO0UcTy5NcszWoiNljkACe3fjKzsP3LOnzJDLNOpRpmTBWvLw441iUsCAQWxLVX4tAL8Z9E6m28G42e8MMPhBGWkYKQWLthIQnbHzXfFGgBrEdC+KOuzM6wyieixRvCgxkVSVsNmo7g8LfY99bv91OOVYGnbdeFtUVUkiVeXzcI5LGwwCHiPHnzcgkFfnXw31WD7qJ9xtopA0pMkrOvhlmaRSpQxsDUmNB17vZ4xIfS/3Ofirc7kzbfexqm4gCm0sB1bIXieQVZSrfXigQRqfRviXdy9V3W1aBPssQAEqEtTVkAx7ZMp5WvLQ72Ccj+5ma61uFDoy/Znrw5C6n/GCbDMSzWSW5JNsedfYcRoM11n4+2G1lWKWdcySCEBfChZzwBK9x3977WQ16F12HeIZNu+cYcpniwDFe+JIGS3xkOLB18T3nRJhuurbd9jCxnD7qJ5CuKRqX8yVzm4NcEYnk2NfT/3KuqvuOnQu0Sw1aIqClwX5CB+XftyCaHbQa/Sv4k2m4lgaPazjbytX3pTLEetC6s9r9LOmmlXxPs2m20kaRpKWFYSSMinkd2QFhXfjvVWO+g+I9b+Ker7dt1H9vLLtlVmkMCKSWkEWItLI+ZgR3C6+7dH2zRwojyvMwHMj45NfPOIA9aHHYDuedfmXZIjyvBI67cSwhJTJKGWP7/xPmJs4x4hRZNkA+pH6T6Z1zbSlEgmSW1JHhsG8q0CSVsDuO9aBV+6N8RSbHZmWLAMXWMPJkUjyu3YKCxAqqAJsjWD6l8UdW2EUcrzw7rxwDGvgimtQ33fhsr4gGyXQcV66+sdZQGCW1Z/IxCoFLk1xhl5c77Xxda+CdUgllZzK26Phh0jXdqPGRWXEZMrBauRz2ugp7YjQfa/goT/AGOJ91L4s0i+KxoALmMgigeig1Z5Ok/7qPxl+9+3XwyvjytigIvFaJeQoOWCgflZGnXwQ7Hp2zL/ADHbRE2K/AuvlX7rhg/fFZY5JPtKRBHTwPEjAAMg9Pmo3wRVhrBGgUb/AHgVpH2vWt3uZXoN4aTjlrBNBDGQAQQAVIxIButfYvgvr0E0SwxyTNJCiq67hWWbtQdwws5VeQsXr4b0d4dwrbiXexwqiHGLxRG+SWeI2WW7vhg1/Q9tbb9ziCY76IszeWKZyGUKfCdlWEsuIKu+JNCrESsRbWQ+kfFXVX28Nwp4k8jCOFPQuQTZsjyqoZz9FOvkUnxd1dWv7UjIS2LLBHi/mkBxyZWIXwno1yAfm4J+x/EkZO1mxFsI2riz8pBr1sixx76+LbCb7RtigMQbYQTPKxYZylRuTGEB/AVkD5j0arb0D6F8JQ9WbciTeTL4CxY4CNF8RyeG8rMeB6+UdqHfW60Eu/jUxRF18Rx5UsWaWzx7Aevbt7696b1OKdS0Lq6qzISpB8ymiP2/29tAZrw69vUToPW+uoO69iR+s6XfE4vaTgtjcbDIAGrFXR4P5HjWD6NtYcnTdbKBpw8e2MZjiEZkqRvEU4EhXjCN+KjagXeg+jS9ShU00sYPsXUf89YJ/gLpc0zSz7j7RuJGtmeWMknigEAxoAAAV2Faf9N3uxbaLuYooVUpGcAsYKmRVKI9cKSHXvxRB7c6zWw+I3xSQvtwo8AyskahAJdzJEczyaKLSYnhgS/GgY9L+Cen7XcpuxJH5AyoD4SgM3c2gXJgAwF2RZ57Vqd11aAqVG5iUkcNmho+hAJokHnn21lZetbiPxlLqTUbRmNU7yBsVVmAUqxWwCMlVTZpgw0/SZ2ZzlJmGijlA8uKli3yEKCVNcFrPGgxUfwP0cM7SbhJJnJMkks0TMzHkkgjEEnngDTr4f6H0/aTmeOWHxGQRL5olpbyIATFeTXNdlH11rzEv6I/ZrPfGchjjhwYx5bqCNitAsryBWW+4sE9udAZvOsbKRGR9zAVbg/fIP2HLgjg2OQa1h0+C+nLJf74lIDd7eLcCONrHmsK1DIdwgUca1M/UQ+6lQOqQxQFsxXMgJElkivulwJHa5ee2kw6puRDFuZEZVk28YmiVKMUr3jIt8hb8rKboFT6NYabadY2MSLHHuNsiKoCqJUAAHahfbQHW+oKzxTbaXayuiuojknCqcynmDKGplxocch2Fj1UfEm/kjm3yxSMn2fZxTRLQIaUtLS0wJYSYpHX1NUTerZur7lYjLiRN9tWFdtQoxllUgCrJMdzZ+lfogjQCGHcu6zT9UginEikxRynwlj4LLhmM3II8zCqP1B1sx8Q7T/xMHP/AJqf26z+0kmXeCGVneFmeWGUNQxWw0MhUiyrYMpN2pIPymy/jLqQHTpNzt5RwoeORCpBtgODyCDegXfEnRem76VZN1u1kjVRhD9oVYwQTb0pBLG6u+3Ggtz8LdFKMkc8UIbg+HuRV1XKOzRkiuLU9tGdXlnjaG2kXN5yIBKvKxxMUVZCMiCUEnPYsQfLxqPRd6ZZtkG3PjJLsJJHKeQPIphGeIoqcZH44rvQIFBb8MbXpHTY6hn2ykCnleWPNu3zNY4sjgUORxp7/hZsf/Gbbnj+GT8/f21lPh7rkgGydnMkU20ln3Bc5YY4GN7ItcrK1wDjwAQdFdO30252++28kxg3ULsyuvlKK6iWI0Dyi5GP6hPQ6BBvfhPpm8f7RvN+jzs5JaPcKFMZJxjok0oQhPLV8nudbXo/Uem7WNYNvNAiC8URwe/J9SbP10P8MdYjbbRb6eQx/aRGqoZXZELUqqoJxyLWS1A80e2ivj/eNFsndGZX8SFQVYqfNLGprHk8E8eugN/wk2v8sv8AT/ZoPq/VdrPE0X2oxhxRaM01WLAJU1YsWORfBB51lutdWmDzRrK67dd5s0hkMpXPMgbiPxQcmQDkk2QWI9AARsupn7VDHLOV23gSM7jcMV+02haITEgsscZYqL/SPdOA7pHwl0WEZQqAQT954khIJ4PN0PbTL4Y2fT9i0xilXKd/EZmxBoCgBioBA8x9yWJ5Oke935+1MjbqVYl2MTuzTvEVydg0oW68QRqGxPBvse2h/iXrU0S78RzyeHJDLJHIJCTBJD3UFiSuecShR2Jaq9AbfFXWp9yyRdN3UMYHLuGUuzchY0DAgH8RyxvyjIc1ltx8L9Q325SfqzwbWAKIyiMLkC59uSFLB381ggHgcaa9W6xIu4bwJ3dUg2TYrOXYlpmEgRCSkjvGACGPqDydFdO6zGd1uVk3dRLvcErdNlZSEBAmVGPJpSTflK+lcBtl61tUUATRAAUAGHA7AADWN6l07b+PPLBuNn/jJBmXcbfxuy4+Vg6+U1eJsWTVdtU/uc9Zd32/i7h28XaAqjOZBK4dgz5n5XQCmQcU4N6bbj4iZN66Bw5iSRngRs2YceGFjVSwIqyx7FiPVNBnn+BukMnnmHiE5F0VFW6IpYsDGqiyQMSb5JOtf0KbYbSPw4pRz5mZmZnc1WTseWNCvoBQoDVXwT8SeOjJLJlN9o3Ea3GUyWOQ1iCOyoUHv3Bsg6E651qWPc71Fkal2+2ZF4pGeWRHPAtVrEs5vEAt6AaDR/4Qba68Vb9uf7NYzrnwj0jdOZJgyMTfDFa5qxwaU98e3N0CTphD1uTxtkDKcZNxukZbBDoiylMTWTqMVpxV1yDeiPhnq5M8ivM0qSCLwmCsUyZZXYe6PgoLIfKvkqi9aAP4b6F0fZiQQ+GTIpV2c2SpFFbIoKR3A7+t6M6COmbHMRSxK0jF2ZnBYiyFGR5xUHED0H1s61+u0CU/FOxFE7vbjI0LlQWfQcnv9NNoZVdQykFWAII7EHkEamVB7680A/UoS8bKqxsTXlkFqeR34P8A/a0ln2+/by+HsSlVTeJyPasarWhlJrygE/U0P20f6tCeJuP5KK/9M3/S0CuKPqAJOGyGRtiPEs8VZ4FmgB+Q1Vt+nbtcKh6euAOOKP5b5OPAoHkmq/XpsX3F34UPH/nv/wBHUvF3H8lD/vm/6WgUDo8zJg8GwKk2V8NiLoc0RV2Bz7Aasj2u8WR3HgZEBRZasRZAAABHJPvpkJdzXMcN3/Kt2/3XfXGXcX/Bxdz/AJVu3p/ku96AVRvvU7a/5sn97+zVDbfeSUJV2ZW/VHavTgE1yPqNHNPu7FQwV6nx34/+zrnl3XYRQ9uD4rd/Sx4Xv9dAoi3dKoMmzCECVMYHIqiQ3zgKTTY+9GvbRA3oVizT7UWOW8FhYF/iMtEUGr8jqqH4eIjAMYJVVRR47dkvCyIxymTFTR555POuboZZSrQR4EEFBO+JBZz+gO2ZI7AGq+UUHsUwaYYybUyEk/xdg45K/wApfcEEmq49xojeTPGvjPNt1BUgOYm/nDzCT5aBJ9PX00ND0V1kEggjLq2Su24e8jkGY/d+qsRXIoKKGIox9lKVRDFEVjIK/fPzQKjL7rkUdBGNpVOMb7YIO/kZeO5IpsSe9rfFAk88ciUsUee3IbyogiJUkKXoefgUCbI9vfQp6AeP8Xh4vtO/NsWN/depJ51LadCMbq6QRBlcuD9ok7lShv7um4ZuDff6Cgt88pRkbbMpFq5Q5qO/lUnuCO1jt9K0Om4MxwhfbyMO4eB1FUCRZJo044/zj9dWdK6C0L5rHCpFgAM5PIUMSxAs0iqBiKF8mzo/bdLEbM6Iisxtirt5jkzc8drdj+sew0CZOpR+ZBuNuDl5k+zN82QTkZC/OQoPqbrsaI226LAss0PJVf4q4sv8oNt2PH0og+ujT0SOk+6BxdnHnbhmcSM1nv5gDz2qhxoeD4fAoUQlDgTS3ahQpsMBYxXmr4PudAG/VkPkbcRAA3T7SQC1fEEZMAaccEeosaabqV4wplmQg9gsDEk0W4AZj2BPb01CToC06gLi4CtZkJItmq/EHFs3bvdHVk3RQ6LG2LIuVZBiwLBlbzBxwQxFDspr20FEm4Iqt3AAtg2qiqqxWXFAjv2se9ao2ks5OJ3O2bg+VFs+WrpQeaau3axqcfwugIOMFB/EIEbjzZZWPvaH7COT71orYdBSFso6zAxDNZNcccYiryNV+LihxoB9p1VJAXG5QL3BkiMfoLP3mJsXR9ro0eNSMk7oTFuYzgxWRvBPoLOIDcmiPUj89SfoCkqSIzizuP4ThnJZz/CdyST9LOpbPohiDKhRUZcSv3leo4GfBqhYPYDtWghF1DJEk+1xqjoHBdAhxYAqcXIIv669i3wOWO7j8hxNqoqhl6ntjzY40MfhOPJSUjIRcV80vAqgAPEqqAH5ADtqTfCUHIEa4lMaLS/olK+esaJFfU+pvQTk6qoV3O6BVHEbFYsvMwUgDG7sMva+9eh179sJPG9g4NHyrfqSPn4PBP5DtxerW+H0MbpilSMXceeix4NDPgVwVBrXrfDO3as4lJF82w7qEPr2pVAF8YjQV7ZXkyaKeFypxVlRTWQRiCR2sYnjuMTqa7fe2LlhqxdKe3r+vVm06dLECI5IgCbNxyHmgPWb2A/r9dECPcUPvYb9fum/6ugCG13v8tF+WH/tqZ2u8/l4u3bwr5/PIcd/TRZi3H8rF/uW/wCrq1Ulx5dMvcRmv2Z3/ToFrbPeE/xiMD6R8/qJv+kf+4EHSup5HxN/Ey3YC7cLf0bzE1+RB47i9PfDnsfeRV6/dN/1dehJufvI/p923H5/ec/0aAQQ7zkGbb3XBED9/wDf6YbRHCASMrP+JlUqCfopZiP2nVPhz3/CRV/om/6uiNurhfOys3qVUqP2FmP9Ogt12oSyhQWYgKBZJNAD1JJ7DSofFGz4/wAZi57HIUfybt/ToHGu0sT4h2p7biH/AHi+vb11YvWtue08Jv8A8xf7dAfrtLf3/wBr/wCJg/3qf269br22H+Xi/wBtf7dAx12lh6/tv5eL/bGrl6vARYlQ/kQdAbrtB/vpF+mP6dQbrMINF6P81v7NAfrtAJ1iI9mJ/wBR/wC7q079P87/AGG/s0Hu/Enhv4JXxMThmCVyrjKjdX7axu1+JNyPEZ5ds6DeR7ZcEKmjIgYtchFlC1V6gHn01rdViBosQf5jf2arPV9v+mB9Cp/qrQZOH4pncxZSRxBl3Lv5ASohnxUVkbuOwQtknkcA60HxL1OWAwtHgwLgPER52UlUyU5CghYM3B8oPbRidYg/lB+w/q9NS/faD9MfsP8AZoM3svixhFsXlkhbxmAmZTQXPJYyos8ZgLyewOkc3xnulTdEugKLuPCJQeZ4pzGoUA0QUFsGINspWxdb4dUg/S/Yjf2amOrRe7f7D/3dBnp+sTid4/EQxUzLMgUhcYsikvPDcrIrCrXIUKs2fuf9Zl3MIedwzmON2UBRgXBJFr+XynzD176cnq8H6X/0t/d1M9Xh/T/ob+zQYj/DSbwISrxNK+5xasa8MbgwkEX5SVxYNfJuhQ1dtvibdPFGXeOFn3CwchHHmXIMjK2LC6oEBgDRF8nXr1SH3H6lb+7qZ6pF7sfyRz/Uugu6duRJGGDBvQkAgFhw1X6WDonS4dYj9pf9zL/c1JOrRnsJf1wyj+tNAdWurQMnVox3Ev6oJT/Umqx1yP8ARm/9PN/09AyI11aXjrMf6M3/AKeb+5qQ6vGfwzf7ib+5oD9dWla9djthjOKNfxeb+j7vkfUa9/fyP9Gf/wBPN/09AyrXVpW/X4RyfGF0P4vN6mh/k/fVh61F7S/7ib+5oGFa6tLoeuQsLtx9GjcH9hXXp63CPxH/AGH/ALugY67QW06rDI2KSKzVePrXvR5rRugg/wD2NIuqfEywTeG8b4hVYuCOAWVbo8kAsO1nvxxoj4uhd9pKqSNG1A5peQAIZqrm8QRxzzpGd/Jyw30aBhlhiCy3kcvNk2IV4iBQAC5djjoGMnxhAMCA7K4sECjVutlDTUCjc16j31JPi7bEEhnPe/I3ZaBPPtY0JGu6lLKu8iD40UCqWUWQTa83fr6ccWPN320NmY93CscgZkHAINqCbFGi4ktu/mPfigM/woQwTSqjAwEh45Cqt5e57njuB7kEajJ8XQpYdZA6lgyBSxBUgGiOCOQbHv6HjSiLcylFvfQLwvINk4+cjNuWSg/5i7vkEyffzQhfF3SsJhaSKgAQLTFjQ+U33J4Wv0WYgU3xltrYDxGxJU0h7qWBH52p/L1rmi368vhLIiO2TYlapl4LEkfkOPckci70hj3Dqr//ABBEyIPljU4khAxoggWWVzwB58uObY9Odn3Fx7tZEOEjoFHAwKcHk+Z1y9KwYVZsAw2nXEkkEYWQMbostDi7F334v/3saP3TsEYoAzAGgWoE/U0aH1o6zPRN0TJEPtyyZqrGIoMnuPvdnEEoz0OODqvrW4wncDqHhNQZovDViFpqYAnt+Q5I5s9gN6Z8SPIoz28iOyhgFsrTJ4gtmC01UpFGifWiRds/iEPQaGVDiSxK+VSFD1Y5PBIBAq1I9rW7jqP3O1m+2sqcK7eGv3hBXLIXSk0w4B5bj60otmeWPqOKCQ393YRmplBLNzSsBxQ7X20DOH4pACeNE8VplIW+WM4hjbEAYgE23Hbt66hN8VBJ3ieJwqEjxByCLiWxxXeRrBNgRk83oPp+8HiRM+9WRZFRVikTEkSUVPB5divGQ4BI4vXu56icpUXeqCZsFVkHkxJeUCwfE8roK45UgEXwB8HxZG+OMUzBqxIVSDePNh6rzf8A0t9Lvl+IAG4jd4yiurxjLK67D2pkqruzxxyn2G5yRIV3w8UsMagx7ZqVwBxC9vyxv8QOvdtvw4lhG+WRpVwjxioxFzIMjTAkC1UURWH14Bi/xJ56EUgUWCSpvIFOAACCMWLZXXlP1IbdN3wmjVwrrY+WRSrA+xB/rFj2J1k239AVvZI1YXGpjQnEhSGuzYsN3ojOiKA066RIDtpGM4lHmLSY0AcRlxkeByaB9a+ugt671OWEp4cQkDZXywIxRn9FI5xxF1ywGo/v7lC0qRScMq4uMT5ioyPchFyyY1YCtx2vPbPeIsIaPfNjCqKwWHuKWrV7ORVHFg0C7E/KAPV30hXJeokqGCWkCtXkyLPYBFgMaF1Xfg6BsvxUAPNBOTwfKnlAIQk5PgcRlyWCnynjtcdt8W5jIbXdFSqMCIwQQ4JHIbllqmAurHfmhP3wQLt2XdyBFcwva3kYs8wwJyF41YB9PQ6BHU9uJGx6gyM5c4rG1UGKjG7oKXW+4PmYAXwDzqfxEywxywQtIWLAowcFcVZiDirUwYBaPrdX2NcvxcviFFg3DsguRQgyUENVLdnlQPQUwN6G3UsY8Of7U8YaMKrYn0+Yst92Yo3yisT7k6F3kyq+L751lVvDAwUl2ChrAU3XmIo1+L2B0Ghi63nFKyRSCSNSfCdaYnzBe2Qpipoi9CN8TsrKrbPdcsqlhGCBlQvv8ovn1HtpbutzJHKkQ3cjyEKwbBChsPWVOCUHDGuaXg12r6hvAu6aD7bOrOwf8BRVYClU5AgA88gmmv5RYDcaz83W5o3YNtpHQFlBhDEkjEjhgoxIb5rq1Oq/izcRK8HiTvCbJQqCeS8UffsCcwnI7O3oDpR03exT/dLvpXaeEYho2IBNUwPYEYnjL15JPJDRdT6y0MhXwZJFwBHhozMWJIx7YgBQWJJHoO5FgxfF5JP+J7sAA8GMZWC3pdEEAG8vxAe9K9jMroZot7OI8IyI/DJKKxKouRJBazV3+E96BX3pu/JgllPUJJVVPMBDiyeKF8PgHuovgc2fT1Bz1T4ieNYpF28jxvE0ziiJEVcDWFEF/P8ALYPlNXyRCT4uUFvuJyAuS0llvM61XofLdd6ZbAJAKVetIVjcb8hxE/neLgeKUcWocLkgWvX5zXtomLdSMryp1EusZAb7leAzAdgwBBqxfNHir0DvqvxAsUccir4gdmTysPKVSRms8jgxlD7MRof/AAy2wbElxZIBwNHGr9OOTXNaBh3heONV3ixyKxcMUxLrTKwki4AKuxB9mUE83r1t1I4iEe/h8TzA+UebMLh5PcHtY9fWiCD7pHXIdzn4T2UYqwIKkEcHhgCV/wA4cHTLWf6BI7TS5zxSlfIQigMhDMCDQujzwSar15J0GgV/EcrLt5GVo1pbuQgJVjLLLjErYNkfq76R7TavKF8XabJkIwcrTDCypAJHmAUeo59h2D34iDGAhE8RiyDHJl4LrZteeBZr1qux1nen7CPNAOnyR/KhKucEC4VQsCvTsLAo+oAGlJlJMMG1KmwCKBZCXIB59Tix/nNqtdo0ZjaXa7RVBAaRggI87GxQq6p69y3tZWx9GjIBbYSFuScZHUBnJy7ubAy5PpTH2Gj5t0CHX7HuG9GIc3yoeruw3IuvfuTwQsi2hcMfB22KAGKRUQngsookYjFMhx2v61oGSbcFFdTtyDH4cXMZtiFDxil4QlL4yAqyMVA0alxljHtHEkivkQSVBJZyCL4LNXI/Sv8AMIbFMWL7CU5DAhWfhVpUoE+o7kVfJN3oGPVY2RicdsiFlwLgG6Ull+X1KpX836alEkwMRcbWlybIE3kUcKQQAO7MDx2Y+vcSRXeNFfZytgwkVWckrbCwGB5KhjjdABa+uqm6dGsaiPYlyUawxbyuvhpj5jyvb8XIQ1fOgZdL2+48SIsu0CqLfwhzeBFCx2zvmxwK99Wdeg3BfJDCkIC5MULSUGtwBiRRXtweTqjpeyCSoU2rQ2PMwfi8LAdb8ygsR37r+WiOo7+cyvCkGaYgFg4BGSsbIDBgCRiOxuzegX7aSZlZkk27xB2JDKTSZFhggUEERFbHORF+pJnt5tw0WStscT34cKWXyng+zAenpob7MEor08gnyD743So0Y8w7eVVHJHze/czdbcEK6bQMaNqWrF1xC3Zor5RRrkUfXkGkDwnw/EEXiFQwIAPA+UgkcD1A/P2OpypthVpGc2w4QG2INg0D6Ag3pJ9nOLqdsGKo7RZSE1xaIWvg5SMo5FKOOwJjFs1HCbA1kDaSgDKpFJ4birIq/wAY9r0D9328bAnwlYkKD5QezEC+/bI/t1IeAKrwh5qHy/MAWofUCz+V6zkXTQDEPsShnTKRsyMWKvkuORJ82PrXmu+Bqabc+E0Q2KrUbSDzLh4uIVVoMG5BIB4+X0NaB0Jttmy4oGXksUpeSTw5GJOVkgEkHvWjKURkxhaILCuxvm+B6+/Osv1HZ+LGxOxR7fEo78FQCSaNAAuSprvyfNxbnpsGG2ZE24ixDKkQYchRinmHawAPpoEW03e5aJMDtXpFJyzykAU2RkqCycT7CyOKstIZHk28ZUwLMwjfgrRyUWaGQ5GQAUmwOGOgIunPfm2EdxRt4J8QDsVwjrmrAAJJq07UdVRbaQm26YoMcYaM+ODbxrG0SD65ZLkf5IHkVQNOl7hDB948LOi14gKnI4qWbhALs+i0RR9aAfR5JFIMk22kjJGTAGx92GpWrGiSH5/TP0Gqoto6P5enKLBQuJhwpwDfUcFgKP8Ak/Sxqey2N7aJG2cRkL/exZgBfR5By18UcbvzCz66CDvOt39lXKRgKRncGiLYIGAqorY8Ad640ZtfFk+0r4sHiFQsfhj5WxJZjkpvl155HHobGqtpsHbxPG2iAFTLw1Zynhg1MbVgE78eXkHjVJSRGWSLYpZQNxMqkSUxZC1nKjY9u/toLU3M1xuZtmIiVB7gngeUX60TQ789uaHTbx2kLRbmHF2URo6HgFIzXYH9I5H1kx7gVPeQRKkIj20NvMKSZlQgpaeIgIOTAVVckMO2hdrtpgUU7KAEPGz0yWFoKWAuwQciO/auNA4+JZmVEwmWJrvkWWA9AoBY+Yrwv/PQG63Ej7dcd3tkkDFmlRgFws0KJPoy+vB557Ev4hDeJDjtY5z5qLuqlD5T5bBJsd6/RF6A+yShQF2sXmciZFZQQofNLYHnglu3N/WtBXK03ddztlHmu7sgA42rXZAF9q5Y0eDqqfdblhQm6cQ5+VgaI+UA+5EnHI57cEaKi2bEgP0+NQSLIkU0KXkUB2Paj+H8tedQ6cVMfh7BHXEF/OBRJYlBfFhjlfbuOONBXF9qvzHp7KwHa7blVcD0IPy36EgfTRG+nchXiTZrGUP2gSsCVdQsira+U4qXJv8AzSPXVO26KA22ibasYliHmaS/Ca2cg9ixDBFBA/EfSxqt9mWjVf3upbsr4nY0sZqjXK1RuvKSRYFhOUTGJFMG3kmaRxKQqlY7ylj7/Uxm255s2dX7FG8cKIdoAh8xSsk8poj17kjt2v34HfZJJuHkl2DZBHfMsTmyYqqijj5lHY/26F6tFlGsv2GRmykfwiZCAShNlF8vnY0w5vnuRoHvw/HIHcvt4YbskxgeZmOTcj5rJJJ9776fazXwh0uOEMFikjYDG3vlciR7Ldk8gX2sk60ugT/Fe3STbOsjSKtrzF84OS0RfHeu/wCfprPTdVg8M7d33JLSq2ZVgaZ42X5ucBmiEGuFa+x0/wDjCVV2kmTvHljGrpeSu7KkZAVlJp2UkWLF6SJ1NRnGN8tMrhY2RsosqI8Ri2dqCQLIPPY1wHbd4htJsJ92yosUmTsyuFSqCs9fNgcr72b7nUocIYTuF3G8kSNgCrs3mYEDnLnEk8ntwfbUtxFNEAx6gFQoMSY7GAZaJbIi6YAtwSDfpYu6xtljkkE0tQbhfDWEAqqsDZZmDjgljlWOV0bNaBdNNtjHJu423BzlUkKGWz92ygAr8ookH1zYi/KRB9/CrEfad4XckL3PGLEBGK0QMMiRfJF2Dr2GWSEhV6kHHAYeHZvBAlyOzBLwPpyZSe/OmE3WUWNWk3MTNH+NYw5bygFgOMTkH+W+K0Fe3nR0aFpNyUklXA4NlG2YcjxGskZ9jQCqABVXryQV4sWG5muZVzL8hgwdCCq+VBZ57gJ2sizf31BZVG9BLHHERL355PtVEas6vusE8OWfB2to2VTZC4DkDy3mw4sCiProPen7NElQiTdsbNZ5lDa+pxquLBvv+oaB6/IBuiCm5KlEDNATxfiAGgv4aF+YkGVTVWdXdK3YaWKt6ZM7ZUwoMpTNRfa1Uhrvn8qA0e5kxRmALUCaBAuvqeP26DJGOIupKb4ZyA0R5QcsBYF4qDzftZ7E37s5EjExhj3QZYpPLLYQ4FVJU4sMyAMeDYFVxwZB8abZlPzBguYSgSV8LxwQwJWinPJHPGrYvjDa4szsyYXmCrHGiAbKgr3K9ifmHvoF213MMUbQmHclfKxAXIAgJjg1BiR5K44xvjvonp++ikiG3xniDRBKqvDGKL5Xq7t1W6PN1wrUwHxNti4RXJc9lxa+5HqBxakfq1VsviCKR1qN1ZkLWygEIos5c2ACSKPqDxoLB8OpdmSYn/SH9Iv6fXj8uNWbfoSLG8ecrCSrZntuPY1/3+XGqV+K9qaKyEg0bCP2Khgfl5sEcCz39jUl+KdsQzCTyL4YLUauRiiDtfJrmqog3Wg7cfDcTwJAzSMiEkEvbGwym2IN8MR+z21bLtRBtpQBLKArsRdyNYJIUmvN6D6+vroOX4thVhkrhDGJfExtVUqzjKjYOKse3ppp++cfhNMGtFBLUCSMfmBUc5DkFasEVoMqkCTFFSDeR5M1s98AKrc2TycQi3VW3pwfJt3HjGq7bfkIcgMSthpCzXRskYGgasMoJ8xOrfiHq20miSUylVUyIWAor9yxYkGiQgIby35gvtoN+swExK+/Lsr4kNERnyoPegCCLyFjG/KTzoDOnCOF2dY94/gLQD2zOZCq2vNEKF/Vm/rqlNjEsLtFt90hjCkK9jJgAigUTk1Bee3As8GvIN6BE0y9QMojcBzRFHAAKyCybYoT61wOeNd1uREkmcbzw5P4THwmIGMKnv3ICrniCLsjvoLtoY5kg27x7oBUZLwKqRRXz8AWQL4HBNXRNydopRADtd4AgCRkqFPzKLPmsUyK18cc9u3r9WWGRlk3ZJFh1KN5Ri7WlHvkU7ngCqGV6FnkEa+H9umjRUFOEUgZ5NGB3NhRQsdks3eg8k3SSJto5Npv/KtGl4FqX8zGj3QC/LyR2vR3QeixvUyjcQSqSKewcfEB5yWiXVACReIYqDVaFO8ieYxxb2VWkMj4IlEWHJY5CzXhlRXseO5FWz30QePHe7giWXIWmIYhmHm4DYkgL7EURwb0Gq6p0SOdkZ8rQEAqa4LIx/pRfyq+9EedG6HHtshEXxY2VYgi6UX2vsoHfUesdej27xI4JMpNUVAADIp5YgE26+UckXQNHS6D40iaNHEcuUiSusdLkfCu1+asmolRfOJ7VoNPoTfb4RVaSNd/IjN/UNJF+MossSji8CLMfIflSBndY+Y8cCrqxof/AA6ixVvCkpkLjlPQO1HzcGkJHuOe2gvT4zjzwO239j1+xzV/Qunux3qyi1WRe3zxuh5Fj51F/Wux4POqNj1mGRM81XllIZlBBU4t6139RwQQRwRopt0gBbNaAsmx2Asn8q50F+vNIn+MdkAp+0R0a5vjm67+5FcXz+vV4+I9seRKpXMR5A+XIrnWXb5ef1j30DfXaA6b1eCa1hnjlKfNg6sR+YXto/QLPiJGMJCeHlnGV8WsSQ6tRsHnjj1uqo86SbiF5EDIu0LZN4wZV7F1PN3yyBr+pHtehYt5vNxDulm2y+TzxKyv5yptVUAKe6GiTkCVJFd6f3mUpMg2IJwkxfJvDZowFiHh52C1AEWPlHPtkTmMqW1zX70npqx3LqEZNm8iIoYGyFk5YgC7qvCI7e/tqErbiYK5O2Uxvy609RhCzjzX3cRmhXAB5rkdoz9pWb7E5ZO7ZA5FajQgG6pWc1Y+tkAjzYbKMPEv2Foy64WZCCqsjB/9lVUWPV1A9a1NadvuTGoWHYlcRVisRi1YiqxFRgD2vnjV0ayeJjLDtCaBKqttRNKxJ4x/hT7nA1yTSw7e3I/e6U2HUyeIScR5Y/nuyyNyK8tEckKCZuoAwptgXKgKqLJXlQjG+aNZE8gcEjnQT+zSlSjrsypVgzeuLCSj8uPcj9RY+uvf30mtBI+0sEq3znlSgYKarLJgK96/VGTpNCIx7NB92xdHJsFMQiB74LC+aPYfkbEjkDfxBCS+bPmlZgxkmjyD81fWP6g6BvsYpg58TwcLOOCkN3ar5oELjZ9ee2lvU99Os7Iu42yLjeMgNgDHIk9uxJ5PI9u4I6fFUoLbNEORUSKVZrpuWNBgCAOSb84HvVHVtq7TkjaxTAgUzFQQQPmN2SOa4AIx9b4AXbTTsy3udm5ZJFEasMWajhQqzRRgfpnxxWob+aYwlhutrGyvy8Z8uDrgqtw3Jc5A8fKvcWCcOn4zKU28LQAhQUq14ZWsWBQY168AirAJWvA1TRwbKE8svllAoJXhZqrWSWzNWvAA7k0Fs024dsY5tmpvIVZcoklvZIIoilPH4ib9dH7TcTlZFB24dUIAHCg4DFjRP3ZfL28oHroeCBlIY7FVCiTlZLqwxby13fgcX830F3SbVoJR4G1DIIxyHrnzUps1Q+oPzfTQCQbqVCEMmztq8Pvdl6okADELa2APMVB78y3H2kZDxNsCy4kLZxYXZ4QkVkpOVgcdvXt1sAjhYenxSRqvBWRVpsmYrjVCm5u+5Ptqe5ifwi32RC7S5PGzrwrDkk3XmrH2v0IFaCO9lYtJ4e52mDlaVyp8oRbHFepDUb4f6gab7FpX2zXLG8pDAPGfLZvHn6cfs0jn2hMR8PZRB2cpgxHmCqW/EF7uMTV2PNyKOnnTxIu3YeEY3XPFcgxPcg32tjzz7+mgU7rdzwMDuJYQhD1UMjdlc2xUUBWLHtwrDnvqExn8HxPtMPkkDyMhtQgjFrwncsc/yI7XWun3O5dVEmzV2VB88sYYsysr0qkjnni+QfqQJ7VJAkkR2ccaMjceItM9AIpUdg9VV/TnvoAl3e4NskmyJ8JTiFKnEh+QXoEFwlcDgG/QaZ9NlkMltJBIHJDrHVXdKbI8zLGtEXf0qjpfJsGdkKbOHhnjkBcMVACmPkNxYJ8vej7GiTP05/ELR7ZPDfFyOEbJw/iW6ufMvBsDnM0eCdBftZp4pQm5khIYSSfi4RSmRLYBQFzAAJHHv+Ft++W3v+Fhvi/OvviPX34/PjSXdeNMQZNhG5C0LlUlcirEHjiyqNxfyj2GrNxslaOOSLZxO5eiHYLQs2wIDBhxYruDoHb7uNYzLkPDC5ZDkYjmxV3+rVQ6ttyVHjRWSFALrZJ7Cru/ppRtnmWNlbaRrk4uMSggqY1sgVXzhlr2Ut6nVKxuZRey24PkrzpYKnk3V2EoqAPw9xfAM+u7PcSPEYHVFUSZBq5YoRGR5G+VueCOL76XdY3TJuQqSIjGIFQ4cIpBIYkhcGsMi8sCCFA+fWpGs71aORt2uMUUgWIcuVysyKTj+LEUshNVcagWTwC6Te7oorQybSWS6xsBm8xArICmFE4mv4Mjk9i5N8wV4GkiXcLzdMqlQVdiThSri2N8iye5B0C+0mCL/wDDoVIK2Q6jFQTkRVUa5sHi75qtXGSSYMZdlHNGwZCVZGLRgk48WDQONFhbKe16CEM81Lludp929PkMcgFYkHJe+OLcV8nfvpvslaODPe+AWFAmJDXKqhABtmLNYAAsgqvPqpm2VSSGHaRShypQq6qGQoBmTlkxsMKqiAlHjTD7TuJWEU2z+7ZvNIJR5atlYAeawQvNgg8j20Bue0YICIvMAEVlUHuGAxIsclTVdyPXSbrOwZZYvsa7ZVwlZkOAt/ugjBaI8vFtV1iPbTST4W2lfwI+UCgW7AKoFA9qVePp9TrJw9GXBPE6ezFkUyU0igMfDVxiXPp2JP8Ak2J4N6DRfCQclmbZRbUEALgFDEBmFMoHFAKR6cn2GtLrK/CWyVZ9xKIJoTJjxJVcZfLxYskubPJe+961WgUfFBUbdsvGrJB9wacW6iwb+Xnzf5uXB1nU3sLwQMIt0oglFxFQpJcHxC98MqhnYsO9GiQwJ0XxNMVhNM6UUJZELGg6kqApBth5eDfPFnjSFOoXGA3UKkJWVSYqIURqrLgpogs2Xr5mr0FAn2ogpUQ9RTytXIUgLHHIoPNcopUOebyBPI012AMzIue9jUoreIZaU2VcCyvzEyInpdHvibpi6rmwx6oaK+sI5YyL6kCmVbXGh8wb0One26buWhYfbSxcoySeEAVHdgACOD9eQLBs86DPgQNHCxXdFkygXhbYLIkod/Lak4qwNKRl6EAg3c7aEySsPtavIQ7+HS8yLEPmAvsI1Pr5SfS9Nth0bcJKHfdtIlOCmFfMVZabM1iQRzdhqOqtr0TdohH20k8cmMHkJhfJJ5IVyL+bL0PACtuFlUbcjdcsAHYAFRRivIgluQz5MObsGq0EHXww0S7xrlYYsxXkoZCxxUmslxv3c/QafbHpO5RgX3jOniM5Xw1FgljhZJIAJHb0Wq9u2nSdyGUybwyANkR4QWwL4sNY9Pf8u1AJ0yRJN0ZPDmS7xyRqYkC2JAxWgrKL78c8ga860UO4JME8hAVGZbxxyD0tfOVYAkH6/lphtOjSJKj/AGhiqggpRpshzyWPGQDDuR2s6W9enjWdr3bQtQpVQkg4s1Cu4KgkpV3RvsNBUu3jj2/ixQ7lGQUo4z7Mw48woFyLr9RGrNxs43jMqxTX42RVyUyMmIJxUHJQSOGHYN34sU9SiO4Mib1+ZYY/Cw4ORRlHJBAYOSDxxZAYd473bIs0qt1B0dgylAHIXPzChkeQosf6x7cALHlwSZFG7XIOgqMubMYogk/hJJBGN9jzeiNxtI/B8UNuT5kFFvNFYCHjE1irWeD2u651M7pZIZpftXiRqsfIjIwIUMWHIsurBq9Aw/X5toZJchBvzSgkfcghQTIF5JpgOFH+jB9zoA2kRUVFi3ZUsXxC8q6luQSvmLk85MOApIFnRG42O28HM/aJFd6xFFgQkkZWiATwXFGzdV6aDj6jmqmTfyIHTIKsVGmDUbWzxx7diezLRG66xDKAftnhyKGRwiOLNgEgGjwxXnQDyrEwS9vvmAL4k9wWVWN2bAHyg+h99aLoyquzFow8hZ0YG8iMnWiLoElQPYADSrd7hIU+/wB4cZoZCivGSMSEtioNtjl2scP9L01+HxHHtyI2Z1RpPMxFnzFu/r3qzyas82dBlmi2qKjHabtREitkFJC2RIRbUSQygE1+H8jo7qm2jYLuUh3EjbjuoY+TFC6kUGrmNQCpxsgreXmh1jrez3KQl5fCbHIDEsQZY2pbU1kDTUCeUXV/Tdym6gMP2pneZFZbSmQYrYajRJINi+eRzySHdTVSnitFOzSK0jRgsMWVV8tBL5IFEjv/AER3HT4YhHJEm4aSTIowU/dkhjbKy+UjNqyXua1T9oBidhv5GWEK0gEXIVixTjg/s74aP6nvw6wuk0iAmRLVQLYI4JYswUVRZb7mjyL0FjbkCRJzDuTI8aOVUWq5DDE3XIPJ9u/vrzovSkkEcrLNG6UFRmbyBc0WrUDlST7+bQ/Setxo4Vt20yvyC8ZBBIjC80KSjdkVbdxXIe7SGCQiTeyKwlaUUh4ErlwtmwVF4j0FdrvQaSboETTNPcgkYJZVyB5A4Xjtxmf+7v1+gxGXxrcPkH4ahYUqOPambj/OOkk/WIVSSOTdMUeHIHFyyhl4YNzxiVr1s+92Ft93CWUjfbgKJCgQA4gqxFErYxJqgfTjtQAbzWQ68mW8I+zSOojjzlBZFrxTQDDhitliDYAvtZOnnWetptsPEDnPKsR+ipc2SQBYBr/2Os98S7qBpI3eV4x4SsSAKxcsV4u2PlIIUGg3sb0FW03sEYQ4bqNJSqgv2cSjyqSx4IMhbjth34I1T9jVSxG23Pl8RYvDd/N4buVPbyq5k4PN2e6qDrzcbyEso/fCZTmyqwVqDBmBWiST84W6rycEGiLuj9b28Ly5b4uWILK6tYtTg3BONgE8gWAOBxoCNuke3MUkEE8gwe7JuMRBQUxI+aiyqo7sPYllOm+LQGVRttzkzqnmjOIuTwySy5AAct7UByLvSFfCji2r/bZYw8easVvyrGrP4nmIBx5PPc+3GtXD8TbVnVBKCzkKopuSQGHNVyCP6vTQNg2sL1XrEG6apo5SkLurRoSVcfKWIAF1zVGxf11t5BQNe2sN0mYiFQu9lMYMcSs8TcyUoLZu1lSLsE8MT60NBp+j/EMO4ZkjLZKLIZSvGTL6/VTY9LF99N9Z74akYu6tu49wALAUcqCz0SbJIPy8/oca0OgB6luYFAE7RgFloSFaLZDGr/FlVet1rM9T3BEhlhng8FkjmUEKVcA058qFioCxU2Ron2CjWg+I1uA/diQBkJQmrGa3zYojvZ9qo3pBu4maJR+99hI2wHjexLBWKjzKxVG5J5PaxyFDrKUjdfsFLCfEXFQnioSTXBYICovmxiPbTjZT7kOpx27RE0yxHlbY8g9jwQx/M/rCj6MvjFH2a+Hd+L4jeqtQqzZ5IJsfMONd8NLIJB4m0WJiWUurnjyizTEmqWNfQ8XQB0HK2/jMmc0BjYyFWcjOO5CIgKAVvIV5bs36Xqa+63RES/dRzDzSKSCrgBA5X8WCs9ehtV9DRVnZG3eTYqXovxKQWOYvGzYAHmvi/Ze2jt9tvHtp9pK7ANGAkmNxtixJuRVvIAVZPkU8egSi3G8bxI5ngjLwt4RiJzVxiCxzJUgMw9DzQ51Hb/vgqrk0LklmL35R85APY4fIBQJ4Nn3BPSqdr6erhnIWnIoZgZSWSKKkNSg/K3vppsYpI2RE25SNyGlLPkqXHyqqSCPMqr2rzE1zoLtnudwZEDybZlJbIITlVGsRzZBHPPYaD6vNKN3STIg8NfLIrY8km7xwyxV+LulPbuO6VsXScf4lHGitSSKwGK4n8I7+ZnHpw/b3v6tCzTNhtopXCryZAGA8xBI7hcgVFfX3NAtk3e4ABG42Lgi8zQVeJGVquyMRFVH0Y8DRy7xwsyCSB5CjtFI3yAr5AJKHYOG9b4YC8TQQjlWs+nR0zRr5CrUPIlmhZVRmb9lA50XLtGJlU7CMqqt4ZLr5ypJjFV5bLMb9L0HnTmmErCWTaCK3tY2NknFkLhvUc8AgAV9Kn0/cThwssm0AUgTKmQPIc0Mq9WiPN927WNQbZs/iGTYxsxU0S6jPzDy+uPlVW71Y9NRXZhzI77NUC1IrCRKkYFXC+wBYLya7aCcfjLiC+0CsajIB8yDLgenAIoDiif1+wSS4OTLthI0gMZUgilCNItVZNBrq+98elAgYxso2aERZYxmYEZVGoF3SDAklSOKB7nXR7WahhtIgEyaI2pHJo15uLj8tjuSxoCrCw78yQKV3ECOGJYnEUpFoKs800RJBo3waI0fsd6ShVnjd2yYGEZKEugT6fqPeiBdHQe9j4Hg7ON2N5qxRSvYLfJ+YA19Bpj0fbVG4eFYsma1Fcr2BJUm+P/4NBn4dxOfBY7raUQsjqwwtD5hSMMhaCQ81zz6HR25aYTqEnhVZGuFPVlCoWFhexAc9z3u/QV9Z+H4pUQQRx4NasyAcLixBDZD8QC8X81+mozq4iVpIIVmRkWAtKGyLlGlIZvXhj6khf2hNp5ZJ3SCXbsjMbRrJxCopHC0DkJDRJsG/Q6mdtvxd/ZmUU2KimcqUJHK4gtTi/S11RtPFD5DZxeN3JEqhrtC9gE18xarNWO98ttvvdxkol24VTwSrh8TlQsUOMeSfTtzoPZtpMZlI8LwCoDoQcrpgceK7FB/q6Gh2W7XjKIp4jsMmYkqZMkX5KULGcKF1QOh33298aZBGkseahMWVWRacnPzmyfJXC8H10Ud9uiI8YlLBT4qFgvmBUDE2TgfvCD64jQS3/T9wZxJG8QQBQFZeasmQFqJp6j7V8g9ufX2m7G4yV4vAyU4EEGsHDcgHkuUb/V9K5gu83ZEitEiPiDGFkVmPIz4ahxY57c/lr1ep7jxADAgTLE/epkLCleLq+Tx9PaiwOmjBqwDXuNZv4ikdZ1CTpETC5QMT8yMhY41RUK1H15HtrTazfW9rK89jaxSoE4Zit3T2DkLFkqBifxMSRWgFh6nISP8AGdmOCaFivOO9/K1FRieSb444q3PU5W8BVngSanuywSQqayHlrHJHFE8ZDk8WTF00iGUrsIo5ucAPDIbIgGzY79zfp9eNUDYy0CenxOU+TzRivxcC6FMX572b9dBKDdScsu42hUS8kC7BAN8DzORfymq49Dpsm8SKGN5ysjFgucMTMMiaFBAxA4qz6166U7SDB6m2cUSsUVSjJY4ijUdxlRLenAQcHi5mKeNpFG1DwIUaMtNjzGKB5JFUEPIXkMTfGg0P2+GwPEQkjjzDnsPevUD9Y0n+IgscKCN9tt4BlbuqlVFE+VSMT+Int2/PQvTOmRu3O0TwmLfeLMHACkUBQBIYgkgkkEkHg1pwNjtiYUGFxC4lDcgEV2vzAget3V+mgM2mwijJZI0Rm+YqoBNksbIHNkk/mTorXgOvdAH1TYrMmDFhTK4ZasMjBlIsEdwOCCNY7fEwy0YtwwXB/LNKRRaQBcRFiVB7qOQtUOwbXdYikePGKUxOSKcIGoA5EUePMAV/X76zzdY8DcMk+5kOIjJBiVU+88RVJYG8Syt2qvDHPqQEG8jyRpBugHUTUHLBSXIwoKB+Jm4vhL9FvkjgQSFG3jv4ZCLLK3mPhlCEZrKviuV+/PPOrJ1kCRKd/IA6M5+6okZDNySwZAplQAXwo7GrEN3vJCTj1JPK4DXEqhKNvyQ3nx4x44vtoBZ320saJLHvAYmJHlskvIUstQLXjZX0D8g8aMIikzMW63IbIMwYt5haXiKBNDHkcAN7HTfofVYw3hNuhK5YgWKbIFsgaOI7dqFfrAF8vX9uJmR/K8YNsR2B8M9+9MWX9aN+joBYeuJCiLjuZbVSmSeaiink8c+pLc2SPbV+x+IfEavBlUMAULCr8rMQfagvpfJ/K7h8SbXHPxlxILXzVAEn09ACf2e41d1LqEUISSQdyUDBbI4Lt9QKSz/NHc1oBNj8Q+I6J4E6ljRLIQo8rNd+1iuQOSProLqW1im3ZjaHchgB98oIj5XLhu1jED8zXrRa7P4g20sgjjlVnZSwFHkC+eRXpf5c9tI+tzxrvlynkjfBaxSwcL8t3ZzEx4A7ovNqAQq6RsIpFWH7PuolrIFuAAYRGQ3pdEggAjK29b1YPCeSNDt96tkgEghR5wLYg8C2se6rZsKCKI+qwsrFeozAL4YYsvylh4S8lRy7kNyTz9OxMPUIZsIk3rmRZMw4Q22aOAORiygMW9hiDxV6CA2cDlovC3ahAxDFeBhkPJ35Iby0Oyr7VryTaRZC492VwRgPMSWcsMWBGIKhLNmhY9cdSj6hEYZct07K0yr9oNAKwRDSjKwPIDwAMpPXk6mepIEZG3Dy+MrJmVChOQhNErk1yoKXk4kcdtBB5VSaKRdvuSrhpOAfKzu2VoB3818nge1c+dM2W3lyT7PukXB4spVYABsAQpPmHagRwKbtqrY7mP8Ag137+SMPisdBVxu+QSQbsDK/JXPmOpfa41QM29d/M0iKi8kASOB2BNoCSbF+G1GshoJde6V4ViKJ5bR37sxDDGgBiVvtiCR2PtYe7M5wSAJIoOShZbU9seAOQvtXPqPTSTf9ahl8MDfGNlVsvDQjI0ltRugtg1zwT7E6ZdKnT7E03jNg6NMZDWUYZcjdErko9uONAm2EESPC/wBk3KuAFLEOVQFQGocn1rsLr6AalP0+JRLtlg3BWFTIjebBisQVVBA7kMQFXtXFEACiCeNDGqb+bE4cCPjs5Hcfioji/kPsa7aN4kc2G/mcRwqzvj3XBqoFgQTWZPFhhR9QE+mdMhaRY0j3kZQGpm8QLmFiQfOPNxwGI58M8m9FbKBNzJIZINxEz2CcpQLUyR18oVbVQ1rwSw5JxJt3E4k2qSLuD9zIQHQMMibiVWuz+NbaiLFgdtV7neRT7YyR7iX/ABaLN6HmJAWUE2Qufk968zDsdBHpmzj3E0hl28sRZY2yykAc4LkDwAClKOe/5rwGqwKoU7feU/hs5UOFSgaBZsTioY3XA59Qaum6jDJFHE26lEiNTnAs5LF1XlLUG1JBF/KNT6eUlBK9QlcIVDiiLOMZog+aja9vVmF6CM+2glg28q7eZw4WIjJskjZQxLYBg1AAEdjePJ41buOnw/anJ2sxLSpco8Sr8INkBXYeFGhri6vkVrhEIks7yWSIBYip44fJFyYkAfMpyFHyDnnkfp0mySaNl3DmWsfMPLdeGXNirqFkys/MTzleg3A0j6n1aWLcJGu3eSNltmVSaPNCx5fQXlXe9PBrLfEm5A3MYMs8YEbfwVEDxD4YLDlic8AtDv8AmaCZ+JpLH+JbrE+yeYG1AsGlAok978vbVkfX3esIJla+VkRvlwzBAUHubTvwVP0tSN5H4B3A387xriG4onOwrYmiAM1NLV4EcnjXN1OHdxx5bhlcKRSxkkF/DwD8FbAki47FjY7cAVu+qJLgZdtu0bHAlFIH3nhllskGi2A7A2K9xpYs8aJLe337MUdSrK+PIThTX1oNV8N3AAF/VpUgcB97KFmBcuMSuIjlfK8r+VDytigKA4KuvhXqMTBoo52nK2SzAihwMef1H9egV7rbKskiON2EUlvFWR2yLGzQxrvIOLoBCAKBBCcQMEYDeowiigLAYsioshBtVJLU7qSOOfTgn6DrPfGLgIgaaSNSSGWEEySCuyFTkpHuPfQVfDk6tuGqTcMfDBqSwo8xqkbkH6n8uOw0+q4flHfsO93+u+b/AD1ZoItrOdR/jL/zY/6312u0Ae//AIltP5q/8GoTfI35n+oa812gB+Iv8r/8z/hfTrc/wzfzj/xJrtdoIR/g/I/8Mmidp/F1/wD9E3/5Jdea7QT2P8NF/wDM/rOnE3zD/v1Gu12g6P5R+Y/r15H3X/v012u0FX4f9Yf8tC7H5YP55/4G12u0Byfi/m/8zqfqP+/Q67XaCA7/AKzqnpPaX/SH/hXXa7QEL/8Asf8AnquL8X5f8jrtdoLE7H8/7NQl+WT+b/yOvNdoLD/y/t1Ha/N+r+zXa7QX7j5T+Wle2/j0/wDoIP8Aj3Ou12gcapb5j+r+s67XaCHp+z+vQPU/8l/po/69e67QCdG/i20/0Ef/AOPTPYdz+bf1jXa7QGnSzrPz7f8A0o/qOu12gZjXuu12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6" name="Picture 8" descr="http://i.telegraph.co.uk/multimedia/archive/02682/lloyds_2682344b.jpg"/>
          <p:cNvPicPr>
            <a:picLocks noChangeAspect="1" noChangeArrowheads="1"/>
          </p:cNvPicPr>
          <p:nvPr/>
        </p:nvPicPr>
        <p:blipFill>
          <a:blip r:embed="rId4" cstate="print"/>
          <a:srcRect/>
          <a:stretch>
            <a:fillRect/>
          </a:stretch>
        </p:blipFill>
        <p:spPr bwMode="auto">
          <a:xfrm>
            <a:off x="3851920" y="1662392"/>
            <a:ext cx="3637756" cy="2270664"/>
          </a:xfrm>
          <a:prstGeom prst="rect">
            <a:avLst/>
          </a:prstGeom>
          <a:noFill/>
        </p:spPr>
      </p:pic>
      <p:pic>
        <p:nvPicPr>
          <p:cNvPr id="43020" name="Picture 12" descr="http://upload.wikimedia.org/wikipedia/en/5/5a/Lloyd's_List_Australia_cover.jpg"/>
          <p:cNvPicPr>
            <a:picLocks noChangeAspect="1" noChangeArrowheads="1"/>
          </p:cNvPicPr>
          <p:nvPr/>
        </p:nvPicPr>
        <p:blipFill>
          <a:blip r:embed="rId5" cstate="print"/>
          <a:srcRect/>
          <a:stretch>
            <a:fillRect/>
          </a:stretch>
        </p:blipFill>
        <p:spPr bwMode="auto">
          <a:xfrm>
            <a:off x="3621547" y="2844610"/>
            <a:ext cx="1886557" cy="2672622"/>
          </a:xfrm>
          <a:prstGeom prst="rect">
            <a:avLst/>
          </a:prstGeom>
          <a:noFill/>
        </p:spPr>
      </p:pic>
      <p:pic>
        <p:nvPicPr>
          <p:cNvPr id="43022" name="Picture 14" descr="http://i.huffpost.com/gen/1372509/thumbs/s-LLOYDS-LIST-large.jpg?6"/>
          <p:cNvPicPr>
            <a:picLocks noChangeAspect="1" noChangeArrowheads="1"/>
          </p:cNvPicPr>
          <p:nvPr/>
        </p:nvPicPr>
        <p:blipFill>
          <a:blip r:embed="rId6" cstate="print"/>
          <a:srcRect/>
          <a:stretch>
            <a:fillRect/>
          </a:stretch>
        </p:blipFill>
        <p:spPr bwMode="auto">
          <a:xfrm>
            <a:off x="6156176" y="2420888"/>
            <a:ext cx="2476500" cy="1809751"/>
          </a:xfrm>
          <a:prstGeom prst="rect">
            <a:avLst/>
          </a:prstGeom>
          <a:noFill/>
        </p:spPr>
      </p:pic>
      <p:pic>
        <p:nvPicPr>
          <p:cNvPr id="43027" name="Picture 19"/>
          <p:cNvPicPr>
            <a:picLocks noChangeAspect="1" noChangeArrowheads="1"/>
          </p:cNvPicPr>
          <p:nvPr/>
        </p:nvPicPr>
        <p:blipFill>
          <a:blip r:embed="rId7" cstate="print"/>
          <a:srcRect/>
          <a:stretch>
            <a:fillRect/>
          </a:stretch>
        </p:blipFill>
        <p:spPr bwMode="auto">
          <a:xfrm>
            <a:off x="3275856" y="4365104"/>
            <a:ext cx="3168352" cy="2163164"/>
          </a:xfrm>
          <a:prstGeom prst="rect">
            <a:avLst/>
          </a:prstGeom>
          <a:noFill/>
          <a:ln w="9525">
            <a:noFill/>
            <a:miter lim="800000"/>
            <a:headEnd/>
            <a:tailEnd/>
          </a:ln>
        </p:spPr>
      </p:pic>
      <p:pic>
        <p:nvPicPr>
          <p:cNvPr id="43024" name="Picture 16" descr="http://www.shippingjobs.com/changing-course/thumb/Lloyds%20List.jpg"/>
          <p:cNvPicPr>
            <a:picLocks noChangeAspect="1" noChangeArrowheads="1"/>
          </p:cNvPicPr>
          <p:nvPr/>
        </p:nvPicPr>
        <p:blipFill>
          <a:blip r:embed="rId8" cstate="print"/>
          <a:srcRect/>
          <a:stretch>
            <a:fillRect/>
          </a:stretch>
        </p:blipFill>
        <p:spPr bwMode="auto">
          <a:xfrm>
            <a:off x="5359102" y="3284984"/>
            <a:ext cx="2237234" cy="223723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899648" cy="792088"/>
          </a:xfrm>
        </p:spPr>
        <p:txBody>
          <a:bodyPr/>
          <a:lstStyle/>
          <a:p>
            <a:r>
              <a:rPr lang="en-GB" dirty="0"/>
              <a:t>Great Men of London marine insurance</a:t>
            </a:r>
          </a:p>
        </p:txBody>
      </p:sp>
      <p:pic>
        <p:nvPicPr>
          <p:cNvPr id="44034" name="Picture 2" descr="http://upload.wikimedia.org/wikipedia/commons/d/d6/John_Julius_Angerstein_1824.jpg"/>
          <p:cNvPicPr>
            <a:picLocks noChangeAspect="1" noChangeArrowheads="1"/>
          </p:cNvPicPr>
          <p:nvPr/>
        </p:nvPicPr>
        <p:blipFill>
          <a:blip r:embed="rId2" cstate="print"/>
          <a:srcRect/>
          <a:stretch>
            <a:fillRect/>
          </a:stretch>
        </p:blipFill>
        <p:spPr bwMode="auto">
          <a:xfrm>
            <a:off x="4644008" y="1700808"/>
            <a:ext cx="3049312" cy="3992961"/>
          </a:xfrm>
          <a:prstGeom prst="rect">
            <a:avLst/>
          </a:prstGeom>
          <a:noFill/>
        </p:spPr>
      </p:pic>
      <p:pic>
        <p:nvPicPr>
          <p:cNvPr id="5" name="Picture 4" descr="http://www.historicalportraits.com/ArtWorkImages/1008.JPG"/>
          <p:cNvPicPr>
            <a:picLocks noChangeAspect="1" noChangeArrowheads="1"/>
          </p:cNvPicPr>
          <p:nvPr/>
        </p:nvPicPr>
        <p:blipFill>
          <a:blip r:embed="rId3" cstate="print"/>
          <a:srcRect/>
          <a:stretch>
            <a:fillRect/>
          </a:stretch>
        </p:blipFill>
        <p:spPr bwMode="auto">
          <a:xfrm>
            <a:off x="971600" y="1700808"/>
            <a:ext cx="3148584" cy="3960440"/>
          </a:xfrm>
          <a:prstGeom prst="rect">
            <a:avLst/>
          </a:prstGeom>
          <a:noFill/>
        </p:spPr>
      </p:pic>
      <p:sp>
        <p:nvSpPr>
          <p:cNvPr id="6" name="TextBox 5"/>
          <p:cNvSpPr txBox="1"/>
          <p:nvPr/>
        </p:nvSpPr>
        <p:spPr>
          <a:xfrm>
            <a:off x="971600" y="5661248"/>
            <a:ext cx="3168352" cy="369332"/>
          </a:xfrm>
          <a:prstGeom prst="rect">
            <a:avLst/>
          </a:prstGeom>
          <a:noFill/>
        </p:spPr>
        <p:txBody>
          <a:bodyPr wrap="square" rtlCol="0">
            <a:spAutoFit/>
          </a:bodyPr>
          <a:lstStyle/>
          <a:p>
            <a:pPr algn="ctr"/>
            <a:r>
              <a:rPr lang="en-GB" dirty="0"/>
              <a:t>Sir John Barnard, MP</a:t>
            </a:r>
          </a:p>
        </p:txBody>
      </p:sp>
      <p:sp>
        <p:nvSpPr>
          <p:cNvPr id="7" name="TextBox 6"/>
          <p:cNvSpPr txBox="1"/>
          <p:nvPr/>
        </p:nvSpPr>
        <p:spPr>
          <a:xfrm>
            <a:off x="4644008" y="5661248"/>
            <a:ext cx="3024336" cy="369332"/>
          </a:xfrm>
          <a:prstGeom prst="rect">
            <a:avLst/>
          </a:prstGeom>
          <a:noFill/>
        </p:spPr>
        <p:txBody>
          <a:bodyPr wrap="square" rtlCol="0">
            <a:spAutoFit/>
          </a:bodyPr>
          <a:lstStyle/>
          <a:p>
            <a:pPr algn="ctr"/>
            <a:r>
              <a:rPr lang="en-GB" dirty="0"/>
              <a:t>John Julius Angerstein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45024"/>
            <a:ext cx="7467600" cy="1143000"/>
          </a:xfrm>
        </p:spPr>
        <p:txBody>
          <a:bodyPr>
            <a:normAutofit fontScale="90000"/>
          </a:bodyPr>
          <a:lstStyle/>
          <a:p>
            <a:pPr algn="ctr"/>
            <a:r>
              <a:rPr lang="en-GB" sz="4900" dirty="0"/>
              <a:t>Thank-you!</a:t>
            </a:r>
            <a:br>
              <a:rPr lang="en-GB" dirty="0"/>
            </a:br>
            <a:br>
              <a:rPr lang="en-GB" dirty="0"/>
            </a:br>
            <a:r>
              <a:rPr lang="en-GB" cap="none" dirty="0"/>
              <a:t>Dr. A. B. Leonard,</a:t>
            </a:r>
            <a:br>
              <a:rPr lang="en-GB" cap="none" dirty="0"/>
            </a:br>
            <a:r>
              <a:rPr lang="en-GB" cap="none" dirty="0"/>
              <a:t>Centre for Financial History</a:t>
            </a:r>
            <a:br>
              <a:rPr lang="en-GB" cap="none" dirty="0"/>
            </a:br>
            <a:r>
              <a:rPr lang="en-GB" cap="none" dirty="0"/>
              <a:t>University of Cambridge</a:t>
            </a:r>
            <a:br>
              <a:rPr lang="en-GB" cap="none" dirty="0"/>
            </a:br>
            <a:r>
              <a:rPr lang="en-GB" i="1" cap="none" dirty="0"/>
              <a:t>abl28@cam.ac.uk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Medieval Italy</a:t>
            </a:r>
          </a:p>
        </p:txBody>
      </p:sp>
      <p:sp>
        <p:nvSpPr>
          <p:cNvPr id="15362" name="AutoShape 2" descr="http://worldtravelmaps.info/wp-content/uploads/2012/08/old-map-of-italy-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4" name="AutoShape 4" descr="http://worldtravelmaps.info/wp-content/uploads/2012/08/old-map-of-italy-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2" name="AutoShape 12" descr="http://worldtravelmaps.info/wp-content/uploads/2012/08/old-map-tours-italy-floren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4" name="AutoShape 14" descr="old map tours italy flore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375" name="Picture 15" descr="C:\Users\Canadrian\Desktop\old-map-tours-italy-florenc.jpg"/>
          <p:cNvPicPr>
            <a:picLocks noChangeAspect="1" noChangeArrowheads="1"/>
          </p:cNvPicPr>
          <p:nvPr/>
        </p:nvPicPr>
        <p:blipFill>
          <a:blip r:embed="rId2" cstate="print"/>
          <a:srcRect/>
          <a:stretch>
            <a:fillRect/>
          </a:stretch>
        </p:blipFill>
        <p:spPr bwMode="auto">
          <a:xfrm>
            <a:off x="571472" y="1428736"/>
            <a:ext cx="5799959" cy="4088496"/>
          </a:xfrm>
          <a:prstGeom prst="rect">
            <a:avLst/>
          </a:prstGeom>
          <a:noFill/>
        </p:spPr>
      </p:pic>
      <p:pic>
        <p:nvPicPr>
          <p:cNvPr id="3" name="Picture 2" descr="http://www.jeremyirons.com/gallery/albums/Batch%20Files/Merchant%20Of%20Venice%20Photos%202/normal_merchant00.jpg"/>
          <p:cNvPicPr>
            <a:picLocks noChangeAspect="1" noChangeArrowheads="1"/>
          </p:cNvPicPr>
          <p:nvPr/>
        </p:nvPicPr>
        <p:blipFill>
          <a:blip r:embed="rId3" cstate="print"/>
          <a:srcRect/>
          <a:stretch>
            <a:fillRect/>
          </a:stretch>
        </p:blipFill>
        <p:spPr bwMode="auto">
          <a:xfrm>
            <a:off x="6559226" y="1412776"/>
            <a:ext cx="1829198" cy="2244415"/>
          </a:xfrm>
          <a:prstGeom prst="rect">
            <a:avLst/>
          </a:prstGeom>
          <a:noFill/>
        </p:spPr>
      </p:pic>
      <p:sp>
        <p:nvSpPr>
          <p:cNvPr id="10" name="TextBox 9"/>
          <p:cNvSpPr txBox="1"/>
          <p:nvPr/>
        </p:nvSpPr>
        <p:spPr>
          <a:xfrm>
            <a:off x="539552" y="5589240"/>
            <a:ext cx="5760640" cy="369332"/>
          </a:xfrm>
          <a:prstGeom prst="rect">
            <a:avLst/>
          </a:prstGeom>
          <a:noFill/>
        </p:spPr>
        <p:txBody>
          <a:bodyPr wrap="square" rtlCol="0">
            <a:spAutoFit/>
          </a:bodyPr>
          <a:lstStyle/>
          <a:p>
            <a:r>
              <a:rPr lang="en-GB" dirty="0"/>
              <a:t>Italy: the birthplace of insurance.</a:t>
            </a:r>
          </a:p>
        </p:txBody>
      </p:sp>
      <p:sp>
        <p:nvSpPr>
          <p:cNvPr id="11" name="TextBox 10"/>
          <p:cNvSpPr txBox="1"/>
          <p:nvPr/>
        </p:nvSpPr>
        <p:spPr>
          <a:xfrm>
            <a:off x="6528849" y="3789040"/>
            <a:ext cx="2088232" cy="2031325"/>
          </a:xfrm>
          <a:prstGeom prst="rect">
            <a:avLst/>
          </a:prstGeom>
          <a:noFill/>
        </p:spPr>
        <p:txBody>
          <a:bodyPr wrap="square" rtlCol="0">
            <a:spAutoFit/>
          </a:bodyPr>
          <a:lstStyle/>
          <a:p>
            <a:r>
              <a:rPr lang="en-GB" dirty="0"/>
              <a:t>Above, the hapless </a:t>
            </a:r>
            <a:r>
              <a:rPr lang="en-GB" i="1" dirty="0"/>
              <a:t>Merchant of Venice</a:t>
            </a:r>
            <a:r>
              <a:rPr lang="en-GB" dirty="0"/>
              <a:t>. In reality, he probably would have bought some insurance.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313240" cy="1143000"/>
          </a:xfrm>
        </p:spPr>
        <p:txBody>
          <a:bodyPr/>
          <a:lstStyle/>
          <a:p>
            <a:r>
              <a:rPr lang="en-GB" dirty="0"/>
              <a:t>A very early London policy</a:t>
            </a:r>
          </a:p>
        </p:txBody>
      </p:sp>
      <p:pic>
        <p:nvPicPr>
          <p:cNvPr id="4" name="Content Placeholder 3" descr="HCA 24_29_45b.JPG"/>
          <p:cNvPicPr>
            <a:picLocks noGrp="1" noChangeAspect="1"/>
          </p:cNvPicPr>
          <p:nvPr>
            <p:ph sz="quarter" idx="1"/>
          </p:nvPr>
        </p:nvPicPr>
        <p:blipFill>
          <a:blip r:embed="rId2" cstate="print">
            <a:extLst>
              <a:ext uri="{28A0092B-C50C-407E-A947-70E740481C1C}">
                <a14:useLocalDpi xmlns:a14="http://schemas.microsoft.com/office/drawing/2010/main"/>
              </a:ext>
            </a:extLst>
          </a:blip>
          <a:stretch>
            <a:fillRect/>
          </a:stretch>
        </p:blipFill>
        <p:spPr>
          <a:xfrm>
            <a:off x="652783" y="1484784"/>
            <a:ext cx="3559177" cy="4745569"/>
          </a:xfrm>
        </p:spPr>
      </p:pic>
      <p:sp>
        <p:nvSpPr>
          <p:cNvPr id="5" name="TextBox 14"/>
          <p:cNvSpPr txBox="1">
            <a:spLocks noChangeArrowheads="1"/>
          </p:cNvSpPr>
          <p:nvPr/>
        </p:nvSpPr>
        <p:spPr bwMode="auto">
          <a:xfrm>
            <a:off x="4357686" y="1428736"/>
            <a:ext cx="3000396" cy="1323439"/>
          </a:xfrm>
          <a:prstGeom prst="rect">
            <a:avLst/>
          </a:prstGeom>
          <a:noFill/>
          <a:ln w="9525">
            <a:noFill/>
            <a:miter lim="800000"/>
            <a:headEnd/>
            <a:tailEnd/>
          </a:ln>
        </p:spPr>
        <p:txBody>
          <a:bodyPr wrap="square">
            <a:spAutoFit/>
          </a:bodyPr>
          <a:lstStyle/>
          <a:p>
            <a:r>
              <a:rPr lang="en-GB" sz="1600" i="1" dirty="0">
                <a:latin typeface="Century Schoolbook" pitchFamily="18" charset="0"/>
              </a:rPr>
              <a:t>Policy of Anthony de </a:t>
            </a:r>
            <a:r>
              <a:rPr lang="en-GB" sz="1600" i="1" dirty="0" err="1">
                <a:latin typeface="Century Schoolbook" pitchFamily="18" charset="0"/>
              </a:rPr>
              <a:t>Salizar</a:t>
            </a:r>
            <a:r>
              <a:rPr lang="en-GB" sz="1600" i="1" dirty="0">
                <a:latin typeface="Century Schoolbook" pitchFamily="18" charset="0"/>
              </a:rPr>
              <a:t>, underwritten in London, 5 August 1555</a:t>
            </a:r>
            <a:r>
              <a:rPr lang="en-GB" dirty="0">
                <a:latin typeface="Century Schoolbook" pitchFamily="18" charset="0"/>
              </a:rPr>
              <a:t>.</a:t>
            </a:r>
          </a:p>
          <a:p>
            <a:endParaRPr lang="en-GB" dirty="0">
              <a:latin typeface="Century Schoolbook" pitchFamily="18" charset="0"/>
            </a:endParaRPr>
          </a:p>
          <a:p>
            <a:r>
              <a:rPr lang="en-GB" sz="1200" dirty="0" err="1">
                <a:latin typeface="Century Schoolbook" pitchFamily="18" charset="0"/>
              </a:rPr>
              <a:t>TNA</a:t>
            </a:r>
            <a:r>
              <a:rPr lang="en-GB" sz="1200" dirty="0">
                <a:latin typeface="Century Schoolbook" pitchFamily="18" charset="0"/>
              </a:rPr>
              <a:t> HCA 24/29 f. 45.</a:t>
            </a:r>
          </a:p>
        </p:txBody>
      </p:sp>
      <p:pic>
        <p:nvPicPr>
          <p:cNvPr id="1026" name="Picture 2"/>
          <p:cNvPicPr>
            <a:picLocks noChangeAspect="1" noChangeArrowheads="1"/>
          </p:cNvPicPr>
          <p:nvPr/>
        </p:nvPicPr>
        <p:blipFill>
          <a:blip r:embed="rId3" cstate="print"/>
          <a:srcRect/>
          <a:stretch>
            <a:fillRect/>
          </a:stretch>
        </p:blipFill>
        <p:spPr bwMode="auto">
          <a:xfrm>
            <a:off x="2339752" y="2996952"/>
            <a:ext cx="5987218" cy="1214365"/>
          </a:xfrm>
          <a:prstGeom prst="rect">
            <a:avLst/>
          </a:prstGeom>
          <a:noFill/>
          <a:ln w="25400" cap="rnd">
            <a:solidFill>
              <a:schemeClr val="accent1"/>
            </a:solidFill>
            <a:miter lim="800000"/>
            <a:headEnd/>
            <a:tailEnd/>
          </a:ln>
        </p:spPr>
      </p:pic>
      <p:sp>
        <p:nvSpPr>
          <p:cNvPr id="6" name="TextBox 5"/>
          <p:cNvSpPr txBox="1"/>
          <p:nvPr/>
        </p:nvSpPr>
        <p:spPr>
          <a:xfrm>
            <a:off x="4355976" y="4327936"/>
            <a:ext cx="3528392" cy="1477328"/>
          </a:xfrm>
          <a:prstGeom prst="rect">
            <a:avLst/>
          </a:prstGeom>
          <a:noFill/>
        </p:spPr>
        <p:txBody>
          <a:bodyPr wrap="square" rtlCol="0">
            <a:spAutoFit/>
          </a:bodyPr>
          <a:lstStyle/>
          <a:p>
            <a:r>
              <a:rPr lang="en-GB" dirty="0"/>
              <a:t>‘</a:t>
            </a:r>
            <a:r>
              <a:rPr lang="en-GB" i="1" dirty="0" err="1"/>
              <a:t>yf</a:t>
            </a:r>
            <a:r>
              <a:rPr lang="en-GB" i="1" dirty="0"/>
              <a:t> </a:t>
            </a:r>
            <a:r>
              <a:rPr lang="en-GB" i="1" dirty="0" err="1"/>
              <a:t>godes</a:t>
            </a:r>
            <a:r>
              <a:rPr lang="en-GB" i="1" dirty="0"/>
              <a:t> will be that the said </a:t>
            </a:r>
            <a:r>
              <a:rPr lang="en-GB" i="1" dirty="0" err="1"/>
              <a:t>shippe</a:t>
            </a:r>
            <a:r>
              <a:rPr lang="en-GB" i="1" dirty="0"/>
              <a:t> shall not well </a:t>
            </a:r>
            <a:r>
              <a:rPr lang="en-GB" i="1" dirty="0" err="1"/>
              <a:t>procede</a:t>
            </a:r>
            <a:r>
              <a:rPr lang="en-GB" i="1" dirty="0"/>
              <a:t>’ the parties to the policy ‘</a:t>
            </a:r>
            <a:r>
              <a:rPr lang="en-GB" i="1" dirty="0" err="1"/>
              <a:t>promys</a:t>
            </a:r>
            <a:r>
              <a:rPr lang="en-GB" i="1" dirty="0"/>
              <a:t> to </a:t>
            </a:r>
            <a:r>
              <a:rPr lang="en-GB" i="1" dirty="0" err="1"/>
              <a:t>remyt</a:t>
            </a:r>
            <a:r>
              <a:rPr lang="en-GB" i="1" dirty="0"/>
              <a:t> </a:t>
            </a:r>
            <a:r>
              <a:rPr lang="en-GB" i="1" dirty="0" err="1"/>
              <a:t>yt</a:t>
            </a:r>
            <a:r>
              <a:rPr lang="en-GB" i="1" dirty="0"/>
              <a:t> to </a:t>
            </a:r>
            <a:r>
              <a:rPr lang="en-GB" i="1" dirty="0" err="1"/>
              <a:t>honist</a:t>
            </a:r>
            <a:r>
              <a:rPr lang="en-GB" i="1" dirty="0"/>
              <a:t> </a:t>
            </a:r>
            <a:r>
              <a:rPr lang="en-GB" i="1" dirty="0" err="1"/>
              <a:t>m’chaunts</a:t>
            </a:r>
            <a:r>
              <a:rPr lang="en-GB" i="1" dirty="0"/>
              <a:t> and not to go to the </a:t>
            </a:r>
            <a:r>
              <a:rPr lang="en-GB" i="1" dirty="0" err="1"/>
              <a:t>lawe</a:t>
            </a:r>
            <a:r>
              <a:rPr lang="en-GB"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in 1572</a:t>
            </a:r>
          </a:p>
        </p:txBody>
      </p:sp>
      <p:pic>
        <p:nvPicPr>
          <p:cNvPr id="2050" name="Picture 2" descr="THE EARLIEST EXTANT PLAN OF LONDON "/>
          <p:cNvPicPr>
            <a:picLocks noChangeAspect="1" noChangeArrowheads="1"/>
          </p:cNvPicPr>
          <p:nvPr/>
        </p:nvPicPr>
        <p:blipFill>
          <a:blip r:embed="rId2" cstate="print"/>
          <a:srcRect/>
          <a:stretch>
            <a:fillRect/>
          </a:stretch>
        </p:blipFill>
        <p:spPr bwMode="auto">
          <a:xfrm>
            <a:off x="539552" y="1484784"/>
            <a:ext cx="6048672" cy="4295932"/>
          </a:xfrm>
          <a:prstGeom prst="rect">
            <a:avLst/>
          </a:prstGeom>
          <a:noFill/>
        </p:spPr>
      </p:pic>
      <p:sp>
        <p:nvSpPr>
          <p:cNvPr id="7" name="TextBox 6"/>
          <p:cNvSpPr txBox="1"/>
          <p:nvPr/>
        </p:nvSpPr>
        <p:spPr>
          <a:xfrm>
            <a:off x="467544" y="5877272"/>
            <a:ext cx="5181227" cy="369332"/>
          </a:xfrm>
          <a:prstGeom prst="rect">
            <a:avLst/>
          </a:prstGeom>
          <a:noFill/>
        </p:spPr>
        <p:txBody>
          <a:bodyPr wrap="none" rtlCol="0">
            <a:spAutoFit/>
          </a:bodyPr>
          <a:lstStyle/>
          <a:p>
            <a:r>
              <a:rPr lang="en-GB" i="1" dirty="0"/>
              <a:t>London in 1572, map by Braun and </a:t>
            </a:r>
            <a:r>
              <a:rPr lang="en-GB" i="1" dirty="0" err="1"/>
              <a:t>Hogenberg</a:t>
            </a:r>
            <a:endParaRPr lang="en-GB" i="1" dirty="0"/>
          </a:p>
        </p:txBody>
      </p:sp>
      <p:pic>
        <p:nvPicPr>
          <p:cNvPr id="2051" name="Picture 3"/>
          <p:cNvPicPr>
            <a:picLocks noChangeAspect="1" noChangeArrowheads="1"/>
          </p:cNvPicPr>
          <p:nvPr/>
        </p:nvPicPr>
        <p:blipFill>
          <a:blip r:embed="rId3" cstate="print"/>
          <a:srcRect/>
          <a:stretch>
            <a:fillRect/>
          </a:stretch>
        </p:blipFill>
        <p:spPr bwMode="auto">
          <a:xfrm>
            <a:off x="5220072" y="639174"/>
            <a:ext cx="3096344" cy="2349419"/>
          </a:xfrm>
          <a:prstGeom prst="rect">
            <a:avLst/>
          </a:prstGeom>
          <a:noFill/>
          <a:ln w="38100" cap="rnd">
            <a:solidFill>
              <a:schemeClr val="accent1"/>
            </a:solidFill>
            <a:miter lim="800000"/>
            <a:headEnd/>
            <a:tailEnd/>
          </a:ln>
        </p:spPr>
      </p:pic>
      <p:sp>
        <p:nvSpPr>
          <p:cNvPr id="8" name="Freeform 7"/>
          <p:cNvSpPr/>
          <p:nvPr/>
        </p:nvSpPr>
        <p:spPr>
          <a:xfrm>
            <a:off x="5796136" y="1470689"/>
            <a:ext cx="1812796" cy="913282"/>
          </a:xfrm>
          <a:custGeom>
            <a:avLst/>
            <a:gdLst>
              <a:gd name="connsiteX0" fmla="*/ 38425 w 1812796"/>
              <a:gd name="connsiteY0" fmla="*/ 31540 h 913282"/>
              <a:gd name="connsiteX1" fmla="*/ 114625 w 1812796"/>
              <a:gd name="connsiteY1" fmla="*/ 85968 h 913282"/>
              <a:gd name="connsiteX2" fmla="*/ 190825 w 1812796"/>
              <a:gd name="connsiteY2" fmla="*/ 151282 h 913282"/>
              <a:gd name="connsiteX3" fmla="*/ 223482 w 1812796"/>
              <a:gd name="connsiteY3" fmla="*/ 162168 h 913282"/>
              <a:gd name="connsiteX4" fmla="*/ 277911 w 1812796"/>
              <a:gd name="connsiteY4" fmla="*/ 194825 h 913282"/>
              <a:gd name="connsiteX5" fmla="*/ 354111 w 1812796"/>
              <a:gd name="connsiteY5" fmla="*/ 260140 h 913282"/>
              <a:gd name="connsiteX6" fmla="*/ 386768 w 1812796"/>
              <a:gd name="connsiteY6" fmla="*/ 271025 h 913282"/>
              <a:gd name="connsiteX7" fmla="*/ 408539 w 1812796"/>
              <a:gd name="connsiteY7" fmla="*/ 292797 h 913282"/>
              <a:gd name="connsiteX8" fmla="*/ 517396 w 1812796"/>
              <a:gd name="connsiteY8" fmla="*/ 325454 h 913282"/>
              <a:gd name="connsiteX9" fmla="*/ 550054 w 1812796"/>
              <a:gd name="connsiteY9" fmla="*/ 336340 h 913282"/>
              <a:gd name="connsiteX10" fmla="*/ 571825 w 1812796"/>
              <a:gd name="connsiteY10" fmla="*/ 368997 h 913282"/>
              <a:gd name="connsiteX11" fmla="*/ 669796 w 1812796"/>
              <a:gd name="connsiteY11" fmla="*/ 423425 h 913282"/>
              <a:gd name="connsiteX12" fmla="*/ 702454 w 1812796"/>
              <a:gd name="connsiteY12" fmla="*/ 445197 h 913282"/>
              <a:gd name="connsiteX13" fmla="*/ 735111 w 1812796"/>
              <a:gd name="connsiteY13" fmla="*/ 456082 h 913282"/>
              <a:gd name="connsiteX14" fmla="*/ 800425 w 1812796"/>
              <a:gd name="connsiteY14" fmla="*/ 499625 h 913282"/>
              <a:gd name="connsiteX15" fmla="*/ 833082 w 1812796"/>
              <a:gd name="connsiteY15" fmla="*/ 521397 h 913282"/>
              <a:gd name="connsiteX16" fmla="*/ 876625 w 1812796"/>
              <a:gd name="connsiteY16" fmla="*/ 543168 h 913282"/>
              <a:gd name="connsiteX17" fmla="*/ 941939 w 1812796"/>
              <a:gd name="connsiteY17" fmla="*/ 586711 h 913282"/>
              <a:gd name="connsiteX18" fmla="*/ 985482 w 1812796"/>
              <a:gd name="connsiteY18" fmla="*/ 597597 h 913282"/>
              <a:gd name="connsiteX19" fmla="*/ 1050796 w 1812796"/>
              <a:gd name="connsiteY19" fmla="*/ 619368 h 913282"/>
              <a:gd name="connsiteX20" fmla="*/ 1105225 w 1812796"/>
              <a:gd name="connsiteY20" fmla="*/ 652025 h 913282"/>
              <a:gd name="connsiteX21" fmla="*/ 1126996 w 1812796"/>
              <a:gd name="connsiteY21" fmla="*/ 673797 h 913282"/>
              <a:gd name="connsiteX22" fmla="*/ 1203196 w 1812796"/>
              <a:gd name="connsiteY22" fmla="*/ 695568 h 913282"/>
              <a:gd name="connsiteX23" fmla="*/ 1235854 w 1812796"/>
              <a:gd name="connsiteY23" fmla="*/ 706454 h 913282"/>
              <a:gd name="connsiteX24" fmla="*/ 1312054 w 1812796"/>
              <a:gd name="connsiteY24" fmla="*/ 728225 h 913282"/>
              <a:gd name="connsiteX25" fmla="*/ 1333825 w 1812796"/>
              <a:gd name="connsiteY25" fmla="*/ 749997 h 913282"/>
              <a:gd name="connsiteX26" fmla="*/ 1399139 w 1812796"/>
              <a:gd name="connsiteY26" fmla="*/ 771768 h 913282"/>
              <a:gd name="connsiteX27" fmla="*/ 1497111 w 1812796"/>
              <a:gd name="connsiteY27" fmla="*/ 804425 h 913282"/>
              <a:gd name="connsiteX28" fmla="*/ 1562425 w 1812796"/>
              <a:gd name="connsiteY28" fmla="*/ 826197 h 913282"/>
              <a:gd name="connsiteX29" fmla="*/ 1605968 w 1812796"/>
              <a:gd name="connsiteY29" fmla="*/ 837082 h 913282"/>
              <a:gd name="connsiteX30" fmla="*/ 1693054 w 1812796"/>
              <a:gd name="connsiteY30" fmla="*/ 880625 h 913282"/>
              <a:gd name="connsiteX31" fmla="*/ 1758368 w 1812796"/>
              <a:gd name="connsiteY31" fmla="*/ 902397 h 913282"/>
              <a:gd name="connsiteX32" fmla="*/ 1791025 w 1812796"/>
              <a:gd name="connsiteY32" fmla="*/ 913282 h 913282"/>
              <a:gd name="connsiteX33" fmla="*/ 1812796 w 1812796"/>
              <a:gd name="connsiteY33" fmla="*/ 913282 h 91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2796" h="913282">
                <a:moveTo>
                  <a:pt x="38425" y="31540"/>
                </a:moveTo>
                <a:cubicBezTo>
                  <a:pt x="136928" y="130043"/>
                  <a:pt x="0" y="0"/>
                  <a:pt x="114625" y="85968"/>
                </a:cubicBezTo>
                <a:cubicBezTo>
                  <a:pt x="168195" y="126145"/>
                  <a:pt x="140594" y="126167"/>
                  <a:pt x="190825" y="151282"/>
                </a:cubicBezTo>
                <a:cubicBezTo>
                  <a:pt x="201088" y="156414"/>
                  <a:pt x="212596" y="158539"/>
                  <a:pt x="223482" y="162168"/>
                </a:cubicBezTo>
                <a:cubicBezTo>
                  <a:pt x="303927" y="242613"/>
                  <a:pt x="178992" y="124169"/>
                  <a:pt x="277911" y="194825"/>
                </a:cubicBezTo>
                <a:cubicBezTo>
                  <a:pt x="340401" y="239460"/>
                  <a:pt x="298195" y="232182"/>
                  <a:pt x="354111" y="260140"/>
                </a:cubicBezTo>
                <a:cubicBezTo>
                  <a:pt x="364374" y="265272"/>
                  <a:pt x="375882" y="267397"/>
                  <a:pt x="386768" y="271025"/>
                </a:cubicBezTo>
                <a:cubicBezTo>
                  <a:pt x="394025" y="278282"/>
                  <a:pt x="399359" y="288207"/>
                  <a:pt x="408539" y="292797"/>
                </a:cubicBezTo>
                <a:cubicBezTo>
                  <a:pt x="443024" y="310040"/>
                  <a:pt x="480941" y="315038"/>
                  <a:pt x="517396" y="325454"/>
                </a:cubicBezTo>
                <a:cubicBezTo>
                  <a:pt x="528429" y="328606"/>
                  <a:pt x="539168" y="332711"/>
                  <a:pt x="550054" y="336340"/>
                </a:cubicBezTo>
                <a:cubicBezTo>
                  <a:pt x="557311" y="347226"/>
                  <a:pt x="561979" y="360382"/>
                  <a:pt x="571825" y="368997"/>
                </a:cubicBezTo>
                <a:cubicBezTo>
                  <a:pt x="617895" y="409308"/>
                  <a:pt x="624942" y="408474"/>
                  <a:pt x="669796" y="423425"/>
                </a:cubicBezTo>
                <a:cubicBezTo>
                  <a:pt x="680682" y="430682"/>
                  <a:pt x="690752" y="439346"/>
                  <a:pt x="702454" y="445197"/>
                </a:cubicBezTo>
                <a:cubicBezTo>
                  <a:pt x="712717" y="450328"/>
                  <a:pt x="725081" y="450510"/>
                  <a:pt x="735111" y="456082"/>
                </a:cubicBezTo>
                <a:cubicBezTo>
                  <a:pt x="757984" y="468789"/>
                  <a:pt x="778654" y="485111"/>
                  <a:pt x="800425" y="499625"/>
                </a:cubicBezTo>
                <a:cubicBezTo>
                  <a:pt x="811311" y="506882"/>
                  <a:pt x="821380" y="515546"/>
                  <a:pt x="833082" y="521397"/>
                </a:cubicBezTo>
                <a:cubicBezTo>
                  <a:pt x="847596" y="528654"/>
                  <a:pt x="862710" y="534819"/>
                  <a:pt x="876625" y="543168"/>
                </a:cubicBezTo>
                <a:cubicBezTo>
                  <a:pt x="899062" y="556630"/>
                  <a:pt x="916554" y="580365"/>
                  <a:pt x="941939" y="586711"/>
                </a:cubicBezTo>
                <a:cubicBezTo>
                  <a:pt x="956453" y="590340"/>
                  <a:pt x="971152" y="593298"/>
                  <a:pt x="985482" y="597597"/>
                </a:cubicBezTo>
                <a:cubicBezTo>
                  <a:pt x="1007463" y="604191"/>
                  <a:pt x="1050796" y="619368"/>
                  <a:pt x="1050796" y="619368"/>
                </a:cubicBezTo>
                <a:cubicBezTo>
                  <a:pt x="1105964" y="674536"/>
                  <a:pt x="1034566" y="609629"/>
                  <a:pt x="1105225" y="652025"/>
                </a:cubicBezTo>
                <a:cubicBezTo>
                  <a:pt x="1114026" y="657305"/>
                  <a:pt x="1118195" y="668517"/>
                  <a:pt x="1126996" y="673797"/>
                </a:cubicBezTo>
                <a:cubicBezTo>
                  <a:pt x="1138854" y="680912"/>
                  <a:pt x="1194145" y="692982"/>
                  <a:pt x="1203196" y="695568"/>
                </a:cubicBezTo>
                <a:cubicBezTo>
                  <a:pt x="1214229" y="698720"/>
                  <a:pt x="1224821" y="703302"/>
                  <a:pt x="1235854" y="706454"/>
                </a:cubicBezTo>
                <a:cubicBezTo>
                  <a:pt x="1331562" y="733800"/>
                  <a:pt x="1233730" y="702119"/>
                  <a:pt x="1312054" y="728225"/>
                </a:cubicBezTo>
                <a:cubicBezTo>
                  <a:pt x="1319311" y="735482"/>
                  <a:pt x="1324645" y="745407"/>
                  <a:pt x="1333825" y="749997"/>
                </a:cubicBezTo>
                <a:cubicBezTo>
                  <a:pt x="1354351" y="760260"/>
                  <a:pt x="1399139" y="771768"/>
                  <a:pt x="1399139" y="771768"/>
                </a:cubicBezTo>
                <a:cubicBezTo>
                  <a:pt x="1443002" y="815631"/>
                  <a:pt x="1400880" y="782218"/>
                  <a:pt x="1497111" y="804425"/>
                </a:cubicBezTo>
                <a:cubicBezTo>
                  <a:pt x="1519472" y="809585"/>
                  <a:pt x="1540161" y="820631"/>
                  <a:pt x="1562425" y="826197"/>
                </a:cubicBezTo>
                <a:lnTo>
                  <a:pt x="1605968" y="837082"/>
                </a:lnTo>
                <a:cubicBezTo>
                  <a:pt x="1643967" y="875082"/>
                  <a:pt x="1618002" y="855608"/>
                  <a:pt x="1693054" y="880625"/>
                </a:cubicBezTo>
                <a:lnTo>
                  <a:pt x="1758368" y="902397"/>
                </a:lnTo>
                <a:cubicBezTo>
                  <a:pt x="1769254" y="906025"/>
                  <a:pt x="1779551" y="913282"/>
                  <a:pt x="1791025" y="913282"/>
                </a:cubicBezTo>
                <a:lnTo>
                  <a:pt x="1812796" y="913282"/>
                </a:ln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p:cNvSpPr/>
          <p:nvPr/>
        </p:nvSpPr>
        <p:spPr>
          <a:xfrm>
            <a:off x="4211960" y="3140968"/>
            <a:ext cx="648072" cy="43204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660232" y="3212976"/>
            <a:ext cx="1944216" cy="1477328"/>
          </a:xfrm>
          <a:prstGeom prst="rect">
            <a:avLst/>
          </a:prstGeom>
          <a:noFill/>
        </p:spPr>
        <p:txBody>
          <a:bodyPr wrap="square" rtlCol="0">
            <a:spAutoFit/>
          </a:bodyPr>
          <a:lstStyle/>
          <a:p>
            <a:r>
              <a:rPr lang="en-GB" i="1" dirty="0"/>
              <a:t>Above</a:t>
            </a:r>
            <a:r>
              <a:rPr lang="en-GB" dirty="0"/>
              <a:t>, </a:t>
            </a:r>
            <a:br>
              <a:rPr lang="en-GB" dirty="0"/>
            </a:br>
            <a:r>
              <a:rPr lang="en-GB" dirty="0"/>
              <a:t>Lombard Street, the birthplace of London marine insurance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Ferrantyn</a:t>
            </a:r>
            <a:r>
              <a:rPr lang="en-GB" dirty="0"/>
              <a:t> in the record</a:t>
            </a:r>
          </a:p>
        </p:txBody>
      </p:sp>
      <p:pic>
        <p:nvPicPr>
          <p:cNvPr id="21506" name="Picture 2"/>
          <p:cNvPicPr>
            <a:picLocks noChangeAspect="1" noChangeArrowheads="1"/>
          </p:cNvPicPr>
          <p:nvPr/>
        </p:nvPicPr>
        <p:blipFill>
          <a:blip r:embed="rId2" cstate="print"/>
          <a:srcRect/>
          <a:stretch>
            <a:fillRect/>
          </a:stretch>
        </p:blipFill>
        <p:spPr bwMode="auto">
          <a:xfrm>
            <a:off x="483468" y="1484784"/>
            <a:ext cx="7760940" cy="2586980"/>
          </a:xfrm>
          <a:prstGeom prst="rect">
            <a:avLst/>
          </a:prstGeom>
          <a:noFill/>
          <a:ln w="25400">
            <a:noFill/>
            <a:miter lim="800000"/>
            <a:headEnd/>
            <a:tailEnd/>
          </a:ln>
        </p:spPr>
      </p:pic>
      <p:sp>
        <p:nvSpPr>
          <p:cNvPr id="5" name="TextBox 4"/>
          <p:cNvSpPr txBox="1"/>
          <p:nvPr/>
        </p:nvSpPr>
        <p:spPr>
          <a:xfrm>
            <a:off x="483468" y="4179763"/>
            <a:ext cx="7704856" cy="2185214"/>
          </a:xfrm>
          <a:prstGeom prst="rect">
            <a:avLst/>
          </a:prstGeom>
          <a:noFill/>
        </p:spPr>
        <p:txBody>
          <a:bodyPr wrap="square" rtlCol="0">
            <a:spAutoFit/>
          </a:bodyPr>
          <a:lstStyle/>
          <a:p>
            <a:r>
              <a:rPr lang="en-GB" dirty="0"/>
              <a:t>A petition to the King in which </a:t>
            </a:r>
            <a:r>
              <a:rPr lang="en-GB" i="1" dirty="0"/>
              <a:t>‘Alex. </a:t>
            </a:r>
            <a:r>
              <a:rPr lang="en-GB" i="1" dirty="0" err="1"/>
              <a:t>Fferrantyn</a:t>
            </a:r>
            <a:r>
              <a:rPr lang="en-GB" i="1" dirty="0"/>
              <a:t>’ </a:t>
            </a:r>
            <a:r>
              <a:rPr lang="en-GB" dirty="0"/>
              <a:t>and another merchant request letters under the privy seal to the Treasurer and Barons of the Exchequer to cease process against them, in a dispute of the non-payment in England of monies owed and forwarded to the ‘proctors of lords and bishops at the court of Rome to pay for bulls had for their bishops’.</a:t>
            </a:r>
            <a:endParaRPr lang="en-GB" i="1" dirty="0"/>
          </a:p>
          <a:p>
            <a:br>
              <a:rPr lang="en-GB" sz="1400" i="1" dirty="0"/>
            </a:br>
            <a:r>
              <a:rPr lang="en-GB" sz="1400" i="1" dirty="0" err="1"/>
              <a:t>TNA</a:t>
            </a:r>
            <a:r>
              <a:rPr lang="en-GB" sz="1400" i="1" dirty="0"/>
              <a:t> SC/8/11/5523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Borromei</a:t>
            </a:r>
            <a:r>
              <a:rPr lang="en-GB" dirty="0"/>
              <a:t> Ledgers</a:t>
            </a:r>
          </a:p>
        </p:txBody>
      </p:sp>
      <p:pic>
        <p:nvPicPr>
          <p:cNvPr id="4" name="Picture 3" descr="Borromei 1.jpg"/>
          <p:cNvPicPr>
            <a:picLocks noChangeAspect="1"/>
          </p:cNvPicPr>
          <p:nvPr/>
        </p:nvPicPr>
        <p:blipFill>
          <a:blip r:embed="rId2" cstate="print"/>
          <a:stretch>
            <a:fillRect/>
          </a:stretch>
        </p:blipFill>
        <p:spPr>
          <a:xfrm>
            <a:off x="611560" y="1484784"/>
            <a:ext cx="3096344" cy="4711828"/>
          </a:xfrm>
          <a:prstGeom prst="rect">
            <a:avLst/>
          </a:prstGeom>
        </p:spPr>
      </p:pic>
      <p:sp>
        <p:nvSpPr>
          <p:cNvPr id="6" name="TextBox 5"/>
          <p:cNvSpPr txBox="1"/>
          <p:nvPr/>
        </p:nvSpPr>
        <p:spPr>
          <a:xfrm>
            <a:off x="3851920" y="1412776"/>
            <a:ext cx="2952328" cy="4893647"/>
          </a:xfrm>
          <a:prstGeom prst="rect">
            <a:avLst/>
          </a:prstGeom>
          <a:noFill/>
        </p:spPr>
        <p:txBody>
          <a:bodyPr wrap="square" rtlCol="0">
            <a:spAutoFit/>
          </a:bodyPr>
          <a:lstStyle/>
          <a:p>
            <a:r>
              <a:rPr lang="en-GB" i="1" dirty="0"/>
              <a:t>A page from the ledgers of the </a:t>
            </a:r>
            <a:r>
              <a:rPr lang="en-GB" i="1" dirty="0" err="1"/>
              <a:t>Borromei</a:t>
            </a:r>
            <a:r>
              <a:rPr lang="en-GB" i="1" dirty="0"/>
              <a:t> &amp; Co. bank in London. Note these rare books employ double-entry bookkeeping, one of the inventions of the Italian medieval Commercial Revolution, </a:t>
            </a:r>
            <a:br>
              <a:rPr lang="en-GB" i="1" dirty="0"/>
            </a:br>
            <a:r>
              <a:rPr lang="en-GB" i="1" dirty="0"/>
              <a:t>a period of mercantile inventiveness which also saw the invention of marine insurance. </a:t>
            </a:r>
            <a:br>
              <a:rPr lang="en-GB" i="1" dirty="0"/>
            </a:br>
            <a:r>
              <a:rPr lang="en-GB" i="1" dirty="0"/>
              <a:t>Right, the </a:t>
            </a:r>
            <a:r>
              <a:rPr lang="en-GB" i="1" dirty="0" err="1"/>
              <a:t>Borromei</a:t>
            </a:r>
            <a:r>
              <a:rPr lang="en-GB" i="1" dirty="0"/>
              <a:t> Coat of Arms and commercial mark.</a:t>
            </a:r>
            <a:endParaRPr lang="en-GB" sz="1400" i="1" dirty="0"/>
          </a:p>
          <a:p>
            <a:endParaRPr lang="en-GB" sz="1400" i="1" dirty="0"/>
          </a:p>
          <a:p>
            <a:r>
              <a:rPr lang="en-GB" sz="1200" i="1" dirty="0"/>
              <a:t>www.queenmaryhistoricalresearch.org/roundhouse/default.aspx</a:t>
            </a:r>
          </a:p>
        </p:txBody>
      </p:sp>
      <p:pic>
        <p:nvPicPr>
          <p:cNvPr id="22530" name="Picture 2" descr="Coat of arms"/>
          <p:cNvPicPr>
            <a:picLocks noChangeAspect="1" noChangeArrowheads="1"/>
          </p:cNvPicPr>
          <p:nvPr/>
        </p:nvPicPr>
        <p:blipFill>
          <a:blip r:embed="rId3" cstate="print"/>
          <a:srcRect/>
          <a:stretch>
            <a:fillRect/>
          </a:stretch>
        </p:blipFill>
        <p:spPr bwMode="auto">
          <a:xfrm>
            <a:off x="7020272" y="2132856"/>
            <a:ext cx="1428750" cy="1590675"/>
          </a:xfrm>
          <a:prstGeom prst="rect">
            <a:avLst/>
          </a:prstGeom>
          <a:noFill/>
        </p:spPr>
      </p:pic>
      <p:pic>
        <p:nvPicPr>
          <p:cNvPr id="22532" name="Picture 4" descr="http://www.queenmaryhistoricalresearch.org/_layouts/images/BBRP/content/ledger/image002.jpg"/>
          <p:cNvPicPr>
            <a:picLocks noChangeAspect="1" noChangeArrowheads="1"/>
          </p:cNvPicPr>
          <p:nvPr/>
        </p:nvPicPr>
        <p:blipFill>
          <a:blip r:embed="rId4" cstate="print"/>
          <a:srcRect/>
          <a:stretch>
            <a:fillRect/>
          </a:stretch>
        </p:blipFill>
        <p:spPr bwMode="auto">
          <a:xfrm>
            <a:off x="6852506" y="3789040"/>
            <a:ext cx="1756522" cy="11521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London’s Lord Mayor and Aldermen</a:t>
            </a:r>
          </a:p>
        </p:txBody>
      </p:sp>
      <p:pic>
        <p:nvPicPr>
          <p:cNvPr id="32770" name="Picture 2" descr="Lord Mayor, Aldermen and liveryman, from a description of England written during Elizabeth I's reign Poster Art Print by Lucas de Heere"/>
          <p:cNvPicPr>
            <a:picLocks noChangeAspect="1" noChangeArrowheads="1"/>
          </p:cNvPicPr>
          <p:nvPr/>
        </p:nvPicPr>
        <p:blipFill>
          <a:blip r:embed="rId2" cstate="print"/>
          <a:srcRect/>
          <a:stretch>
            <a:fillRect/>
          </a:stretch>
        </p:blipFill>
        <p:spPr bwMode="auto">
          <a:xfrm>
            <a:off x="3563888" y="1484784"/>
            <a:ext cx="2409748" cy="3312368"/>
          </a:xfrm>
          <a:prstGeom prst="rect">
            <a:avLst/>
          </a:prstGeom>
          <a:noFill/>
        </p:spPr>
      </p:pic>
      <p:pic>
        <p:nvPicPr>
          <p:cNvPr id="32772" name="Picture 4" descr="The Lord Mayor and Court Of Aldermen, frontispiece from De Laune's Angliae Metropolis, 1681 Poster Art Print by English School"/>
          <p:cNvPicPr>
            <a:picLocks noChangeAspect="1" noChangeArrowheads="1"/>
          </p:cNvPicPr>
          <p:nvPr/>
        </p:nvPicPr>
        <p:blipFill>
          <a:blip r:embed="rId3" cstate="print"/>
          <a:srcRect/>
          <a:stretch>
            <a:fillRect/>
          </a:stretch>
        </p:blipFill>
        <p:spPr bwMode="auto">
          <a:xfrm>
            <a:off x="611560" y="1484784"/>
            <a:ext cx="2808312" cy="4828043"/>
          </a:xfrm>
          <a:prstGeom prst="rect">
            <a:avLst/>
          </a:prstGeom>
          <a:noFill/>
        </p:spPr>
      </p:pic>
      <p:sp>
        <p:nvSpPr>
          <p:cNvPr id="6" name="TextBox 5"/>
          <p:cNvSpPr txBox="1"/>
          <p:nvPr/>
        </p:nvSpPr>
        <p:spPr>
          <a:xfrm>
            <a:off x="6084168" y="1484784"/>
            <a:ext cx="1512168" cy="1477328"/>
          </a:xfrm>
          <a:prstGeom prst="rect">
            <a:avLst/>
          </a:prstGeom>
          <a:noFill/>
        </p:spPr>
        <p:txBody>
          <a:bodyPr wrap="square" rtlCol="0">
            <a:spAutoFit/>
          </a:bodyPr>
          <a:lstStyle/>
          <a:p>
            <a:r>
              <a:rPr lang="en-GB" dirty="0"/>
              <a:t>The Lord mayor and a pair of Aldermen in about 1550.</a:t>
            </a:r>
          </a:p>
        </p:txBody>
      </p:sp>
      <p:sp>
        <p:nvSpPr>
          <p:cNvPr id="7" name="TextBox 6"/>
          <p:cNvSpPr txBox="1"/>
          <p:nvPr/>
        </p:nvSpPr>
        <p:spPr>
          <a:xfrm>
            <a:off x="3491880" y="4869160"/>
            <a:ext cx="4464496" cy="1477328"/>
          </a:xfrm>
          <a:prstGeom prst="rect">
            <a:avLst/>
          </a:prstGeom>
          <a:noFill/>
        </p:spPr>
        <p:txBody>
          <a:bodyPr wrap="square" rtlCol="0">
            <a:spAutoFit/>
          </a:bodyPr>
          <a:lstStyle/>
          <a:p>
            <a:r>
              <a:rPr lang="en-GB" dirty="0"/>
              <a:t>Left, the London Aldermen’s court, about 1680. In most instances, this was the place were London insurance disputes were hammered out. Note how fashions have changed.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Fraud was an early phenomenon</a:t>
            </a:r>
          </a:p>
        </p:txBody>
      </p:sp>
      <p:grpSp>
        <p:nvGrpSpPr>
          <p:cNvPr id="6" name="Group 5"/>
          <p:cNvGrpSpPr/>
          <p:nvPr/>
        </p:nvGrpSpPr>
        <p:grpSpPr>
          <a:xfrm>
            <a:off x="1886496" y="1484784"/>
            <a:ext cx="4968552" cy="3456384"/>
            <a:chOff x="539552" y="1484784"/>
            <a:chExt cx="6912768" cy="4536504"/>
          </a:xfrm>
        </p:grpSpPr>
        <p:pic>
          <p:nvPicPr>
            <p:cNvPr id="33794" name="Picture 2" descr="Doomed: The shipwrecked HMS Bounty after it was sunk by Superstorm Sandy, a disaster which has been officially blamed on the captain in a report by the National Transportation Safety Board"/>
            <p:cNvPicPr>
              <a:picLocks noChangeAspect="1" noChangeArrowheads="1"/>
            </p:cNvPicPr>
            <p:nvPr/>
          </p:nvPicPr>
          <p:blipFill>
            <a:blip r:embed="rId2" cstate="print"/>
            <a:srcRect/>
            <a:stretch>
              <a:fillRect/>
            </a:stretch>
          </p:blipFill>
          <p:spPr bwMode="auto">
            <a:xfrm>
              <a:off x="611560" y="1484784"/>
              <a:ext cx="6768752" cy="4259831"/>
            </a:xfrm>
            <a:prstGeom prst="rect">
              <a:avLst/>
            </a:prstGeom>
            <a:noFill/>
          </p:spPr>
        </p:pic>
        <p:sp>
          <p:nvSpPr>
            <p:cNvPr id="5" name="Rectangle 4"/>
            <p:cNvSpPr/>
            <p:nvPr/>
          </p:nvSpPr>
          <p:spPr>
            <a:xfrm>
              <a:off x="539552" y="5517232"/>
              <a:ext cx="691276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1141016" y="4581128"/>
            <a:ext cx="5760640" cy="1754326"/>
          </a:xfrm>
          <a:prstGeom prst="rect">
            <a:avLst/>
          </a:prstGeom>
          <a:solidFill>
            <a:schemeClr val="bg1"/>
          </a:solidFill>
        </p:spPr>
        <p:txBody>
          <a:bodyPr wrap="square" rtlCol="0">
            <a:spAutoFit/>
          </a:bodyPr>
          <a:lstStyle/>
          <a:p>
            <a:pPr algn="r"/>
            <a:r>
              <a:rPr lang="en-GB" dirty="0"/>
              <a:t>“</a:t>
            </a:r>
            <a:r>
              <a:rPr lang="en-GB" i="1" dirty="0"/>
              <a:t>To stuff </a:t>
            </a:r>
            <a:r>
              <a:rPr lang="en-GB" i="1" dirty="0" err="1"/>
              <a:t>Shyppis</a:t>
            </a:r>
            <a:r>
              <a:rPr lang="en-GB" i="1" dirty="0"/>
              <a:t>, </a:t>
            </a:r>
            <a:r>
              <a:rPr lang="en-GB" i="1" dirty="0" err="1"/>
              <a:t>wyth</a:t>
            </a:r>
            <a:r>
              <a:rPr lang="en-GB" i="1" dirty="0"/>
              <a:t> </a:t>
            </a:r>
            <a:r>
              <a:rPr lang="en-GB" i="1" dirty="0" err="1"/>
              <a:t>ffals</a:t>
            </a:r>
            <a:r>
              <a:rPr lang="en-GB" i="1" dirty="0"/>
              <a:t> crafty </a:t>
            </a:r>
            <a:r>
              <a:rPr lang="en-GB" i="1" dirty="0" err="1"/>
              <a:t>balauncis</a:t>
            </a:r>
            <a:endParaRPr lang="en-GB" i="1" dirty="0"/>
          </a:p>
          <a:p>
            <a:pPr algn="r"/>
            <a:r>
              <a:rPr lang="en-GB" i="1" dirty="0"/>
              <a:t>As </a:t>
            </a:r>
            <a:r>
              <a:rPr lang="en-GB" i="1" dirty="0" err="1"/>
              <a:t>blokkys</a:t>
            </a:r>
            <a:r>
              <a:rPr lang="en-GB" i="1" dirty="0"/>
              <a:t> &amp; </a:t>
            </a:r>
            <a:r>
              <a:rPr lang="en-GB" i="1" dirty="0" err="1"/>
              <a:t>stonys</a:t>
            </a:r>
            <a:r>
              <a:rPr lang="en-GB" i="1" dirty="0"/>
              <a:t>, and </a:t>
            </a:r>
            <a:r>
              <a:rPr lang="en-GB" i="1" dirty="0" err="1"/>
              <a:t>countyrfayt</a:t>
            </a:r>
            <a:r>
              <a:rPr lang="en-GB" i="1" dirty="0"/>
              <a:t> </a:t>
            </a:r>
            <a:r>
              <a:rPr lang="en-GB" i="1" dirty="0" err="1"/>
              <a:t>dalyauncis</a:t>
            </a:r>
            <a:endParaRPr lang="en-GB" i="1" dirty="0"/>
          </a:p>
          <a:p>
            <a:pPr algn="r"/>
            <a:r>
              <a:rPr lang="en-GB" i="1" dirty="0"/>
              <a:t>And </a:t>
            </a:r>
            <a:r>
              <a:rPr lang="en-GB" i="1" dirty="0" err="1"/>
              <a:t>afftyr</a:t>
            </a:r>
            <a:r>
              <a:rPr lang="en-GB" i="1" dirty="0"/>
              <a:t> assure, the said </a:t>
            </a:r>
            <a:r>
              <a:rPr lang="en-GB" i="1" dirty="0" err="1"/>
              <a:t>shippys</a:t>
            </a:r>
            <a:r>
              <a:rPr lang="en-GB" i="1" dirty="0"/>
              <a:t> w’ </a:t>
            </a:r>
            <a:r>
              <a:rPr lang="en-GB" i="1" dirty="0" err="1"/>
              <a:t>theyr</a:t>
            </a:r>
            <a:r>
              <a:rPr lang="en-GB" i="1" dirty="0"/>
              <a:t> </a:t>
            </a:r>
            <a:r>
              <a:rPr lang="en-GB" i="1" dirty="0" err="1"/>
              <a:t>ffeyghth</a:t>
            </a:r>
            <a:endParaRPr lang="en-GB" i="1" dirty="0"/>
          </a:p>
          <a:p>
            <a:pPr algn="r"/>
            <a:r>
              <a:rPr lang="en-GB" i="1" dirty="0"/>
              <a:t>For </a:t>
            </a:r>
            <a:r>
              <a:rPr lang="en-GB" i="1" dirty="0" err="1"/>
              <a:t>grete</a:t>
            </a:r>
            <a:r>
              <a:rPr lang="en-GB" i="1" dirty="0"/>
              <a:t> </a:t>
            </a:r>
            <a:r>
              <a:rPr lang="en-GB" i="1" dirty="0" err="1"/>
              <a:t>Summys</a:t>
            </a:r>
            <a:r>
              <a:rPr lang="en-GB" i="1" dirty="0"/>
              <a:t>, </a:t>
            </a:r>
            <a:r>
              <a:rPr lang="en-GB" i="1" dirty="0" err="1"/>
              <a:t>tyll</a:t>
            </a:r>
            <a:r>
              <a:rPr lang="en-GB" i="1" dirty="0"/>
              <a:t> they cam on the </a:t>
            </a:r>
            <a:r>
              <a:rPr lang="en-GB" i="1" dirty="0" err="1"/>
              <a:t>heygth</a:t>
            </a:r>
            <a:endParaRPr lang="en-GB" i="1" dirty="0"/>
          </a:p>
          <a:p>
            <a:pPr algn="r"/>
            <a:r>
              <a:rPr lang="en-GB" i="1" dirty="0"/>
              <a:t>Of the </a:t>
            </a:r>
            <a:r>
              <a:rPr lang="en-GB" i="1" dirty="0" err="1"/>
              <a:t>Occean</a:t>
            </a:r>
            <a:r>
              <a:rPr lang="en-GB" i="1" dirty="0"/>
              <a:t>, and then </a:t>
            </a:r>
            <a:r>
              <a:rPr lang="en-GB" i="1" dirty="0" err="1"/>
              <a:t>cawse</a:t>
            </a:r>
            <a:r>
              <a:rPr lang="en-GB" i="1" dirty="0"/>
              <a:t> </a:t>
            </a:r>
            <a:r>
              <a:rPr lang="en-GB" i="1" dirty="0" err="1"/>
              <a:t>theym</a:t>
            </a:r>
            <a:r>
              <a:rPr lang="en-GB" i="1" dirty="0"/>
              <a:t> to </a:t>
            </a:r>
            <a:r>
              <a:rPr lang="en-GB" i="1" dirty="0" err="1"/>
              <a:t>drowne</a:t>
            </a:r>
            <a:endParaRPr lang="en-GB" i="1" dirty="0"/>
          </a:p>
          <a:p>
            <a:pPr algn="r"/>
            <a:r>
              <a:rPr lang="en-GB" i="1" dirty="0"/>
              <a:t>That the </a:t>
            </a:r>
            <a:r>
              <a:rPr lang="en-GB" i="1" dirty="0" err="1"/>
              <a:t>assuraunce</a:t>
            </a:r>
            <a:r>
              <a:rPr lang="en-GB" i="1" dirty="0"/>
              <a:t>, </a:t>
            </a:r>
            <a:r>
              <a:rPr lang="en-GB" i="1" dirty="0" err="1"/>
              <a:t>mygth</a:t>
            </a:r>
            <a:r>
              <a:rPr lang="en-GB" i="1" dirty="0"/>
              <a:t> </a:t>
            </a:r>
            <a:r>
              <a:rPr lang="en-GB" i="1" dirty="0" err="1"/>
              <a:t>ffor</a:t>
            </a:r>
            <a:r>
              <a:rPr lang="en-GB" i="1" dirty="0"/>
              <a:t> </a:t>
            </a:r>
            <a:r>
              <a:rPr lang="en-GB" i="1" dirty="0" err="1"/>
              <a:t>nowgth</a:t>
            </a:r>
            <a:r>
              <a:rPr lang="en-GB" i="1" dirty="0"/>
              <a:t> be </a:t>
            </a:r>
            <a:r>
              <a:rPr lang="en-GB" i="1" dirty="0" err="1"/>
              <a:t>payd</a:t>
            </a:r>
            <a:r>
              <a:rPr lang="en-GB"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1017</TotalTime>
  <Words>1474</Words>
  <Application>Microsoft Office PowerPoint</Application>
  <PresentationFormat>On-screen Show (4:3)</PresentationFormat>
  <Paragraphs>105</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Century Schoolbook</vt:lpstr>
      <vt:lpstr>Wingdings</vt:lpstr>
      <vt:lpstr>Wingdings 2</vt:lpstr>
      <vt:lpstr>Oriel</vt:lpstr>
      <vt:lpstr>PowerPoint Presentation</vt:lpstr>
      <vt:lpstr>PowerPoint Presentation</vt:lpstr>
      <vt:lpstr>Medieval Italy</vt:lpstr>
      <vt:lpstr>A very early London policy</vt:lpstr>
      <vt:lpstr>London in 1572</vt:lpstr>
      <vt:lpstr>Ferrantyn in the record</vt:lpstr>
      <vt:lpstr>The Borromei Ledgers</vt:lpstr>
      <vt:lpstr>London’s Lord Mayor and Aldermen</vt:lpstr>
      <vt:lpstr>Fraud was an early phenomenon</vt:lpstr>
      <vt:lpstr>The 16th century records of the High Court of the Admiralty </vt:lpstr>
      <vt:lpstr>The Brook Policy</vt:lpstr>
      <vt:lpstr>Law Merchant</vt:lpstr>
      <vt:lpstr>The Ridolfi Policy</vt:lpstr>
      <vt:lpstr>Law Merchant:  The jurisdictional authority clause</vt:lpstr>
      <vt:lpstr>PowerPoint Presentation</vt:lpstr>
      <vt:lpstr>What perils were covered?</vt:lpstr>
      <vt:lpstr>What perils were covered?</vt:lpstr>
      <vt:lpstr>The market in the 1570s</vt:lpstr>
      <vt:lpstr>Thomas Gresham</vt:lpstr>
      <vt:lpstr>The Gresham Policy</vt:lpstr>
      <vt:lpstr>Daniel Defoe, Underwriter</vt:lpstr>
      <vt:lpstr>John Walter, Underwriter</vt:lpstr>
      <vt:lpstr>Walter Bagehot, Underwriter</vt:lpstr>
      <vt:lpstr>The Minute Book of New Lloyd’s, 1774</vt:lpstr>
      <vt:lpstr>The Home of Insurance for centuries –  London’s Royal Exchange</vt:lpstr>
      <vt:lpstr>The earliest ‘Ships arrived...’ (1696),  and some successors</vt:lpstr>
      <vt:lpstr>Great Men of London marine insurance</vt:lpstr>
      <vt:lpstr>Thank-you!  Dr. A. B. Leonard, Centre for Financial History University of Cambridge abl28@cam.ac.uk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Gresham and Defoe (underwriters): The Origins of London Marine Insurance</dc:title>
  <dc:creator>Adrian</dc:creator>
  <cp:lastModifiedBy>Sarah Myerscough</cp:lastModifiedBy>
  <cp:revision>65</cp:revision>
  <dcterms:created xsi:type="dcterms:W3CDTF">2014-03-12T16:02:02Z</dcterms:created>
  <dcterms:modified xsi:type="dcterms:W3CDTF">2020-09-15T15:22:32Z</dcterms:modified>
</cp:coreProperties>
</file>