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7"/>
  </p:notesMasterIdLst>
  <p:sldIdLst>
    <p:sldId id="256" r:id="rId3"/>
    <p:sldId id="260" r:id="rId4"/>
    <p:sldId id="273" r:id="rId5"/>
    <p:sldId id="350" r:id="rId6"/>
    <p:sldId id="343" r:id="rId7"/>
    <p:sldId id="344" r:id="rId8"/>
    <p:sldId id="345" r:id="rId9"/>
    <p:sldId id="357" r:id="rId10"/>
    <p:sldId id="346" r:id="rId11"/>
    <p:sldId id="358" r:id="rId12"/>
    <p:sldId id="359" r:id="rId13"/>
    <p:sldId id="351" r:id="rId14"/>
    <p:sldId id="352" r:id="rId15"/>
    <p:sldId id="347" r:id="rId16"/>
    <p:sldId id="348" r:id="rId17"/>
    <p:sldId id="334" r:id="rId18"/>
    <p:sldId id="335" r:id="rId19"/>
    <p:sldId id="355" r:id="rId20"/>
    <p:sldId id="349" r:id="rId21"/>
    <p:sldId id="356" r:id="rId22"/>
    <p:sldId id="353" r:id="rId23"/>
    <p:sldId id="299" r:id="rId24"/>
    <p:sldId id="313" r:id="rId25"/>
    <p:sldId id="263" r:id="rId26"/>
  </p:sldIdLst>
  <p:sldSz cx="9144000" cy="5143500" type="screen16x9"/>
  <p:notesSz cx="6858000" cy="9144000"/>
  <p:defaultText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3557553-3A22-FE4C-95F3-726DC4DACD5D}">
          <p14:sldIdLst>
            <p14:sldId id="256"/>
            <p14:sldId id="260"/>
            <p14:sldId id="273"/>
            <p14:sldId id="350"/>
            <p14:sldId id="343"/>
            <p14:sldId id="344"/>
            <p14:sldId id="345"/>
            <p14:sldId id="357"/>
            <p14:sldId id="346"/>
            <p14:sldId id="358"/>
            <p14:sldId id="359"/>
            <p14:sldId id="351"/>
            <p14:sldId id="352"/>
            <p14:sldId id="347"/>
            <p14:sldId id="348"/>
            <p14:sldId id="334"/>
            <p14:sldId id="335"/>
            <p14:sldId id="355"/>
            <p14:sldId id="349"/>
            <p14:sldId id="356"/>
            <p14:sldId id="353"/>
            <p14:sldId id="299"/>
            <p14:sldId id="313"/>
            <p14:sldId id="26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4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61" autoAdjust="0"/>
  </p:normalViewPr>
  <p:slideViewPr>
    <p:cSldViewPr snapToGrid="0" snapToObjects="1">
      <p:cViewPr varScale="1">
        <p:scale>
          <a:sx n="91" d="100"/>
          <a:sy n="91" d="100"/>
        </p:scale>
        <p:origin x="1210" y="6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947DD-753E-446F-9A60-969091D0FA8A}" type="datetimeFigureOut">
              <a:rPr lang="en-GB" smtClean="0"/>
              <a:t>03/08/2020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ED608-55F5-4352-9F2D-63E6A16C90E0}" type="slidenum">
              <a:rPr lang="en-GB" smtClean="0"/>
              <a:t>‹#›</a:t>
            </a:fld>
            <a:endParaRPr lang="en-GB"/>
          </a:p>
        </p:txBody>
      </p:sp>
    </p:spTree>
    <p:extLst>
      <p:ext uri="{BB962C8B-B14F-4D97-AF65-F5344CB8AC3E}">
        <p14:creationId xmlns:p14="http://schemas.microsoft.com/office/powerpoint/2010/main" val="543502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FED608-55F5-4352-9F2D-63E6A16C90E0}" type="slidenum">
              <a:rPr lang="en-GB" smtClean="0"/>
              <a:t>2</a:t>
            </a:fld>
            <a:endParaRPr lang="en-GB"/>
          </a:p>
        </p:txBody>
      </p:sp>
    </p:spTree>
    <p:extLst>
      <p:ext uri="{BB962C8B-B14F-4D97-AF65-F5344CB8AC3E}">
        <p14:creationId xmlns:p14="http://schemas.microsoft.com/office/powerpoint/2010/main" val="197392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Forward-looking</a:t>
            </a:r>
          </a:p>
          <a:p>
            <a:endParaRPr lang="en-GB" dirty="0"/>
          </a:p>
          <a:p>
            <a:r>
              <a:rPr lang="en-GB" dirty="0"/>
              <a:t>Big picture</a:t>
            </a:r>
          </a:p>
        </p:txBody>
      </p:sp>
      <p:sp>
        <p:nvSpPr>
          <p:cNvPr id="4" name="Slide Number Placeholder 3"/>
          <p:cNvSpPr>
            <a:spLocks noGrp="1"/>
          </p:cNvSpPr>
          <p:nvPr>
            <p:ph type="sldNum" sz="quarter" idx="10"/>
          </p:nvPr>
        </p:nvSpPr>
        <p:spPr/>
        <p:txBody>
          <a:bodyPr/>
          <a:lstStyle/>
          <a:p>
            <a:fld id="{0AFED608-55F5-4352-9F2D-63E6A16C90E0}" type="slidenum">
              <a:rPr lang="en-GB" smtClean="0"/>
              <a:t>3</a:t>
            </a:fld>
            <a:endParaRPr lang="en-GB"/>
          </a:p>
        </p:txBody>
      </p:sp>
    </p:spTree>
    <p:extLst>
      <p:ext uri="{BB962C8B-B14F-4D97-AF65-F5344CB8AC3E}">
        <p14:creationId xmlns:p14="http://schemas.microsoft.com/office/powerpoint/2010/main" val="37021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FED608-55F5-4352-9F2D-63E6A16C90E0}" type="slidenum">
              <a:rPr lang="en-GB" smtClean="0"/>
              <a:t>6</a:t>
            </a:fld>
            <a:endParaRPr lang="en-GB"/>
          </a:p>
        </p:txBody>
      </p:sp>
    </p:spTree>
    <p:extLst>
      <p:ext uri="{BB962C8B-B14F-4D97-AF65-F5344CB8AC3E}">
        <p14:creationId xmlns:p14="http://schemas.microsoft.com/office/powerpoint/2010/main" val="376757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B8485E-5933-4102-8E1F-CAE86895D3F9}" type="slidenum">
              <a:rPr lang="en-GB" smtClean="0"/>
              <a:t>22</a:t>
            </a:fld>
            <a:endParaRPr lang="en-GB"/>
          </a:p>
        </p:txBody>
      </p:sp>
    </p:spTree>
    <p:extLst>
      <p:ext uri="{BB962C8B-B14F-4D97-AF65-F5344CB8AC3E}">
        <p14:creationId xmlns:p14="http://schemas.microsoft.com/office/powerpoint/2010/main" val="157559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lIns="77925" tIns="38963" rIns="77925" bIns="38963"/>
          <a:lstStyle>
            <a:lvl1pPr marL="0" indent="0" algn="ctr">
              <a:buNone/>
              <a:defRPr>
                <a:solidFill>
                  <a:srgbClr val="354422"/>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lIns="77925" tIns="38963" rIns="77925" bIns="38963"/>
          <a:lstStyle/>
          <a:p>
            <a:fld id="{0A1A62A2-839E-F749-B5EF-1002DA012453}" type="datetimeFigureOut">
              <a:rPr lang="en-US" smtClean="0"/>
              <a:t>8/3/2020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lIns="77925" tIns="38963" rIns="77925" bIns="38963"/>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77925" tIns="38963" rIns="77925" bIns="38963"/>
          <a:lstStyle/>
          <a:p>
            <a:fld id="{0BA5B73C-E8B1-4546-A2F4-A7F394183629}" type="slidenum">
              <a:rPr lang="en-US" smtClean="0"/>
              <a:t>‹#›</a:t>
            </a:fld>
            <a:endParaRPr lang="en-US"/>
          </a:p>
        </p:txBody>
      </p:sp>
    </p:spTree>
    <p:extLst>
      <p:ext uri="{BB962C8B-B14F-4D97-AF65-F5344CB8AC3E}">
        <p14:creationId xmlns:p14="http://schemas.microsoft.com/office/powerpoint/2010/main" val="128261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200152"/>
            <a:ext cx="8229600" cy="3394472"/>
          </a:xfrm>
          <a:prstGeom prst="rect">
            <a:avLst/>
          </a:prstGeom>
        </p:spPr>
        <p:txBody>
          <a:bodyPr vert="eaVert" lIns="77925" tIns="38963" rIns="77925" bIns="3896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77925" tIns="38963" rIns="77925" bIns="38963"/>
          <a:lstStyle/>
          <a:p>
            <a:fld id="{0A1A62A2-839E-F749-B5EF-1002DA012453}" type="datetimeFigureOut">
              <a:rPr lang="en-US" smtClean="0"/>
              <a:t>8/3/2020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lIns="77925" tIns="38963" rIns="77925" bIns="38963"/>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77925" tIns="38963" rIns="77925" bIns="38963"/>
          <a:lstStyle/>
          <a:p>
            <a:fld id="{0BA5B73C-E8B1-4546-A2F4-A7F394183629}" type="slidenum">
              <a:rPr lang="en-US" smtClean="0"/>
              <a:t>‹#›</a:t>
            </a:fld>
            <a:endParaRPr lang="en-US"/>
          </a:p>
        </p:txBody>
      </p:sp>
    </p:spTree>
    <p:extLst>
      <p:ext uri="{BB962C8B-B14F-4D97-AF65-F5344CB8AC3E}">
        <p14:creationId xmlns:p14="http://schemas.microsoft.com/office/powerpoint/2010/main" val="5892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1" y="205980"/>
            <a:ext cx="6031523" cy="4388644"/>
          </a:xfrm>
          <a:prstGeom prst="rect">
            <a:avLst/>
          </a:prstGeom>
        </p:spPr>
        <p:txBody>
          <a:bodyPr vert="eaVert" lIns="77925" tIns="38963" rIns="77925" bIns="3896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77925" tIns="38963" rIns="77925" bIns="38963"/>
          <a:lstStyle/>
          <a:p>
            <a:fld id="{0A1A62A2-839E-F749-B5EF-1002DA012453}" type="datetimeFigureOut">
              <a:rPr lang="en-US" smtClean="0"/>
              <a:t>8/3/2020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lIns="77925" tIns="38963" rIns="77925" bIns="38963"/>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77925" tIns="38963" rIns="77925" bIns="38963"/>
          <a:lstStyle/>
          <a:p>
            <a:fld id="{0BA5B73C-E8B1-4546-A2F4-A7F394183629}" type="slidenum">
              <a:rPr lang="en-US" smtClean="0"/>
              <a:t>‹#›</a:t>
            </a:fld>
            <a:endParaRPr lang="en-US"/>
          </a:p>
        </p:txBody>
      </p:sp>
    </p:spTree>
    <p:extLst>
      <p:ext uri="{BB962C8B-B14F-4D97-AF65-F5344CB8AC3E}">
        <p14:creationId xmlns:p14="http://schemas.microsoft.com/office/powerpoint/2010/main" val="212375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50F5-6ED9-4DB0-A5E7-2F674F3E544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15F9CCC-DEF2-4C73-B663-BDEF93153D3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E40B75-6AF2-421D-B994-D51659EDBAC9}"/>
              </a:ext>
            </a:extLst>
          </p:cNvPr>
          <p:cNvSpPr>
            <a:spLocks noGrp="1"/>
          </p:cNvSpPr>
          <p:nvPr>
            <p:ph type="dt" sz="half" idx="10"/>
          </p:nvPr>
        </p:nvSpPr>
        <p:spPr/>
        <p:txBody>
          <a:bodyPr/>
          <a:lstStyle/>
          <a:p>
            <a:fld id="{FE56978C-C953-4B18-9A74-FF87BAB652E0}" type="datetimeFigureOut">
              <a:rPr lang="en-GB" smtClean="0"/>
              <a:t>03/08/2020</a:t>
            </a:fld>
            <a:endParaRPr lang="en-GB"/>
          </a:p>
        </p:txBody>
      </p:sp>
      <p:sp>
        <p:nvSpPr>
          <p:cNvPr id="5" name="Footer Placeholder 4">
            <a:extLst>
              <a:ext uri="{FF2B5EF4-FFF2-40B4-BE49-F238E27FC236}">
                <a16:creationId xmlns:a16="http://schemas.microsoft.com/office/drawing/2014/main" id="{1C757276-681C-4B81-BA08-B24EF9E75F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FDE030-C6A2-4728-8C83-F56F315DB47A}"/>
              </a:ext>
            </a:extLst>
          </p:cNvPr>
          <p:cNvSpPr>
            <a:spLocks noGrp="1"/>
          </p:cNvSpPr>
          <p:nvPr>
            <p:ph type="sldNum" sz="quarter" idx="12"/>
          </p:nvPr>
        </p:nvSpPr>
        <p:spPr/>
        <p:txBody>
          <a:bodyPr/>
          <a:lstStyle/>
          <a:p>
            <a:fld id="{077BF9C6-31A2-4563-BC62-5FED85CE0EC3}" type="slidenum">
              <a:rPr lang="en-GB" smtClean="0"/>
              <a:t>‹#›</a:t>
            </a:fld>
            <a:endParaRPr lang="en-GB"/>
          </a:p>
        </p:txBody>
      </p:sp>
    </p:spTree>
    <p:extLst>
      <p:ext uri="{BB962C8B-B14F-4D97-AF65-F5344CB8AC3E}">
        <p14:creationId xmlns:p14="http://schemas.microsoft.com/office/powerpoint/2010/main" val="257584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88D8-952A-4FAA-AD84-878E6F7A40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969180-07E9-4134-AAB3-3A80767BD9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74BD7C-F4EB-4C2F-A134-60C435500B41}"/>
              </a:ext>
            </a:extLst>
          </p:cNvPr>
          <p:cNvSpPr>
            <a:spLocks noGrp="1"/>
          </p:cNvSpPr>
          <p:nvPr>
            <p:ph type="dt" sz="half" idx="10"/>
          </p:nvPr>
        </p:nvSpPr>
        <p:spPr/>
        <p:txBody>
          <a:bodyPr/>
          <a:lstStyle/>
          <a:p>
            <a:fld id="{FE56978C-C953-4B18-9A74-FF87BAB652E0}" type="datetimeFigureOut">
              <a:rPr lang="en-GB" smtClean="0"/>
              <a:t>03/08/2020</a:t>
            </a:fld>
            <a:endParaRPr lang="en-GB"/>
          </a:p>
        </p:txBody>
      </p:sp>
      <p:sp>
        <p:nvSpPr>
          <p:cNvPr id="5" name="Footer Placeholder 4">
            <a:extLst>
              <a:ext uri="{FF2B5EF4-FFF2-40B4-BE49-F238E27FC236}">
                <a16:creationId xmlns:a16="http://schemas.microsoft.com/office/drawing/2014/main" id="{EB319FF7-8944-4205-A35D-32A5E39FA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B45DFA-BC80-49AE-AF37-99D905CC0258}"/>
              </a:ext>
            </a:extLst>
          </p:cNvPr>
          <p:cNvSpPr>
            <a:spLocks noGrp="1"/>
          </p:cNvSpPr>
          <p:nvPr>
            <p:ph type="sldNum" sz="quarter" idx="12"/>
          </p:nvPr>
        </p:nvSpPr>
        <p:spPr/>
        <p:txBody>
          <a:bodyPr/>
          <a:lstStyle/>
          <a:p>
            <a:fld id="{077BF9C6-31A2-4563-BC62-5FED85CE0EC3}" type="slidenum">
              <a:rPr lang="en-GB" smtClean="0"/>
              <a:t>‹#›</a:t>
            </a:fld>
            <a:endParaRPr lang="en-GB"/>
          </a:p>
        </p:txBody>
      </p:sp>
    </p:spTree>
    <p:extLst>
      <p:ext uri="{BB962C8B-B14F-4D97-AF65-F5344CB8AC3E}">
        <p14:creationId xmlns:p14="http://schemas.microsoft.com/office/powerpoint/2010/main" val="3619511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4B72-CA4F-4564-A058-0000B1DF7C3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FD8590-07AD-4FCA-A94B-E7C89C1BD58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5C023E-3C2E-40C9-AA2B-26AB67CB47FC}"/>
              </a:ext>
            </a:extLst>
          </p:cNvPr>
          <p:cNvSpPr>
            <a:spLocks noGrp="1"/>
          </p:cNvSpPr>
          <p:nvPr>
            <p:ph type="dt" sz="half" idx="10"/>
          </p:nvPr>
        </p:nvSpPr>
        <p:spPr/>
        <p:txBody>
          <a:bodyPr/>
          <a:lstStyle/>
          <a:p>
            <a:fld id="{FE56978C-C953-4B18-9A74-FF87BAB652E0}" type="datetimeFigureOut">
              <a:rPr lang="en-GB" smtClean="0"/>
              <a:t>03/08/2020</a:t>
            </a:fld>
            <a:endParaRPr lang="en-GB"/>
          </a:p>
        </p:txBody>
      </p:sp>
      <p:sp>
        <p:nvSpPr>
          <p:cNvPr id="5" name="Footer Placeholder 4">
            <a:extLst>
              <a:ext uri="{FF2B5EF4-FFF2-40B4-BE49-F238E27FC236}">
                <a16:creationId xmlns:a16="http://schemas.microsoft.com/office/drawing/2014/main" id="{E6B0F93B-5131-46B3-9DC1-44940C7445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2B192F-02ED-4447-A1D2-FB107F2985CD}"/>
              </a:ext>
            </a:extLst>
          </p:cNvPr>
          <p:cNvSpPr>
            <a:spLocks noGrp="1"/>
          </p:cNvSpPr>
          <p:nvPr>
            <p:ph type="sldNum" sz="quarter" idx="12"/>
          </p:nvPr>
        </p:nvSpPr>
        <p:spPr/>
        <p:txBody>
          <a:bodyPr/>
          <a:lstStyle/>
          <a:p>
            <a:fld id="{077BF9C6-31A2-4563-BC62-5FED85CE0EC3}" type="slidenum">
              <a:rPr lang="en-GB" smtClean="0"/>
              <a:t>‹#›</a:t>
            </a:fld>
            <a:endParaRPr lang="en-GB"/>
          </a:p>
        </p:txBody>
      </p:sp>
    </p:spTree>
    <p:extLst>
      <p:ext uri="{BB962C8B-B14F-4D97-AF65-F5344CB8AC3E}">
        <p14:creationId xmlns:p14="http://schemas.microsoft.com/office/powerpoint/2010/main" val="2212058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FB007-33FA-4277-B9B3-DD1265352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404E91-18C7-47DF-A885-73A71567FBAE}"/>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62B5CE-BA17-4F56-AC7E-5E92F810B11A}"/>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05CDAF-8CD4-4C7C-ABDF-E3487AE7E1B0}"/>
              </a:ext>
            </a:extLst>
          </p:cNvPr>
          <p:cNvSpPr>
            <a:spLocks noGrp="1"/>
          </p:cNvSpPr>
          <p:nvPr>
            <p:ph type="dt" sz="half" idx="10"/>
          </p:nvPr>
        </p:nvSpPr>
        <p:spPr/>
        <p:txBody>
          <a:bodyPr/>
          <a:lstStyle/>
          <a:p>
            <a:fld id="{FE56978C-C953-4B18-9A74-FF87BAB652E0}" type="datetimeFigureOut">
              <a:rPr lang="en-GB" smtClean="0"/>
              <a:t>03/08/2020</a:t>
            </a:fld>
            <a:endParaRPr lang="en-GB"/>
          </a:p>
        </p:txBody>
      </p:sp>
      <p:sp>
        <p:nvSpPr>
          <p:cNvPr id="6" name="Footer Placeholder 5">
            <a:extLst>
              <a:ext uri="{FF2B5EF4-FFF2-40B4-BE49-F238E27FC236}">
                <a16:creationId xmlns:a16="http://schemas.microsoft.com/office/drawing/2014/main" id="{B6169990-9995-42A8-AE51-609688993F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1BABD6-F3A3-4F79-8506-E222F41FD43F}"/>
              </a:ext>
            </a:extLst>
          </p:cNvPr>
          <p:cNvSpPr>
            <a:spLocks noGrp="1"/>
          </p:cNvSpPr>
          <p:nvPr>
            <p:ph type="sldNum" sz="quarter" idx="12"/>
          </p:nvPr>
        </p:nvSpPr>
        <p:spPr/>
        <p:txBody>
          <a:bodyPr/>
          <a:lstStyle/>
          <a:p>
            <a:fld id="{077BF9C6-31A2-4563-BC62-5FED85CE0EC3}" type="slidenum">
              <a:rPr lang="en-GB" smtClean="0"/>
              <a:t>‹#›</a:t>
            </a:fld>
            <a:endParaRPr lang="en-GB"/>
          </a:p>
        </p:txBody>
      </p:sp>
    </p:spTree>
    <p:extLst>
      <p:ext uri="{BB962C8B-B14F-4D97-AF65-F5344CB8AC3E}">
        <p14:creationId xmlns:p14="http://schemas.microsoft.com/office/powerpoint/2010/main" val="136385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648F-2ADA-4164-9038-18FCDFB6C81F}"/>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40F51F-1FE0-4953-B9EE-F80A64499AA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2D4A21E-F685-491F-96C9-0081A662CB4C}"/>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D4AB5E-0FED-4966-8142-7B39A60A22A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0D5146B-2B57-46A5-97CE-4834C1B7B396}"/>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CC4448-85C3-4F54-A130-DCE6EEEC7D7B}"/>
              </a:ext>
            </a:extLst>
          </p:cNvPr>
          <p:cNvSpPr>
            <a:spLocks noGrp="1"/>
          </p:cNvSpPr>
          <p:nvPr>
            <p:ph type="dt" sz="half" idx="10"/>
          </p:nvPr>
        </p:nvSpPr>
        <p:spPr/>
        <p:txBody>
          <a:bodyPr/>
          <a:lstStyle/>
          <a:p>
            <a:fld id="{FE56978C-C953-4B18-9A74-FF87BAB652E0}" type="datetimeFigureOut">
              <a:rPr lang="en-GB" smtClean="0"/>
              <a:t>03/08/2020</a:t>
            </a:fld>
            <a:endParaRPr lang="en-GB"/>
          </a:p>
        </p:txBody>
      </p:sp>
      <p:sp>
        <p:nvSpPr>
          <p:cNvPr id="8" name="Footer Placeholder 7">
            <a:extLst>
              <a:ext uri="{FF2B5EF4-FFF2-40B4-BE49-F238E27FC236}">
                <a16:creationId xmlns:a16="http://schemas.microsoft.com/office/drawing/2014/main" id="{9E82D312-DF54-4BD1-86C3-45A1062B72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4923C8C-0BFD-4A41-8A68-131E8BC5955D}"/>
              </a:ext>
            </a:extLst>
          </p:cNvPr>
          <p:cNvSpPr>
            <a:spLocks noGrp="1"/>
          </p:cNvSpPr>
          <p:nvPr>
            <p:ph type="sldNum" sz="quarter" idx="12"/>
          </p:nvPr>
        </p:nvSpPr>
        <p:spPr/>
        <p:txBody>
          <a:bodyPr/>
          <a:lstStyle/>
          <a:p>
            <a:fld id="{077BF9C6-31A2-4563-BC62-5FED85CE0EC3}" type="slidenum">
              <a:rPr lang="en-GB" smtClean="0"/>
              <a:t>‹#›</a:t>
            </a:fld>
            <a:endParaRPr lang="en-GB"/>
          </a:p>
        </p:txBody>
      </p:sp>
    </p:spTree>
    <p:extLst>
      <p:ext uri="{BB962C8B-B14F-4D97-AF65-F5344CB8AC3E}">
        <p14:creationId xmlns:p14="http://schemas.microsoft.com/office/powerpoint/2010/main" val="1540663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7D4F-93A7-4D87-B028-85B59F959C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CED7F7-438C-49E9-9491-6E9E191308EC}"/>
              </a:ext>
            </a:extLst>
          </p:cNvPr>
          <p:cNvSpPr>
            <a:spLocks noGrp="1"/>
          </p:cNvSpPr>
          <p:nvPr>
            <p:ph type="dt" sz="half" idx="10"/>
          </p:nvPr>
        </p:nvSpPr>
        <p:spPr/>
        <p:txBody>
          <a:bodyPr/>
          <a:lstStyle/>
          <a:p>
            <a:fld id="{FE56978C-C953-4B18-9A74-FF87BAB652E0}" type="datetimeFigureOut">
              <a:rPr lang="en-GB" smtClean="0"/>
              <a:t>03/08/2020</a:t>
            </a:fld>
            <a:endParaRPr lang="en-GB"/>
          </a:p>
        </p:txBody>
      </p:sp>
      <p:sp>
        <p:nvSpPr>
          <p:cNvPr id="4" name="Footer Placeholder 3">
            <a:extLst>
              <a:ext uri="{FF2B5EF4-FFF2-40B4-BE49-F238E27FC236}">
                <a16:creationId xmlns:a16="http://schemas.microsoft.com/office/drawing/2014/main" id="{0D38A3A6-D8C1-4F1A-9FAE-F4584AC5D9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7DEA33-DFA1-46D5-B845-ABE153F25672}"/>
              </a:ext>
            </a:extLst>
          </p:cNvPr>
          <p:cNvSpPr>
            <a:spLocks noGrp="1"/>
          </p:cNvSpPr>
          <p:nvPr>
            <p:ph type="sldNum" sz="quarter" idx="12"/>
          </p:nvPr>
        </p:nvSpPr>
        <p:spPr/>
        <p:txBody>
          <a:bodyPr/>
          <a:lstStyle/>
          <a:p>
            <a:fld id="{077BF9C6-31A2-4563-BC62-5FED85CE0EC3}" type="slidenum">
              <a:rPr lang="en-GB" smtClean="0"/>
              <a:t>‹#›</a:t>
            </a:fld>
            <a:endParaRPr lang="en-GB"/>
          </a:p>
        </p:txBody>
      </p:sp>
    </p:spTree>
    <p:extLst>
      <p:ext uri="{BB962C8B-B14F-4D97-AF65-F5344CB8AC3E}">
        <p14:creationId xmlns:p14="http://schemas.microsoft.com/office/powerpoint/2010/main" val="3568166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7AFE4C-6B02-4868-A0A1-E5E1EE66731D}"/>
              </a:ext>
            </a:extLst>
          </p:cNvPr>
          <p:cNvSpPr>
            <a:spLocks noGrp="1"/>
          </p:cNvSpPr>
          <p:nvPr>
            <p:ph type="dt" sz="half" idx="10"/>
          </p:nvPr>
        </p:nvSpPr>
        <p:spPr/>
        <p:txBody>
          <a:bodyPr/>
          <a:lstStyle/>
          <a:p>
            <a:fld id="{FE56978C-C953-4B18-9A74-FF87BAB652E0}" type="datetimeFigureOut">
              <a:rPr lang="en-GB" smtClean="0"/>
              <a:t>03/08/2020</a:t>
            </a:fld>
            <a:endParaRPr lang="en-GB"/>
          </a:p>
        </p:txBody>
      </p:sp>
      <p:sp>
        <p:nvSpPr>
          <p:cNvPr id="3" name="Footer Placeholder 2">
            <a:extLst>
              <a:ext uri="{FF2B5EF4-FFF2-40B4-BE49-F238E27FC236}">
                <a16:creationId xmlns:a16="http://schemas.microsoft.com/office/drawing/2014/main" id="{19C4925B-2F3F-4F10-B5CF-26B75EE68B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9B8EEE-3392-479D-BBBD-AAABA2A65235}"/>
              </a:ext>
            </a:extLst>
          </p:cNvPr>
          <p:cNvSpPr>
            <a:spLocks noGrp="1"/>
          </p:cNvSpPr>
          <p:nvPr>
            <p:ph type="sldNum" sz="quarter" idx="12"/>
          </p:nvPr>
        </p:nvSpPr>
        <p:spPr/>
        <p:txBody>
          <a:bodyPr/>
          <a:lstStyle/>
          <a:p>
            <a:fld id="{077BF9C6-31A2-4563-BC62-5FED85CE0EC3}" type="slidenum">
              <a:rPr lang="en-GB" smtClean="0"/>
              <a:t>‹#›</a:t>
            </a:fld>
            <a:endParaRPr lang="en-GB"/>
          </a:p>
        </p:txBody>
      </p:sp>
    </p:spTree>
    <p:extLst>
      <p:ext uri="{BB962C8B-B14F-4D97-AF65-F5344CB8AC3E}">
        <p14:creationId xmlns:p14="http://schemas.microsoft.com/office/powerpoint/2010/main" val="671253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B4AC-A3C3-444C-A6C3-EF57C352672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74881E-38BA-4BA0-833B-01FA4D85900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AE0B65-D9DB-4815-A493-0F83E8FFFFB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8AC41AE-FBA2-4AEB-BD6C-10A150E82F17}"/>
              </a:ext>
            </a:extLst>
          </p:cNvPr>
          <p:cNvSpPr>
            <a:spLocks noGrp="1"/>
          </p:cNvSpPr>
          <p:nvPr>
            <p:ph type="dt" sz="half" idx="10"/>
          </p:nvPr>
        </p:nvSpPr>
        <p:spPr/>
        <p:txBody>
          <a:bodyPr/>
          <a:lstStyle/>
          <a:p>
            <a:fld id="{FE56978C-C953-4B18-9A74-FF87BAB652E0}" type="datetimeFigureOut">
              <a:rPr lang="en-GB" smtClean="0"/>
              <a:t>03/08/2020</a:t>
            </a:fld>
            <a:endParaRPr lang="en-GB"/>
          </a:p>
        </p:txBody>
      </p:sp>
      <p:sp>
        <p:nvSpPr>
          <p:cNvPr id="6" name="Footer Placeholder 5">
            <a:extLst>
              <a:ext uri="{FF2B5EF4-FFF2-40B4-BE49-F238E27FC236}">
                <a16:creationId xmlns:a16="http://schemas.microsoft.com/office/drawing/2014/main" id="{309FFB37-F178-4BA7-852D-1953B9ED69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12E8E2-E5A6-43D7-BC0B-72423D9C689C}"/>
              </a:ext>
            </a:extLst>
          </p:cNvPr>
          <p:cNvSpPr>
            <a:spLocks noGrp="1"/>
          </p:cNvSpPr>
          <p:nvPr>
            <p:ph type="sldNum" sz="quarter" idx="12"/>
          </p:nvPr>
        </p:nvSpPr>
        <p:spPr/>
        <p:txBody>
          <a:bodyPr/>
          <a:lstStyle/>
          <a:p>
            <a:fld id="{077BF9C6-31A2-4563-BC62-5FED85CE0EC3}" type="slidenum">
              <a:rPr lang="en-GB" smtClean="0"/>
              <a:t>‹#›</a:t>
            </a:fld>
            <a:endParaRPr lang="en-GB"/>
          </a:p>
        </p:txBody>
      </p:sp>
    </p:spTree>
    <p:extLst>
      <p:ext uri="{BB962C8B-B14F-4D97-AF65-F5344CB8AC3E}">
        <p14:creationId xmlns:p14="http://schemas.microsoft.com/office/powerpoint/2010/main" val="134052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57200" y="1200152"/>
            <a:ext cx="8229600" cy="3394472"/>
          </a:xfrm>
          <a:prstGeom prst="rect">
            <a:avLst/>
          </a:prstGeom>
        </p:spPr>
        <p:txBody>
          <a:bodyPr lIns="77925" tIns="38963" rIns="77925" bIns="38963"/>
          <a:lstStyle>
            <a:lvl1pPr>
              <a:defRPr>
                <a:solidFill>
                  <a:srgbClr val="354422"/>
                </a:solidFill>
              </a:defRPr>
            </a:lvl1pPr>
            <a:lvl2pPr>
              <a:defRPr>
                <a:solidFill>
                  <a:srgbClr val="354422"/>
                </a:solidFill>
              </a:defRPr>
            </a:lvl2pPr>
            <a:lvl3pPr>
              <a:defRPr>
                <a:solidFill>
                  <a:srgbClr val="354422"/>
                </a:solidFill>
              </a:defRPr>
            </a:lvl3pPr>
            <a:lvl4pPr>
              <a:defRPr>
                <a:solidFill>
                  <a:srgbClr val="354422"/>
                </a:solidFill>
              </a:defRPr>
            </a:lvl4pPr>
            <a:lvl5pPr>
              <a:defRPr>
                <a:solidFill>
                  <a:srgbClr val="35442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lIns="77925" tIns="38963" rIns="77925" bIns="38963"/>
          <a:lstStyle>
            <a:lvl1pPr>
              <a:defRPr>
                <a:solidFill>
                  <a:srgbClr val="354422"/>
                </a:solidFill>
              </a:defRPr>
            </a:lvl1pPr>
          </a:lstStyle>
          <a:p>
            <a:fld id="{0A1A62A2-839E-F749-B5EF-1002DA012453}" type="datetimeFigureOut">
              <a:rPr lang="en-US" smtClean="0"/>
              <a:pPr/>
              <a:t>8/3/2020</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lIns="77925" tIns="38963" rIns="77925" bIns="38963"/>
          <a:lstStyle>
            <a:lvl1pPr>
              <a:defRPr>
                <a:solidFill>
                  <a:srgbClr val="354422"/>
                </a:solidFill>
              </a:defRPr>
            </a:lvl1p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77925" tIns="38963" rIns="77925" bIns="38963"/>
          <a:lstStyle>
            <a:lvl1pPr>
              <a:defRPr>
                <a:solidFill>
                  <a:srgbClr val="354422"/>
                </a:solidFill>
              </a:defRPr>
            </a:lvl1pPr>
          </a:lstStyle>
          <a:p>
            <a:fld id="{0BA5B73C-E8B1-4546-A2F4-A7F394183629}" type="slidenum">
              <a:rPr lang="en-US" smtClean="0"/>
              <a:pPr/>
              <a:t>‹#›</a:t>
            </a:fld>
            <a:endParaRPr lang="en-US" dirty="0"/>
          </a:p>
        </p:txBody>
      </p:sp>
    </p:spTree>
    <p:extLst>
      <p:ext uri="{BB962C8B-B14F-4D97-AF65-F5344CB8AC3E}">
        <p14:creationId xmlns:p14="http://schemas.microsoft.com/office/powerpoint/2010/main" val="3738577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BFF7B-5711-4C61-9AC2-E9F2BDA283D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F4D4F4-43DC-437B-A2D7-3902EA28DC8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91B2B77-7D75-44AE-93A5-C75993673F9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C80B3AF-AB66-4C46-AFA2-A79220495940}"/>
              </a:ext>
            </a:extLst>
          </p:cNvPr>
          <p:cNvSpPr>
            <a:spLocks noGrp="1"/>
          </p:cNvSpPr>
          <p:nvPr>
            <p:ph type="dt" sz="half" idx="10"/>
          </p:nvPr>
        </p:nvSpPr>
        <p:spPr/>
        <p:txBody>
          <a:bodyPr/>
          <a:lstStyle/>
          <a:p>
            <a:fld id="{FE56978C-C953-4B18-9A74-FF87BAB652E0}" type="datetimeFigureOut">
              <a:rPr lang="en-GB" smtClean="0"/>
              <a:t>03/08/2020</a:t>
            </a:fld>
            <a:endParaRPr lang="en-GB"/>
          </a:p>
        </p:txBody>
      </p:sp>
      <p:sp>
        <p:nvSpPr>
          <p:cNvPr id="6" name="Footer Placeholder 5">
            <a:extLst>
              <a:ext uri="{FF2B5EF4-FFF2-40B4-BE49-F238E27FC236}">
                <a16:creationId xmlns:a16="http://schemas.microsoft.com/office/drawing/2014/main" id="{A736AB74-F8F9-4740-BB79-703EE0FC7A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F9FDFD-0A7F-4F80-AE55-9AA13BB78893}"/>
              </a:ext>
            </a:extLst>
          </p:cNvPr>
          <p:cNvSpPr>
            <a:spLocks noGrp="1"/>
          </p:cNvSpPr>
          <p:nvPr>
            <p:ph type="sldNum" sz="quarter" idx="12"/>
          </p:nvPr>
        </p:nvSpPr>
        <p:spPr/>
        <p:txBody>
          <a:bodyPr/>
          <a:lstStyle/>
          <a:p>
            <a:fld id="{077BF9C6-31A2-4563-BC62-5FED85CE0EC3}" type="slidenum">
              <a:rPr lang="en-GB" smtClean="0"/>
              <a:t>‹#›</a:t>
            </a:fld>
            <a:endParaRPr lang="en-GB"/>
          </a:p>
        </p:txBody>
      </p:sp>
    </p:spTree>
    <p:extLst>
      <p:ext uri="{BB962C8B-B14F-4D97-AF65-F5344CB8AC3E}">
        <p14:creationId xmlns:p14="http://schemas.microsoft.com/office/powerpoint/2010/main" val="111168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7C94F-9B61-44E8-9004-D44E90F4FE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996580-2B2B-4751-AE96-FFD948F94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BEECA1-7119-489F-A0A6-13BEC740227D}"/>
              </a:ext>
            </a:extLst>
          </p:cNvPr>
          <p:cNvSpPr>
            <a:spLocks noGrp="1"/>
          </p:cNvSpPr>
          <p:nvPr>
            <p:ph type="dt" sz="half" idx="10"/>
          </p:nvPr>
        </p:nvSpPr>
        <p:spPr/>
        <p:txBody>
          <a:bodyPr/>
          <a:lstStyle/>
          <a:p>
            <a:fld id="{FE56978C-C953-4B18-9A74-FF87BAB652E0}" type="datetimeFigureOut">
              <a:rPr lang="en-GB" smtClean="0"/>
              <a:t>03/08/2020</a:t>
            </a:fld>
            <a:endParaRPr lang="en-GB"/>
          </a:p>
        </p:txBody>
      </p:sp>
      <p:sp>
        <p:nvSpPr>
          <p:cNvPr id="5" name="Footer Placeholder 4">
            <a:extLst>
              <a:ext uri="{FF2B5EF4-FFF2-40B4-BE49-F238E27FC236}">
                <a16:creationId xmlns:a16="http://schemas.microsoft.com/office/drawing/2014/main" id="{416191AB-C974-4F44-9EDB-72707561E8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0C44C3-2DE1-4F9A-9AF9-7B735A2FE0A6}"/>
              </a:ext>
            </a:extLst>
          </p:cNvPr>
          <p:cNvSpPr>
            <a:spLocks noGrp="1"/>
          </p:cNvSpPr>
          <p:nvPr>
            <p:ph type="sldNum" sz="quarter" idx="12"/>
          </p:nvPr>
        </p:nvSpPr>
        <p:spPr/>
        <p:txBody>
          <a:bodyPr/>
          <a:lstStyle/>
          <a:p>
            <a:fld id="{077BF9C6-31A2-4563-BC62-5FED85CE0EC3}" type="slidenum">
              <a:rPr lang="en-GB" smtClean="0"/>
              <a:t>‹#›</a:t>
            </a:fld>
            <a:endParaRPr lang="en-GB"/>
          </a:p>
        </p:txBody>
      </p:sp>
    </p:spTree>
    <p:extLst>
      <p:ext uri="{BB962C8B-B14F-4D97-AF65-F5344CB8AC3E}">
        <p14:creationId xmlns:p14="http://schemas.microsoft.com/office/powerpoint/2010/main" val="2848862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3D2E6-80F2-41F1-A11C-6DB111E86A0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217FA-ABE0-4B38-8226-DA87B06E2D79}"/>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16A7D-825A-410B-8274-9C83AED18D2A}"/>
              </a:ext>
            </a:extLst>
          </p:cNvPr>
          <p:cNvSpPr>
            <a:spLocks noGrp="1"/>
          </p:cNvSpPr>
          <p:nvPr>
            <p:ph type="dt" sz="half" idx="10"/>
          </p:nvPr>
        </p:nvSpPr>
        <p:spPr/>
        <p:txBody>
          <a:bodyPr/>
          <a:lstStyle/>
          <a:p>
            <a:fld id="{FE56978C-C953-4B18-9A74-FF87BAB652E0}" type="datetimeFigureOut">
              <a:rPr lang="en-GB" smtClean="0"/>
              <a:t>03/08/2020</a:t>
            </a:fld>
            <a:endParaRPr lang="en-GB"/>
          </a:p>
        </p:txBody>
      </p:sp>
      <p:sp>
        <p:nvSpPr>
          <p:cNvPr id="5" name="Footer Placeholder 4">
            <a:extLst>
              <a:ext uri="{FF2B5EF4-FFF2-40B4-BE49-F238E27FC236}">
                <a16:creationId xmlns:a16="http://schemas.microsoft.com/office/drawing/2014/main" id="{F0DBC65B-4790-4CFF-AEB8-C2BCAB703F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67D351-A901-4BF8-BDB1-8A50D085B485}"/>
              </a:ext>
            </a:extLst>
          </p:cNvPr>
          <p:cNvSpPr>
            <a:spLocks noGrp="1"/>
          </p:cNvSpPr>
          <p:nvPr>
            <p:ph type="sldNum" sz="quarter" idx="12"/>
          </p:nvPr>
        </p:nvSpPr>
        <p:spPr/>
        <p:txBody>
          <a:bodyPr/>
          <a:lstStyle/>
          <a:p>
            <a:fld id="{077BF9C6-31A2-4563-BC62-5FED85CE0EC3}" type="slidenum">
              <a:rPr lang="en-GB" smtClean="0"/>
              <a:t>‹#›</a:t>
            </a:fld>
            <a:endParaRPr lang="en-GB"/>
          </a:p>
        </p:txBody>
      </p:sp>
    </p:spTree>
    <p:extLst>
      <p:ext uri="{BB962C8B-B14F-4D97-AF65-F5344CB8AC3E}">
        <p14:creationId xmlns:p14="http://schemas.microsoft.com/office/powerpoint/2010/main" val="25350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3305177"/>
            <a:ext cx="7772400" cy="1021556"/>
          </a:xfrm>
        </p:spPr>
        <p:txBody>
          <a:bodyPr anchor="t"/>
          <a:lstStyle>
            <a:lvl1pPr algn="l">
              <a:defRPr sz="3400" b="1" cap="all"/>
            </a:lvl1pPr>
          </a:lstStyle>
          <a:p>
            <a:r>
              <a:rPr lang="en-GB"/>
              <a:t>Click to edit Master title style</a:t>
            </a:r>
            <a:endParaRPr lang="en-US"/>
          </a:p>
        </p:txBody>
      </p:sp>
      <p:sp>
        <p:nvSpPr>
          <p:cNvPr id="3" name="Text Placeholder 2"/>
          <p:cNvSpPr>
            <a:spLocks noGrp="1"/>
          </p:cNvSpPr>
          <p:nvPr>
            <p:ph type="body" idx="1"/>
          </p:nvPr>
        </p:nvSpPr>
        <p:spPr>
          <a:xfrm>
            <a:off x="722435" y="2180035"/>
            <a:ext cx="7772400" cy="1125140"/>
          </a:xfrm>
          <a:prstGeom prst="rect">
            <a:avLst/>
          </a:prstGeom>
        </p:spPr>
        <p:txBody>
          <a:bodyPr lIns="77925" tIns="38963" rIns="77925" bIns="38963" anchor="b"/>
          <a:lstStyle>
            <a:lvl1pPr marL="0" indent="0">
              <a:buNone/>
              <a:defRPr sz="1700">
                <a:solidFill>
                  <a:srgbClr val="354422"/>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lIns="77925" tIns="38963" rIns="77925" bIns="38963"/>
          <a:lstStyle/>
          <a:p>
            <a:fld id="{0A1A62A2-839E-F749-B5EF-1002DA012453}" type="datetimeFigureOut">
              <a:rPr lang="en-US" smtClean="0"/>
              <a:t>8/3/2020</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lIns="77925" tIns="38963" rIns="77925" bIns="38963"/>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77925" tIns="38963" rIns="77925" bIns="38963"/>
          <a:lstStyle/>
          <a:p>
            <a:fld id="{0BA5B73C-E8B1-4546-A2F4-A7F394183629}" type="slidenum">
              <a:rPr lang="en-US" smtClean="0"/>
              <a:t>‹#›</a:t>
            </a:fld>
            <a:endParaRPr lang="en-US"/>
          </a:p>
        </p:txBody>
      </p:sp>
    </p:spTree>
    <p:extLst>
      <p:ext uri="{BB962C8B-B14F-4D97-AF65-F5344CB8AC3E}">
        <p14:creationId xmlns:p14="http://schemas.microsoft.com/office/powerpoint/2010/main" val="155987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1" y="1756142"/>
            <a:ext cx="4044462" cy="2838481"/>
          </a:xfrm>
          <a:prstGeom prst="rect">
            <a:avLst/>
          </a:prstGeom>
        </p:spPr>
        <p:txBody>
          <a:bodyPr lIns="77925" tIns="38963" rIns="77925" bIns="38963"/>
          <a:lstStyle>
            <a:lvl1pPr>
              <a:defRPr sz="2400">
                <a:solidFill>
                  <a:srgbClr val="354422"/>
                </a:solidFill>
              </a:defRPr>
            </a:lvl1pPr>
            <a:lvl2pPr>
              <a:defRPr sz="2000">
                <a:solidFill>
                  <a:srgbClr val="354422"/>
                </a:solidFill>
              </a:defRPr>
            </a:lvl2pPr>
            <a:lvl3pPr>
              <a:defRPr sz="1700">
                <a:solidFill>
                  <a:srgbClr val="354422"/>
                </a:solidFill>
              </a:defRPr>
            </a:lvl3pPr>
            <a:lvl4pPr>
              <a:defRPr sz="1500">
                <a:solidFill>
                  <a:srgbClr val="354422"/>
                </a:solidFill>
              </a:defRPr>
            </a:lvl4pPr>
            <a:lvl5pPr>
              <a:defRPr sz="1500">
                <a:solidFill>
                  <a:srgbClr val="354422"/>
                </a:solidFill>
              </a:defRPr>
            </a:lvl5pPr>
            <a:lvl6pPr>
              <a:defRPr sz="1500"/>
            </a:lvl6pPr>
            <a:lvl7pPr>
              <a:defRPr sz="1500"/>
            </a:lvl7pPr>
            <a:lvl8pPr>
              <a:defRPr sz="1500"/>
            </a:lvl8pPr>
            <a:lvl9pPr>
              <a:defRPr sz="15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2338" y="1756142"/>
            <a:ext cx="4044462" cy="2838481"/>
          </a:xfrm>
          <a:prstGeom prst="rect">
            <a:avLst/>
          </a:prstGeom>
        </p:spPr>
        <p:txBody>
          <a:bodyPr lIns="77925" tIns="38963" rIns="77925" bIns="38963"/>
          <a:lstStyle>
            <a:lvl1pPr>
              <a:defRPr sz="2400">
                <a:solidFill>
                  <a:srgbClr val="354422"/>
                </a:solidFill>
              </a:defRPr>
            </a:lvl1pPr>
            <a:lvl2pPr>
              <a:defRPr sz="2000">
                <a:solidFill>
                  <a:srgbClr val="354422"/>
                </a:solidFill>
              </a:defRPr>
            </a:lvl2pPr>
            <a:lvl3pPr>
              <a:defRPr sz="1700">
                <a:solidFill>
                  <a:srgbClr val="354422"/>
                </a:solidFill>
              </a:defRPr>
            </a:lvl3pPr>
            <a:lvl4pPr>
              <a:defRPr sz="1500">
                <a:solidFill>
                  <a:srgbClr val="354422"/>
                </a:solidFill>
              </a:defRPr>
            </a:lvl4pPr>
            <a:lvl5pPr>
              <a:defRPr sz="1500">
                <a:solidFill>
                  <a:srgbClr val="354422"/>
                </a:solidFill>
              </a:defRPr>
            </a:lvl5pPr>
            <a:lvl6pPr>
              <a:defRPr sz="1500"/>
            </a:lvl6pPr>
            <a:lvl7pPr>
              <a:defRPr sz="1500"/>
            </a:lvl7pPr>
            <a:lvl8pPr>
              <a:defRPr sz="1500"/>
            </a:lvl8pPr>
            <a:lvl9pPr>
              <a:defRPr sz="15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457200" y="4767264"/>
            <a:ext cx="2133600" cy="273844"/>
          </a:xfrm>
          <a:prstGeom prst="rect">
            <a:avLst/>
          </a:prstGeom>
        </p:spPr>
        <p:txBody>
          <a:bodyPr lIns="77925" tIns="38963" rIns="77925" bIns="38963"/>
          <a:lstStyle>
            <a:lvl1pPr>
              <a:defRPr>
                <a:solidFill>
                  <a:srgbClr val="354422"/>
                </a:solidFill>
              </a:defRPr>
            </a:lvl1pPr>
          </a:lstStyle>
          <a:p>
            <a:fld id="{0A1A62A2-839E-F749-B5EF-1002DA012453}" type="datetimeFigureOut">
              <a:rPr lang="en-US" smtClean="0"/>
              <a:pPr/>
              <a:t>8/3/2020</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lIns="77925" tIns="38963" rIns="77925" bIns="38963"/>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lIns="77925" tIns="38963" rIns="77925" bIns="38963"/>
          <a:lstStyle>
            <a:lvl1pPr>
              <a:defRPr>
                <a:solidFill>
                  <a:srgbClr val="354422"/>
                </a:solidFill>
              </a:defRPr>
            </a:lvl1pPr>
          </a:lstStyle>
          <a:p>
            <a:fld id="{0BA5B73C-E8B1-4546-A2F4-A7F394183629}" type="slidenum">
              <a:rPr lang="en-US" smtClean="0"/>
              <a:pPr/>
              <a:t>‹#›</a:t>
            </a:fld>
            <a:endParaRPr lang="en-US" dirty="0"/>
          </a:p>
        </p:txBody>
      </p:sp>
    </p:spTree>
    <p:extLst>
      <p:ext uri="{BB962C8B-B14F-4D97-AF65-F5344CB8AC3E}">
        <p14:creationId xmlns:p14="http://schemas.microsoft.com/office/powerpoint/2010/main" val="6651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4" name="Content Placeholder 3"/>
          <p:cNvSpPr>
            <a:spLocks noGrp="1"/>
          </p:cNvSpPr>
          <p:nvPr>
            <p:ph sz="half" idx="2"/>
          </p:nvPr>
        </p:nvSpPr>
        <p:spPr>
          <a:xfrm>
            <a:off x="457200" y="1824428"/>
            <a:ext cx="4040066" cy="2770194"/>
          </a:xfrm>
          <a:prstGeom prst="rect">
            <a:avLst/>
          </a:prstGeom>
        </p:spPr>
        <p:txBody>
          <a:bodyPr lIns="77925" tIns="38963" rIns="77925" bIns="38963"/>
          <a:lstStyle>
            <a:lvl1pPr>
              <a:defRPr sz="2000">
                <a:solidFill>
                  <a:srgbClr val="354422"/>
                </a:solidFill>
              </a:defRPr>
            </a:lvl1pPr>
            <a:lvl2pPr>
              <a:defRPr sz="1700">
                <a:solidFill>
                  <a:srgbClr val="354422"/>
                </a:solidFill>
              </a:defRPr>
            </a:lvl2pPr>
            <a:lvl3pPr>
              <a:defRPr sz="1500">
                <a:solidFill>
                  <a:srgbClr val="354422"/>
                </a:solidFill>
              </a:defRPr>
            </a:lvl3pPr>
            <a:lvl4pPr>
              <a:defRPr sz="1400">
                <a:solidFill>
                  <a:srgbClr val="354422"/>
                </a:solidFill>
              </a:defRPr>
            </a:lvl4pPr>
            <a:lvl5pPr>
              <a:defRPr sz="1400">
                <a:solidFill>
                  <a:srgbClr val="354422"/>
                </a:solidFill>
              </a:defRPr>
            </a:lvl5pPr>
            <a:lvl6pPr>
              <a:defRPr sz="1400"/>
            </a:lvl6pPr>
            <a:lvl7pPr>
              <a:defRPr sz="1400"/>
            </a:lvl7pPr>
            <a:lvl8pPr>
              <a:defRPr sz="1400"/>
            </a:lvl8pPr>
            <a:lvl9pPr>
              <a:defRPr sz="1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p:cNvSpPr>
            <a:spLocks noGrp="1"/>
          </p:cNvSpPr>
          <p:nvPr>
            <p:ph sz="quarter" idx="4"/>
          </p:nvPr>
        </p:nvSpPr>
        <p:spPr>
          <a:xfrm>
            <a:off x="4645271" y="1824428"/>
            <a:ext cx="4041531" cy="2770194"/>
          </a:xfrm>
          <a:prstGeom prst="rect">
            <a:avLst/>
          </a:prstGeom>
        </p:spPr>
        <p:txBody>
          <a:bodyPr lIns="77925" tIns="38963" rIns="77925" bIns="38963"/>
          <a:lstStyle>
            <a:lvl1pPr>
              <a:defRPr sz="2000">
                <a:solidFill>
                  <a:srgbClr val="354422"/>
                </a:solidFill>
              </a:defRPr>
            </a:lvl1pPr>
            <a:lvl2pPr>
              <a:defRPr sz="1700">
                <a:solidFill>
                  <a:srgbClr val="354422"/>
                </a:solidFill>
              </a:defRPr>
            </a:lvl2pPr>
            <a:lvl3pPr>
              <a:defRPr sz="1500">
                <a:solidFill>
                  <a:srgbClr val="354422"/>
                </a:solidFill>
              </a:defRPr>
            </a:lvl3pPr>
            <a:lvl4pPr>
              <a:defRPr sz="1400">
                <a:solidFill>
                  <a:srgbClr val="354422"/>
                </a:solidFill>
              </a:defRPr>
            </a:lvl4pPr>
            <a:lvl5pPr>
              <a:defRPr sz="1400">
                <a:solidFill>
                  <a:srgbClr val="354422"/>
                </a:solidFill>
              </a:defRPr>
            </a:lvl5pPr>
            <a:lvl6pPr>
              <a:defRPr sz="1400"/>
            </a:lvl6pPr>
            <a:lvl7pPr>
              <a:defRPr sz="1400"/>
            </a:lvl7pPr>
            <a:lvl8pPr>
              <a:defRPr sz="1400"/>
            </a:lvl8pPr>
            <a:lvl9pPr>
              <a:defRPr sz="1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a:xfrm>
            <a:off x="457200" y="4767264"/>
            <a:ext cx="2133600" cy="273844"/>
          </a:xfrm>
          <a:prstGeom prst="rect">
            <a:avLst/>
          </a:prstGeom>
        </p:spPr>
        <p:txBody>
          <a:bodyPr lIns="77925" tIns="38963" rIns="77925" bIns="38963"/>
          <a:lstStyle/>
          <a:p>
            <a:fld id="{0A1A62A2-839E-F749-B5EF-1002DA012453}" type="datetimeFigureOut">
              <a:rPr lang="en-US" smtClean="0"/>
              <a:t>8/3/2020</a:t>
            </a:fld>
            <a:endParaRPr lang="en-US" dirty="0"/>
          </a:p>
        </p:txBody>
      </p:sp>
      <p:sp>
        <p:nvSpPr>
          <p:cNvPr id="8" name="Footer Placeholder 7"/>
          <p:cNvSpPr>
            <a:spLocks noGrp="1"/>
          </p:cNvSpPr>
          <p:nvPr>
            <p:ph type="ftr" sz="quarter" idx="11"/>
          </p:nvPr>
        </p:nvSpPr>
        <p:spPr>
          <a:xfrm>
            <a:off x="3124200" y="4767264"/>
            <a:ext cx="2895600" cy="273844"/>
          </a:xfrm>
          <a:prstGeom prst="rect">
            <a:avLst/>
          </a:prstGeom>
        </p:spPr>
        <p:txBody>
          <a:bodyPr lIns="77925" tIns="38963" rIns="77925" bIns="38963"/>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lIns="77925" tIns="38963" rIns="77925" bIns="38963"/>
          <a:lstStyle>
            <a:lvl1pPr>
              <a:defRPr>
                <a:solidFill>
                  <a:srgbClr val="354422"/>
                </a:solidFill>
              </a:defRPr>
            </a:lvl1pPr>
          </a:lstStyle>
          <a:p>
            <a:fld id="{0BA5B73C-E8B1-4546-A2F4-A7F394183629}" type="slidenum">
              <a:rPr lang="en-US" smtClean="0"/>
              <a:pPr/>
              <a:t>‹#›</a:t>
            </a:fld>
            <a:endParaRPr lang="en-US" dirty="0"/>
          </a:p>
        </p:txBody>
      </p:sp>
    </p:spTree>
    <p:extLst>
      <p:ext uri="{BB962C8B-B14F-4D97-AF65-F5344CB8AC3E}">
        <p14:creationId xmlns:p14="http://schemas.microsoft.com/office/powerpoint/2010/main" val="244286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lIns="77925" tIns="38963" rIns="77925" bIns="38963"/>
          <a:lstStyle>
            <a:lvl1pPr>
              <a:defRPr>
                <a:solidFill>
                  <a:srgbClr val="354422"/>
                </a:solidFill>
              </a:defRPr>
            </a:lvl1pPr>
          </a:lstStyle>
          <a:p>
            <a:fld id="{0A1A62A2-839E-F749-B5EF-1002DA012453}" type="datetimeFigureOut">
              <a:rPr lang="en-US" smtClean="0"/>
              <a:pPr/>
              <a:t>8/3/2020</a:t>
            </a:fld>
            <a:endParaRPr lang="en-US" dirty="0"/>
          </a:p>
        </p:txBody>
      </p:sp>
      <p:sp>
        <p:nvSpPr>
          <p:cNvPr id="4" name="Footer Placeholder 3"/>
          <p:cNvSpPr>
            <a:spLocks noGrp="1"/>
          </p:cNvSpPr>
          <p:nvPr>
            <p:ph type="ftr" sz="quarter" idx="11"/>
          </p:nvPr>
        </p:nvSpPr>
        <p:spPr>
          <a:xfrm>
            <a:off x="3124200" y="4767264"/>
            <a:ext cx="2895600" cy="273844"/>
          </a:xfrm>
          <a:prstGeom prst="rect">
            <a:avLst/>
          </a:prstGeom>
        </p:spPr>
        <p:txBody>
          <a:bodyPr lIns="77925" tIns="38963" rIns="77925" bIns="38963"/>
          <a:lstStyle>
            <a:lvl1pPr>
              <a:defRPr>
                <a:solidFill>
                  <a:srgbClr val="354422"/>
                </a:solidFill>
              </a:defRPr>
            </a:lvl1pPr>
          </a:lstStyle>
          <a:p>
            <a:endParaRPr lang="en-US" dirty="0"/>
          </a:p>
        </p:txBody>
      </p:sp>
      <p:sp>
        <p:nvSpPr>
          <p:cNvPr id="5" name="Slide Number Placeholder 4"/>
          <p:cNvSpPr>
            <a:spLocks noGrp="1"/>
          </p:cNvSpPr>
          <p:nvPr>
            <p:ph type="sldNum" sz="quarter" idx="12"/>
          </p:nvPr>
        </p:nvSpPr>
        <p:spPr>
          <a:xfrm>
            <a:off x="6553200" y="4767264"/>
            <a:ext cx="2133600" cy="273844"/>
          </a:xfrm>
          <a:prstGeom prst="rect">
            <a:avLst/>
          </a:prstGeom>
        </p:spPr>
        <p:txBody>
          <a:bodyPr lIns="77925" tIns="38963" rIns="77925" bIns="38963"/>
          <a:lstStyle>
            <a:lvl1pPr>
              <a:defRPr>
                <a:solidFill>
                  <a:srgbClr val="354422"/>
                </a:solidFill>
              </a:defRPr>
            </a:lvl1pPr>
          </a:lstStyle>
          <a:p>
            <a:fld id="{0BA5B73C-E8B1-4546-A2F4-A7F394183629}" type="slidenum">
              <a:rPr lang="en-US" smtClean="0"/>
              <a:pPr/>
              <a:t>‹#›</a:t>
            </a:fld>
            <a:endParaRPr lang="en-US" dirty="0"/>
          </a:p>
        </p:txBody>
      </p:sp>
    </p:spTree>
    <p:extLst>
      <p:ext uri="{BB962C8B-B14F-4D97-AF65-F5344CB8AC3E}">
        <p14:creationId xmlns:p14="http://schemas.microsoft.com/office/powerpoint/2010/main" val="110676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lIns="77925" tIns="38963" rIns="77925" bIns="38963"/>
          <a:lstStyle>
            <a:lvl1pPr>
              <a:defRPr>
                <a:solidFill>
                  <a:srgbClr val="354422"/>
                </a:solidFill>
              </a:defRPr>
            </a:lvl1pPr>
          </a:lstStyle>
          <a:p>
            <a:fld id="{0A1A62A2-839E-F749-B5EF-1002DA012453}" type="datetimeFigureOut">
              <a:rPr lang="en-US" smtClean="0"/>
              <a:pPr/>
              <a:t>8/3/2020</a:t>
            </a:fld>
            <a:endParaRPr lang="en-US" dirty="0"/>
          </a:p>
        </p:txBody>
      </p:sp>
      <p:sp>
        <p:nvSpPr>
          <p:cNvPr id="3" name="Footer Placeholder 2"/>
          <p:cNvSpPr>
            <a:spLocks noGrp="1"/>
          </p:cNvSpPr>
          <p:nvPr>
            <p:ph type="ftr" sz="quarter" idx="11"/>
          </p:nvPr>
        </p:nvSpPr>
        <p:spPr>
          <a:xfrm>
            <a:off x="3124200" y="4767264"/>
            <a:ext cx="2895600" cy="273844"/>
          </a:xfrm>
          <a:prstGeom prst="rect">
            <a:avLst/>
          </a:prstGeom>
        </p:spPr>
        <p:txBody>
          <a:bodyPr lIns="77925" tIns="38963" rIns="77925" bIns="38963"/>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lIns="77925" tIns="38963" rIns="77925" bIns="38963"/>
          <a:lstStyle>
            <a:lvl1pPr>
              <a:defRPr>
                <a:solidFill>
                  <a:srgbClr val="354422"/>
                </a:solidFill>
              </a:defRPr>
            </a:lvl1pPr>
          </a:lstStyle>
          <a:p>
            <a:fld id="{0BA5B73C-E8B1-4546-A2F4-A7F394183629}" type="slidenum">
              <a:rPr lang="en-US" smtClean="0"/>
              <a:pPr/>
              <a:t>‹#›</a:t>
            </a:fld>
            <a:endParaRPr lang="en-US" dirty="0"/>
          </a:p>
        </p:txBody>
      </p:sp>
    </p:spTree>
    <p:extLst>
      <p:ext uri="{BB962C8B-B14F-4D97-AF65-F5344CB8AC3E}">
        <p14:creationId xmlns:p14="http://schemas.microsoft.com/office/powerpoint/2010/main" val="393397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435" cy="871538"/>
          </a:xfrm>
        </p:spPr>
        <p:txBody>
          <a:bodyPr anchor="b"/>
          <a:lstStyle>
            <a:lvl1pPr algn="l">
              <a:defRPr sz="1700" b="1"/>
            </a:lvl1pPr>
          </a:lstStyle>
          <a:p>
            <a:r>
              <a:rPr lang="en-GB"/>
              <a:t>Click to edit Master title style</a:t>
            </a:r>
            <a:endParaRPr lang="en-US"/>
          </a:p>
        </p:txBody>
      </p:sp>
      <p:sp>
        <p:nvSpPr>
          <p:cNvPr id="3" name="Content Placeholder 2"/>
          <p:cNvSpPr>
            <a:spLocks noGrp="1"/>
          </p:cNvSpPr>
          <p:nvPr>
            <p:ph idx="1"/>
          </p:nvPr>
        </p:nvSpPr>
        <p:spPr>
          <a:xfrm>
            <a:off x="3575538" y="204789"/>
            <a:ext cx="5111262" cy="4389835"/>
          </a:xfrm>
          <a:prstGeom prst="rect">
            <a:avLst/>
          </a:prstGeom>
        </p:spPr>
        <p:txBody>
          <a:bodyPr lIns="77925" tIns="38963" rIns="77925" bIns="38963"/>
          <a:lstStyle>
            <a:lvl1pPr>
              <a:defRPr sz="2700">
                <a:solidFill>
                  <a:srgbClr val="354422"/>
                </a:solidFill>
              </a:defRPr>
            </a:lvl1pPr>
            <a:lvl2pPr>
              <a:defRPr sz="2400">
                <a:solidFill>
                  <a:srgbClr val="354422"/>
                </a:solidFill>
              </a:defRPr>
            </a:lvl2pPr>
            <a:lvl3pPr>
              <a:defRPr sz="2000">
                <a:solidFill>
                  <a:srgbClr val="354422"/>
                </a:solidFill>
              </a:defRPr>
            </a:lvl3pPr>
            <a:lvl4pPr>
              <a:defRPr sz="1700">
                <a:solidFill>
                  <a:srgbClr val="354422"/>
                </a:solidFill>
              </a:defRPr>
            </a:lvl4pPr>
            <a:lvl5pPr>
              <a:defRPr sz="1700">
                <a:solidFill>
                  <a:srgbClr val="354422"/>
                </a:solidFill>
              </a:defRPr>
            </a:lvl5pPr>
            <a:lvl6pPr>
              <a:defRPr sz="1700"/>
            </a:lvl6pPr>
            <a:lvl7pPr>
              <a:defRPr sz="1700"/>
            </a:lvl7pPr>
            <a:lvl8pPr>
              <a:defRPr sz="1700"/>
            </a:lvl8pPr>
            <a:lvl9pPr>
              <a:defRPr sz="17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1076327"/>
            <a:ext cx="3008435" cy="3518297"/>
          </a:xfrm>
          <a:prstGeom prst="rect">
            <a:avLst/>
          </a:prstGeom>
        </p:spPr>
        <p:txBody>
          <a:bodyPr lIns="77925" tIns="38963" rIns="77925" bIns="38963"/>
          <a:lstStyle>
            <a:lvl1pPr marL="0" indent="0">
              <a:buNone/>
              <a:defRPr sz="1200">
                <a:solidFill>
                  <a:srgbClr val="354422"/>
                </a:solidFill>
              </a:defRPr>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GB" dirty="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lIns="77925" tIns="38963" rIns="77925" bIns="38963"/>
          <a:lstStyle>
            <a:lvl1pPr>
              <a:defRPr>
                <a:solidFill>
                  <a:srgbClr val="354422"/>
                </a:solidFill>
              </a:defRPr>
            </a:lvl1pPr>
          </a:lstStyle>
          <a:p>
            <a:fld id="{0A1A62A2-839E-F749-B5EF-1002DA012453}" type="datetimeFigureOut">
              <a:rPr lang="en-US" smtClean="0"/>
              <a:pPr/>
              <a:t>8/3/2020</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lIns="77925" tIns="38963" rIns="77925" bIns="38963"/>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lIns="77925" tIns="38963" rIns="77925" bIns="38963"/>
          <a:lstStyle>
            <a:lvl1pPr>
              <a:defRPr>
                <a:solidFill>
                  <a:srgbClr val="354422"/>
                </a:solidFill>
              </a:defRPr>
            </a:lvl1pPr>
          </a:lstStyle>
          <a:p>
            <a:fld id="{0BA5B73C-E8B1-4546-A2F4-A7F394183629}" type="slidenum">
              <a:rPr lang="en-US" smtClean="0"/>
              <a:pPr/>
              <a:t>‹#›</a:t>
            </a:fld>
            <a:endParaRPr lang="en-US" dirty="0"/>
          </a:p>
        </p:txBody>
      </p:sp>
    </p:spTree>
    <p:extLst>
      <p:ext uri="{BB962C8B-B14F-4D97-AF65-F5344CB8AC3E}">
        <p14:creationId xmlns:p14="http://schemas.microsoft.com/office/powerpoint/2010/main" val="254308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3600450"/>
            <a:ext cx="5486400" cy="425054"/>
          </a:xfrm>
        </p:spPr>
        <p:txBody>
          <a:bodyPr anchor="b"/>
          <a:lstStyle>
            <a:lvl1pPr algn="l">
              <a:defRPr sz="1700" b="1"/>
            </a:lvl1pPr>
          </a:lstStyle>
          <a:p>
            <a:r>
              <a:rPr lang="en-GB"/>
              <a:t>Click to edit Master title style</a:t>
            </a:r>
            <a:endParaRPr lang="en-US"/>
          </a:p>
        </p:txBody>
      </p:sp>
      <p:sp>
        <p:nvSpPr>
          <p:cNvPr id="3" name="Picture Placeholder 2"/>
          <p:cNvSpPr>
            <a:spLocks noGrp="1"/>
          </p:cNvSpPr>
          <p:nvPr>
            <p:ph type="pic" idx="1"/>
          </p:nvPr>
        </p:nvSpPr>
        <p:spPr>
          <a:xfrm>
            <a:off x="1792166" y="459581"/>
            <a:ext cx="5486400" cy="3086100"/>
          </a:xfrm>
          <a:prstGeom prst="rect">
            <a:avLst/>
          </a:prstGeom>
        </p:spPr>
        <p:txBody>
          <a:bodyPr lIns="77925" tIns="38963" rIns="77925" bIns="38963"/>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en-US"/>
          </a:p>
        </p:txBody>
      </p:sp>
      <p:sp>
        <p:nvSpPr>
          <p:cNvPr id="4" name="Text Placeholder 3"/>
          <p:cNvSpPr>
            <a:spLocks noGrp="1"/>
          </p:cNvSpPr>
          <p:nvPr>
            <p:ph type="body" sz="half" idx="2"/>
          </p:nvPr>
        </p:nvSpPr>
        <p:spPr>
          <a:xfrm>
            <a:off x="1792166" y="4025503"/>
            <a:ext cx="5486400" cy="603647"/>
          </a:xfrm>
          <a:prstGeom prst="rect">
            <a:avLst/>
          </a:prstGeom>
        </p:spPr>
        <p:txBody>
          <a:bodyPr lIns="77925" tIns="38963" rIns="77925" bIns="38963"/>
          <a:lstStyle>
            <a:lvl1pPr marL="0" indent="0">
              <a:buNone/>
              <a:defRPr sz="1200">
                <a:solidFill>
                  <a:srgbClr val="354422"/>
                </a:solidFill>
              </a:defRPr>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GB" dirty="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lIns="77925" tIns="38963" rIns="77925" bIns="38963"/>
          <a:lstStyle>
            <a:lvl1pPr>
              <a:defRPr>
                <a:solidFill>
                  <a:srgbClr val="354422"/>
                </a:solidFill>
              </a:defRPr>
            </a:lvl1pPr>
          </a:lstStyle>
          <a:p>
            <a:fld id="{0A1A62A2-839E-F749-B5EF-1002DA012453}" type="datetimeFigureOut">
              <a:rPr lang="en-US" smtClean="0"/>
              <a:pPr/>
              <a:t>8/3/2020</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lIns="77925" tIns="38963" rIns="77925" bIns="38963"/>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lIns="77925" tIns="38963" rIns="77925" bIns="38963"/>
          <a:lstStyle>
            <a:lvl1pPr>
              <a:defRPr>
                <a:solidFill>
                  <a:srgbClr val="354422"/>
                </a:solidFill>
              </a:defRPr>
            </a:lvl1pPr>
          </a:lstStyle>
          <a:p>
            <a:fld id="{0BA5B73C-E8B1-4546-A2F4-A7F394183629}" type="slidenum">
              <a:rPr lang="en-US" smtClean="0"/>
              <a:pPr/>
              <a:t>‹#›</a:t>
            </a:fld>
            <a:endParaRPr lang="en-US" dirty="0"/>
          </a:p>
        </p:txBody>
      </p:sp>
    </p:spTree>
    <p:extLst>
      <p:ext uri="{BB962C8B-B14F-4D97-AF65-F5344CB8AC3E}">
        <p14:creationId xmlns:p14="http://schemas.microsoft.com/office/powerpoint/2010/main" val="223256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1173"/>
            <a:ext cx="8229600" cy="857250"/>
          </a:xfrm>
          <a:prstGeom prst="rect">
            <a:avLst/>
          </a:prstGeom>
        </p:spPr>
        <p:txBody>
          <a:bodyPr vert="horz" lIns="77925" tIns="38963" rIns="77925" bIns="38963" rtlCol="0" anchor="ctr">
            <a:normAutofit/>
          </a:bodyPr>
          <a:lstStyle/>
          <a:p>
            <a:r>
              <a:rPr lang="en-GB" dirty="0"/>
              <a:t>Click to edit Master title style</a:t>
            </a:r>
            <a:endParaRPr lang="en-US" dirty="0"/>
          </a:p>
        </p:txBody>
      </p:sp>
      <p:pic>
        <p:nvPicPr>
          <p:cNvPr id="6" name="Picture 5" descr="rory white 4-32crop.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02812" y="3845344"/>
            <a:ext cx="1741188" cy="1292085"/>
          </a:xfrm>
          <a:prstGeom prst="rect">
            <a:avLst/>
          </a:prstGeom>
        </p:spPr>
      </p:pic>
    </p:spTree>
    <p:extLst>
      <p:ext uri="{BB962C8B-B14F-4D97-AF65-F5344CB8AC3E}">
        <p14:creationId xmlns:p14="http://schemas.microsoft.com/office/powerpoint/2010/main" val="370918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89626" rtl="0" eaLnBrk="1" latinLnBrk="0" hangingPunct="1">
        <a:spcBef>
          <a:spcPct val="0"/>
        </a:spcBef>
        <a:buNone/>
        <a:defRPr sz="3700" kern="1200">
          <a:solidFill>
            <a:srgbClr val="354422"/>
          </a:solidFill>
          <a:latin typeface="+mj-lt"/>
          <a:ea typeface="+mj-ea"/>
          <a:cs typeface="+mj-cs"/>
        </a:defRPr>
      </a:lvl1pPr>
    </p:titleStyle>
    <p:bodyStyle>
      <a:lvl1pPr marL="292219" indent="-292219" algn="l" defTabSz="389626" rtl="0" eaLnBrk="1" latinLnBrk="0" hangingPunct="1">
        <a:spcBef>
          <a:spcPct val="20000"/>
        </a:spcBef>
        <a:buFont typeface="Arial"/>
        <a:buChar char="•"/>
        <a:defRPr sz="2700" kern="1200">
          <a:solidFill>
            <a:schemeClr val="tx1"/>
          </a:solidFill>
          <a:latin typeface="+mn-lt"/>
          <a:ea typeface="+mn-ea"/>
          <a:cs typeface="+mn-cs"/>
        </a:defRPr>
      </a:lvl1pPr>
      <a:lvl2pPr marL="633142" indent="-243516" algn="l" defTabSz="389626" rtl="0" eaLnBrk="1" latinLnBrk="0" hangingPunct="1">
        <a:spcBef>
          <a:spcPct val="20000"/>
        </a:spcBef>
        <a:buFont typeface="Arial"/>
        <a:buChar char="–"/>
        <a:defRPr sz="2400" kern="1200">
          <a:solidFill>
            <a:schemeClr val="tx1"/>
          </a:solidFill>
          <a:latin typeface="+mn-lt"/>
          <a:ea typeface="+mn-ea"/>
          <a:cs typeface="+mn-cs"/>
        </a:defRPr>
      </a:lvl2pPr>
      <a:lvl3pPr marL="974065" indent="-194813" algn="l" defTabSz="389626" rtl="0" eaLnBrk="1" latinLnBrk="0" hangingPunct="1">
        <a:spcBef>
          <a:spcPct val="20000"/>
        </a:spcBef>
        <a:buFont typeface="Arial"/>
        <a:buChar char="•"/>
        <a:defRPr sz="2000" kern="1200">
          <a:solidFill>
            <a:schemeClr val="tx1"/>
          </a:solidFill>
          <a:latin typeface="+mn-lt"/>
          <a:ea typeface="+mn-ea"/>
          <a:cs typeface="+mn-cs"/>
        </a:defRPr>
      </a:lvl3pPr>
      <a:lvl4pPr marL="1363690" indent="-194813" algn="l" defTabSz="389626" rtl="0" eaLnBrk="1" latinLnBrk="0" hangingPunct="1">
        <a:spcBef>
          <a:spcPct val="20000"/>
        </a:spcBef>
        <a:buFont typeface="Arial"/>
        <a:buChar char="–"/>
        <a:defRPr sz="1700" kern="1200">
          <a:solidFill>
            <a:schemeClr val="tx1"/>
          </a:solidFill>
          <a:latin typeface="+mn-lt"/>
          <a:ea typeface="+mn-ea"/>
          <a:cs typeface="+mn-cs"/>
        </a:defRPr>
      </a:lvl4pPr>
      <a:lvl5pPr marL="1753316" indent="-194813" algn="l" defTabSz="389626" rtl="0" eaLnBrk="1" latinLnBrk="0" hangingPunct="1">
        <a:spcBef>
          <a:spcPct val="20000"/>
        </a:spcBef>
        <a:buFont typeface="Arial"/>
        <a:buChar char="»"/>
        <a:defRPr sz="1700" kern="1200">
          <a:solidFill>
            <a:schemeClr val="tx1"/>
          </a:solidFill>
          <a:latin typeface="+mn-lt"/>
          <a:ea typeface="+mn-ea"/>
          <a:cs typeface="+mn-cs"/>
        </a:defRPr>
      </a:lvl5pPr>
      <a:lvl6pPr marL="2142942" indent="-194813" algn="l" defTabSz="389626" rtl="0" eaLnBrk="1" latinLnBrk="0" hangingPunct="1">
        <a:spcBef>
          <a:spcPct val="20000"/>
        </a:spcBef>
        <a:buFont typeface="Arial"/>
        <a:buChar char="•"/>
        <a:defRPr sz="1700" kern="1200">
          <a:solidFill>
            <a:schemeClr val="tx1"/>
          </a:solidFill>
          <a:latin typeface="+mn-lt"/>
          <a:ea typeface="+mn-ea"/>
          <a:cs typeface="+mn-cs"/>
        </a:defRPr>
      </a:lvl6pPr>
      <a:lvl7pPr marL="2532568" indent="-194813" algn="l" defTabSz="389626" rtl="0" eaLnBrk="1" latinLnBrk="0" hangingPunct="1">
        <a:spcBef>
          <a:spcPct val="20000"/>
        </a:spcBef>
        <a:buFont typeface="Arial"/>
        <a:buChar char="•"/>
        <a:defRPr sz="1700" kern="1200">
          <a:solidFill>
            <a:schemeClr val="tx1"/>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37CD1-34EC-4D1A-B0D8-02062FB6D75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697C2C-84DE-4FAC-B158-7C5F9A73246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1E006E-3742-463D-9145-CCC414665DD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E56978C-C953-4B18-9A74-FF87BAB652E0}" type="datetimeFigureOut">
              <a:rPr lang="en-GB" smtClean="0"/>
              <a:t>03/08/2020</a:t>
            </a:fld>
            <a:endParaRPr lang="en-GB"/>
          </a:p>
        </p:txBody>
      </p:sp>
      <p:sp>
        <p:nvSpPr>
          <p:cNvPr id="5" name="Footer Placeholder 4">
            <a:extLst>
              <a:ext uri="{FF2B5EF4-FFF2-40B4-BE49-F238E27FC236}">
                <a16:creationId xmlns:a16="http://schemas.microsoft.com/office/drawing/2014/main" id="{3E1A80AE-8C00-4C4E-9178-8C465A59D21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4D515F-C791-4CC6-80AE-45B44E5D6D7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77BF9C6-31A2-4563-BC62-5FED85CE0EC3}" type="slidenum">
              <a:rPr lang="en-GB" smtClean="0"/>
              <a:t>‹#›</a:t>
            </a:fld>
            <a:endParaRPr lang="en-GB"/>
          </a:p>
        </p:txBody>
      </p:sp>
    </p:spTree>
    <p:extLst>
      <p:ext uri="{BB962C8B-B14F-4D97-AF65-F5344CB8AC3E}">
        <p14:creationId xmlns:p14="http://schemas.microsoft.com/office/powerpoint/2010/main" val="343345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andbook.fca.org.uk/handbook/glossary/G1980.html" TargetMode="External"/><Relationship Id="rId2" Type="http://schemas.openxmlformats.org/officeDocument/2006/relationships/hyperlink" Target="https://www.handbook.fca.org.uk/handbook/glossary/G430.html" TargetMode="External"/><Relationship Id="rId1" Type="http://schemas.openxmlformats.org/officeDocument/2006/relationships/slideLayout" Target="../slideLayouts/slideLayout2.xml"/><Relationship Id="rId6" Type="http://schemas.openxmlformats.org/officeDocument/2006/relationships/hyperlink" Target="https://www.handbook.fca.org.uk/handbook/glossary/G24.html" TargetMode="External"/><Relationship Id="rId5" Type="http://schemas.openxmlformats.org/officeDocument/2006/relationships/hyperlink" Target="https://www.handbook.fca.org.uk/handbook/glossary/G3502f.html" TargetMode="External"/><Relationship Id="rId4" Type="http://schemas.openxmlformats.org/officeDocument/2006/relationships/hyperlink" Target="https://www.handbook.fca.org.uk/handbook/glossary/G4547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0973"/>
            <a:ext cx="7772400" cy="1102519"/>
          </a:xfrm>
        </p:spPr>
        <p:txBody>
          <a:bodyPr>
            <a:normAutofit fontScale="90000"/>
          </a:bodyPr>
          <a:lstStyle/>
          <a:p>
            <a:br>
              <a:rPr lang="en-US" sz="6000" dirty="0">
                <a:solidFill>
                  <a:srgbClr val="354422"/>
                </a:solidFill>
              </a:rPr>
            </a:br>
            <a:endParaRPr lang="en-US" sz="6000" dirty="0">
              <a:solidFill>
                <a:srgbClr val="354422"/>
              </a:solidFill>
            </a:endParaRPr>
          </a:p>
        </p:txBody>
      </p:sp>
      <p:pic>
        <p:nvPicPr>
          <p:cNvPr id="5" name="Picture 4" descr="slide 1 w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3346"/>
            <a:ext cx="9144000" cy="2350154"/>
          </a:xfrm>
          <a:prstGeom prst="rect">
            <a:avLst/>
          </a:prstGeom>
        </p:spPr>
      </p:pic>
      <p:sp>
        <p:nvSpPr>
          <p:cNvPr id="3" name="Rectangle 2">
            <a:extLst>
              <a:ext uri="{FF2B5EF4-FFF2-40B4-BE49-F238E27FC236}">
                <a16:creationId xmlns:a16="http://schemas.microsoft.com/office/drawing/2014/main" id="{A277391E-4564-42C5-BCD4-C9063C914EAE}"/>
              </a:ext>
            </a:extLst>
          </p:cNvPr>
          <p:cNvSpPr/>
          <p:nvPr/>
        </p:nvSpPr>
        <p:spPr>
          <a:xfrm>
            <a:off x="1937368" y="1375724"/>
            <a:ext cx="5269264" cy="1015663"/>
          </a:xfrm>
          <a:prstGeom prst="rect">
            <a:avLst/>
          </a:prstGeom>
        </p:spPr>
        <p:txBody>
          <a:bodyPr wrap="none">
            <a:spAutoFit/>
          </a:bodyPr>
          <a:lstStyle/>
          <a:p>
            <a:pPr algn="ctr"/>
            <a:r>
              <a:rPr lang="en-GB" sz="6000" dirty="0"/>
              <a:t>Capacity for loss</a:t>
            </a:r>
          </a:p>
        </p:txBody>
      </p:sp>
    </p:spTree>
    <p:extLst>
      <p:ext uri="{BB962C8B-B14F-4D97-AF65-F5344CB8AC3E}">
        <p14:creationId xmlns:p14="http://schemas.microsoft.com/office/powerpoint/2010/main" val="141223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897B-8F68-4EAA-8208-51134F6B0F7D}"/>
              </a:ext>
            </a:extLst>
          </p:cNvPr>
          <p:cNvSpPr>
            <a:spLocks noGrp="1"/>
          </p:cNvSpPr>
          <p:nvPr>
            <p:ph type="title"/>
          </p:nvPr>
        </p:nvSpPr>
        <p:spPr/>
        <p:txBody>
          <a:bodyPr/>
          <a:lstStyle/>
          <a:p>
            <a:pPr algn="l"/>
            <a:r>
              <a:rPr lang="en-GB" dirty="0"/>
              <a:t>FCA taxonomy on income needs</a:t>
            </a:r>
          </a:p>
        </p:txBody>
      </p:sp>
      <p:sp>
        <p:nvSpPr>
          <p:cNvPr id="3" name="Content Placeholder 2">
            <a:extLst>
              <a:ext uri="{FF2B5EF4-FFF2-40B4-BE49-F238E27FC236}">
                <a16:creationId xmlns:a16="http://schemas.microsoft.com/office/drawing/2014/main" id="{F606147D-B9E5-421B-9661-3346369C9E29}"/>
              </a:ext>
            </a:extLst>
          </p:cNvPr>
          <p:cNvSpPr>
            <a:spLocks noGrp="1"/>
          </p:cNvSpPr>
          <p:nvPr>
            <p:ph idx="1"/>
          </p:nvPr>
        </p:nvSpPr>
        <p:spPr/>
        <p:txBody>
          <a:bodyPr/>
          <a:lstStyle/>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B00CA3B-F1A1-4A91-A5A2-3B33AE6C02DF}"/>
              </a:ext>
            </a:extLst>
          </p:cNvPr>
          <p:cNvPicPr>
            <a:picLocks noChangeAspect="1"/>
          </p:cNvPicPr>
          <p:nvPr/>
        </p:nvPicPr>
        <p:blipFill>
          <a:blip r:embed="rId2"/>
          <a:stretch>
            <a:fillRect/>
          </a:stretch>
        </p:blipFill>
        <p:spPr>
          <a:xfrm>
            <a:off x="471748" y="1739900"/>
            <a:ext cx="8263102" cy="1676399"/>
          </a:xfrm>
          <a:prstGeom prst="rect">
            <a:avLst/>
          </a:prstGeom>
        </p:spPr>
      </p:pic>
    </p:spTree>
    <p:extLst>
      <p:ext uri="{BB962C8B-B14F-4D97-AF65-F5344CB8AC3E}">
        <p14:creationId xmlns:p14="http://schemas.microsoft.com/office/powerpoint/2010/main" val="147150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928C-9025-4413-B18F-FB0AEC778BB8}"/>
              </a:ext>
            </a:extLst>
          </p:cNvPr>
          <p:cNvSpPr>
            <a:spLocks noGrp="1"/>
          </p:cNvSpPr>
          <p:nvPr>
            <p:ph type="title"/>
          </p:nvPr>
        </p:nvSpPr>
        <p:spPr>
          <a:xfrm>
            <a:off x="457200" y="342902"/>
            <a:ext cx="8229600" cy="857250"/>
          </a:xfrm>
        </p:spPr>
        <p:txBody>
          <a:bodyPr>
            <a:normAutofit/>
          </a:bodyPr>
          <a:lstStyle/>
          <a:p>
            <a:pPr algn="l"/>
            <a:r>
              <a:rPr lang="en-GB" sz="2800" dirty="0"/>
              <a:t>COBS 19.1.6G</a:t>
            </a:r>
          </a:p>
        </p:txBody>
      </p:sp>
      <p:sp>
        <p:nvSpPr>
          <p:cNvPr id="3" name="Content Placeholder 2">
            <a:extLst>
              <a:ext uri="{FF2B5EF4-FFF2-40B4-BE49-F238E27FC236}">
                <a16:creationId xmlns:a16="http://schemas.microsoft.com/office/drawing/2014/main" id="{17782A26-3C57-4959-AB04-B3A76B14C902}"/>
              </a:ext>
            </a:extLst>
          </p:cNvPr>
          <p:cNvSpPr>
            <a:spLocks noGrp="1"/>
          </p:cNvSpPr>
          <p:nvPr>
            <p:ph idx="1"/>
          </p:nvPr>
        </p:nvSpPr>
        <p:spPr>
          <a:xfrm>
            <a:off x="457200" y="1035052"/>
            <a:ext cx="8229600" cy="3394472"/>
          </a:xfrm>
        </p:spPr>
        <p:txBody>
          <a:bodyPr/>
          <a:lstStyle/>
          <a:p>
            <a:pPr marL="0" indent="0" algn="l" fontAlgn="base">
              <a:buNone/>
            </a:pPr>
            <a:r>
              <a:rPr lang="en-GB" sz="1400" b="0" i="0" dirty="0">
                <a:solidFill>
                  <a:srgbClr val="333333"/>
                </a:solidFill>
                <a:effectLst/>
                <a:latin typeface="inherit"/>
              </a:rPr>
              <a:t>(3) A </a:t>
            </a:r>
            <a:r>
              <a:rPr lang="en-GB" sz="1400" b="0" i="1" u="none" strike="noStrike" dirty="0">
                <a:solidFill>
                  <a:srgbClr val="8B2342"/>
                </a:solidFill>
                <a:effectLst/>
                <a:latin typeface="inherit"/>
                <a:hlinkClick r:id="rId2"/>
              </a:rPr>
              <a:t>firm</a:t>
            </a:r>
            <a:r>
              <a:rPr lang="en-GB" sz="1400" b="0" i="0" dirty="0">
                <a:solidFill>
                  <a:srgbClr val="333333"/>
                </a:solidFill>
                <a:effectLst/>
                <a:latin typeface="inherit"/>
              </a:rPr>
              <a:t> should only consider a transfer, conversion or opt-out to be suitable if it can clearly demonstrate, on contemporary evidence, that the transfer, conversion or opt-out is in the </a:t>
            </a:r>
            <a:r>
              <a:rPr lang="en-GB" sz="1400" b="0" i="1" u="none" strike="noStrike" dirty="0">
                <a:solidFill>
                  <a:srgbClr val="8B2342"/>
                </a:solidFill>
                <a:effectLst/>
                <a:latin typeface="inherit"/>
                <a:hlinkClick r:id="rId3"/>
              </a:rPr>
              <a:t>retail client’s</a:t>
            </a:r>
            <a:r>
              <a:rPr lang="en-GB" sz="1400" b="0" i="0" dirty="0">
                <a:solidFill>
                  <a:srgbClr val="333333"/>
                </a:solidFill>
                <a:effectLst/>
                <a:latin typeface="inherit"/>
              </a:rPr>
              <a:t> best interests.</a:t>
            </a:r>
          </a:p>
          <a:p>
            <a:pPr marL="0" indent="0" algn="l" fontAlgn="base">
              <a:buNone/>
            </a:pPr>
            <a:r>
              <a:rPr lang="en-GB" sz="1400" b="0" i="0" dirty="0">
                <a:solidFill>
                  <a:srgbClr val="333333"/>
                </a:solidFill>
                <a:effectLst/>
                <a:latin typeface="inherit"/>
              </a:rPr>
              <a:t>(4) To demonstrate (3), the factors a </a:t>
            </a:r>
            <a:r>
              <a:rPr lang="en-GB" sz="1400" b="0" i="1" u="none" strike="noStrike" dirty="0">
                <a:solidFill>
                  <a:srgbClr val="8B2342"/>
                </a:solidFill>
                <a:effectLst/>
                <a:latin typeface="inherit"/>
                <a:hlinkClick r:id="rId2"/>
              </a:rPr>
              <a:t>firm</a:t>
            </a:r>
            <a:r>
              <a:rPr lang="en-GB" sz="1400" b="0" i="0" dirty="0">
                <a:solidFill>
                  <a:srgbClr val="333333"/>
                </a:solidFill>
                <a:effectLst/>
                <a:latin typeface="inherit"/>
              </a:rPr>
              <a:t> should take into account include:</a:t>
            </a:r>
          </a:p>
          <a:p>
            <a:pPr marL="457200" lvl="1" indent="0" algn="l" fontAlgn="base">
              <a:buNone/>
            </a:pPr>
            <a:r>
              <a:rPr lang="en-GB" sz="1400" b="0" i="0" dirty="0">
                <a:solidFill>
                  <a:srgbClr val="333333"/>
                </a:solidFill>
                <a:effectLst/>
                <a:latin typeface="inherit"/>
              </a:rPr>
              <a:t>(a) the </a:t>
            </a:r>
            <a:r>
              <a:rPr lang="en-GB" sz="1400" b="0" i="1" u="none" strike="noStrike" dirty="0">
                <a:solidFill>
                  <a:srgbClr val="8B2342"/>
                </a:solidFill>
                <a:effectLst/>
                <a:latin typeface="inherit"/>
                <a:hlinkClick r:id="rId3"/>
              </a:rPr>
              <a:t>retail client’s</a:t>
            </a:r>
            <a:r>
              <a:rPr lang="en-GB" sz="1400" b="0" i="0" dirty="0">
                <a:solidFill>
                  <a:srgbClr val="333333"/>
                </a:solidFill>
                <a:effectLst/>
                <a:latin typeface="inherit"/>
              </a:rPr>
              <a:t> intentions for accessing pension benefits;</a:t>
            </a:r>
          </a:p>
          <a:p>
            <a:pPr marL="457200" lvl="1" indent="0" algn="l" fontAlgn="base">
              <a:buNone/>
            </a:pPr>
            <a:r>
              <a:rPr lang="en-GB" sz="1400" b="0" i="0" dirty="0">
                <a:solidFill>
                  <a:srgbClr val="333333"/>
                </a:solidFill>
                <a:effectLst/>
                <a:latin typeface="inherit"/>
              </a:rPr>
              <a:t>(b) the </a:t>
            </a:r>
            <a:r>
              <a:rPr lang="en-GB" sz="1400" b="0" i="1" u="none" strike="noStrike" dirty="0">
                <a:solidFill>
                  <a:srgbClr val="8B2342"/>
                </a:solidFill>
                <a:effectLst/>
                <a:latin typeface="inherit"/>
                <a:hlinkClick r:id="rId3"/>
              </a:rPr>
              <a:t>retail client’s</a:t>
            </a:r>
            <a:r>
              <a:rPr lang="en-GB" sz="1400" b="0" i="0" dirty="0">
                <a:solidFill>
                  <a:srgbClr val="333333"/>
                </a:solidFill>
                <a:effectLst/>
                <a:latin typeface="inherit"/>
              </a:rPr>
              <a:t> attitude to, and understanding of the risk of giving up </a:t>
            </a:r>
            <a:r>
              <a:rPr lang="en-GB" sz="1400" b="0" i="1" u="none" strike="noStrike" dirty="0">
                <a:solidFill>
                  <a:srgbClr val="8B2342"/>
                </a:solidFill>
                <a:effectLst/>
                <a:latin typeface="inherit"/>
                <a:hlinkClick r:id="rId4"/>
              </a:rPr>
              <a:t>safeguarded benefits</a:t>
            </a:r>
            <a:r>
              <a:rPr lang="en-GB" sz="1400" b="0" i="0" dirty="0">
                <a:solidFill>
                  <a:srgbClr val="333333"/>
                </a:solidFill>
                <a:effectLst/>
                <a:latin typeface="inherit"/>
              </a:rPr>
              <a:t> (or potential </a:t>
            </a:r>
            <a:r>
              <a:rPr lang="en-GB" sz="1400" b="0" i="1" u="none" strike="noStrike" dirty="0">
                <a:solidFill>
                  <a:srgbClr val="8B2342"/>
                </a:solidFill>
                <a:effectLst/>
                <a:latin typeface="inherit"/>
                <a:hlinkClick r:id="rId4"/>
              </a:rPr>
              <a:t>safeguarded benefits</a:t>
            </a:r>
            <a:r>
              <a:rPr lang="en-GB" sz="1400" b="0" i="0" dirty="0">
                <a:solidFill>
                  <a:srgbClr val="333333"/>
                </a:solidFill>
                <a:effectLst/>
                <a:latin typeface="inherit"/>
              </a:rPr>
              <a:t>) for </a:t>
            </a:r>
            <a:r>
              <a:rPr lang="en-GB" sz="1400" b="0" i="1" u="none" strike="noStrike" dirty="0">
                <a:solidFill>
                  <a:srgbClr val="8B2342"/>
                </a:solidFill>
                <a:effectLst/>
                <a:latin typeface="inherit"/>
                <a:hlinkClick r:id="rId5"/>
              </a:rPr>
              <a:t>flexible benefits</a:t>
            </a:r>
            <a:r>
              <a:rPr lang="en-GB" sz="1400" b="0" i="0" dirty="0">
                <a:solidFill>
                  <a:srgbClr val="333333"/>
                </a:solidFill>
                <a:effectLst/>
                <a:latin typeface="inherit"/>
              </a:rPr>
              <a:t>, taking into account the following factors:</a:t>
            </a:r>
          </a:p>
          <a:p>
            <a:pPr marL="914400" lvl="2" indent="0" algn="l" fontAlgn="base">
              <a:buNone/>
            </a:pPr>
            <a:r>
              <a:rPr lang="en-GB" sz="1400" b="0" i="0" dirty="0">
                <a:solidFill>
                  <a:srgbClr val="333333"/>
                </a:solidFill>
                <a:effectLst/>
                <a:latin typeface="inherit"/>
              </a:rPr>
              <a:t>(</a:t>
            </a:r>
            <a:r>
              <a:rPr lang="en-GB" sz="1400" b="0" i="0" dirty="0" err="1">
                <a:solidFill>
                  <a:srgbClr val="333333"/>
                </a:solidFill>
                <a:effectLst/>
                <a:latin typeface="inherit"/>
              </a:rPr>
              <a:t>i</a:t>
            </a:r>
            <a:r>
              <a:rPr lang="en-GB" sz="1400" b="0" i="0" dirty="0">
                <a:solidFill>
                  <a:srgbClr val="333333"/>
                </a:solidFill>
                <a:effectLst/>
                <a:latin typeface="inherit"/>
              </a:rPr>
              <a:t>) the risks and benefits of staying in the ceding arrangement;</a:t>
            </a:r>
          </a:p>
          <a:p>
            <a:pPr marL="914400" lvl="2" indent="0" algn="l" fontAlgn="base">
              <a:buNone/>
            </a:pPr>
            <a:r>
              <a:rPr lang="en-GB" sz="1400" b="0" i="0" dirty="0">
                <a:solidFill>
                  <a:srgbClr val="333333"/>
                </a:solidFill>
                <a:effectLst/>
                <a:latin typeface="inherit"/>
              </a:rPr>
              <a:t>(ii) the risks and benefits of transferring into an arrangement with </a:t>
            </a:r>
            <a:r>
              <a:rPr lang="en-GB" sz="1400" b="0" i="1" u="none" strike="noStrike" dirty="0">
                <a:solidFill>
                  <a:srgbClr val="8B2342"/>
                </a:solidFill>
                <a:effectLst/>
                <a:latin typeface="inherit"/>
                <a:hlinkClick r:id="rId5"/>
              </a:rPr>
              <a:t>flexible benefits</a:t>
            </a:r>
            <a:r>
              <a:rPr lang="en-GB" sz="1400" b="0" i="0" dirty="0">
                <a:solidFill>
                  <a:srgbClr val="333333"/>
                </a:solidFill>
                <a:effectLst/>
                <a:latin typeface="inherit"/>
              </a:rPr>
              <a:t>;</a:t>
            </a:r>
          </a:p>
          <a:p>
            <a:pPr marL="914400" lvl="2" indent="0" algn="l" fontAlgn="base">
              <a:buNone/>
            </a:pPr>
            <a:r>
              <a:rPr lang="en-GB" sz="1400" b="0" i="0" dirty="0">
                <a:solidFill>
                  <a:srgbClr val="333333"/>
                </a:solidFill>
                <a:effectLst/>
                <a:latin typeface="inherit"/>
              </a:rPr>
              <a:t>(iii) the </a:t>
            </a:r>
            <a:r>
              <a:rPr lang="en-GB" sz="1400" b="0" i="1" u="none" strike="noStrike" dirty="0">
                <a:solidFill>
                  <a:srgbClr val="8B2342"/>
                </a:solidFill>
                <a:effectLst/>
                <a:latin typeface="inherit"/>
                <a:hlinkClick r:id="rId3"/>
              </a:rPr>
              <a:t>retail client’s</a:t>
            </a:r>
            <a:r>
              <a:rPr lang="en-GB" sz="1400" b="0" i="0" dirty="0">
                <a:solidFill>
                  <a:srgbClr val="333333"/>
                </a:solidFill>
                <a:effectLst/>
                <a:latin typeface="inherit"/>
              </a:rPr>
              <a:t> attitude to certainty of income in retirement;</a:t>
            </a:r>
          </a:p>
          <a:p>
            <a:pPr marL="914400" lvl="2" indent="0" algn="l" fontAlgn="base">
              <a:buNone/>
            </a:pPr>
            <a:r>
              <a:rPr lang="en-GB" sz="1400" b="0" i="0" dirty="0">
                <a:solidFill>
                  <a:srgbClr val="333333"/>
                </a:solidFill>
                <a:effectLst/>
                <a:latin typeface="inherit"/>
              </a:rPr>
              <a:t>(iv) whether the </a:t>
            </a:r>
            <a:r>
              <a:rPr lang="en-GB" sz="1400" b="0" i="1" u="none" strike="noStrike" dirty="0">
                <a:solidFill>
                  <a:srgbClr val="8B2342"/>
                </a:solidFill>
                <a:effectLst/>
                <a:latin typeface="inherit"/>
                <a:hlinkClick r:id="rId3"/>
              </a:rPr>
              <a:t>retail client</a:t>
            </a:r>
            <a:r>
              <a:rPr lang="en-GB" sz="1400" b="0" i="0" dirty="0">
                <a:solidFill>
                  <a:srgbClr val="333333"/>
                </a:solidFill>
                <a:effectLst/>
                <a:latin typeface="inherit"/>
              </a:rPr>
              <a:t> would be likely to access funds in an arrangement with </a:t>
            </a:r>
            <a:r>
              <a:rPr lang="en-GB" sz="1400" b="0" i="1" u="none" strike="noStrike" dirty="0">
                <a:solidFill>
                  <a:srgbClr val="8B2342"/>
                </a:solidFill>
                <a:effectLst/>
                <a:latin typeface="inherit"/>
                <a:hlinkClick r:id="rId5"/>
              </a:rPr>
              <a:t>flexible benefits</a:t>
            </a:r>
            <a:r>
              <a:rPr lang="en-GB" sz="1400" b="0" i="0" dirty="0">
                <a:solidFill>
                  <a:srgbClr val="333333"/>
                </a:solidFill>
                <a:effectLst/>
                <a:latin typeface="inherit"/>
              </a:rPr>
              <a:t> in an unplanned way;</a:t>
            </a:r>
          </a:p>
          <a:p>
            <a:pPr marL="914400" lvl="2" indent="0" algn="l" fontAlgn="base">
              <a:buNone/>
            </a:pPr>
            <a:r>
              <a:rPr lang="en-GB" sz="1400" b="0" i="0" dirty="0">
                <a:solidFill>
                  <a:srgbClr val="333333"/>
                </a:solidFill>
                <a:effectLst/>
                <a:latin typeface="inherit"/>
              </a:rPr>
              <a:t>(v) the likely impact of (iv) on the sustainability of the funds over time;</a:t>
            </a:r>
          </a:p>
          <a:p>
            <a:pPr marL="914400" lvl="2" indent="0" algn="l" fontAlgn="base">
              <a:buNone/>
            </a:pPr>
            <a:r>
              <a:rPr lang="en-GB" sz="1400" b="0" i="0" dirty="0">
                <a:solidFill>
                  <a:srgbClr val="333333"/>
                </a:solidFill>
                <a:effectLst/>
                <a:latin typeface="inherit"/>
              </a:rPr>
              <a:t>(vi) the </a:t>
            </a:r>
            <a:r>
              <a:rPr lang="en-GB" sz="1400" b="0" i="1" u="none" strike="noStrike" dirty="0">
                <a:solidFill>
                  <a:srgbClr val="8B2342"/>
                </a:solidFill>
                <a:effectLst/>
                <a:latin typeface="inherit"/>
                <a:hlinkClick r:id="rId3"/>
              </a:rPr>
              <a:t>retail client’s</a:t>
            </a:r>
            <a:r>
              <a:rPr lang="en-GB" sz="1400" b="0" i="0" dirty="0">
                <a:solidFill>
                  <a:srgbClr val="333333"/>
                </a:solidFill>
                <a:effectLst/>
                <a:latin typeface="inherit"/>
              </a:rPr>
              <a:t> attitude to and experience of managing investments or paying for</a:t>
            </a:r>
          </a:p>
          <a:p>
            <a:pPr marL="914400" lvl="2" indent="0" algn="l" fontAlgn="base">
              <a:buNone/>
            </a:pPr>
            <a:r>
              <a:rPr lang="en-GB" sz="1400" b="0" i="1" u="none" strike="noStrike" dirty="0">
                <a:solidFill>
                  <a:srgbClr val="8B2342"/>
                </a:solidFill>
                <a:effectLst/>
                <a:latin typeface="inherit"/>
                <a:hlinkClick r:id="rId6"/>
              </a:rPr>
              <a:t>advice on investments</a:t>
            </a:r>
            <a:r>
              <a:rPr lang="en-GB" sz="1400" b="0" i="0" dirty="0">
                <a:solidFill>
                  <a:srgbClr val="333333"/>
                </a:solidFill>
                <a:effectLst/>
                <a:latin typeface="inherit"/>
              </a:rPr>
              <a:t> so long as the funds last; and</a:t>
            </a:r>
          </a:p>
          <a:p>
            <a:pPr marL="914400" lvl="2" indent="0" algn="l" fontAlgn="base">
              <a:buNone/>
            </a:pPr>
            <a:r>
              <a:rPr lang="en-GB" sz="1400" b="0" i="0" dirty="0">
                <a:solidFill>
                  <a:srgbClr val="333333"/>
                </a:solidFill>
                <a:effectLst/>
                <a:latin typeface="inherit"/>
              </a:rPr>
              <a:t>(vii) the </a:t>
            </a:r>
            <a:r>
              <a:rPr lang="en-GB" sz="1400" b="0" i="1" u="none" strike="noStrike" dirty="0">
                <a:solidFill>
                  <a:srgbClr val="8B2342"/>
                </a:solidFill>
                <a:effectLst/>
                <a:latin typeface="inherit"/>
                <a:hlinkClick r:id="rId3"/>
              </a:rPr>
              <a:t>retail client’s</a:t>
            </a:r>
            <a:r>
              <a:rPr lang="en-GB" sz="1400" b="0" i="0" dirty="0">
                <a:solidFill>
                  <a:srgbClr val="333333"/>
                </a:solidFill>
                <a:effectLst/>
                <a:latin typeface="inherit"/>
              </a:rPr>
              <a:t> attitude to any restrictions on their ability to access funds in the </a:t>
            </a:r>
          </a:p>
          <a:p>
            <a:pPr marL="914400" lvl="2" indent="0" algn="l" fontAlgn="base">
              <a:buNone/>
            </a:pPr>
            <a:r>
              <a:rPr lang="en-GB" sz="1400" b="0" i="0" dirty="0">
                <a:solidFill>
                  <a:srgbClr val="333333"/>
                </a:solidFill>
                <a:effectLst/>
                <a:latin typeface="inherit"/>
              </a:rPr>
              <a:t>ceding arrangement;</a:t>
            </a:r>
          </a:p>
          <a:p>
            <a:endParaRPr lang="en-GB" dirty="0"/>
          </a:p>
        </p:txBody>
      </p:sp>
    </p:spTree>
    <p:extLst>
      <p:ext uri="{BB962C8B-B14F-4D97-AF65-F5344CB8AC3E}">
        <p14:creationId xmlns:p14="http://schemas.microsoft.com/office/powerpoint/2010/main" val="115760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2430-22C7-4823-808A-B80B71AF309C}"/>
              </a:ext>
            </a:extLst>
          </p:cNvPr>
          <p:cNvSpPr>
            <a:spLocks noGrp="1"/>
          </p:cNvSpPr>
          <p:nvPr>
            <p:ph type="title"/>
          </p:nvPr>
        </p:nvSpPr>
        <p:spPr/>
        <p:txBody>
          <a:bodyPr>
            <a:normAutofit/>
          </a:bodyPr>
          <a:lstStyle/>
          <a:p>
            <a:pPr algn="l"/>
            <a:r>
              <a:rPr lang="en-GB" sz="3200" dirty="0"/>
              <a:t>Fact-finding: client views on security v flexibility</a:t>
            </a:r>
          </a:p>
        </p:txBody>
      </p:sp>
      <p:sp>
        <p:nvSpPr>
          <p:cNvPr id="3" name="Content Placeholder 2">
            <a:extLst>
              <a:ext uri="{FF2B5EF4-FFF2-40B4-BE49-F238E27FC236}">
                <a16:creationId xmlns:a16="http://schemas.microsoft.com/office/drawing/2014/main" id="{E9E8AB4C-C73F-4639-888C-49A5D2CC961C}"/>
              </a:ext>
            </a:extLst>
          </p:cNvPr>
          <p:cNvSpPr>
            <a:spLocks noGrp="1"/>
          </p:cNvSpPr>
          <p:nvPr>
            <p:ph idx="1"/>
          </p:nvPr>
        </p:nvSpPr>
        <p:spPr>
          <a:xfrm>
            <a:off x="457200" y="1200152"/>
            <a:ext cx="8229600" cy="3524248"/>
          </a:xfrm>
        </p:spPr>
        <p:txBody>
          <a:bodyPr/>
          <a:lstStyle/>
          <a:p>
            <a:pPr marL="0" indent="0">
              <a:buNone/>
            </a:pPr>
            <a:r>
              <a:rPr lang="en-GB" sz="1200" u="sng" dirty="0"/>
              <a:t>Secure income products (annuities):</a:t>
            </a:r>
          </a:p>
          <a:p>
            <a:pPr marL="0" indent="0">
              <a:buNone/>
            </a:pPr>
            <a:r>
              <a:rPr lang="en-GB" sz="1200" dirty="0"/>
              <a:t>•	Provide secure, level or increasing pension for life</a:t>
            </a:r>
          </a:p>
          <a:p>
            <a:pPr marL="0" indent="0">
              <a:buNone/>
            </a:pPr>
            <a:r>
              <a:rPr lang="en-GB" sz="1200" dirty="0"/>
              <a:t>•	Uses fund in exchange for income</a:t>
            </a:r>
          </a:p>
          <a:p>
            <a:pPr marL="0" indent="0">
              <a:buNone/>
            </a:pPr>
            <a:r>
              <a:rPr lang="en-GB" sz="1200" dirty="0"/>
              <a:t>•	Can opt to include spouse’s pension on death (amount optional)</a:t>
            </a:r>
          </a:p>
          <a:p>
            <a:pPr marL="0" indent="0">
              <a:buNone/>
            </a:pPr>
            <a:r>
              <a:rPr lang="en-GB" sz="1200" dirty="0"/>
              <a:t>•	Tax-free lump sum (up to 25%) available if you want</a:t>
            </a:r>
          </a:p>
          <a:p>
            <a:pPr marL="0" indent="0">
              <a:buNone/>
            </a:pPr>
            <a:r>
              <a:rPr lang="en-GB" sz="1200" dirty="0"/>
              <a:t>•	Doesn’t require managing or reviewing</a:t>
            </a:r>
          </a:p>
          <a:p>
            <a:pPr marL="0" indent="0">
              <a:buNone/>
            </a:pPr>
            <a:r>
              <a:rPr lang="en-GB" sz="1200" dirty="0"/>
              <a:t>•	Generally, benefits and taxation position less likely to change</a:t>
            </a:r>
          </a:p>
          <a:p>
            <a:pPr marL="0" indent="0">
              <a:buNone/>
            </a:pPr>
            <a:r>
              <a:rPr lang="en-GB" sz="1200" dirty="0"/>
              <a:t>•	Higher income available if in poor health or have certain lifestyle (</a:t>
            </a:r>
            <a:r>
              <a:rPr lang="en-GB" sz="1200" dirty="0" err="1"/>
              <a:t>eg</a:t>
            </a:r>
            <a:r>
              <a:rPr lang="en-GB" sz="1200" dirty="0"/>
              <a:t> smoker)</a:t>
            </a:r>
          </a:p>
          <a:p>
            <a:pPr marL="0" indent="0">
              <a:buNone/>
            </a:pPr>
            <a:r>
              <a:rPr lang="en-GB" sz="1200" u="sng" dirty="0"/>
              <a:t>Flexible income products (drawdown):</a:t>
            </a:r>
          </a:p>
          <a:p>
            <a:pPr marL="0" indent="0">
              <a:buNone/>
            </a:pPr>
            <a:r>
              <a:rPr lang="en-GB" sz="1200" dirty="0"/>
              <a:t>•	No security of income; income depends on investment returns and charges</a:t>
            </a:r>
          </a:p>
          <a:p>
            <a:pPr marL="0" indent="0">
              <a:buNone/>
            </a:pPr>
            <a:r>
              <a:rPr lang="en-GB" sz="1200" dirty="0"/>
              <a:t>•	Tax-free lump sum (up to 25%) can be taken without having to take income</a:t>
            </a:r>
          </a:p>
          <a:p>
            <a:pPr marL="0" indent="0">
              <a:buNone/>
            </a:pPr>
            <a:r>
              <a:rPr lang="en-GB" sz="1200" dirty="0"/>
              <a:t>•	Flexibility to take further (taxed) lump sums </a:t>
            </a:r>
          </a:p>
          <a:p>
            <a:pPr marL="0" indent="0">
              <a:buNone/>
            </a:pPr>
            <a:r>
              <a:rPr lang="en-GB" sz="1200" dirty="0"/>
              <a:t>•	Flexibility to increase, decrease, stop and start income</a:t>
            </a:r>
          </a:p>
          <a:p>
            <a:pPr marL="0" indent="0">
              <a:buNone/>
            </a:pPr>
            <a:r>
              <a:rPr lang="en-GB" sz="1200" dirty="0"/>
              <a:t>•	Hence, need to review and manage income, lump sum and investment return levels to ensure income is sustainable 	throughout life</a:t>
            </a:r>
          </a:p>
          <a:p>
            <a:pPr marL="0" indent="0">
              <a:buNone/>
            </a:pPr>
            <a:r>
              <a:rPr lang="en-GB" sz="1200" dirty="0"/>
              <a:t>•	Unused fund passed to beneficiaries on death (usually tax-free if taken as a fund)</a:t>
            </a:r>
          </a:p>
          <a:p>
            <a:pPr marL="0" indent="0">
              <a:buNone/>
            </a:pPr>
            <a:endParaRPr lang="en-GB" sz="1200" dirty="0"/>
          </a:p>
          <a:p>
            <a:pPr marL="0" indent="0">
              <a:buNone/>
            </a:pPr>
            <a:endParaRPr lang="en-GB" dirty="0"/>
          </a:p>
        </p:txBody>
      </p:sp>
    </p:spTree>
    <p:extLst>
      <p:ext uri="{BB962C8B-B14F-4D97-AF65-F5344CB8AC3E}">
        <p14:creationId xmlns:p14="http://schemas.microsoft.com/office/powerpoint/2010/main" val="115392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3F71-CAD6-4169-A4FE-D0BC753B1112}"/>
              </a:ext>
            </a:extLst>
          </p:cNvPr>
          <p:cNvSpPr>
            <a:spLocks noGrp="1"/>
          </p:cNvSpPr>
          <p:nvPr>
            <p:ph type="title"/>
          </p:nvPr>
        </p:nvSpPr>
        <p:spPr/>
        <p:txBody>
          <a:bodyPr>
            <a:normAutofit/>
          </a:bodyPr>
          <a:lstStyle/>
          <a:p>
            <a:pPr algn="l"/>
            <a:r>
              <a:rPr lang="en-GB" sz="3200" dirty="0"/>
              <a:t>Fact-finding: client views on security v flexibility</a:t>
            </a:r>
          </a:p>
        </p:txBody>
      </p:sp>
      <p:graphicFrame>
        <p:nvGraphicFramePr>
          <p:cNvPr id="6" name="Content Placeholder 5">
            <a:extLst>
              <a:ext uri="{FF2B5EF4-FFF2-40B4-BE49-F238E27FC236}">
                <a16:creationId xmlns:a16="http://schemas.microsoft.com/office/drawing/2014/main" id="{982A7CDB-3E89-4944-A9D8-E1AB9767E81F}"/>
              </a:ext>
            </a:extLst>
          </p:cNvPr>
          <p:cNvGraphicFramePr>
            <a:graphicFrameLocks noGrp="1"/>
          </p:cNvGraphicFramePr>
          <p:nvPr>
            <p:ph idx="1"/>
            <p:extLst>
              <p:ext uri="{D42A27DB-BD31-4B8C-83A1-F6EECF244321}">
                <p14:modId xmlns:p14="http://schemas.microsoft.com/office/powerpoint/2010/main" val="514728761"/>
              </p:ext>
            </p:extLst>
          </p:nvPr>
        </p:nvGraphicFramePr>
        <p:xfrm>
          <a:off x="457200" y="1200150"/>
          <a:ext cx="8146110" cy="3591560"/>
        </p:xfrm>
        <a:graphic>
          <a:graphicData uri="http://schemas.openxmlformats.org/drawingml/2006/table">
            <a:tbl>
              <a:tblPr firstRow="1" bandRow="1">
                <a:tableStyleId>{F5AB1C69-6EDB-4FF4-983F-18BD219EF322}</a:tableStyleId>
              </a:tblPr>
              <a:tblGrid>
                <a:gridCol w="2945958">
                  <a:extLst>
                    <a:ext uri="{9D8B030D-6E8A-4147-A177-3AD203B41FA5}">
                      <a16:colId xmlns:a16="http://schemas.microsoft.com/office/drawing/2014/main" val="3061536704"/>
                    </a:ext>
                  </a:extLst>
                </a:gridCol>
                <a:gridCol w="2484782">
                  <a:extLst>
                    <a:ext uri="{9D8B030D-6E8A-4147-A177-3AD203B41FA5}">
                      <a16:colId xmlns:a16="http://schemas.microsoft.com/office/drawing/2014/main" val="3376140999"/>
                    </a:ext>
                  </a:extLst>
                </a:gridCol>
                <a:gridCol w="2715370">
                  <a:extLst>
                    <a:ext uri="{9D8B030D-6E8A-4147-A177-3AD203B41FA5}">
                      <a16:colId xmlns:a16="http://schemas.microsoft.com/office/drawing/2014/main" val="779244694"/>
                    </a:ext>
                  </a:extLst>
                </a:gridCol>
              </a:tblGrid>
              <a:tr h="370840">
                <a:tc>
                  <a:txBody>
                    <a:bodyPr/>
                    <a:lstStyle/>
                    <a:p>
                      <a:pPr algn="ctr"/>
                      <a:endParaRPr lang="en-GB" sz="1200" dirty="0"/>
                    </a:p>
                  </a:txBody>
                  <a:tcPr/>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What is your view now?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tc>
                <a:tc>
                  <a:txBody>
                    <a:bodyPr/>
                    <a:lstStyle/>
                    <a:p>
                      <a:pPr algn="ctr">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What do you think your view will be in your later years, say 80s and 90s?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155488"/>
                  </a:ext>
                </a:extLst>
              </a:tr>
              <a:tr h="370840">
                <a:tc>
                  <a:txBody>
                    <a:bodyPr/>
                    <a:lstStyle/>
                    <a:p>
                      <a:r>
                        <a:rPr lang="en-GB" sz="800" dirty="0"/>
                        <a:t>What is your view on the risks and benefits of having an annuity?</a:t>
                      </a:r>
                    </a:p>
                  </a:txBody>
                  <a:tcPr/>
                </a:tc>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488455285"/>
                  </a:ext>
                </a:extLst>
              </a:tr>
              <a:tr h="370840">
                <a:tc>
                  <a:txBody>
                    <a:bodyPr/>
                    <a:lstStyle/>
                    <a:p>
                      <a:r>
                        <a:rPr lang="en-GB" sz="800" dirty="0"/>
                        <a:t>What is your view on the risks and benefits of having a flexible personal arrangement?</a:t>
                      </a:r>
                    </a:p>
                  </a:txBody>
                  <a:tcPr/>
                </a:tc>
                <a:tc>
                  <a:txBody>
                    <a:bodyPr/>
                    <a:lstStyle/>
                    <a:p>
                      <a:endParaRPr lang="en-GB" sz="800"/>
                    </a:p>
                  </a:txBody>
                  <a:tcPr/>
                </a:tc>
                <a:tc>
                  <a:txBody>
                    <a:bodyPr/>
                    <a:lstStyle/>
                    <a:p>
                      <a:endParaRPr lang="en-GB" sz="800" dirty="0"/>
                    </a:p>
                  </a:txBody>
                  <a:tcPr/>
                </a:tc>
                <a:extLst>
                  <a:ext uri="{0D108BD9-81ED-4DB2-BD59-A6C34878D82A}">
                    <a16:rowId xmlns:a16="http://schemas.microsoft.com/office/drawing/2014/main" val="63526712"/>
                  </a:ext>
                </a:extLst>
              </a:tr>
              <a:tr h="370840">
                <a:tc>
                  <a:txBody>
                    <a:bodyPr/>
                    <a:lstStyle/>
                    <a:p>
                      <a:r>
                        <a:rPr lang="en-GB" sz="800" dirty="0"/>
                        <a:t>What is your view on the certainty of income in retirement?</a:t>
                      </a:r>
                    </a:p>
                  </a:txBody>
                  <a:tcPr/>
                </a:tc>
                <a:tc>
                  <a:txBody>
                    <a:bodyPr/>
                    <a:lstStyle/>
                    <a:p>
                      <a:endParaRPr lang="en-GB" sz="800"/>
                    </a:p>
                  </a:txBody>
                  <a:tcPr/>
                </a:tc>
                <a:tc>
                  <a:txBody>
                    <a:bodyPr/>
                    <a:lstStyle/>
                    <a:p>
                      <a:endParaRPr lang="en-GB" sz="800" dirty="0"/>
                    </a:p>
                  </a:txBody>
                  <a:tcPr/>
                </a:tc>
                <a:extLst>
                  <a:ext uri="{0D108BD9-81ED-4DB2-BD59-A6C34878D82A}">
                    <a16:rowId xmlns:a16="http://schemas.microsoft.com/office/drawing/2014/main" val="1566009040"/>
                  </a:ext>
                </a:extLst>
              </a:tr>
              <a:tr h="370840">
                <a:tc>
                  <a:txBody>
                    <a:bodyPr/>
                    <a:lstStyle/>
                    <a:p>
                      <a:r>
                        <a:rPr lang="en-GB" sz="800" dirty="0"/>
                        <a:t>You have outlined what additional amounts you will need in the future, over and above your regular income.  Do you think there is the possibility that you will need to access further funds from a flexible personal arrangement?  If so, please provide details</a:t>
                      </a:r>
                    </a:p>
                  </a:txBody>
                  <a:tcPr/>
                </a:tc>
                <a:tc>
                  <a:txBody>
                    <a:bodyPr/>
                    <a:lstStyle/>
                    <a:p>
                      <a:endParaRPr lang="en-GB" sz="800"/>
                    </a:p>
                  </a:txBody>
                  <a:tcPr/>
                </a:tc>
                <a:tc>
                  <a:txBody>
                    <a:bodyPr/>
                    <a:lstStyle/>
                    <a:p>
                      <a:endParaRPr lang="en-GB" sz="800" dirty="0"/>
                    </a:p>
                  </a:txBody>
                  <a:tcPr/>
                </a:tc>
                <a:extLst>
                  <a:ext uri="{0D108BD9-81ED-4DB2-BD59-A6C34878D82A}">
                    <a16:rowId xmlns:a16="http://schemas.microsoft.com/office/drawing/2014/main" val="2016061202"/>
                  </a:ext>
                </a:extLst>
              </a:tr>
              <a:tr h="370840">
                <a:tc>
                  <a:txBody>
                    <a:bodyPr/>
                    <a:lstStyle/>
                    <a:p>
                      <a:r>
                        <a:rPr lang="en-GB" sz="800" dirty="0"/>
                        <a:t>What is your experience of, and attitude towards, paying for advice on investments so long as the funds last?</a:t>
                      </a:r>
                    </a:p>
                  </a:txBody>
                  <a:tcPr/>
                </a:tc>
                <a:tc>
                  <a:txBody>
                    <a:bodyPr/>
                    <a:lstStyle/>
                    <a:p>
                      <a:endParaRPr lang="en-GB" sz="800"/>
                    </a:p>
                  </a:txBody>
                  <a:tcPr/>
                </a:tc>
                <a:tc>
                  <a:txBody>
                    <a:bodyPr/>
                    <a:lstStyle/>
                    <a:p>
                      <a:endParaRPr lang="en-GB" sz="800" dirty="0"/>
                    </a:p>
                  </a:txBody>
                  <a:tcPr/>
                </a:tc>
                <a:extLst>
                  <a:ext uri="{0D108BD9-81ED-4DB2-BD59-A6C34878D82A}">
                    <a16:rowId xmlns:a16="http://schemas.microsoft.com/office/drawing/2014/main" val="1035499159"/>
                  </a:ext>
                </a:extLst>
              </a:tr>
              <a:tr h="370840">
                <a:tc>
                  <a:txBody>
                    <a:bodyPr/>
                    <a:lstStyle/>
                    <a:p>
                      <a:r>
                        <a:rPr lang="en-GB" sz="800" dirty="0"/>
                        <a:t>What is your view on the limitations of access from an annuity (</a:t>
                      </a:r>
                      <a:r>
                        <a:rPr lang="en-GB" sz="800" dirty="0" err="1"/>
                        <a:t>ie</a:t>
                      </a:r>
                      <a:r>
                        <a:rPr lang="en-GB" sz="800" dirty="0"/>
                        <a:t> that you can have a tax-free lump sum and secure income but no further access or flexibility)</a:t>
                      </a:r>
                    </a:p>
                  </a:txBody>
                  <a:tcPr/>
                </a:tc>
                <a:tc>
                  <a:txBody>
                    <a:bodyPr/>
                    <a:lstStyle/>
                    <a:p>
                      <a:endParaRPr lang="en-GB" sz="800"/>
                    </a:p>
                  </a:txBody>
                  <a:tcPr/>
                </a:tc>
                <a:tc>
                  <a:txBody>
                    <a:bodyPr/>
                    <a:lstStyle/>
                    <a:p>
                      <a:endParaRPr lang="en-GB" sz="800" dirty="0"/>
                    </a:p>
                  </a:txBody>
                  <a:tcPr/>
                </a:tc>
                <a:extLst>
                  <a:ext uri="{0D108BD9-81ED-4DB2-BD59-A6C34878D82A}">
                    <a16:rowId xmlns:a16="http://schemas.microsoft.com/office/drawing/2014/main" val="537433874"/>
                  </a:ext>
                </a:extLst>
              </a:tr>
              <a:tr h="370840">
                <a:tc>
                  <a:txBody>
                    <a:bodyPr/>
                    <a:lstStyle/>
                    <a:p>
                      <a:r>
                        <a:rPr lang="en-GB" sz="800" dirty="0"/>
                        <a:t>Would you like to leave assets to your children?</a:t>
                      </a:r>
                    </a:p>
                    <a:p>
                      <a:endParaRPr lang="en-GB" sz="800" dirty="0"/>
                    </a:p>
                    <a:p>
                      <a:r>
                        <a:rPr lang="en-GB" sz="800" dirty="0"/>
                        <a:t>If so, how much? Does this include the value of your pension scheme?  How important is this given that this will reduce the level of benefit you can have in retirement?</a:t>
                      </a:r>
                    </a:p>
                  </a:txBody>
                  <a:tcPr/>
                </a:tc>
                <a:tc>
                  <a:txBody>
                    <a:bodyPr/>
                    <a:lstStyle/>
                    <a:p>
                      <a:endParaRPr lang="en-GB" sz="800"/>
                    </a:p>
                  </a:txBody>
                  <a:tcPr/>
                </a:tc>
                <a:tc>
                  <a:txBody>
                    <a:bodyPr/>
                    <a:lstStyle/>
                    <a:p>
                      <a:endParaRPr lang="en-GB" sz="800" dirty="0"/>
                    </a:p>
                  </a:txBody>
                  <a:tcPr/>
                </a:tc>
                <a:extLst>
                  <a:ext uri="{0D108BD9-81ED-4DB2-BD59-A6C34878D82A}">
                    <a16:rowId xmlns:a16="http://schemas.microsoft.com/office/drawing/2014/main" val="3269594854"/>
                  </a:ext>
                </a:extLst>
              </a:tr>
            </a:tbl>
          </a:graphicData>
        </a:graphic>
      </p:graphicFrame>
    </p:spTree>
    <p:extLst>
      <p:ext uri="{BB962C8B-B14F-4D97-AF65-F5344CB8AC3E}">
        <p14:creationId xmlns:p14="http://schemas.microsoft.com/office/powerpoint/2010/main" val="2972430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41CE-0918-4247-A760-BD70068331AD}"/>
              </a:ext>
            </a:extLst>
          </p:cNvPr>
          <p:cNvSpPr>
            <a:spLocks noGrp="1"/>
          </p:cNvSpPr>
          <p:nvPr>
            <p:ph type="title"/>
          </p:nvPr>
        </p:nvSpPr>
        <p:spPr/>
        <p:txBody>
          <a:bodyPr/>
          <a:lstStyle/>
          <a:p>
            <a:pPr algn="l"/>
            <a:r>
              <a:rPr lang="en-GB" dirty="0"/>
              <a:t>Analysis</a:t>
            </a:r>
          </a:p>
        </p:txBody>
      </p:sp>
      <p:sp>
        <p:nvSpPr>
          <p:cNvPr id="3" name="Content Placeholder 2">
            <a:extLst>
              <a:ext uri="{FF2B5EF4-FFF2-40B4-BE49-F238E27FC236}">
                <a16:creationId xmlns:a16="http://schemas.microsoft.com/office/drawing/2014/main" id="{9B35E818-90F7-4B95-841B-17FF26F9AC4A}"/>
              </a:ext>
            </a:extLst>
          </p:cNvPr>
          <p:cNvSpPr>
            <a:spLocks noGrp="1"/>
          </p:cNvSpPr>
          <p:nvPr>
            <p:ph idx="1"/>
          </p:nvPr>
        </p:nvSpPr>
        <p:spPr>
          <a:xfrm>
            <a:off x="457200" y="1404775"/>
            <a:ext cx="8229600" cy="3394472"/>
          </a:xfrm>
        </p:spPr>
        <p:txBody>
          <a:bodyPr/>
          <a:lstStyle/>
          <a:p>
            <a:pPr marL="0" indent="0">
              <a:buNone/>
            </a:pPr>
            <a:r>
              <a:rPr lang="en-GB" sz="2400" u="sng" dirty="0"/>
              <a:t>Younger clients</a:t>
            </a:r>
          </a:p>
          <a:p>
            <a:r>
              <a:rPr lang="en-GB" sz="2400" dirty="0"/>
              <a:t>What’s their ‘ability to absorb falls in the value of their investment [and whether] any loss of capital would have a materially detrimental effect on their standard of living’?</a:t>
            </a:r>
          </a:p>
          <a:p>
            <a:pPr marL="0" indent="0">
              <a:buNone/>
            </a:pPr>
            <a:r>
              <a:rPr lang="en-GB" sz="2400" u="sng" dirty="0"/>
              <a:t>Approaching/in retirement</a:t>
            </a:r>
            <a:endParaRPr lang="en-GB" sz="2400" dirty="0"/>
          </a:p>
          <a:p>
            <a:r>
              <a:rPr lang="en-GB" sz="2400" dirty="0"/>
              <a:t>For some, clearly have (or don’t have) capacity for loss</a:t>
            </a:r>
          </a:p>
          <a:p>
            <a:r>
              <a:rPr lang="en-GB" sz="2400" dirty="0"/>
              <a:t>For most … cash-flow planning with stress testing</a:t>
            </a:r>
          </a:p>
          <a:p>
            <a:endParaRPr lang="en-GB" dirty="0"/>
          </a:p>
        </p:txBody>
      </p:sp>
    </p:spTree>
    <p:extLst>
      <p:ext uri="{BB962C8B-B14F-4D97-AF65-F5344CB8AC3E}">
        <p14:creationId xmlns:p14="http://schemas.microsoft.com/office/powerpoint/2010/main" val="2667228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CCF0-62B8-45B5-8F24-E279BB44037E}"/>
              </a:ext>
            </a:extLst>
          </p:cNvPr>
          <p:cNvSpPr>
            <a:spLocks noGrp="1"/>
          </p:cNvSpPr>
          <p:nvPr>
            <p:ph type="title"/>
          </p:nvPr>
        </p:nvSpPr>
        <p:spPr/>
        <p:txBody>
          <a:bodyPr/>
          <a:lstStyle/>
          <a:p>
            <a:pPr algn="l"/>
            <a:r>
              <a:rPr lang="en-GB" dirty="0"/>
              <a:t>Cash-flow planning</a:t>
            </a:r>
          </a:p>
        </p:txBody>
      </p:sp>
      <p:sp>
        <p:nvSpPr>
          <p:cNvPr id="3" name="Content Placeholder 2">
            <a:extLst>
              <a:ext uri="{FF2B5EF4-FFF2-40B4-BE49-F238E27FC236}">
                <a16:creationId xmlns:a16="http://schemas.microsoft.com/office/drawing/2014/main" id="{B193DB2A-5C4E-44A0-9210-816CF6A08033}"/>
              </a:ext>
            </a:extLst>
          </p:cNvPr>
          <p:cNvSpPr>
            <a:spLocks noGrp="1"/>
          </p:cNvSpPr>
          <p:nvPr>
            <p:ph idx="1"/>
          </p:nvPr>
        </p:nvSpPr>
        <p:spPr/>
        <p:txBody>
          <a:bodyPr/>
          <a:lstStyle/>
          <a:p>
            <a:endParaRPr lang="en-GB" dirty="0"/>
          </a:p>
          <a:p>
            <a:r>
              <a:rPr lang="en-GB" dirty="0"/>
              <a:t>Stochastic: stress testing built in</a:t>
            </a:r>
          </a:p>
          <a:p>
            <a:endParaRPr lang="en-GB" dirty="0"/>
          </a:p>
          <a:p>
            <a:r>
              <a:rPr lang="en-GB" dirty="0"/>
              <a:t>Deterministic: must stress-test solution</a:t>
            </a:r>
          </a:p>
        </p:txBody>
      </p:sp>
    </p:spTree>
    <p:extLst>
      <p:ext uri="{BB962C8B-B14F-4D97-AF65-F5344CB8AC3E}">
        <p14:creationId xmlns:p14="http://schemas.microsoft.com/office/powerpoint/2010/main" val="2615088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FDBA-CDE2-4939-ADDA-874E088ED450}"/>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CAC2A763-F017-4F5E-A6D6-E383AF8BB638}"/>
              </a:ext>
            </a:extLst>
          </p:cNvPr>
          <p:cNvSpPr>
            <a:spLocks noGrp="1"/>
          </p:cNvSpPr>
          <p:nvPr>
            <p:ph type="subTitle" idx="1"/>
          </p:nvPr>
        </p:nvSpPr>
        <p:spPr/>
        <p:txBody>
          <a:bodyPr/>
          <a:lstStyle/>
          <a:p>
            <a:endParaRPr lang="en-GB" dirty="0"/>
          </a:p>
        </p:txBody>
      </p:sp>
      <p:pic>
        <p:nvPicPr>
          <p:cNvPr id="6" name="Picture 5">
            <a:extLst>
              <a:ext uri="{FF2B5EF4-FFF2-40B4-BE49-F238E27FC236}">
                <a16:creationId xmlns:a16="http://schemas.microsoft.com/office/drawing/2014/main" id="{C1BD949D-455F-467C-B04B-456A515C9266}"/>
              </a:ext>
            </a:extLst>
          </p:cNvPr>
          <p:cNvPicPr>
            <a:picLocks noChangeAspect="1"/>
          </p:cNvPicPr>
          <p:nvPr/>
        </p:nvPicPr>
        <p:blipFill>
          <a:blip r:embed="rId2"/>
          <a:stretch>
            <a:fillRect/>
          </a:stretch>
        </p:blipFill>
        <p:spPr>
          <a:xfrm>
            <a:off x="0" y="212161"/>
            <a:ext cx="9144000" cy="4719178"/>
          </a:xfrm>
          <a:prstGeom prst="rect">
            <a:avLst/>
          </a:prstGeom>
        </p:spPr>
      </p:pic>
    </p:spTree>
    <p:extLst>
      <p:ext uri="{BB962C8B-B14F-4D97-AF65-F5344CB8AC3E}">
        <p14:creationId xmlns:p14="http://schemas.microsoft.com/office/powerpoint/2010/main" val="390058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87A6-6A0D-44D0-9343-66833079522B}"/>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286C841A-4C4A-456C-B401-944422789E28}"/>
              </a:ext>
            </a:extLst>
          </p:cNvPr>
          <p:cNvPicPr>
            <a:picLocks noGrp="1" noChangeAspect="1"/>
          </p:cNvPicPr>
          <p:nvPr>
            <p:ph idx="1"/>
          </p:nvPr>
        </p:nvPicPr>
        <p:blipFill>
          <a:blip r:embed="rId2"/>
          <a:stretch>
            <a:fillRect/>
          </a:stretch>
        </p:blipFill>
        <p:spPr>
          <a:xfrm>
            <a:off x="0" y="136478"/>
            <a:ext cx="9143999" cy="4482199"/>
          </a:xfrm>
          <a:prstGeom prst="rect">
            <a:avLst/>
          </a:prstGeom>
        </p:spPr>
      </p:pic>
    </p:spTree>
    <p:extLst>
      <p:ext uri="{BB962C8B-B14F-4D97-AF65-F5344CB8AC3E}">
        <p14:creationId xmlns:p14="http://schemas.microsoft.com/office/powerpoint/2010/main" val="153778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078B8-9D6A-4AAF-B3AD-AFB5B3A8891D}"/>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808C985-4ECA-4B51-B18D-BE43A7472403}"/>
              </a:ext>
            </a:extLst>
          </p:cNvPr>
          <p:cNvPicPr>
            <a:picLocks noGrp="1" noChangeAspect="1"/>
          </p:cNvPicPr>
          <p:nvPr>
            <p:ph idx="1"/>
          </p:nvPr>
        </p:nvPicPr>
        <p:blipFill>
          <a:blip r:embed="rId2"/>
          <a:stretch>
            <a:fillRect/>
          </a:stretch>
        </p:blipFill>
        <p:spPr>
          <a:xfrm>
            <a:off x="121491" y="273844"/>
            <a:ext cx="8814012" cy="4595812"/>
          </a:xfrm>
          <a:prstGeom prst="rect">
            <a:avLst/>
          </a:prstGeom>
        </p:spPr>
      </p:pic>
    </p:spTree>
    <p:extLst>
      <p:ext uri="{BB962C8B-B14F-4D97-AF65-F5344CB8AC3E}">
        <p14:creationId xmlns:p14="http://schemas.microsoft.com/office/powerpoint/2010/main" val="3647925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AD49-11A5-4DCE-9711-3CED66662536}"/>
              </a:ext>
            </a:extLst>
          </p:cNvPr>
          <p:cNvSpPr>
            <a:spLocks noGrp="1"/>
          </p:cNvSpPr>
          <p:nvPr>
            <p:ph type="title"/>
          </p:nvPr>
        </p:nvSpPr>
        <p:spPr/>
        <p:txBody>
          <a:bodyPr/>
          <a:lstStyle/>
          <a:p>
            <a:pPr algn="l"/>
            <a:r>
              <a:rPr lang="en-GB" dirty="0"/>
              <a:t>Stress-testing</a:t>
            </a:r>
          </a:p>
        </p:txBody>
      </p:sp>
      <p:sp>
        <p:nvSpPr>
          <p:cNvPr id="3" name="Content Placeholder 2">
            <a:extLst>
              <a:ext uri="{FF2B5EF4-FFF2-40B4-BE49-F238E27FC236}">
                <a16:creationId xmlns:a16="http://schemas.microsoft.com/office/drawing/2014/main" id="{9ABA06FC-782A-4291-84E3-AEED6B25A1B6}"/>
              </a:ext>
            </a:extLst>
          </p:cNvPr>
          <p:cNvSpPr>
            <a:spLocks noGrp="1"/>
          </p:cNvSpPr>
          <p:nvPr>
            <p:ph idx="1"/>
          </p:nvPr>
        </p:nvSpPr>
        <p:spPr/>
        <p:txBody>
          <a:bodyPr/>
          <a:lstStyle/>
          <a:p>
            <a:endParaRPr lang="en-GB" dirty="0"/>
          </a:p>
          <a:p>
            <a:r>
              <a:rPr lang="en-GB" dirty="0"/>
              <a:t>Market crashes</a:t>
            </a:r>
          </a:p>
          <a:p>
            <a:r>
              <a:rPr lang="en-GB" dirty="0"/>
              <a:t>Simulated crashes</a:t>
            </a:r>
          </a:p>
          <a:p>
            <a:r>
              <a:rPr lang="en-GB" dirty="0"/>
              <a:t>Year one ‘maximum’ loss as per risk profile</a:t>
            </a:r>
          </a:p>
          <a:p>
            <a:r>
              <a:rPr lang="en-GB" dirty="0"/>
              <a:t>Client-specific concerns (</a:t>
            </a:r>
            <a:r>
              <a:rPr lang="en-GB" dirty="0" err="1"/>
              <a:t>eg</a:t>
            </a:r>
            <a:r>
              <a:rPr lang="en-GB" dirty="0"/>
              <a:t> high inflation, prolonged recession)</a:t>
            </a:r>
          </a:p>
        </p:txBody>
      </p:sp>
    </p:spTree>
    <p:extLst>
      <p:ext uri="{BB962C8B-B14F-4D97-AF65-F5344CB8AC3E}">
        <p14:creationId xmlns:p14="http://schemas.microsoft.com/office/powerpoint/2010/main" val="1843078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Agenda</a:t>
            </a:r>
          </a:p>
        </p:txBody>
      </p:sp>
      <p:sp>
        <p:nvSpPr>
          <p:cNvPr id="5" name="Content Placeholder 4"/>
          <p:cNvSpPr>
            <a:spLocks noGrp="1"/>
          </p:cNvSpPr>
          <p:nvPr>
            <p:ph idx="1"/>
          </p:nvPr>
        </p:nvSpPr>
        <p:spPr/>
        <p:txBody>
          <a:bodyPr/>
          <a:lstStyle/>
          <a:p>
            <a:endParaRPr lang="en-US" dirty="0"/>
          </a:p>
          <a:p>
            <a:r>
              <a:rPr lang="en-US" dirty="0"/>
              <a:t>What it is</a:t>
            </a:r>
          </a:p>
          <a:p>
            <a:r>
              <a:rPr lang="en-US" dirty="0"/>
              <a:t>What it isn’t/poor practice</a:t>
            </a:r>
          </a:p>
          <a:p>
            <a:r>
              <a:rPr lang="en-US" dirty="0"/>
              <a:t>Why it’s important</a:t>
            </a:r>
          </a:p>
          <a:p>
            <a:r>
              <a:rPr lang="en-US" dirty="0"/>
              <a:t>Fact-finding</a:t>
            </a:r>
          </a:p>
          <a:p>
            <a:r>
              <a:rPr lang="en-US" dirty="0"/>
              <a:t>Analysis</a:t>
            </a:r>
          </a:p>
          <a:p>
            <a:r>
              <a:rPr lang="en-US" dirty="0"/>
              <a:t>Summary actions</a:t>
            </a:r>
          </a:p>
        </p:txBody>
      </p:sp>
    </p:spTree>
    <p:extLst>
      <p:ext uri="{BB962C8B-B14F-4D97-AF65-F5344CB8AC3E}">
        <p14:creationId xmlns:p14="http://schemas.microsoft.com/office/powerpoint/2010/main" val="1045922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D84A3-8465-40C2-9B46-EE6129B037EE}"/>
              </a:ext>
            </a:extLst>
          </p:cNvPr>
          <p:cNvSpPr>
            <a:spLocks noGrp="1"/>
          </p:cNvSpPr>
          <p:nvPr>
            <p:ph type="title"/>
          </p:nvPr>
        </p:nvSpPr>
        <p:spPr/>
        <p:txBody>
          <a:bodyPr/>
          <a:lstStyle/>
          <a:p>
            <a:pPr algn="l"/>
            <a:r>
              <a:rPr lang="en-GB" dirty="0"/>
              <a:t>Solutions (if plan A doesn’t work)</a:t>
            </a:r>
          </a:p>
        </p:txBody>
      </p:sp>
      <p:sp>
        <p:nvSpPr>
          <p:cNvPr id="3" name="Content Placeholder 2">
            <a:extLst>
              <a:ext uri="{FF2B5EF4-FFF2-40B4-BE49-F238E27FC236}">
                <a16:creationId xmlns:a16="http://schemas.microsoft.com/office/drawing/2014/main" id="{827B4F63-79CE-4CA3-9536-589ACC14D04F}"/>
              </a:ext>
            </a:extLst>
          </p:cNvPr>
          <p:cNvSpPr>
            <a:spLocks noGrp="1"/>
          </p:cNvSpPr>
          <p:nvPr>
            <p:ph idx="1"/>
          </p:nvPr>
        </p:nvSpPr>
        <p:spPr/>
        <p:txBody>
          <a:bodyPr/>
          <a:lstStyle/>
          <a:p>
            <a:endParaRPr lang="en-GB" dirty="0"/>
          </a:p>
          <a:p>
            <a:r>
              <a:rPr lang="en-GB" dirty="0"/>
              <a:t>More cautious investments?</a:t>
            </a:r>
          </a:p>
          <a:p>
            <a:r>
              <a:rPr lang="en-GB" dirty="0"/>
              <a:t>Save/invest more</a:t>
            </a:r>
          </a:p>
          <a:p>
            <a:r>
              <a:rPr lang="en-GB" dirty="0"/>
              <a:t>Retire later</a:t>
            </a:r>
          </a:p>
          <a:p>
            <a:r>
              <a:rPr lang="en-GB" dirty="0"/>
              <a:t>Part-time work</a:t>
            </a:r>
          </a:p>
          <a:p>
            <a:r>
              <a:rPr lang="en-GB" dirty="0"/>
              <a:t>Scale down objectives</a:t>
            </a:r>
          </a:p>
          <a:p>
            <a:r>
              <a:rPr lang="en-GB" dirty="0"/>
              <a:t>Take more risk …. or not</a:t>
            </a:r>
          </a:p>
        </p:txBody>
      </p:sp>
    </p:spTree>
    <p:extLst>
      <p:ext uri="{BB962C8B-B14F-4D97-AF65-F5344CB8AC3E}">
        <p14:creationId xmlns:p14="http://schemas.microsoft.com/office/powerpoint/2010/main" val="4242747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E547-2F09-4F65-9455-9BCB1113B414}"/>
              </a:ext>
            </a:extLst>
          </p:cNvPr>
          <p:cNvSpPr>
            <a:spLocks noGrp="1"/>
          </p:cNvSpPr>
          <p:nvPr>
            <p:ph type="title"/>
          </p:nvPr>
        </p:nvSpPr>
        <p:spPr/>
        <p:txBody>
          <a:bodyPr/>
          <a:lstStyle/>
          <a:p>
            <a:pPr algn="l"/>
            <a:r>
              <a:rPr lang="en-GB" dirty="0"/>
              <a:t>Centralised Retirement Proposition (CRP)</a:t>
            </a:r>
          </a:p>
        </p:txBody>
      </p:sp>
      <p:sp>
        <p:nvSpPr>
          <p:cNvPr id="3" name="Content Placeholder 2">
            <a:extLst>
              <a:ext uri="{FF2B5EF4-FFF2-40B4-BE49-F238E27FC236}">
                <a16:creationId xmlns:a16="http://schemas.microsoft.com/office/drawing/2014/main" id="{E98292E8-BDDE-421C-89A9-0AE1ECE6D04C}"/>
              </a:ext>
            </a:extLst>
          </p:cNvPr>
          <p:cNvSpPr>
            <a:spLocks noGrp="1"/>
          </p:cNvSpPr>
          <p:nvPr>
            <p:ph idx="1"/>
          </p:nvPr>
        </p:nvSpPr>
        <p:spPr/>
        <p:txBody>
          <a:bodyPr/>
          <a:lstStyle/>
          <a:p>
            <a:endParaRPr lang="en-GB" dirty="0"/>
          </a:p>
          <a:p>
            <a:r>
              <a:rPr lang="en-GB" dirty="0"/>
              <a:t>Safety first</a:t>
            </a:r>
          </a:p>
          <a:p>
            <a:r>
              <a:rPr lang="en-GB" dirty="0"/>
              <a:t>Sustainable withdrawal rate (SWR)</a:t>
            </a:r>
          </a:p>
          <a:p>
            <a:r>
              <a:rPr lang="en-GB" dirty="0"/>
              <a:t>Pots or buckets</a:t>
            </a:r>
          </a:p>
          <a:p>
            <a:r>
              <a:rPr lang="en-GB" dirty="0"/>
              <a:t>Natural income</a:t>
            </a:r>
          </a:p>
          <a:p>
            <a:r>
              <a:rPr lang="en-GB" dirty="0"/>
              <a:t>Security and flexibility</a:t>
            </a:r>
          </a:p>
          <a:p>
            <a:endParaRPr lang="en-GB" dirty="0"/>
          </a:p>
        </p:txBody>
      </p:sp>
    </p:spTree>
    <p:extLst>
      <p:ext uri="{BB962C8B-B14F-4D97-AF65-F5344CB8AC3E}">
        <p14:creationId xmlns:p14="http://schemas.microsoft.com/office/powerpoint/2010/main" val="2957439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DEDA-2ABD-4EB0-8769-D53E2C11B34B}"/>
              </a:ext>
            </a:extLst>
          </p:cNvPr>
          <p:cNvSpPr>
            <a:spLocks noGrp="1"/>
          </p:cNvSpPr>
          <p:nvPr>
            <p:ph type="title"/>
          </p:nvPr>
        </p:nvSpPr>
        <p:spPr/>
        <p:txBody>
          <a:bodyPr/>
          <a:lstStyle/>
          <a:p>
            <a:pPr algn="l"/>
            <a:r>
              <a:rPr lang="en-GB" dirty="0"/>
              <a:t>Summary actions</a:t>
            </a:r>
          </a:p>
        </p:txBody>
      </p:sp>
      <p:sp>
        <p:nvSpPr>
          <p:cNvPr id="3" name="Content Placeholder 2">
            <a:extLst>
              <a:ext uri="{FF2B5EF4-FFF2-40B4-BE49-F238E27FC236}">
                <a16:creationId xmlns:a16="http://schemas.microsoft.com/office/drawing/2014/main" id="{D818DC69-7B5C-4CFB-B66C-88F4DB22FDEF}"/>
              </a:ext>
            </a:extLst>
          </p:cNvPr>
          <p:cNvSpPr>
            <a:spLocks noGrp="1"/>
          </p:cNvSpPr>
          <p:nvPr>
            <p:ph idx="1"/>
          </p:nvPr>
        </p:nvSpPr>
        <p:spPr/>
        <p:txBody>
          <a:bodyPr/>
          <a:lstStyle/>
          <a:p>
            <a:pPr marL="0" indent="0">
              <a:buNone/>
            </a:pPr>
            <a:endParaRPr lang="en-GB" sz="2800" dirty="0"/>
          </a:p>
          <a:p>
            <a:r>
              <a:rPr lang="en-GB" dirty="0"/>
              <a:t>Ensure you are using an appropriate fact-finding approach</a:t>
            </a:r>
          </a:p>
          <a:p>
            <a:r>
              <a:rPr lang="en-GB" dirty="0"/>
              <a:t>Use cash-flow planning to model client outcomes</a:t>
            </a:r>
          </a:p>
          <a:p>
            <a:r>
              <a:rPr lang="en-GB" dirty="0"/>
              <a:t>Agree firm-level standard stress test(s)</a:t>
            </a:r>
          </a:p>
          <a:p>
            <a:r>
              <a:rPr lang="en-GB" dirty="0"/>
              <a:t>Stress-test cash-flow plan to test capacity for loss</a:t>
            </a:r>
          </a:p>
          <a:p>
            <a:endParaRPr lang="en-GB" dirty="0"/>
          </a:p>
        </p:txBody>
      </p:sp>
    </p:spTree>
    <p:extLst>
      <p:ext uri="{BB962C8B-B14F-4D97-AF65-F5344CB8AC3E}">
        <p14:creationId xmlns:p14="http://schemas.microsoft.com/office/powerpoint/2010/main" val="1160068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3D3E-1C5B-4391-8E64-7C3F5ED631A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4ADEE4B-9B36-4499-95F5-3812772C397D}"/>
              </a:ext>
            </a:extLst>
          </p:cNvPr>
          <p:cNvSpPr>
            <a:spLocks noGrp="1"/>
          </p:cNvSpPr>
          <p:nvPr>
            <p:ph idx="1"/>
          </p:nvPr>
        </p:nvSpPr>
        <p:spPr/>
        <p:txBody>
          <a:bodyPr/>
          <a:lstStyle/>
          <a:p>
            <a:endParaRPr lang="en-GB" dirty="0"/>
          </a:p>
          <a:p>
            <a:pPr marL="0" indent="0" algn="ctr">
              <a:buNone/>
            </a:pPr>
            <a:r>
              <a:rPr lang="en-GB" sz="6000" dirty="0"/>
              <a:t>Questions</a:t>
            </a:r>
          </a:p>
        </p:txBody>
      </p:sp>
    </p:spTree>
    <p:extLst>
      <p:ext uri="{BB962C8B-B14F-4D97-AF65-F5344CB8AC3E}">
        <p14:creationId xmlns:p14="http://schemas.microsoft.com/office/powerpoint/2010/main" val="488932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solidFill>
                <a:srgbClr val="354422"/>
              </a:solidFill>
            </a:endParaRPr>
          </a:p>
        </p:txBody>
      </p:sp>
      <p:sp>
        <p:nvSpPr>
          <p:cNvPr id="3" name="Subtitle 2"/>
          <p:cNvSpPr>
            <a:spLocks noGrp="1"/>
          </p:cNvSpPr>
          <p:nvPr>
            <p:ph type="subTitle" idx="1"/>
          </p:nvPr>
        </p:nvSpPr>
        <p:spPr/>
        <p:txBody>
          <a:bodyPr/>
          <a:lstStyle/>
          <a:p>
            <a:endParaRPr lang="en-US" dirty="0">
              <a:solidFill>
                <a:schemeClr val="bg1"/>
              </a:solidFill>
            </a:endParaRPr>
          </a:p>
        </p:txBody>
      </p:sp>
      <p:pic>
        <p:nvPicPr>
          <p:cNvPr id="7" name="Picture 6" descr="rory white 4-34w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8239"/>
            <a:ext cx="8928992" cy="5015922"/>
          </a:xfrm>
          <a:prstGeom prst="rect">
            <a:avLst/>
          </a:prstGeom>
        </p:spPr>
      </p:pic>
    </p:spTree>
    <p:extLst>
      <p:ext uri="{BB962C8B-B14F-4D97-AF65-F5344CB8AC3E}">
        <p14:creationId xmlns:p14="http://schemas.microsoft.com/office/powerpoint/2010/main" val="194506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443F-031C-48A4-89FC-ACEF75B0F28E}"/>
              </a:ext>
            </a:extLst>
          </p:cNvPr>
          <p:cNvSpPr>
            <a:spLocks noGrp="1"/>
          </p:cNvSpPr>
          <p:nvPr>
            <p:ph type="title"/>
          </p:nvPr>
        </p:nvSpPr>
        <p:spPr/>
        <p:txBody>
          <a:bodyPr/>
          <a:lstStyle/>
          <a:p>
            <a:pPr algn="l"/>
            <a:r>
              <a:rPr lang="en-GB" dirty="0"/>
              <a:t>Learning objectives</a:t>
            </a:r>
          </a:p>
        </p:txBody>
      </p:sp>
      <p:sp>
        <p:nvSpPr>
          <p:cNvPr id="3" name="Content Placeholder 2">
            <a:extLst>
              <a:ext uri="{FF2B5EF4-FFF2-40B4-BE49-F238E27FC236}">
                <a16:creationId xmlns:a16="http://schemas.microsoft.com/office/drawing/2014/main" id="{DADC6EE6-570C-4700-A900-6091D50EF223}"/>
              </a:ext>
            </a:extLst>
          </p:cNvPr>
          <p:cNvSpPr>
            <a:spLocks noGrp="1"/>
          </p:cNvSpPr>
          <p:nvPr>
            <p:ph idx="1"/>
          </p:nvPr>
        </p:nvSpPr>
        <p:spPr/>
        <p:txBody>
          <a:bodyPr/>
          <a:lstStyle/>
          <a:p>
            <a:endParaRPr lang="en-GB" dirty="0"/>
          </a:p>
          <a:p>
            <a:r>
              <a:rPr lang="en-GB" dirty="0"/>
              <a:t>Understand capacity for loss</a:t>
            </a:r>
          </a:p>
          <a:p>
            <a:r>
              <a:rPr lang="en-GB" dirty="0"/>
              <a:t>Consider good practice examples</a:t>
            </a:r>
          </a:p>
          <a:p>
            <a:r>
              <a:rPr lang="en-GB" dirty="0"/>
              <a:t>Review your approach</a:t>
            </a:r>
          </a:p>
          <a:p>
            <a:endParaRPr lang="en-GB" dirty="0"/>
          </a:p>
        </p:txBody>
      </p:sp>
    </p:spTree>
    <p:extLst>
      <p:ext uri="{BB962C8B-B14F-4D97-AF65-F5344CB8AC3E}">
        <p14:creationId xmlns:p14="http://schemas.microsoft.com/office/powerpoint/2010/main" val="186242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AE08-17BC-4F41-B697-8C15AAFAAC8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0AE77F-683C-4B86-8980-7D535214774B}"/>
              </a:ext>
            </a:extLst>
          </p:cNvPr>
          <p:cNvSpPr>
            <a:spLocks noGrp="1"/>
          </p:cNvSpPr>
          <p:nvPr>
            <p:ph idx="1"/>
          </p:nvPr>
        </p:nvSpPr>
        <p:spPr/>
        <p:txBody>
          <a:bodyPr/>
          <a:lstStyle/>
          <a:p>
            <a:endParaRPr lang="en-GB" dirty="0"/>
          </a:p>
          <a:p>
            <a:endParaRPr lang="en-GB" dirty="0"/>
          </a:p>
          <a:p>
            <a:pPr marL="0" indent="0" algn="ctr">
              <a:buNone/>
            </a:pPr>
            <a:r>
              <a:rPr lang="en-GB" dirty="0"/>
              <a:t>Whose role is it to assess the client’s capacity for loss?</a:t>
            </a:r>
          </a:p>
        </p:txBody>
      </p:sp>
    </p:spTree>
    <p:extLst>
      <p:ext uri="{BB962C8B-B14F-4D97-AF65-F5344CB8AC3E}">
        <p14:creationId xmlns:p14="http://schemas.microsoft.com/office/powerpoint/2010/main" val="1703253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A40CA-A296-46F0-9649-BBDF492D844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0447F78-1506-4D78-AA16-097727D280B2}"/>
              </a:ext>
            </a:extLst>
          </p:cNvPr>
          <p:cNvSpPr>
            <a:spLocks noGrp="1"/>
          </p:cNvSpPr>
          <p:nvPr>
            <p:ph idx="1"/>
          </p:nvPr>
        </p:nvSpPr>
        <p:spPr/>
        <p:txBody>
          <a:bodyPr/>
          <a:lstStyle/>
          <a:p>
            <a:endParaRPr lang="en-GB" dirty="0"/>
          </a:p>
          <a:p>
            <a:endParaRPr lang="en-GB" dirty="0"/>
          </a:p>
          <a:p>
            <a:pPr marL="0" indent="0" algn="ctr">
              <a:buNone/>
            </a:pPr>
            <a:r>
              <a:rPr lang="en-GB" sz="3600" dirty="0"/>
              <a:t>What is capacity for loss?</a:t>
            </a:r>
          </a:p>
        </p:txBody>
      </p:sp>
    </p:spTree>
    <p:extLst>
      <p:ext uri="{BB962C8B-B14F-4D97-AF65-F5344CB8AC3E}">
        <p14:creationId xmlns:p14="http://schemas.microsoft.com/office/powerpoint/2010/main" val="239072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9FFB-2799-411A-9027-49E507B22905}"/>
              </a:ext>
            </a:extLst>
          </p:cNvPr>
          <p:cNvSpPr>
            <a:spLocks noGrp="1"/>
          </p:cNvSpPr>
          <p:nvPr>
            <p:ph type="title"/>
          </p:nvPr>
        </p:nvSpPr>
        <p:spPr/>
        <p:txBody>
          <a:bodyPr/>
          <a:lstStyle/>
          <a:p>
            <a:pPr algn="l"/>
            <a:r>
              <a:rPr lang="en-GB" dirty="0"/>
              <a:t>Capacity for loss</a:t>
            </a:r>
          </a:p>
        </p:txBody>
      </p:sp>
      <p:sp>
        <p:nvSpPr>
          <p:cNvPr id="3" name="Content Placeholder 2">
            <a:extLst>
              <a:ext uri="{FF2B5EF4-FFF2-40B4-BE49-F238E27FC236}">
                <a16:creationId xmlns:a16="http://schemas.microsoft.com/office/drawing/2014/main" id="{87450453-DDE9-4EA3-90C8-052A7E34BE1E}"/>
              </a:ext>
            </a:extLst>
          </p:cNvPr>
          <p:cNvSpPr>
            <a:spLocks noGrp="1"/>
          </p:cNvSpPr>
          <p:nvPr>
            <p:ph idx="1"/>
          </p:nvPr>
        </p:nvSpPr>
        <p:spPr/>
        <p:txBody>
          <a:bodyPr/>
          <a:lstStyle/>
          <a:p>
            <a:endParaRPr lang="en-GB" dirty="0"/>
          </a:p>
          <a:p>
            <a:pPr marL="0" indent="0" algn="ctr">
              <a:buNone/>
            </a:pPr>
            <a:r>
              <a:rPr lang="en-GB" i="1" dirty="0"/>
              <a:t>“</a:t>
            </a:r>
            <a:r>
              <a:rPr lang="en-GB" i="1" dirty="0" err="1"/>
              <a:t>By‘capacity</a:t>
            </a:r>
            <a:r>
              <a:rPr lang="en-GB" i="1" dirty="0"/>
              <a:t> for loss’ we refer to the customer’s ability to absorb falls in the value of their investment.  If any loss of capital would have a materially detrimental effect on their standard of living, this should be taken into account in assessing the risk that they are able to take”</a:t>
            </a:r>
          </a:p>
          <a:p>
            <a:pPr marL="0" indent="0">
              <a:buNone/>
            </a:pPr>
            <a:endParaRPr lang="en-GB" sz="1800" dirty="0"/>
          </a:p>
          <a:p>
            <a:pPr marL="0" indent="0">
              <a:buNone/>
            </a:pPr>
            <a:r>
              <a:rPr lang="en-GB" sz="1800" dirty="0"/>
              <a:t>FSA Finalised Guidance 11/5</a:t>
            </a:r>
          </a:p>
        </p:txBody>
      </p:sp>
    </p:spTree>
    <p:extLst>
      <p:ext uri="{BB962C8B-B14F-4D97-AF65-F5344CB8AC3E}">
        <p14:creationId xmlns:p14="http://schemas.microsoft.com/office/powerpoint/2010/main" val="144693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866B-F017-4D37-B37E-D208D2C9A906}"/>
              </a:ext>
            </a:extLst>
          </p:cNvPr>
          <p:cNvSpPr>
            <a:spLocks noGrp="1"/>
          </p:cNvSpPr>
          <p:nvPr>
            <p:ph type="title"/>
          </p:nvPr>
        </p:nvSpPr>
        <p:spPr/>
        <p:txBody>
          <a:bodyPr/>
          <a:lstStyle/>
          <a:p>
            <a:pPr algn="l"/>
            <a:r>
              <a:rPr lang="en-GB" dirty="0"/>
              <a:t>What it isn’t/poor practice</a:t>
            </a:r>
          </a:p>
        </p:txBody>
      </p:sp>
      <p:sp>
        <p:nvSpPr>
          <p:cNvPr id="3" name="Content Placeholder 2">
            <a:extLst>
              <a:ext uri="{FF2B5EF4-FFF2-40B4-BE49-F238E27FC236}">
                <a16:creationId xmlns:a16="http://schemas.microsoft.com/office/drawing/2014/main" id="{C5DE13C5-8E47-408B-AD96-845D0C52A2BD}"/>
              </a:ext>
            </a:extLst>
          </p:cNvPr>
          <p:cNvSpPr>
            <a:spLocks noGrp="1"/>
          </p:cNvSpPr>
          <p:nvPr>
            <p:ph idx="1"/>
          </p:nvPr>
        </p:nvSpPr>
        <p:spPr/>
        <p:txBody>
          <a:bodyPr/>
          <a:lstStyle/>
          <a:p>
            <a:endParaRPr lang="en-GB" dirty="0"/>
          </a:p>
          <a:p>
            <a:r>
              <a:rPr lang="en-GB" dirty="0"/>
              <a:t>Confusing with risk profile</a:t>
            </a:r>
          </a:p>
          <a:p>
            <a:r>
              <a:rPr lang="en-GB" dirty="0"/>
              <a:t>Blending with risk profile to arrive at single risk level</a:t>
            </a:r>
          </a:p>
          <a:p>
            <a:r>
              <a:rPr lang="en-GB" dirty="0"/>
              <a:t>Right question/wrong answer</a:t>
            </a:r>
          </a:p>
          <a:p>
            <a:r>
              <a:rPr lang="en-GB" dirty="0"/>
              <a:t>No assessment </a:t>
            </a:r>
          </a:p>
          <a:p>
            <a:r>
              <a:rPr lang="en-GB" dirty="0"/>
              <a:t>Assessment but then ignored</a:t>
            </a:r>
          </a:p>
          <a:p>
            <a:r>
              <a:rPr lang="en-GB" dirty="0"/>
              <a:t>Unsubstantiated comment in suitability report</a:t>
            </a:r>
          </a:p>
        </p:txBody>
      </p:sp>
    </p:spTree>
    <p:extLst>
      <p:ext uri="{BB962C8B-B14F-4D97-AF65-F5344CB8AC3E}">
        <p14:creationId xmlns:p14="http://schemas.microsoft.com/office/powerpoint/2010/main" val="193671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CEBA-B5BB-4E1E-8EF4-D8E9FDCD11BA}"/>
              </a:ext>
            </a:extLst>
          </p:cNvPr>
          <p:cNvSpPr>
            <a:spLocks noGrp="1"/>
          </p:cNvSpPr>
          <p:nvPr>
            <p:ph type="title"/>
          </p:nvPr>
        </p:nvSpPr>
        <p:spPr/>
        <p:txBody>
          <a:bodyPr/>
          <a:lstStyle/>
          <a:p>
            <a:pPr algn="l"/>
            <a:r>
              <a:rPr lang="en-GB" dirty="0"/>
              <a:t>Why it’s important</a:t>
            </a:r>
          </a:p>
        </p:txBody>
      </p:sp>
      <p:pic>
        <p:nvPicPr>
          <p:cNvPr id="5" name="Content Placeholder 4" descr="A store inside of a building&#10;&#10;Description automatically generated">
            <a:extLst>
              <a:ext uri="{FF2B5EF4-FFF2-40B4-BE49-F238E27FC236}">
                <a16:creationId xmlns:a16="http://schemas.microsoft.com/office/drawing/2014/main" id="{C7AD19C0-0BEE-4573-8056-850282EC6390}"/>
              </a:ext>
            </a:extLst>
          </p:cNvPr>
          <p:cNvPicPr>
            <a:picLocks noGrp="1" noChangeAspect="1"/>
          </p:cNvPicPr>
          <p:nvPr>
            <p:ph idx="1"/>
          </p:nvPr>
        </p:nvPicPr>
        <p:blipFill>
          <a:blip r:embed="rId2"/>
          <a:stretch>
            <a:fillRect/>
          </a:stretch>
        </p:blipFill>
        <p:spPr>
          <a:xfrm>
            <a:off x="624468" y="1253457"/>
            <a:ext cx="6445405" cy="3738659"/>
          </a:xfrm>
        </p:spPr>
      </p:pic>
    </p:spTree>
    <p:extLst>
      <p:ext uri="{BB962C8B-B14F-4D97-AF65-F5344CB8AC3E}">
        <p14:creationId xmlns:p14="http://schemas.microsoft.com/office/powerpoint/2010/main" val="376304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C7DE-0090-48D4-B6D8-8256E4D0EA0C}"/>
              </a:ext>
            </a:extLst>
          </p:cNvPr>
          <p:cNvSpPr>
            <a:spLocks noGrp="1"/>
          </p:cNvSpPr>
          <p:nvPr>
            <p:ph type="title"/>
          </p:nvPr>
        </p:nvSpPr>
        <p:spPr/>
        <p:txBody>
          <a:bodyPr/>
          <a:lstStyle/>
          <a:p>
            <a:pPr algn="l"/>
            <a:r>
              <a:rPr lang="en-GB" dirty="0"/>
              <a:t>Fact-finding</a:t>
            </a:r>
          </a:p>
        </p:txBody>
      </p:sp>
      <p:sp>
        <p:nvSpPr>
          <p:cNvPr id="3" name="Content Placeholder 2">
            <a:extLst>
              <a:ext uri="{FF2B5EF4-FFF2-40B4-BE49-F238E27FC236}">
                <a16:creationId xmlns:a16="http://schemas.microsoft.com/office/drawing/2014/main" id="{8F91988C-9B85-48AE-B35C-3FF8A897E564}"/>
              </a:ext>
            </a:extLst>
          </p:cNvPr>
          <p:cNvSpPr>
            <a:spLocks noGrp="1"/>
          </p:cNvSpPr>
          <p:nvPr>
            <p:ph idx="1"/>
          </p:nvPr>
        </p:nvSpPr>
        <p:spPr/>
        <p:txBody>
          <a:bodyPr/>
          <a:lstStyle/>
          <a:p>
            <a:pPr marL="0" indent="0" algn="ctr">
              <a:buNone/>
            </a:pPr>
            <a:r>
              <a:rPr lang="en-GB" sz="3200" dirty="0"/>
              <a:t>Don’t ask the client what they cannot answer, ask them what they can (or can with assistance)</a:t>
            </a:r>
          </a:p>
          <a:p>
            <a:pPr marL="457200" indent="-457200">
              <a:buFont typeface="+mj-lt"/>
              <a:buAutoNum type="arabicPeriod"/>
            </a:pPr>
            <a:endParaRPr lang="en-GB" sz="2400" dirty="0"/>
          </a:p>
          <a:p>
            <a:pPr marL="457200" indent="-457200">
              <a:buFont typeface="+mj-lt"/>
              <a:buAutoNum type="arabicPeriod"/>
            </a:pPr>
            <a:r>
              <a:rPr lang="en-GB" sz="2400" dirty="0"/>
              <a:t>Income needed to maintain standard of living</a:t>
            </a:r>
          </a:p>
          <a:p>
            <a:pPr marL="1139046" lvl="2" indent="-457200"/>
            <a:r>
              <a:rPr lang="en-GB" sz="1700" dirty="0"/>
              <a:t>Not just essential expenditure – lifestyle and discretionary too</a:t>
            </a:r>
          </a:p>
          <a:p>
            <a:pPr marL="457200" indent="-457200">
              <a:buFont typeface="+mj-lt"/>
              <a:buAutoNum type="arabicPeriod"/>
            </a:pPr>
            <a:r>
              <a:rPr lang="en-GB" sz="2400" dirty="0"/>
              <a:t>How this will vary over time</a:t>
            </a:r>
          </a:p>
          <a:p>
            <a:pPr marL="1139046" lvl="2" indent="-457200"/>
            <a:r>
              <a:rPr lang="en-GB" sz="1700" dirty="0"/>
              <a:t>Income need typically decreases over time</a:t>
            </a:r>
          </a:p>
        </p:txBody>
      </p:sp>
    </p:spTree>
    <p:extLst>
      <p:ext uri="{BB962C8B-B14F-4D97-AF65-F5344CB8AC3E}">
        <p14:creationId xmlns:p14="http://schemas.microsoft.com/office/powerpoint/2010/main" val="3678545850"/>
      </p:ext>
    </p:extLst>
  </p:cSld>
  <p:clrMapOvr>
    <a:masterClrMapping/>
  </p:clrMapOvr>
</p:sld>
</file>

<file path=ppt/theme/theme1.xml><?xml version="1.0" encoding="utf-8"?>
<a:theme xmlns:a="http://schemas.openxmlformats.org/drawingml/2006/main" name="Custom Design">
  <a:themeElements>
    <a:clrScheme name="Custom 7">
      <a:dk1>
        <a:srgbClr val="334121"/>
      </a:dk1>
      <a:lt1>
        <a:sysClr val="window" lastClr="FFFFFF"/>
      </a:lt1>
      <a:dk2>
        <a:srgbClr val="F36F32"/>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755</TotalTime>
  <Words>1066</Words>
  <Application>Microsoft Office PowerPoint</Application>
  <PresentationFormat>On-screen Show (16:9)</PresentationFormat>
  <Paragraphs>132</Paragraphs>
  <Slides>24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inherit</vt:lpstr>
      <vt:lpstr>Custom Design</vt:lpstr>
      <vt:lpstr>Office Theme</vt:lpstr>
      <vt:lpstr> </vt:lpstr>
      <vt:lpstr>Agenda</vt:lpstr>
      <vt:lpstr>Learning objectives</vt:lpstr>
      <vt:lpstr>PowerPoint Presentation</vt:lpstr>
      <vt:lpstr>PowerPoint Presentation</vt:lpstr>
      <vt:lpstr>Capacity for loss</vt:lpstr>
      <vt:lpstr>What it isn’t/poor practice</vt:lpstr>
      <vt:lpstr>Why it’s important</vt:lpstr>
      <vt:lpstr>Fact-finding</vt:lpstr>
      <vt:lpstr>FCA taxonomy on income needs</vt:lpstr>
      <vt:lpstr>COBS 19.1.6G</vt:lpstr>
      <vt:lpstr>Fact-finding: client views on security v flexibility</vt:lpstr>
      <vt:lpstr>Fact-finding: client views on security v flexibility</vt:lpstr>
      <vt:lpstr>Analysis</vt:lpstr>
      <vt:lpstr>Cash-flow planning</vt:lpstr>
      <vt:lpstr>PowerPoint Presentation</vt:lpstr>
      <vt:lpstr>PowerPoint Presentation</vt:lpstr>
      <vt:lpstr>PowerPoint Presentation</vt:lpstr>
      <vt:lpstr>Stress-testing</vt:lpstr>
      <vt:lpstr>Solutions (if plan A doesn’t work)</vt:lpstr>
      <vt:lpstr>Centralised Retirement Proposition (CRP)</vt:lpstr>
      <vt:lpstr>Summary actions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moira</dc:creator>
  <cp:lastModifiedBy>Cath Ball</cp:lastModifiedBy>
  <cp:revision>14</cp:revision>
  <dcterms:created xsi:type="dcterms:W3CDTF">2016-11-05T12:45:43Z</dcterms:created>
  <dcterms:modified xsi:type="dcterms:W3CDTF">2020-08-03T09:18:07Z</dcterms:modified>
</cp:coreProperties>
</file>