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9" r:id="rId12"/>
    <p:sldId id="271" r:id="rId13"/>
    <p:sldId id="272" r:id="rId14"/>
    <p:sldId id="275" r:id="rId15"/>
    <p:sldId id="277" r:id="rId16"/>
    <p:sldId id="278" r:id="rId17"/>
    <p:sldId id="279" r:id="rId18"/>
    <p:sldId id="283" r:id="rId19"/>
    <p:sldId id="284" r:id="rId20"/>
    <p:sldId id="285" r:id="rId21"/>
    <p:sldId id="288" r:id="rId22"/>
    <p:sldId id="291" r:id="rId23"/>
    <p:sldId id="292" r:id="rId24"/>
    <p:sldId id="338" r:id="rId25"/>
    <p:sldId id="293" r:id="rId26"/>
    <p:sldId id="294" r:id="rId27"/>
    <p:sldId id="296" r:id="rId28"/>
    <p:sldId id="297" r:id="rId29"/>
    <p:sldId id="298" r:id="rId30"/>
    <p:sldId id="304" r:id="rId31"/>
    <p:sldId id="307" r:id="rId32"/>
    <p:sldId id="308" r:id="rId33"/>
    <p:sldId id="309" r:id="rId34"/>
    <p:sldId id="320" r:id="rId35"/>
    <p:sldId id="312" r:id="rId36"/>
    <p:sldId id="313" r:id="rId37"/>
    <p:sldId id="314" r:id="rId38"/>
    <p:sldId id="319" r:id="rId39"/>
    <p:sldId id="315" r:id="rId40"/>
    <p:sldId id="31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6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63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7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3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9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30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5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78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3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2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AD04E-9BE5-442B-B61C-2BE94520D756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7A788-B4B8-4D52-8993-B0A0B2431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0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IF1 Workbook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Lets discuss the exam structure</a:t>
            </a:r>
          </a:p>
          <a:p>
            <a:endParaRPr lang="en-GB" dirty="0"/>
          </a:p>
          <a:p>
            <a:r>
              <a:rPr lang="en-GB" dirty="0"/>
              <a:t>To be a risk, a risk must have a possibility of a loss and unpredictability</a:t>
            </a:r>
          </a:p>
          <a:p>
            <a:endParaRPr lang="en-GB" dirty="0"/>
          </a:p>
          <a:p>
            <a:r>
              <a:rPr lang="en-GB" dirty="0"/>
              <a:t>Can every risk be insured?</a:t>
            </a:r>
          </a:p>
        </p:txBody>
      </p:sp>
    </p:spTree>
    <p:extLst>
      <p:ext uri="{BB962C8B-B14F-4D97-AF65-F5344CB8AC3E}">
        <p14:creationId xmlns:p14="http://schemas.microsoft.com/office/powerpoint/2010/main" val="4104110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Different types of Insurer:</a:t>
            </a:r>
          </a:p>
          <a:p>
            <a:r>
              <a:rPr lang="en-GB" dirty="0"/>
              <a:t>Proprietary companies</a:t>
            </a:r>
          </a:p>
          <a:p>
            <a:endParaRPr lang="en-GB" dirty="0"/>
          </a:p>
          <a:p>
            <a:r>
              <a:rPr lang="en-GB" dirty="0"/>
              <a:t>Mutual companies</a:t>
            </a:r>
          </a:p>
          <a:p>
            <a:endParaRPr lang="en-GB" dirty="0"/>
          </a:p>
          <a:p>
            <a:r>
              <a:rPr lang="en-GB" dirty="0"/>
              <a:t>Captive companies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10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Intermediaries – what do they do and who authorises them</a:t>
            </a:r>
          </a:p>
          <a:p>
            <a:r>
              <a:rPr lang="en-GB" dirty="0"/>
              <a:t>Insurance broker</a:t>
            </a:r>
          </a:p>
          <a:p>
            <a:endParaRPr lang="en-GB" dirty="0"/>
          </a:p>
          <a:p>
            <a:r>
              <a:rPr lang="en-GB" dirty="0"/>
              <a:t>Lloyd’s broker</a:t>
            </a:r>
          </a:p>
          <a:p>
            <a:endParaRPr lang="en-GB" dirty="0"/>
          </a:p>
          <a:p>
            <a:r>
              <a:rPr lang="en-GB" dirty="0"/>
              <a:t>Appointed representatives (can include garages or vets)</a:t>
            </a:r>
          </a:p>
          <a:p>
            <a:endParaRPr lang="en-GB" dirty="0"/>
          </a:p>
          <a:p>
            <a:r>
              <a:rPr lang="en-GB" dirty="0"/>
              <a:t>What is the difference between a consolidator and a broker network?</a:t>
            </a:r>
          </a:p>
        </p:txBody>
      </p:sp>
    </p:spTree>
    <p:extLst>
      <p:ext uri="{BB962C8B-B14F-4D97-AF65-F5344CB8AC3E}">
        <p14:creationId xmlns:p14="http://schemas.microsoft.com/office/powerpoint/2010/main" val="37665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Main roles in insurance:</a:t>
            </a:r>
          </a:p>
          <a:p>
            <a:r>
              <a:rPr lang="en-GB" dirty="0"/>
              <a:t>Underwriter</a:t>
            </a:r>
          </a:p>
          <a:p>
            <a:endParaRPr lang="en-GB" dirty="0"/>
          </a:p>
          <a:p>
            <a:r>
              <a:rPr lang="en-GB" dirty="0"/>
              <a:t>Claims personnel</a:t>
            </a:r>
          </a:p>
          <a:p>
            <a:endParaRPr lang="en-GB" dirty="0"/>
          </a:p>
          <a:p>
            <a:r>
              <a:rPr lang="en-GB" dirty="0"/>
              <a:t>Loss adjuster</a:t>
            </a:r>
          </a:p>
          <a:p>
            <a:endParaRPr lang="en-GB" dirty="0"/>
          </a:p>
          <a:p>
            <a:r>
              <a:rPr lang="en-GB" dirty="0"/>
              <a:t>Loss assessor</a:t>
            </a:r>
          </a:p>
          <a:p>
            <a:endParaRPr lang="en-GB" dirty="0"/>
          </a:p>
          <a:p>
            <a:r>
              <a:rPr lang="en-GB" dirty="0"/>
              <a:t>Risk manager</a:t>
            </a:r>
          </a:p>
          <a:p>
            <a:endParaRPr lang="en-GB" dirty="0"/>
          </a:p>
          <a:p>
            <a:r>
              <a:rPr lang="en-GB" dirty="0"/>
              <a:t>Actuary</a:t>
            </a:r>
          </a:p>
        </p:txBody>
      </p:sp>
    </p:spTree>
    <p:extLst>
      <p:ext uri="{BB962C8B-B14F-4D97-AF65-F5344CB8AC3E}">
        <p14:creationId xmlns:p14="http://schemas.microsoft.com/office/powerpoint/2010/main" val="681323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Main market bodies  </a:t>
            </a:r>
          </a:p>
          <a:p>
            <a:r>
              <a:rPr lang="en-GB" dirty="0"/>
              <a:t>ABI</a:t>
            </a:r>
          </a:p>
          <a:p>
            <a:endParaRPr lang="en-GB" dirty="0"/>
          </a:p>
          <a:p>
            <a:r>
              <a:rPr lang="en-GB" dirty="0"/>
              <a:t>BIBA</a:t>
            </a:r>
          </a:p>
          <a:p>
            <a:endParaRPr lang="en-GB" dirty="0"/>
          </a:p>
          <a:p>
            <a:r>
              <a:rPr lang="en-GB" dirty="0"/>
              <a:t>CII</a:t>
            </a:r>
          </a:p>
          <a:p>
            <a:endParaRPr lang="en-GB" dirty="0"/>
          </a:p>
          <a:p>
            <a:r>
              <a:rPr lang="en-GB" dirty="0"/>
              <a:t>MIB</a:t>
            </a:r>
          </a:p>
          <a:p>
            <a:endParaRPr lang="en-GB" dirty="0"/>
          </a:p>
          <a:p>
            <a:r>
              <a:rPr lang="en-GB" dirty="0"/>
              <a:t>UK Information Centre – run the MID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685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Chapter Three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Which hat does a broker wear?</a:t>
            </a:r>
          </a:p>
          <a:p>
            <a:endParaRPr lang="en-GB" dirty="0"/>
          </a:p>
          <a:p>
            <a:r>
              <a:rPr lang="en-GB" dirty="0"/>
              <a:t>Agent of the Insured when placing cover or advising on cover or a claim</a:t>
            </a:r>
          </a:p>
          <a:p>
            <a:endParaRPr lang="en-GB" dirty="0"/>
          </a:p>
          <a:p>
            <a:r>
              <a:rPr lang="en-GB" dirty="0"/>
              <a:t>Agent of the Insurer when collecting premium</a:t>
            </a:r>
          </a:p>
        </p:txBody>
      </p:sp>
    </p:spTree>
    <p:extLst>
      <p:ext uri="{BB962C8B-B14F-4D97-AF65-F5344CB8AC3E}">
        <p14:creationId xmlns:p14="http://schemas.microsoft.com/office/powerpoint/2010/main" val="1389486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Four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Insurable interest arise in general insurance at </a:t>
            </a:r>
          </a:p>
          <a:p>
            <a:r>
              <a:rPr lang="en-GB" dirty="0"/>
              <a:t>For Life assurance it is </a:t>
            </a:r>
          </a:p>
          <a:p>
            <a:endParaRPr lang="en-GB" dirty="0"/>
          </a:p>
          <a:p>
            <a:r>
              <a:rPr lang="en-GB" dirty="0"/>
              <a:t>For Marine cargo it is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808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Five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6"/>
            <a:ext cx="10515600" cy="5061397"/>
          </a:xfrm>
        </p:spPr>
        <p:txBody>
          <a:bodyPr>
            <a:normAutofit/>
          </a:bodyPr>
          <a:lstStyle/>
          <a:p>
            <a:r>
              <a:rPr lang="en-GB" dirty="0"/>
              <a:t>Consumer Insurance Act 2012</a:t>
            </a:r>
          </a:p>
          <a:p>
            <a:pPr marL="0" indent="0">
              <a:buNone/>
            </a:pPr>
            <a:r>
              <a:rPr lang="en-GB" dirty="0"/>
              <a:t>States consumers have a duty not to misrepresent</a:t>
            </a:r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22984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Five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Insurance Act 2015</a:t>
            </a:r>
          </a:p>
          <a:p>
            <a:r>
              <a:rPr lang="en-GB" dirty="0"/>
              <a:t>States non consumer insureds have a duty to provide a fair presentation of risk</a:t>
            </a:r>
          </a:p>
          <a:p>
            <a:endParaRPr lang="en-GB" dirty="0"/>
          </a:p>
          <a:p>
            <a:r>
              <a:rPr lang="en-GB" dirty="0"/>
              <a:t>Remedies are</a:t>
            </a:r>
          </a:p>
        </p:txBody>
      </p:sp>
    </p:spTree>
    <p:extLst>
      <p:ext uri="{BB962C8B-B14F-4D97-AF65-F5344CB8AC3E}">
        <p14:creationId xmlns:p14="http://schemas.microsoft.com/office/powerpoint/2010/main" val="1768525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Proximate cause is always the</a:t>
            </a:r>
          </a:p>
          <a:p>
            <a:endParaRPr lang="en-GB" dirty="0"/>
          </a:p>
          <a:p>
            <a:r>
              <a:rPr lang="en-GB" dirty="0"/>
              <a:t>Lets consider Leyland shipping v Norwich Union 1918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976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Lets consider Marsden v City and County insurance 1865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happens if a wall is left in a damaged condition following </a:t>
            </a:r>
            <a:r>
              <a:rPr lang="en-GB"/>
              <a:t>an impact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65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Risks come in three pairs:</a:t>
            </a:r>
          </a:p>
          <a:p>
            <a:endParaRPr lang="en-GB" dirty="0"/>
          </a:p>
          <a:p>
            <a:r>
              <a:rPr lang="en-GB" dirty="0"/>
              <a:t>Financial and non financial</a:t>
            </a:r>
          </a:p>
          <a:p>
            <a:endParaRPr lang="en-GB" dirty="0"/>
          </a:p>
          <a:p>
            <a:r>
              <a:rPr lang="en-GB" dirty="0"/>
              <a:t>Pure and speculative</a:t>
            </a:r>
          </a:p>
          <a:p>
            <a:endParaRPr lang="en-GB" dirty="0"/>
          </a:p>
          <a:p>
            <a:r>
              <a:rPr lang="en-GB" dirty="0"/>
              <a:t>Particular and fundamental</a:t>
            </a:r>
          </a:p>
        </p:txBody>
      </p:sp>
    </p:spTree>
    <p:extLst>
      <p:ext uri="{BB962C8B-B14F-4D97-AF65-F5344CB8AC3E}">
        <p14:creationId xmlns:p14="http://schemas.microsoft.com/office/powerpoint/2010/main" val="4147262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meant by indemnity</a:t>
            </a:r>
          </a:p>
        </p:txBody>
      </p:sp>
    </p:spTree>
    <p:extLst>
      <p:ext uri="{BB962C8B-B14F-4D97-AF65-F5344CB8AC3E}">
        <p14:creationId xmlns:p14="http://schemas.microsoft.com/office/powerpoint/2010/main" val="3682372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four main ways of providing indemnity in </a:t>
            </a:r>
            <a:r>
              <a:rPr lang="en-GB"/>
              <a:t>the event </a:t>
            </a:r>
            <a:r>
              <a:rPr lang="en-GB" dirty="0"/>
              <a:t>of a claim are</a:t>
            </a:r>
          </a:p>
          <a:p>
            <a:r>
              <a:rPr lang="en-GB" dirty="0"/>
              <a:t>Cash</a:t>
            </a:r>
          </a:p>
          <a:p>
            <a:endParaRPr lang="en-GB" dirty="0"/>
          </a:p>
          <a:p>
            <a:r>
              <a:rPr lang="en-GB" dirty="0"/>
              <a:t>Repair</a:t>
            </a:r>
          </a:p>
          <a:p>
            <a:endParaRPr lang="en-GB" dirty="0"/>
          </a:p>
          <a:p>
            <a:r>
              <a:rPr lang="en-GB" dirty="0"/>
              <a:t>Replace</a:t>
            </a:r>
          </a:p>
          <a:p>
            <a:endParaRPr lang="en-GB" dirty="0"/>
          </a:p>
          <a:p>
            <a:r>
              <a:rPr lang="en-GB" dirty="0"/>
              <a:t>Reinstate</a:t>
            </a:r>
          </a:p>
        </p:txBody>
      </p:sp>
    </p:spTree>
    <p:extLst>
      <p:ext uri="{BB962C8B-B14F-4D97-AF65-F5344CB8AC3E}">
        <p14:creationId xmlns:p14="http://schemas.microsoft.com/office/powerpoint/2010/main" val="1462096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First Loss Policies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927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Agreed value policies are a contract between ?</a:t>
            </a:r>
          </a:p>
        </p:txBody>
      </p:sp>
    </p:spTree>
    <p:extLst>
      <p:ext uri="{BB962C8B-B14F-4D97-AF65-F5344CB8AC3E}">
        <p14:creationId xmlns:p14="http://schemas.microsoft.com/office/powerpoint/2010/main" val="3591585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6CA19-29A1-453F-B6B6-23C4CBBB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Seven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A705-2266-432E-9A61-D3E7BA84A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Enterprise Act 2016</a:t>
            </a:r>
          </a:p>
        </p:txBody>
      </p:sp>
    </p:spTree>
    <p:extLst>
      <p:ext uri="{BB962C8B-B14F-4D97-AF65-F5344CB8AC3E}">
        <p14:creationId xmlns:p14="http://schemas.microsoft.com/office/powerpoint/2010/main" val="3011679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Subrogation means the right of</a:t>
            </a:r>
          </a:p>
        </p:txBody>
      </p:sp>
    </p:spTree>
    <p:extLst>
      <p:ext uri="{BB962C8B-B14F-4D97-AF65-F5344CB8AC3E}">
        <p14:creationId xmlns:p14="http://schemas.microsoft.com/office/powerpoint/2010/main" val="3334406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Contribution is used in the case of dual insurance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99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Nine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Compulsory insurances</a:t>
            </a:r>
          </a:p>
          <a:p>
            <a:r>
              <a:rPr lang="en-GB" dirty="0"/>
              <a:t>Employers Liability</a:t>
            </a:r>
          </a:p>
          <a:p>
            <a:r>
              <a:rPr lang="en-GB" dirty="0"/>
              <a:t>Third Party Motor</a:t>
            </a:r>
          </a:p>
          <a:p>
            <a:r>
              <a:rPr lang="en-GB" dirty="0"/>
              <a:t>Public Liability for riding stables</a:t>
            </a:r>
          </a:p>
          <a:p>
            <a:r>
              <a:rPr lang="en-GB" dirty="0"/>
              <a:t>Professional Indemnity for solicitors and insurance brokers</a:t>
            </a:r>
          </a:p>
        </p:txBody>
      </p:sp>
    </p:spTree>
    <p:extLst>
      <p:ext uri="{BB962C8B-B14F-4D97-AF65-F5344CB8AC3E}">
        <p14:creationId xmlns:p14="http://schemas.microsoft.com/office/powerpoint/2010/main" val="26862754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Regulation</a:t>
            </a:r>
          </a:p>
          <a:p>
            <a:r>
              <a:rPr lang="en-GB" dirty="0"/>
              <a:t>Financial Policy Committee</a:t>
            </a:r>
          </a:p>
          <a:p>
            <a:endParaRPr lang="en-GB" dirty="0"/>
          </a:p>
          <a:p>
            <a:r>
              <a:rPr lang="en-GB" dirty="0"/>
              <a:t>Prudential Regulation Authority (PRA)</a:t>
            </a:r>
          </a:p>
          <a:p>
            <a:endParaRPr lang="en-GB" dirty="0"/>
          </a:p>
          <a:p>
            <a:r>
              <a:rPr lang="en-GB" dirty="0"/>
              <a:t>Financial Conduct Authority (FCA)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204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TCF is an example of principles based approach to legislation – what do we mean by that?</a:t>
            </a:r>
          </a:p>
          <a:p>
            <a:pPr marL="0" indent="0">
              <a:buNone/>
            </a:pPr>
            <a:r>
              <a:rPr lang="en-GB" dirty="0"/>
              <a:t>Six stages to TCF:</a:t>
            </a:r>
          </a:p>
          <a:p>
            <a:r>
              <a:rPr lang="en-GB" dirty="0"/>
              <a:t>Product design</a:t>
            </a:r>
          </a:p>
          <a:p>
            <a:r>
              <a:rPr lang="en-GB" dirty="0"/>
              <a:t>Identifying target markets</a:t>
            </a:r>
          </a:p>
          <a:p>
            <a:r>
              <a:rPr lang="en-GB" dirty="0"/>
              <a:t>Marketing and promoting</a:t>
            </a:r>
          </a:p>
          <a:p>
            <a:r>
              <a:rPr lang="en-GB" dirty="0"/>
              <a:t>Sales and advice</a:t>
            </a:r>
          </a:p>
          <a:p>
            <a:r>
              <a:rPr lang="en-GB" dirty="0"/>
              <a:t>After sales information including claims</a:t>
            </a:r>
          </a:p>
          <a:p>
            <a:r>
              <a:rPr lang="en-GB" dirty="0"/>
              <a:t>Complaint handling</a:t>
            </a:r>
          </a:p>
        </p:txBody>
      </p:sp>
    </p:spTree>
    <p:extLst>
      <p:ext uri="{BB962C8B-B14F-4D97-AF65-F5344CB8AC3E}">
        <p14:creationId xmlns:p14="http://schemas.microsoft.com/office/powerpoint/2010/main" val="220070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be insured risks must be:</a:t>
            </a:r>
          </a:p>
          <a:p>
            <a:r>
              <a:rPr lang="en-GB" dirty="0"/>
              <a:t>1. Fortuitous</a:t>
            </a:r>
          </a:p>
          <a:p>
            <a:endParaRPr lang="en-GB" dirty="0"/>
          </a:p>
          <a:p>
            <a:r>
              <a:rPr lang="en-GB" dirty="0"/>
              <a:t>2. Have insurable interest</a:t>
            </a:r>
          </a:p>
          <a:p>
            <a:endParaRPr lang="en-GB" dirty="0"/>
          </a:p>
          <a:p>
            <a:r>
              <a:rPr lang="en-GB" dirty="0"/>
              <a:t>3.Not be against public policy</a:t>
            </a:r>
          </a:p>
        </p:txBody>
      </p:sp>
    </p:spTree>
    <p:extLst>
      <p:ext uri="{BB962C8B-B14F-4D97-AF65-F5344CB8AC3E}">
        <p14:creationId xmlns:p14="http://schemas.microsoft.com/office/powerpoint/2010/main" val="761383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mean by capital adequacy?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041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Retail Mediation Activities Return (RMAR)</a:t>
            </a:r>
          </a:p>
        </p:txBody>
      </p:sp>
    </p:spTree>
    <p:extLst>
      <p:ext uri="{BB962C8B-B14F-4D97-AF65-F5344CB8AC3E}">
        <p14:creationId xmlns:p14="http://schemas.microsoft.com/office/powerpoint/2010/main" val="2338967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Insurance Conduct of Business Sourcebook (ICBOS)</a:t>
            </a:r>
          </a:p>
          <a:p>
            <a:pPr marL="0" indent="0">
              <a:buNone/>
            </a:pPr>
            <a:r>
              <a:rPr lang="en-GB" dirty="0"/>
              <a:t>FCA handbook covering:</a:t>
            </a:r>
          </a:p>
        </p:txBody>
      </p:sp>
    </p:spTree>
    <p:extLst>
      <p:ext uri="{BB962C8B-B14F-4D97-AF65-F5344CB8AC3E}">
        <p14:creationId xmlns:p14="http://schemas.microsoft.com/office/powerpoint/2010/main" val="26362001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Money Laundering – what is this?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Three stages (</a:t>
            </a:r>
            <a:r>
              <a:rPr lang="en-GB" dirty="0" err="1"/>
              <a:t>PLi</a:t>
            </a:r>
            <a:r>
              <a:rPr lang="en-GB" dirty="0"/>
              <a:t>):</a:t>
            </a:r>
          </a:p>
          <a:p>
            <a:r>
              <a:rPr lang="en-GB" dirty="0"/>
              <a:t>Placement</a:t>
            </a:r>
          </a:p>
          <a:p>
            <a:r>
              <a:rPr lang="en-GB" dirty="0"/>
              <a:t>Layering</a:t>
            </a:r>
          </a:p>
          <a:p>
            <a:r>
              <a:rPr lang="en-GB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2971648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statutes – Chapters One/Nine/Ten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Some statutes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743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Eleven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Protection Act 2018</a:t>
            </a:r>
          </a:p>
          <a:p>
            <a:r>
              <a:rPr lang="en-GB" dirty="0"/>
              <a:t>What is its purpose and to whom does it apply?</a:t>
            </a:r>
          </a:p>
          <a:p>
            <a:endParaRPr lang="en-GB" dirty="0"/>
          </a:p>
          <a:p>
            <a:r>
              <a:rPr lang="en-GB" dirty="0"/>
              <a:t>What are the main data subjects rights?</a:t>
            </a:r>
          </a:p>
          <a:p>
            <a:endParaRPr lang="en-GB" dirty="0"/>
          </a:p>
          <a:p>
            <a:r>
              <a:rPr lang="en-GB" dirty="0"/>
              <a:t>Two types of data</a:t>
            </a:r>
          </a:p>
          <a:p>
            <a:r>
              <a:rPr lang="en-GB" dirty="0"/>
              <a:t>Special characteristics and personal – what is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1218999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Eleven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mean by the terms ethics?</a:t>
            </a:r>
          </a:p>
          <a:p>
            <a:endParaRPr lang="en-GB" dirty="0"/>
          </a:p>
          <a:p>
            <a:r>
              <a:rPr lang="en-GB" dirty="0"/>
              <a:t>What do you think are the main points of the </a:t>
            </a:r>
            <a:r>
              <a:rPr lang="en-GB" dirty="0" err="1"/>
              <a:t>Cii</a:t>
            </a:r>
            <a:r>
              <a:rPr lang="en-GB" dirty="0"/>
              <a:t> code of ethics?</a:t>
            </a:r>
          </a:p>
        </p:txBody>
      </p:sp>
    </p:spTree>
    <p:extLst>
      <p:ext uri="{BB962C8B-B14F-4D97-AF65-F5344CB8AC3E}">
        <p14:creationId xmlns:p14="http://schemas.microsoft.com/office/powerpoint/2010/main" val="27495328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Eleven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and Competence requirements – what do these state?</a:t>
            </a:r>
          </a:p>
          <a:p>
            <a:r>
              <a:rPr lang="en-GB" dirty="0"/>
              <a:t>Are there specific qualifications</a:t>
            </a:r>
          </a:p>
        </p:txBody>
      </p:sp>
    </p:spTree>
    <p:extLst>
      <p:ext uri="{BB962C8B-B14F-4D97-AF65-F5344CB8AC3E}">
        <p14:creationId xmlns:p14="http://schemas.microsoft.com/office/powerpoint/2010/main" val="1489034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Eleven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Financial Ombudsman Service (FOS)</a:t>
            </a:r>
          </a:p>
        </p:txBody>
      </p:sp>
    </p:spTree>
    <p:extLst>
      <p:ext uri="{BB962C8B-B14F-4D97-AF65-F5344CB8AC3E}">
        <p14:creationId xmlns:p14="http://schemas.microsoft.com/office/powerpoint/2010/main" val="3168964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Eleven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Complaint procedures</a:t>
            </a:r>
          </a:p>
          <a:p>
            <a:r>
              <a:rPr lang="en-GB" dirty="0"/>
              <a:t>What is the FCA definition of a complaint?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52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mean by the term ‘law of large numbers’</a:t>
            </a:r>
          </a:p>
          <a:p>
            <a:endParaRPr lang="en-GB" dirty="0"/>
          </a:p>
          <a:p>
            <a:r>
              <a:rPr lang="en-GB" dirty="0"/>
              <a:t>What are homogeneous exposures</a:t>
            </a:r>
          </a:p>
          <a:p>
            <a:endParaRPr lang="en-GB" dirty="0"/>
          </a:p>
          <a:p>
            <a:r>
              <a:rPr lang="en-GB" dirty="0"/>
              <a:t>What is meant by the common pool and pooling of risks</a:t>
            </a:r>
          </a:p>
          <a:p>
            <a:endParaRPr lang="en-GB" dirty="0"/>
          </a:p>
          <a:p>
            <a:r>
              <a:rPr lang="en-GB" dirty="0"/>
              <a:t>What is meant by equitable premium</a:t>
            </a:r>
          </a:p>
        </p:txBody>
      </p:sp>
    </p:spTree>
    <p:extLst>
      <p:ext uri="{BB962C8B-B14F-4D97-AF65-F5344CB8AC3E}">
        <p14:creationId xmlns:p14="http://schemas.microsoft.com/office/powerpoint/2010/main" val="41759542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Chapter Eleven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Financial Services Compensation Scheme (FSCS)</a:t>
            </a:r>
          </a:p>
          <a:p>
            <a:endParaRPr lang="en-GB" dirty="0"/>
          </a:p>
          <a:p>
            <a:r>
              <a:rPr lang="en-GB" dirty="0"/>
              <a:t>What is its purpose?</a:t>
            </a:r>
          </a:p>
          <a:p>
            <a:r>
              <a:rPr lang="en-GB" dirty="0"/>
              <a:t>What are the compensation limits?</a:t>
            </a:r>
          </a:p>
        </p:txBody>
      </p:sp>
    </p:spTree>
    <p:extLst>
      <p:ext uri="{BB962C8B-B14F-4D97-AF65-F5344CB8AC3E}">
        <p14:creationId xmlns:p14="http://schemas.microsoft.com/office/powerpoint/2010/main" val="207221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meant by a peril</a:t>
            </a:r>
          </a:p>
          <a:p>
            <a:endParaRPr lang="en-GB" dirty="0"/>
          </a:p>
          <a:p>
            <a:r>
              <a:rPr lang="en-GB" dirty="0"/>
              <a:t>What is meant by a hazard</a:t>
            </a:r>
          </a:p>
          <a:p>
            <a:endParaRPr lang="en-GB" dirty="0"/>
          </a:p>
          <a:p>
            <a:r>
              <a:rPr lang="en-GB" dirty="0"/>
              <a:t>Hazards can be good or bad</a:t>
            </a:r>
          </a:p>
          <a:p>
            <a:endParaRPr lang="en-GB" dirty="0"/>
          </a:p>
          <a:p>
            <a:r>
              <a:rPr lang="en-GB" dirty="0"/>
              <a:t>Hazards can be physical or moral</a:t>
            </a:r>
          </a:p>
        </p:txBody>
      </p:sp>
    </p:spTree>
    <p:extLst>
      <p:ext uri="{BB962C8B-B14F-4D97-AF65-F5344CB8AC3E}">
        <p14:creationId xmlns:p14="http://schemas.microsoft.com/office/powerpoint/2010/main" val="1653308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Lets have a look at some risks and in each case lets run through the moral and physical hazards as well as the cover:</a:t>
            </a:r>
          </a:p>
          <a:p>
            <a:r>
              <a:rPr lang="en-GB" dirty="0"/>
              <a:t>Fire insurance for a factory</a:t>
            </a:r>
          </a:p>
          <a:p>
            <a:endParaRPr lang="en-GB" dirty="0"/>
          </a:p>
          <a:p>
            <a:r>
              <a:rPr lang="en-GB" dirty="0"/>
              <a:t>Money insurance</a:t>
            </a:r>
          </a:p>
          <a:p>
            <a:endParaRPr lang="en-GB" dirty="0"/>
          </a:p>
          <a:p>
            <a:r>
              <a:rPr lang="en-GB" dirty="0"/>
              <a:t>Glass insurance</a:t>
            </a:r>
          </a:p>
        </p:txBody>
      </p:sp>
    </p:spTree>
    <p:extLst>
      <p:ext uri="{BB962C8B-B14F-4D97-AF65-F5344CB8AC3E}">
        <p14:creationId xmlns:p14="http://schemas.microsoft.com/office/powerpoint/2010/main" val="65682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Moral and physical hazards for: </a:t>
            </a:r>
          </a:p>
          <a:p>
            <a:r>
              <a:rPr lang="en-GB" dirty="0"/>
              <a:t>Personal accident insurance</a:t>
            </a:r>
          </a:p>
          <a:p>
            <a:endParaRPr lang="en-GB" dirty="0"/>
          </a:p>
          <a:p>
            <a:r>
              <a:rPr lang="en-GB" dirty="0"/>
              <a:t>Private medical insurance</a:t>
            </a:r>
          </a:p>
          <a:p>
            <a:endParaRPr lang="en-GB" dirty="0"/>
          </a:p>
          <a:p>
            <a:r>
              <a:rPr lang="en-GB" dirty="0"/>
              <a:t>Critical Illness insurance</a:t>
            </a:r>
          </a:p>
        </p:txBody>
      </p:sp>
    </p:spTree>
    <p:extLst>
      <p:ext uri="{BB962C8B-B14F-4D97-AF65-F5344CB8AC3E}">
        <p14:creationId xmlns:p14="http://schemas.microsoft.com/office/powerpoint/2010/main" val="1519183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Lets explore frequency and Severity</a:t>
            </a:r>
          </a:p>
          <a:p>
            <a:endParaRPr lang="en-GB" dirty="0"/>
          </a:p>
          <a:p>
            <a:r>
              <a:rPr lang="en-GB" dirty="0"/>
              <a:t>What risks are high frequency low severity</a:t>
            </a:r>
          </a:p>
          <a:p>
            <a:endParaRPr lang="en-GB" dirty="0"/>
          </a:p>
          <a:p>
            <a:r>
              <a:rPr lang="en-GB" dirty="0"/>
              <a:t>What risks are low frequency high severity</a:t>
            </a:r>
          </a:p>
        </p:txBody>
      </p:sp>
    </p:spTree>
    <p:extLst>
      <p:ext uri="{BB962C8B-B14F-4D97-AF65-F5344CB8AC3E}">
        <p14:creationId xmlns:p14="http://schemas.microsoft.com/office/powerpoint/2010/main" val="308049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is self-insurance</a:t>
            </a:r>
          </a:p>
          <a:p>
            <a:endParaRPr lang="en-GB" dirty="0"/>
          </a:p>
          <a:p>
            <a:r>
              <a:rPr lang="en-GB" dirty="0"/>
              <a:t>What is dual insurance</a:t>
            </a:r>
          </a:p>
          <a:p>
            <a:endParaRPr lang="en-GB" dirty="0"/>
          </a:p>
          <a:p>
            <a:r>
              <a:rPr lang="en-GB" dirty="0"/>
              <a:t>What is co-insurance</a:t>
            </a:r>
          </a:p>
          <a:p>
            <a:endParaRPr lang="en-GB" dirty="0"/>
          </a:p>
          <a:p>
            <a:r>
              <a:rPr lang="en-GB" dirty="0"/>
              <a:t>How does reinsurance differ from co-insurance</a:t>
            </a:r>
          </a:p>
          <a:p>
            <a:endParaRPr lang="en-GB" dirty="0"/>
          </a:p>
          <a:p>
            <a:r>
              <a:rPr lang="en-GB" dirty="0"/>
              <a:t>How does a reinsurers customers differ from that of an Insurer</a:t>
            </a:r>
          </a:p>
        </p:txBody>
      </p:sp>
    </p:spTree>
    <p:extLst>
      <p:ext uri="{BB962C8B-B14F-4D97-AF65-F5344CB8AC3E}">
        <p14:creationId xmlns:p14="http://schemas.microsoft.com/office/powerpoint/2010/main" val="321909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773</Words>
  <Application>Microsoft Office PowerPoint</Application>
  <PresentationFormat>Widescreen</PresentationFormat>
  <Paragraphs>221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IF1 Workbook</vt:lpstr>
      <vt:lpstr>Chapter one</vt:lpstr>
      <vt:lpstr>Chapter one</vt:lpstr>
      <vt:lpstr>Chapter one</vt:lpstr>
      <vt:lpstr>Chapter one</vt:lpstr>
      <vt:lpstr>Chapter one</vt:lpstr>
      <vt:lpstr>Chapter one</vt:lpstr>
      <vt:lpstr>Chapter one</vt:lpstr>
      <vt:lpstr>Chapter one</vt:lpstr>
      <vt:lpstr>Chapter Two</vt:lpstr>
      <vt:lpstr>Chapter Two</vt:lpstr>
      <vt:lpstr>Chapter Two</vt:lpstr>
      <vt:lpstr>Chapter Two</vt:lpstr>
      <vt:lpstr>Chapter Three</vt:lpstr>
      <vt:lpstr>Chapter Four</vt:lpstr>
      <vt:lpstr>Chapter Five</vt:lpstr>
      <vt:lpstr>Chapter Five</vt:lpstr>
      <vt:lpstr>Chapter Six</vt:lpstr>
      <vt:lpstr>Chapter Six </vt:lpstr>
      <vt:lpstr>Chapter Seven</vt:lpstr>
      <vt:lpstr>Chapter Seven</vt:lpstr>
      <vt:lpstr>Chapter Seven</vt:lpstr>
      <vt:lpstr>Chapter Seven</vt:lpstr>
      <vt:lpstr>Chapter Seven</vt:lpstr>
      <vt:lpstr>Chapter Eight</vt:lpstr>
      <vt:lpstr>Chapter Eight</vt:lpstr>
      <vt:lpstr>Chapter Nine</vt:lpstr>
      <vt:lpstr>Chapter Ten</vt:lpstr>
      <vt:lpstr>Chapter Ten</vt:lpstr>
      <vt:lpstr>Chapter Ten</vt:lpstr>
      <vt:lpstr>Chapter Ten</vt:lpstr>
      <vt:lpstr>Chapter Ten</vt:lpstr>
      <vt:lpstr>Chapter Ten</vt:lpstr>
      <vt:lpstr>Some statutes – Chapters One/Nine/Ten</vt:lpstr>
      <vt:lpstr>Chapter Eleven</vt:lpstr>
      <vt:lpstr>Chapter Eleven</vt:lpstr>
      <vt:lpstr>Chapter Eleven</vt:lpstr>
      <vt:lpstr>Chapter Eleven</vt:lpstr>
      <vt:lpstr>Chapter Eleven</vt:lpstr>
      <vt:lpstr>Chapter Eleven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IF1 Workbook</dc:title>
  <dc:creator>alan chandler</dc:creator>
  <cp:lastModifiedBy>paul tunnell</cp:lastModifiedBy>
  <cp:revision>65</cp:revision>
  <dcterms:created xsi:type="dcterms:W3CDTF">2018-01-12T17:14:30Z</dcterms:created>
  <dcterms:modified xsi:type="dcterms:W3CDTF">2020-08-27T10:24:07Z</dcterms:modified>
</cp:coreProperties>
</file>