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7" r:id="rId5"/>
  </p:sldMasterIdLst>
  <p:notesMasterIdLst>
    <p:notesMasterId r:id="rId33"/>
  </p:notesMasterIdLst>
  <p:handoutMasterIdLst>
    <p:handoutMasterId r:id="rId34"/>
  </p:handoutMasterIdLst>
  <p:sldIdLst>
    <p:sldId id="364" r:id="rId6"/>
    <p:sldId id="376" r:id="rId7"/>
    <p:sldId id="366" r:id="rId8"/>
    <p:sldId id="367" r:id="rId9"/>
    <p:sldId id="338" r:id="rId10"/>
    <p:sldId id="357" r:id="rId11"/>
    <p:sldId id="287" r:id="rId12"/>
    <p:sldId id="365" r:id="rId13"/>
    <p:sldId id="368" r:id="rId14"/>
    <p:sldId id="343" r:id="rId15"/>
    <p:sldId id="340" r:id="rId16"/>
    <p:sldId id="369" r:id="rId17"/>
    <p:sldId id="373" r:id="rId18"/>
    <p:sldId id="374" r:id="rId19"/>
    <p:sldId id="370" r:id="rId20"/>
    <p:sldId id="371" r:id="rId21"/>
    <p:sldId id="375" r:id="rId22"/>
    <p:sldId id="341" r:id="rId23"/>
    <p:sldId id="360" r:id="rId24"/>
    <p:sldId id="324" r:id="rId25"/>
    <p:sldId id="339" r:id="rId26"/>
    <p:sldId id="361" r:id="rId27"/>
    <p:sldId id="345" r:id="rId28"/>
    <p:sldId id="362" r:id="rId29"/>
    <p:sldId id="344" r:id="rId30"/>
    <p:sldId id="363" r:id="rId31"/>
    <p:sldId id="309" r:id="rId3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F6C8414-8FE3-B444-ABB8-4A1E591C4451}">
          <p14:sldIdLst>
            <p14:sldId id="364"/>
            <p14:sldId id="376"/>
            <p14:sldId id="366"/>
            <p14:sldId id="367"/>
            <p14:sldId id="338"/>
            <p14:sldId id="357"/>
            <p14:sldId id="287"/>
            <p14:sldId id="365"/>
            <p14:sldId id="368"/>
            <p14:sldId id="343"/>
            <p14:sldId id="340"/>
            <p14:sldId id="369"/>
            <p14:sldId id="373"/>
            <p14:sldId id="374"/>
            <p14:sldId id="370"/>
            <p14:sldId id="371"/>
            <p14:sldId id="375"/>
            <p14:sldId id="341"/>
            <p14:sldId id="360"/>
            <p14:sldId id="324"/>
            <p14:sldId id="339"/>
            <p14:sldId id="361"/>
            <p14:sldId id="345"/>
            <p14:sldId id="362"/>
            <p14:sldId id="344"/>
            <p14:sldId id="363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Needham" initials="J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D22D"/>
    <a:srgbClr val="3F3E3E"/>
    <a:srgbClr val="C38B00"/>
    <a:srgbClr val="009ADF"/>
    <a:srgbClr val="7F7F7F"/>
    <a:srgbClr val="8DC640"/>
    <a:srgbClr val="B81D48"/>
    <a:srgbClr val="304572"/>
    <a:srgbClr val="3D96D1"/>
    <a:srgbClr val="C3C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6B7FC5-B5A8-4B00-81BD-DB2FD9FDDEAE}" v="10" dt="2020-05-22T08:31:42.8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man Hughes" userId="eea486e6-5df3-4335-bad3-ec40975456dc" providerId="ADAL" clId="{B1F025BD-4E7A-4BC5-97B1-5942A0CB733D}"/>
    <pc:docChg chg="undo custSel delSld modSld sldOrd modSection">
      <pc:chgData name="Norman Hughes" userId="eea486e6-5df3-4335-bad3-ec40975456dc" providerId="ADAL" clId="{B1F025BD-4E7A-4BC5-97B1-5942A0CB733D}" dt="2020-05-21T15:55:09.882" v="2001" actId="20577"/>
      <pc:docMkLst>
        <pc:docMk/>
      </pc:docMkLst>
      <pc:sldChg chg="modSp ord modNotes">
        <pc:chgData name="Norman Hughes" userId="eea486e6-5df3-4335-bad3-ec40975456dc" providerId="ADAL" clId="{B1F025BD-4E7A-4BC5-97B1-5942A0CB733D}" dt="2020-05-21T15:55:09.882" v="2001" actId="20577"/>
        <pc:sldMkLst>
          <pc:docMk/>
          <pc:sldMk cId="3696672814" sldId="370"/>
        </pc:sldMkLst>
        <pc:spChg chg="mod">
          <ac:chgData name="Norman Hughes" userId="eea486e6-5df3-4335-bad3-ec40975456dc" providerId="ADAL" clId="{B1F025BD-4E7A-4BC5-97B1-5942A0CB733D}" dt="2020-05-21T15:27:41.944" v="1158" actId="20577"/>
          <ac:spMkLst>
            <pc:docMk/>
            <pc:sldMk cId="3696672814" sldId="370"/>
            <ac:spMk id="7170" creationId="{963BD58D-40BB-44A4-A75C-17D8C92B9A8F}"/>
          </ac:spMkLst>
        </pc:spChg>
        <pc:spChg chg="mod">
          <ac:chgData name="Norman Hughes" userId="eea486e6-5df3-4335-bad3-ec40975456dc" providerId="ADAL" clId="{B1F025BD-4E7A-4BC5-97B1-5942A0CB733D}" dt="2020-05-21T15:55:09.882" v="2001" actId="20577"/>
          <ac:spMkLst>
            <pc:docMk/>
            <pc:sldMk cId="3696672814" sldId="370"/>
            <ac:spMk id="7171" creationId="{A335C5BF-2372-4043-A9D9-0DCA25ADEBAD}"/>
          </ac:spMkLst>
        </pc:spChg>
      </pc:sldChg>
      <pc:sldChg chg="modSp">
        <pc:chgData name="Norman Hughes" userId="eea486e6-5df3-4335-bad3-ec40975456dc" providerId="ADAL" clId="{B1F025BD-4E7A-4BC5-97B1-5942A0CB733D}" dt="2020-05-21T15:50:29.523" v="1968" actId="6549"/>
        <pc:sldMkLst>
          <pc:docMk/>
          <pc:sldMk cId="2784383123" sldId="371"/>
        </pc:sldMkLst>
        <pc:spChg chg="mod">
          <ac:chgData name="Norman Hughes" userId="eea486e6-5df3-4335-bad3-ec40975456dc" providerId="ADAL" clId="{B1F025BD-4E7A-4BC5-97B1-5942A0CB733D}" dt="2020-05-21T15:38:21.570" v="1511" actId="6549"/>
          <ac:spMkLst>
            <pc:docMk/>
            <pc:sldMk cId="2784383123" sldId="371"/>
            <ac:spMk id="4" creationId="{BB2E7FF4-A3C8-4704-AD91-8FDC9AD897DB}"/>
          </ac:spMkLst>
        </pc:spChg>
        <pc:spChg chg="mod">
          <ac:chgData name="Norman Hughes" userId="eea486e6-5df3-4335-bad3-ec40975456dc" providerId="ADAL" clId="{B1F025BD-4E7A-4BC5-97B1-5942A0CB733D}" dt="2020-05-21T15:50:29.523" v="1968" actId="6549"/>
          <ac:spMkLst>
            <pc:docMk/>
            <pc:sldMk cId="2784383123" sldId="371"/>
            <ac:spMk id="5123" creationId="{E1EF3CA1-9EE8-474D-B75C-F18B4E927F3E}"/>
          </ac:spMkLst>
        </pc:spChg>
      </pc:sldChg>
      <pc:sldChg chg="del">
        <pc:chgData name="Norman Hughes" userId="eea486e6-5df3-4335-bad3-ec40975456dc" providerId="ADAL" clId="{B1F025BD-4E7A-4BC5-97B1-5942A0CB733D}" dt="2020-05-21T15:51:12.038" v="1969" actId="2696"/>
        <pc:sldMkLst>
          <pc:docMk/>
          <pc:sldMk cId="746770334" sldId="372"/>
        </pc:sldMkLst>
      </pc:sldChg>
      <pc:sldChg chg="modSp ord">
        <pc:chgData name="Norman Hughes" userId="eea486e6-5df3-4335-bad3-ec40975456dc" providerId="ADAL" clId="{B1F025BD-4E7A-4BC5-97B1-5942A0CB733D}" dt="2020-05-21T13:00:59.158" v="921" actId="20577"/>
        <pc:sldMkLst>
          <pc:docMk/>
          <pc:sldMk cId="3562983819" sldId="373"/>
        </pc:sldMkLst>
        <pc:spChg chg="mod">
          <ac:chgData name="Norman Hughes" userId="eea486e6-5df3-4335-bad3-ec40975456dc" providerId="ADAL" clId="{B1F025BD-4E7A-4BC5-97B1-5942A0CB733D}" dt="2020-05-20T10:44:19.028" v="7" actId="6549"/>
          <ac:spMkLst>
            <pc:docMk/>
            <pc:sldMk cId="3562983819" sldId="373"/>
            <ac:spMk id="9218" creationId="{CC358081-E302-45DD-82AC-41CB2C641267}"/>
          </ac:spMkLst>
        </pc:spChg>
        <pc:spChg chg="mod">
          <ac:chgData name="Norman Hughes" userId="eea486e6-5df3-4335-bad3-ec40975456dc" providerId="ADAL" clId="{B1F025BD-4E7A-4BC5-97B1-5942A0CB733D}" dt="2020-05-21T13:00:59.158" v="921" actId="20577"/>
          <ac:spMkLst>
            <pc:docMk/>
            <pc:sldMk cId="3562983819" sldId="373"/>
            <ac:spMk id="9219" creationId="{5D05DA5B-DE75-44C5-9467-8BA7F714B892}"/>
          </ac:spMkLst>
        </pc:spChg>
      </pc:sldChg>
      <pc:sldChg chg="modSp ord">
        <pc:chgData name="Norman Hughes" userId="eea486e6-5df3-4335-bad3-ec40975456dc" providerId="ADAL" clId="{B1F025BD-4E7A-4BC5-97B1-5942A0CB733D}" dt="2020-05-21T13:01:19.092" v="925" actId="20577"/>
        <pc:sldMkLst>
          <pc:docMk/>
          <pc:sldMk cId="2506400173" sldId="374"/>
        </pc:sldMkLst>
        <pc:spChg chg="mod">
          <ac:chgData name="Norman Hughes" userId="eea486e6-5df3-4335-bad3-ec40975456dc" providerId="ADAL" clId="{B1F025BD-4E7A-4BC5-97B1-5942A0CB733D}" dt="2020-05-21T13:01:19.092" v="925" actId="20577"/>
          <ac:spMkLst>
            <pc:docMk/>
            <pc:sldMk cId="2506400173" sldId="374"/>
            <ac:spMk id="10242" creationId="{F07AC17A-2E69-42C2-904D-1214373B3038}"/>
          </ac:spMkLst>
        </pc:spChg>
      </pc:sldChg>
      <pc:sldChg chg="modSp">
        <pc:chgData name="Norman Hughes" userId="eea486e6-5df3-4335-bad3-ec40975456dc" providerId="ADAL" clId="{B1F025BD-4E7A-4BC5-97B1-5942A0CB733D}" dt="2020-05-21T15:55:01.056" v="2000" actId="313"/>
        <pc:sldMkLst>
          <pc:docMk/>
          <pc:sldMk cId="2125110697" sldId="375"/>
        </pc:sldMkLst>
        <pc:spChg chg="mod">
          <ac:chgData name="Norman Hughes" userId="eea486e6-5df3-4335-bad3-ec40975456dc" providerId="ADAL" clId="{B1F025BD-4E7A-4BC5-97B1-5942A0CB733D}" dt="2020-05-21T15:53:42.484" v="1983" actId="20577"/>
          <ac:spMkLst>
            <pc:docMk/>
            <pc:sldMk cId="2125110697" sldId="375"/>
            <ac:spMk id="11266" creationId="{486ED4EE-6E1C-46E5-92CA-A99EC3C38720}"/>
          </ac:spMkLst>
        </pc:spChg>
        <pc:spChg chg="mod">
          <ac:chgData name="Norman Hughes" userId="eea486e6-5df3-4335-bad3-ec40975456dc" providerId="ADAL" clId="{B1F025BD-4E7A-4BC5-97B1-5942A0CB733D}" dt="2020-05-21T15:55:01.056" v="2000" actId="313"/>
          <ac:spMkLst>
            <pc:docMk/>
            <pc:sldMk cId="2125110697" sldId="375"/>
            <ac:spMk id="11267" creationId="{53A272FD-7D89-4AEC-8C29-60CAC7CE469C}"/>
          </ac:spMkLst>
        </pc:spChg>
      </pc:sldChg>
    </pc:docChg>
  </pc:docChgLst>
  <pc:docChgLst>
    <pc:chgData name="Ben Busfield" userId="S::ben.busfield@mgaa.co.uk::fd7814fc-6a0a-4b77-be5d-2661e88fed01" providerId="AD" clId="Web-{5D978186-E918-C134-AD1D-38951E4F5305}"/>
    <pc:docChg chg="modSld">
      <pc:chgData name="Ben Busfield" userId="S::ben.busfield@mgaa.co.uk::fd7814fc-6a0a-4b77-be5d-2661e88fed01" providerId="AD" clId="Web-{5D978186-E918-C134-AD1D-38951E4F5305}" dt="2020-02-10T08:55:38.034" v="15"/>
      <pc:docMkLst>
        <pc:docMk/>
      </pc:docMkLst>
      <pc:sldChg chg="modNotes">
        <pc:chgData name="Ben Busfield" userId="S::ben.busfield@mgaa.co.uk::fd7814fc-6a0a-4b77-be5d-2661e88fed01" providerId="AD" clId="Web-{5D978186-E918-C134-AD1D-38951E4F5305}" dt="2020-02-10T08:55:38.034" v="15"/>
        <pc:sldMkLst>
          <pc:docMk/>
          <pc:sldMk cId="3857948236" sldId="338"/>
        </pc:sldMkLst>
      </pc:sldChg>
      <pc:sldChg chg="modSp">
        <pc:chgData name="Ben Busfield" userId="S::ben.busfield@mgaa.co.uk::fd7814fc-6a0a-4b77-be5d-2661e88fed01" providerId="AD" clId="Web-{5D978186-E918-C134-AD1D-38951E4F5305}" dt="2020-02-10T08:46:02.718" v="1" actId="20577"/>
        <pc:sldMkLst>
          <pc:docMk/>
          <pc:sldMk cId="3155854411" sldId="364"/>
        </pc:sldMkLst>
        <pc:spChg chg="mod">
          <ac:chgData name="Ben Busfield" userId="S::ben.busfield@mgaa.co.uk::fd7814fc-6a0a-4b77-be5d-2661e88fed01" providerId="AD" clId="Web-{5D978186-E918-C134-AD1D-38951E4F5305}" dt="2020-02-10T08:46:02.718" v="1" actId="20577"/>
          <ac:spMkLst>
            <pc:docMk/>
            <pc:sldMk cId="3155854411" sldId="364"/>
            <ac:spMk id="10" creationId="{00000000-0000-0000-0000-000000000000}"/>
          </ac:spMkLst>
        </pc:spChg>
      </pc:sldChg>
      <pc:sldChg chg="modNotes">
        <pc:chgData name="Ben Busfield" userId="S::ben.busfield@mgaa.co.uk::fd7814fc-6a0a-4b77-be5d-2661e88fed01" providerId="AD" clId="Web-{5D978186-E918-C134-AD1D-38951E4F5305}" dt="2020-02-10T08:55:17.190" v="12"/>
        <pc:sldMkLst>
          <pc:docMk/>
          <pc:sldMk cId="1967110462" sldId="367"/>
        </pc:sldMkLst>
      </pc:sldChg>
    </pc:docChg>
  </pc:docChgLst>
  <pc:docChgLst>
    <pc:chgData name="David Allison" userId="d2316837-c032-4703-944e-cc264e0a4bef" providerId="ADAL" clId="{706B7FC5-B5A8-4B00-81BD-DB2FD9FDDEAE}"/>
    <pc:docChg chg="modSld">
      <pc:chgData name="David Allison" userId="d2316837-c032-4703-944e-cc264e0a4bef" providerId="ADAL" clId="{706B7FC5-B5A8-4B00-81BD-DB2FD9FDDEAE}" dt="2020-05-22T08:31:42.877" v="9" actId="20577"/>
      <pc:docMkLst>
        <pc:docMk/>
      </pc:docMkLst>
      <pc:sldChg chg="modSp">
        <pc:chgData name="David Allison" userId="d2316837-c032-4703-944e-cc264e0a4bef" providerId="ADAL" clId="{706B7FC5-B5A8-4B00-81BD-DB2FD9FDDEAE}" dt="2020-05-22T08:31:10.612" v="7" actId="14100"/>
        <pc:sldMkLst>
          <pc:docMk/>
          <pc:sldMk cId="2784383123" sldId="371"/>
        </pc:sldMkLst>
        <pc:spChg chg="mod">
          <ac:chgData name="David Allison" userId="d2316837-c032-4703-944e-cc264e0a4bef" providerId="ADAL" clId="{706B7FC5-B5A8-4B00-81BD-DB2FD9FDDEAE}" dt="2020-05-22T08:31:10.612" v="7" actId="14100"/>
          <ac:spMkLst>
            <pc:docMk/>
            <pc:sldMk cId="2784383123" sldId="371"/>
            <ac:spMk id="5123" creationId="{E1EF3CA1-9EE8-474D-B75C-F18B4E927F3E}"/>
          </ac:spMkLst>
        </pc:spChg>
      </pc:sldChg>
      <pc:sldChg chg="modSp">
        <pc:chgData name="David Allison" userId="d2316837-c032-4703-944e-cc264e0a4bef" providerId="ADAL" clId="{706B7FC5-B5A8-4B00-81BD-DB2FD9FDDEAE}" dt="2020-05-22T08:29:39.688" v="0" actId="6549"/>
        <pc:sldMkLst>
          <pc:docMk/>
          <pc:sldMk cId="3562983819" sldId="373"/>
        </pc:sldMkLst>
        <pc:spChg chg="mod">
          <ac:chgData name="David Allison" userId="d2316837-c032-4703-944e-cc264e0a4bef" providerId="ADAL" clId="{706B7FC5-B5A8-4B00-81BD-DB2FD9FDDEAE}" dt="2020-05-22T08:29:39.688" v="0" actId="6549"/>
          <ac:spMkLst>
            <pc:docMk/>
            <pc:sldMk cId="3562983819" sldId="373"/>
            <ac:spMk id="9219" creationId="{5D05DA5B-DE75-44C5-9467-8BA7F714B892}"/>
          </ac:spMkLst>
        </pc:spChg>
      </pc:sldChg>
      <pc:sldChg chg="modSp">
        <pc:chgData name="David Allison" userId="d2316837-c032-4703-944e-cc264e0a4bef" providerId="ADAL" clId="{706B7FC5-B5A8-4B00-81BD-DB2FD9FDDEAE}" dt="2020-05-22T08:31:42.877" v="9" actId="20577"/>
        <pc:sldMkLst>
          <pc:docMk/>
          <pc:sldMk cId="2125110697" sldId="375"/>
        </pc:sldMkLst>
        <pc:spChg chg="mod">
          <ac:chgData name="David Allison" userId="d2316837-c032-4703-944e-cc264e0a4bef" providerId="ADAL" clId="{706B7FC5-B5A8-4B00-81BD-DB2FD9FDDEAE}" dt="2020-05-22T08:31:31.869" v="8" actId="1076"/>
          <ac:spMkLst>
            <pc:docMk/>
            <pc:sldMk cId="2125110697" sldId="375"/>
            <ac:spMk id="11266" creationId="{486ED4EE-6E1C-46E5-92CA-A99EC3C38720}"/>
          </ac:spMkLst>
        </pc:spChg>
        <pc:spChg chg="mod">
          <ac:chgData name="David Allison" userId="d2316837-c032-4703-944e-cc264e0a4bef" providerId="ADAL" clId="{706B7FC5-B5A8-4B00-81BD-DB2FD9FDDEAE}" dt="2020-05-22T08:31:42.877" v="9" actId="20577"/>
          <ac:spMkLst>
            <pc:docMk/>
            <pc:sldMk cId="2125110697" sldId="375"/>
            <ac:spMk id="11267" creationId="{53A272FD-7D89-4AEC-8C29-60CAC7CE469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imas-dc\company%20data\files\MGAA\104%20Data%20for%20talk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imas-dc\company%20data\files\MGAA\104%20Data%20for%20tal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GB" sz="1600" b="0" i="0" baseline="0">
                <a:effectLst/>
              </a:rPr>
              <a:t>MGA and Wholesale brokers vs Total Broker Market</a:t>
            </a:r>
            <a:endParaRPr lang="en-GB" sz="1600">
              <a:effectLst/>
            </a:endParaRPr>
          </a:p>
        </c:rich>
      </c:tx>
      <c:layout>
        <c:manualLayout>
          <c:xMode val="edge"/>
          <c:yMode val="edge"/>
          <c:x val="0.1726457799509109"/>
          <c:y val="3.536693191865605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'Long-term trends'!$B$2</c:f>
              <c:strCache>
                <c:ptCount val="1"/>
                <c:pt idx="0">
                  <c:v>MGAs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'Long-term trends'!$A$4:$A$152</c:f>
              <c:strCache>
                <c:ptCount val="148"/>
                <c:pt idx="0">
                  <c:v>JAN05</c:v>
                </c:pt>
                <c:pt idx="1">
                  <c:v>FEB05</c:v>
                </c:pt>
                <c:pt idx="2">
                  <c:v>MAR05</c:v>
                </c:pt>
                <c:pt idx="3">
                  <c:v>APR05</c:v>
                </c:pt>
                <c:pt idx="4">
                  <c:v>MAY05</c:v>
                </c:pt>
                <c:pt idx="5">
                  <c:v>JUN05</c:v>
                </c:pt>
                <c:pt idx="6">
                  <c:v>JUL05</c:v>
                </c:pt>
                <c:pt idx="7">
                  <c:v>AUG05</c:v>
                </c:pt>
                <c:pt idx="8">
                  <c:v>SEP05</c:v>
                </c:pt>
                <c:pt idx="9">
                  <c:v>OCT05</c:v>
                </c:pt>
                <c:pt idx="10">
                  <c:v>NOV05</c:v>
                </c:pt>
                <c:pt idx="11">
                  <c:v>DEC05</c:v>
                </c:pt>
                <c:pt idx="12">
                  <c:v>JAN06</c:v>
                </c:pt>
                <c:pt idx="13">
                  <c:v>FEB06</c:v>
                </c:pt>
                <c:pt idx="14">
                  <c:v>MAR06</c:v>
                </c:pt>
                <c:pt idx="15">
                  <c:v>APR06</c:v>
                </c:pt>
                <c:pt idx="16">
                  <c:v>MAY06</c:v>
                </c:pt>
                <c:pt idx="17">
                  <c:v>JUN06</c:v>
                </c:pt>
                <c:pt idx="18">
                  <c:v>JUL06</c:v>
                </c:pt>
                <c:pt idx="19">
                  <c:v>AUG06</c:v>
                </c:pt>
                <c:pt idx="20">
                  <c:v>SEP06</c:v>
                </c:pt>
                <c:pt idx="21">
                  <c:v>OCT06</c:v>
                </c:pt>
                <c:pt idx="22">
                  <c:v>NOV06</c:v>
                </c:pt>
                <c:pt idx="23">
                  <c:v>DEC06</c:v>
                </c:pt>
                <c:pt idx="24">
                  <c:v>JAN07</c:v>
                </c:pt>
                <c:pt idx="25">
                  <c:v>FEB07</c:v>
                </c:pt>
                <c:pt idx="26">
                  <c:v>MAR07</c:v>
                </c:pt>
                <c:pt idx="27">
                  <c:v>APR07</c:v>
                </c:pt>
                <c:pt idx="28">
                  <c:v>MAY07</c:v>
                </c:pt>
                <c:pt idx="29">
                  <c:v>JUN07</c:v>
                </c:pt>
                <c:pt idx="30">
                  <c:v>JUL07</c:v>
                </c:pt>
                <c:pt idx="31">
                  <c:v>AUG07</c:v>
                </c:pt>
                <c:pt idx="32">
                  <c:v>SEP07</c:v>
                </c:pt>
                <c:pt idx="33">
                  <c:v>OCT07</c:v>
                </c:pt>
                <c:pt idx="34">
                  <c:v>NOV07</c:v>
                </c:pt>
                <c:pt idx="35">
                  <c:v>DEC07</c:v>
                </c:pt>
                <c:pt idx="36">
                  <c:v>JAN08</c:v>
                </c:pt>
                <c:pt idx="37">
                  <c:v>FEB08</c:v>
                </c:pt>
                <c:pt idx="38">
                  <c:v>MAR08</c:v>
                </c:pt>
                <c:pt idx="39">
                  <c:v>APR08</c:v>
                </c:pt>
                <c:pt idx="40">
                  <c:v>MAY08</c:v>
                </c:pt>
                <c:pt idx="41">
                  <c:v>JUN08</c:v>
                </c:pt>
                <c:pt idx="42">
                  <c:v>JUL08</c:v>
                </c:pt>
                <c:pt idx="43">
                  <c:v>AUG08</c:v>
                </c:pt>
                <c:pt idx="44">
                  <c:v>SEP08</c:v>
                </c:pt>
                <c:pt idx="45">
                  <c:v>OCT08</c:v>
                </c:pt>
                <c:pt idx="46">
                  <c:v>NOV08</c:v>
                </c:pt>
                <c:pt idx="47">
                  <c:v>DEC08</c:v>
                </c:pt>
                <c:pt idx="48">
                  <c:v>JAN09</c:v>
                </c:pt>
                <c:pt idx="49">
                  <c:v>FEB09</c:v>
                </c:pt>
                <c:pt idx="50">
                  <c:v>MAR09</c:v>
                </c:pt>
                <c:pt idx="51">
                  <c:v>APR09</c:v>
                </c:pt>
                <c:pt idx="52">
                  <c:v>MAY09</c:v>
                </c:pt>
                <c:pt idx="53">
                  <c:v>JUN09</c:v>
                </c:pt>
                <c:pt idx="54">
                  <c:v>JUL09</c:v>
                </c:pt>
                <c:pt idx="55">
                  <c:v>AUG09</c:v>
                </c:pt>
                <c:pt idx="56">
                  <c:v>SEP09</c:v>
                </c:pt>
                <c:pt idx="57">
                  <c:v>OCT09</c:v>
                </c:pt>
                <c:pt idx="58">
                  <c:v>NOV09</c:v>
                </c:pt>
                <c:pt idx="59">
                  <c:v>DEC09</c:v>
                </c:pt>
                <c:pt idx="60">
                  <c:v>JAN10</c:v>
                </c:pt>
                <c:pt idx="61">
                  <c:v>FEB10</c:v>
                </c:pt>
                <c:pt idx="62">
                  <c:v>MAR10</c:v>
                </c:pt>
                <c:pt idx="63">
                  <c:v>APR10</c:v>
                </c:pt>
                <c:pt idx="64">
                  <c:v>MAY10</c:v>
                </c:pt>
                <c:pt idx="65">
                  <c:v>JUN10</c:v>
                </c:pt>
                <c:pt idx="66">
                  <c:v>JUL10</c:v>
                </c:pt>
                <c:pt idx="67">
                  <c:v>AUG10</c:v>
                </c:pt>
                <c:pt idx="68">
                  <c:v>SEP10</c:v>
                </c:pt>
                <c:pt idx="69">
                  <c:v>OCT10</c:v>
                </c:pt>
                <c:pt idx="70">
                  <c:v>NOV10</c:v>
                </c:pt>
                <c:pt idx="71">
                  <c:v>DEC10</c:v>
                </c:pt>
                <c:pt idx="72">
                  <c:v>JAN11</c:v>
                </c:pt>
                <c:pt idx="73">
                  <c:v>FEB11</c:v>
                </c:pt>
                <c:pt idx="74">
                  <c:v>MAR11</c:v>
                </c:pt>
                <c:pt idx="75">
                  <c:v>APR11</c:v>
                </c:pt>
                <c:pt idx="76">
                  <c:v>MAY11</c:v>
                </c:pt>
                <c:pt idx="77">
                  <c:v>JUN11</c:v>
                </c:pt>
                <c:pt idx="78">
                  <c:v>JUL11</c:v>
                </c:pt>
                <c:pt idx="79">
                  <c:v>AUG11</c:v>
                </c:pt>
                <c:pt idx="80">
                  <c:v>SEP11</c:v>
                </c:pt>
                <c:pt idx="81">
                  <c:v>OCT11</c:v>
                </c:pt>
                <c:pt idx="82">
                  <c:v>NOV11</c:v>
                </c:pt>
                <c:pt idx="83">
                  <c:v>DEC11</c:v>
                </c:pt>
                <c:pt idx="84">
                  <c:v>JAN12</c:v>
                </c:pt>
                <c:pt idx="85">
                  <c:v>FEB12</c:v>
                </c:pt>
                <c:pt idx="86">
                  <c:v>MAR12</c:v>
                </c:pt>
                <c:pt idx="87">
                  <c:v>APR12</c:v>
                </c:pt>
                <c:pt idx="88">
                  <c:v>MAY12</c:v>
                </c:pt>
                <c:pt idx="89">
                  <c:v>JUN12</c:v>
                </c:pt>
                <c:pt idx="90">
                  <c:v>JUL12</c:v>
                </c:pt>
                <c:pt idx="91">
                  <c:v>AUG12</c:v>
                </c:pt>
                <c:pt idx="92">
                  <c:v>SEP12</c:v>
                </c:pt>
                <c:pt idx="93">
                  <c:v>OCT12</c:v>
                </c:pt>
                <c:pt idx="94">
                  <c:v>NOV12</c:v>
                </c:pt>
                <c:pt idx="95">
                  <c:v>DEC12</c:v>
                </c:pt>
                <c:pt idx="96">
                  <c:v>JAN13</c:v>
                </c:pt>
                <c:pt idx="97">
                  <c:v>FEB13</c:v>
                </c:pt>
                <c:pt idx="98">
                  <c:v>MAR13</c:v>
                </c:pt>
                <c:pt idx="99">
                  <c:v>APR13</c:v>
                </c:pt>
                <c:pt idx="100">
                  <c:v>MAY13</c:v>
                </c:pt>
                <c:pt idx="101">
                  <c:v>JUN13</c:v>
                </c:pt>
                <c:pt idx="102">
                  <c:v>JUL13</c:v>
                </c:pt>
                <c:pt idx="103">
                  <c:v>AUG13</c:v>
                </c:pt>
                <c:pt idx="104">
                  <c:v>SEP13</c:v>
                </c:pt>
                <c:pt idx="105">
                  <c:v>OCT13</c:v>
                </c:pt>
                <c:pt idx="106">
                  <c:v>NOV13</c:v>
                </c:pt>
                <c:pt idx="107">
                  <c:v>DEC13</c:v>
                </c:pt>
                <c:pt idx="108">
                  <c:v>JAN14</c:v>
                </c:pt>
                <c:pt idx="109">
                  <c:v>FEB14</c:v>
                </c:pt>
                <c:pt idx="110">
                  <c:v>MAR14</c:v>
                </c:pt>
                <c:pt idx="111">
                  <c:v>APR14</c:v>
                </c:pt>
                <c:pt idx="112">
                  <c:v>MAY14</c:v>
                </c:pt>
                <c:pt idx="113">
                  <c:v>JUN14</c:v>
                </c:pt>
                <c:pt idx="114">
                  <c:v>JUL14</c:v>
                </c:pt>
                <c:pt idx="115">
                  <c:v>AUG14</c:v>
                </c:pt>
                <c:pt idx="116">
                  <c:v>SEP14</c:v>
                </c:pt>
                <c:pt idx="117">
                  <c:v>OCT14</c:v>
                </c:pt>
                <c:pt idx="118">
                  <c:v>NOV14</c:v>
                </c:pt>
                <c:pt idx="119">
                  <c:v>DEC14</c:v>
                </c:pt>
                <c:pt idx="120">
                  <c:v>JAN15</c:v>
                </c:pt>
                <c:pt idx="121">
                  <c:v>FEB15</c:v>
                </c:pt>
                <c:pt idx="122">
                  <c:v>MAR15</c:v>
                </c:pt>
                <c:pt idx="123">
                  <c:v>APR15</c:v>
                </c:pt>
                <c:pt idx="124">
                  <c:v>MAY15</c:v>
                </c:pt>
                <c:pt idx="125">
                  <c:v>JUN15</c:v>
                </c:pt>
                <c:pt idx="126">
                  <c:v>JUL15</c:v>
                </c:pt>
                <c:pt idx="127">
                  <c:v>AUG15</c:v>
                </c:pt>
                <c:pt idx="128">
                  <c:v>SEP15</c:v>
                </c:pt>
                <c:pt idx="129">
                  <c:v>OCT15</c:v>
                </c:pt>
                <c:pt idx="130">
                  <c:v>NOV15</c:v>
                </c:pt>
                <c:pt idx="131">
                  <c:v>DEC15</c:v>
                </c:pt>
                <c:pt idx="132">
                  <c:v>JAN16</c:v>
                </c:pt>
                <c:pt idx="133">
                  <c:v>FEB16</c:v>
                </c:pt>
                <c:pt idx="134">
                  <c:v>MAR16</c:v>
                </c:pt>
                <c:pt idx="135">
                  <c:v>APR16</c:v>
                </c:pt>
                <c:pt idx="136">
                  <c:v>MAY16</c:v>
                </c:pt>
                <c:pt idx="137">
                  <c:v>JUN16</c:v>
                </c:pt>
                <c:pt idx="138">
                  <c:v>JUL16</c:v>
                </c:pt>
                <c:pt idx="139">
                  <c:v>AUG16</c:v>
                </c:pt>
                <c:pt idx="140">
                  <c:v>SEP16</c:v>
                </c:pt>
                <c:pt idx="141">
                  <c:v>OCT16</c:v>
                </c:pt>
                <c:pt idx="142">
                  <c:v>NOV16</c:v>
                </c:pt>
                <c:pt idx="143">
                  <c:v>DEC16</c:v>
                </c:pt>
                <c:pt idx="144">
                  <c:v>JAN17</c:v>
                </c:pt>
                <c:pt idx="145">
                  <c:v>FEB17</c:v>
                </c:pt>
                <c:pt idx="146">
                  <c:v>MAR17</c:v>
                </c:pt>
                <c:pt idx="147">
                  <c:v>APR17</c:v>
                </c:pt>
              </c:strCache>
            </c:strRef>
          </c:cat>
          <c:val>
            <c:numRef>
              <c:f>'Long-term trends'!$B$4:$B$152</c:f>
              <c:numCache>
                <c:formatCode>General</c:formatCode>
                <c:ptCount val="149"/>
                <c:pt idx="0">
                  <c:v>111</c:v>
                </c:pt>
                <c:pt idx="1">
                  <c:v>112</c:v>
                </c:pt>
                <c:pt idx="2">
                  <c:v>112</c:v>
                </c:pt>
                <c:pt idx="3">
                  <c:v>113</c:v>
                </c:pt>
                <c:pt idx="4">
                  <c:v>114</c:v>
                </c:pt>
                <c:pt idx="5">
                  <c:v>114</c:v>
                </c:pt>
                <c:pt idx="6">
                  <c:v>113</c:v>
                </c:pt>
                <c:pt idx="7">
                  <c:v>113</c:v>
                </c:pt>
                <c:pt idx="8">
                  <c:v>113</c:v>
                </c:pt>
                <c:pt idx="9">
                  <c:v>112</c:v>
                </c:pt>
                <c:pt idx="10">
                  <c:v>113</c:v>
                </c:pt>
                <c:pt idx="11">
                  <c:v>113</c:v>
                </c:pt>
                <c:pt idx="12">
                  <c:v>114</c:v>
                </c:pt>
                <c:pt idx="13">
                  <c:v>113</c:v>
                </c:pt>
                <c:pt idx="14">
                  <c:v>115</c:v>
                </c:pt>
                <c:pt idx="15">
                  <c:v>115</c:v>
                </c:pt>
                <c:pt idx="16">
                  <c:v>117</c:v>
                </c:pt>
                <c:pt idx="17">
                  <c:v>119</c:v>
                </c:pt>
                <c:pt idx="18">
                  <c:v>120</c:v>
                </c:pt>
                <c:pt idx="19">
                  <c:v>120</c:v>
                </c:pt>
                <c:pt idx="20">
                  <c:v>122</c:v>
                </c:pt>
                <c:pt idx="21">
                  <c:v>123</c:v>
                </c:pt>
                <c:pt idx="22">
                  <c:v>124</c:v>
                </c:pt>
                <c:pt idx="23">
                  <c:v>124</c:v>
                </c:pt>
                <c:pt idx="24">
                  <c:v>123</c:v>
                </c:pt>
                <c:pt idx="25">
                  <c:v>123</c:v>
                </c:pt>
                <c:pt idx="26">
                  <c:v>123</c:v>
                </c:pt>
                <c:pt idx="27">
                  <c:v>125</c:v>
                </c:pt>
                <c:pt idx="28">
                  <c:v>126</c:v>
                </c:pt>
                <c:pt idx="29">
                  <c:v>126</c:v>
                </c:pt>
                <c:pt idx="30">
                  <c:v>126</c:v>
                </c:pt>
                <c:pt idx="31">
                  <c:v>126</c:v>
                </c:pt>
                <c:pt idx="32">
                  <c:v>125</c:v>
                </c:pt>
                <c:pt idx="33">
                  <c:v>126</c:v>
                </c:pt>
                <c:pt idx="34">
                  <c:v>126</c:v>
                </c:pt>
                <c:pt idx="35">
                  <c:v>127</c:v>
                </c:pt>
                <c:pt idx="36">
                  <c:v>130</c:v>
                </c:pt>
                <c:pt idx="37">
                  <c:v>130</c:v>
                </c:pt>
                <c:pt idx="38">
                  <c:v>130</c:v>
                </c:pt>
                <c:pt idx="39">
                  <c:v>132</c:v>
                </c:pt>
                <c:pt idx="40">
                  <c:v>132</c:v>
                </c:pt>
                <c:pt idx="41">
                  <c:v>133</c:v>
                </c:pt>
                <c:pt idx="42">
                  <c:v>134</c:v>
                </c:pt>
                <c:pt idx="43">
                  <c:v>136</c:v>
                </c:pt>
                <c:pt idx="44">
                  <c:v>135</c:v>
                </c:pt>
                <c:pt idx="45">
                  <c:v>136</c:v>
                </c:pt>
                <c:pt idx="46">
                  <c:v>136</c:v>
                </c:pt>
                <c:pt idx="47">
                  <c:v>136</c:v>
                </c:pt>
                <c:pt idx="48">
                  <c:v>137</c:v>
                </c:pt>
                <c:pt idx="49">
                  <c:v>137</c:v>
                </c:pt>
                <c:pt idx="50">
                  <c:v>139</c:v>
                </c:pt>
                <c:pt idx="51">
                  <c:v>138</c:v>
                </c:pt>
                <c:pt idx="52">
                  <c:v>138</c:v>
                </c:pt>
                <c:pt idx="53">
                  <c:v>138</c:v>
                </c:pt>
                <c:pt idx="54">
                  <c:v>138</c:v>
                </c:pt>
                <c:pt idx="55">
                  <c:v>138</c:v>
                </c:pt>
                <c:pt idx="56">
                  <c:v>138</c:v>
                </c:pt>
                <c:pt idx="57">
                  <c:v>138</c:v>
                </c:pt>
                <c:pt idx="58">
                  <c:v>138</c:v>
                </c:pt>
                <c:pt idx="59">
                  <c:v>141</c:v>
                </c:pt>
                <c:pt idx="60">
                  <c:v>142</c:v>
                </c:pt>
                <c:pt idx="61">
                  <c:v>143</c:v>
                </c:pt>
                <c:pt idx="62">
                  <c:v>143</c:v>
                </c:pt>
                <c:pt idx="63">
                  <c:v>146</c:v>
                </c:pt>
                <c:pt idx="64">
                  <c:v>148</c:v>
                </c:pt>
                <c:pt idx="65">
                  <c:v>148</c:v>
                </c:pt>
                <c:pt idx="66">
                  <c:v>150</c:v>
                </c:pt>
                <c:pt idx="67">
                  <c:v>152</c:v>
                </c:pt>
                <c:pt idx="68">
                  <c:v>153</c:v>
                </c:pt>
                <c:pt idx="69">
                  <c:v>156</c:v>
                </c:pt>
                <c:pt idx="70">
                  <c:v>157</c:v>
                </c:pt>
                <c:pt idx="71">
                  <c:v>158</c:v>
                </c:pt>
                <c:pt idx="72">
                  <c:v>157</c:v>
                </c:pt>
                <c:pt idx="73">
                  <c:v>157</c:v>
                </c:pt>
                <c:pt idx="74">
                  <c:v>157</c:v>
                </c:pt>
                <c:pt idx="75">
                  <c:v>157</c:v>
                </c:pt>
                <c:pt idx="76">
                  <c:v>157</c:v>
                </c:pt>
                <c:pt idx="77">
                  <c:v>157</c:v>
                </c:pt>
                <c:pt idx="78">
                  <c:v>157</c:v>
                </c:pt>
                <c:pt idx="79">
                  <c:v>159</c:v>
                </c:pt>
                <c:pt idx="80">
                  <c:v>159</c:v>
                </c:pt>
                <c:pt idx="81">
                  <c:v>159</c:v>
                </c:pt>
                <c:pt idx="82">
                  <c:v>159</c:v>
                </c:pt>
                <c:pt idx="83">
                  <c:v>158</c:v>
                </c:pt>
                <c:pt idx="84">
                  <c:v>158</c:v>
                </c:pt>
                <c:pt idx="85">
                  <c:v>158</c:v>
                </c:pt>
                <c:pt idx="86">
                  <c:v>156</c:v>
                </c:pt>
                <c:pt idx="87">
                  <c:v>156</c:v>
                </c:pt>
                <c:pt idx="88">
                  <c:v>157</c:v>
                </c:pt>
                <c:pt idx="89">
                  <c:v>157</c:v>
                </c:pt>
                <c:pt idx="90">
                  <c:v>157</c:v>
                </c:pt>
                <c:pt idx="91">
                  <c:v>157</c:v>
                </c:pt>
                <c:pt idx="92">
                  <c:v>159</c:v>
                </c:pt>
                <c:pt idx="93">
                  <c:v>159</c:v>
                </c:pt>
                <c:pt idx="94">
                  <c:v>160</c:v>
                </c:pt>
                <c:pt idx="95">
                  <c:v>160</c:v>
                </c:pt>
                <c:pt idx="96">
                  <c:v>160</c:v>
                </c:pt>
                <c:pt idx="97">
                  <c:v>161</c:v>
                </c:pt>
                <c:pt idx="98">
                  <c:v>162</c:v>
                </c:pt>
                <c:pt idx="99">
                  <c:v>164</c:v>
                </c:pt>
                <c:pt idx="100">
                  <c:v>164</c:v>
                </c:pt>
                <c:pt idx="101">
                  <c:v>164</c:v>
                </c:pt>
                <c:pt idx="102">
                  <c:v>164</c:v>
                </c:pt>
                <c:pt idx="103">
                  <c:v>165</c:v>
                </c:pt>
                <c:pt idx="104">
                  <c:v>166</c:v>
                </c:pt>
                <c:pt idx="105">
                  <c:v>167</c:v>
                </c:pt>
                <c:pt idx="106">
                  <c:v>169</c:v>
                </c:pt>
                <c:pt idx="107">
                  <c:v>171</c:v>
                </c:pt>
                <c:pt idx="108">
                  <c:v>173</c:v>
                </c:pt>
                <c:pt idx="109">
                  <c:v>173</c:v>
                </c:pt>
                <c:pt idx="110">
                  <c:v>174</c:v>
                </c:pt>
                <c:pt idx="111">
                  <c:v>176</c:v>
                </c:pt>
                <c:pt idx="112">
                  <c:v>176</c:v>
                </c:pt>
                <c:pt idx="113">
                  <c:v>177</c:v>
                </c:pt>
                <c:pt idx="114">
                  <c:v>179</c:v>
                </c:pt>
                <c:pt idx="115">
                  <c:v>178</c:v>
                </c:pt>
                <c:pt idx="116">
                  <c:v>178</c:v>
                </c:pt>
                <c:pt idx="117">
                  <c:v>178</c:v>
                </c:pt>
                <c:pt idx="118">
                  <c:v>180</c:v>
                </c:pt>
                <c:pt idx="119">
                  <c:v>179</c:v>
                </c:pt>
                <c:pt idx="120">
                  <c:v>180</c:v>
                </c:pt>
                <c:pt idx="121">
                  <c:v>182</c:v>
                </c:pt>
                <c:pt idx="122">
                  <c:v>183</c:v>
                </c:pt>
                <c:pt idx="123">
                  <c:v>182</c:v>
                </c:pt>
                <c:pt idx="124">
                  <c:v>182</c:v>
                </c:pt>
                <c:pt idx="125">
                  <c:v>181</c:v>
                </c:pt>
                <c:pt idx="126">
                  <c:v>182</c:v>
                </c:pt>
                <c:pt idx="127">
                  <c:v>182</c:v>
                </c:pt>
                <c:pt idx="128">
                  <c:v>182</c:v>
                </c:pt>
                <c:pt idx="129">
                  <c:v>184</c:v>
                </c:pt>
                <c:pt idx="130">
                  <c:v>183</c:v>
                </c:pt>
                <c:pt idx="131">
                  <c:v>183</c:v>
                </c:pt>
                <c:pt idx="132">
                  <c:v>183</c:v>
                </c:pt>
                <c:pt idx="133">
                  <c:v>183</c:v>
                </c:pt>
                <c:pt idx="134">
                  <c:v>182</c:v>
                </c:pt>
                <c:pt idx="135">
                  <c:v>183</c:v>
                </c:pt>
                <c:pt idx="136">
                  <c:v>183</c:v>
                </c:pt>
                <c:pt idx="137">
                  <c:v>183</c:v>
                </c:pt>
                <c:pt idx="138">
                  <c:v>183</c:v>
                </c:pt>
                <c:pt idx="139">
                  <c:v>184</c:v>
                </c:pt>
                <c:pt idx="140">
                  <c:v>184</c:v>
                </c:pt>
                <c:pt idx="141">
                  <c:v>185</c:v>
                </c:pt>
                <c:pt idx="142">
                  <c:v>185</c:v>
                </c:pt>
                <c:pt idx="143">
                  <c:v>186</c:v>
                </c:pt>
                <c:pt idx="144">
                  <c:v>187</c:v>
                </c:pt>
                <c:pt idx="145">
                  <c:v>187</c:v>
                </c:pt>
                <c:pt idx="146">
                  <c:v>189</c:v>
                </c:pt>
                <c:pt idx="147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B7-4A01-8576-CBC920846410}"/>
            </c:ext>
          </c:extLst>
        </c:ser>
        <c:ser>
          <c:idx val="1"/>
          <c:order val="1"/>
          <c:tx>
            <c:strRef>
              <c:f>'Long-term trends'!$C$2</c:f>
              <c:strCache>
                <c:ptCount val="1"/>
                <c:pt idx="0">
                  <c:v>Wholesale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'Long-term trends'!$A$4:$A$152</c:f>
              <c:strCache>
                <c:ptCount val="148"/>
                <c:pt idx="0">
                  <c:v>JAN05</c:v>
                </c:pt>
                <c:pt idx="1">
                  <c:v>FEB05</c:v>
                </c:pt>
                <c:pt idx="2">
                  <c:v>MAR05</c:v>
                </c:pt>
                <c:pt idx="3">
                  <c:v>APR05</c:v>
                </c:pt>
                <c:pt idx="4">
                  <c:v>MAY05</c:v>
                </c:pt>
                <c:pt idx="5">
                  <c:v>JUN05</c:v>
                </c:pt>
                <c:pt idx="6">
                  <c:v>JUL05</c:v>
                </c:pt>
                <c:pt idx="7">
                  <c:v>AUG05</c:v>
                </c:pt>
                <c:pt idx="8">
                  <c:v>SEP05</c:v>
                </c:pt>
                <c:pt idx="9">
                  <c:v>OCT05</c:v>
                </c:pt>
                <c:pt idx="10">
                  <c:v>NOV05</c:v>
                </c:pt>
                <c:pt idx="11">
                  <c:v>DEC05</c:v>
                </c:pt>
                <c:pt idx="12">
                  <c:v>JAN06</c:v>
                </c:pt>
                <c:pt idx="13">
                  <c:v>FEB06</c:v>
                </c:pt>
                <c:pt idx="14">
                  <c:v>MAR06</c:v>
                </c:pt>
                <c:pt idx="15">
                  <c:v>APR06</c:v>
                </c:pt>
                <c:pt idx="16">
                  <c:v>MAY06</c:v>
                </c:pt>
                <c:pt idx="17">
                  <c:v>JUN06</c:v>
                </c:pt>
                <c:pt idx="18">
                  <c:v>JUL06</c:v>
                </c:pt>
                <c:pt idx="19">
                  <c:v>AUG06</c:v>
                </c:pt>
                <c:pt idx="20">
                  <c:v>SEP06</c:v>
                </c:pt>
                <c:pt idx="21">
                  <c:v>OCT06</c:v>
                </c:pt>
                <c:pt idx="22">
                  <c:v>NOV06</c:v>
                </c:pt>
                <c:pt idx="23">
                  <c:v>DEC06</c:v>
                </c:pt>
                <c:pt idx="24">
                  <c:v>JAN07</c:v>
                </c:pt>
                <c:pt idx="25">
                  <c:v>FEB07</c:v>
                </c:pt>
                <c:pt idx="26">
                  <c:v>MAR07</c:v>
                </c:pt>
                <c:pt idx="27">
                  <c:v>APR07</c:v>
                </c:pt>
                <c:pt idx="28">
                  <c:v>MAY07</c:v>
                </c:pt>
                <c:pt idx="29">
                  <c:v>JUN07</c:v>
                </c:pt>
                <c:pt idx="30">
                  <c:v>JUL07</c:v>
                </c:pt>
                <c:pt idx="31">
                  <c:v>AUG07</c:v>
                </c:pt>
                <c:pt idx="32">
                  <c:v>SEP07</c:v>
                </c:pt>
                <c:pt idx="33">
                  <c:v>OCT07</c:v>
                </c:pt>
                <c:pt idx="34">
                  <c:v>NOV07</c:v>
                </c:pt>
                <c:pt idx="35">
                  <c:v>DEC07</c:v>
                </c:pt>
                <c:pt idx="36">
                  <c:v>JAN08</c:v>
                </c:pt>
                <c:pt idx="37">
                  <c:v>FEB08</c:v>
                </c:pt>
                <c:pt idx="38">
                  <c:v>MAR08</c:v>
                </c:pt>
                <c:pt idx="39">
                  <c:v>APR08</c:v>
                </c:pt>
                <c:pt idx="40">
                  <c:v>MAY08</c:v>
                </c:pt>
                <c:pt idx="41">
                  <c:v>JUN08</c:v>
                </c:pt>
                <c:pt idx="42">
                  <c:v>JUL08</c:v>
                </c:pt>
                <c:pt idx="43">
                  <c:v>AUG08</c:v>
                </c:pt>
                <c:pt idx="44">
                  <c:v>SEP08</c:v>
                </c:pt>
                <c:pt idx="45">
                  <c:v>OCT08</c:v>
                </c:pt>
                <c:pt idx="46">
                  <c:v>NOV08</c:v>
                </c:pt>
                <c:pt idx="47">
                  <c:v>DEC08</c:v>
                </c:pt>
                <c:pt idx="48">
                  <c:v>JAN09</c:v>
                </c:pt>
                <c:pt idx="49">
                  <c:v>FEB09</c:v>
                </c:pt>
                <c:pt idx="50">
                  <c:v>MAR09</c:v>
                </c:pt>
                <c:pt idx="51">
                  <c:v>APR09</c:v>
                </c:pt>
                <c:pt idx="52">
                  <c:v>MAY09</c:v>
                </c:pt>
                <c:pt idx="53">
                  <c:v>JUN09</c:v>
                </c:pt>
                <c:pt idx="54">
                  <c:v>JUL09</c:v>
                </c:pt>
                <c:pt idx="55">
                  <c:v>AUG09</c:v>
                </c:pt>
                <c:pt idx="56">
                  <c:v>SEP09</c:v>
                </c:pt>
                <c:pt idx="57">
                  <c:v>OCT09</c:v>
                </c:pt>
                <c:pt idx="58">
                  <c:v>NOV09</c:v>
                </c:pt>
                <c:pt idx="59">
                  <c:v>DEC09</c:v>
                </c:pt>
                <c:pt idx="60">
                  <c:v>JAN10</c:v>
                </c:pt>
                <c:pt idx="61">
                  <c:v>FEB10</c:v>
                </c:pt>
                <c:pt idx="62">
                  <c:v>MAR10</c:v>
                </c:pt>
                <c:pt idx="63">
                  <c:v>APR10</c:v>
                </c:pt>
                <c:pt idx="64">
                  <c:v>MAY10</c:v>
                </c:pt>
                <c:pt idx="65">
                  <c:v>JUN10</c:v>
                </c:pt>
                <c:pt idx="66">
                  <c:v>JUL10</c:v>
                </c:pt>
                <c:pt idx="67">
                  <c:v>AUG10</c:v>
                </c:pt>
                <c:pt idx="68">
                  <c:v>SEP10</c:v>
                </c:pt>
                <c:pt idx="69">
                  <c:v>OCT10</c:v>
                </c:pt>
                <c:pt idx="70">
                  <c:v>NOV10</c:v>
                </c:pt>
                <c:pt idx="71">
                  <c:v>DEC10</c:v>
                </c:pt>
                <c:pt idx="72">
                  <c:v>JAN11</c:v>
                </c:pt>
                <c:pt idx="73">
                  <c:v>FEB11</c:v>
                </c:pt>
                <c:pt idx="74">
                  <c:v>MAR11</c:v>
                </c:pt>
                <c:pt idx="75">
                  <c:v>APR11</c:v>
                </c:pt>
                <c:pt idx="76">
                  <c:v>MAY11</c:v>
                </c:pt>
                <c:pt idx="77">
                  <c:v>JUN11</c:v>
                </c:pt>
                <c:pt idx="78">
                  <c:v>JUL11</c:v>
                </c:pt>
                <c:pt idx="79">
                  <c:v>AUG11</c:v>
                </c:pt>
                <c:pt idx="80">
                  <c:v>SEP11</c:v>
                </c:pt>
                <c:pt idx="81">
                  <c:v>OCT11</c:v>
                </c:pt>
                <c:pt idx="82">
                  <c:v>NOV11</c:v>
                </c:pt>
                <c:pt idx="83">
                  <c:v>DEC11</c:v>
                </c:pt>
                <c:pt idx="84">
                  <c:v>JAN12</c:v>
                </c:pt>
                <c:pt idx="85">
                  <c:v>FEB12</c:v>
                </c:pt>
                <c:pt idx="86">
                  <c:v>MAR12</c:v>
                </c:pt>
                <c:pt idx="87">
                  <c:v>APR12</c:v>
                </c:pt>
                <c:pt idx="88">
                  <c:v>MAY12</c:v>
                </c:pt>
                <c:pt idx="89">
                  <c:v>JUN12</c:v>
                </c:pt>
                <c:pt idx="90">
                  <c:v>JUL12</c:v>
                </c:pt>
                <c:pt idx="91">
                  <c:v>AUG12</c:v>
                </c:pt>
                <c:pt idx="92">
                  <c:v>SEP12</c:v>
                </c:pt>
                <c:pt idx="93">
                  <c:v>OCT12</c:v>
                </c:pt>
                <c:pt idx="94">
                  <c:v>NOV12</c:v>
                </c:pt>
                <c:pt idx="95">
                  <c:v>DEC12</c:v>
                </c:pt>
                <c:pt idx="96">
                  <c:v>JAN13</c:v>
                </c:pt>
                <c:pt idx="97">
                  <c:v>FEB13</c:v>
                </c:pt>
                <c:pt idx="98">
                  <c:v>MAR13</c:v>
                </c:pt>
                <c:pt idx="99">
                  <c:v>APR13</c:v>
                </c:pt>
                <c:pt idx="100">
                  <c:v>MAY13</c:v>
                </c:pt>
                <c:pt idx="101">
                  <c:v>JUN13</c:v>
                </c:pt>
                <c:pt idx="102">
                  <c:v>JUL13</c:v>
                </c:pt>
                <c:pt idx="103">
                  <c:v>AUG13</c:v>
                </c:pt>
                <c:pt idx="104">
                  <c:v>SEP13</c:v>
                </c:pt>
                <c:pt idx="105">
                  <c:v>OCT13</c:v>
                </c:pt>
                <c:pt idx="106">
                  <c:v>NOV13</c:v>
                </c:pt>
                <c:pt idx="107">
                  <c:v>DEC13</c:v>
                </c:pt>
                <c:pt idx="108">
                  <c:v>JAN14</c:v>
                </c:pt>
                <c:pt idx="109">
                  <c:v>FEB14</c:v>
                </c:pt>
                <c:pt idx="110">
                  <c:v>MAR14</c:v>
                </c:pt>
                <c:pt idx="111">
                  <c:v>APR14</c:v>
                </c:pt>
                <c:pt idx="112">
                  <c:v>MAY14</c:v>
                </c:pt>
                <c:pt idx="113">
                  <c:v>JUN14</c:v>
                </c:pt>
                <c:pt idx="114">
                  <c:v>JUL14</c:v>
                </c:pt>
                <c:pt idx="115">
                  <c:v>AUG14</c:v>
                </c:pt>
                <c:pt idx="116">
                  <c:v>SEP14</c:v>
                </c:pt>
                <c:pt idx="117">
                  <c:v>OCT14</c:v>
                </c:pt>
                <c:pt idx="118">
                  <c:v>NOV14</c:v>
                </c:pt>
                <c:pt idx="119">
                  <c:v>DEC14</c:v>
                </c:pt>
                <c:pt idx="120">
                  <c:v>JAN15</c:v>
                </c:pt>
                <c:pt idx="121">
                  <c:v>FEB15</c:v>
                </c:pt>
                <c:pt idx="122">
                  <c:v>MAR15</c:v>
                </c:pt>
                <c:pt idx="123">
                  <c:v>APR15</c:v>
                </c:pt>
                <c:pt idx="124">
                  <c:v>MAY15</c:v>
                </c:pt>
                <c:pt idx="125">
                  <c:v>JUN15</c:v>
                </c:pt>
                <c:pt idx="126">
                  <c:v>JUL15</c:v>
                </c:pt>
                <c:pt idx="127">
                  <c:v>AUG15</c:v>
                </c:pt>
                <c:pt idx="128">
                  <c:v>SEP15</c:v>
                </c:pt>
                <c:pt idx="129">
                  <c:v>OCT15</c:v>
                </c:pt>
                <c:pt idx="130">
                  <c:v>NOV15</c:v>
                </c:pt>
                <c:pt idx="131">
                  <c:v>DEC15</c:v>
                </c:pt>
                <c:pt idx="132">
                  <c:v>JAN16</c:v>
                </c:pt>
                <c:pt idx="133">
                  <c:v>FEB16</c:v>
                </c:pt>
                <c:pt idx="134">
                  <c:v>MAR16</c:v>
                </c:pt>
                <c:pt idx="135">
                  <c:v>APR16</c:v>
                </c:pt>
                <c:pt idx="136">
                  <c:v>MAY16</c:v>
                </c:pt>
                <c:pt idx="137">
                  <c:v>JUN16</c:v>
                </c:pt>
                <c:pt idx="138">
                  <c:v>JUL16</c:v>
                </c:pt>
                <c:pt idx="139">
                  <c:v>AUG16</c:v>
                </c:pt>
                <c:pt idx="140">
                  <c:v>SEP16</c:v>
                </c:pt>
                <c:pt idx="141">
                  <c:v>OCT16</c:v>
                </c:pt>
                <c:pt idx="142">
                  <c:v>NOV16</c:v>
                </c:pt>
                <c:pt idx="143">
                  <c:v>DEC16</c:v>
                </c:pt>
                <c:pt idx="144">
                  <c:v>JAN17</c:v>
                </c:pt>
                <c:pt idx="145">
                  <c:v>FEB17</c:v>
                </c:pt>
                <c:pt idx="146">
                  <c:v>MAR17</c:v>
                </c:pt>
                <c:pt idx="147">
                  <c:v>APR17</c:v>
                </c:pt>
              </c:strCache>
            </c:strRef>
          </c:cat>
          <c:val>
            <c:numRef>
              <c:f>'Long-term trends'!$C$4:$C$152</c:f>
              <c:numCache>
                <c:formatCode>General</c:formatCode>
                <c:ptCount val="149"/>
                <c:pt idx="0">
                  <c:v>24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25</c:v>
                </c:pt>
                <c:pt idx="12">
                  <c:v>25</c:v>
                </c:pt>
                <c:pt idx="13">
                  <c:v>25</c:v>
                </c:pt>
                <c:pt idx="14">
                  <c:v>25</c:v>
                </c:pt>
                <c:pt idx="15">
                  <c:v>25</c:v>
                </c:pt>
                <c:pt idx="16">
                  <c:v>24</c:v>
                </c:pt>
                <c:pt idx="17">
                  <c:v>24</c:v>
                </c:pt>
                <c:pt idx="18">
                  <c:v>24</c:v>
                </c:pt>
                <c:pt idx="19">
                  <c:v>24</c:v>
                </c:pt>
                <c:pt idx="20">
                  <c:v>24</c:v>
                </c:pt>
                <c:pt idx="21">
                  <c:v>24</c:v>
                </c:pt>
                <c:pt idx="22">
                  <c:v>24</c:v>
                </c:pt>
                <c:pt idx="23">
                  <c:v>24</c:v>
                </c:pt>
                <c:pt idx="24">
                  <c:v>24</c:v>
                </c:pt>
                <c:pt idx="25">
                  <c:v>24</c:v>
                </c:pt>
                <c:pt idx="26">
                  <c:v>24</c:v>
                </c:pt>
                <c:pt idx="27">
                  <c:v>25</c:v>
                </c:pt>
                <c:pt idx="28">
                  <c:v>25</c:v>
                </c:pt>
                <c:pt idx="29">
                  <c:v>25</c:v>
                </c:pt>
                <c:pt idx="30">
                  <c:v>26</c:v>
                </c:pt>
                <c:pt idx="31">
                  <c:v>26</c:v>
                </c:pt>
                <c:pt idx="32">
                  <c:v>26</c:v>
                </c:pt>
                <c:pt idx="33">
                  <c:v>27</c:v>
                </c:pt>
                <c:pt idx="34">
                  <c:v>27</c:v>
                </c:pt>
                <c:pt idx="35">
                  <c:v>27</c:v>
                </c:pt>
                <c:pt idx="36">
                  <c:v>27</c:v>
                </c:pt>
                <c:pt idx="37">
                  <c:v>28</c:v>
                </c:pt>
                <c:pt idx="38">
                  <c:v>28</c:v>
                </c:pt>
                <c:pt idx="39">
                  <c:v>28</c:v>
                </c:pt>
                <c:pt idx="40">
                  <c:v>28</c:v>
                </c:pt>
                <c:pt idx="41">
                  <c:v>28</c:v>
                </c:pt>
                <c:pt idx="42">
                  <c:v>28</c:v>
                </c:pt>
                <c:pt idx="43">
                  <c:v>28</c:v>
                </c:pt>
                <c:pt idx="44">
                  <c:v>27</c:v>
                </c:pt>
                <c:pt idx="45">
                  <c:v>27</c:v>
                </c:pt>
                <c:pt idx="46">
                  <c:v>27</c:v>
                </c:pt>
                <c:pt idx="47">
                  <c:v>27</c:v>
                </c:pt>
                <c:pt idx="48">
                  <c:v>27</c:v>
                </c:pt>
                <c:pt idx="49">
                  <c:v>27</c:v>
                </c:pt>
                <c:pt idx="50">
                  <c:v>27</c:v>
                </c:pt>
                <c:pt idx="51">
                  <c:v>27</c:v>
                </c:pt>
                <c:pt idx="52">
                  <c:v>27</c:v>
                </c:pt>
                <c:pt idx="53">
                  <c:v>27</c:v>
                </c:pt>
                <c:pt idx="54">
                  <c:v>28</c:v>
                </c:pt>
                <c:pt idx="55">
                  <c:v>28</c:v>
                </c:pt>
                <c:pt idx="56">
                  <c:v>28</c:v>
                </c:pt>
                <c:pt idx="57">
                  <c:v>28</c:v>
                </c:pt>
                <c:pt idx="58">
                  <c:v>28</c:v>
                </c:pt>
                <c:pt idx="59">
                  <c:v>28</c:v>
                </c:pt>
                <c:pt idx="60">
                  <c:v>29</c:v>
                </c:pt>
                <c:pt idx="61">
                  <c:v>29</c:v>
                </c:pt>
                <c:pt idx="62">
                  <c:v>29</c:v>
                </c:pt>
                <c:pt idx="63">
                  <c:v>28</c:v>
                </c:pt>
                <c:pt idx="64">
                  <c:v>28</c:v>
                </c:pt>
                <c:pt idx="65">
                  <c:v>27</c:v>
                </c:pt>
                <c:pt idx="66">
                  <c:v>27</c:v>
                </c:pt>
                <c:pt idx="67">
                  <c:v>28</c:v>
                </c:pt>
                <c:pt idx="68">
                  <c:v>29</c:v>
                </c:pt>
                <c:pt idx="69">
                  <c:v>29</c:v>
                </c:pt>
                <c:pt idx="70">
                  <c:v>29</c:v>
                </c:pt>
                <c:pt idx="71">
                  <c:v>29</c:v>
                </c:pt>
                <c:pt idx="72">
                  <c:v>29</c:v>
                </c:pt>
                <c:pt idx="73">
                  <c:v>28</c:v>
                </c:pt>
                <c:pt idx="74">
                  <c:v>28</c:v>
                </c:pt>
                <c:pt idx="75">
                  <c:v>28</c:v>
                </c:pt>
                <c:pt idx="76">
                  <c:v>28</c:v>
                </c:pt>
                <c:pt idx="77">
                  <c:v>29</c:v>
                </c:pt>
                <c:pt idx="78">
                  <c:v>29</c:v>
                </c:pt>
                <c:pt idx="79">
                  <c:v>29</c:v>
                </c:pt>
                <c:pt idx="80">
                  <c:v>29</c:v>
                </c:pt>
                <c:pt idx="81">
                  <c:v>29</c:v>
                </c:pt>
                <c:pt idx="82">
                  <c:v>29</c:v>
                </c:pt>
                <c:pt idx="83">
                  <c:v>29</c:v>
                </c:pt>
                <c:pt idx="84">
                  <c:v>29</c:v>
                </c:pt>
                <c:pt idx="85">
                  <c:v>29</c:v>
                </c:pt>
                <c:pt idx="86">
                  <c:v>29</c:v>
                </c:pt>
                <c:pt idx="87">
                  <c:v>29</c:v>
                </c:pt>
                <c:pt idx="88">
                  <c:v>29</c:v>
                </c:pt>
                <c:pt idx="89">
                  <c:v>29</c:v>
                </c:pt>
                <c:pt idx="90">
                  <c:v>29</c:v>
                </c:pt>
                <c:pt idx="91">
                  <c:v>29</c:v>
                </c:pt>
                <c:pt idx="92">
                  <c:v>29</c:v>
                </c:pt>
                <c:pt idx="93">
                  <c:v>29</c:v>
                </c:pt>
                <c:pt idx="94">
                  <c:v>29</c:v>
                </c:pt>
                <c:pt idx="95">
                  <c:v>29</c:v>
                </c:pt>
                <c:pt idx="96">
                  <c:v>29</c:v>
                </c:pt>
                <c:pt idx="97">
                  <c:v>29</c:v>
                </c:pt>
                <c:pt idx="98">
                  <c:v>29</c:v>
                </c:pt>
                <c:pt idx="99">
                  <c:v>30</c:v>
                </c:pt>
                <c:pt idx="100">
                  <c:v>30</c:v>
                </c:pt>
                <c:pt idx="101">
                  <c:v>30</c:v>
                </c:pt>
                <c:pt idx="102">
                  <c:v>30</c:v>
                </c:pt>
                <c:pt idx="103">
                  <c:v>30</c:v>
                </c:pt>
                <c:pt idx="104">
                  <c:v>30</c:v>
                </c:pt>
                <c:pt idx="105">
                  <c:v>30</c:v>
                </c:pt>
                <c:pt idx="106">
                  <c:v>30</c:v>
                </c:pt>
                <c:pt idx="107">
                  <c:v>30</c:v>
                </c:pt>
                <c:pt idx="108">
                  <c:v>31</c:v>
                </c:pt>
                <c:pt idx="109">
                  <c:v>31</c:v>
                </c:pt>
                <c:pt idx="110">
                  <c:v>31</c:v>
                </c:pt>
                <c:pt idx="111">
                  <c:v>31</c:v>
                </c:pt>
                <c:pt idx="112">
                  <c:v>31</c:v>
                </c:pt>
                <c:pt idx="113">
                  <c:v>31</c:v>
                </c:pt>
                <c:pt idx="114">
                  <c:v>31</c:v>
                </c:pt>
                <c:pt idx="115">
                  <c:v>31</c:v>
                </c:pt>
                <c:pt idx="116">
                  <c:v>31</c:v>
                </c:pt>
                <c:pt idx="117">
                  <c:v>31</c:v>
                </c:pt>
                <c:pt idx="118">
                  <c:v>31</c:v>
                </c:pt>
                <c:pt idx="119">
                  <c:v>31</c:v>
                </c:pt>
                <c:pt idx="120">
                  <c:v>31</c:v>
                </c:pt>
                <c:pt idx="121">
                  <c:v>31</c:v>
                </c:pt>
                <c:pt idx="122">
                  <c:v>31</c:v>
                </c:pt>
                <c:pt idx="123">
                  <c:v>31</c:v>
                </c:pt>
                <c:pt idx="124">
                  <c:v>31</c:v>
                </c:pt>
                <c:pt idx="125">
                  <c:v>30</c:v>
                </c:pt>
                <c:pt idx="126">
                  <c:v>30</c:v>
                </c:pt>
                <c:pt idx="127">
                  <c:v>30</c:v>
                </c:pt>
                <c:pt idx="128">
                  <c:v>30</c:v>
                </c:pt>
                <c:pt idx="129">
                  <c:v>29</c:v>
                </c:pt>
                <c:pt idx="130">
                  <c:v>29</c:v>
                </c:pt>
                <c:pt idx="131">
                  <c:v>29</c:v>
                </c:pt>
                <c:pt idx="132">
                  <c:v>29</c:v>
                </c:pt>
                <c:pt idx="133">
                  <c:v>29</c:v>
                </c:pt>
                <c:pt idx="134">
                  <c:v>29</c:v>
                </c:pt>
                <c:pt idx="135">
                  <c:v>29</c:v>
                </c:pt>
                <c:pt idx="136">
                  <c:v>29</c:v>
                </c:pt>
                <c:pt idx="137">
                  <c:v>29</c:v>
                </c:pt>
                <c:pt idx="138">
                  <c:v>29</c:v>
                </c:pt>
                <c:pt idx="139">
                  <c:v>29</c:v>
                </c:pt>
                <c:pt idx="140">
                  <c:v>29</c:v>
                </c:pt>
                <c:pt idx="141">
                  <c:v>29</c:v>
                </c:pt>
                <c:pt idx="142">
                  <c:v>29</c:v>
                </c:pt>
                <c:pt idx="143">
                  <c:v>29</c:v>
                </c:pt>
                <c:pt idx="144">
                  <c:v>29</c:v>
                </c:pt>
                <c:pt idx="145">
                  <c:v>28</c:v>
                </c:pt>
                <c:pt idx="146">
                  <c:v>28</c:v>
                </c:pt>
                <c:pt idx="147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B7-4A01-8576-CBC920846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335552"/>
        <c:axId val="137321088"/>
      </c:areaChart>
      <c:lineChart>
        <c:grouping val="standard"/>
        <c:varyColors val="0"/>
        <c:ser>
          <c:idx val="2"/>
          <c:order val="2"/>
          <c:tx>
            <c:strRef>
              <c:f>'Long-term trends'!$D$2</c:f>
              <c:strCache>
                <c:ptCount val="1"/>
                <c:pt idx="0">
                  <c:v>All brokers</c:v>
                </c:pt>
              </c:strCache>
            </c:strRef>
          </c:tx>
          <c:spPr>
            <a:ln w="28575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cat>
            <c:strRef>
              <c:f>'Long-term trends'!$A$4:$A$152</c:f>
              <c:strCache>
                <c:ptCount val="148"/>
                <c:pt idx="0">
                  <c:v>JAN05</c:v>
                </c:pt>
                <c:pt idx="1">
                  <c:v>FEB05</c:v>
                </c:pt>
                <c:pt idx="2">
                  <c:v>MAR05</c:v>
                </c:pt>
                <c:pt idx="3">
                  <c:v>APR05</c:v>
                </c:pt>
                <c:pt idx="4">
                  <c:v>MAY05</c:v>
                </c:pt>
                <c:pt idx="5">
                  <c:v>JUN05</c:v>
                </c:pt>
                <c:pt idx="6">
                  <c:v>JUL05</c:v>
                </c:pt>
                <c:pt idx="7">
                  <c:v>AUG05</c:v>
                </c:pt>
                <c:pt idx="8">
                  <c:v>SEP05</c:v>
                </c:pt>
                <c:pt idx="9">
                  <c:v>OCT05</c:v>
                </c:pt>
                <c:pt idx="10">
                  <c:v>NOV05</c:v>
                </c:pt>
                <c:pt idx="11">
                  <c:v>DEC05</c:v>
                </c:pt>
                <c:pt idx="12">
                  <c:v>JAN06</c:v>
                </c:pt>
                <c:pt idx="13">
                  <c:v>FEB06</c:v>
                </c:pt>
                <c:pt idx="14">
                  <c:v>MAR06</c:v>
                </c:pt>
                <c:pt idx="15">
                  <c:v>APR06</c:v>
                </c:pt>
                <c:pt idx="16">
                  <c:v>MAY06</c:v>
                </c:pt>
                <c:pt idx="17">
                  <c:v>JUN06</c:v>
                </c:pt>
                <c:pt idx="18">
                  <c:v>JUL06</c:v>
                </c:pt>
                <c:pt idx="19">
                  <c:v>AUG06</c:v>
                </c:pt>
                <c:pt idx="20">
                  <c:v>SEP06</c:v>
                </c:pt>
                <c:pt idx="21">
                  <c:v>OCT06</c:v>
                </c:pt>
                <c:pt idx="22">
                  <c:v>NOV06</c:v>
                </c:pt>
                <c:pt idx="23">
                  <c:v>DEC06</c:v>
                </c:pt>
                <c:pt idx="24">
                  <c:v>JAN07</c:v>
                </c:pt>
                <c:pt idx="25">
                  <c:v>FEB07</c:v>
                </c:pt>
                <c:pt idx="26">
                  <c:v>MAR07</c:v>
                </c:pt>
                <c:pt idx="27">
                  <c:v>APR07</c:v>
                </c:pt>
                <c:pt idx="28">
                  <c:v>MAY07</c:v>
                </c:pt>
                <c:pt idx="29">
                  <c:v>JUN07</c:v>
                </c:pt>
                <c:pt idx="30">
                  <c:v>JUL07</c:v>
                </c:pt>
                <c:pt idx="31">
                  <c:v>AUG07</c:v>
                </c:pt>
                <c:pt idx="32">
                  <c:v>SEP07</c:v>
                </c:pt>
                <c:pt idx="33">
                  <c:v>OCT07</c:v>
                </c:pt>
                <c:pt idx="34">
                  <c:v>NOV07</c:v>
                </c:pt>
                <c:pt idx="35">
                  <c:v>DEC07</c:v>
                </c:pt>
                <c:pt idx="36">
                  <c:v>JAN08</c:v>
                </c:pt>
                <c:pt idx="37">
                  <c:v>FEB08</c:v>
                </c:pt>
                <c:pt idx="38">
                  <c:v>MAR08</c:v>
                </c:pt>
                <c:pt idx="39">
                  <c:v>APR08</c:v>
                </c:pt>
                <c:pt idx="40">
                  <c:v>MAY08</c:v>
                </c:pt>
                <c:pt idx="41">
                  <c:v>JUN08</c:v>
                </c:pt>
                <c:pt idx="42">
                  <c:v>JUL08</c:v>
                </c:pt>
                <c:pt idx="43">
                  <c:v>AUG08</c:v>
                </c:pt>
                <c:pt idx="44">
                  <c:v>SEP08</c:v>
                </c:pt>
                <c:pt idx="45">
                  <c:v>OCT08</c:v>
                </c:pt>
                <c:pt idx="46">
                  <c:v>NOV08</c:v>
                </c:pt>
                <c:pt idx="47">
                  <c:v>DEC08</c:v>
                </c:pt>
                <c:pt idx="48">
                  <c:v>JAN09</c:v>
                </c:pt>
                <c:pt idx="49">
                  <c:v>FEB09</c:v>
                </c:pt>
                <c:pt idx="50">
                  <c:v>MAR09</c:v>
                </c:pt>
                <c:pt idx="51">
                  <c:v>APR09</c:v>
                </c:pt>
                <c:pt idx="52">
                  <c:v>MAY09</c:v>
                </c:pt>
                <c:pt idx="53">
                  <c:v>JUN09</c:v>
                </c:pt>
                <c:pt idx="54">
                  <c:v>JUL09</c:v>
                </c:pt>
                <c:pt idx="55">
                  <c:v>AUG09</c:v>
                </c:pt>
                <c:pt idx="56">
                  <c:v>SEP09</c:v>
                </c:pt>
                <c:pt idx="57">
                  <c:v>OCT09</c:v>
                </c:pt>
                <c:pt idx="58">
                  <c:v>NOV09</c:v>
                </c:pt>
                <c:pt idx="59">
                  <c:v>DEC09</c:v>
                </c:pt>
                <c:pt idx="60">
                  <c:v>JAN10</c:v>
                </c:pt>
                <c:pt idx="61">
                  <c:v>FEB10</c:v>
                </c:pt>
                <c:pt idx="62">
                  <c:v>MAR10</c:v>
                </c:pt>
                <c:pt idx="63">
                  <c:v>APR10</c:v>
                </c:pt>
                <c:pt idx="64">
                  <c:v>MAY10</c:v>
                </c:pt>
                <c:pt idx="65">
                  <c:v>JUN10</c:v>
                </c:pt>
                <c:pt idx="66">
                  <c:v>JUL10</c:v>
                </c:pt>
                <c:pt idx="67">
                  <c:v>AUG10</c:v>
                </c:pt>
                <c:pt idx="68">
                  <c:v>SEP10</c:v>
                </c:pt>
                <c:pt idx="69">
                  <c:v>OCT10</c:v>
                </c:pt>
                <c:pt idx="70">
                  <c:v>NOV10</c:v>
                </c:pt>
                <c:pt idx="71">
                  <c:v>DEC10</c:v>
                </c:pt>
                <c:pt idx="72">
                  <c:v>JAN11</c:v>
                </c:pt>
                <c:pt idx="73">
                  <c:v>FEB11</c:v>
                </c:pt>
                <c:pt idx="74">
                  <c:v>MAR11</c:v>
                </c:pt>
                <c:pt idx="75">
                  <c:v>APR11</c:v>
                </c:pt>
                <c:pt idx="76">
                  <c:v>MAY11</c:v>
                </c:pt>
                <c:pt idx="77">
                  <c:v>JUN11</c:v>
                </c:pt>
                <c:pt idx="78">
                  <c:v>JUL11</c:v>
                </c:pt>
                <c:pt idx="79">
                  <c:v>AUG11</c:v>
                </c:pt>
                <c:pt idx="80">
                  <c:v>SEP11</c:v>
                </c:pt>
                <c:pt idx="81">
                  <c:v>OCT11</c:v>
                </c:pt>
                <c:pt idx="82">
                  <c:v>NOV11</c:v>
                </c:pt>
                <c:pt idx="83">
                  <c:v>DEC11</c:v>
                </c:pt>
                <c:pt idx="84">
                  <c:v>JAN12</c:v>
                </c:pt>
                <c:pt idx="85">
                  <c:v>FEB12</c:v>
                </c:pt>
                <c:pt idx="86">
                  <c:v>MAR12</c:v>
                </c:pt>
                <c:pt idx="87">
                  <c:v>APR12</c:v>
                </c:pt>
                <c:pt idx="88">
                  <c:v>MAY12</c:v>
                </c:pt>
                <c:pt idx="89">
                  <c:v>JUN12</c:v>
                </c:pt>
                <c:pt idx="90">
                  <c:v>JUL12</c:v>
                </c:pt>
                <c:pt idx="91">
                  <c:v>AUG12</c:v>
                </c:pt>
                <c:pt idx="92">
                  <c:v>SEP12</c:v>
                </c:pt>
                <c:pt idx="93">
                  <c:v>OCT12</c:v>
                </c:pt>
                <c:pt idx="94">
                  <c:v>NOV12</c:v>
                </c:pt>
                <c:pt idx="95">
                  <c:v>DEC12</c:v>
                </c:pt>
                <c:pt idx="96">
                  <c:v>JAN13</c:v>
                </c:pt>
                <c:pt idx="97">
                  <c:v>FEB13</c:v>
                </c:pt>
                <c:pt idx="98">
                  <c:v>MAR13</c:v>
                </c:pt>
                <c:pt idx="99">
                  <c:v>APR13</c:v>
                </c:pt>
                <c:pt idx="100">
                  <c:v>MAY13</c:v>
                </c:pt>
                <c:pt idx="101">
                  <c:v>JUN13</c:v>
                </c:pt>
                <c:pt idx="102">
                  <c:v>JUL13</c:v>
                </c:pt>
                <c:pt idx="103">
                  <c:v>AUG13</c:v>
                </c:pt>
                <c:pt idx="104">
                  <c:v>SEP13</c:v>
                </c:pt>
                <c:pt idx="105">
                  <c:v>OCT13</c:v>
                </c:pt>
                <c:pt idx="106">
                  <c:v>NOV13</c:v>
                </c:pt>
                <c:pt idx="107">
                  <c:v>DEC13</c:v>
                </c:pt>
                <c:pt idx="108">
                  <c:v>JAN14</c:v>
                </c:pt>
                <c:pt idx="109">
                  <c:v>FEB14</c:v>
                </c:pt>
                <c:pt idx="110">
                  <c:v>MAR14</c:v>
                </c:pt>
                <c:pt idx="111">
                  <c:v>APR14</c:v>
                </c:pt>
                <c:pt idx="112">
                  <c:v>MAY14</c:v>
                </c:pt>
                <c:pt idx="113">
                  <c:v>JUN14</c:v>
                </c:pt>
                <c:pt idx="114">
                  <c:v>JUL14</c:v>
                </c:pt>
                <c:pt idx="115">
                  <c:v>AUG14</c:v>
                </c:pt>
                <c:pt idx="116">
                  <c:v>SEP14</c:v>
                </c:pt>
                <c:pt idx="117">
                  <c:v>OCT14</c:v>
                </c:pt>
                <c:pt idx="118">
                  <c:v>NOV14</c:v>
                </c:pt>
                <c:pt idx="119">
                  <c:v>DEC14</c:v>
                </c:pt>
                <c:pt idx="120">
                  <c:v>JAN15</c:v>
                </c:pt>
                <c:pt idx="121">
                  <c:v>FEB15</c:v>
                </c:pt>
                <c:pt idx="122">
                  <c:v>MAR15</c:v>
                </c:pt>
                <c:pt idx="123">
                  <c:v>APR15</c:v>
                </c:pt>
                <c:pt idx="124">
                  <c:v>MAY15</c:v>
                </c:pt>
                <c:pt idx="125">
                  <c:v>JUN15</c:v>
                </c:pt>
                <c:pt idx="126">
                  <c:v>JUL15</c:v>
                </c:pt>
                <c:pt idx="127">
                  <c:v>AUG15</c:v>
                </c:pt>
                <c:pt idx="128">
                  <c:v>SEP15</c:v>
                </c:pt>
                <c:pt idx="129">
                  <c:v>OCT15</c:v>
                </c:pt>
                <c:pt idx="130">
                  <c:v>NOV15</c:v>
                </c:pt>
                <c:pt idx="131">
                  <c:v>DEC15</c:v>
                </c:pt>
                <c:pt idx="132">
                  <c:v>JAN16</c:v>
                </c:pt>
                <c:pt idx="133">
                  <c:v>FEB16</c:v>
                </c:pt>
                <c:pt idx="134">
                  <c:v>MAR16</c:v>
                </c:pt>
                <c:pt idx="135">
                  <c:v>APR16</c:v>
                </c:pt>
                <c:pt idx="136">
                  <c:v>MAY16</c:v>
                </c:pt>
                <c:pt idx="137">
                  <c:v>JUN16</c:v>
                </c:pt>
                <c:pt idx="138">
                  <c:v>JUL16</c:v>
                </c:pt>
                <c:pt idx="139">
                  <c:v>AUG16</c:v>
                </c:pt>
                <c:pt idx="140">
                  <c:v>SEP16</c:v>
                </c:pt>
                <c:pt idx="141">
                  <c:v>OCT16</c:v>
                </c:pt>
                <c:pt idx="142">
                  <c:v>NOV16</c:v>
                </c:pt>
                <c:pt idx="143">
                  <c:v>DEC16</c:v>
                </c:pt>
                <c:pt idx="144">
                  <c:v>JAN17</c:v>
                </c:pt>
                <c:pt idx="145">
                  <c:v>FEB17</c:v>
                </c:pt>
                <c:pt idx="146">
                  <c:v>MAR17</c:v>
                </c:pt>
                <c:pt idx="147">
                  <c:v>APR17</c:v>
                </c:pt>
              </c:strCache>
            </c:strRef>
          </c:cat>
          <c:val>
            <c:numRef>
              <c:f>'Long-term trends'!$D$4:$D$152</c:f>
              <c:numCache>
                <c:formatCode>General</c:formatCode>
                <c:ptCount val="149"/>
                <c:pt idx="0">
                  <c:v>7228</c:v>
                </c:pt>
                <c:pt idx="1">
                  <c:v>7229</c:v>
                </c:pt>
                <c:pt idx="2">
                  <c:v>7227</c:v>
                </c:pt>
                <c:pt idx="3">
                  <c:v>7211</c:v>
                </c:pt>
                <c:pt idx="4">
                  <c:v>7185</c:v>
                </c:pt>
                <c:pt idx="5">
                  <c:v>7161</c:v>
                </c:pt>
                <c:pt idx="6">
                  <c:v>7134</c:v>
                </c:pt>
                <c:pt idx="7">
                  <c:v>7069</c:v>
                </c:pt>
                <c:pt idx="8">
                  <c:v>6999</c:v>
                </c:pt>
                <c:pt idx="9">
                  <c:v>6918</c:v>
                </c:pt>
                <c:pt idx="10">
                  <c:v>6837</c:v>
                </c:pt>
                <c:pt idx="11">
                  <c:v>6751</c:v>
                </c:pt>
                <c:pt idx="12">
                  <c:v>6676</c:v>
                </c:pt>
                <c:pt idx="13">
                  <c:v>6552</c:v>
                </c:pt>
                <c:pt idx="14">
                  <c:v>6293</c:v>
                </c:pt>
                <c:pt idx="15">
                  <c:v>6121</c:v>
                </c:pt>
                <c:pt idx="16">
                  <c:v>6024</c:v>
                </c:pt>
                <c:pt idx="17">
                  <c:v>5984</c:v>
                </c:pt>
                <c:pt idx="18">
                  <c:v>5848</c:v>
                </c:pt>
                <c:pt idx="19">
                  <c:v>5746</c:v>
                </c:pt>
                <c:pt idx="20">
                  <c:v>5656</c:v>
                </c:pt>
                <c:pt idx="21">
                  <c:v>5583</c:v>
                </c:pt>
                <c:pt idx="22">
                  <c:v>5503</c:v>
                </c:pt>
                <c:pt idx="23">
                  <c:v>5440</c:v>
                </c:pt>
                <c:pt idx="24">
                  <c:v>5372</c:v>
                </c:pt>
                <c:pt idx="25">
                  <c:v>5295</c:v>
                </c:pt>
                <c:pt idx="26">
                  <c:v>5165</c:v>
                </c:pt>
                <c:pt idx="27">
                  <c:v>5093</c:v>
                </c:pt>
                <c:pt idx="28">
                  <c:v>5074</c:v>
                </c:pt>
                <c:pt idx="29">
                  <c:v>5034</c:v>
                </c:pt>
                <c:pt idx="30">
                  <c:v>4993</c:v>
                </c:pt>
                <c:pt idx="31">
                  <c:v>4931</c:v>
                </c:pt>
                <c:pt idx="32">
                  <c:v>4872</c:v>
                </c:pt>
                <c:pt idx="33">
                  <c:v>4830</c:v>
                </c:pt>
                <c:pt idx="34">
                  <c:v>4764</c:v>
                </c:pt>
                <c:pt idx="35">
                  <c:v>4728</c:v>
                </c:pt>
                <c:pt idx="36">
                  <c:v>4689</c:v>
                </c:pt>
                <c:pt idx="37">
                  <c:v>4638</c:v>
                </c:pt>
                <c:pt idx="38">
                  <c:v>4581</c:v>
                </c:pt>
                <c:pt idx="39">
                  <c:v>4538</c:v>
                </c:pt>
                <c:pt idx="40">
                  <c:v>4516</c:v>
                </c:pt>
                <c:pt idx="41">
                  <c:v>4509</c:v>
                </c:pt>
                <c:pt idx="42">
                  <c:v>4446</c:v>
                </c:pt>
                <c:pt idx="43">
                  <c:v>4395</c:v>
                </c:pt>
                <c:pt idx="44">
                  <c:v>4339</c:v>
                </c:pt>
                <c:pt idx="45">
                  <c:v>4310</c:v>
                </c:pt>
                <c:pt idx="46">
                  <c:v>4282</c:v>
                </c:pt>
                <c:pt idx="47">
                  <c:v>4249</c:v>
                </c:pt>
                <c:pt idx="48">
                  <c:v>4226</c:v>
                </c:pt>
                <c:pt idx="49">
                  <c:v>4195</c:v>
                </c:pt>
                <c:pt idx="50">
                  <c:v>4156</c:v>
                </c:pt>
                <c:pt idx="51">
                  <c:v>4102</c:v>
                </c:pt>
                <c:pt idx="52">
                  <c:v>4082</c:v>
                </c:pt>
                <c:pt idx="53">
                  <c:v>4067</c:v>
                </c:pt>
                <c:pt idx="54">
                  <c:v>4048</c:v>
                </c:pt>
                <c:pt idx="55">
                  <c:v>4022</c:v>
                </c:pt>
                <c:pt idx="56">
                  <c:v>3982</c:v>
                </c:pt>
                <c:pt idx="57">
                  <c:v>3959</c:v>
                </c:pt>
                <c:pt idx="58">
                  <c:v>3945</c:v>
                </c:pt>
                <c:pt idx="59">
                  <c:v>3934</c:v>
                </c:pt>
                <c:pt idx="60">
                  <c:v>3916</c:v>
                </c:pt>
                <c:pt idx="61">
                  <c:v>3905</c:v>
                </c:pt>
                <c:pt idx="62">
                  <c:v>3851</c:v>
                </c:pt>
                <c:pt idx="63">
                  <c:v>3843</c:v>
                </c:pt>
                <c:pt idx="64">
                  <c:v>3827</c:v>
                </c:pt>
                <c:pt idx="65">
                  <c:v>3827</c:v>
                </c:pt>
                <c:pt idx="66">
                  <c:v>3825</c:v>
                </c:pt>
                <c:pt idx="67">
                  <c:v>3822</c:v>
                </c:pt>
                <c:pt idx="68">
                  <c:v>3807</c:v>
                </c:pt>
                <c:pt idx="69">
                  <c:v>3798</c:v>
                </c:pt>
                <c:pt idx="70">
                  <c:v>3795</c:v>
                </c:pt>
                <c:pt idx="71">
                  <c:v>3786</c:v>
                </c:pt>
                <c:pt idx="72">
                  <c:v>3767</c:v>
                </c:pt>
                <c:pt idx="73">
                  <c:v>3753</c:v>
                </c:pt>
                <c:pt idx="74">
                  <c:v>3734</c:v>
                </c:pt>
                <c:pt idx="75">
                  <c:v>3705</c:v>
                </c:pt>
                <c:pt idx="76">
                  <c:v>3706</c:v>
                </c:pt>
                <c:pt idx="77">
                  <c:v>3696</c:v>
                </c:pt>
                <c:pt idx="78">
                  <c:v>3698</c:v>
                </c:pt>
                <c:pt idx="79">
                  <c:v>3694</c:v>
                </c:pt>
                <c:pt idx="80">
                  <c:v>3687</c:v>
                </c:pt>
                <c:pt idx="81">
                  <c:v>3680</c:v>
                </c:pt>
                <c:pt idx="82">
                  <c:v>3671</c:v>
                </c:pt>
                <c:pt idx="83">
                  <c:v>3656</c:v>
                </c:pt>
                <c:pt idx="84">
                  <c:v>3659</c:v>
                </c:pt>
                <c:pt idx="85">
                  <c:v>3654</c:v>
                </c:pt>
                <c:pt idx="86">
                  <c:v>3641</c:v>
                </c:pt>
                <c:pt idx="87">
                  <c:v>3644</c:v>
                </c:pt>
                <c:pt idx="88">
                  <c:v>3634</c:v>
                </c:pt>
                <c:pt idx="89">
                  <c:v>3631</c:v>
                </c:pt>
                <c:pt idx="90">
                  <c:v>3634</c:v>
                </c:pt>
                <c:pt idx="91">
                  <c:v>3630</c:v>
                </c:pt>
                <c:pt idx="92">
                  <c:v>3627</c:v>
                </c:pt>
                <c:pt idx="93">
                  <c:v>3625</c:v>
                </c:pt>
                <c:pt idx="94">
                  <c:v>3623</c:v>
                </c:pt>
                <c:pt idx="95">
                  <c:v>3621</c:v>
                </c:pt>
                <c:pt idx="96">
                  <c:v>3614</c:v>
                </c:pt>
                <c:pt idx="97">
                  <c:v>3607</c:v>
                </c:pt>
                <c:pt idx="98">
                  <c:v>3590</c:v>
                </c:pt>
                <c:pt idx="99">
                  <c:v>3576</c:v>
                </c:pt>
                <c:pt idx="100">
                  <c:v>3566</c:v>
                </c:pt>
                <c:pt idx="101">
                  <c:v>3558</c:v>
                </c:pt>
                <c:pt idx="102">
                  <c:v>3552</c:v>
                </c:pt>
                <c:pt idx="103">
                  <c:v>3538</c:v>
                </c:pt>
                <c:pt idx="104">
                  <c:v>3533</c:v>
                </c:pt>
                <c:pt idx="105">
                  <c:v>3530</c:v>
                </c:pt>
                <c:pt idx="106">
                  <c:v>3525</c:v>
                </c:pt>
                <c:pt idx="107">
                  <c:v>3519</c:v>
                </c:pt>
                <c:pt idx="108">
                  <c:v>3538</c:v>
                </c:pt>
                <c:pt idx="109">
                  <c:v>3529</c:v>
                </c:pt>
                <c:pt idx="110">
                  <c:v>3512</c:v>
                </c:pt>
                <c:pt idx="111">
                  <c:v>3512</c:v>
                </c:pt>
                <c:pt idx="112">
                  <c:v>3503</c:v>
                </c:pt>
                <c:pt idx="113">
                  <c:v>3504</c:v>
                </c:pt>
                <c:pt idx="114">
                  <c:v>3505</c:v>
                </c:pt>
                <c:pt idx="115">
                  <c:v>3496</c:v>
                </c:pt>
                <c:pt idx="116">
                  <c:v>3485</c:v>
                </c:pt>
                <c:pt idx="117">
                  <c:v>3474</c:v>
                </c:pt>
                <c:pt idx="118">
                  <c:v>3466</c:v>
                </c:pt>
                <c:pt idx="119">
                  <c:v>3456</c:v>
                </c:pt>
                <c:pt idx="120">
                  <c:v>3455</c:v>
                </c:pt>
                <c:pt idx="121">
                  <c:v>3437</c:v>
                </c:pt>
                <c:pt idx="122">
                  <c:v>3425</c:v>
                </c:pt>
                <c:pt idx="123">
                  <c:v>3414</c:v>
                </c:pt>
                <c:pt idx="124">
                  <c:v>3408</c:v>
                </c:pt>
                <c:pt idx="125">
                  <c:v>3405</c:v>
                </c:pt>
                <c:pt idx="126">
                  <c:v>3398</c:v>
                </c:pt>
                <c:pt idx="127">
                  <c:v>3395</c:v>
                </c:pt>
                <c:pt idx="128">
                  <c:v>3389</c:v>
                </c:pt>
                <c:pt idx="129">
                  <c:v>3373</c:v>
                </c:pt>
                <c:pt idx="130">
                  <c:v>3368</c:v>
                </c:pt>
                <c:pt idx="131">
                  <c:v>3370</c:v>
                </c:pt>
                <c:pt idx="132">
                  <c:v>3362</c:v>
                </c:pt>
                <c:pt idx="133">
                  <c:v>3359</c:v>
                </c:pt>
                <c:pt idx="134">
                  <c:v>3341</c:v>
                </c:pt>
                <c:pt idx="135">
                  <c:v>3330</c:v>
                </c:pt>
                <c:pt idx="136">
                  <c:v>3326</c:v>
                </c:pt>
                <c:pt idx="137">
                  <c:v>3318</c:v>
                </c:pt>
                <c:pt idx="138">
                  <c:v>3314</c:v>
                </c:pt>
                <c:pt idx="139">
                  <c:v>3302</c:v>
                </c:pt>
                <c:pt idx="140">
                  <c:v>3301</c:v>
                </c:pt>
                <c:pt idx="141">
                  <c:v>3298</c:v>
                </c:pt>
                <c:pt idx="142">
                  <c:v>3302</c:v>
                </c:pt>
                <c:pt idx="143">
                  <c:v>3288</c:v>
                </c:pt>
                <c:pt idx="144">
                  <c:v>3286</c:v>
                </c:pt>
                <c:pt idx="145">
                  <c:v>3278</c:v>
                </c:pt>
                <c:pt idx="146">
                  <c:v>3274</c:v>
                </c:pt>
                <c:pt idx="147">
                  <c:v>3263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B7-4A01-8576-CBC920846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4003672"/>
        <c:axId val="404008264"/>
      </c:lineChart>
      <c:valAx>
        <c:axId val="13732108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b="0" i="0" baseline="0">
                    <a:effectLst/>
                  </a:rPr>
                  <a:t>MGA/Wholesale</a:t>
                </a:r>
                <a:endParaRPr lang="en-GB">
                  <a:effectLst/>
                </a:endParaRPr>
              </a:p>
            </c:rich>
          </c:tx>
          <c:layout>
            <c:manualLayout>
              <c:xMode val="edge"/>
              <c:yMode val="edge"/>
              <c:x val="0.9411935829157938"/>
              <c:y val="0.288829590745601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335552"/>
        <c:crosses val="max"/>
        <c:crossBetween val="between"/>
      </c:valAx>
      <c:catAx>
        <c:axId val="137335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7321088"/>
        <c:crosses val="autoZero"/>
        <c:auto val="1"/>
        <c:lblAlgn val="ctr"/>
        <c:lblOffset val="100"/>
        <c:noMultiLvlLbl val="0"/>
      </c:catAx>
      <c:valAx>
        <c:axId val="404008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003672"/>
        <c:crosses val="autoZero"/>
        <c:crossBetween val="between"/>
      </c:valAx>
      <c:catAx>
        <c:axId val="404003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40082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M&amp;A</a:t>
            </a:r>
            <a:r>
              <a:rPr lang="en-GB" sz="2400" baseline="0">
                <a:latin typeface="Arial" panose="020B0604020202020204" pitchFamily="34" charset="0"/>
                <a:cs typeface="Arial" panose="020B0604020202020204" pitchFamily="34" charset="0"/>
              </a:rPr>
              <a:t> Deals 2011 to 2016</a:t>
            </a: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'M&amp;A activity'!$A$24</c:f>
              <c:strCache>
                <c:ptCount val="1"/>
                <c:pt idx="0">
                  <c:v>All Brokers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571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'M&amp;A activity'!$B$23:$G$23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'M&amp;A activity'!$B$24:$G$24</c:f>
              <c:numCache>
                <c:formatCode>General</c:formatCode>
                <c:ptCount val="6"/>
                <c:pt idx="0">
                  <c:v>13</c:v>
                </c:pt>
                <c:pt idx="1">
                  <c:v>17</c:v>
                </c:pt>
                <c:pt idx="2">
                  <c:v>24</c:v>
                </c:pt>
                <c:pt idx="3">
                  <c:v>24</c:v>
                </c:pt>
                <c:pt idx="4">
                  <c:v>30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C2-44AD-AFE9-25CB8A6E9AF1}"/>
            </c:ext>
          </c:extLst>
        </c:ser>
        <c:ser>
          <c:idx val="1"/>
          <c:order val="1"/>
          <c:tx>
            <c:strRef>
              <c:f>'M&amp;A activity'!$A$25</c:f>
              <c:strCache>
                <c:ptCount val="1"/>
                <c:pt idx="0">
                  <c:v>MGAs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trendline>
            <c:spPr>
              <a:ln w="60325" cap="rnd">
                <a:solidFill>
                  <a:srgbClr val="FFCF0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'M&amp;A activity'!$B$23:$G$23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'M&amp;A activity'!$B$25:$G$25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6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C2-44AD-AFE9-25CB8A6E9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223168"/>
        <c:axId val="137233152"/>
      </c:barChart>
      <c:catAx>
        <c:axId val="13722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33152"/>
        <c:crosses val="autoZero"/>
        <c:auto val="1"/>
        <c:lblAlgn val="ctr"/>
        <c:lblOffset val="100"/>
        <c:noMultiLvlLbl val="0"/>
      </c:catAx>
      <c:valAx>
        <c:axId val="13723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Number of Deals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2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7"/>
            <a:ext cx="2925886" cy="1704543"/>
          </a:xfrm>
          <a:prstGeom prst="rect">
            <a:avLst/>
          </a:prstGeom>
        </p:spPr>
        <p:txBody>
          <a:bodyPr vert="horz" lIns="156602" tIns="78301" rIns="156602" bIns="78301" rtlCol="0"/>
          <a:lstStyle>
            <a:lvl1pPr algn="l">
              <a:defRPr sz="2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4597" y="7"/>
            <a:ext cx="2925886" cy="1704543"/>
          </a:xfrm>
          <a:prstGeom prst="rect">
            <a:avLst/>
          </a:prstGeom>
        </p:spPr>
        <p:txBody>
          <a:bodyPr vert="horz" lIns="156602" tIns="78301" rIns="156602" bIns="78301" rtlCol="0"/>
          <a:lstStyle>
            <a:lvl1pPr algn="r">
              <a:defRPr sz="2100"/>
            </a:lvl1pPr>
          </a:lstStyle>
          <a:p>
            <a:r>
              <a:rPr lang="en-GB"/>
              <a:t>02/12/2015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32268431"/>
            <a:ext cx="2925886" cy="1704540"/>
          </a:xfrm>
          <a:prstGeom prst="rect">
            <a:avLst/>
          </a:prstGeom>
        </p:spPr>
        <p:txBody>
          <a:bodyPr vert="horz" lIns="156602" tIns="78301" rIns="156602" bIns="78301" rtlCol="0" anchor="b"/>
          <a:lstStyle>
            <a:lvl1pPr algn="l">
              <a:defRPr sz="21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4597" y="32268431"/>
            <a:ext cx="2925886" cy="1704540"/>
          </a:xfrm>
          <a:prstGeom prst="rect">
            <a:avLst/>
          </a:prstGeom>
        </p:spPr>
        <p:txBody>
          <a:bodyPr vert="horz" lIns="156602" tIns="78301" rIns="156602" bIns="78301" rtlCol="0" anchor="b"/>
          <a:lstStyle>
            <a:lvl1pPr algn="r">
              <a:defRPr sz="2100"/>
            </a:lvl1pPr>
          </a:lstStyle>
          <a:p>
            <a:fld id="{186BB0FB-80F5-4494-A793-D31F20FA7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68970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5886" cy="1698649"/>
          </a:xfrm>
          <a:prstGeom prst="rect">
            <a:avLst/>
          </a:prstGeom>
        </p:spPr>
        <p:txBody>
          <a:bodyPr vert="horz" lIns="156602" tIns="78301" rIns="156602" bIns="78301" rtlCol="0"/>
          <a:lstStyle>
            <a:lvl1pPr algn="l">
              <a:defRPr sz="2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4597" y="1"/>
            <a:ext cx="2925886" cy="1698649"/>
          </a:xfrm>
          <a:prstGeom prst="rect">
            <a:avLst/>
          </a:prstGeom>
        </p:spPr>
        <p:txBody>
          <a:bodyPr vert="horz" lIns="156602" tIns="78301" rIns="156602" bIns="78301" rtlCol="0"/>
          <a:lstStyle>
            <a:lvl1pPr algn="r">
              <a:defRPr sz="2100"/>
            </a:lvl1pPr>
          </a:lstStyle>
          <a:p>
            <a:r>
              <a:rPr lang="en-GB"/>
              <a:t>02/12/2015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118100" y="2551113"/>
            <a:ext cx="16989425" cy="1274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56602" tIns="78301" rIns="156602" bIns="7830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5206" y="16137168"/>
            <a:ext cx="5401633" cy="15287837"/>
          </a:xfrm>
          <a:prstGeom prst="rect">
            <a:avLst/>
          </a:prstGeom>
        </p:spPr>
        <p:txBody>
          <a:bodyPr vert="horz" lIns="156602" tIns="78301" rIns="156602" bIns="7830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32268428"/>
            <a:ext cx="2925886" cy="1698649"/>
          </a:xfrm>
          <a:prstGeom prst="rect">
            <a:avLst/>
          </a:prstGeom>
        </p:spPr>
        <p:txBody>
          <a:bodyPr vert="horz" lIns="156602" tIns="78301" rIns="156602" bIns="78301" rtlCol="0" anchor="b"/>
          <a:lstStyle>
            <a:lvl1pPr algn="l">
              <a:defRPr sz="21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4597" y="32268428"/>
            <a:ext cx="2925886" cy="1698649"/>
          </a:xfrm>
          <a:prstGeom prst="rect">
            <a:avLst/>
          </a:prstGeom>
        </p:spPr>
        <p:txBody>
          <a:bodyPr vert="horz" lIns="156602" tIns="78301" rIns="156602" bIns="78301" rtlCol="0" anchor="b"/>
          <a:lstStyle>
            <a:lvl1pPr algn="r">
              <a:defRPr sz="2100"/>
            </a:lvl1pPr>
          </a:lstStyle>
          <a:p>
            <a:fld id="{4437C2C1-8AED-4689-BAA6-E3492437F5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53427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0613" y="1866900"/>
            <a:ext cx="4197350" cy="3148013"/>
          </a:xfrm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02/12/2015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7C2C1-8AED-4689-BAA6-E3492437F54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585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42938"/>
            <a:ext cx="6091238" cy="4568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5205" y="5611392"/>
            <a:ext cx="5401633" cy="266429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02/12/2015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7C2C1-8AED-4689-BAA6-E3492437F54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428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25" y="571500"/>
            <a:ext cx="5565775" cy="4173538"/>
          </a:xfrm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02/12/2015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7C2C1-8AED-4689-BAA6-E3492437F54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11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787400"/>
            <a:ext cx="5900738" cy="4424363"/>
          </a:xfrm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02/12/2015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7C2C1-8AED-4689-BAA6-E3492437F54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74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9113" y="642938"/>
            <a:ext cx="5702300" cy="4276725"/>
          </a:xfrm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02/12/2015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7C2C1-8AED-4689-BAA6-E3492437F54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565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2350" y="565150"/>
            <a:ext cx="5270500" cy="3952875"/>
          </a:xfrm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02/12/2015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7C2C1-8AED-4689-BAA6-E3492437F54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EC8182-48F4-4445-944D-CA60E713E1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093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3213" y="714375"/>
            <a:ext cx="6119812" cy="4591050"/>
          </a:xfrm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02/12/2015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7C2C1-8AED-4689-BAA6-E3492437F54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333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6550" y="714375"/>
            <a:ext cx="6078538" cy="4559300"/>
          </a:xfrm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02/12/2015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7C2C1-8AED-4689-BAA6-E3492437F54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186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9313" y="714375"/>
            <a:ext cx="5054600" cy="3790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5205" y="5035327"/>
            <a:ext cx="5401633" cy="1528783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02/12/2015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7C2C1-8AED-4689-BAA6-E3492437F54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886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42938"/>
            <a:ext cx="5419725" cy="4064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4541" y="5318574"/>
            <a:ext cx="5401633" cy="187699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02/12/2015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7C2C1-8AED-4689-BAA6-E3492437F544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957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3213" y="642938"/>
            <a:ext cx="6119812" cy="4589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2016" y="5539384"/>
            <a:ext cx="5401633" cy="367240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02/12/2015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7C2C1-8AED-4689-BAA6-E3492437F544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077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0550" y="642938"/>
            <a:ext cx="5419725" cy="4064000"/>
          </a:xfrm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02/12/2015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7C2C1-8AED-4689-BAA6-E3492437F54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553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9113" y="642938"/>
            <a:ext cx="5829300" cy="4371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516" y="5539384"/>
            <a:ext cx="5401633" cy="252027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02/12/2015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7C2C1-8AED-4689-BAA6-E3492437F544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503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3788" y="571500"/>
            <a:ext cx="5013325" cy="375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8517" y="4603279"/>
            <a:ext cx="6020943" cy="15287837"/>
          </a:xfrm>
        </p:spPr>
        <p:txBody>
          <a:bodyPr/>
          <a:lstStyle/>
          <a:p>
            <a:endParaRPr lang="en-GB" sz="1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02/12/2015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7C2C1-8AED-4689-BAA6-E3492437F544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6825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2575" y="498475"/>
            <a:ext cx="6186488" cy="464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5204" y="5613030"/>
            <a:ext cx="5401633" cy="244663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02/12/2015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7C2C1-8AED-4689-BAA6-E3492437F544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7303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1213" y="714375"/>
            <a:ext cx="5256212" cy="3941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8872" y="4819303"/>
            <a:ext cx="5401633" cy="15287837"/>
          </a:xfrm>
        </p:spPr>
        <p:txBody>
          <a:bodyPr/>
          <a:lstStyle/>
          <a:p>
            <a:endParaRPr lang="en-GB" sz="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02/12/2015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7C2C1-8AED-4689-BAA6-E3492437F544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756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561975"/>
            <a:ext cx="5281613" cy="3960813"/>
          </a:xfrm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02/12/2015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7C2C1-8AED-4689-BAA6-E3492437F544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5599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7888" y="544513"/>
            <a:ext cx="5329237" cy="3995737"/>
          </a:xfrm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02/12/2015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7C2C1-8AED-4689-BAA6-E3492437F544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6266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9113" y="787400"/>
            <a:ext cx="5811837" cy="43576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7C2C1-8AED-4689-BAA6-E3492437F544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02/12/2015</a:t>
            </a:r>
          </a:p>
        </p:txBody>
      </p:sp>
    </p:spTree>
    <p:extLst>
      <p:ext uri="{BB962C8B-B14F-4D97-AF65-F5344CB8AC3E}">
        <p14:creationId xmlns:p14="http://schemas.microsoft.com/office/powerpoint/2010/main" val="3021174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1698625"/>
            <a:ext cx="4929187" cy="3697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4379" y="5683399"/>
            <a:ext cx="5401633" cy="15287837"/>
          </a:xfrm>
        </p:spPr>
        <p:txBody>
          <a:bodyPr/>
          <a:lstStyle/>
          <a:p>
            <a:endParaRPr lang="en-GB" sz="10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02/12/2015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7C2C1-8AED-4689-BAA6-E3492437F54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992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427038"/>
            <a:ext cx="5281612" cy="3960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176" y="4814069"/>
            <a:ext cx="5302075" cy="11503385"/>
          </a:xfrm>
        </p:spPr>
        <p:txBody>
          <a:bodyPr/>
          <a:lstStyle/>
          <a:p>
            <a:pPr>
              <a:buClr>
                <a:srgbClr val="C2D22D"/>
              </a:buClr>
            </a:pPr>
            <a:endParaRPr lang="en-GB" sz="10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02/12/2015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7C2C1-8AED-4689-BAA6-E3492437F54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056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9975" y="1074738"/>
            <a:ext cx="4611688" cy="3459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5205" y="4819303"/>
            <a:ext cx="5401633" cy="15287837"/>
          </a:xfrm>
        </p:spPr>
        <p:txBody>
          <a:bodyPr/>
          <a:lstStyle/>
          <a:p>
            <a:endParaRPr lang="en-GB" sz="10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02/12/2015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7C2C1-8AED-4689-BAA6-E3492437F54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660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571500"/>
            <a:ext cx="4519612" cy="3389313"/>
          </a:xfrm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02/12/2015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7C2C1-8AED-4689-BAA6-E3492437F54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311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250" y="571500"/>
            <a:ext cx="5800725" cy="4351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5205" y="5251351"/>
            <a:ext cx="5401633" cy="3384375"/>
          </a:xfrm>
        </p:spPr>
        <p:txBody>
          <a:bodyPr/>
          <a:lstStyle/>
          <a:p>
            <a:endParaRPr lang="en-GB" sz="10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02/12/2015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7C2C1-8AED-4689-BAA6-E3492437F54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533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9113" y="714375"/>
            <a:ext cx="5899150" cy="4424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7492" y="5467375"/>
            <a:ext cx="5401633" cy="15287837"/>
          </a:xfrm>
        </p:spPr>
        <p:txBody>
          <a:bodyPr/>
          <a:lstStyle/>
          <a:p>
            <a:endParaRPr lang="en-GB" sz="10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02/12/2015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7C2C1-8AED-4689-BAA6-E3492437F54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856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2575" y="642938"/>
            <a:ext cx="6186488" cy="4640262"/>
          </a:xfrm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02/12/2015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7C2C1-8AED-4689-BAA6-E3492437F54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690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282000"/>
            <a:ext cx="9144000" cy="57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068960"/>
            <a:ext cx="9144000" cy="324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6372000"/>
            <a:ext cx="8280000" cy="36000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defRPr sz="900" baseline="0">
                <a:solidFill>
                  <a:srgbClr val="F2F2F2"/>
                </a:solidFill>
                <a:latin typeface="Arial"/>
                <a:cs typeface="Arial"/>
              </a:defRPr>
            </a:lvl1pPr>
            <a:lvl2pPr>
              <a:defRPr sz="1000">
                <a:solidFill>
                  <a:srgbClr val="7F7F7F"/>
                </a:solidFill>
                <a:latin typeface="Arial Narrow" panose="020B0606020202030204" pitchFamily="34" charset="0"/>
              </a:defRPr>
            </a:lvl2pPr>
            <a:lvl3pPr>
              <a:defRPr sz="1000">
                <a:solidFill>
                  <a:srgbClr val="7F7F7F"/>
                </a:solidFill>
                <a:latin typeface="Arial Narrow" panose="020B0606020202030204" pitchFamily="34" charset="0"/>
              </a:defRPr>
            </a:lvl3pPr>
            <a:lvl4pPr>
              <a:defRPr sz="1000">
                <a:solidFill>
                  <a:srgbClr val="7F7F7F"/>
                </a:solidFill>
                <a:latin typeface="Arial Narrow" panose="020B0606020202030204" pitchFamily="34" charset="0"/>
              </a:defRPr>
            </a:lvl4pPr>
            <a:lvl5pPr>
              <a:defRPr sz="1000">
                <a:solidFill>
                  <a:srgbClr val="7F7F7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REPORT HEADING AND OTHER INFORMATION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9" y="360000"/>
            <a:ext cx="893074" cy="89611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512000"/>
            <a:ext cx="8280000" cy="1440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180975" indent="-180975">
              <a:buClr>
                <a:schemeClr val="bg1"/>
              </a:buClr>
              <a:buFont typeface="Arial" panose="020B0604020202020204" pitchFamily="34" charset="0"/>
              <a:buChar char="•"/>
              <a:defRPr sz="3600" b="1" i="0">
                <a:solidFill>
                  <a:schemeClr val="tx2"/>
                </a:solidFill>
                <a:latin typeface="Arial"/>
                <a:cs typeface="Arial"/>
              </a:defRPr>
            </a:lvl1pPr>
            <a:lvl2pPr marL="180975" indent="-180975">
              <a:buClr>
                <a:schemeClr val="bg1"/>
              </a:buClr>
              <a:buFont typeface="Arial" panose="020B0604020202020204" pitchFamily="34" charset="0"/>
              <a:buChar char="•"/>
              <a:defRPr sz="3200" b="1">
                <a:solidFill>
                  <a:schemeClr val="tx2"/>
                </a:solidFill>
                <a:latin typeface="Arial"/>
                <a:cs typeface="Arial"/>
              </a:defRPr>
            </a:lvl2pPr>
            <a:lvl3pPr marL="180975" indent="-180975">
              <a:buClr>
                <a:schemeClr val="bg1"/>
              </a:buClr>
              <a:buFont typeface="Arial" panose="020B0604020202020204" pitchFamily="34" charset="0"/>
              <a:buChar char="•"/>
              <a:defRPr sz="3200" b="1">
                <a:solidFill>
                  <a:schemeClr val="tx2"/>
                </a:solidFill>
                <a:latin typeface="Arial"/>
                <a:cs typeface="Arial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latin typeface="Arial Narrow" panose="020B060602020203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32000" y="3456000"/>
            <a:ext cx="8280000" cy="2052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buClr>
                <a:srgbClr val="C2D22D"/>
              </a:buClr>
              <a:buFont typeface="Arial" panose="020B0604020202020204" pitchFamily="34" charset="0"/>
              <a:buChar char="•"/>
              <a:defRPr sz="240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180975" indent="-180975">
              <a:buClr>
                <a:srgbClr val="C2D22D"/>
              </a:buClr>
              <a:buFont typeface="Arial" panose="020B0604020202020204" pitchFamily="34" charset="0"/>
              <a:buChar char="•"/>
              <a:defRPr sz="2400" b="0">
                <a:solidFill>
                  <a:srgbClr val="000000"/>
                </a:solidFill>
                <a:latin typeface="Arial"/>
                <a:cs typeface="Arial"/>
              </a:defRPr>
            </a:lvl2pPr>
            <a:lvl3pPr marL="180975" indent="-180975">
              <a:buClr>
                <a:srgbClr val="C2D22D"/>
              </a:buClr>
              <a:buFont typeface="Arial" panose="020B0604020202020204" pitchFamily="34" charset="0"/>
              <a:buChar char="•"/>
              <a:defRPr sz="2400" b="0">
                <a:solidFill>
                  <a:srgbClr val="000000"/>
                </a:solidFill>
                <a:latin typeface="Arial"/>
                <a:cs typeface="Arial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latin typeface="Arial Narrow" panose="020B060602020203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698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 Line Title w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FF3C9D-06DF-4A3A-81D7-7EB7FB4F78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764338"/>
            <a:ext cx="90488" cy="93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29614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7920880" cy="374441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16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539999" y="2196000"/>
            <a:ext cx="8064450" cy="3888000"/>
          </a:xfrm>
          <a:prstGeom prst="rect">
            <a:avLst/>
          </a:prstGeom>
        </p:spPr>
        <p:txBody>
          <a:bodyPr lIns="0" tIns="0" rIns="0" bIns="0"/>
          <a:lstStyle>
            <a:lvl1pPr marL="135731" indent="-135731">
              <a:spcBef>
                <a:spcPts val="450"/>
              </a:spcBef>
              <a:buClr>
                <a:srgbClr val="FFFFFF"/>
              </a:buClr>
              <a:defRPr sz="1500">
                <a:solidFill>
                  <a:schemeClr val="accent2"/>
                </a:solidFill>
              </a:defRPr>
            </a:lvl1pPr>
            <a:lvl2pPr marL="150812" indent="-150812">
              <a:spcBef>
                <a:spcPts val="450"/>
              </a:spcBef>
              <a:buClr>
                <a:srgbClr val="FFFFFF"/>
              </a:buClr>
              <a:buSzPct val="75000"/>
              <a:buChar char="•"/>
              <a:defRPr sz="1500">
                <a:solidFill>
                  <a:schemeClr val="accent2"/>
                </a:solidFill>
              </a:defRPr>
            </a:lvl2pPr>
            <a:lvl3pPr marL="286544" indent="-150812">
              <a:spcBef>
                <a:spcPts val="450"/>
              </a:spcBef>
              <a:buClr>
                <a:srgbClr val="FFFFFF"/>
              </a:buClr>
              <a:defRPr sz="1500">
                <a:solidFill>
                  <a:schemeClr val="accent2"/>
                </a:solidFill>
              </a:defRPr>
            </a:lvl3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</p:txBody>
      </p:sp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540000" y="1296001"/>
            <a:ext cx="6444002" cy="720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accent2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pic>
        <p:nvPicPr>
          <p:cNvPr id="39" name="imag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001" y="360001"/>
            <a:ext cx="717560" cy="7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/>
        </p:nvSpPr>
        <p:spPr>
          <a:xfrm>
            <a:off x="0" y="6282001"/>
            <a:ext cx="9144000" cy="576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41" name="Shape 41"/>
          <p:cNvSpPr>
            <a:spLocks noGrp="1"/>
          </p:cNvSpPr>
          <p:nvPr>
            <p:ph type="body" sz="quarter" idx="13"/>
          </p:nvPr>
        </p:nvSpPr>
        <p:spPr>
          <a:xfrm>
            <a:off x="432000" y="6372001"/>
            <a:ext cx="8280001" cy="3600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489377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2123174"/>
            <a:ext cx="9144000" cy="1336332"/>
          </a:xfrm>
          <a:prstGeom prst="rect">
            <a:avLst/>
          </a:prstGeom>
          <a:solidFill>
            <a:srgbClr val="322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" name="Picture 15" descr="M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421" y="276516"/>
            <a:ext cx="6016581" cy="318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0" y="3459506"/>
            <a:ext cx="9144000" cy="27148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3" b="9607"/>
          <a:stretch/>
        </p:blipFill>
        <p:spPr>
          <a:xfrm>
            <a:off x="5724573" y="3979338"/>
            <a:ext cx="3419428" cy="21950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196" y="6259848"/>
            <a:ext cx="2104572" cy="5261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5911" r="18939" b="42635"/>
          <a:stretch/>
        </p:blipFill>
        <p:spPr>
          <a:xfrm rot="10800000">
            <a:off x="-1" y="2123179"/>
            <a:ext cx="3089331" cy="1336331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654426" y="3699935"/>
            <a:ext cx="7829177" cy="913603"/>
          </a:xfrm>
        </p:spPr>
        <p:txBody>
          <a:bodyPr anchor="ctr" anchorCtr="0">
            <a:noAutofit/>
          </a:bodyPr>
          <a:lstStyle>
            <a:lvl1pPr algn="l">
              <a:defRPr sz="2700">
                <a:solidFill>
                  <a:srgbClr val="322A7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654426" y="4853962"/>
            <a:ext cx="7829177" cy="1266106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322A7E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0375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3"/>
            <a:ext cx="9144000" cy="731520"/>
          </a:xfrm>
          <a:prstGeom prst="rect">
            <a:avLst/>
          </a:prstGeom>
          <a:solidFill>
            <a:srgbClr val="322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14" y="6445260"/>
            <a:ext cx="2427889" cy="412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9" r="24343" b="39760"/>
          <a:stretch/>
        </p:blipFill>
        <p:spPr>
          <a:xfrm>
            <a:off x="6361178" y="0"/>
            <a:ext cx="2782823" cy="79035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6401" y="102285"/>
            <a:ext cx="8537903" cy="537803"/>
          </a:xfrm>
        </p:spPr>
        <p:txBody>
          <a:bodyPr>
            <a:normAutofit/>
          </a:bodyPr>
          <a:lstStyle>
            <a:lvl1pPr algn="l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892630"/>
            <a:ext cx="7886700" cy="5297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6990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3"/>
            <a:ext cx="9144000" cy="731520"/>
          </a:xfrm>
          <a:prstGeom prst="rect">
            <a:avLst/>
          </a:prstGeom>
          <a:solidFill>
            <a:srgbClr val="322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14" y="6445260"/>
            <a:ext cx="2427889" cy="412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9" r="24343" b="39760"/>
          <a:stretch/>
        </p:blipFill>
        <p:spPr>
          <a:xfrm>
            <a:off x="6361178" y="0"/>
            <a:ext cx="2782823" cy="79035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6401" y="102285"/>
            <a:ext cx="8537903" cy="537803"/>
          </a:xfrm>
        </p:spPr>
        <p:txBody>
          <a:bodyPr>
            <a:normAutofit/>
          </a:bodyPr>
          <a:lstStyle>
            <a:lvl1pPr algn="l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892631"/>
            <a:ext cx="7886700" cy="46904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28651" y="5733390"/>
            <a:ext cx="7886700" cy="457200"/>
          </a:xfrm>
          <a:prstGeom prst="rect">
            <a:avLst/>
          </a:prstGeom>
          <a:solidFill>
            <a:srgbClr val="322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639614" y="5733389"/>
            <a:ext cx="6875736" cy="457202"/>
          </a:xfrm>
        </p:spPr>
        <p:txBody>
          <a:bodyPr anchor="ctr" anchorCtr="0">
            <a:no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 b="1" baseline="0">
                <a:solidFill>
                  <a:schemeClr val="bg1"/>
                </a:solidFill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Emphasis Point – text can be removed - bar stays as graphic element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8" r="23344" b="43782"/>
          <a:stretch/>
        </p:blipFill>
        <p:spPr>
          <a:xfrm rot="10800000">
            <a:off x="628651" y="5733392"/>
            <a:ext cx="1738747" cy="45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77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3"/>
            <a:ext cx="9144000" cy="731520"/>
          </a:xfrm>
          <a:prstGeom prst="rect">
            <a:avLst/>
          </a:prstGeom>
          <a:solidFill>
            <a:srgbClr val="322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14" y="6445260"/>
            <a:ext cx="2427889" cy="412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9" r="24343" b="39760"/>
          <a:stretch/>
        </p:blipFill>
        <p:spPr>
          <a:xfrm>
            <a:off x="6361178" y="0"/>
            <a:ext cx="2782823" cy="79035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6401" y="102285"/>
            <a:ext cx="8537903" cy="537803"/>
          </a:xfrm>
        </p:spPr>
        <p:txBody>
          <a:bodyPr>
            <a:normAutofit/>
          </a:bodyPr>
          <a:lstStyle>
            <a:lvl1pPr algn="l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892631"/>
            <a:ext cx="7886700" cy="46904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28651" y="5733390"/>
            <a:ext cx="78867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639614" y="5733389"/>
            <a:ext cx="6875736" cy="457202"/>
          </a:xfrm>
        </p:spPr>
        <p:txBody>
          <a:bodyPr anchor="ctr" anchorCtr="0">
            <a:no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 b="1" baseline="0">
                <a:solidFill>
                  <a:schemeClr val="bg1"/>
                </a:solidFill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Emphasis Point – text can be removed - bar stays as graphic element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8" r="23344" b="43782"/>
          <a:stretch/>
        </p:blipFill>
        <p:spPr>
          <a:xfrm rot="10800000">
            <a:off x="628651" y="5733392"/>
            <a:ext cx="1738747" cy="45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3"/>
            <a:ext cx="9144000" cy="731520"/>
          </a:xfrm>
          <a:prstGeom prst="rect">
            <a:avLst/>
          </a:prstGeom>
          <a:solidFill>
            <a:srgbClr val="322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14" y="6445260"/>
            <a:ext cx="2427889" cy="412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9" r="24343" b="39760"/>
          <a:stretch/>
        </p:blipFill>
        <p:spPr>
          <a:xfrm>
            <a:off x="6361178" y="0"/>
            <a:ext cx="2782823" cy="79035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6401" y="102285"/>
            <a:ext cx="8537903" cy="537803"/>
          </a:xfrm>
        </p:spPr>
        <p:txBody>
          <a:bodyPr>
            <a:normAutofit/>
          </a:bodyPr>
          <a:lstStyle>
            <a:lvl1pPr algn="l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892631"/>
            <a:ext cx="7886700" cy="46904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28651" y="5733390"/>
            <a:ext cx="7886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639614" y="5733389"/>
            <a:ext cx="6875736" cy="457202"/>
          </a:xfrm>
        </p:spPr>
        <p:txBody>
          <a:bodyPr anchor="ctr" anchorCtr="0">
            <a:no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 b="1" baseline="0">
                <a:solidFill>
                  <a:schemeClr val="bg1"/>
                </a:solidFill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Emphasis Point – text can be removed - bar stays as graphic element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8" r="23344" b="43782"/>
          <a:stretch/>
        </p:blipFill>
        <p:spPr>
          <a:xfrm rot="10800000">
            <a:off x="628651" y="5733392"/>
            <a:ext cx="1738747" cy="45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59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3"/>
            <a:ext cx="9144000" cy="731520"/>
          </a:xfrm>
          <a:prstGeom prst="rect">
            <a:avLst/>
          </a:prstGeom>
          <a:solidFill>
            <a:srgbClr val="322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14" y="6445260"/>
            <a:ext cx="2427889" cy="412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9" r="24343" b="39760"/>
          <a:stretch/>
        </p:blipFill>
        <p:spPr>
          <a:xfrm>
            <a:off x="6361178" y="0"/>
            <a:ext cx="2782823" cy="79035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6401" y="102285"/>
            <a:ext cx="8537903" cy="537803"/>
          </a:xfrm>
        </p:spPr>
        <p:txBody>
          <a:bodyPr>
            <a:normAutofit/>
          </a:bodyPr>
          <a:lstStyle>
            <a:lvl1pPr algn="l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892631"/>
            <a:ext cx="7886700" cy="46904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28651" y="5733390"/>
            <a:ext cx="78867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639614" y="5733389"/>
            <a:ext cx="6875736" cy="457202"/>
          </a:xfrm>
        </p:spPr>
        <p:txBody>
          <a:bodyPr anchor="ctr" anchorCtr="0">
            <a:no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 b="1" baseline="0">
                <a:solidFill>
                  <a:schemeClr val="bg1"/>
                </a:solidFill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Emphasis Point – text can be removed - bar stays as graphic element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8" r="23344" b="43782"/>
          <a:stretch/>
        </p:blipFill>
        <p:spPr>
          <a:xfrm rot="10800000">
            <a:off x="628651" y="5733392"/>
            <a:ext cx="1738747" cy="45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23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"/>
            <a:ext cx="9144000" cy="1053737"/>
          </a:xfrm>
          <a:prstGeom prst="rect">
            <a:avLst/>
          </a:prstGeom>
          <a:solidFill>
            <a:srgbClr val="322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57353" y="93133"/>
            <a:ext cx="8786649" cy="870630"/>
          </a:xfrm>
        </p:spPr>
        <p:txBody>
          <a:bodyPr>
            <a:normAutofit/>
          </a:bodyPr>
          <a:lstStyle>
            <a:lvl1pPr algn="l"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Large Title Bar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14" y="6445258"/>
            <a:ext cx="2427889" cy="4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9" r="24343" b="39760"/>
          <a:stretch/>
        </p:blipFill>
        <p:spPr>
          <a:xfrm>
            <a:off x="5433804" y="-3"/>
            <a:ext cx="3710196" cy="1053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5" r="23344" b="43782"/>
          <a:stretch/>
        </p:blipFill>
        <p:spPr>
          <a:xfrm rot="10800000">
            <a:off x="628650" y="5651095"/>
            <a:ext cx="2057398" cy="539496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28650" y="1218438"/>
            <a:ext cx="7886700" cy="497215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9259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 - Purpl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"/>
            <a:ext cx="9144000" cy="1053737"/>
          </a:xfrm>
          <a:prstGeom prst="rect">
            <a:avLst/>
          </a:prstGeom>
          <a:solidFill>
            <a:srgbClr val="322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57353" y="93133"/>
            <a:ext cx="8786649" cy="870630"/>
          </a:xfrm>
        </p:spPr>
        <p:txBody>
          <a:bodyPr>
            <a:normAutofit/>
          </a:bodyPr>
          <a:lstStyle>
            <a:lvl1pPr algn="l"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Large Title Bar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14" y="6445258"/>
            <a:ext cx="2427889" cy="4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9" r="24343" b="39760"/>
          <a:stretch/>
        </p:blipFill>
        <p:spPr>
          <a:xfrm>
            <a:off x="5433804" y="-3"/>
            <a:ext cx="3710196" cy="1053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5" r="23344" b="43782"/>
          <a:stretch/>
        </p:blipFill>
        <p:spPr>
          <a:xfrm rot="10800000">
            <a:off x="628650" y="5651095"/>
            <a:ext cx="2057398" cy="539496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28650" y="1218438"/>
            <a:ext cx="7886700" cy="44326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28651" y="5733390"/>
            <a:ext cx="7886700" cy="457200"/>
          </a:xfrm>
          <a:prstGeom prst="rect">
            <a:avLst/>
          </a:prstGeom>
          <a:solidFill>
            <a:srgbClr val="322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639614" y="5733389"/>
            <a:ext cx="6875736" cy="457202"/>
          </a:xfrm>
        </p:spPr>
        <p:txBody>
          <a:bodyPr anchor="ctr" anchorCtr="0">
            <a:no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 b="1" baseline="0">
                <a:solidFill>
                  <a:schemeClr val="bg1"/>
                </a:solidFill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Emphasis Point – text can be removed - bar stays as graphic element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8" r="23344" b="43782"/>
          <a:stretch/>
        </p:blipFill>
        <p:spPr>
          <a:xfrm rot="10800000">
            <a:off x="628651" y="5733392"/>
            <a:ext cx="1738747" cy="45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2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" y="-1"/>
            <a:ext cx="9144000" cy="355073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282000"/>
            <a:ext cx="9144000" cy="57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068960"/>
            <a:ext cx="9144000" cy="324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6372000"/>
            <a:ext cx="8280000" cy="36000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defRPr sz="900" baseline="0">
                <a:solidFill>
                  <a:srgbClr val="F2F2F2"/>
                </a:solidFill>
                <a:latin typeface="Arial"/>
                <a:cs typeface="Arial"/>
              </a:defRPr>
            </a:lvl1pPr>
            <a:lvl2pPr>
              <a:defRPr sz="1000">
                <a:solidFill>
                  <a:srgbClr val="7F7F7F"/>
                </a:solidFill>
                <a:latin typeface="Arial Narrow" panose="020B0606020202030204" pitchFamily="34" charset="0"/>
              </a:defRPr>
            </a:lvl2pPr>
            <a:lvl3pPr>
              <a:defRPr sz="1000">
                <a:solidFill>
                  <a:srgbClr val="7F7F7F"/>
                </a:solidFill>
                <a:latin typeface="Arial Narrow" panose="020B0606020202030204" pitchFamily="34" charset="0"/>
              </a:defRPr>
            </a:lvl3pPr>
            <a:lvl4pPr>
              <a:defRPr sz="1000">
                <a:solidFill>
                  <a:srgbClr val="7F7F7F"/>
                </a:solidFill>
                <a:latin typeface="Arial Narrow" panose="020B0606020202030204" pitchFamily="34" charset="0"/>
              </a:defRPr>
            </a:lvl4pPr>
            <a:lvl5pPr>
              <a:defRPr sz="1000">
                <a:solidFill>
                  <a:srgbClr val="7F7F7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REPORT HEADING AND OTHER INFORMATION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9" y="360000"/>
            <a:ext cx="893074" cy="896112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32000" y="3312000"/>
            <a:ext cx="8280000" cy="2052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buClr>
                <a:srgbClr val="C2D22D"/>
              </a:buClr>
              <a:buFont typeface="Arial" panose="020B0604020202020204" pitchFamily="34" charset="0"/>
              <a:buChar char="•"/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180975" indent="-180975">
              <a:buClr>
                <a:srgbClr val="C2D22D"/>
              </a:buClr>
              <a:buFont typeface="Arial" panose="020B0604020202020204" pitchFamily="34" charset="0"/>
              <a:buChar char="•"/>
              <a:defRPr sz="2400" b="0">
                <a:solidFill>
                  <a:srgbClr val="000000"/>
                </a:solidFill>
                <a:latin typeface="Arial"/>
                <a:cs typeface="Arial"/>
              </a:defRPr>
            </a:lvl2pPr>
            <a:lvl3pPr marL="180975" indent="-180975">
              <a:buClr>
                <a:srgbClr val="C2D22D"/>
              </a:buClr>
              <a:buFont typeface="Arial" panose="020B0604020202020204" pitchFamily="34" charset="0"/>
              <a:buChar char="•"/>
              <a:defRPr sz="2400" b="0">
                <a:solidFill>
                  <a:srgbClr val="000000"/>
                </a:solidFill>
                <a:latin typeface="Arial"/>
                <a:cs typeface="Arial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latin typeface="Arial Narrow" panose="020B060602020203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82103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"/>
            <a:ext cx="9144000" cy="1053737"/>
          </a:xfrm>
          <a:prstGeom prst="rect">
            <a:avLst/>
          </a:prstGeom>
          <a:solidFill>
            <a:srgbClr val="322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57353" y="93133"/>
            <a:ext cx="8786649" cy="870630"/>
          </a:xfrm>
        </p:spPr>
        <p:txBody>
          <a:bodyPr>
            <a:normAutofit/>
          </a:bodyPr>
          <a:lstStyle>
            <a:lvl1pPr algn="l"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Large Title Bar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14" y="6445258"/>
            <a:ext cx="2427889" cy="4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9" r="24343" b="39760"/>
          <a:stretch/>
        </p:blipFill>
        <p:spPr>
          <a:xfrm>
            <a:off x="5433804" y="-3"/>
            <a:ext cx="3710196" cy="1053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5" r="23344" b="43782"/>
          <a:stretch/>
        </p:blipFill>
        <p:spPr>
          <a:xfrm rot="10800000">
            <a:off x="628650" y="5651095"/>
            <a:ext cx="2057398" cy="539496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28650" y="1218438"/>
            <a:ext cx="7886700" cy="44326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28651" y="5733390"/>
            <a:ext cx="78867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639614" y="5733389"/>
            <a:ext cx="6875736" cy="457202"/>
          </a:xfrm>
        </p:spPr>
        <p:txBody>
          <a:bodyPr anchor="ctr" anchorCtr="0">
            <a:no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 b="1" baseline="0">
                <a:solidFill>
                  <a:schemeClr val="bg1"/>
                </a:solidFill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Emphasis Point – text can be removed - bar stays as graphic element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8" r="23344" b="43782"/>
          <a:stretch/>
        </p:blipFill>
        <p:spPr>
          <a:xfrm rot="10800000">
            <a:off x="628651" y="5733392"/>
            <a:ext cx="1738747" cy="45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4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 - Orang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"/>
            <a:ext cx="9144000" cy="1053737"/>
          </a:xfrm>
          <a:prstGeom prst="rect">
            <a:avLst/>
          </a:prstGeom>
          <a:solidFill>
            <a:srgbClr val="322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57353" y="93133"/>
            <a:ext cx="8786649" cy="870630"/>
          </a:xfrm>
        </p:spPr>
        <p:txBody>
          <a:bodyPr>
            <a:normAutofit/>
          </a:bodyPr>
          <a:lstStyle>
            <a:lvl1pPr algn="l"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Large Title Bar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14" y="6445258"/>
            <a:ext cx="2427889" cy="4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9" r="24343" b="39760"/>
          <a:stretch/>
        </p:blipFill>
        <p:spPr>
          <a:xfrm>
            <a:off x="5433804" y="-3"/>
            <a:ext cx="3710196" cy="1053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5" r="23344" b="43782"/>
          <a:stretch/>
        </p:blipFill>
        <p:spPr>
          <a:xfrm rot="10800000">
            <a:off x="628650" y="5651095"/>
            <a:ext cx="2057398" cy="539496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28650" y="1218438"/>
            <a:ext cx="7886700" cy="44326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28651" y="5733390"/>
            <a:ext cx="7886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639614" y="5733389"/>
            <a:ext cx="6875736" cy="457202"/>
          </a:xfrm>
        </p:spPr>
        <p:txBody>
          <a:bodyPr anchor="ctr" anchorCtr="0">
            <a:no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 b="1" baseline="0">
                <a:solidFill>
                  <a:schemeClr val="bg1"/>
                </a:solidFill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Emphasis Point – text can be removed - bar stays as graphic element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8" r="23344" b="43782"/>
          <a:stretch/>
        </p:blipFill>
        <p:spPr>
          <a:xfrm rot="10800000">
            <a:off x="628651" y="5733392"/>
            <a:ext cx="1738747" cy="45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13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 - Gre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"/>
            <a:ext cx="9144000" cy="1053737"/>
          </a:xfrm>
          <a:prstGeom prst="rect">
            <a:avLst/>
          </a:prstGeom>
          <a:solidFill>
            <a:srgbClr val="322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57353" y="93133"/>
            <a:ext cx="8786649" cy="870630"/>
          </a:xfrm>
        </p:spPr>
        <p:txBody>
          <a:bodyPr>
            <a:normAutofit/>
          </a:bodyPr>
          <a:lstStyle>
            <a:lvl1pPr algn="l"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Large Title Bar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14" y="6445258"/>
            <a:ext cx="2427889" cy="4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9" r="24343" b="39760"/>
          <a:stretch/>
        </p:blipFill>
        <p:spPr>
          <a:xfrm>
            <a:off x="5433804" y="-3"/>
            <a:ext cx="3710196" cy="1053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5" r="23344" b="43782"/>
          <a:stretch/>
        </p:blipFill>
        <p:spPr>
          <a:xfrm rot="10800000">
            <a:off x="628650" y="5651095"/>
            <a:ext cx="2057398" cy="539496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28650" y="1218438"/>
            <a:ext cx="7886700" cy="44326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28651" y="5733390"/>
            <a:ext cx="78867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639614" y="5733389"/>
            <a:ext cx="6875736" cy="457202"/>
          </a:xfrm>
        </p:spPr>
        <p:txBody>
          <a:bodyPr anchor="ctr" anchorCtr="0">
            <a:no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 b="1" baseline="0">
                <a:solidFill>
                  <a:schemeClr val="bg1"/>
                </a:solidFill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Emphasis Point – text can be removed - bar stays as graphic element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8" r="23344" b="43782"/>
          <a:stretch/>
        </p:blipFill>
        <p:spPr>
          <a:xfrm rot="10800000">
            <a:off x="628651" y="5733392"/>
            <a:ext cx="1738747" cy="45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16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14" y="6445260"/>
            <a:ext cx="2427889" cy="412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9" r="24343" b="39760"/>
          <a:stretch/>
        </p:blipFill>
        <p:spPr>
          <a:xfrm>
            <a:off x="5732530" y="0"/>
            <a:ext cx="2782823" cy="790354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628648" y="935422"/>
            <a:ext cx="3886200" cy="525516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35422"/>
            <a:ext cx="3886200" cy="525517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" y="3"/>
            <a:ext cx="9144000" cy="731520"/>
          </a:xfrm>
          <a:prstGeom prst="rect">
            <a:avLst/>
          </a:prstGeom>
          <a:solidFill>
            <a:srgbClr val="322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9" r="24343" b="39760"/>
          <a:stretch/>
        </p:blipFill>
        <p:spPr>
          <a:xfrm>
            <a:off x="6361178" y="0"/>
            <a:ext cx="2782823" cy="79035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6401" y="102285"/>
            <a:ext cx="8537903" cy="537803"/>
          </a:xfrm>
        </p:spPr>
        <p:txBody>
          <a:bodyPr>
            <a:normAutofit/>
          </a:bodyPr>
          <a:lstStyle>
            <a:lvl1pPr algn="l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73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itle -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870630"/>
          </a:xfrm>
        </p:spPr>
        <p:txBody>
          <a:bodyPr anchor="ctr" anchorCtr="0">
            <a:normAutofit/>
          </a:bodyPr>
          <a:lstStyle>
            <a:lvl1pPr algn="ctr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14" y="6445258"/>
            <a:ext cx="2427889" cy="4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9" r="24343" b="39760"/>
          <a:stretch/>
        </p:blipFill>
        <p:spPr>
          <a:xfrm>
            <a:off x="5433804" y="-3"/>
            <a:ext cx="3710196" cy="1053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5" r="23344" b="43782"/>
          <a:stretch/>
        </p:blipFill>
        <p:spPr>
          <a:xfrm rot="10800000">
            <a:off x="628650" y="5651095"/>
            <a:ext cx="2057398" cy="539496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28650" y="1053741"/>
            <a:ext cx="7886700" cy="459735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28651" y="5733390"/>
            <a:ext cx="78867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639614" y="5733389"/>
            <a:ext cx="6875736" cy="457202"/>
          </a:xfrm>
        </p:spPr>
        <p:txBody>
          <a:bodyPr anchor="ctr" anchorCtr="0">
            <a:no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 b="1" baseline="0">
                <a:solidFill>
                  <a:schemeClr val="bg1"/>
                </a:solidFill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Emphasis Point – text can be removed - bar stays as graphic element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8" r="23344" b="43782"/>
          <a:stretch/>
        </p:blipFill>
        <p:spPr>
          <a:xfrm rot="10800000">
            <a:off x="628651" y="5733392"/>
            <a:ext cx="1738747" cy="45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86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870630"/>
          </a:xfrm>
        </p:spPr>
        <p:txBody>
          <a:bodyPr anchor="ctr" anchorCtr="0">
            <a:normAutofit/>
          </a:bodyPr>
          <a:lstStyle>
            <a:lvl1pPr algn="ctr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14" y="6445258"/>
            <a:ext cx="2427889" cy="4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9" r="24343" b="39760"/>
          <a:stretch/>
        </p:blipFill>
        <p:spPr>
          <a:xfrm>
            <a:off x="5433804" y="-3"/>
            <a:ext cx="3710196" cy="1053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5" r="23344" b="43782"/>
          <a:stretch/>
        </p:blipFill>
        <p:spPr>
          <a:xfrm rot="10800000">
            <a:off x="628650" y="5651095"/>
            <a:ext cx="2057398" cy="539496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28650" y="1053736"/>
            <a:ext cx="7886700" cy="513685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5194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2123174"/>
            <a:ext cx="9144000" cy="1336332"/>
          </a:xfrm>
          <a:prstGeom prst="rect">
            <a:avLst/>
          </a:prstGeom>
          <a:solidFill>
            <a:srgbClr val="322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" name="Picture 15" descr="M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421" y="276516"/>
            <a:ext cx="6016581" cy="318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0" y="3459506"/>
            <a:ext cx="9144000" cy="27148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3" b="9607"/>
          <a:stretch/>
        </p:blipFill>
        <p:spPr>
          <a:xfrm>
            <a:off x="5724573" y="3979338"/>
            <a:ext cx="3419428" cy="21950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196" y="6259848"/>
            <a:ext cx="2104572" cy="5261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5911" r="18939" b="42635"/>
          <a:stretch/>
        </p:blipFill>
        <p:spPr>
          <a:xfrm rot="10800000">
            <a:off x="-1" y="2123179"/>
            <a:ext cx="3089331" cy="1336331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654426" y="3699935"/>
            <a:ext cx="7829177" cy="913603"/>
          </a:xfrm>
        </p:spPr>
        <p:txBody>
          <a:bodyPr anchor="ctr" anchorCtr="0">
            <a:noAutofit/>
          </a:bodyPr>
          <a:lstStyle>
            <a:lvl1pPr algn="l">
              <a:defRPr sz="2700">
                <a:solidFill>
                  <a:srgbClr val="322A7E"/>
                </a:solidFill>
              </a:defRPr>
            </a:lvl1pPr>
          </a:lstStyle>
          <a:p>
            <a:r>
              <a:rPr lang="en-US"/>
              <a:t>Divider - Click to edit Master title style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654426" y="4853962"/>
            <a:ext cx="7829177" cy="1266106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322A7E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8842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2123174"/>
            <a:ext cx="9144000" cy="1336332"/>
          </a:xfrm>
          <a:prstGeom prst="rect">
            <a:avLst/>
          </a:prstGeom>
          <a:solidFill>
            <a:srgbClr val="322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" name="Picture 15" descr="M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421" y="276516"/>
            <a:ext cx="6016581" cy="318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0" y="3459506"/>
            <a:ext cx="9144000" cy="27148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3" b="9607"/>
          <a:stretch/>
        </p:blipFill>
        <p:spPr>
          <a:xfrm>
            <a:off x="5724573" y="3979338"/>
            <a:ext cx="3419428" cy="21950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196" y="6259848"/>
            <a:ext cx="2104572" cy="5261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5911" r="18939" b="42635"/>
          <a:stretch/>
        </p:blipFill>
        <p:spPr>
          <a:xfrm rot="10800000">
            <a:off x="-1" y="2123179"/>
            <a:ext cx="3089331" cy="1336331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654426" y="3699935"/>
            <a:ext cx="7829177" cy="913603"/>
          </a:xfrm>
        </p:spPr>
        <p:txBody>
          <a:bodyPr anchor="ctr" anchorCtr="0">
            <a:noAutofit/>
          </a:bodyPr>
          <a:lstStyle>
            <a:lvl1pPr algn="l">
              <a:defRPr sz="2700" baseline="0">
                <a:solidFill>
                  <a:srgbClr val="322A7E"/>
                </a:solidFill>
              </a:defRPr>
            </a:lvl1pPr>
          </a:lstStyle>
          <a:p>
            <a:r>
              <a:rPr lang="en-US"/>
              <a:t>Thank you - Click to edit Master title style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654426" y="4853962"/>
            <a:ext cx="7829177" cy="1266106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322A7E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1039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2015 Majesco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51031" y="6333341"/>
            <a:ext cx="828675" cy="365125"/>
          </a:xfrm>
          <a:prstGeom prst="rect">
            <a:avLst/>
          </a:prstGeom>
        </p:spPr>
        <p:txBody>
          <a:bodyPr/>
          <a:lstStyle/>
          <a:p>
            <a:fld id="{DB7514BB-5781-4C97-8C94-5A4CF3CA4C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85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306C11-2E0F-4A74-BB87-8896355713C8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3E388AC-3B24-439B-8DBC-96E01DE9F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57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0000" y="2196000"/>
            <a:ext cx="8064448" cy="3888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spcBef>
                <a:spcPts val="600"/>
              </a:spcBef>
              <a:buClr>
                <a:schemeClr val="bg1"/>
              </a:buClr>
              <a:defRPr sz="2000" b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75" indent="-180975">
              <a:spcBef>
                <a:spcPts val="600"/>
              </a:spcBef>
              <a:buClr>
                <a:schemeClr val="bg1"/>
              </a:buClr>
              <a:buSzPct val="75000"/>
              <a:buFont typeface="Arial" pitchFamily="34" charset="0"/>
              <a:buChar char="•"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1950" indent="-1809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2925" indent="-180975">
              <a:spcBef>
                <a:spcPts val="600"/>
              </a:spcBef>
              <a:buSzPct val="75000"/>
              <a:buFontTx/>
              <a:buBlip>
                <a:blip r:embed="rId2"/>
              </a:buBlip>
              <a:defRPr sz="1800">
                <a:solidFill>
                  <a:srgbClr val="3F3E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4375" indent="-171450">
              <a:buSzPct val="75000"/>
              <a:buFontTx/>
              <a:buBlip>
                <a:blip r:embed="rId3"/>
              </a:buBlip>
              <a:defRPr sz="1800">
                <a:solidFill>
                  <a:srgbClr val="3F3E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0000" y="1296000"/>
            <a:ext cx="6444000" cy="720000"/>
          </a:xfrm>
          <a:prstGeom prst="rect">
            <a:avLst/>
          </a:prstGeom>
        </p:spPr>
        <p:txBody>
          <a:bodyPr lIns="180000" anchor="t" anchorCtr="0"/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360000"/>
            <a:ext cx="717559" cy="720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282000"/>
            <a:ext cx="9144000" cy="57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6372000"/>
            <a:ext cx="8280000" cy="36000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defRPr sz="900" baseline="0">
                <a:solidFill>
                  <a:srgbClr val="F2F2F2"/>
                </a:solidFill>
                <a:latin typeface="Arial"/>
                <a:cs typeface="Arial"/>
              </a:defRPr>
            </a:lvl1pPr>
            <a:lvl2pPr>
              <a:defRPr sz="1000">
                <a:solidFill>
                  <a:srgbClr val="7F7F7F"/>
                </a:solidFill>
                <a:latin typeface="Arial Narrow" panose="020B0606020202030204" pitchFamily="34" charset="0"/>
              </a:defRPr>
            </a:lvl2pPr>
            <a:lvl3pPr>
              <a:defRPr sz="1000">
                <a:solidFill>
                  <a:srgbClr val="7F7F7F"/>
                </a:solidFill>
                <a:latin typeface="Arial Narrow" panose="020B0606020202030204" pitchFamily="34" charset="0"/>
              </a:defRPr>
            </a:lvl3pPr>
            <a:lvl4pPr>
              <a:defRPr sz="1000">
                <a:solidFill>
                  <a:srgbClr val="7F7F7F"/>
                </a:solidFill>
                <a:latin typeface="Arial Narrow" panose="020B0606020202030204" pitchFamily="34" charset="0"/>
              </a:defRPr>
            </a:lvl4pPr>
            <a:lvl5pPr>
              <a:defRPr sz="1000">
                <a:solidFill>
                  <a:srgbClr val="7F7F7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REPORT HEADING AND OTHER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243935552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urpl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9143999" cy="731520"/>
          </a:xfrm>
          <a:prstGeom prst="rect">
            <a:avLst/>
          </a:prstGeom>
          <a:solidFill>
            <a:srgbClr val="322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084" y="6445258"/>
            <a:ext cx="1820917" cy="4127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9" r="24343" b="39760"/>
          <a:stretch/>
        </p:blipFill>
        <p:spPr>
          <a:xfrm>
            <a:off x="7056882" y="-2"/>
            <a:ext cx="2087117" cy="79035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102278"/>
            <a:ext cx="8058150" cy="537803"/>
          </a:xfrm>
        </p:spPr>
        <p:txBody>
          <a:bodyPr>
            <a:normAutofit/>
          </a:bodyPr>
          <a:lstStyle>
            <a:lvl1pPr algn="l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892629"/>
            <a:ext cx="7886700" cy="46904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28649" y="5733390"/>
            <a:ext cx="7886699" cy="457200"/>
          </a:xfrm>
          <a:prstGeom prst="rect">
            <a:avLst/>
          </a:prstGeom>
          <a:solidFill>
            <a:srgbClr val="322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574075" y="5733389"/>
            <a:ext cx="6941274" cy="457202"/>
          </a:xfrm>
        </p:spPr>
        <p:txBody>
          <a:bodyPr anchor="ctr" anchorCtr="0">
            <a:no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="1" baseline="0">
                <a:solidFill>
                  <a:schemeClr val="bg1"/>
                </a:solidFill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Emphasis Point – text can be removed - bar stays as graphic element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8" r="23344" b="43782"/>
          <a:stretch/>
        </p:blipFill>
        <p:spPr>
          <a:xfrm rot="10800000">
            <a:off x="628648" y="5733387"/>
            <a:ext cx="1304060" cy="45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8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0000" y="2196000"/>
            <a:ext cx="3852000" cy="3888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75" indent="-180975">
              <a:spcBef>
                <a:spcPts val="600"/>
              </a:spcBef>
              <a:buClr>
                <a:schemeClr val="bg1"/>
              </a:buClr>
              <a:buSzPct val="75000"/>
              <a:buFont typeface="Arial" pitchFamily="34" charset="0"/>
              <a:buChar char="•"/>
              <a:defRPr sz="1400" baseline="0">
                <a:solidFill>
                  <a:srgbClr val="3F3E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1950" indent="-1809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400" baseline="0">
                <a:solidFill>
                  <a:srgbClr val="3F3E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2925" indent="-180975">
              <a:spcBef>
                <a:spcPts val="600"/>
              </a:spcBef>
              <a:buSzPct val="75000"/>
              <a:buFontTx/>
              <a:buBlip>
                <a:blip r:embed="rId2"/>
              </a:buBlip>
              <a:defRPr sz="1400">
                <a:solidFill>
                  <a:srgbClr val="3F3E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4375" indent="-171450">
              <a:buSzPct val="75000"/>
              <a:buFontTx/>
              <a:buBlip>
                <a:blip r:embed="rId3"/>
              </a:buBlip>
              <a:defRPr sz="1400">
                <a:solidFill>
                  <a:srgbClr val="3F3E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788000" y="2196000"/>
            <a:ext cx="3852000" cy="3888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75" indent="-180975">
              <a:spcBef>
                <a:spcPts val="600"/>
              </a:spcBef>
              <a:buClr>
                <a:schemeClr val="bg1"/>
              </a:buClr>
              <a:buSzPct val="75000"/>
              <a:buFont typeface="Arial" pitchFamily="34" charset="0"/>
              <a:buChar char="•"/>
              <a:defRPr sz="1400" baseline="0">
                <a:solidFill>
                  <a:srgbClr val="3F3E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1950" indent="-1809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400" baseline="0">
                <a:solidFill>
                  <a:srgbClr val="3F3E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2925" indent="-180975">
              <a:spcBef>
                <a:spcPts val="600"/>
              </a:spcBef>
              <a:buSzPct val="75000"/>
              <a:buFontTx/>
              <a:buBlip>
                <a:blip r:embed="rId2"/>
              </a:buBlip>
              <a:defRPr sz="1400">
                <a:solidFill>
                  <a:srgbClr val="3F3E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4375" indent="-171450">
              <a:buSzPct val="75000"/>
              <a:buFontTx/>
              <a:buBlip>
                <a:blip r:embed="rId3"/>
              </a:buBlip>
              <a:defRPr sz="1400">
                <a:solidFill>
                  <a:srgbClr val="3F3E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6282000"/>
            <a:ext cx="9144000" cy="57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6372000"/>
            <a:ext cx="8280000" cy="36000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defRPr sz="900" baseline="0">
                <a:solidFill>
                  <a:srgbClr val="F2F2F2"/>
                </a:solidFill>
                <a:latin typeface="Arial"/>
                <a:cs typeface="Arial"/>
              </a:defRPr>
            </a:lvl1pPr>
            <a:lvl2pPr>
              <a:defRPr sz="1000">
                <a:solidFill>
                  <a:srgbClr val="7F7F7F"/>
                </a:solidFill>
                <a:latin typeface="Arial Narrow" panose="020B0606020202030204" pitchFamily="34" charset="0"/>
              </a:defRPr>
            </a:lvl2pPr>
            <a:lvl3pPr>
              <a:defRPr sz="1000">
                <a:solidFill>
                  <a:srgbClr val="7F7F7F"/>
                </a:solidFill>
                <a:latin typeface="Arial Narrow" panose="020B0606020202030204" pitchFamily="34" charset="0"/>
              </a:defRPr>
            </a:lvl3pPr>
            <a:lvl4pPr>
              <a:defRPr sz="1000">
                <a:solidFill>
                  <a:srgbClr val="7F7F7F"/>
                </a:solidFill>
                <a:latin typeface="Arial Narrow" panose="020B0606020202030204" pitchFamily="34" charset="0"/>
              </a:defRPr>
            </a:lvl4pPr>
            <a:lvl5pPr>
              <a:defRPr sz="1000">
                <a:solidFill>
                  <a:srgbClr val="7F7F7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REPORT HEADING AND OTHER INFORMATION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40000" y="1296000"/>
            <a:ext cx="6444000" cy="720000"/>
          </a:xfrm>
          <a:prstGeom prst="rect">
            <a:avLst/>
          </a:prstGeom>
        </p:spPr>
        <p:txBody>
          <a:bodyPr lIns="180000" anchor="t" anchorCtr="0"/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360000"/>
            <a:ext cx="71755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7964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82000"/>
            <a:ext cx="9144000" cy="57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6372000"/>
            <a:ext cx="8280000" cy="36000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defRPr sz="900" baseline="0">
                <a:solidFill>
                  <a:srgbClr val="F2F2F2"/>
                </a:solidFill>
                <a:latin typeface="Arial"/>
                <a:cs typeface="Arial"/>
              </a:defRPr>
            </a:lvl1pPr>
            <a:lvl2pPr>
              <a:defRPr sz="1000">
                <a:solidFill>
                  <a:srgbClr val="7F7F7F"/>
                </a:solidFill>
                <a:latin typeface="Arial Narrow" panose="020B0606020202030204" pitchFamily="34" charset="0"/>
              </a:defRPr>
            </a:lvl2pPr>
            <a:lvl3pPr>
              <a:defRPr sz="1000">
                <a:solidFill>
                  <a:srgbClr val="7F7F7F"/>
                </a:solidFill>
                <a:latin typeface="Arial Narrow" panose="020B0606020202030204" pitchFamily="34" charset="0"/>
              </a:defRPr>
            </a:lvl3pPr>
            <a:lvl4pPr>
              <a:defRPr sz="1000">
                <a:solidFill>
                  <a:srgbClr val="7F7F7F"/>
                </a:solidFill>
                <a:latin typeface="Arial Narrow" panose="020B0606020202030204" pitchFamily="34" charset="0"/>
              </a:defRPr>
            </a:lvl4pPr>
            <a:lvl5pPr>
              <a:defRPr sz="1000">
                <a:solidFill>
                  <a:srgbClr val="7F7F7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REPORT HEADING AND OTHER INFORMATION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360000"/>
            <a:ext cx="717559" cy="720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40000" y="1296000"/>
            <a:ext cx="6444000" cy="720000"/>
          </a:xfrm>
          <a:prstGeom prst="rect">
            <a:avLst/>
          </a:prstGeom>
        </p:spPr>
        <p:txBody>
          <a:bodyPr lIns="180000" anchor="t" anchorCtr="0"/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40000" y="2196000"/>
            <a:ext cx="3852000" cy="3888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75" indent="-180975">
              <a:spcBef>
                <a:spcPts val="600"/>
              </a:spcBef>
              <a:buClr>
                <a:schemeClr val="bg1"/>
              </a:buClr>
              <a:buSzPct val="75000"/>
              <a:buFont typeface="Arial" pitchFamily="34" charset="0"/>
              <a:buChar char="•"/>
              <a:defRPr sz="1400" baseline="0">
                <a:solidFill>
                  <a:srgbClr val="3F3E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1950" indent="-1809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400" baseline="0">
                <a:solidFill>
                  <a:srgbClr val="3F3E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2925" indent="-180975">
              <a:spcBef>
                <a:spcPts val="600"/>
              </a:spcBef>
              <a:buSzPct val="75000"/>
              <a:buFontTx/>
              <a:buBlip>
                <a:blip r:embed="rId3"/>
              </a:buBlip>
              <a:defRPr sz="1400">
                <a:solidFill>
                  <a:srgbClr val="3F3E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4375" indent="-171450">
              <a:buSzPct val="75000"/>
              <a:buFontTx/>
              <a:buBlip>
                <a:blip r:embed="rId4"/>
              </a:buBlip>
              <a:defRPr sz="1400">
                <a:solidFill>
                  <a:srgbClr val="3F3E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788000" y="2196000"/>
            <a:ext cx="3852000" cy="3888432"/>
          </a:xfrm>
          <a:prstGeom prst="rect">
            <a:avLst/>
          </a:prstGeom>
        </p:spPr>
        <p:txBody>
          <a:bodyPr lIns="36000" tIns="36000" rIns="36000" bIns="36000"/>
          <a:lstStyle>
            <a:lvl1pPr marL="180975" indent="-180975">
              <a:buClr>
                <a:schemeClr val="bg1"/>
              </a:buClr>
              <a:buSzPct val="75000"/>
              <a:defRPr sz="1800" b="1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82532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282000"/>
            <a:ext cx="9144000" cy="57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630896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6372000"/>
            <a:ext cx="8280000" cy="36000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defRPr sz="900" baseline="0">
                <a:solidFill>
                  <a:srgbClr val="F2F2F2"/>
                </a:solidFill>
                <a:latin typeface="Arial"/>
                <a:cs typeface="Arial"/>
              </a:defRPr>
            </a:lvl1pPr>
            <a:lvl2pPr>
              <a:defRPr sz="1000">
                <a:solidFill>
                  <a:srgbClr val="7F7F7F"/>
                </a:solidFill>
                <a:latin typeface="Arial Narrow" panose="020B0606020202030204" pitchFamily="34" charset="0"/>
              </a:defRPr>
            </a:lvl2pPr>
            <a:lvl3pPr>
              <a:defRPr sz="1000">
                <a:solidFill>
                  <a:srgbClr val="7F7F7F"/>
                </a:solidFill>
                <a:latin typeface="Arial Narrow" panose="020B0606020202030204" pitchFamily="34" charset="0"/>
              </a:defRPr>
            </a:lvl3pPr>
            <a:lvl4pPr>
              <a:defRPr sz="1000">
                <a:solidFill>
                  <a:srgbClr val="7F7F7F"/>
                </a:solidFill>
                <a:latin typeface="Arial Narrow" panose="020B0606020202030204" pitchFamily="34" charset="0"/>
              </a:defRPr>
            </a:lvl4pPr>
            <a:lvl5pPr>
              <a:defRPr sz="1000">
                <a:solidFill>
                  <a:srgbClr val="7F7F7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REPORT HEADING AND OTHER INFORMATION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512000"/>
            <a:ext cx="8280000" cy="1440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180975" indent="-180975">
              <a:buClr>
                <a:schemeClr val="bg2"/>
              </a:buClr>
              <a:buFont typeface="Arial" panose="020B0604020202020204" pitchFamily="34" charset="0"/>
              <a:buChar char="•"/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180975" indent="-180975">
              <a:buClr>
                <a:schemeClr val="bg1"/>
              </a:buClr>
              <a:buFont typeface="Arial" panose="020B0604020202020204" pitchFamily="34" charset="0"/>
              <a:buChar char="•"/>
              <a:defRPr sz="3200" b="1">
                <a:solidFill>
                  <a:schemeClr val="tx2"/>
                </a:solidFill>
                <a:latin typeface="Arial"/>
                <a:cs typeface="Arial"/>
              </a:defRPr>
            </a:lvl2pPr>
            <a:lvl3pPr marL="180975" indent="-180975">
              <a:buClr>
                <a:schemeClr val="bg1"/>
              </a:buClr>
              <a:buFont typeface="Arial" panose="020B0604020202020204" pitchFamily="34" charset="0"/>
              <a:buChar char="•"/>
              <a:defRPr sz="3200" b="1">
                <a:solidFill>
                  <a:schemeClr val="tx2"/>
                </a:solidFill>
                <a:latin typeface="Arial"/>
                <a:cs typeface="Arial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latin typeface="Arial Narrow" panose="020B060602020203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06896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32000" y="3456000"/>
            <a:ext cx="8280000" cy="2052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buClr>
                <a:srgbClr val="C2D22D"/>
              </a:buClr>
              <a:buFont typeface="Arial" panose="020B0604020202020204" pitchFamily="34" charset="0"/>
              <a:buChar char="•"/>
              <a:defRPr sz="240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180975" indent="-180975">
              <a:buClr>
                <a:srgbClr val="C2D22D"/>
              </a:buClr>
              <a:buFont typeface="Arial" panose="020B0604020202020204" pitchFamily="34" charset="0"/>
              <a:buChar char="•"/>
              <a:defRPr sz="2400" b="0">
                <a:solidFill>
                  <a:srgbClr val="000000"/>
                </a:solidFill>
                <a:latin typeface="Arial"/>
                <a:cs typeface="Arial"/>
              </a:defRPr>
            </a:lvl2pPr>
            <a:lvl3pPr marL="180975" indent="-180975">
              <a:buClr>
                <a:srgbClr val="C2D22D"/>
              </a:buClr>
              <a:buFont typeface="Arial" panose="020B0604020202020204" pitchFamily="34" charset="0"/>
              <a:buChar char="•"/>
              <a:defRPr sz="2400" b="0">
                <a:solidFill>
                  <a:srgbClr val="000000"/>
                </a:solidFill>
                <a:latin typeface="Arial"/>
                <a:cs typeface="Arial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latin typeface="Arial Narrow" panose="020B060602020203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441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95288" y="274640"/>
            <a:ext cx="8559800" cy="5857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FECFF-04C2-4368-96E2-5FA949D6D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33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2015 Majesco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51031" y="6333341"/>
            <a:ext cx="828675" cy="365125"/>
          </a:xfrm>
          <a:prstGeom prst="rect">
            <a:avLst/>
          </a:prstGeom>
        </p:spPr>
        <p:txBody>
          <a:bodyPr/>
          <a:lstStyle/>
          <a:p>
            <a:fld id="{DB7514BB-5781-4C97-8C94-5A4CF3CA4C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8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 Line Title w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F9141E-D1F3-4E78-B5DA-A40B1654A5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764338"/>
            <a:ext cx="90488" cy="93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12000" y="1772816"/>
            <a:ext cx="7920000" cy="37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87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31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5" r:id="rId4"/>
    <p:sldLayoutId id="2147483653" r:id="rId5"/>
    <p:sldLayoutId id="2147483654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AB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5563"/>
            <a:ext cx="7886700" cy="485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954868" y="6356356"/>
            <a:ext cx="3160182" cy="3651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563">
                <a:solidFill>
                  <a:srgbClr val="A5ACAF"/>
                </a:solidFill>
              </a:rPr>
              <a:t>© 2016</a:t>
            </a:r>
            <a:r>
              <a:rPr lang="en-US" sz="563" baseline="0">
                <a:solidFill>
                  <a:srgbClr val="A5ACAF"/>
                </a:solidFill>
              </a:rPr>
              <a:t> Majesco. All rights reserved</a:t>
            </a:r>
            <a:endParaRPr lang="en-US" sz="563">
              <a:solidFill>
                <a:srgbClr val="A5ACA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28652" y="6356350"/>
            <a:ext cx="251505" cy="365124"/>
          </a:xfrm>
          <a:prstGeom prst="rect">
            <a:avLst/>
          </a:prstGeom>
        </p:spPr>
        <p:txBody>
          <a:bodyPr wrap="none" lIns="51433" tIns="25717" rIns="51433" bIns="25717" anchor="ctr" anchorCtr="0">
            <a:noAutofit/>
          </a:bodyPr>
          <a:lstStyle/>
          <a:p>
            <a:pPr algn="l"/>
            <a:fld id="{C3ED549E-E563-AD49-BC5A-067B09C6733F}" type="slidenum">
              <a:rPr lang="en-US" sz="563" smtClean="0">
                <a:solidFill>
                  <a:srgbClr val="A5ACAF"/>
                </a:solidFill>
                <a:latin typeface="+mn-lt"/>
                <a:cs typeface="Avenir Book"/>
              </a:rPr>
              <a:pPr algn="l"/>
              <a:t>‹#›</a:t>
            </a:fld>
            <a:endParaRPr lang="en-US" sz="563">
              <a:solidFill>
                <a:srgbClr val="A5ACAF"/>
              </a:solidFill>
              <a:latin typeface="+mn-lt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13648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43.jfif"/><Relationship Id="rId9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aa.co.uk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normanh@compliancemanagement.co.uk" TargetMode="External"/><Relationship Id="rId4" Type="http://schemas.openxmlformats.org/officeDocument/2006/relationships/hyperlink" Target="mailto:peter.Staddon@mgaa.co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SHAPING THE FUTURE OF DELEGATED UNDERWRITING</a:t>
            </a:r>
          </a:p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2588"/>
          <a:stretch/>
        </p:blipFill>
        <p:spPr>
          <a:xfrm>
            <a:off x="-23813" y="1"/>
            <a:ext cx="9191625" cy="2996952"/>
          </a:xfrm>
          <a:prstGeom prst="rect">
            <a:avLst/>
          </a:prstGeom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215515" y="3212976"/>
            <a:ext cx="8712968" cy="255605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>
                <a:solidFill>
                  <a:schemeClr val="accent2"/>
                </a:solidFill>
              </a:rPr>
              <a:t>Southampton Insurance Institute - MGAs and their place in the UK insurance Market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>
              <a:solidFill>
                <a:schemeClr val="accent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>
                <a:solidFill>
                  <a:schemeClr val="accent2"/>
                </a:solidFill>
              </a:rPr>
              <a:t>Peter J Staddon &amp; Norman Hughes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>
                <a:solidFill>
                  <a:schemeClr val="accent2"/>
                </a:solidFill>
                <a:latin typeface="Arial"/>
                <a:cs typeface="Arial"/>
              </a:rPr>
              <a:t>Date 28</a:t>
            </a:r>
            <a:r>
              <a:rPr lang="en-GB" sz="2800" baseline="30000">
                <a:solidFill>
                  <a:schemeClr val="accent2"/>
                </a:solidFill>
                <a:latin typeface="Arial"/>
                <a:cs typeface="Arial"/>
              </a:rPr>
              <a:t>th</a:t>
            </a:r>
            <a:r>
              <a:rPr lang="en-GB" sz="2800">
                <a:solidFill>
                  <a:schemeClr val="accent2"/>
                </a:solidFill>
                <a:latin typeface="Arial"/>
                <a:cs typeface="Arial"/>
              </a:rPr>
              <a:t> May, 2020</a:t>
            </a:r>
          </a:p>
          <a:p>
            <a:endParaRPr lang="en-GB" sz="2800">
              <a:solidFill>
                <a:schemeClr val="accent2"/>
              </a:solidFill>
            </a:endParaRPr>
          </a:p>
          <a:p>
            <a:endParaRPr lang="en-GB" sz="240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48464" y="645637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558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76" y="1340768"/>
            <a:ext cx="8064448" cy="656936"/>
          </a:xfrm>
        </p:spPr>
        <p:txBody>
          <a:bodyPr/>
          <a:lstStyle/>
          <a:p>
            <a:r>
              <a:rPr lang="en-US"/>
              <a:t>But only if MGA maintains balance between underwriting profit and their own financial return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76" y="404664"/>
            <a:ext cx="6444000" cy="720000"/>
          </a:xfrm>
        </p:spPr>
        <p:txBody>
          <a:bodyPr/>
          <a:lstStyle/>
          <a:p>
            <a:r>
              <a:rPr lang="en-GB"/>
              <a:t>Why an MGA?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SHAPING THE FUTURE OF DELEGATED UNDERWRITING</a:t>
            </a:r>
          </a:p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1484657" y="2708920"/>
            <a:ext cx="6174686" cy="2304256"/>
            <a:chOff x="1043608" y="3429000"/>
            <a:chExt cx="6174686" cy="2304256"/>
          </a:xfrm>
        </p:grpSpPr>
        <p:sp>
          <p:nvSpPr>
            <p:cNvPr id="6" name="Isosceles Triangle 5"/>
            <p:cNvSpPr/>
            <p:nvPr/>
          </p:nvSpPr>
          <p:spPr>
            <a:xfrm>
              <a:off x="4986046" y="3429000"/>
              <a:ext cx="2232248" cy="1818202"/>
            </a:xfrm>
            <a:prstGeom prst="triangl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" name="Flowchart: Delay 6"/>
            <p:cNvSpPr/>
            <p:nvPr/>
          </p:nvSpPr>
          <p:spPr>
            <a:xfrm rot="5400000">
              <a:off x="5809959" y="4324921"/>
              <a:ext cx="584422" cy="2232248"/>
            </a:xfrm>
            <a:prstGeom prst="flowChartDelay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1043608" y="3429000"/>
              <a:ext cx="2232248" cy="1818202"/>
            </a:xfrm>
            <a:prstGeom prst="triangl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" name="Flowchart: Delay 8"/>
            <p:cNvSpPr/>
            <p:nvPr/>
          </p:nvSpPr>
          <p:spPr>
            <a:xfrm rot="5400000">
              <a:off x="1867521" y="4324921"/>
              <a:ext cx="584422" cy="2232248"/>
            </a:xfrm>
            <a:prstGeom prst="flowChartDelay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" name="Oval 9"/>
            <p:cNvSpPr/>
            <p:nvPr/>
          </p:nvSpPr>
          <p:spPr>
            <a:xfrm>
              <a:off x="5409403" y="4293096"/>
              <a:ext cx="1466853" cy="1368152"/>
            </a:xfrm>
            <a:prstGeom prst="ellipse">
              <a:avLst/>
            </a:prstGeom>
            <a:solidFill>
              <a:srgbClr val="C2D22D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convex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900"/>
            </a:p>
            <a:p>
              <a:pPr algn="ctr"/>
              <a:endParaRPr lang="en-GB" sz="900"/>
            </a:p>
            <a:p>
              <a:pPr algn="ctr"/>
              <a:r>
                <a:rPr lang="en-GB" sz="1200" b="1" cap="small">
                  <a:solidFill>
                    <a:schemeClr val="tx1"/>
                  </a:solidFill>
                </a:rPr>
                <a:t>Financial</a:t>
              </a:r>
              <a:r>
                <a:rPr lang="en-GB" sz="1200" b="1" cap="small">
                  <a:solidFill>
                    <a:schemeClr val="bg1"/>
                  </a:solidFill>
                </a:rPr>
                <a:t> </a:t>
              </a:r>
              <a:r>
                <a:rPr lang="en-GB" sz="1200" b="1" cap="small">
                  <a:solidFill>
                    <a:schemeClr val="tx1"/>
                  </a:solidFill>
                </a:rPr>
                <a:t>return</a:t>
              </a:r>
            </a:p>
            <a:p>
              <a:pPr algn="ctr"/>
              <a:endParaRPr lang="en-GB" sz="1350"/>
            </a:p>
          </p:txBody>
        </p:sp>
        <p:sp>
          <p:nvSpPr>
            <p:cNvPr id="11" name="Oval 10"/>
            <p:cNvSpPr/>
            <p:nvPr/>
          </p:nvSpPr>
          <p:spPr>
            <a:xfrm>
              <a:off x="1403648" y="4221088"/>
              <a:ext cx="1520859" cy="1437886"/>
            </a:xfrm>
            <a:prstGeom prst="ellipse">
              <a:avLst/>
            </a:prstGeom>
            <a:solidFill>
              <a:srgbClr val="C2D22D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convex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900"/>
            </a:p>
            <a:p>
              <a:pPr algn="ctr"/>
              <a:endParaRPr lang="en-GB" sz="750"/>
            </a:p>
            <a:p>
              <a:pPr algn="ctr"/>
              <a:r>
                <a:rPr lang="en-GB" sz="1200" b="1" cap="small">
                  <a:solidFill>
                    <a:schemeClr val="tx1"/>
                  </a:solidFill>
                </a:rPr>
                <a:t>Underwriting Profit</a:t>
              </a:r>
            </a:p>
            <a:p>
              <a:pPr algn="ctr"/>
              <a:endParaRPr lang="en-GB" sz="1350"/>
            </a:p>
          </p:txBody>
        </p:sp>
        <p:cxnSp>
          <p:nvCxnSpPr>
            <p:cNvPr id="12" name="Straight Connector 11"/>
            <p:cNvCxnSpPr>
              <a:stCxn id="8" idx="0"/>
              <a:endCxn id="6" idx="0"/>
            </p:cNvCxnSpPr>
            <p:nvPr/>
          </p:nvCxnSpPr>
          <p:spPr>
            <a:xfrm>
              <a:off x="2159732" y="3429000"/>
              <a:ext cx="3942438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8748464" y="645637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49323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47055"/>
            <a:ext cx="5725438" cy="3825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5" y="1858679"/>
            <a:ext cx="5274128" cy="38076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48464" y="645637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815" y="204340"/>
            <a:ext cx="8924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all Need to Recognise that Change is Coming!</a:t>
            </a:r>
          </a:p>
        </p:txBody>
      </p:sp>
    </p:spTree>
    <p:extLst>
      <p:ext uri="{BB962C8B-B14F-4D97-AF65-F5344CB8AC3E}">
        <p14:creationId xmlns:p14="http://schemas.microsoft.com/office/powerpoint/2010/main" val="2140630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941168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Norman Hughes, ACII</a:t>
            </a:r>
          </a:p>
          <a:p>
            <a:pPr algn="ctr"/>
            <a:r>
              <a:rPr lang="en-GB"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Director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3EDEC16-CC19-4CD4-9DC5-9A6CE3AA01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139" y="1661355"/>
            <a:ext cx="5573722" cy="255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15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CC358081-E302-45DD-82AC-41CB2C6412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8520" y="980728"/>
            <a:ext cx="9144000" cy="792163"/>
          </a:xfrm>
        </p:spPr>
        <p:txBody>
          <a:bodyPr/>
          <a:lstStyle/>
          <a:p>
            <a:r>
              <a:rPr lang="en-GB" altLang="en-US" sz="3600" b="1">
                <a:solidFill>
                  <a:schemeClr val="tx2"/>
                </a:solidFill>
              </a:rPr>
              <a:t>How does the FCA classify MGAs?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D05DA5B-DE75-44C5-9467-8BA7F714B892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503040" y="2420888"/>
            <a:ext cx="7920880" cy="3456384"/>
          </a:xfrm>
          <a:blipFill>
            <a:blip r:embed="rId4">
              <a:alphaModFix amt="0"/>
            </a:blip>
            <a:stretch>
              <a:fillRect/>
            </a:stretch>
          </a:blipFill>
        </p:spPr>
        <p:txBody>
          <a:bodyPr/>
          <a:lstStyle/>
          <a:p>
            <a:r>
              <a:rPr lang="en-GB" altLang="en-US" sz="2800">
                <a:solidFill>
                  <a:schemeClr val="accent1">
                    <a:lumMod val="65000"/>
                    <a:lumOff val="35000"/>
                  </a:schemeClr>
                </a:solidFill>
              </a:rPr>
              <a:t>From an FCA Handbook perspective, as insurance intermediaries (there are no sub-classifications)</a:t>
            </a:r>
          </a:p>
          <a:p>
            <a:r>
              <a:rPr lang="en-GB" altLang="en-US" sz="2800">
                <a:solidFill>
                  <a:schemeClr val="accent1">
                    <a:lumMod val="65000"/>
                    <a:lumOff val="35000"/>
                  </a:schemeClr>
                </a:solidFill>
              </a:rPr>
              <a:t>From an FCA Supervision perspective, as a distinct type of intermediary </a:t>
            </a:r>
          </a:p>
          <a:p>
            <a:r>
              <a:rPr lang="en-GB" altLang="en-US" sz="2800">
                <a:solidFill>
                  <a:schemeClr val="accent1">
                    <a:lumMod val="65000"/>
                    <a:lumOff val="35000"/>
                  </a:schemeClr>
                </a:solidFill>
              </a:rPr>
              <a:t>Except for TPAs, which are (usually) unregulated 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3EE989-3F89-419E-8584-9857784EA1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21642"/>
            <a:ext cx="1241004" cy="56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83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06ABD3-5B2A-4AE1-BB83-CDB47BF1F8A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202222" y="20866"/>
            <a:ext cx="2739556" cy="3743156"/>
          </a:xfrm>
          <a:prstGeom prst="rect">
            <a:avLst/>
          </a:prstGeom>
        </p:spPr>
      </p:pic>
      <p:sp>
        <p:nvSpPr>
          <p:cNvPr id="10242" name="Title 3">
            <a:extLst>
              <a:ext uri="{FF2B5EF4-FFF2-40B4-BE49-F238E27FC236}">
                <a16:creationId xmlns:a16="http://schemas.microsoft.com/office/drawing/2014/main" id="{F07AC17A-2E69-42C2-904D-1214373B3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5175"/>
            <a:ext cx="9144000" cy="1150938"/>
          </a:xfrm>
        </p:spPr>
        <p:txBody>
          <a:bodyPr/>
          <a:lstStyle/>
          <a:p>
            <a:r>
              <a:rPr lang="en-GB" altLang="en-US" sz="3600" b="1">
                <a:solidFill>
                  <a:schemeClr val="tx2"/>
                </a:solidFill>
              </a:rPr>
              <a:t>Are their FCA regulatory permission </a:t>
            </a:r>
            <a:br>
              <a:rPr lang="en-GB" altLang="en-US" sz="3600" b="1">
                <a:solidFill>
                  <a:schemeClr val="tx2"/>
                </a:solidFill>
              </a:rPr>
            </a:br>
            <a:r>
              <a:rPr lang="en-GB" altLang="en-US" sz="3600" b="1">
                <a:solidFill>
                  <a:schemeClr val="tx2"/>
                </a:solidFill>
              </a:rPr>
              <a:t>profiles the same?</a:t>
            </a:r>
          </a:p>
        </p:txBody>
      </p:sp>
      <p:sp>
        <p:nvSpPr>
          <p:cNvPr id="10243" name="Content Placeholder 4">
            <a:extLst>
              <a:ext uri="{FF2B5EF4-FFF2-40B4-BE49-F238E27FC236}">
                <a16:creationId xmlns:a16="http://schemas.microsoft.com/office/drawing/2014/main" id="{FA60113F-32EE-4CAA-8925-8FFF40B370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1879" y="2241004"/>
            <a:ext cx="7836546" cy="1764060"/>
          </a:xfrm>
        </p:spPr>
        <p:txBody>
          <a:bodyPr/>
          <a:lstStyle/>
          <a:p>
            <a:r>
              <a:rPr lang="en-GB" altLang="en-US" sz="2800">
                <a:solidFill>
                  <a:schemeClr val="accent1">
                    <a:lumMod val="65000"/>
                    <a:lumOff val="35000"/>
                  </a:schemeClr>
                </a:solidFill>
              </a:rPr>
              <a:t>In most respects, yes. </a:t>
            </a:r>
          </a:p>
          <a:p>
            <a:r>
              <a:rPr lang="en-GB" altLang="en-US" sz="2800">
                <a:solidFill>
                  <a:schemeClr val="accent1">
                    <a:lumMod val="65000"/>
                    <a:lumOff val="35000"/>
                  </a:schemeClr>
                </a:solidFill>
              </a:rPr>
              <a:t>But an MGA may not require: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2F2742-5C07-40F8-988E-4BC75713D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645024"/>
            <a:ext cx="3926854" cy="2664296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85C004-00CF-494A-B0BE-92D70FD97762}"/>
              </a:ext>
            </a:extLst>
          </p:cNvPr>
          <p:cNvSpPr txBox="1"/>
          <p:nvPr/>
        </p:nvSpPr>
        <p:spPr>
          <a:xfrm>
            <a:off x="778028" y="3846256"/>
            <a:ext cx="36364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GB" altLang="en-US" sz="1600">
                <a:solidFill>
                  <a:schemeClr val="accent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Permission to give advice (i.e. make a product recommendation)</a:t>
            </a:r>
          </a:p>
          <a:p>
            <a:endParaRPr lang="en-GB"/>
          </a:p>
        </p:txBody>
      </p:sp>
      <p:pic>
        <p:nvPicPr>
          <p:cNvPr id="5" name="Picture 4" descr="A picture containing animal, frog&#10;&#10;Description automatically generated">
            <a:extLst>
              <a:ext uri="{FF2B5EF4-FFF2-40B4-BE49-F238E27FC236}">
                <a16:creationId xmlns:a16="http://schemas.microsoft.com/office/drawing/2014/main" id="{264D182F-DB7D-4DEF-B0D1-A4F169E105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239" y="3645024"/>
            <a:ext cx="3996445" cy="2664296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744995-4A41-4AF3-96DF-3A9A764E0ADC}"/>
              </a:ext>
            </a:extLst>
          </p:cNvPr>
          <p:cNvSpPr txBox="1"/>
          <p:nvPr/>
        </p:nvSpPr>
        <p:spPr>
          <a:xfrm>
            <a:off x="5035543" y="3852317"/>
            <a:ext cx="3657836" cy="615553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GB" altLang="en-US" sz="16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Permission to hold client money </a:t>
            </a:r>
          </a:p>
          <a:p>
            <a:endParaRPr lang="en-GB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E9060D-E49D-431E-B0DD-B3CE4B2AE4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21642"/>
            <a:ext cx="1241004" cy="56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00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ll building in a city&#10;&#10;Description automatically generated">
            <a:extLst>
              <a:ext uri="{FF2B5EF4-FFF2-40B4-BE49-F238E27FC236}">
                <a16:creationId xmlns:a16="http://schemas.microsoft.com/office/drawing/2014/main" id="{E2228B2A-C98A-4F78-AC1E-66F6443E6F1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9062" y="-20889"/>
            <a:ext cx="10353062" cy="6889260"/>
          </a:xfrm>
          <a:prstGeom prst="rect">
            <a:avLst/>
          </a:prstGeom>
        </p:spPr>
      </p:pic>
      <p:sp>
        <p:nvSpPr>
          <p:cNvPr id="7170" name="Title 1">
            <a:extLst>
              <a:ext uri="{FF2B5EF4-FFF2-40B4-BE49-F238E27FC236}">
                <a16:creationId xmlns:a16="http://schemas.microsoft.com/office/drawing/2014/main" id="{963BD58D-40BB-44A4-A75C-17D8C92B9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49496"/>
            <a:ext cx="9144000" cy="935038"/>
          </a:xfrm>
        </p:spPr>
        <p:txBody>
          <a:bodyPr/>
          <a:lstStyle/>
          <a:p>
            <a:r>
              <a:rPr lang="en-GB" altLang="en-US" sz="3600" b="1">
                <a:solidFill>
                  <a:schemeClr val="tx2"/>
                </a:solidFill>
              </a:rPr>
              <a:t>Are they subject to the same FCA rules as brokers? 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A335C5BF-2372-4043-A9D9-0DCA25ADEBAD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504056" y="2060848"/>
            <a:ext cx="8135888" cy="3887788"/>
          </a:xfrm>
        </p:spPr>
        <p:txBody>
          <a:bodyPr/>
          <a:lstStyle/>
          <a:p>
            <a:r>
              <a:rPr lang="en-GB" altLang="en-US" sz="2800">
                <a:solidFill>
                  <a:schemeClr val="accent1">
                    <a:lumMod val="65000"/>
                    <a:lumOff val="35000"/>
                  </a:schemeClr>
                </a:solidFill>
              </a:rPr>
              <a:t>Yes, because both are classed as insurance intermediaries.</a:t>
            </a:r>
          </a:p>
          <a:p>
            <a:r>
              <a:rPr lang="en-GB" altLang="en-US" sz="2800">
                <a:solidFill>
                  <a:schemeClr val="accent1">
                    <a:lumMod val="65000"/>
                    <a:lumOff val="35000"/>
                  </a:schemeClr>
                </a:solidFill>
              </a:rPr>
              <a:t>However, for customer-facing MGAs, there is a requirement to tell customers that the MGA is acting </a:t>
            </a:r>
            <a:r>
              <a:rPr lang="en-GB" altLang="en-US" sz="2800" i="1">
                <a:solidFill>
                  <a:schemeClr val="accent1">
                    <a:lumMod val="65000"/>
                    <a:lumOff val="35000"/>
                  </a:schemeClr>
                </a:solidFill>
              </a:rPr>
              <a:t>on behalf of the insurer </a:t>
            </a:r>
            <a:r>
              <a:rPr lang="en-GB" altLang="en-US" sz="2800">
                <a:solidFill>
                  <a:schemeClr val="accent1">
                    <a:lumMod val="65000"/>
                    <a:lumOff val="35000"/>
                  </a:schemeClr>
                </a:solidFill>
              </a:rPr>
              <a:t>when selling a product.</a:t>
            </a:r>
          </a:p>
          <a:p>
            <a:endParaRPr lang="en-GB" altLang="en-US" sz="1800">
              <a:solidFill>
                <a:schemeClr val="accent1">
                  <a:lumMod val="65000"/>
                  <a:lumOff val="35000"/>
                </a:schemeClr>
              </a:solidFill>
            </a:endParaRPr>
          </a:p>
          <a:p>
            <a:endParaRPr lang="en-GB" alt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F04344-8DC9-4C86-8427-2902A68C03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21642"/>
            <a:ext cx="1241004" cy="56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72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6">
            <a:extLst>
              <a:ext uri="{FF2B5EF4-FFF2-40B4-BE49-F238E27FC236}">
                <a16:creationId xmlns:a16="http://schemas.microsoft.com/office/drawing/2014/main" id="{0287692C-953F-4E1A-8382-1080CA0FA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5123" name="Content Placeholder 7">
            <a:extLst>
              <a:ext uri="{FF2B5EF4-FFF2-40B4-BE49-F238E27FC236}">
                <a16:creationId xmlns:a16="http://schemas.microsoft.com/office/drawing/2014/main" id="{E1EF3CA1-9EE8-474D-B75C-F18B4E927F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774" y="2492618"/>
            <a:ext cx="8135689" cy="3887788"/>
          </a:xfrm>
        </p:spPr>
        <p:txBody>
          <a:bodyPr/>
          <a:lstStyle/>
          <a:p>
            <a:pPr>
              <a:defRPr/>
            </a:pPr>
            <a:r>
              <a:rPr lang="en-GB" altLang="en-US" sz="2800">
                <a:solidFill>
                  <a:schemeClr val="accent1">
                    <a:lumMod val="65000"/>
                    <a:lumOff val="35000"/>
                  </a:schemeClr>
                </a:solidFill>
              </a:rPr>
              <a:t>Yes, if the MGA is customer-facing. Insurer will have regulatory responsibility for the disclosures made by the MGA when selling the product.</a:t>
            </a:r>
          </a:p>
          <a:p>
            <a:pPr marL="0" indent="0">
              <a:buNone/>
              <a:defRPr/>
            </a:pPr>
            <a:endParaRPr lang="en-GB" altLang="en-US" sz="1600">
              <a:solidFill>
                <a:schemeClr val="accent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n-GB" altLang="en-US" sz="2800">
                <a:solidFill>
                  <a:schemeClr val="accent1">
                    <a:lumMod val="65000"/>
                    <a:lumOff val="35000"/>
                  </a:schemeClr>
                </a:solidFill>
              </a:rPr>
              <a:t>Insurer will not be responsible for brokers making appropriate disclosures where they are acting for the customer.</a:t>
            </a:r>
          </a:p>
          <a:p>
            <a:pPr>
              <a:defRPr/>
            </a:pPr>
            <a:endParaRPr lang="en-GB" altLang="en-US" sz="2800" b="1">
              <a:solidFill>
                <a:schemeClr val="accent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BB2E7FF4-A3C8-4704-AD91-8FDC9AD897DB}"/>
              </a:ext>
            </a:extLst>
          </p:cNvPr>
          <p:cNvSpPr txBox="1">
            <a:spLocks noChangeArrowheads="1"/>
          </p:cNvSpPr>
          <p:nvPr/>
        </p:nvSpPr>
        <p:spPr>
          <a:xfrm>
            <a:off x="-73223" y="1195136"/>
            <a:ext cx="9144000" cy="792163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AB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altLang="en-US" sz="3600" b="1">
                <a:solidFill>
                  <a:schemeClr val="tx2"/>
                </a:solidFill>
              </a:rPr>
              <a:t>Are insurers’ responsibilities for MGAs any different?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AC367D-4C2A-4877-B950-E284716220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21642"/>
            <a:ext cx="1241004" cy="56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83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>
            <a:extLst>
              <a:ext uri="{FF2B5EF4-FFF2-40B4-BE49-F238E27FC236}">
                <a16:creationId xmlns:a16="http://schemas.microsoft.com/office/drawing/2014/main" id="{486ED4EE-6E1C-46E5-92CA-A99EC3C387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1636" y="689817"/>
            <a:ext cx="9144000" cy="1439863"/>
          </a:xfrm>
        </p:spPr>
        <p:txBody>
          <a:bodyPr/>
          <a:lstStyle/>
          <a:p>
            <a:r>
              <a:rPr lang="en-GB" altLang="en-US" sz="3600" b="1">
                <a:solidFill>
                  <a:schemeClr val="tx2"/>
                </a:solidFill>
              </a:rPr>
              <a:t>The big issue for brokers with binders: </a:t>
            </a:r>
            <a:br>
              <a:rPr lang="en-GB" altLang="en-US" sz="3600" b="1">
                <a:solidFill>
                  <a:schemeClr val="tx2"/>
                </a:solidFill>
              </a:rPr>
            </a:br>
            <a:r>
              <a:rPr lang="en-GB" altLang="en-US" sz="3600" b="1">
                <a:solidFill>
                  <a:schemeClr val="tx2"/>
                </a:solidFill>
              </a:rPr>
              <a:t>Conflicts of interest</a:t>
            </a:r>
            <a:r>
              <a:rPr lang="en-GB" altLang="en-US"/>
              <a:t/>
            </a:r>
            <a:br>
              <a:rPr lang="en-GB" altLang="en-US"/>
            </a:br>
            <a:endParaRPr lang="en-GB" altLang="en-US"/>
          </a:p>
        </p:txBody>
      </p:sp>
      <p:sp>
        <p:nvSpPr>
          <p:cNvPr id="11267" name="Content Placeholder 4">
            <a:extLst>
              <a:ext uri="{FF2B5EF4-FFF2-40B4-BE49-F238E27FC236}">
                <a16:creationId xmlns:a16="http://schemas.microsoft.com/office/drawing/2014/main" id="{53A272FD-7D89-4AEC-8C29-60CAC7CE46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2" y="1988840"/>
            <a:ext cx="7921625" cy="4320480"/>
          </a:xfrm>
        </p:spPr>
        <p:txBody>
          <a:bodyPr/>
          <a:lstStyle/>
          <a:p>
            <a:r>
              <a:rPr lang="en-GB" altLang="en-US" sz="2800">
                <a:solidFill>
                  <a:schemeClr val="accent1">
                    <a:lumMod val="65000"/>
                    <a:lumOff val="35000"/>
                  </a:schemeClr>
                </a:solidFill>
              </a:rPr>
              <a:t>FCA requires brokers to manage conflicts in a way that does not cause detriment to customers </a:t>
            </a:r>
          </a:p>
          <a:p>
            <a:r>
              <a:rPr lang="en-GB" altLang="en-US" sz="2800">
                <a:solidFill>
                  <a:schemeClr val="accent1">
                    <a:lumMod val="65000"/>
                    <a:lumOff val="35000"/>
                  </a:schemeClr>
                </a:solidFill>
              </a:rPr>
              <a:t>This includes:</a:t>
            </a:r>
            <a:endParaRPr lang="en-GB" altLang="en-US">
              <a:solidFill>
                <a:schemeClr val="accent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GB" altLang="en-US" sz="2400">
                <a:solidFill>
                  <a:schemeClr val="accent1">
                    <a:lumMod val="65000"/>
                    <a:lumOff val="35000"/>
                  </a:schemeClr>
                </a:solidFill>
              </a:rPr>
              <a:t>- Having an effective Conflicts of Interest Policy</a:t>
            </a:r>
          </a:p>
          <a:p>
            <a:pPr lvl="1"/>
            <a:r>
              <a:rPr lang="en-GB" altLang="en-US" sz="2400">
                <a:solidFill>
                  <a:schemeClr val="accent1">
                    <a:lumMod val="65000"/>
                    <a:lumOff val="35000"/>
                  </a:schemeClr>
                </a:solidFill>
              </a:rPr>
              <a:t>- Maintaining a Conflicts of Interest Register (also showing mitigations and monitoring) 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5BAC51-6F73-49AB-99A6-FBD04313A3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21642"/>
            <a:ext cx="1241004" cy="56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10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7186" y="1647646"/>
            <a:ext cx="8064448" cy="3888000"/>
          </a:xfrm>
        </p:spPr>
        <p:txBody>
          <a:bodyPr/>
          <a:lstStyle/>
          <a:p>
            <a:endParaRPr lang="en-GB"/>
          </a:p>
          <a:p>
            <a:r>
              <a:rPr lang="en-GB"/>
              <a:t>“</a:t>
            </a:r>
            <a:r>
              <a:rPr lang="en-GB" sz="1800" i="1"/>
              <a:t>Brokers interested in alternative distribution opportunities may look to acquire digital MGAs in 2018-2019. </a:t>
            </a:r>
            <a:r>
              <a:rPr lang="en-GB" sz="1800" b="1" i="1"/>
              <a:t>MGAs are authorised to perform certain functions ordinarily handled only by Insurers </a:t>
            </a:r>
            <a:r>
              <a:rPr lang="en-GB" sz="1800" i="1"/>
              <a:t>-  binding coverage, underwriting and pricing, appointing retail agents within a particular area and settling claims – </a:t>
            </a:r>
            <a:r>
              <a:rPr lang="en-GB" sz="1800" b="1" i="1"/>
              <a:t>which are attractive to small-to-medium businesses that don’t want to buy insurance through traditional brick-and-mortar brokers</a:t>
            </a:r>
            <a:r>
              <a:rPr lang="en-GB" sz="1800" i="1"/>
              <a:t>. Acquiring an MGA can be less expensive for a broker to offer these services than develop them in-house”</a:t>
            </a:r>
          </a:p>
          <a:p>
            <a:endParaRPr lang="en-GB" i="1"/>
          </a:p>
          <a:p>
            <a:r>
              <a:rPr lang="en-GB" sz="1200" i="1"/>
              <a:t>Deloitte Insurance Outlook 2018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673" y="404664"/>
            <a:ext cx="6444000" cy="1215272"/>
          </a:xfrm>
        </p:spPr>
        <p:txBody>
          <a:bodyPr/>
          <a:lstStyle/>
          <a:p>
            <a:r>
              <a:rPr lang="en-GB"/>
              <a:t>What is Driving the Emergence </a:t>
            </a:r>
            <a:br>
              <a:rPr lang="en-GB"/>
            </a:br>
            <a:r>
              <a:rPr lang="en-GB"/>
              <a:t>of MGAs?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748464" y="645637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83921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SHAPING THE FUTURE OF DELEGATED UNDERWRITING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086088" y="1340768"/>
            <a:ext cx="4016648" cy="2088232"/>
            <a:chOff x="4716016" y="1844824"/>
            <a:chExt cx="4016648" cy="2088232"/>
          </a:xfrm>
        </p:grpSpPr>
        <p:sp>
          <p:nvSpPr>
            <p:cNvPr id="5" name="TextBox 4"/>
            <p:cNvSpPr txBox="1"/>
            <p:nvPr/>
          </p:nvSpPr>
          <p:spPr>
            <a:xfrm>
              <a:off x="5489960" y="2150276"/>
              <a:ext cx="3242704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“Your reputation is more important than your paycheck, and your integrity is worth more than your career”</a:t>
              </a:r>
            </a:p>
          </p:txBody>
        </p:sp>
        <p:sp>
          <p:nvSpPr>
            <p:cNvPr id="9" name="Oval Callout 8"/>
            <p:cNvSpPr/>
            <p:nvPr/>
          </p:nvSpPr>
          <p:spPr>
            <a:xfrm>
              <a:off x="4716016" y="1844824"/>
              <a:ext cx="3888432" cy="2088232"/>
            </a:xfrm>
            <a:prstGeom prst="wedgeEllipseCallou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3528" y="404744"/>
            <a:ext cx="7524376" cy="720000"/>
          </a:xfrm>
        </p:spPr>
        <p:txBody>
          <a:bodyPr/>
          <a:lstStyle/>
          <a:p>
            <a:r>
              <a:rPr lang="en-GB"/>
              <a:t>The Foundation of a Successful MGA</a:t>
            </a:r>
          </a:p>
        </p:txBody>
      </p:sp>
      <p:pic>
        <p:nvPicPr>
          <p:cNvPr id="1026" name="Picture 2" descr="Image result for ryan freit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93"/>
          <a:stretch/>
        </p:blipFill>
        <p:spPr bwMode="auto">
          <a:xfrm>
            <a:off x="636128" y="2780928"/>
            <a:ext cx="3216164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60032" y="4437112"/>
            <a:ext cx="2599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Ryan Freitas</a:t>
            </a:r>
          </a:p>
          <a:p>
            <a:r>
              <a:rPr lang="en-GB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Founder, Second Verse</a:t>
            </a:r>
          </a:p>
          <a:p>
            <a:endParaRPr lang="en-GB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8464" y="645637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8392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56298" y="1830714"/>
            <a:ext cx="8064450" cy="3589536"/>
          </a:xfrm>
        </p:spPr>
        <p:txBody>
          <a:bodyPr/>
          <a:lstStyle/>
          <a:p>
            <a:pPr>
              <a:buClrTx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participants are automatically </a:t>
            </a:r>
          </a:p>
          <a:p>
            <a:pPr marL="0" indent="0">
              <a:buClrTx/>
              <a:buNone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muted</a:t>
            </a:r>
          </a:p>
          <a:p>
            <a:pPr>
              <a:buClrTx/>
            </a:pP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ask a question…</a:t>
            </a:r>
          </a:p>
          <a:p>
            <a:pPr>
              <a:buClrTx/>
            </a:pP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webinar is being recorded</a:t>
            </a:r>
          </a:p>
          <a:p>
            <a:pPr>
              <a:buClrTx/>
            </a:pP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 forms</a:t>
            </a:r>
          </a:p>
          <a:p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1805" y="1175103"/>
            <a:ext cx="6444002" cy="540001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 the Webinar…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779" y="2146006"/>
            <a:ext cx="5761985" cy="3180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5570807" y="5083242"/>
            <a:ext cx="664698" cy="38951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hangingPunct="0"/>
            <a:endParaRPr lang="en-GB" sz="135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61294" y="5033047"/>
            <a:ext cx="664698" cy="38951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hangingPunct="0"/>
            <a:endParaRPr lang="en-GB" sz="135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10" name="Straight Arrow Connector 9"/>
          <p:cNvCxnSpPr>
            <a:endCxn id="7" idx="0"/>
          </p:cNvCxnSpPr>
          <p:nvPr/>
        </p:nvCxnSpPr>
        <p:spPr>
          <a:xfrm>
            <a:off x="4200525" y="2853418"/>
            <a:ext cx="1702631" cy="2181937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Arrow Connector 10"/>
          <p:cNvCxnSpPr/>
          <p:nvPr/>
        </p:nvCxnSpPr>
        <p:spPr>
          <a:xfrm flipH="1">
            <a:off x="7897252" y="3150725"/>
            <a:ext cx="96392" cy="1846757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4801502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67900" y="1314270"/>
            <a:ext cx="6172200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sz="1350">
              <a:latin typeface="InterFace" panose="020B0503030203020204" pitchFamily="34" charset="0"/>
              <a:cs typeface="Microsoft Sans Serif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20272" y="1698730"/>
            <a:ext cx="2026071" cy="336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2" indent="-180975">
              <a:spcBef>
                <a:spcPts val="600"/>
              </a:spcBef>
              <a:buClr>
                <a:srgbClr val="C2D22D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35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the industry became regulated in 2005, the number of FCA authorised entities has almost halved</a:t>
            </a:r>
          </a:p>
          <a:p>
            <a:pPr marL="171450" indent="-171450">
              <a:buClr>
                <a:srgbClr val="EB6C0E"/>
              </a:buClr>
              <a:buFont typeface="Wingdings" panose="05000000000000000000" pitchFamily="2" charset="2"/>
              <a:buChar char="l"/>
            </a:pPr>
            <a:endParaRPr lang="en-GB" sz="135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2" indent="-180975">
              <a:spcBef>
                <a:spcPts val="600"/>
              </a:spcBef>
              <a:buClr>
                <a:srgbClr val="C2D22D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35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same period, MGAs have increased by over 50%</a:t>
            </a:r>
          </a:p>
          <a:p>
            <a:pPr>
              <a:buClr>
                <a:srgbClr val="EB6C0E"/>
              </a:buClr>
            </a:pPr>
            <a:endParaRPr lang="en-GB" sz="135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2" indent="-180975">
              <a:spcBef>
                <a:spcPts val="600"/>
              </a:spcBef>
              <a:buClr>
                <a:srgbClr val="C2D22D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35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Wholesale broker numbers have remained static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CF0D500-14F1-45AD-97AC-D04BB519FA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433158"/>
              </p:ext>
            </p:extLst>
          </p:nvPr>
        </p:nvGraphicFramePr>
        <p:xfrm>
          <a:off x="458135" y="1584542"/>
          <a:ext cx="6562137" cy="4565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04856" cy="902124"/>
          </a:xfrm>
        </p:spPr>
        <p:txBody>
          <a:bodyPr/>
          <a:lstStyle/>
          <a:p>
            <a:r>
              <a:rPr lang="en-US"/>
              <a:t>Development of the MGA Market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800"/>
              <a:t>MGAs as % of market have dramatically increased (factor of 3)</a:t>
            </a:r>
            <a:r>
              <a:rPr lang="en-GB" sz="2800">
                <a:solidFill>
                  <a:schemeClr val="accent6"/>
                </a:solidFill>
              </a:rPr>
              <a:t/>
            </a:r>
            <a:br>
              <a:rPr lang="en-GB" sz="2800">
                <a:solidFill>
                  <a:schemeClr val="accent6"/>
                </a:solidFill>
              </a:rPr>
            </a:b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2800"/>
          </a:p>
        </p:txBody>
      </p:sp>
      <p:sp>
        <p:nvSpPr>
          <p:cNvPr id="10" name="TextBox 9"/>
          <p:cNvSpPr txBox="1"/>
          <p:nvPr/>
        </p:nvSpPr>
        <p:spPr>
          <a:xfrm>
            <a:off x="8712000" y="6456370"/>
            <a:ext cx="46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13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SHAPING THE FUTURE OF DELEGATED UNDERWRITING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92280" y="5948941"/>
            <a:ext cx="27408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/>
              <a:t>With kind permission of IMAS</a:t>
            </a:r>
          </a:p>
        </p:txBody>
      </p:sp>
    </p:spTree>
    <p:extLst>
      <p:ext uri="{BB962C8B-B14F-4D97-AF65-F5344CB8AC3E}">
        <p14:creationId xmlns:p14="http://schemas.microsoft.com/office/powerpoint/2010/main" val="386978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948264" y="1698732"/>
            <a:ext cx="18722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2" indent="-180975">
              <a:spcBef>
                <a:spcPts val="600"/>
              </a:spcBef>
              <a:buClr>
                <a:srgbClr val="C2D22D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35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Broker M&amp;A activity has significantly increased, whilst targets have decreased</a:t>
            </a:r>
          </a:p>
          <a:p>
            <a:pPr marL="171450" indent="-171450">
              <a:buClr>
                <a:srgbClr val="EB6C0E"/>
              </a:buClr>
              <a:buFont typeface="Wingdings" panose="05000000000000000000" pitchFamily="2" charset="2"/>
              <a:buChar char="l"/>
            </a:pPr>
            <a:endParaRPr lang="en-GB"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2" indent="-180975">
              <a:spcBef>
                <a:spcPts val="600"/>
              </a:spcBef>
              <a:buClr>
                <a:srgbClr val="C2D22D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35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MGA negligible increase in M&amp;A activity, whilst numbers increasing</a:t>
            </a:r>
          </a:p>
          <a:p>
            <a:pPr marL="171450" indent="-171450">
              <a:buClr>
                <a:srgbClr val="EB6C0E"/>
              </a:buClr>
              <a:buFont typeface="Wingdings" panose="05000000000000000000" pitchFamily="2" charset="2"/>
              <a:buChar char="l"/>
            </a:pPr>
            <a:endParaRPr lang="en-GB"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2" indent="-180975">
              <a:spcBef>
                <a:spcPts val="600"/>
              </a:spcBef>
              <a:buClr>
                <a:srgbClr val="C2D22D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35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MGA numbers continue to increase?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1A19341-41EE-4111-BBBE-045CC4A111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431391"/>
              </p:ext>
            </p:extLst>
          </p:nvPr>
        </p:nvGraphicFramePr>
        <p:xfrm>
          <a:off x="539552" y="1484784"/>
          <a:ext cx="648072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48" y="332736"/>
            <a:ext cx="6444000" cy="720000"/>
          </a:xfrm>
        </p:spPr>
        <p:txBody>
          <a:bodyPr/>
          <a:lstStyle/>
          <a:p>
            <a:r>
              <a:rPr lang="en-GB"/>
              <a:t>M&amp;A ACTIVITY</a:t>
            </a:r>
            <a:br>
              <a:rPr lang="en-GB"/>
            </a:br>
            <a:r>
              <a:rPr lang="en-GB" sz="1800" b="0"/>
              <a:t>MGA M&amp;A activity has been increasing, but not as fast as for brokers generally.</a:t>
            </a:r>
            <a:endParaRPr lang="en-GB" b="0"/>
          </a:p>
        </p:txBody>
      </p:sp>
      <p:sp>
        <p:nvSpPr>
          <p:cNvPr id="9" name="TextBox 8"/>
          <p:cNvSpPr txBox="1"/>
          <p:nvPr/>
        </p:nvSpPr>
        <p:spPr>
          <a:xfrm>
            <a:off x="8712000" y="6456370"/>
            <a:ext cx="46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414864" y="6404147"/>
            <a:ext cx="8280000" cy="36000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900" kern="1200" baseline="0">
                <a:solidFill>
                  <a:srgbClr val="F2F2F2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rgbClr val="7F7F7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7F7F7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rgbClr val="7F7F7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00" kern="1200">
                <a:solidFill>
                  <a:srgbClr val="7F7F7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SHAPING THE FUTURE OF DELEGATED UNDERWRITING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92280" y="5948941"/>
            <a:ext cx="27408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>
                <a:latin typeface="Arial" panose="020B0604020202020204" pitchFamily="34" charset="0"/>
                <a:cs typeface="Arial" panose="020B0604020202020204" pitchFamily="34" charset="0"/>
              </a:rPr>
              <a:t>With kind permission of IMAS</a:t>
            </a:r>
          </a:p>
        </p:txBody>
      </p:sp>
    </p:spTree>
    <p:extLst>
      <p:ext uri="{BB962C8B-B14F-4D97-AF65-F5344CB8AC3E}">
        <p14:creationId xmlns:p14="http://schemas.microsoft.com/office/powerpoint/2010/main" val="293179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0000" y="1773248"/>
            <a:ext cx="8064448" cy="3888000"/>
          </a:xfrm>
        </p:spPr>
        <p:txBody>
          <a:bodyPr/>
          <a:lstStyle/>
          <a:p>
            <a:r>
              <a:rPr lang="en-GB"/>
              <a:t>Formed in 2011 the Association was principally founded to:</a:t>
            </a:r>
          </a:p>
          <a:p>
            <a:endParaRPr lang="en-GB"/>
          </a:p>
          <a:p>
            <a:pPr marL="523875" lvl="2" indent="-342900">
              <a:buFont typeface="+mj-lt"/>
              <a:buAutoNum type="arabicPeriod"/>
            </a:pPr>
            <a:r>
              <a:rPr lang="en-GB">
                <a:solidFill>
                  <a:schemeClr val="accent2"/>
                </a:solidFill>
              </a:rPr>
              <a:t>Represent MGAs specifically and lobby on their behalf</a:t>
            </a:r>
          </a:p>
          <a:p>
            <a:pPr marL="523875" lvl="2" indent="-342900">
              <a:buFont typeface="+mj-lt"/>
              <a:buAutoNum type="arabicPeriod"/>
            </a:pPr>
            <a:r>
              <a:rPr lang="en-GB">
                <a:solidFill>
                  <a:schemeClr val="accent2"/>
                </a:solidFill>
              </a:rPr>
              <a:t>Communicate the benefits of MGAs</a:t>
            </a:r>
          </a:p>
          <a:p>
            <a:pPr marL="523875" lvl="2" indent="-342900">
              <a:buFont typeface="+mj-lt"/>
              <a:buAutoNum type="arabicPeriod"/>
            </a:pPr>
            <a:r>
              <a:rPr lang="en-GB">
                <a:solidFill>
                  <a:schemeClr val="accent2"/>
                </a:solidFill>
              </a:rPr>
              <a:t>Drive best practice </a:t>
            </a:r>
          </a:p>
          <a:p>
            <a:pPr marL="523875" lvl="2" indent="-342900">
              <a:buFont typeface="+mj-lt"/>
              <a:buAutoNum type="arabicPeriod"/>
            </a:pPr>
            <a:endParaRPr lang="en-GB">
              <a:solidFill>
                <a:schemeClr val="accent2"/>
              </a:solidFill>
            </a:endParaRPr>
          </a:p>
          <a:p>
            <a:pPr marL="180975" lvl="2" indent="0">
              <a:buNone/>
            </a:pPr>
            <a:r>
              <a:rPr lang="en-GB">
                <a:solidFill>
                  <a:schemeClr val="accent2"/>
                </a:solidFill>
              </a:rPr>
              <a:t>As a not-for-profit organisation, the MGAA, and its board of directors and specialist committees focus 100% on shaping the future of delegated underwriting in the UK</a:t>
            </a:r>
          </a:p>
          <a:p>
            <a:pPr marL="180975" lvl="2" indent="0">
              <a:buNone/>
            </a:pPr>
            <a:endParaRPr lang="en-GB">
              <a:solidFill>
                <a:schemeClr val="accent2"/>
              </a:solidFill>
            </a:endParaRPr>
          </a:p>
          <a:p>
            <a:pPr marL="180975" lvl="2" indent="0">
              <a:buNone/>
            </a:pPr>
            <a:endParaRPr lang="en-GB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0000" y="404664"/>
            <a:ext cx="6444000" cy="720000"/>
          </a:xfrm>
        </p:spPr>
        <p:txBody>
          <a:bodyPr/>
          <a:lstStyle/>
          <a:p>
            <a:r>
              <a:rPr lang="en-GB"/>
              <a:t>A Brief History of the MGAA…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SHAPING THE FUTURE OF DELEGATED UNDERWRITING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48464" y="645637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430055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0000" y="260648"/>
            <a:ext cx="6444000" cy="720000"/>
          </a:xfrm>
        </p:spPr>
        <p:txBody>
          <a:bodyPr/>
          <a:lstStyle/>
          <a:p>
            <a:r>
              <a:rPr lang="en-GB"/>
              <a:t>Membership of the MGAA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SHAPING THE FUTURE OF DELEGATED UNDERWRITING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48464" y="645637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760" y="1200705"/>
            <a:ext cx="846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2" indent="0">
              <a:buNone/>
            </a:pPr>
            <a:r>
              <a:rPr lang="en-GB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2011, we started out with just 40 affiliated members… now we have over 240!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26403" y="3486254"/>
            <a:ext cx="197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GWP £bn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1516" y="5852600"/>
            <a:ext cx="650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790094"/>
            <a:ext cx="6258323" cy="37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44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SHAPING THE FUTURE OF DELEGATED UNDERWRITING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395372"/>
            <a:ext cx="7831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the MGAA and it’s Objectives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043047" y="1549679"/>
            <a:ext cx="4833209" cy="4399601"/>
            <a:chOff x="1827023" y="1252427"/>
            <a:chExt cx="4833209" cy="4399601"/>
          </a:xfrm>
        </p:grpSpPr>
        <p:sp>
          <p:nvSpPr>
            <p:cNvPr id="5" name="Flowchart: Alternate Process 4"/>
            <p:cNvSpPr/>
            <p:nvPr/>
          </p:nvSpPr>
          <p:spPr>
            <a:xfrm>
              <a:off x="1835696" y="1268760"/>
              <a:ext cx="2299647" cy="1017440"/>
            </a:xfrm>
            <a:prstGeom prst="flowChartAlternateProcess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lowchart: Alternate Process 5"/>
            <p:cNvSpPr/>
            <p:nvPr/>
          </p:nvSpPr>
          <p:spPr>
            <a:xfrm>
              <a:off x="4360585" y="1268760"/>
              <a:ext cx="2299647" cy="1017440"/>
            </a:xfrm>
            <a:prstGeom prst="flowChartAlternateProcess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lowchart: Alternate Process 6"/>
            <p:cNvSpPr/>
            <p:nvPr/>
          </p:nvSpPr>
          <p:spPr>
            <a:xfrm>
              <a:off x="1835696" y="2348880"/>
              <a:ext cx="2299647" cy="1017440"/>
            </a:xfrm>
            <a:prstGeom prst="flowChartAlternateProcess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lowchart: Alternate Process 7"/>
            <p:cNvSpPr/>
            <p:nvPr/>
          </p:nvSpPr>
          <p:spPr>
            <a:xfrm>
              <a:off x="4339498" y="2348880"/>
              <a:ext cx="2299647" cy="1017440"/>
            </a:xfrm>
            <a:prstGeom prst="flowChartAlternateProcess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lowchart: Alternate Process 8"/>
            <p:cNvSpPr/>
            <p:nvPr/>
          </p:nvSpPr>
          <p:spPr>
            <a:xfrm>
              <a:off x="1835696" y="3491734"/>
              <a:ext cx="2299647" cy="1017440"/>
            </a:xfrm>
            <a:prstGeom prst="flowChartAlternateProcess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27023" y="1252427"/>
              <a:ext cx="224092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Convey</a:t>
              </a:r>
            </a:p>
            <a:p>
              <a:r>
                <a:rPr lang="en-GB" sz="140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views of its members to various bodies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20409" y="1270358"/>
              <a:ext cx="226781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Represent</a:t>
              </a:r>
            </a:p>
            <a:p>
              <a:r>
                <a:rPr lang="en-GB" sz="140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members’ views in negotiations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53916" y="2322911"/>
              <a:ext cx="20553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</a:t>
              </a:r>
            </a:p>
            <a:p>
              <a:r>
                <a:rPr lang="en-GB" sz="140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best practice guidelines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38338" y="2340840"/>
              <a:ext cx="224988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Assist</a:t>
              </a:r>
            </a:p>
            <a:p>
              <a:r>
                <a:rPr lang="en-GB" sz="140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insurance carriers who work with MGAs</a:t>
              </a:r>
            </a:p>
          </p:txBody>
        </p:sp>
        <p:sp>
          <p:nvSpPr>
            <p:cNvPr id="15" name="Flowchart: Alternate Process 14"/>
            <p:cNvSpPr/>
            <p:nvPr/>
          </p:nvSpPr>
          <p:spPr>
            <a:xfrm>
              <a:off x="4339497" y="3509645"/>
              <a:ext cx="2299647" cy="1017440"/>
            </a:xfrm>
            <a:prstGeom prst="flowChartAlternateProcess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3059832" y="4634588"/>
              <a:ext cx="2299647" cy="1017440"/>
            </a:xfrm>
            <a:prstGeom prst="flowChartAlternateProcess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53914" y="3510827"/>
              <a:ext cx="221403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</a:t>
              </a:r>
            </a:p>
            <a:p>
              <a:r>
                <a:rPr lang="en-GB" sz="140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proactively to improve the MGA sector</a:t>
              </a:r>
              <a:endParaRPr lang="en-GB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20408" y="3474859"/>
              <a:ext cx="219580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Create</a:t>
              </a:r>
            </a:p>
            <a:p>
              <a:r>
                <a:rPr lang="en-GB" sz="140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technical centre to inform regulators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45318" y="4643844"/>
              <a:ext cx="224676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Seek</a:t>
              </a:r>
            </a:p>
            <a:p>
              <a:r>
                <a:rPr lang="en-GB" sz="140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opportunities to improve standards in the sector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748464" y="645637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873673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SHAPING THE FUTURE OF DELEGATED UNDERWRITING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0352" y="260648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48464" y="645637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22" y="1316731"/>
            <a:ext cx="1497246" cy="2132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179" y="3007975"/>
            <a:ext cx="1762869" cy="2492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970" y="3750168"/>
            <a:ext cx="1304548" cy="184482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32000" y="251937"/>
            <a:ext cx="5402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Activity of the MGAA</a:t>
            </a:r>
          </a:p>
        </p:txBody>
      </p:sp>
      <p:pic>
        <p:nvPicPr>
          <p:cNvPr id="2050" name="Picture 2" descr="Image result for lloyds old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996" y="1435926"/>
            <a:ext cx="2263098" cy="127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3808" y="3750168"/>
            <a:ext cx="1562100" cy="20669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14" y="2522605"/>
            <a:ext cx="2531890" cy="883221"/>
          </a:xfrm>
          <a:prstGeom prst="rect">
            <a:avLst/>
          </a:prstGeom>
        </p:spPr>
      </p:pic>
      <p:pic>
        <p:nvPicPr>
          <p:cNvPr id="2058" name="Picture 10" descr="Image result for BIBA Conference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05" y="4256513"/>
            <a:ext cx="2415672" cy="135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578" y="1340768"/>
            <a:ext cx="2555626" cy="88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15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SHAPING THE FUTURE OF DELEGATED UNDERWRITING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2000" y="251937"/>
            <a:ext cx="7164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else do we Work in Partnership with?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90" y="2955527"/>
            <a:ext cx="1781175" cy="714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64" y="1760140"/>
            <a:ext cx="2457450" cy="1552575"/>
          </a:xfrm>
          <a:prstGeom prst="rect">
            <a:avLst/>
          </a:prstGeom>
        </p:spPr>
      </p:pic>
      <p:pic>
        <p:nvPicPr>
          <p:cNvPr id="3076" name="Picture 4" descr="Image result for association of british insurers logo high resolu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05622"/>
            <a:ext cx="1896145" cy="111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60152"/>
            <a:ext cx="1008112" cy="181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chartered insurance institute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628" y="1060148"/>
            <a:ext cx="2408556" cy="120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Insurance underwriting association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354" y="4305709"/>
            <a:ext cx="1463105" cy="148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7950" y="4716551"/>
            <a:ext cx="1914525" cy="885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214" y="3743700"/>
            <a:ext cx="2628900" cy="581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48464" y="645637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303646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2000" y="6372000"/>
            <a:ext cx="5868192" cy="360000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SHAPING THE FUTURE OF DELEGATED UNDERWRITING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3528" y="980728"/>
            <a:ext cx="8280000" cy="1368152"/>
          </a:xfrm>
        </p:spPr>
        <p:txBody>
          <a:bodyPr/>
          <a:lstStyle/>
          <a:p>
            <a:pPr algn="ctr"/>
            <a:r>
              <a:rPr lang="en-GB" sz="9600"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32000" y="4750868"/>
            <a:ext cx="8280000" cy="432048"/>
          </a:xfrm>
        </p:spPr>
        <p:txBody>
          <a:bodyPr/>
          <a:lstStyle/>
          <a:p>
            <a:pPr algn="ctr"/>
            <a:r>
              <a: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www.mgaa.co.uk</a:t>
            </a:r>
            <a:r>
              <a: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48464" y="645637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3212976"/>
            <a:ext cx="90749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Peter J Staddon				Norman Hughes ACII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Chartered Insurance Underwriting Agent	Managing Director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MGAA					Compliance Management Services 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peter.staddon@mgaa.co.uk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normanh@compliancemanagement.co.uk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020 7617 4442				020 8645 2660</a:t>
            </a:r>
          </a:p>
        </p:txBody>
      </p:sp>
    </p:spTree>
    <p:extLst>
      <p:ext uri="{BB962C8B-B14F-4D97-AF65-F5344CB8AC3E}">
        <p14:creationId xmlns:p14="http://schemas.microsoft.com/office/powerpoint/2010/main" val="1454933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0000" y="1268760"/>
            <a:ext cx="8064448" cy="4815240"/>
          </a:xfrm>
        </p:spPr>
        <p:txBody>
          <a:bodyPr/>
          <a:lstStyle/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GB" dirty="0" smtClean="0"/>
              <a:t>What </a:t>
            </a:r>
            <a:r>
              <a:rPr lang="en-GB" dirty="0"/>
              <a:t>is an </a:t>
            </a:r>
            <a:r>
              <a:rPr lang="en-GB" dirty="0" smtClean="0"/>
              <a:t>MGA – their unique benefits</a:t>
            </a:r>
            <a:endParaRPr lang="en-GB" dirty="0"/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GB" dirty="0"/>
              <a:t>The Role of an </a:t>
            </a:r>
            <a:r>
              <a:rPr lang="en-GB" dirty="0" smtClean="0"/>
              <a:t>MGA – within the UK insurance market</a:t>
            </a:r>
            <a:endParaRPr lang="en-GB" dirty="0"/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GB" dirty="0"/>
              <a:t>Where MGAs sit </a:t>
            </a:r>
            <a:r>
              <a:rPr lang="en-GB" dirty="0" smtClean="0"/>
              <a:t>between the broker and the insurer</a:t>
            </a:r>
            <a:endParaRPr lang="en-GB" dirty="0"/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GB" dirty="0"/>
              <a:t>Why use an MGA?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GB" dirty="0"/>
              <a:t>Regulation &amp; </a:t>
            </a:r>
            <a:r>
              <a:rPr lang="en-GB" dirty="0" smtClean="0"/>
              <a:t>Compliance – as </a:t>
            </a:r>
            <a:r>
              <a:rPr lang="en-GB" smtClean="0"/>
              <a:t>an intermediary, </a:t>
            </a:r>
            <a:r>
              <a:rPr lang="en-GB" dirty="0" smtClean="0"/>
              <a:t>but not </a:t>
            </a:r>
            <a:r>
              <a:rPr lang="en-GB" smtClean="0"/>
              <a:t>a broker</a:t>
            </a:r>
            <a:endParaRPr lang="en-GB" dirty="0"/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GB" dirty="0"/>
              <a:t>The MGA </a:t>
            </a:r>
            <a:r>
              <a:rPr lang="en-GB" dirty="0" smtClean="0"/>
              <a:t>Market, its size and M&amp;A activities </a:t>
            </a:r>
            <a:endParaRPr lang="en-GB" dirty="0"/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GB" dirty="0"/>
              <a:t>The </a:t>
            </a:r>
            <a:r>
              <a:rPr lang="en-GB" dirty="0" smtClean="0"/>
              <a:t>MGAA as a bespoke trade association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0000" y="332736"/>
            <a:ext cx="7135418" cy="936024"/>
          </a:xfrm>
        </p:spPr>
        <p:txBody>
          <a:bodyPr/>
          <a:lstStyle/>
          <a:p>
            <a:r>
              <a:rPr lang="en-GB" dirty="0" smtClean="0"/>
              <a:t>Agenda and Learning Objectives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748464" y="645637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5697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776864" cy="4176464"/>
          </a:xfrm>
        </p:spPr>
        <p:txBody>
          <a:bodyPr/>
          <a:lstStyle/>
          <a:p>
            <a:pPr>
              <a:buClr>
                <a:srgbClr val="C2D22D"/>
              </a:buClr>
              <a:buFont typeface="Wingdings" panose="05000000000000000000" pitchFamily="2" charset="2"/>
              <a:buChar char="Ø"/>
            </a:pPr>
            <a:r>
              <a:rPr lang="en-GB" sz="1800"/>
              <a:t>Regulated Insurance Agency</a:t>
            </a:r>
          </a:p>
          <a:p>
            <a:pPr>
              <a:buClr>
                <a:srgbClr val="C2D22D"/>
              </a:buClr>
              <a:buFont typeface="Wingdings" panose="05000000000000000000" pitchFamily="2" charset="2"/>
              <a:buChar char="Ø"/>
            </a:pPr>
            <a:endParaRPr lang="en-GB" sz="1800"/>
          </a:p>
          <a:p>
            <a:pPr>
              <a:buClr>
                <a:srgbClr val="C2D22D"/>
              </a:buClr>
              <a:buFont typeface="Wingdings" panose="05000000000000000000" pitchFamily="2" charset="2"/>
              <a:buChar char="Ø"/>
            </a:pPr>
            <a:r>
              <a:rPr lang="en-GB" sz="1800"/>
              <a:t>Agency that acts as an intermediary between the Insurer and a producing party – i.e. retail broker, wholesale broker or direct to insureds (policy holder). </a:t>
            </a:r>
          </a:p>
          <a:p>
            <a:pPr>
              <a:buClr>
                <a:srgbClr val="C2D22D"/>
              </a:buClr>
              <a:buFont typeface="Wingdings" panose="05000000000000000000" pitchFamily="2" charset="2"/>
              <a:buChar char="Ø"/>
            </a:pPr>
            <a:endParaRPr lang="en-GB" sz="1800"/>
          </a:p>
          <a:p>
            <a:pPr>
              <a:buClr>
                <a:srgbClr val="C2D22D"/>
              </a:buClr>
              <a:buFont typeface="Wingdings" panose="05000000000000000000" pitchFamily="2" charset="2"/>
              <a:buChar char="Ø"/>
            </a:pPr>
            <a:r>
              <a:rPr lang="en-GB" sz="1800"/>
              <a:t>Underwriting services may include but not be limited to product development, marketing, distribution, underwriting, pricing, claims management, complaints management and actuarial analysis.</a:t>
            </a:r>
            <a:br>
              <a:rPr lang="en-GB" sz="1800"/>
            </a:br>
            <a:endParaRPr lang="en-GB" sz="1800"/>
          </a:p>
          <a:p>
            <a:pPr>
              <a:buClr>
                <a:srgbClr val="C2D22D"/>
              </a:buClr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056784" cy="720000"/>
          </a:xfrm>
        </p:spPr>
        <p:txBody>
          <a:bodyPr/>
          <a:lstStyle/>
          <a:p>
            <a:r>
              <a:rPr lang="en-GB"/>
              <a:t>What is an MGA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SHAPING THE FUTURE OF DELEGATED UNDERWRITING</a:t>
            </a:r>
          </a:p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748464" y="645637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6711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776864" cy="4176464"/>
          </a:xfrm>
        </p:spPr>
        <p:txBody>
          <a:bodyPr/>
          <a:lstStyle/>
          <a:p>
            <a:pPr marL="268288" indent="-268288">
              <a:buClr>
                <a:srgbClr val="C2D22D"/>
              </a:buClr>
              <a:buFont typeface="Wingdings" panose="05000000000000000000" pitchFamily="2" charset="2"/>
              <a:buChar char="Ø"/>
            </a:pPr>
            <a:r>
              <a:rPr lang="en-GB" sz="1800"/>
              <a:t>Performs many of the functions normally undertaken by Insurers, acting as their agent under a contractual “delegation of authority”</a:t>
            </a:r>
            <a:br>
              <a:rPr lang="en-GB" sz="1800"/>
            </a:br>
            <a:endParaRPr lang="en-GB" sz="1800"/>
          </a:p>
          <a:p>
            <a:pPr marL="268288" indent="-268288">
              <a:buClr>
                <a:srgbClr val="C2D22D"/>
              </a:buClr>
              <a:buFont typeface="Wingdings" panose="05000000000000000000" pitchFamily="2" charset="2"/>
              <a:buChar char="Ø"/>
            </a:pPr>
            <a:r>
              <a:rPr lang="en-GB" sz="1800"/>
              <a:t>Combined Operating Ratios</a:t>
            </a:r>
            <a:br>
              <a:rPr lang="en-GB" sz="1800"/>
            </a:br>
            <a:endParaRPr lang="en-GB" sz="1800"/>
          </a:p>
          <a:p>
            <a:pPr marL="268288" indent="-268288">
              <a:buClr>
                <a:srgbClr val="C2D22D"/>
              </a:buClr>
              <a:buFont typeface="Wingdings" panose="05000000000000000000" pitchFamily="2" charset="2"/>
              <a:buChar char="Ø"/>
            </a:pPr>
            <a:r>
              <a:rPr lang="en-GB" sz="1800"/>
              <a:t>Rare for MGAs to take a share of individual insurance risks (however can take risk-based commissions). Risk-bearing stays with the Insurer</a:t>
            </a:r>
            <a:br>
              <a:rPr lang="en-GB" sz="1800"/>
            </a:br>
            <a:endParaRPr lang="en-GB" sz="1800"/>
          </a:p>
          <a:p>
            <a:pPr marL="268288" indent="-268288">
              <a:buClr>
                <a:srgbClr val="C2D22D"/>
              </a:buClr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056784" cy="720000"/>
          </a:xfrm>
        </p:spPr>
        <p:txBody>
          <a:bodyPr/>
          <a:lstStyle/>
          <a:p>
            <a:r>
              <a:rPr lang="en-GB"/>
              <a:t>The Role of an MGA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SHAPING THE FUTURE OF DELEGATED UNDERWRITING</a:t>
            </a:r>
          </a:p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748464" y="645637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57948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2000" y="332656"/>
            <a:ext cx="6444000" cy="720000"/>
          </a:xfrm>
        </p:spPr>
        <p:txBody>
          <a:bodyPr/>
          <a:lstStyle/>
          <a:p>
            <a:r>
              <a:rPr lang="en-GB"/>
              <a:t>The MGA Market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1720" y="1268760"/>
            <a:ext cx="67322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/>
              </a:buClr>
              <a:buSzPct val="400000"/>
            </a:pPr>
            <a:endParaRPr lang="en-GB" sz="2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2"/>
              </a:buClr>
              <a:buSzPct val="400000"/>
            </a:pPr>
            <a:r>
              <a:rPr lang="en-GB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to be worth £6.1bn in UK market – over 10% of general market’s premium</a:t>
            </a:r>
          </a:p>
          <a:p>
            <a:endParaRPr lang="en-GB" sz="2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2"/>
              </a:buClr>
            </a:pPr>
            <a:r>
              <a:rPr lang="en-GB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to be in excess of 300 separate MGAs in the UK</a:t>
            </a:r>
          </a:p>
          <a:p>
            <a:pPr>
              <a:buClr>
                <a:schemeClr val="bg2"/>
              </a:buClr>
            </a:pPr>
            <a:endParaRPr lang="en-GB" sz="2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2"/>
              </a:buClr>
            </a:pPr>
            <a:endParaRPr lang="en-GB" sz="2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2"/>
              </a:buClr>
            </a:pPr>
            <a:endParaRPr lang="en-GB" sz="2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2"/>
              </a:buClr>
            </a:pPr>
            <a:r>
              <a:rPr lang="en-GB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over 100 different lines of business from Professional Indemnity to Nuclear Energy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32000" y="6372000"/>
            <a:ext cx="8280000" cy="360000"/>
          </a:xfrm>
        </p:spPr>
        <p:txBody>
          <a:bodyPr/>
          <a:lstStyle/>
          <a:p>
            <a:r>
              <a:rPr lang="en-GB"/>
              <a:t>SHAPING THE FUTURE OF DELEGATED UNDERWRITING</a:t>
            </a:r>
          </a:p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8" y="1465369"/>
            <a:ext cx="904875" cy="904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2866062"/>
            <a:ext cx="904875" cy="904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4355894"/>
            <a:ext cx="904875" cy="904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48464" y="645637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6583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SHAPING THE FUTURE OF DELEGATED UNDERWRITING</a:t>
            </a:r>
          </a:p>
          <a:p>
            <a:endParaRPr lang="en-GB"/>
          </a:p>
        </p:txBody>
      </p:sp>
      <p:grpSp>
        <p:nvGrpSpPr>
          <p:cNvPr id="15" name="Group 47"/>
          <p:cNvGrpSpPr>
            <a:grpSpLocks noChangeAspect="1"/>
          </p:cNvGrpSpPr>
          <p:nvPr/>
        </p:nvGrpSpPr>
        <p:grpSpPr bwMode="auto">
          <a:xfrm>
            <a:off x="1014950" y="1418329"/>
            <a:ext cx="7114100" cy="3969350"/>
            <a:chOff x="1020" y="1539"/>
            <a:chExt cx="3658" cy="2041"/>
          </a:xfrm>
        </p:grpSpPr>
        <p:sp>
          <p:nvSpPr>
            <p:cNvPr id="16" name="Rectangle 48"/>
            <p:cNvSpPr>
              <a:spLocks noChangeArrowheads="1"/>
            </p:cNvSpPr>
            <p:nvPr/>
          </p:nvSpPr>
          <p:spPr bwMode="auto">
            <a:xfrm>
              <a:off x="1020" y="1539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7" name="Group 51"/>
            <p:cNvGrpSpPr>
              <a:grpSpLocks/>
            </p:cNvGrpSpPr>
            <p:nvPr/>
          </p:nvGrpSpPr>
          <p:grpSpPr bwMode="auto">
            <a:xfrm>
              <a:off x="1050" y="2355"/>
              <a:ext cx="3593" cy="416"/>
              <a:chOff x="1050" y="2355"/>
              <a:chExt cx="3593" cy="416"/>
            </a:xfrm>
          </p:grpSpPr>
          <p:sp>
            <p:nvSpPr>
              <p:cNvPr id="46" name="Freeform 49"/>
              <p:cNvSpPr>
                <a:spLocks/>
              </p:cNvSpPr>
              <p:nvPr/>
            </p:nvSpPr>
            <p:spPr bwMode="auto">
              <a:xfrm>
                <a:off x="1050" y="2355"/>
                <a:ext cx="3580" cy="397"/>
              </a:xfrm>
              <a:custGeom>
                <a:avLst/>
                <a:gdLst>
                  <a:gd name="T0" fmla="*/ 0 w 3580"/>
                  <a:gd name="T1" fmla="*/ 198 h 397"/>
                  <a:gd name="T2" fmla="*/ 217 w 3580"/>
                  <a:gd name="T3" fmla="*/ 397 h 397"/>
                  <a:gd name="T4" fmla="*/ 217 w 3580"/>
                  <a:gd name="T5" fmla="*/ 269 h 397"/>
                  <a:gd name="T6" fmla="*/ 3363 w 3580"/>
                  <a:gd name="T7" fmla="*/ 269 h 397"/>
                  <a:gd name="T8" fmla="*/ 3363 w 3580"/>
                  <a:gd name="T9" fmla="*/ 397 h 397"/>
                  <a:gd name="T10" fmla="*/ 3580 w 3580"/>
                  <a:gd name="T11" fmla="*/ 198 h 397"/>
                  <a:gd name="T12" fmla="*/ 3363 w 3580"/>
                  <a:gd name="T13" fmla="*/ 0 h 397"/>
                  <a:gd name="T14" fmla="*/ 3363 w 3580"/>
                  <a:gd name="T15" fmla="*/ 128 h 397"/>
                  <a:gd name="T16" fmla="*/ 217 w 3580"/>
                  <a:gd name="T17" fmla="*/ 128 h 397"/>
                  <a:gd name="T18" fmla="*/ 217 w 3580"/>
                  <a:gd name="T19" fmla="*/ 0 h 397"/>
                  <a:gd name="T20" fmla="*/ 0 w 3580"/>
                  <a:gd name="T21" fmla="*/ 19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80" h="397">
                    <a:moveTo>
                      <a:pt x="0" y="198"/>
                    </a:moveTo>
                    <a:lnTo>
                      <a:pt x="217" y="397"/>
                    </a:lnTo>
                    <a:lnTo>
                      <a:pt x="217" y="269"/>
                    </a:lnTo>
                    <a:lnTo>
                      <a:pt x="3363" y="269"/>
                    </a:lnTo>
                    <a:lnTo>
                      <a:pt x="3363" y="397"/>
                    </a:lnTo>
                    <a:lnTo>
                      <a:pt x="3580" y="198"/>
                    </a:lnTo>
                    <a:lnTo>
                      <a:pt x="3363" y="0"/>
                    </a:lnTo>
                    <a:lnTo>
                      <a:pt x="3363" y="128"/>
                    </a:lnTo>
                    <a:lnTo>
                      <a:pt x="217" y="128"/>
                    </a:lnTo>
                    <a:lnTo>
                      <a:pt x="217" y="0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50"/>
              <p:cNvSpPr>
                <a:spLocks/>
              </p:cNvSpPr>
              <p:nvPr/>
            </p:nvSpPr>
            <p:spPr bwMode="auto">
              <a:xfrm>
                <a:off x="1063" y="2374"/>
                <a:ext cx="3580" cy="397"/>
              </a:xfrm>
              <a:custGeom>
                <a:avLst/>
                <a:gdLst>
                  <a:gd name="T0" fmla="*/ 0 w 3580"/>
                  <a:gd name="T1" fmla="*/ 198 h 397"/>
                  <a:gd name="T2" fmla="*/ 217 w 3580"/>
                  <a:gd name="T3" fmla="*/ 397 h 397"/>
                  <a:gd name="T4" fmla="*/ 217 w 3580"/>
                  <a:gd name="T5" fmla="*/ 269 h 397"/>
                  <a:gd name="T6" fmla="*/ 3363 w 3580"/>
                  <a:gd name="T7" fmla="*/ 269 h 397"/>
                  <a:gd name="T8" fmla="*/ 3363 w 3580"/>
                  <a:gd name="T9" fmla="*/ 397 h 397"/>
                  <a:gd name="T10" fmla="*/ 3580 w 3580"/>
                  <a:gd name="T11" fmla="*/ 198 h 397"/>
                  <a:gd name="T12" fmla="*/ 3363 w 3580"/>
                  <a:gd name="T13" fmla="*/ 0 h 397"/>
                  <a:gd name="T14" fmla="*/ 3363 w 3580"/>
                  <a:gd name="T15" fmla="*/ 128 h 397"/>
                  <a:gd name="T16" fmla="*/ 217 w 3580"/>
                  <a:gd name="T17" fmla="*/ 128 h 397"/>
                  <a:gd name="T18" fmla="*/ 217 w 3580"/>
                  <a:gd name="T19" fmla="*/ 0 h 397"/>
                  <a:gd name="T20" fmla="*/ 0 w 3580"/>
                  <a:gd name="T21" fmla="*/ 19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80" h="397">
                    <a:moveTo>
                      <a:pt x="0" y="198"/>
                    </a:moveTo>
                    <a:lnTo>
                      <a:pt x="217" y="397"/>
                    </a:lnTo>
                    <a:lnTo>
                      <a:pt x="217" y="269"/>
                    </a:lnTo>
                    <a:lnTo>
                      <a:pt x="3363" y="269"/>
                    </a:lnTo>
                    <a:lnTo>
                      <a:pt x="3363" y="397"/>
                    </a:lnTo>
                    <a:lnTo>
                      <a:pt x="3580" y="198"/>
                    </a:lnTo>
                    <a:lnTo>
                      <a:pt x="3363" y="0"/>
                    </a:lnTo>
                    <a:lnTo>
                      <a:pt x="3363" y="128"/>
                    </a:lnTo>
                    <a:lnTo>
                      <a:pt x="217" y="128"/>
                    </a:lnTo>
                    <a:lnTo>
                      <a:pt x="217" y="0"/>
                    </a:lnTo>
                    <a:lnTo>
                      <a:pt x="0" y="198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8" name="Group 55"/>
            <p:cNvGrpSpPr>
              <a:grpSpLocks/>
            </p:cNvGrpSpPr>
            <p:nvPr/>
          </p:nvGrpSpPr>
          <p:grpSpPr bwMode="auto">
            <a:xfrm>
              <a:off x="2254" y="2204"/>
              <a:ext cx="1225" cy="696"/>
              <a:chOff x="2254" y="2204"/>
              <a:chExt cx="1225" cy="696"/>
            </a:xfrm>
          </p:grpSpPr>
          <p:sp>
            <p:nvSpPr>
              <p:cNvPr id="43" name="Freeform 52"/>
              <p:cNvSpPr>
                <a:spLocks/>
              </p:cNvSpPr>
              <p:nvPr/>
            </p:nvSpPr>
            <p:spPr bwMode="auto">
              <a:xfrm>
                <a:off x="2254" y="2204"/>
                <a:ext cx="1225" cy="696"/>
              </a:xfrm>
              <a:custGeom>
                <a:avLst/>
                <a:gdLst>
                  <a:gd name="T0" fmla="*/ 467 w 10204"/>
                  <a:gd name="T1" fmla="*/ 0 h 5794"/>
                  <a:gd name="T2" fmla="*/ 0 w 10204"/>
                  <a:gd name="T3" fmla="*/ 467 h 5794"/>
                  <a:gd name="T4" fmla="*/ 0 w 10204"/>
                  <a:gd name="T5" fmla="*/ 5327 h 5794"/>
                  <a:gd name="T6" fmla="*/ 467 w 10204"/>
                  <a:gd name="T7" fmla="*/ 5794 h 5794"/>
                  <a:gd name="T8" fmla="*/ 9737 w 10204"/>
                  <a:gd name="T9" fmla="*/ 5794 h 5794"/>
                  <a:gd name="T10" fmla="*/ 10204 w 10204"/>
                  <a:gd name="T11" fmla="*/ 5327 h 5794"/>
                  <a:gd name="T12" fmla="*/ 10204 w 10204"/>
                  <a:gd name="T13" fmla="*/ 467 h 5794"/>
                  <a:gd name="T14" fmla="*/ 9737 w 10204"/>
                  <a:gd name="T15" fmla="*/ 0 h 5794"/>
                  <a:gd name="T16" fmla="*/ 467 w 10204"/>
                  <a:gd name="T17" fmla="*/ 0 h 5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04" h="5794">
                    <a:moveTo>
                      <a:pt x="467" y="0"/>
                    </a:moveTo>
                    <a:cubicBezTo>
                      <a:pt x="209" y="0"/>
                      <a:pt x="0" y="209"/>
                      <a:pt x="0" y="467"/>
                    </a:cubicBezTo>
                    <a:lnTo>
                      <a:pt x="0" y="5327"/>
                    </a:lnTo>
                    <a:cubicBezTo>
                      <a:pt x="0" y="5585"/>
                      <a:pt x="209" y="5794"/>
                      <a:pt x="467" y="5794"/>
                    </a:cubicBezTo>
                    <a:lnTo>
                      <a:pt x="9737" y="5794"/>
                    </a:lnTo>
                    <a:cubicBezTo>
                      <a:pt x="9995" y="5794"/>
                      <a:pt x="10204" y="5585"/>
                      <a:pt x="10204" y="5327"/>
                    </a:cubicBezTo>
                    <a:lnTo>
                      <a:pt x="10204" y="467"/>
                    </a:lnTo>
                    <a:cubicBezTo>
                      <a:pt x="10204" y="209"/>
                      <a:pt x="9995" y="0"/>
                      <a:pt x="9737" y="0"/>
                    </a:cubicBezTo>
                    <a:lnTo>
                      <a:pt x="467" y="0"/>
                    </a:lnTo>
                    <a:close/>
                  </a:path>
                </a:pathLst>
              </a:custGeom>
              <a:pattFill prst="ltUpDiag">
                <a:fgClr>
                  <a:srgbClr val="C2D22D"/>
                </a:fgClr>
                <a:bgClr>
                  <a:schemeClr val="bg1"/>
                </a:bgClr>
              </a:patt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53"/>
              <p:cNvSpPr>
                <a:spLocks/>
              </p:cNvSpPr>
              <p:nvPr/>
            </p:nvSpPr>
            <p:spPr bwMode="auto">
              <a:xfrm>
                <a:off x="2254" y="2204"/>
                <a:ext cx="56" cy="696"/>
              </a:xfrm>
              <a:custGeom>
                <a:avLst/>
                <a:gdLst>
                  <a:gd name="T0" fmla="*/ 933 w 933"/>
                  <a:gd name="T1" fmla="*/ 0 h 11587"/>
                  <a:gd name="T2" fmla="*/ 0 w 933"/>
                  <a:gd name="T3" fmla="*/ 933 h 11587"/>
                  <a:gd name="T4" fmla="*/ 0 w 933"/>
                  <a:gd name="T5" fmla="*/ 10654 h 11587"/>
                  <a:gd name="T6" fmla="*/ 933 w 933"/>
                  <a:gd name="T7" fmla="*/ 11587 h 11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3" h="11587">
                    <a:moveTo>
                      <a:pt x="933" y="0"/>
                    </a:moveTo>
                    <a:cubicBezTo>
                      <a:pt x="418" y="0"/>
                      <a:pt x="0" y="418"/>
                      <a:pt x="0" y="933"/>
                    </a:cubicBezTo>
                    <a:lnTo>
                      <a:pt x="0" y="10654"/>
                    </a:lnTo>
                    <a:cubicBezTo>
                      <a:pt x="0" y="11169"/>
                      <a:pt x="418" y="11587"/>
                      <a:pt x="933" y="11587"/>
                    </a:cubicBezTo>
                  </a:path>
                </a:pathLst>
              </a:custGeom>
              <a:noFill/>
              <a:ln w="635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54"/>
              <p:cNvSpPr>
                <a:spLocks/>
              </p:cNvSpPr>
              <p:nvPr/>
            </p:nvSpPr>
            <p:spPr bwMode="auto">
              <a:xfrm>
                <a:off x="3423" y="2204"/>
                <a:ext cx="56" cy="696"/>
              </a:xfrm>
              <a:custGeom>
                <a:avLst/>
                <a:gdLst>
                  <a:gd name="T0" fmla="*/ 0 w 467"/>
                  <a:gd name="T1" fmla="*/ 0 h 5794"/>
                  <a:gd name="T2" fmla="*/ 467 w 467"/>
                  <a:gd name="T3" fmla="*/ 467 h 5794"/>
                  <a:gd name="T4" fmla="*/ 467 w 467"/>
                  <a:gd name="T5" fmla="*/ 5327 h 5794"/>
                  <a:gd name="T6" fmla="*/ 0 w 467"/>
                  <a:gd name="T7" fmla="*/ 5794 h 5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7" h="5794">
                    <a:moveTo>
                      <a:pt x="0" y="0"/>
                    </a:moveTo>
                    <a:cubicBezTo>
                      <a:pt x="258" y="0"/>
                      <a:pt x="467" y="209"/>
                      <a:pt x="467" y="467"/>
                    </a:cubicBezTo>
                    <a:lnTo>
                      <a:pt x="467" y="5327"/>
                    </a:lnTo>
                    <a:cubicBezTo>
                      <a:pt x="467" y="5585"/>
                      <a:pt x="258" y="5794"/>
                      <a:pt x="0" y="5794"/>
                    </a:cubicBezTo>
                  </a:path>
                </a:pathLst>
              </a:custGeom>
              <a:noFill/>
              <a:ln w="635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9" name="Rectangle 56"/>
            <p:cNvSpPr>
              <a:spLocks noChangeArrowheads="1"/>
            </p:cNvSpPr>
            <p:nvPr/>
          </p:nvSpPr>
          <p:spPr bwMode="auto">
            <a:xfrm>
              <a:off x="2867" y="2301"/>
              <a:ext cx="7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57"/>
            <p:cNvSpPr>
              <a:spLocks noChangeArrowheads="1"/>
            </p:cNvSpPr>
            <p:nvPr/>
          </p:nvSpPr>
          <p:spPr bwMode="auto">
            <a:xfrm>
              <a:off x="2299" y="2260"/>
              <a:ext cx="1136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58"/>
            <p:cNvSpPr>
              <a:spLocks noChangeArrowheads="1"/>
            </p:cNvSpPr>
            <p:nvPr/>
          </p:nvSpPr>
          <p:spPr bwMode="auto">
            <a:xfrm>
              <a:off x="2867" y="2473"/>
              <a:ext cx="7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59"/>
            <p:cNvSpPr>
              <a:spLocks noChangeArrowheads="1"/>
            </p:cNvSpPr>
            <p:nvPr/>
          </p:nvSpPr>
          <p:spPr bwMode="auto">
            <a:xfrm>
              <a:off x="2299" y="2837"/>
              <a:ext cx="1136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61"/>
            <p:cNvSpPr>
              <a:spLocks noChangeArrowheads="1"/>
            </p:cNvSpPr>
            <p:nvPr/>
          </p:nvSpPr>
          <p:spPr bwMode="auto">
            <a:xfrm>
              <a:off x="1488" y="1961"/>
              <a:ext cx="7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>
                  <a:ln>
                    <a:noFill/>
                  </a:ln>
                  <a:solidFill>
                    <a:srgbClr val="4F6228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63"/>
            <p:cNvSpPr>
              <a:spLocks noChangeArrowheads="1"/>
            </p:cNvSpPr>
            <p:nvPr/>
          </p:nvSpPr>
          <p:spPr bwMode="auto">
            <a:xfrm>
              <a:off x="1501" y="2182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1" u="none" strike="noStrike" cap="none" normalizeH="0" baseline="0">
                  <a:ln>
                    <a:noFill/>
                  </a:ln>
                  <a:solidFill>
                    <a:srgbClr val="4F6228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65"/>
            <p:cNvSpPr>
              <a:spLocks noChangeArrowheads="1"/>
            </p:cNvSpPr>
            <p:nvPr/>
          </p:nvSpPr>
          <p:spPr bwMode="auto">
            <a:xfrm>
              <a:off x="4346" y="1923"/>
              <a:ext cx="7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>
                  <a:ln>
                    <a:noFill/>
                  </a:ln>
                  <a:solidFill>
                    <a:srgbClr val="4F6228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66"/>
            <p:cNvSpPr>
              <a:spLocks noChangeArrowheads="1"/>
            </p:cNvSpPr>
            <p:nvPr/>
          </p:nvSpPr>
          <p:spPr bwMode="auto">
            <a:xfrm>
              <a:off x="4502" y="1923"/>
              <a:ext cx="7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>
                  <a:ln>
                    <a:noFill/>
                  </a:ln>
                  <a:solidFill>
                    <a:srgbClr val="4F6228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69"/>
            <p:cNvSpPr>
              <a:spLocks noChangeArrowheads="1"/>
            </p:cNvSpPr>
            <p:nvPr/>
          </p:nvSpPr>
          <p:spPr bwMode="auto">
            <a:xfrm>
              <a:off x="4392" y="2137"/>
              <a:ext cx="7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rgbClr val="4F6228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71"/>
            <p:cNvSpPr>
              <a:spLocks noChangeArrowheads="1"/>
            </p:cNvSpPr>
            <p:nvPr/>
          </p:nvSpPr>
          <p:spPr bwMode="auto">
            <a:xfrm>
              <a:off x="4355" y="2352"/>
              <a:ext cx="7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>
                  <a:ln>
                    <a:noFill/>
                  </a:ln>
                  <a:solidFill>
                    <a:srgbClr val="4F6228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72"/>
            <p:cNvSpPr>
              <a:spLocks noChangeArrowheads="1"/>
            </p:cNvSpPr>
            <p:nvPr/>
          </p:nvSpPr>
          <p:spPr bwMode="auto">
            <a:xfrm>
              <a:off x="1628" y="1578"/>
              <a:ext cx="2563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i="1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30" name="Rectangle 73"/>
            <p:cNvSpPr>
              <a:spLocks noChangeArrowheads="1"/>
            </p:cNvSpPr>
            <p:nvPr/>
          </p:nvSpPr>
          <p:spPr bwMode="auto">
            <a:xfrm>
              <a:off x="3271" y="1584"/>
              <a:ext cx="7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>
                  <a:ln>
                    <a:noFill/>
                  </a:ln>
                  <a:solidFill>
                    <a:srgbClr val="4F6228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74"/>
            <p:cNvSpPr>
              <a:spLocks noChangeArrowheads="1"/>
            </p:cNvSpPr>
            <p:nvPr/>
          </p:nvSpPr>
          <p:spPr bwMode="auto">
            <a:xfrm>
              <a:off x="1346" y="3024"/>
              <a:ext cx="545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cs typeface="Arial" panose="020B0604020202020204" pitchFamily="34" charset="0"/>
                </a:rPr>
                <a:t>Broker</a:t>
              </a:r>
            </a:p>
          </p:txBody>
        </p:sp>
        <p:sp>
          <p:nvSpPr>
            <p:cNvPr id="32" name="Rectangle 75"/>
            <p:cNvSpPr>
              <a:spLocks noChangeArrowheads="1"/>
            </p:cNvSpPr>
            <p:nvPr/>
          </p:nvSpPr>
          <p:spPr bwMode="auto">
            <a:xfrm>
              <a:off x="1585" y="3048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1" u="none" strike="noStrike" cap="none" normalizeH="0" baseline="0">
                  <a:ln>
                    <a:noFill/>
                  </a:ln>
                  <a:solidFill>
                    <a:srgbClr val="4F6228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76"/>
            <p:cNvSpPr>
              <a:spLocks noChangeArrowheads="1"/>
            </p:cNvSpPr>
            <p:nvPr/>
          </p:nvSpPr>
          <p:spPr bwMode="auto">
            <a:xfrm>
              <a:off x="4102" y="3022"/>
              <a:ext cx="576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cs typeface="Arial" panose="020B0604020202020204" pitchFamily="34" charset="0"/>
                </a:rPr>
                <a:t>Insurer</a:t>
              </a:r>
            </a:p>
          </p:txBody>
        </p:sp>
        <p:sp>
          <p:nvSpPr>
            <p:cNvPr id="34" name="Rectangle 77"/>
            <p:cNvSpPr>
              <a:spLocks noChangeArrowheads="1"/>
            </p:cNvSpPr>
            <p:nvPr/>
          </p:nvSpPr>
          <p:spPr bwMode="auto">
            <a:xfrm>
              <a:off x="4373" y="3029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1" u="none" strike="noStrike" cap="none" normalizeH="0" baseline="0">
                  <a:ln>
                    <a:noFill/>
                  </a:ln>
                  <a:solidFill>
                    <a:srgbClr val="4F6228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79"/>
            <p:cNvSpPr>
              <a:spLocks noChangeArrowheads="1"/>
            </p:cNvSpPr>
            <p:nvPr/>
          </p:nvSpPr>
          <p:spPr bwMode="auto">
            <a:xfrm>
              <a:off x="3170" y="3437"/>
              <a:ext cx="7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>
                  <a:ln>
                    <a:noFill/>
                  </a:ln>
                  <a:solidFill>
                    <a:srgbClr val="4F6228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81"/>
            <p:cNvSpPr>
              <a:spLocks noChangeArrowheads="1"/>
            </p:cNvSpPr>
            <p:nvPr/>
          </p:nvSpPr>
          <p:spPr bwMode="auto">
            <a:xfrm>
              <a:off x="2965" y="1911"/>
              <a:ext cx="7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>
                  <a:ln>
                    <a:noFill/>
                  </a:ln>
                  <a:solidFill>
                    <a:srgbClr val="4F6228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82"/>
            <p:cNvSpPr>
              <a:spLocks noChangeArrowheads="1"/>
            </p:cNvSpPr>
            <p:nvPr/>
          </p:nvSpPr>
          <p:spPr bwMode="auto">
            <a:xfrm>
              <a:off x="2607" y="1868"/>
              <a:ext cx="455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83"/>
            <p:cNvSpPr>
              <a:spLocks noChangeArrowheads="1"/>
            </p:cNvSpPr>
            <p:nvPr/>
          </p:nvSpPr>
          <p:spPr bwMode="auto">
            <a:xfrm>
              <a:off x="2607" y="2095"/>
              <a:ext cx="455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84"/>
            <p:cNvSpPr>
              <a:spLocks noChangeArrowheads="1"/>
            </p:cNvSpPr>
            <p:nvPr/>
          </p:nvSpPr>
          <p:spPr bwMode="auto">
            <a:xfrm>
              <a:off x="2654" y="3023"/>
              <a:ext cx="431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cs typeface="Arial" panose="020B0604020202020204" pitchFamily="34" charset="0"/>
                </a:rPr>
                <a:t>MGA</a:t>
              </a:r>
              <a:endParaRPr kumimoji="0" lang="en-US" sz="2800" b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0" name="Rectangle 85"/>
            <p:cNvSpPr>
              <a:spLocks noChangeArrowheads="1"/>
            </p:cNvSpPr>
            <p:nvPr/>
          </p:nvSpPr>
          <p:spPr bwMode="auto">
            <a:xfrm>
              <a:off x="2958" y="3032"/>
              <a:ext cx="7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>
                  <a:ln>
                    <a:noFill/>
                  </a:ln>
                  <a:solidFill>
                    <a:srgbClr val="4F6228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86"/>
            <p:cNvSpPr>
              <a:spLocks noChangeArrowheads="1"/>
            </p:cNvSpPr>
            <p:nvPr/>
          </p:nvSpPr>
          <p:spPr bwMode="auto">
            <a:xfrm>
              <a:off x="2629" y="2989"/>
              <a:ext cx="455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87"/>
            <p:cNvSpPr>
              <a:spLocks noChangeArrowheads="1"/>
            </p:cNvSpPr>
            <p:nvPr/>
          </p:nvSpPr>
          <p:spPr bwMode="auto">
            <a:xfrm>
              <a:off x="2629" y="3216"/>
              <a:ext cx="455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8748464" y="645637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6</a:t>
            </a:r>
          </a:p>
        </p:txBody>
      </p:sp>
      <p:sp>
        <p:nvSpPr>
          <p:cNvPr id="2" name="Rectangle 1"/>
          <p:cNvSpPr/>
          <p:nvPr/>
        </p:nvSpPr>
        <p:spPr>
          <a:xfrm>
            <a:off x="432097" y="300235"/>
            <a:ext cx="7347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Where do MGAs sit in the Market?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251520" y="1418329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MGAs are coverholders </a:t>
            </a:r>
            <a:r>
              <a:rPr lang="en-US" sz="2400" b="1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4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all coverholders are MGAs!</a:t>
            </a:r>
          </a:p>
        </p:txBody>
      </p:sp>
    </p:spTree>
    <p:extLst>
      <p:ext uri="{BB962C8B-B14F-4D97-AF65-F5344CB8AC3E}">
        <p14:creationId xmlns:p14="http://schemas.microsoft.com/office/powerpoint/2010/main" val="3472779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2000" y="332656"/>
            <a:ext cx="7164336" cy="720000"/>
          </a:xfrm>
        </p:spPr>
        <p:txBody>
          <a:bodyPr/>
          <a:lstStyle/>
          <a:p>
            <a:r>
              <a:rPr lang="en-GB"/>
              <a:t>Where do MGAs sit in the Market?</a:t>
            </a:r>
            <a:br>
              <a:rPr lang="en-GB"/>
            </a:b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09" y="1380566"/>
            <a:ext cx="8285182" cy="40968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48464" y="645637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34093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0000" y="2637344"/>
            <a:ext cx="8064448" cy="2231816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/>
              <a:t>“an agency whose </a:t>
            </a:r>
            <a:r>
              <a:rPr lang="en-GB" sz="2800" b="1"/>
              <a:t>primary</a:t>
            </a:r>
            <a:r>
              <a:rPr lang="en-GB" sz="2800"/>
              <a:t> function and focus is the provision of underwriting services and whose primary fiduciary duty is to its Insurer principal”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5877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MGAA has defined an MGA as: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0000" y="404664"/>
            <a:ext cx="7272360" cy="720000"/>
          </a:xfrm>
        </p:spPr>
        <p:txBody>
          <a:bodyPr/>
          <a:lstStyle/>
          <a:p>
            <a:r>
              <a:rPr lang="en-GB"/>
              <a:t>Fiduciary Duty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SHAPING THE FUTURE OF DELEGATED UNDERWRITING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48464" y="645637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76605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ysClr val="window" lastClr="FFFFFF"/>
      </a:lt1>
      <a:dk2>
        <a:srgbClr val="83786F"/>
      </a:dk2>
      <a:lt2>
        <a:srgbClr val="C2D22D"/>
      </a:lt2>
      <a:accent1>
        <a:srgbClr val="000000"/>
      </a:accent1>
      <a:accent2>
        <a:srgbClr val="83786F"/>
      </a:accent2>
      <a:accent3>
        <a:srgbClr val="78598F"/>
      </a:accent3>
      <a:accent4>
        <a:srgbClr val="C2543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6BF"/>
      </a:accent1>
      <a:accent2>
        <a:srgbClr val="FF671B"/>
      </a:accent2>
      <a:accent3>
        <a:srgbClr val="98C21F"/>
      </a:accent3>
      <a:accent4>
        <a:srgbClr val="FFCF2B"/>
      </a:accent4>
      <a:accent5>
        <a:srgbClr val="818A8F"/>
      </a:accent5>
      <a:accent6>
        <a:srgbClr val="5E3A9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B863C3C030614BB56ED0C5878CB667" ma:contentTypeVersion="10" ma:contentTypeDescription="Create a new document." ma:contentTypeScope="" ma:versionID="943e681919bafe67765931b091997e2e">
  <xsd:schema xmlns:xsd="http://www.w3.org/2001/XMLSchema" xmlns:xs="http://www.w3.org/2001/XMLSchema" xmlns:p="http://schemas.microsoft.com/office/2006/metadata/properties" xmlns:ns2="4667d89f-0138-4f55-871e-f7a72e6aa43d" targetNamespace="http://schemas.microsoft.com/office/2006/metadata/properties" ma:root="true" ma:fieldsID="ee6f3db4e6b539eef9532bb930bc14df" ns2:_="">
    <xsd:import namespace="4667d89f-0138-4f55-871e-f7a72e6aa4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7d89f-0138-4f55-871e-f7a72e6aa4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557681-CD2E-48C2-A8D9-D618EE61D8B1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4667d89f-0138-4f55-871e-f7a72e6aa43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09D0F72-53CA-4EE6-A562-802BDE7124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37CE0F-04C7-4706-95FA-0FDFB3171F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67d89f-0138-4f55-871e-f7a72e6aa4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1261</Words>
  <Application>Microsoft Office PowerPoint</Application>
  <PresentationFormat>On-screen Show (4:3)</PresentationFormat>
  <Paragraphs>250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Arial Narrow</vt:lpstr>
      <vt:lpstr>Avenir Book</vt:lpstr>
      <vt:lpstr>Calibri</vt:lpstr>
      <vt:lpstr>Calibri Light</vt:lpstr>
      <vt:lpstr>InterFace</vt:lpstr>
      <vt:lpstr>Microsoft Sans Serif</vt:lpstr>
      <vt:lpstr>Wingdings</vt:lpstr>
      <vt:lpstr>Office Theme</vt:lpstr>
      <vt:lpstr>1_Office Theme</vt:lpstr>
      <vt:lpstr>PowerPoint Presentation</vt:lpstr>
      <vt:lpstr>During the Webinar…</vt:lpstr>
      <vt:lpstr>Agenda and Learning Objectives </vt:lpstr>
      <vt:lpstr>What is an MGA</vt:lpstr>
      <vt:lpstr>The Role of an MGA</vt:lpstr>
      <vt:lpstr>The MGA Market</vt:lpstr>
      <vt:lpstr>PowerPoint Presentation</vt:lpstr>
      <vt:lpstr>Where do MGAs sit in the Market? </vt:lpstr>
      <vt:lpstr>Fiduciary Duty</vt:lpstr>
      <vt:lpstr>Why an MGA?</vt:lpstr>
      <vt:lpstr>PowerPoint Presentation</vt:lpstr>
      <vt:lpstr>PowerPoint Presentation</vt:lpstr>
      <vt:lpstr>How does the FCA classify MGAs?</vt:lpstr>
      <vt:lpstr>Are their FCA regulatory permission  profiles the same?</vt:lpstr>
      <vt:lpstr>Are they subject to the same FCA rules as brokers? </vt:lpstr>
      <vt:lpstr>PowerPoint Presentation</vt:lpstr>
      <vt:lpstr>The big issue for brokers with binders:  Conflicts of interest </vt:lpstr>
      <vt:lpstr>What is Driving the Emergence  of MGAs?</vt:lpstr>
      <vt:lpstr>The Foundation of a Successful MGA</vt:lpstr>
      <vt:lpstr>Development of the MGA Market MGAs as % of market have dramatically increased (factor of 3)  </vt:lpstr>
      <vt:lpstr>M&amp;A ACTIVITY MGA M&amp;A activity has been increasing, but not as fast as for brokers generally.</vt:lpstr>
      <vt:lpstr>A Brief History of the MGAA…</vt:lpstr>
      <vt:lpstr>Membership of the MGAA</vt:lpstr>
      <vt:lpstr>PowerPoint Presentation</vt:lpstr>
      <vt:lpstr>PowerPoint Presentation</vt:lpstr>
      <vt:lpstr>PowerPoint Presentation</vt:lpstr>
      <vt:lpstr>PowerPoint Presentation</vt:lpstr>
    </vt:vector>
  </TitlesOfParts>
  <Company>Brand Experience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</dc:creator>
  <cp:lastModifiedBy>Peter Staddon</cp:lastModifiedBy>
  <cp:revision>4</cp:revision>
  <cp:lastPrinted>2020-02-10T11:06:01Z</cp:lastPrinted>
  <dcterms:created xsi:type="dcterms:W3CDTF">2014-08-12T10:15:25Z</dcterms:created>
  <dcterms:modified xsi:type="dcterms:W3CDTF">2020-05-28T10:57:34Z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0x0101001FB863C3C030614BB56ED0C5878CB667</vt:lpwstr>
  </property>
  <property fmtid="{D5CDD505-2E9C-101B-9397-08002B2CF9AE}" pid="3" name="Order">
    <vt:r8>100</vt:r8>
  </property>
  <property fmtid="{D5CDD505-2E9C-101B-9397-08002B2CF9AE}" pid="5" name="_NewReviewCycle">
    <vt:lpwstr/>
  </property>
</Properties>
</file>