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5"/>
  </p:notesMasterIdLst>
  <p:handoutMasterIdLst>
    <p:handoutMasterId r:id="rId26"/>
  </p:handoutMasterIdLst>
  <p:sldIdLst>
    <p:sldId id="744" r:id="rId5"/>
    <p:sldId id="274" r:id="rId6"/>
    <p:sldId id="743" r:id="rId7"/>
    <p:sldId id="297" r:id="rId8"/>
    <p:sldId id="257" r:id="rId9"/>
    <p:sldId id="324" r:id="rId10"/>
    <p:sldId id="320" r:id="rId11"/>
    <p:sldId id="321" r:id="rId12"/>
    <p:sldId id="322" r:id="rId13"/>
    <p:sldId id="312" r:id="rId14"/>
    <p:sldId id="745" r:id="rId15"/>
    <p:sldId id="313" r:id="rId16"/>
    <p:sldId id="315" r:id="rId17"/>
    <p:sldId id="316" r:id="rId18"/>
    <p:sldId id="323" r:id="rId19"/>
    <p:sldId id="327" r:id="rId20"/>
    <p:sldId id="328" r:id="rId21"/>
    <p:sldId id="742" r:id="rId22"/>
    <p:sldId id="330" r:id="rId23"/>
    <p:sldId id="746" r:id="rId24"/>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9C1DA5-F553-4802-B779-479744B6B1A7}" v="1" dt="2020-05-23T09:00:01.2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160" autoAdjust="0"/>
  </p:normalViewPr>
  <p:slideViewPr>
    <p:cSldViewPr snapToGrid="0">
      <p:cViewPr varScale="1">
        <p:scale>
          <a:sx n="93" d="100"/>
          <a:sy n="93" d="100"/>
        </p:scale>
        <p:origin x="16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an chnadler" userId="e4e72495f3edc5bd" providerId="LiveId" clId="{8F9C1DA5-F553-4802-B779-479744B6B1A7}"/>
    <pc:docChg chg="custSel addSld delSld modSld">
      <pc:chgData name="alan chnadler" userId="e4e72495f3edc5bd" providerId="LiveId" clId="{8F9C1DA5-F553-4802-B779-479744B6B1A7}" dt="2020-05-23T09:02:18.681" v="104" actId="20577"/>
      <pc:docMkLst>
        <pc:docMk/>
      </pc:docMkLst>
      <pc:sldChg chg="del">
        <pc:chgData name="alan chnadler" userId="e4e72495f3edc5bd" providerId="LiveId" clId="{8F9C1DA5-F553-4802-B779-479744B6B1A7}" dt="2020-05-23T08:59:29.510" v="7" actId="2696"/>
        <pc:sldMkLst>
          <pc:docMk/>
          <pc:sldMk cId="1094745461" sldId="267"/>
        </pc:sldMkLst>
      </pc:sldChg>
      <pc:sldChg chg="del">
        <pc:chgData name="alan chnadler" userId="e4e72495f3edc5bd" providerId="LiveId" clId="{8F9C1DA5-F553-4802-B779-479744B6B1A7}" dt="2020-05-23T08:59:31.902" v="8" actId="2696"/>
        <pc:sldMkLst>
          <pc:docMk/>
          <pc:sldMk cId="3193477335" sldId="269"/>
        </pc:sldMkLst>
      </pc:sldChg>
      <pc:sldChg chg="del">
        <pc:chgData name="alan chnadler" userId="e4e72495f3edc5bd" providerId="LiveId" clId="{8F9C1DA5-F553-4802-B779-479744B6B1A7}" dt="2020-05-23T08:59:23.423" v="5" actId="2696"/>
        <pc:sldMkLst>
          <pc:docMk/>
          <pc:sldMk cId="3608778570" sldId="275"/>
        </pc:sldMkLst>
      </pc:sldChg>
      <pc:sldChg chg="del">
        <pc:chgData name="alan chnadler" userId="e4e72495f3edc5bd" providerId="LiveId" clId="{8F9C1DA5-F553-4802-B779-479744B6B1A7}" dt="2020-05-23T08:59:14.586" v="2" actId="2696"/>
        <pc:sldMkLst>
          <pc:docMk/>
          <pc:sldMk cId="3052585286" sldId="276"/>
        </pc:sldMkLst>
      </pc:sldChg>
      <pc:sldChg chg="del">
        <pc:chgData name="alan chnadler" userId="e4e72495f3edc5bd" providerId="LiveId" clId="{8F9C1DA5-F553-4802-B779-479744B6B1A7}" dt="2020-05-23T08:59:39.516" v="10" actId="2696"/>
        <pc:sldMkLst>
          <pc:docMk/>
          <pc:sldMk cId="1620089317" sldId="289"/>
        </pc:sldMkLst>
      </pc:sldChg>
      <pc:sldChg chg="del">
        <pc:chgData name="alan chnadler" userId="e4e72495f3edc5bd" providerId="LiveId" clId="{8F9C1DA5-F553-4802-B779-479744B6B1A7}" dt="2020-05-23T08:59:11.771" v="1" actId="2696"/>
        <pc:sldMkLst>
          <pc:docMk/>
          <pc:sldMk cId="693667643" sldId="292"/>
        </pc:sldMkLst>
      </pc:sldChg>
      <pc:sldChg chg="del">
        <pc:chgData name="alan chnadler" userId="e4e72495f3edc5bd" providerId="LiveId" clId="{8F9C1DA5-F553-4802-B779-479744B6B1A7}" dt="2020-05-23T08:59:36.348" v="9" actId="2696"/>
        <pc:sldMkLst>
          <pc:docMk/>
          <pc:sldMk cId="965932691" sldId="296"/>
        </pc:sldMkLst>
      </pc:sldChg>
      <pc:sldChg chg="del">
        <pc:chgData name="alan chnadler" userId="e4e72495f3edc5bd" providerId="LiveId" clId="{8F9C1DA5-F553-4802-B779-479744B6B1A7}" dt="2020-05-23T08:59:17.521" v="3" actId="2696"/>
        <pc:sldMkLst>
          <pc:docMk/>
          <pc:sldMk cId="1424362839" sldId="299"/>
        </pc:sldMkLst>
      </pc:sldChg>
      <pc:sldChg chg="del">
        <pc:chgData name="alan chnadler" userId="e4e72495f3edc5bd" providerId="LiveId" clId="{8F9C1DA5-F553-4802-B779-479744B6B1A7}" dt="2020-05-23T08:59:08.375" v="0" actId="2696"/>
        <pc:sldMkLst>
          <pc:docMk/>
          <pc:sldMk cId="0" sldId="741"/>
        </pc:sldMkLst>
      </pc:sldChg>
      <pc:sldChg chg="modSp mod">
        <pc:chgData name="alan chnadler" userId="e4e72495f3edc5bd" providerId="LiveId" clId="{8F9C1DA5-F553-4802-B779-479744B6B1A7}" dt="2020-05-23T09:02:18.681" v="104" actId="20577"/>
        <pc:sldMkLst>
          <pc:docMk/>
          <pc:sldMk cId="663458854" sldId="744"/>
        </pc:sldMkLst>
        <pc:spChg chg="mod">
          <ac:chgData name="alan chnadler" userId="e4e72495f3edc5bd" providerId="LiveId" clId="{8F9C1DA5-F553-4802-B779-479744B6B1A7}" dt="2020-05-23T09:02:18.681" v="104" actId="20577"/>
          <ac:spMkLst>
            <pc:docMk/>
            <pc:sldMk cId="663458854" sldId="744"/>
            <ac:spMk id="2" creationId="{EEE164D6-4E75-416D-B839-C6F5E763D8B6}"/>
          </ac:spMkLst>
        </pc:spChg>
        <pc:spChg chg="mod">
          <ac:chgData name="alan chnadler" userId="e4e72495f3edc5bd" providerId="LiveId" clId="{8F9C1DA5-F553-4802-B779-479744B6B1A7}" dt="2020-05-23T09:01:47.658" v="46" actId="5793"/>
          <ac:spMkLst>
            <pc:docMk/>
            <pc:sldMk cId="663458854" sldId="744"/>
            <ac:spMk id="3" creationId="{764323BD-B215-422F-9DFB-BF9A59E0F247}"/>
          </ac:spMkLst>
        </pc:spChg>
      </pc:sldChg>
      <pc:sldChg chg="add">
        <pc:chgData name="alan chnadler" userId="e4e72495f3edc5bd" providerId="LiveId" clId="{8F9C1DA5-F553-4802-B779-479744B6B1A7}" dt="2020-05-23T09:00:01.248" v="11"/>
        <pc:sldMkLst>
          <pc:docMk/>
          <pc:sldMk cId="1883596662" sldId="746"/>
        </pc:sldMkLst>
      </pc:sldChg>
      <pc:sldChg chg="del">
        <pc:chgData name="alan chnadler" userId="e4e72495f3edc5bd" providerId="LiveId" clId="{8F9C1DA5-F553-4802-B779-479744B6B1A7}" dt="2020-05-23T08:59:20.629" v="4" actId="2696"/>
        <pc:sldMkLst>
          <pc:docMk/>
          <pc:sldMk cId="2955969092" sldId="746"/>
        </pc:sldMkLst>
      </pc:sldChg>
      <pc:sldChg chg="del">
        <pc:chgData name="alan chnadler" userId="e4e72495f3edc5bd" providerId="LiveId" clId="{8F9C1DA5-F553-4802-B779-479744B6B1A7}" dt="2020-05-23T08:59:26.739" v="6" actId="2696"/>
        <pc:sldMkLst>
          <pc:docMk/>
          <pc:sldMk cId="583089355" sldId="74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1"/>
            <a:ext cx="2889938" cy="498055"/>
          </a:xfrm>
          <a:prstGeom prst="rect">
            <a:avLst/>
          </a:prstGeom>
        </p:spPr>
        <p:txBody>
          <a:bodyPr vert="horz" lIns="91440" tIns="45720" rIns="91440" bIns="45720" rtlCol="0"/>
          <a:lstStyle>
            <a:lvl1pPr algn="r">
              <a:defRPr sz="1200"/>
            </a:lvl1pPr>
          </a:lstStyle>
          <a:p>
            <a:fld id="{87170E68-C4B0-4D7D-B6B8-E6A3A4FEE7E0}" type="datetimeFigureOut">
              <a:rPr lang="en-GB" smtClean="0"/>
              <a:t>23/05/2020</a:t>
            </a:fld>
            <a:endParaRPr lang="en-GB"/>
          </a:p>
        </p:txBody>
      </p:sp>
      <p:sp>
        <p:nvSpPr>
          <p:cNvPr id="4" name="Footer Placeholder 3"/>
          <p:cNvSpPr>
            <a:spLocks noGrp="1"/>
          </p:cNvSpPr>
          <p:nvPr>
            <p:ph type="ftr" sz="quarter" idx="2"/>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4"/>
          </a:xfrm>
          <a:prstGeom prst="rect">
            <a:avLst/>
          </a:prstGeom>
        </p:spPr>
        <p:txBody>
          <a:bodyPr vert="horz" lIns="91440" tIns="45720" rIns="91440" bIns="45720" rtlCol="0" anchor="b"/>
          <a:lstStyle>
            <a:lvl1pPr algn="r">
              <a:defRPr sz="1200"/>
            </a:lvl1pPr>
          </a:lstStyle>
          <a:p>
            <a:fld id="{F2646474-AD03-498C-9BD9-7636B011C11F}" type="slidenum">
              <a:rPr lang="en-GB" smtClean="0"/>
              <a:t>‹#›</a:t>
            </a:fld>
            <a:endParaRPr lang="en-GB"/>
          </a:p>
        </p:txBody>
      </p:sp>
    </p:spTree>
    <p:extLst>
      <p:ext uri="{BB962C8B-B14F-4D97-AF65-F5344CB8AC3E}">
        <p14:creationId xmlns:p14="http://schemas.microsoft.com/office/powerpoint/2010/main" val="772236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1"/>
            <a:ext cx="2889938" cy="498055"/>
          </a:xfrm>
          <a:prstGeom prst="rect">
            <a:avLst/>
          </a:prstGeom>
        </p:spPr>
        <p:txBody>
          <a:bodyPr vert="horz" lIns="91440" tIns="45720" rIns="91440" bIns="45720" rtlCol="0"/>
          <a:lstStyle>
            <a:lvl1pPr algn="r">
              <a:defRPr sz="1200"/>
            </a:lvl1pPr>
          </a:lstStyle>
          <a:p>
            <a:fld id="{E5B3B5B0-99D8-44A7-8F2B-B2AD736220A3}" type="datetimeFigureOut">
              <a:rPr lang="en-GB" smtClean="0"/>
              <a:t>23/05/2020</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4"/>
          </a:xfrm>
          <a:prstGeom prst="rect">
            <a:avLst/>
          </a:prstGeom>
        </p:spPr>
        <p:txBody>
          <a:bodyPr vert="horz" lIns="91440" tIns="45720" rIns="91440" bIns="45720" rtlCol="0" anchor="b"/>
          <a:lstStyle>
            <a:lvl1pPr algn="r">
              <a:defRPr sz="1200"/>
            </a:lvl1pPr>
          </a:lstStyle>
          <a:p>
            <a:fld id="{C6890F2E-D60A-45FD-A1C2-2822DB8BE6E2}" type="slidenum">
              <a:rPr lang="en-GB" smtClean="0"/>
              <a:t>‹#›</a:t>
            </a:fld>
            <a:endParaRPr lang="en-GB"/>
          </a:p>
        </p:txBody>
      </p:sp>
    </p:spTree>
    <p:extLst>
      <p:ext uri="{BB962C8B-B14F-4D97-AF65-F5344CB8AC3E}">
        <p14:creationId xmlns:p14="http://schemas.microsoft.com/office/powerpoint/2010/main" val="125367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759501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5068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54138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88111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2338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83568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483103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203117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7116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3692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1964259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344114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251811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208108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418074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D2E70-55AF-4AB8-80F3-E8F23B5D106B}" type="datetimeFigureOut">
              <a:rPr lang="en-GB" smtClean="0"/>
              <a:t>23/05/2020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47629A0-A949-4AF9-A410-3C024F0C0D14}" type="slidenum">
              <a:rPr lang="en-GB" smtClean="0"/>
              <a:t>‹#›</a:t>
            </a:fld>
            <a:endParaRPr lang="en-GB" dirty="0"/>
          </a:p>
        </p:txBody>
      </p:sp>
    </p:spTree>
    <p:extLst>
      <p:ext uri="{BB962C8B-B14F-4D97-AF65-F5344CB8AC3E}">
        <p14:creationId xmlns:p14="http://schemas.microsoft.com/office/powerpoint/2010/main" val="52170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FCD2E70-55AF-4AB8-80F3-E8F23B5D106B}" type="datetimeFigureOut">
              <a:rPr lang="en-GB" smtClean="0"/>
              <a:t>23/05/2020</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47629A0-A949-4AF9-A410-3C024F0C0D14}" type="slidenum">
              <a:rPr lang="en-GB" smtClean="0"/>
              <a:t>‹#›</a:t>
            </a:fld>
            <a:endParaRPr lang="en-GB" dirty="0"/>
          </a:p>
        </p:txBody>
      </p:sp>
    </p:spTree>
    <p:extLst>
      <p:ext uri="{BB962C8B-B14F-4D97-AF65-F5344CB8AC3E}">
        <p14:creationId xmlns:p14="http://schemas.microsoft.com/office/powerpoint/2010/main" val="1333742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ictionary.cambridge.org/dictionary/business-english/amount" TargetMode="External"/><Relationship Id="rId2" Type="http://schemas.openxmlformats.org/officeDocument/2006/relationships/hyperlink" Target="http://dictionary.cambridge.org/dictionary/business-english/including" TargetMode="External"/><Relationship Id="rId1" Type="http://schemas.openxmlformats.org/officeDocument/2006/relationships/slideLayout" Target="../slideLayouts/slideLayout2.xml"/><Relationship Id="rId4" Type="http://schemas.openxmlformats.org/officeDocument/2006/relationships/hyperlink" Target="http://dictionary.cambridge.org/dictionary/business-english/inclu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164D6-4E75-416D-B839-C6F5E763D8B6}"/>
              </a:ext>
            </a:extLst>
          </p:cNvPr>
          <p:cNvSpPr>
            <a:spLocks noGrp="1"/>
          </p:cNvSpPr>
          <p:nvPr>
            <p:ph type="title"/>
          </p:nvPr>
        </p:nvSpPr>
        <p:spPr/>
        <p:txBody>
          <a:bodyPr/>
          <a:lstStyle/>
          <a:p>
            <a:r>
              <a:rPr lang="en-GB"/>
              <a:t>The </a:t>
            </a:r>
            <a:r>
              <a:rPr lang="en-GB" dirty="0"/>
              <a:t>rise of E&amp;O’s against brokers</a:t>
            </a:r>
          </a:p>
        </p:txBody>
      </p:sp>
      <p:sp>
        <p:nvSpPr>
          <p:cNvPr id="3" name="Content Placeholder 2">
            <a:extLst>
              <a:ext uri="{FF2B5EF4-FFF2-40B4-BE49-F238E27FC236}">
                <a16:creationId xmlns:a16="http://schemas.microsoft.com/office/drawing/2014/main" id="{764323BD-B215-422F-9DFB-BF9A59E0F247}"/>
              </a:ext>
            </a:extLst>
          </p:cNvPr>
          <p:cNvSpPr>
            <a:spLocks noGrp="1"/>
          </p:cNvSpPr>
          <p:nvPr>
            <p:ph idx="1"/>
          </p:nvPr>
        </p:nvSpPr>
        <p:spPr/>
        <p:txBody>
          <a:bodyPr/>
          <a:lstStyle/>
          <a:p>
            <a:pPr marL="0" indent="0">
              <a:buNone/>
            </a:pPr>
            <a:endParaRPr lang="en-GB" dirty="0"/>
          </a:p>
        </p:txBody>
      </p:sp>
    </p:spTree>
    <p:extLst>
      <p:ext uri="{BB962C8B-B14F-4D97-AF65-F5344CB8AC3E}">
        <p14:creationId xmlns:p14="http://schemas.microsoft.com/office/powerpoint/2010/main" val="663458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09217" cy="1320800"/>
          </a:xfrm>
        </p:spPr>
        <p:txBody>
          <a:bodyPr/>
          <a:lstStyle/>
          <a:p>
            <a:r>
              <a:rPr lang="en-GB" dirty="0"/>
              <a:t>Courts hate brokers who flat line – Problems with Bi</a:t>
            </a:r>
          </a:p>
        </p:txBody>
      </p:sp>
      <p:sp>
        <p:nvSpPr>
          <p:cNvPr id="3" name="Content Placeholder 2"/>
          <p:cNvSpPr>
            <a:spLocks noGrp="1"/>
          </p:cNvSpPr>
          <p:nvPr>
            <p:ph idx="1"/>
          </p:nvPr>
        </p:nvSpPr>
        <p:spPr/>
        <p:txBody>
          <a:bodyPr/>
          <a:lstStyle/>
          <a:p>
            <a:r>
              <a:rPr lang="en-GB" dirty="0"/>
              <a:t>Scottish </a:t>
            </a:r>
            <a:r>
              <a:rPr lang="en-GB" sz="2000" dirty="0"/>
              <a:t>broker had to pay for clients second year of their BI claim let’s go through this story. </a:t>
            </a:r>
          </a:p>
          <a:p>
            <a:r>
              <a:rPr lang="en-GB" sz="2000" dirty="0"/>
              <a:t>Indemnity periods in Bi are issues and there are also issues around the term Gross Profit!</a:t>
            </a:r>
          </a:p>
        </p:txBody>
      </p:sp>
    </p:spTree>
    <p:extLst>
      <p:ext uri="{BB962C8B-B14F-4D97-AF65-F5344CB8AC3E}">
        <p14:creationId xmlns:p14="http://schemas.microsoft.com/office/powerpoint/2010/main" val="18097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05B8D-C8C7-4C84-9AEB-6878CF1AC6AA}"/>
              </a:ext>
            </a:extLst>
          </p:cNvPr>
          <p:cNvSpPr>
            <a:spLocks noGrp="1"/>
          </p:cNvSpPr>
          <p:nvPr>
            <p:ph type="title"/>
          </p:nvPr>
        </p:nvSpPr>
        <p:spPr/>
        <p:txBody>
          <a:bodyPr/>
          <a:lstStyle/>
          <a:p>
            <a:r>
              <a:rPr lang="en-GB" dirty="0"/>
              <a:t>Courts hate brokers who flat line – Problems with the term All Risks</a:t>
            </a:r>
          </a:p>
        </p:txBody>
      </p:sp>
      <p:sp>
        <p:nvSpPr>
          <p:cNvPr id="3" name="Content Placeholder 2">
            <a:extLst>
              <a:ext uri="{FF2B5EF4-FFF2-40B4-BE49-F238E27FC236}">
                <a16:creationId xmlns:a16="http://schemas.microsoft.com/office/drawing/2014/main" id="{1372A905-C2BC-4BBE-A073-CD9EC44CE292}"/>
              </a:ext>
            </a:extLst>
          </p:cNvPr>
          <p:cNvSpPr>
            <a:spLocks noGrp="1"/>
          </p:cNvSpPr>
          <p:nvPr>
            <p:ph idx="1"/>
          </p:nvPr>
        </p:nvSpPr>
        <p:spPr/>
        <p:txBody>
          <a:bodyPr/>
          <a:lstStyle/>
          <a:p>
            <a:r>
              <a:rPr lang="en-GB" dirty="0"/>
              <a:t>North West broker had to pay an engineering explosion loss an as the All Risks wording did not respond – let’s go through why.</a:t>
            </a:r>
          </a:p>
          <a:p>
            <a:r>
              <a:rPr lang="en-GB" dirty="0"/>
              <a:t>What other issues could occur under Commercial Property All Risks?</a:t>
            </a:r>
          </a:p>
          <a:p>
            <a:endParaRPr lang="en-GB" dirty="0"/>
          </a:p>
        </p:txBody>
      </p:sp>
    </p:spTree>
    <p:extLst>
      <p:ext uri="{BB962C8B-B14F-4D97-AF65-F5344CB8AC3E}">
        <p14:creationId xmlns:p14="http://schemas.microsoft.com/office/powerpoint/2010/main" val="56668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nchor="t">
            <a:normAutofit/>
          </a:bodyPr>
          <a:lstStyle/>
          <a:p>
            <a:r>
              <a:rPr lang="en-GB"/>
              <a:t>Be diligent on record keeping</a:t>
            </a:r>
            <a:endParaRPr lang="en-GB" dirty="0"/>
          </a:p>
        </p:txBody>
      </p:sp>
      <p:sp>
        <p:nvSpPr>
          <p:cNvPr id="3" name="Content Placeholder 2"/>
          <p:cNvSpPr>
            <a:spLocks noGrp="1"/>
          </p:cNvSpPr>
          <p:nvPr>
            <p:ph idx="1"/>
          </p:nvPr>
        </p:nvSpPr>
        <p:spPr>
          <a:xfrm>
            <a:off x="5267740" y="2160589"/>
            <a:ext cx="6246926" cy="4468811"/>
          </a:xfrm>
        </p:spPr>
        <p:txBody>
          <a:bodyPr>
            <a:normAutofit/>
          </a:bodyPr>
          <a:lstStyle/>
          <a:p>
            <a:pPr>
              <a:lnSpc>
                <a:spcPct val="90000"/>
              </a:lnSpc>
            </a:pPr>
            <a:r>
              <a:rPr lang="en-GB" dirty="0"/>
              <a:t>South West broker had to compensate a client, as their Insurer had refused to deal with an EL claim, due to the subsidiary not being named on the schedule. Let’s go through this case.</a:t>
            </a:r>
          </a:p>
          <a:p>
            <a:pPr>
              <a:lnSpc>
                <a:spcPct val="90000"/>
              </a:lnSpc>
            </a:pPr>
            <a:r>
              <a:rPr lang="en-GB" dirty="0"/>
              <a:t>Northern Irish broker was successfully sued for failing to spot that client had resumed curtain walling activity despite it being obvious from the declarations – Lloyd’s declined to deal as it was an excluded activity so broker had to pay.</a:t>
            </a:r>
          </a:p>
          <a:p>
            <a:pPr marL="0" indent="0">
              <a:lnSpc>
                <a:spcPct val="90000"/>
              </a:lnSpc>
              <a:buNone/>
            </a:pPr>
            <a:endParaRPr lang="en-GB" dirty="0"/>
          </a:p>
          <a:p>
            <a:pPr>
              <a:lnSpc>
                <a:spcPct val="90000"/>
              </a:lnSpc>
            </a:pPr>
            <a:r>
              <a:rPr lang="en-GB" dirty="0"/>
              <a:t>A </a:t>
            </a:r>
            <a:r>
              <a:rPr lang="en-GB" b="1" dirty="0"/>
              <a:t>curtain wall</a:t>
            </a:r>
            <a:r>
              <a:rPr lang="en-GB" dirty="0"/>
              <a:t> system is an outer covering of a building in which the outer </a:t>
            </a:r>
            <a:r>
              <a:rPr lang="en-GB" b="1" dirty="0"/>
              <a:t>walls</a:t>
            </a:r>
            <a:r>
              <a:rPr lang="en-GB" dirty="0"/>
              <a:t> are non-structural, utilized only to keep the weather out and the occupants in. Since the </a:t>
            </a:r>
            <a:r>
              <a:rPr lang="en-GB" b="1" dirty="0"/>
              <a:t>curtain wall</a:t>
            </a:r>
            <a:r>
              <a:rPr lang="en-GB" dirty="0"/>
              <a:t> is non-structural, it can be made of lightweight materials, thereby reducing construction costs</a:t>
            </a:r>
          </a:p>
          <a:p>
            <a:pPr>
              <a:lnSpc>
                <a:spcPct val="90000"/>
              </a:lnSpc>
            </a:pPr>
            <a:endParaRPr lang="en-GB" sz="1100" dirty="0"/>
          </a:p>
          <a:p>
            <a:pPr>
              <a:lnSpc>
                <a:spcPct val="90000"/>
              </a:lnSpc>
            </a:pPr>
            <a:endParaRPr lang="en-GB" sz="1100" dirty="0"/>
          </a:p>
          <a:p>
            <a:pPr>
              <a:lnSpc>
                <a:spcPct val="90000"/>
              </a:lnSpc>
            </a:pPr>
            <a:endParaRPr lang="en-GB" sz="1100" dirty="0"/>
          </a:p>
        </p:txBody>
      </p:sp>
      <p:pic>
        <p:nvPicPr>
          <p:cNvPr id="1026" name="Picture 2" descr="Image result for curtain walling">
            <a:extLst>
              <a:ext uri="{FF2B5EF4-FFF2-40B4-BE49-F238E27FC236}">
                <a16:creationId xmlns:a16="http://schemas.microsoft.com/office/drawing/2014/main" id="{7D85AE55-A4C7-42D3-A8C4-5226EC084BD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446" r="3" b="1111"/>
          <a:stretch/>
        </p:blipFill>
        <p:spPr bwMode="auto">
          <a:xfrm>
            <a:off x="677334" y="2159330"/>
            <a:ext cx="3864849" cy="4291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43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Insurance Act 2015</a:t>
            </a:r>
          </a:p>
        </p:txBody>
      </p:sp>
      <p:sp>
        <p:nvSpPr>
          <p:cNvPr id="3" name="Content Placeholder 2"/>
          <p:cNvSpPr>
            <a:spLocks noGrp="1"/>
          </p:cNvSpPr>
          <p:nvPr>
            <p:ph idx="1"/>
          </p:nvPr>
        </p:nvSpPr>
        <p:spPr>
          <a:xfrm>
            <a:off x="677334" y="2160589"/>
            <a:ext cx="8596668" cy="4226563"/>
          </a:xfrm>
        </p:spPr>
        <p:txBody>
          <a:bodyPr>
            <a:noAutofit/>
          </a:bodyPr>
          <a:lstStyle/>
          <a:p>
            <a:r>
              <a:rPr lang="en-GB" sz="2000" dirty="0"/>
              <a:t>Part of this piece of legislation specifically mentions the requirement for brokers to incorporate into their presentation anything they know. </a:t>
            </a:r>
          </a:p>
          <a:p>
            <a:r>
              <a:rPr lang="en-GB" sz="2000" dirty="0"/>
              <a:t>Brokers also need to aid clients on what should be included in a fair presentation of risk.</a:t>
            </a:r>
          </a:p>
          <a:p>
            <a:r>
              <a:rPr lang="en-GB" sz="2000" dirty="0"/>
              <a:t>If you have a prospect that has got in touch with you again after a few years, are you linking back to the previous record?</a:t>
            </a:r>
          </a:p>
          <a:p>
            <a:endParaRPr lang="en-GB" sz="2000" dirty="0"/>
          </a:p>
          <a:p>
            <a:r>
              <a:rPr lang="en-GB" sz="2000" dirty="0"/>
              <a:t>Let’s run through the problems potentially faced by brokers under this very important piece of legislation.</a:t>
            </a:r>
          </a:p>
        </p:txBody>
      </p:sp>
    </p:spTree>
    <p:extLst>
      <p:ext uri="{BB962C8B-B14F-4D97-AF65-F5344CB8AC3E}">
        <p14:creationId xmlns:p14="http://schemas.microsoft.com/office/powerpoint/2010/main" val="416232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Enterprise Act 2016</a:t>
            </a:r>
          </a:p>
        </p:txBody>
      </p:sp>
      <p:sp>
        <p:nvSpPr>
          <p:cNvPr id="3" name="Content Placeholder 2"/>
          <p:cNvSpPr>
            <a:spLocks noGrp="1"/>
          </p:cNvSpPr>
          <p:nvPr>
            <p:ph idx="1"/>
          </p:nvPr>
        </p:nvSpPr>
        <p:spPr/>
        <p:txBody>
          <a:bodyPr>
            <a:normAutofit/>
          </a:bodyPr>
          <a:lstStyle/>
          <a:p>
            <a:r>
              <a:rPr lang="en-GB" sz="2000" dirty="0"/>
              <a:t>What is this act and why could brokers end up with a Pi claim as a result?</a:t>
            </a:r>
          </a:p>
          <a:p>
            <a:pPr marL="0" indent="0">
              <a:buNone/>
            </a:pPr>
            <a:endParaRPr lang="en-GB" sz="2000" dirty="0"/>
          </a:p>
        </p:txBody>
      </p:sp>
    </p:spTree>
    <p:extLst>
      <p:ext uri="{BB962C8B-B14F-4D97-AF65-F5344CB8AC3E}">
        <p14:creationId xmlns:p14="http://schemas.microsoft.com/office/powerpoint/2010/main" val="3735148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Can a broker be sued when they are not in contract ?</a:t>
            </a:r>
          </a:p>
        </p:txBody>
      </p:sp>
      <p:sp>
        <p:nvSpPr>
          <p:cNvPr id="3" name="Content Placeholder 2"/>
          <p:cNvSpPr>
            <a:spLocks noGrp="1"/>
          </p:cNvSpPr>
          <p:nvPr>
            <p:ph idx="1"/>
          </p:nvPr>
        </p:nvSpPr>
        <p:spPr/>
        <p:txBody>
          <a:bodyPr/>
          <a:lstStyle/>
          <a:p>
            <a:r>
              <a:rPr lang="en-GB" sz="2000" dirty="0"/>
              <a:t>Hedley Byrne v Heller partners 1963</a:t>
            </a:r>
          </a:p>
          <a:p>
            <a:r>
              <a:rPr lang="en-GB" sz="2000" dirty="0"/>
              <a:t>Was it reasonably foreseeable that the advice would be acted upon and loss will be suffered if the advice was inaccurate</a:t>
            </a:r>
          </a:p>
          <a:p>
            <a:r>
              <a:rPr lang="en-GB" sz="2000" dirty="0"/>
              <a:t>Does not apply to casual advice!</a:t>
            </a:r>
          </a:p>
          <a:p>
            <a:r>
              <a:rPr lang="en-GB" sz="2000" dirty="0"/>
              <a:t>Be careful what you say even when the prospect does not become your customer</a:t>
            </a:r>
          </a:p>
          <a:p>
            <a:endParaRPr lang="en-GB" sz="2000" dirty="0"/>
          </a:p>
          <a:p>
            <a:endParaRPr lang="en-GB" sz="2000" dirty="0"/>
          </a:p>
          <a:p>
            <a:pPr marL="0" indent="0">
              <a:buNone/>
            </a:pPr>
            <a:endParaRPr lang="en-GB" dirty="0"/>
          </a:p>
        </p:txBody>
      </p:sp>
    </p:spTree>
    <p:extLst>
      <p:ext uri="{BB962C8B-B14F-4D97-AF65-F5344CB8AC3E}">
        <p14:creationId xmlns:p14="http://schemas.microsoft.com/office/powerpoint/2010/main" val="784161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Bring Your clients attention specifically to warranties and conditions</a:t>
            </a:r>
          </a:p>
        </p:txBody>
      </p:sp>
      <p:sp>
        <p:nvSpPr>
          <p:cNvPr id="3" name="Content Placeholder 2"/>
          <p:cNvSpPr>
            <a:spLocks noGrp="1"/>
          </p:cNvSpPr>
          <p:nvPr>
            <p:ph idx="1"/>
          </p:nvPr>
        </p:nvSpPr>
        <p:spPr/>
        <p:txBody>
          <a:bodyPr>
            <a:normAutofit fontScale="92500" lnSpcReduction="10000"/>
          </a:bodyPr>
          <a:lstStyle/>
          <a:p>
            <a:pPr marL="0" indent="0">
              <a:buNone/>
            </a:pPr>
            <a:r>
              <a:rPr lang="en-GB" i="1" dirty="0"/>
              <a:t>Café De </a:t>
            </a:r>
            <a:r>
              <a:rPr lang="en-GB" i="1" dirty="0" err="1"/>
              <a:t>Lecq</a:t>
            </a:r>
            <a:r>
              <a:rPr lang="en-GB" i="1" dirty="0"/>
              <a:t> ltd v R A </a:t>
            </a:r>
            <a:r>
              <a:rPr lang="en-GB" i="1" dirty="0" err="1"/>
              <a:t>Rossborough</a:t>
            </a:r>
            <a:r>
              <a:rPr lang="en-GB" i="1" dirty="0"/>
              <a:t> 2012 Jersey Royal Court</a:t>
            </a:r>
          </a:p>
          <a:p>
            <a:pPr marL="0" indent="0">
              <a:buNone/>
            </a:pPr>
            <a:r>
              <a:rPr lang="en-GB" i="1" dirty="0"/>
              <a:t>Of influence to UK Courts</a:t>
            </a:r>
          </a:p>
          <a:p>
            <a:pPr marL="0" indent="0">
              <a:buNone/>
            </a:pPr>
            <a:r>
              <a:rPr lang="en-GB" dirty="0"/>
              <a:t>Lack of sufficient care</a:t>
            </a:r>
          </a:p>
          <a:p>
            <a:pPr marL="0" indent="0">
              <a:buNone/>
            </a:pPr>
            <a:r>
              <a:rPr lang="en-GB" dirty="0"/>
              <a:t>Royal Court Jersey -  comments on the brokers automated quotation and selling process:</a:t>
            </a:r>
          </a:p>
          <a:p>
            <a:pPr marL="0" indent="0">
              <a:buNone/>
            </a:pPr>
            <a:r>
              <a:rPr lang="en-GB" dirty="0"/>
              <a:t>“the process is designed to minimise the time and effort that the broker has to spend on the matter and to transfer responsibility for getting things right to the client, thereby draining the brokers role of much of its raison </a:t>
            </a:r>
            <a:r>
              <a:rPr lang="en-GB" dirty="0" err="1"/>
              <a:t>d’etre</a:t>
            </a:r>
            <a:r>
              <a:rPr lang="en-GB" dirty="0"/>
              <a:t>” </a:t>
            </a:r>
          </a:p>
          <a:p>
            <a:pPr marL="0" indent="0">
              <a:buNone/>
            </a:pPr>
            <a:r>
              <a:rPr lang="en-GB" dirty="0"/>
              <a:t>The broker in this case had failed to</a:t>
            </a:r>
            <a:r>
              <a:rPr lang="en-GB" b="1" dirty="0"/>
              <a:t> specifically </a:t>
            </a:r>
            <a:r>
              <a:rPr lang="en-GB" dirty="0"/>
              <a:t>bring to the attention of the client a deep fat fryer warranty. The client had an old fryer that did not have an appropriate thermostat so could not comply with the AXA warranty. It over heated and burnt down the café. </a:t>
            </a:r>
            <a:r>
              <a:rPr lang="en-GB" dirty="0" err="1"/>
              <a:t>Axa</a:t>
            </a:r>
            <a:r>
              <a:rPr lang="en-GB" dirty="0"/>
              <a:t> refused the claim, and ultimately the broker had to pay £528,500 as the court said ‘here is your documents read them’ was not good enough!</a:t>
            </a:r>
          </a:p>
          <a:p>
            <a:endParaRPr lang="en-GB" dirty="0"/>
          </a:p>
        </p:txBody>
      </p:sp>
    </p:spTree>
    <p:extLst>
      <p:ext uri="{BB962C8B-B14F-4D97-AF65-F5344CB8AC3E}">
        <p14:creationId xmlns:p14="http://schemas.microsoft.com/office/powerpoint/2010/main" val="723842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 am young I am new – how does the law judge me</a:t>
            </a:r>
          </a:p>
        </p:txBody>
      </p:sp>
      <p:sp>
        <p:nvSpPr>
          <p:cNvPr id="3" name="Content Placeholder 2"/>
          <p:cNvSpPr>
            <a:spLocks noGrp="1"/>
          </p:cNvSpPr>
          <p:nvPr>
            <p:ph idx="1"/>
          </p:nvPr>
        </p:nvSpPr>
        <p:spPr/>
        <p:txBody>
          <a:bodyPr/>
          <a:lstStyle/>
          <a:p>
            <a:endParaRPr lang="en-GB" dirty="0"/>
          </a:p>
          <a:p>
            <a:pPr>
              <a:spcAft>
                <a:spcPts val="225"/>
              </a:spcAft>
              <a:buSzPct val="100000"/>
              <a:defRPr/>
            </a:pPr>
            <a:r>
              <a:rPr lang="en-GB" altLang="en-US" b="1" dirty="0"/>
              <a:t>1838 </a:t>
            </a:r>
            <a:r>
              <a:rPr lang="en-GB" altLang="en-US" b="1" dirty="0" err="1"/>
              <a:t>Lamphier</a:t>
            </a:r>
            <a:r>
              <a:rPr lang="en-GB" altLang="en-US" b="1" dirty="0"/>
              <a:t> v </a:t>
            </a:r>
            <a:r>
              <a:rPr lang="en-GB" altLang="en-US" b="1" dirty="0" err="1"/>
              <a:t>Phipos</a:t>
            </a:r>
            <a:r>
              <a:rPr lang="en-GB" altLang="en-US" b="1" dirty="0"/>
              <a:t> (Summary).</a:t>
            </a:r>
          </a:p>
          <a:p>
            <a:pPr>
              <a:spcAft>
                <a:spcPts val="225"/>
              </a:spcAft>
              <a:buSzPct val="100000"/>
              <a:buFont typeface="Arial" panose="020B0604020202020204" pitchFamily="34" charset="0"/>
              <a:buChar char="•"/>
              <a:defRPr/>
            </a:pPr>
            <a:r>
              <a:rPr lang="en-GB" altLang="en-US" dirty="0"/>
              <a:t>Every professional brings a reasonable degree of care and skill.</a:t>
            </a:r>
            <a:endParaRPr lang="en-GB" dirty="0"/>
          </a:p>
          <a:p>
            <a:endParaRPr lang="en-GB" dirty="0"/>
          </a:p>
          <a:p>
            <a:r>
              <a:rPr lang="en-GB" dirty="0"/>
              <a:t>IF YOU DON’T KNOW REFER!</a:t>
            </a:r>
          </a:p>
          <a:p>
            <a:endParaRPr lang="en-GB" dirty="0"/>
          </a:p>
          <a:p>
            <a:endParaRPr lang="en-GB" dirty="0"/>
          </a:p>
        </p:txBody>
      </p:sp>
    </p:spTree>
    <p:extLst>
      <p:ext uri="{BB962C8B-B14F-4D97-AF65-F5344CB8AC3E}">
        <p14:creationId xmlns:p14="http://schemas.microsoft.com/office/powerpoint/2010/main" val="2929298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Beware taking instructions from a client that you know are wrong</a:t>
            </a:r>
          </a:p>
        </p:txBody>
      </p:sp>
      <p:sp>
        <p:nvSpPr>
          <p:cNvPr id="3" name="Content Placeholder 2"/>
          <p:cNvSpPr>
            <a:spLocks noGrp="1"/>
          </p:cNvSpPr>
          <p:nvPr>
            <p:ph idx="1"/>
          </p:nvPr>
        </p:nvSpPr>
        <p:spPr/>
        <p:txBody>
          <a:bodyPr>
            <a:normAutofit/>
          </a:bodyPr>
          <a:lstStyle/>
          <a:p>
            <a:r>
              <a:rPr lang="en-GB" dirty="0"/>
              <a:t>A broker had a claim settled for their full pi limit where they told the client not to do something they KNEW was wrong – let’s go through this case study.</a:t>
            </a:r>
          </a:p>
        </p:txBody>
      </p:sp>
    </p:spTree>
    <p:extLst>
      <p:ext uri="{BB962C8B-B14F-4D97-AF65-F5344CB8AC3E}">
        <p14:creationId xmlns:p14="http://schemas.microsoft.com/office/powerpoint/2010/main" val="1073541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49A54-CAF0-42D3-B209-E1BA60FDEBBC}"/>
              </a:ext>
            </a:extLst>
          </p:cNvPr>
          <p:cNvSpPr>
            <a:spLocks noGrp="1"/>
          </p:cNvSpPr>
          <p:nvPr>
            <p:ph type="title"/>
          </p:nvPr>
        </p:nvSpPr>
        <p:spPr>
          <a:xfrm>
            <a:off x="438149" y="609600"/>
            <a:ext cx="9420225" cy="1320800"/>
          </a:xfrm>
        </p:spPr>
        <p:txBody>
          <a:bodyPr/>
          <a:lstStyle/>
          <a:p>
            <a:r>
              <a:rPr lang="en-GB" dirty="0"/>
              <a:t>GDPR and Rehabilitation of Offenders Act </a:t>
            </a:r>
          </a:p>
        </p:txBody>
      </p:sp>
      <p:sp>
        <p:nvSpPr>
          <p:cNvPr id="3" name="Content Placeholder 2">
            <a:extLst>
              <a:ext uri="{FF2B5EF4-FFF2-40B4-BE49-F238E27FC236}">
                <a16:creationId xmlns:a16="http://schemas.microsoft.com/office/drawing/2014/main" id="{91712B51-C2FE-49B9-ACDF-2F1054F3F007}"/>
              </a:ext>
            </a:extLst>
          </p:cNvPr>
          <p:cNvSpPr>
            <a:spLocks noGrp="1"/>
          </p:cNvSpPr>
          <p:nvPr>
            <p:ph idx="1"/>
          </p:nvPr>
        </p:nvSpPr>
        <p:spPr/>
        <p:txBody>
          <a:bodyPr/>
          <a:lstStyle/>
          <a:p>
            <a:r>
              <a:rPr lang="en-GB" dirty="0"/>
              <a:t>Broker systems do not differentiate between spent and unspent convictions – why could this lead to a broker E&amp;O and how can this be mitigated?</a:t>
            </a:r>
          </a:p>
        </p:txBody>
      </p:sp>
    </p:spTree>
    <p:extLst>
      <p:ext uri="{BB962C8B-B14F-4D97-AF65-F5344CB8AC3E}">
        <p14:creationId xmlns:p14="http://schemas.microsoft.com/office/powerpoint/2010/main" val="4147970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3">
            <a:extLst>
              <a:ext uri="{FF2B5EF4-FFF2-40B4-BE49-F238E27FC236}">
                <a16:creationId xmlns:a16="http://schemas.microsoft.com/office/drawing/2014/main" id="{FF972280-0D4E-40AD-8DC2-1722D9147A31}"/>
              </a:ext>
            </a:extLst>
          </p:cNvPr>
          <p:cNvSpPr>
            <a:spLocks noGrp="1" noChangeArrowheads="1"/>
          </p:cNvSpPr>
          <p:nvPr>
            <p:ph type="title"/>
          </p:nvPr>
        </p:nvSpPr>
        <p:spPr>
          <a:xfrm>
            <a:off x="1968501" y="611189"/>
            <a:ext cx="6784975" cy="338137"/>
          </a:xfrm>
        </p:spPr>
        <p:txBody>
          <a:bodyPr>
            <a:normAutofit fontScale="90000"/>
          </a:bodyPr>
          <a:lstStyle/>
          <a:p>
            <a:r>
              <a:rPr lang="en-GB" altLang="en-US" sz="2000" b="1"/>
              <a:t>Alan Chandler, Chartered Insurer</a:t>
            </a:r>
          </a:p>
        </p:txBody>
      </p:sp>
      <p:sp>
        <p:nvSpPr>
          <p:cNvPr id="6147" name="Content Placeholder 4">
            <a:extLst>
              <a:ext uri="{FF2B5EF4-FFF2-40B4-BE49-F238E27FC236}">
                <a16:creationId xmlns:a16="http://schemas.microsoft.com/office/drawing/2014/main" id="{9312F8C7-B58A-4E48-A290-8FAF08999EB6}"/>
              </a:ext>
            </a:extLst>
          </p:cNvPr>
          <p:cNvSpPr>
            <a:spLocks noGrp="1" noChangeArrowheads="1"/>
          </p:cNvSpPr>
          <p:nvPr>
            <p:ph idx="1"/>
          </p:nvPr>
        </p:nvSpPr>
        <p:spPr>
          <a:xfrm>
            <a:off x="1968500" y="949326"/>
            <a:ext cx="8053388" cy="5908675"/>
          </a:xfrm>
        </p:spPr>
        <p:txBody>
          <a:bodyPr/>
          <a:lstStyle/>
          <a:p>
            <a:r>
              <a:rPr lang="en-GB" altLang="en-US" b="1"/>
              <a:t>I have trained more than 2,000 individuals to become ACII qualified</a:t>
            </a:r>
          </a:p>
          <a:p>
            <a:r>
              <a:rPr lang="en-GB" altLang="en-US"/>
              <a:t>I have trained over 50% of the individuals in the last 8 years that have gone onto achieve the highest ACII pass in the whole of the UK. </a:t>
            </a:r>
          </a:p>
          <a:p>
            <a:r>
              <a:rPr lang="en-GB" altLang="en-US"/>
              <a:t>I train to a pass rate of more than 96% in all CII qualification levels. Certificate , Diploma and Advanced Diploma.</a:t>
            </a:r>
          </a:p>
          <a:p>
            <a:r>
              <a:rPr lang="en-GB" altLang="en-US"/>
              <a:t>I deliver the Allianz scholarship and academy programmes in both the UK and Ireland and I have been a Cii examiner.</a:t>
            </a:r>
          </a:p>
          <a:p>
            <a:r>
              <a:rPr lang="en-GB" altLang="en-US"/>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a:p>
          <a:p>
            <a:endParaRPr lang="en-GB" altLang="en-US"/>
          </a:p>
          <a:p>
            <a:endParaRPr lang="en-GB"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883596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D71C-8361-497A-9C98-822E2D51D187}"/>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0F5111B3-B3CB-4FCB-961A-E48C54C9CC6D}"/>
              </a:ext>
            </a:extLst>
          </p:cNvPr>
          <p:cNvSpPr>
            <a:spLocks noGrp="1"/>
          </p:cNvSpPr>
          <p:nvPr>
            <p:ph idx="1"/>
          </p:nvPr>
        </p:nvSpPr>
        <p:spPr/>
        <p:txBody>
          <a:bodyPr/>
          <a:lstStyle/>
          <a:p>
            <a:r>
              <a:rPr lang="en-GB" b="1" dirty="0"/>
              <a:t>Learning Objectives:</a:t>
            </a:r>
            <a:endParaRPr lang="en-GB" dirty="0"/>
          </a:p>
          <a:p>
            <a:r>
              <a:rPr lang="en-GB" dirty="0"/>
              <a:t>By the end of this session, delegates will be able to:</a:t>
            </a:r>
          </a:p>
          <a:p>
            <a:r>
              <a:rPr lang="en-GB" dirty="0"/>
              <a:t>• understand why broker error and omission claims are increasing</a:t>
            </a:r>
            <a:br>
              <a:rPr lang="en-GB" dirty="0"/>
            </a:br>
            <a:r>
              <a:rPr lang="en-GB" dirty="0"/>
              <a:t>• understand how recent statutes are increasing the E&amp;O risk</a:t>
            </a:r>
            <a:br>
              <a:rPr lang="en-GB" dirty="0"/>
            </a:br>
            <a:r>
              <a:rPr lang="en-GB" dirty="0"/>
              <a:t>• Take positive action to mitigate these E&amp;O risks</a:t>
            </a:r>
          </a:p>
          <a:p>
            <a:endParaRPr lang="en-GB" dirty="0"/>
          </a:p>
        </p:txBody>
      </p:sp>
    </p:spTree>
    <p:extLst>
      <p:ext uri="{BB962C8B-B14F-4D97-AF65-F5344CB8AC3E}">
        <p14:creationId xmlns:p14="http://schemas.microsoft.com/office/powerpoint/2010/main" val="1121198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an E&amp;O? </a:t>
            </a:r>
          </a:p>
        </p:txBody>
      </p:sp>
      <p:sp>
        <p:nvSpPr>
          <p:cNvPr id="3" name="Content Placeholder 2"/>
          <p:cNvSpPr>
            <a:spLocks noGrp="1"/>
          </p:cNvSpPr>
          <p:nvPr>
            <p:ph idx="1"/>
          </p:nvPr>
        </p:nvSpPr>
        <p:spPr>
          <a:xfrm>
            <a:off x="822768" y="1709717"/>
            <a:ext cx="8305800" cy="3166941"/>
          </a:xfrm>
        </p:spPr>
        <p:txBody>
          <a:bodyPr/>
          <a:lstStyle/>
          <a:p>
            <a:pPr marL="0" indent="0">
              <a:buNone/>
            </a:pPr>
            <a:endParaRPr lang="en-GB" dirty="0"/>
          </a:p>
          <a:p>
            <a:pPr marL="0" indent="0">
              <a:buNone/>
            </a:pPr>
            <a:r>
              <a:rPr lang="en-GB" sz="2000" dirty="0"/>
              <a:t>‘</a:t>
            </a:r>
            <a:r>
              <a:rPr lang="en-GB" sz="2000" dirty="0">
                <a:solidFill>
                  <a:schemeClr val="tx1"/>
                </a:solidFill>
              </a:rPr>
              <a:t>a mistake that consists of not doing something you should have done, or not </a:t>
            </a:r>
            <a:r>
              <a:rPr lang="en-GB" sz="2000" dirty="0">
                <a:solidFill>
                  <a:schemeClr val="tx1"/>
                </a:solidFill>
                <a:hlinkClick r:id="rId2" tooltip="including">
                  <a:extLst>
                    <a:ext uri="{A12FA001-AC4F-418D-AE19-62706E023703}">
                      <ahyp:hlinkClr xmlns:ahyp="http://schemas.microsoft.com/office/drawing/2018/hyperlinkcolor" val="tx"/>
                    </a:ext>
                  </a:extLst>
                </a:hlinkClick>
              </a:rPr>
              <a:t>including</a:t>
            </a:r>
            <a:r>
              <a:rPr lang="en-GB" sz="2000" dirty="0">
                <a:solidFill>
                  <a:schemeClr val="tx1"/>
                </a:solidFill>
              </a:rPr>
              <a:t> something such as an </a:t>
            </a:r>
            <a:r>
              <a:rPr lang="en-GB" sz="2000" dirty="0">
                <a:solidFill>
                  <a:schemeClr val="tx1"/>
                </a:solidFill>
                <a:hlinkClick r:id="rId3" tooltip="amount">
                  <a:extLst>
                    <a:ext uri="{A12FA001-AC4F-418D-AE19-62706E023703}">
                      <ahyp:hlinkClr xmlns:ahyp="http://schemas.microsoft.com/office/drawing/2018/hyperlinkcolor" val="tx"/>
                    </a:ext>
                  </a:extLst>
                </a:hlinkClick>
              </a:rPr>
              <a:t>amount</a:t>
            </a:r>
            <a:r>
              <a:rPr lang="en-GB" sz="2000" dirty="0">
                <a:solidFill>
                  <a:schemeClr val="tx1"/>
                </a:solidFill>
              </a:rPr>
              <a:t> or </a:t>
            </a:r>
            <a:r>
              <a:rPr lang="en-GB" sz="2000" u="sng" dirty="0">
                <a:solidFill>
                  <a:schemeClr val="tx1"/>
                </a:solidFill>
              </a:rPr>
              <a:t>fact</a:t>
            </a:r>
            <a:r>
              <a:rPr lang="en-GB" sz="2000" dirty="0">
                <a:solidFill>
                  <a:schemeClr val="tx1"/>
                </a:solidFill>
              </a:rPr>
              <a:t> that should be </a:t>
            </a:r>
            <a:r>
              <a:rPr lang="en-GB" sz="2000" dirty="0">
                <a:solidFill>
                  <a:schemeClr val="tx1"/>
                </a:solidFill>
                <a:hlinkClick r:id="rId4" tooltip="included">
                  <a:extLst>
                    <a:ext uri="{A12FA001-AC4F-418D-AE19-62706E023703}">
                      <ahyp:hlinkClr xmlns:ahyp="http://schemas.microsoft.com/office/drawing/2018/hyperlinkcolor" val="tx"/>
                    </a:ext>
                  </a:extLst>
                </a:hlinkClick>
              </a:rPr>
              <a:t>included</a:t>
            </a:r>
            <a:r>
              <a:rPr lang="en-GB" sz="2000"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847447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we need E&amp;O Training?</a:t>
            </a:r>
          </a:p>
        </p:txBody>
      </p:sp>
      <p:sp>
        <p:nvSpPr>
          <p:cNvPr id="3" name="Content Placeholder 2"/>
          <p:cNvSpPr>
            <a:spLocks noGrp="1"/>
          </p:cNvSpPr>
          <p:nvPr>
            <p:ph idx="1"/>
          </p:nvPr>
        </p:nvSpPr>
        <p:spPr/>
        <p:txBody>
          <a:bodyPr>
            <a:normAutofit/>
          </a:bodyPr>
          <a:lstStyle/>
          <a:p>
            <a:r>
              <a:rPr lang="en-GB" sz="2000" dirty="0"/>
              <a:t>Good Practice</a:t>
            </a:r>
          </a:p>
          <a:p>
            <a:r>
              <a:rPr lang="en-GB" sz="2000" dirty="0"/>
              <a:t>Reputation</a:t>
            </a:r>
          </a:p>
          <a:p>
            <a:r>
              <a:rPr lang="en-GB" sz="2000" dirty="0"/>
              <a:t>Regulation</a:t>
            </a:r>
          </a:p>
          <a:p>
            <a:r>
              <a:rPr lang="en-GB" sz="2000" dirty="0"/>
              <a:t>Insurance Act 2015</a:t>
            </a:r>
          </a:p>
          <a:p>
            <a:r>
              <a:rPr lang="en-GB" sz="2000" dirty="0"/>
              <a:t>Profitability</a:t>
            </a:r>
          </a:p>
          <a:p>
            <a:endParaRPr lang="en-GB" sz="2000" dirty="0"/>
          </a:p>
        </p:txBody>
      </p:sp>
    </p:spTree>
    <p:extLst>
      <p:ext uri="{BB962C8B-B14F-4D97-AF65-F5344CB8AC3E}">
        <p14:creationId xmlns:p14="http://schemas.microsoft.com/office/powerpoint/2010/main" val="138721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Insurance Brokers are governed by:  </a:t>
            </a:r>
          </a:p>
        </p:txBody>
      </p:sp>
      <p:sp>
        <p:nvSpPr>
          <p:cNvPr id="3" name="Content Placeholder 2"/>
          <p:cNvSpPr>
            <a:spLocks noGrp="1"/>
          </p:cNvSpPr>
          <p:nvPr>
            <p:ph idx="1"/>
          </p:nvPr>
        </p:nvSpPr>
        <p:spPr/>
        <p:txBody>
          <a:bodyPr>
            <a:normAutofit/>
          </a:bodyPr>
          <a:lstStyle/>
          <a:p>
            <a:r>
              <a:rPr lang="en-GB" sz="2000" dirty="0"/>
              <a:t>Law of Agency</a:t>
            </a:r>
          </a:p>
          <a:p>
            <a:r>
              <a:rPr lang="en-GB" sz="2000" dirty="0"/>
              <a:t>Common Law Duty of Care			</a:t>
            </a:r>
          </a:p>
          <a:p>
            <a:r>
              <a:rPr lang="en-GB" sz="2000" dirty="0"/>
              <a:t>Law of Contract</a:t>
            </a:r>
          </a:p>
          <a:p>
            <a:r>
              <a:rPr lang="en-GB" sz="2000" dirty="0"/>
              <a:t>FCA Regulations</a:t>
            </a:r>
          </a:p>
          <a:p>
            <a:r>
              <a:rPr lang="en-GB" sz="2000" dirty="0"/>
              <a:t>Codes of Conduct </a:t>
            </a:r>
          </a:p>
          <a:p>
            <a:r>
              <a:rPr lang="en-GB" sz="2000" dirty="0"/>
              <a:t>Insurance Act 2015</a:t>
            </a:r>
          </a:p>
        </p:txBody>
      </p:sp>
    </p:spTree>
    <p:extLst>
      <p:ext uri="{BB962C8B-B14F-4D97-AF65-F5344CB8AC3E}">
        <p14:creationId xmlns:p14="http://schemas.microsoft.com/office/powerpoint/2010/main" val="1813671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a:xfrm>
            <a:off x="1168653" y="1930401"/>
            <a:ext cx="8596668" cy="4511342"/>
          </a:xfrm>
        </p:spPr>
        <p:txBody>
          <a:bodyPr>
            <a:noAutofit/>
          </a:bodyPr>
          <a:lstStyle/>
          <a:p>
            <a:r>
              <a:rPr lang="en-GB" sz="2000" dirty="0"/>
              <a:t>A broker has two principals the client and the insurer.</a:t>
            </a:r>
          </a:p>
          <a:p>
            <a:r>
              <a:rPr lang="en-GB" sz="2000" dirty="0"/>
              <a:t>The law is clear here, the broker is the agent of the Client when giving advice to the client on cover or claim and also when arranging and placing cover. </a:t>
            </a:r>
          </a:p>
          <a:p>
            <a:r>
              <a:rPr lang="en-GB" sz="2000" dirty="0"/>
              <a:t>Insurer ex gratia payments are all but gone.</a:t>
            </a:r>
          </a:p>
          <a:p>
            <a:r>
              <a:rPr lang="en-GB" sz="2000" dirty="0"/>
              <a:t>Ogden/Floods/Covid-19 means the UK insurance market will lose billions. This means big losses for Insurers and the vast majority will be looking to apply the letter of the law on claims. </a:t>
            </a:r>
          </a:p>
        </p:txBody>
      </p:sp>
    </p:spTree>
    <p:extLst>
      <p:ext uri="{BB962C8B-B14F-4D97-AF65-F5344CB8AC3E}">
        <p14:creationId xmlns:p14="http://schemas.microsoft.com/office/powerpoint/2010/main" val="3677659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Law of Agency</a:t>
            </a:r>
          </a:p>
        </p:txBody>
      </p:sp>
      <p:sp>
        <p:nvSpPr>
          <p:cNvPr id="3" name="Content Placeholder 2"/>
          <p:cNvSpPr>
            <a:spLocks noGrp="1"/>
          </p:cNvSpPr>
          <p:nvPr>
            <p:ph idx="1"/>
          </p:nvPr>
        </p:nvSpPr>
        <p:spPr/>
        <p:txBody>
          <a:bodyPr/>
          <a:lstStyle/>
          <a:p>
            <a:r>
              <a:rPr lang="en-GB" sz="2000" dirty="0"/>
              <a:t>To quote the law</a:t>
            </a:r>
          </a:p>
          <a:p>
            <a:r>
              <a:rPr lang="en-GB" sz="2000" dirty="0"/>
              <a:t>‘A broker owes a duty of care at the pre-contractual and post-contractual stage. At the latter the broker is not a mere post box who passes information from one party to another, but is under the duty to warn the insured regarding matters which affect policy coverage e.g. breach of warranty/condition.’ </a:t>
            </a:r>
          </a:p>
          <a:p>
            <a:r>
              <a:rPr lang="en-GB" sz="2000" dirty="0"/>
              <a:t>HIH Casualty &amp; General v JLT 2007 – JLT should have warned the client of a warranty not just ‘posted it’.</a:t>
            </a:r>
          </a:p>
          <a:p>
            <a:pPr marL="0" indent="0">
              <a:buNone/>
            </a:pPr>
            <a:endParaRPr lang="en-GB" sz="2000" dirty="0"/>
          </a:p>
          <a:p>
            <a:endParaRPr lang="en-GB" dirty="0"/>
          </a:p>
        </p:txBody>
      </p:sp>
    </p:spTree>
    <p:extLst>
      <p:ext uri="{BB962C8B-B14F-4D97-AF65-F5344CB8AC3E}">
        <p14:creationId xmlns:p14="http://schemas.microsoft.com/office/powerpoint/2010/main" val="2986747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PI Claims can get BIG!</a:t>
            </a:r>
          </a:p>
        </p:txBody>
      </p:sp>
      <p:sp>
        <p:nvSpPr>
          <p:cNvPr id="3" name="Content Placeholder 2"/>
          <p:cNvSpPr>
            <a:spLocks noGrp="1"/>
          </p:cNvSpPr>
          <p:nvPr>
            <p:ph idx="1"/>
          </p:nvPr>
        </p:nvSpPr>
        <p:spPr>
          <a:xfrm>
            <a:off x="677334" y="1733267"/>
            <a:ext cx="8596668" cy="4308096"/>
          </a:xfrm>
        </p:spPr>
        <p:txBody>
          <a:bodyPr>
            <a:noAutofit/>
          </a:bodyPr>
          <a:lstStyle/>
          <a:p>
            <a:r>
              <a:rPr lang="en-GB" sz="2000" dirty="0"/>
              <a:t>Standard Life v Oak Dedicated and Aon 2008</a:t>
            </a:r>
          </a:p>
          <a:p>
            <a:r>
              <a:rPr lang="en-GB" sz="2000" dirty="0"/>
              <a:t>Broker placed PI cover with a £25m deductible per claim. With cover up to £75m in the aggregate.</a:t>
            </a:r>
          </a:p>
          <a:p>
            <a:r>
              <a:rPr lang="en-GB" sz="2000" dirty="0"/>
              <a:t>Standard Life got caught up in the endowment/pension </a:t>
            </a:r>
            <a:r>
              <a:rPr lang="en-GB" sz="2000" dirty="0" err="1"/>
              <a:t>mis</a:t>
            </a:r>
            <a:r>
              <a:rPr lang="en-GB" sz="2000" dirty="0"/>
              <a:t>-selling scandal and had 97,000 claims against them!!</a:t>
            </a:r>
          </a:p>
          <a:p>
            <a:r>
              <a:rPr lang="en-GB" sz="2000" dirty="0"/>
              <a:t>The average claim came to around £10,000 meaning they all fell below the deductible. Standard Life had lost around £100m !</a:t>
            </a:r>
          </a:p>
          <a:p>
            <a:r>
              <a:rPr lang="en-GB" sz="2000" dirty="0"/>
              <a:t>Broker argued that this client, who was large company, were told about the cover so they were not liable</a:t>
            </a:r>
          </a:p>
          <a:p>
            <a:r>
              <a:rPr lang="en-GB" sz="2000" dirty="0"/>
              <a:t>Court disagreed. They held broker had a duty to place APPROPRIATE cover for the client’s needs – this cover was clearly inappropriate and they held for Standard Life.</a:t>
            </a:r>
          </a:p>
        </p:txBody>
      </p:sp>
    </p:spTree>
    <p:extLst>
      <p:ext uri="{BB962C8B-B14F-4D97-AF65-F5344CB8AC3E}">
        <p14:creationId xmlns:p14="http://schemas.microsoft.com/office/powerpoint/2010/main" val="3019848313"/>
      </p:ext>
    </p:extLst>
  </p:cSld>
  <p:clrMapOvr>
    <a:masterClrMapping/>
  </p:clrMapOvr>
</p:sld>
</file>

<file path=ppt/theme/theme1.xml><?xml version="1.0" encoding="utf-8"?>
<a:theme xmlns:a="http://schemas.openxmlformats.org/drawingml/2006/main" name="Facet">
  <a:themeElements>
    <a:clrScheme name="Custom 4">
      <a:dk1>
        <a:sysClr val="windowText" lastClr="000000"/>
      </a:dk1>
      <a:lt1>
        <a:sysClr val="window" lastClr="FFFFFF"/>
      </a:lt1>
      <a:dk2>
        <a:srgbClr val="2C3C43"/>
      </a:dk2>
      <a:lt2>
        <a:srgbClr val="EBEBEB"/>
      </a:lt2>
      <a:accent1>
        <a:srgbClr val="002060"/>
      </a:accent1>
      <a:accent2>
        <a:srgbClr val="FF0000"/>
      </a:accent2>
      <a:accent3>
        <a:srgbClr val="D5E3FF"/>
      </a:accent3>
      <a:accent4>
        <a:srgbClr val="FF0000"/>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06FEE9CB6C774BB09EEA4B418B65D6" ma:contentTypeVersion="0" ma:contentTypeDescription="Create a new document." ma:contentTypeScope="" ma:versionID="31cab44c6793774b498f6a1f8108459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FB664F-BB05-4A0B-94D2-8EAA2D4732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33EC252-B741-4617-B99C-FD06111AFE1D}">
  <ds:schemaRefs>
    <ds:schemaRef ds:uri="http://schemas.microsoft.com/sharepoint/v3/contenttype/forms"/>
  </ds:schemaRefs>
</ds:datastoreItem>
</file>

<file path=customXml/itemProps3.xml><?xml version="1.0" encoding="utf-8"?>
<ds:datastoreItem xmlns:ds="http://schemas.openxmlformats.org/officeDocument/2006/customXml" ds:itemID="{EFD77F2E-C0D8-4482-97B1-99720406D5A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TotalTime>1473</TotalTime>
  <Words>1364</Words>
  <Application>Microsoft Office PowerPoint</Application>
  <PresentationFormat>Widescreen</PresentationFormat>
  <Paragraphs>91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The rise of E&amp;O’s against brokers</vt:lpstr>
      <vt:lpstr>Alan Chandler, Chartered Insurer</vt:lpstr>
      <vt:lpstr>Learning Objectives</vt:lpstr>
      <vt:lpstr>What is an E&amp;O? </vt:lpstr>
      <vt:lpstr>Why do we need E&amp;O Training?</vt:lpstr>
      <vt:lpstr>Insurance Brokers are governed by:  </vt:lpstr>
      <vt:lpstr>The Law of Agency</vt:lpstr>
      <vt:lpstr>The Law of Agency</vt:lpstr>
      <vt:lpstr>PI Claims can get BIG!</vt:lpstr>
      <vt:lpstr>Courts hate brokers who flat line – Problems with Bi</vt:lpstr>
      <vt:lpstr>Courts hate brokers who flat line – Problems with the term All Risks</vt:lpstr>
      <vt:lpstr>Be diligent on record keeping</vt:lpstr>
      <vt:lpstr>The Insurance Act 2015</vt:lpstr>
      <vt:lpstr>The Enterprise Act 2016</vt:lpstr>
      <vt:lpstr>Can a broker be sued when they are not in contract ?</vt:lpstr>
      <vt:lpstr>Bring Your clients attention specifically to warranties and conditions</vt:lpstr>
      <vt:lpstr>I am young I am new – how does the law judge me</vt:lpstr>
      <vt:lpstr>Beware taking instructions from a client that you know are wrong</vt:lpstr>
      <vt:lpstr>GDPR and Rehabilitation of Offenders Act </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E&amp;O Avoidance Training</dc:title>
  <dc:creator>Alan Thomas</dc:creator>
  <cp:lastModifiedBy>alan chnadler</cp:lastModifiedBy>
  <cp:revision>152</cp:revision>
  <cp:lastPrinted>2016-06-06T15:53:49Z</cp:lastPrinted>
  <dcterms:created xsi:type="dcterms:W3CDTF">2015-04-28T13:48:46Z</dcterms:created>
  <dcterms:modified xsi:type="dcterms:W3CDTF">2020-05-23T09:02:20Z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0x010100DC06FEE9CB6C774BB09EEA4B418B65D6</vt:lpwstr>
  </property>
</Properties>
</file>