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3"/>
  </p:notesMasterIdLst>
  <p:handoutMasterIdLst>
    <p:handoutMasterId r:id="rId24"/>
  </p:handoutMasterIdLst>
  <p:sldIdLst>
    <p:sldId id="367" r:id="rId2"/>
    <p:sldId id="416" r:id="rId3"/>
    <p:sldId id="381" r:id="rId4"/>
    <p:sldId id="266" r:id="rId5"/>
    <p:sldId id="268" r:id="rId6"/>
    <p:sldId id="272" r:id="rId7"/>
    <p:sldId id="369" r:id="rId8"/>
    <p:sldId id="274" r:id="rId9"/>
    <p:sldId id="275" r:id="rId10"/>
    <p:sldId id="371" r:id="rId11"/>
    <p:sldId id="380" r:id="rId12"/>
    <p:sldId id="277" r:id="rId13"/>
    <p:sldId id="278" r:id="rId14"/>
    <p:sldId id="374" r:id="rId15"/>
    <p:sldId id="377" r:id="rId16"/>
    <p:sldId id="378" r:id="rId17"/>
    <p:sldId id="386" r:id="rId18"/>
    <p:sldId id="383" r:id="rId19"/>
    <p:sldId id="384" r:id="rId20"/>
    <p:sldId id="390" r:id="rId21"/>
    <p:sldId id="395" r:id="rId22"/>
  </p:sldIdLst>
  <p:sldSz cx="9144000" cy="6858000" type="screen4x3"/>
  <p:notesSz cx="6731000" cy="10007600"/>
  <p:defaultTextStyle>
    <a:defPPr>
      <a:defRPr lang="de-DE"/>
    </a:defPPr>
    <a:lvl1pPr algn="ctr" rtl="0" fontAlgn="base">
      <a:spcBef>
        <a:spcPct val="0"/>
      </a:spcBef>
      <a:spcAft>
        <a:spcPct val="0"/>
      </a:spcAft>
      <a:buFont typeface="Wingdings" pitchFamily="2" charset="2"/>
      <a:defRPr sz="4800" kern="1200">
        <a:solidFill>
          <a:schemeClr val="bg1"/>
        </a:solidFill>
        <a:latin typeface="Arial" charset="0"/>
        <a:ea typeface="+mn-ea"/>
        <a:cs typeface="+mn-cs"/>
      </a:defRPr>
    </a:lvl1pPr>
    <a:lvl2pPr marL="457200" algn="ctr" rtl="0" fontAlgn="base">
      <a:spcBef>
        <a:spcPct val="0"/>
      </a:spcBef>
      <a:spcAft>
        <a:spcPct val="0"/>
      </a:spcAft>
      <a:buFont typeface="Wingdings" pitchFamily="2" charset="2"/>
      <a:defRPr sz="4800" kern="1200">
        <a:solidFill>
          <a:schemeClr val="bg1"/>
        </a:solidFill>
        <a:latin typeface="Arial" charset="0"/>
        <a:ea typeface="+mn-ea"/>
        <a:cs typeface="+mn-cs"/>
      </a:defRPr>
    </a:lvl2pPr>
    <a:lvl3pPr marL="914400" algn="ctr" rtl="0" fontAlgn="base">
      <a:spcBef>
        <a:spcPct val="0"/>
      </a:spcBef>
      <a:spcAft>
        <a:spcPct val="0"/>
      </a:spcAft>
      <a:buFont typeface="Wingdings" pitchFamily="2" charset="2"/>
      <a:defRPr sz="4800" kern="1200">
        <a:solidFill>
          <a:schemeClr val="bg1"/>
        </a:solidFill>
        <a:latin typeface="Arial" charset="0"/>
        <a:ea typeface="+mn-ea"/>
        <a:cs typeface="+mn-cs"/>
      </a:defRPr>
    </a:lvl3pPr>
    <a:lvl4pPr marL="1371600" algn="ctr" rtl="0" fontAlgn="base">
      <a:spcBef>
        <a:spcPct val="0"/>
      </a:spcBef>
      <a:spcAft>
        <a:spcPct val="0"/>
      </a:spcAft>
      <a:buFont typeface="Wingdings" pitchFamily="2" charset="2"/>
      <a:defRPr sz="4800" kern="1200">
        <a:solidFill>
          <a:schemeClr val="bg1"/>
        </a:solidFill>
        <a:latin typeface="Arial" charset="0"/>
        <a:ea typeface="+mn-ea"/>
        <a:cs typeface="+mn-cs"/>
      </a:defRPr>
    </a:lvl4pPr>
    <a:lvl5pPr marL="1828800" algn="ctr" rtl="0" fontAlgn="base">
      <a:spcBef>
        <a:spcPct val="0"/>
      </a:spcBef>
      <a:spcAft>
        <a:spcPct val="0"/>
      </a:spcAft>
      <a:buFont typeface="Wingdings" pitchFamily="2" charset="2"/>
      <a:defRPr sz="4800" kern="1200">
        <a:solidFill>
          <a:schemeClr val="bg1"/>
        </a:solidFill>
        <a:latin typeface="Arial" charset="0"/>
        <a:ea typeface="+mn-ea"/>
        <a:cs typeface="+mn-cs"/>
      </a:defRPr>
    </a:lvl5pPr>
    <a:lvl6pPr marL="2286000" algn="l" defTabSz="914400" rtl="0" eaLnBrk="1" latinLnBrk="0" hangingPunct="1">
      <a:defRPr sz="4800" kern="1200">
        <a:solidFill>
          <a:schemeClr val="bg1"/>
        </a:solidFill>
        <a:latin typeface="Arial" charset="0"/>
        <a:ea typeface="+mn-ea"/>
        <a:cs typeface="+mn-cs"/>
      </a:defRPr>
    </a:lvl6pPr>
    <a:lvl7pPr marL="2743200" algn="l" defTabSz="914400" rtl="0" eaLnBrk="1" latinLnBrk="0" hangingPunct="1">
      <a:defRPr sz="4800" kern="1200">
        <a:solidFill>
          <a:schemeClr val="bg1"/>
        </a:solidFill>
        <a:latin typeface="Arial" charset="0"/>
        <a:ea typeface="+mn-ea"/>
        <a:cs typeface="+mn-cs"/>
      </a:defRPr>
    </a:lvl7pPr>
    <a:lvl8pPr marL="3200400" algn="l" defTabSz="914400" rtl="0" eaLnBrk="1" latinLnBrk="0" hangingPunct="1">
      <a:defRPr sz="4800" kern="1200">
        <a:solidFill>
          <a:schemeClr val="bg1"/>
        </a:solidFill>
        <a:latin typeface="Arial" charset="0"/>
        <a:ea typeface="+mn-ea"/>
        <a:cs typeface="+mn-cs"/>
      </a:defRPr>
    </a:lvl8pPr>
    <a:lvl9pPr marL="3657600" algn="l" defTabSz="914400" rtl="0" eaLnBrk="1" latinLnBrk="0" hangingPunct="1">
      <a:defRPr sz="4800" kern="1200">
        <a:solidFill>
          <a:schemeClr val="bg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4A6"/>
    <a:srgbClr val="F1701A"/>
    <a:srgbClr val="C7D8B5"/>
    <a:srgbClr val="3F5429"/>
    <a:srgbClr val="FEFFFF"/>
    <a:srgbClr val="C60000"/>
    <a:srgbClr val="FBBC01"/>
    <a:srgbClr val="216F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36" autoAdjust="0"/>
  </p:normalViewPr>
  <p:slideViewPr>
    <p:cSldViewPr>
      <p:cViewPr varScale="1">
        <p:scale>
          <a:sx n="86" d="100"/>
          <a:sy n="86" d="100"/>
        </p:scale>
        <p:origin x="1382"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16238" cy="500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buFontTx/>
              <a:buNone/>
              <a:defRPr sz="1200">
                <a:solidFill>
                  <a:schemeClr val="tx1"/>
                </a:solidFill>
              </a:defRPr>
            </a:lvl1pPr>
          </a:lstStyle>
          <a:p>
            <a:endParaRPr lang="de-DE"/>
          </a:p>
        </p:txBody>
      </p:sp>
      <p:sp>
        <p:nvSpPr>
          <p:cNvPr id="41987" name="Rectangle 3"/>
          <p:cNvSpPr>
            <a:spLocks noGrp="1" noChangeArrowheads="1"/>
          </p:cNvSpPr>
          <p:nvPr>
            <p:ph type="dt" sz="quarter" idx="1"/>
          </p:nvPr>
        </p:nvSpPr>
        <p:spPr bwMode="auto">
          <a:xfrm>
            <a:off x="3813175" y="0"/>
            <a:ext cx="2916238" cy="500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FontTx/>
              <a:buNone/>
              <a:defRPr sz="1200">
                <a:solidFill>
                  <a:schemeClr val="tx1"/>
                </a:solidFill>
              </a:defRPr>
            </a:lvl1pPr>
          </a:lstStyle>
          <a:p>
            <a:endParaRPr lang="de-DE"/>
          </a:p>
        </p:txBody>
      </p:sp>
      <p:sp>
        <p:nvSpPr>
          <p:cNvPr id="41988" name="Rectangle 4"/>
          <p:cNvSpPr>
            <a:spLocks noGrp="1" noChangeArrowheads="1"/>
          </p:cNvSpPr>
          <p:nvPr>
            <p:ph type="ftr" sz="quarter" idx="2"/>
          </p:nvPr>
        </p:nvSpPr>
        <p:spPr bwMode="auto">
          <a:xfrm>
            <a:off x="0" y="9505950"/>
            <a:ext cx="2916238"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buFontTx/>
              <a:buNone/>
              <a:defRPr sz="1200">
                <a:solidFill>
                  <a:schemeClr val="tx1"/>
                </a:solidFill>
              </a:defRPr>
            </a:lvl1pPr>
          </a:lstStyle>
          <a:p>
            <a:endParaRPr lang="de-DE"/>
          </a:p>
        </p:txBody>
      </p:sp>
      <p:sp>
        <p:nvSpPr>
          <p:cNvPr id="41989" name="Rectangle 5"/>
          <p:cNvSpPr>
            <a:spLocks noGrp="1" noChangeArrowheads="1"/>
          </p:cNvSpPr>
          <p:nvPr>
            <p:ph type="sldNum" sz="quarter" idx="3"/>
          </p:nvPr>
        </p:nvSpPr>
        <p:spPr bwMode="auto">
          <a:xfrm>
            <a:off x="3813175" y="9505950"/>
            <a:ext cx="2916238"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FontTx/>
              <a:buNone/>
              <a:defRPr sz="1200">
                <a:solidFill>
                  <a:schemeClr val="tx1"/>
                </a:solidFill>
              </a:defRPr>
            </a:lvl1pPr>
          </a:lstStyle>
          <a:p>
            <a:fld id="{89D71CF7-21A8-4D96-B489-1AD3B25C1520}" type="slidenum">
              <a:rPr lang="de-DE"/>
              <a:pPr/>
              <a:t>‹#›</a:t>
            </a:fld>
            <a:endParaRPr lang="de-DE"/>
          </a:p>
        </p:txBody>
      </p:sp>
    </p:spTree>
    <p:extLst>
      <p:ext uri="{BB962C8B-B14F-4D97-AF65-F5344CB8AC3E}">
        <p14:creationId xmlns:p14="http://schemas.microsoft.com/office/powerpoint/2010/main" val="3661707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16238" cy="500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buFontTx/>
              <a:buNone/>
              <a:defRPr sz="1200">
                <a:solidFill>
                  <a:schemeClr val="tx1"/>
                </a:solidFill>
              </a:defRPr>
            </a:lvl1pPr>
          </a:lstStyle>
          <a:p>
            <a:endParaRPr lang="de-DE"/>
          </a:p>
        </p:txBody>
      </p:sp>
      <p:sp>
        <p:nvSpPr>
          <p:cNvPr id="32771" name="Rectangle 3"/>
          <p:cNvSpPr>
            <a:spLocks noGrp="1" noChangeArrowheads="1"/>
          </p:cNvSpPr>
          <p:nvPr>
            <p:ph type="dt" idx="1"/>
          </p:nvPr>
        </p:nvSpPr>
        <p:spPr bwMode="auto">
          <a:xfrm>
            <a:off x="3813175" y="0"/>
            <a:ext cx="2916238" cy="500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FontTx/>
              <a:buNone/>
              <a:defRPr sz="1200">
                <a:solidFill>
                  <a:schemeClr val="tx1"/>
                </a:solidFill>
              </a:defRPr>
            </a:lvl1pPr>
          </a:lstStyle>
          <a:p>
            <a:endParaRPr lang="de-DE"/>
          </a:p>
        </p:txBody>
      </p:sp>
      <p:sp>
        <p:nvSpPr>
          <p:cNvPr id="32772" name="Rectangle 4"/>
          <p:cNvSpPr>
            <a:spLocks noGrp="1" noRot="1" noChangeAspect="1" noChangeArrowheads="1" noTextEdit="1"/>
          </p:cNvSpPr>
          <p:nvPr>
            <p:ph type="sldImg" idx="2"/>
          </p:nvPr>
        </p:nvSpPr>
        <p:spPr bwMode="auto">
          <a:xfrm>
            <a:off x="863600" y="750888"/>
            <a:ext cx="5003800" cy="3752850"/>
          </a:xfrm>
          <a:prstGeom prst="rect">
            <a:avLst/>
          </a:prstGeom>
          <a:noFill/>
          <a:ln w="9525">
            <a:solidFill>
              <a:srgbClr val="000000"/>
            </a:solidFill>
            <a:miter lim="800000"/>
            <a:headEnd/>
            <a:tailEnd/>
          </a:ln>
          <a:effectLst/>
        </p:spPr>
      </p:sp>
      <p:sp>
        <p:nvSpPr>
          <p:cNvPr id="32773" name="Rectangle 5"/>
          <p:cNvSpPr>
            <a:spLocks noGrp="1" noChangeArrowheads="1"/>
          </p:cNvSpPr>
          <p:nvPr>
            <p:ph type="body" sz="quarter" idx="3"/>
          </p:nvPr>
        </p:nvSpPr>
        <p:spPr bwMode="gray">
          <a:xfrm>
            <a:off x="673100" y="4752975"/>
            <a:ext cx="5384800" cy="4503738"/>
          </a:xfrm>
          <a:prstGeom prst="rect">
            <a:avLst/>
          </a:prstGeom>
          <a:noFill/>
          <a:ln w="9525">
            <a:noFill/>
            <a:miter lim="800000"/>
            <a:headEnd/>
            <a:tailEnd/>
          </a:ln>
          <a:effectLst/>
        </p:spPr>
        <p:txBody>
          <a:bodyPr vert="horz" wrap="square" lIns="0" tIns="18000" rIns="0" bIns="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32774" name="Rectangle 6"/>
          <p:cNvSpPr>
            <a:spLocks noGrp="1" noChangeArrowheads="1"/>
          </p:cNvSpPr>
          <p:nvPr>
            <p:ph type="ftr" sz="quarter" idx="4"/>
          </p:nvPr>
        </p:nvSpPr>
        <p:spPr bwMode="auto">
          <a:xfrm>
            <a:off x="0" y="9505950"/>
            <a:ext cx="2916238"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buFontTx/>
              <a:buNone/>
              <a:defRPr sz="1200">
                <a:solidFill>
                  <a:schemeClr val="tx1"/>
                </a:solidFill>
              </a:defRPr>
            </a:lvl1pPr>
          </a:lstStyle>
          <a:p>
            <a:endParaRPr lang="de-DE"/>
          </a:p>
        </p:txBody>
      </p:sp>
      <p:sp>
        <p:nvSpPr>
          <p:cNvPr id="32775" name="Rectangle 7"/>
          <p:cNvSpPr>
            <a:spLocks noGrp="1" noChangeArrowheads="1"/>
          </p:cNvSpPr>
          <p:nvPr>
            <p:ph type="sldNum" sz="quarter" idx="5"/>
          </p:nvPr>
        </p:nvSpPr>
        <p:spPr bwMode="auto">
          <a:xfrm>
            <a:off x="3813175" y="9505950"/>
            <a:ext cx="2916238"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buFontTx/>
              <a:buNone/>
              <a:defRPr sz="1200">
                <a:solidFill>
                  <a:schemeClr val="tx1"/>
                </a:solidFill>
              </a:defRPr>
            </a:lvl1pPr>
          </a:lstStyle>
          <a:p>
            <a:fld id="{12FD2AAD-4400-4C4F-A5E3-37403FB20CC0}" type="slidenum">
              <a:rPr lang="de-DE"/>
              <a:pPr/>
              <a:t>‹#›</a:t>
            </a:fld>
            <a:endParaRPr lang="de-DE"/>
          </a:p>
        </p:txBody>
      </p:sp>
    </p:spTree>
    <p:extLst>
      <p:ext uri="{BB962C8B-B14F-4D97-AF65-F5344CB8AC3E}">
        <p14:creationId xmlns:p14="http://schemas.microsoft.com/office/powerpoint/2010/main" val="4118230376"/>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30000"/>
      </a:spcAft>
      <a:tabLst>
        <a:tab pos="195263" algn="l"/>
      </a:tabLst>
      <a:defRPr kern="1200">
        <a:solidFill>
          <a:schemeClr val="accent1"/>
        </a:solidFill>
        <a:latin typeface="Arial" charset="0"/>
        <a:ea typeface="+mn-ea"/>
        <a:cs typeface="+mn-cs"/>
      </a:defRPr>
    </a:lvl1pPr>
    <a:lvl2pPr marL="1588" algn="l" rtl="0" eaLnBrk="0" fontAlgn="base" hangingPunct="0">
      <a:spcBef>
        <a:spcPct val="0"/>
      </a:spcBef>
      <a:spcAft>
        <a:spcPct val="30000"/>
      </a:spcAft>
      <a:buFont typeface="Wingdings" pitchFamily="2" charset="2"/>
      <a:tabLst>
        <a:tab pos="195263" algn="l"/>
      </a:tabLst>
      <a:defRPr sz="1600" kern="1200">
        <a:solidFill>
          <a:schemeClr val="tx1"/>
        </a:solidFill>
        <a:latin typeface="Arial" charset="0"/>
        <a:ea typeface="+mn-ea"/>
        <a:cs typeface="+mn-cs"/>
      </a:defRPr>
    </a:lvl2pPr>
    <a:lvl3pPr marL="192088" indent="-188913" algn="l" rtl="0" eaLnBrk="0" fontAlgn="base" hangingPunct="0">
      <a:spcBef>
        <a:spcPct val="0"/>
      </a:spcBef>
      <a:spcAft>
        <a:spcPct val="30000"/>
      </a:spcAft>
      <a:buClr>
        <a:schemeClr val="accent1"/>
      </a:buClr>
      <a:buFont typeface="Wingdings" pitchFamily="2" charset="2"/>
      <a:buChar char="§"/>
      <a:tabLst>
        <a:tab pos="195263" algn="l"/>
      </a:tabLst>
      <a:defRPr sz="1600" kern="1200">
        <a:solidFill>
          <a:schemeClr val="tx1"/>
        </a:solidFill>
        <a:latin typeface="Arial" charset="0"/>
        <a:ea typeface="+mn-ea"/>
        <a:cs typeface="+mn-cs"/>
      </a:defRPr>
    </a:lvl3pPr>
    <a:lvl4pPr marL="384175" indent="-190500" algn="l" rtl="0" eaLnBrk="0" fontAlgn="base" hangingPunct="0">
      <a:spcBef>
        <a:spcPct val="0"/>
      </a:spcBef>
      <a:spcAft>
        <a:spcPct val="30000"/>
      </a:spcAft>
      <a:buClr>
        <a:schemeClr val="accent1"/>
      </a:buClr>
      <a:buChar char="-"/>
      <a:tabLst>
        <a:tab pos="195263" algn="l"/>
      </a:tabLst>
      <a:defRPr sz="1600" kern="1200">
        <a:solidFill>
          <a:schemeClr val="tx1"/>
        </a:solidFill>
        <a:latin typeface="Arial" charset="0"/>
        <a:ea typeface="+mn-ea"/>
        <a:cs typeface="+mn-cs"/>
      </a:defRPr>
    </a:lvl4pPr>
    <a:lvl5pPr marL="574675" indent="-177800" algn="l" rtl="0" eaLnBrk="0" fontAlgn="base" hangingPunct="0">
      <a:spcBef>
        <a:spcPct val="0"/>
      </a:spcBef>
      <a:spcAft>
        <a:spcPct val="30000"/>
      </a:spcAft>
      <a:buClr>
        <a:schemeClr val="accent1"/>
      </a:buClr>
      <a:buChar char="-"/>
      <a:tabLst>
        <a:tab pos="195263" algn="l"/>
      </a:tabLst>
      <a:defRPr sz="16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1"/>
          <p:cNvSpPr>
            <a:spLocks noGrp="1" noRot="1" noChangeAspect="1" noChangeArrowheads="1" noTextEdit="1"/>
          </p:cNvSpPr>
          <p:nvPr>
            <p:ph type="sldImg"/>
          </p:nvPr>
        </p:nvSpPr>
        <p:spPr>
          <a:xfrm>
            <a:off x="2847975" y="520700"/>
            <a:ext cx="3422650" cy="256698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3971" name="Rectangle 2"/>
          <p:cNvSpPr>
            <a:spLocks noGrp="1" noChangeArrowheads="1"/>
          </p:cNvSpPr>
          <p:nvPr>
            <p:ph type="body" idx="1"/>
          </p:nvPr>
        </p:nvSpPr>
        <p:spPr>
          <a:xfrm>
            <a:off x="911225" y="3252788"/>
            <a:ext cx="7294563" cy="3081337"/>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757254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03288">
              <a:spcAft>
                <a:spcPct val="30000"/>
              </a:spcAft>
              <a:defRPr>
                <a:solidFill>
                  <a:schemeClr val="accent1"/>
                </a:solidFill>
                <a:latin typeface="Arial" panose="020B0604020202020204" pitchFamily="34" charset="0"/>
              </a:defRPr>
            </a:lvl1pPr>
            <a:lvl2pPr marL="742950" indent="-285750" defTabSz="903288">
              <a:spcAft>
                <a:spcPct val="30000"/>
              </a:spcAft>
              <a:buFont typeface="Wingdings" panose="05000000000000000000" pitchFamily="2" charset="2"/>
              <a:defRPr sz="1600">
                <a:solidFill>
                  <a:schemeClr val="tx1"/>
                </a:solidFill>
                <a:latin typeface="Arial" panose="020B0604020202020204" pitchFamily="34" charset="0"/>
              </a:defRPr>
            </a:lvl2pPr>
            <a:lvl3pPr marL="1143000" indent="-228600" defTabSz="903288">
              <a:spcAft>
                <a:spcPct val="30000"/>
              </a:spcAft>
              <a:buClr>
                <a:schemeClr val="accent1"/>
              </a:buClr>
              <a:buFont typeface="Wingdings" panose="05000000000000000000" pitchFamily="2" charset="2"/>
              <a:buChar char="§"/>
              <a:defRPr sz="1600">
                <a:solidFill>
                  <a:schemeClr val="tx1"/>
                </a:solidFill>
                <a:latin typeface="Arial" panose="020B0604020202020204" pitchFamily="34" charset="0"/>
              </a:defRPr>
            </a:lvl3pPr>
            <a:lvl4pPr marL="1600200" indent="-228600" defTabSz="903288">
              <a:spcAft>
                <a:spcPct val="30000"/>
              </a:spcAft>
              <a:buClr>
                <a:schemeClr val="accent1"/>
              </a:buClr>
              <a:buChar char="-"/>
              <a:defRPr sz="1600">
                <a:solidFill>
                  <a:schemeClr val="tx1"/>
                </a:solidFill>
                <a:latin typeface="Arial" panose="020B0604020202020204" pitchFamily="34" charset="0"/>
              </a:defRPr>
            </a:lvl4pPr>
            <a:lvl5pPr marL="2057400" indent="-228600" defTabSz="903288">
              <a:spcAft>
                <a:spcPct val="30000"/>
              </a:spcAft>
              <a:buClr>
                <a:schemeClr val="accent1"/>
              </a:buClr>
              <a:buChar char="-"/>
              <a:defRPr sz="1600">
                <a:solidFill>
                  <a:schemeClr val="tx1"/>
                </a:solidFill>
                <a:latin typeface="Arial" panose="020B0604020202020204" pitchFamily="34" charset="0"/>
              </a:defRPr>
            </a:lvl5pPr>
            <a:lvl6pPr marL="2514600" indent="-228600" defTabSz="903288"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6pPr>
            <a:lvl7pPr marL="2971800" indent="-228600" defTabSz="903288"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7pPr>
            <a:lvl8pPr marL="3429000" indent="-228600" defTabSz="903288"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8pPr>
            <a:lvl9pPr marL="3886200" indent="-228600" defTabSz="903288"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9pPr>
          </a:lstStyle>
          <a:p>
            <a:pPr>
              <a:spcAft>
                <a:spcPct val="0"/>
              </a:spcAft>
            </a:pPr>
            <a:fld id="{32DC6C1B-08A4-474E-B4A2-C02964357985}" type="slidenum">
              <a:rPr lang="de-DE" altLang="en-US">
                <a:solidFill>
                  <a:schemeClr val="tx1"/>
                </a:solidFill>
              </a:rPr>
              <a:pPr>
                <a:spcAft>
                  <a:spcPct val="0"/>
                </a:spcAft>
              </a:pPr>
              <a:t>20</a:t>
            </a:fld>
            <a:endParaRPr lang="de-DE" altLang="en-US">
              <a:solidFill>
                <a:schemeClr val="tx1"/>
              </a:solidFill>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tabLst/>
            </a:pPr>
            <a:endParaRPr lang="en-US" altLang="en-US">
              <a:latin typeface="Arial" panose="020B0604020202020204" pitchFamily="34" charset="0"/>
            </a:endParaRPr>
          </a:p>
        </p:txBody>
      </p:sp>
    </p:spTree>
    <p:extLst>
      <p:ext uri="{BB962C8B-B14F-4D97-AF65-F5344CB8AC3E}">
        <p14:creationId xmlns:p14="http://schemas.microsoft.com/office/powerpoint/2010/main" val="10084373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88109" name="Picture 13" descr="Titselseite_Schatten"/>
          <p:cNvPicPr>
            <a:picLocks noChangeAspect="1" noChangeArrowheads="1"/>
          </p:cNvPicPr>
          <p:nvPr/>
        </p:nvPicPr>
        <p:blipFill>
          <a:blip r:embed="rId2" cstate="print"/>
          <a:srcRect/>
          <a:stretch>
            <a:fillRect/>
          </a:stretch>
        </p:blipFill>
        <p:spPr bwMode="gray">
          <a:xfrm>
            <a:off x="6686550" y="5497513"/>
            <a:ext cx="2222500" cy="1111250"/>
          </a:xfrm>
          <a:prstGeom prst="rect">
            <a:avLst/>
          </a:prstGeom>
          <a:noFill/>
        </p:spPr>
      </p:pic>
      <p:sp>
        <p:nvSpPr>
          <p:cNvPr id="388099" name="Rectangle 3"/>
          <p:cNvSpPr>
            <a:spLocks noGrp="1" noChangeArrowheads="1"/>
          </p:cNvSpPr>
          <p:nvPr>
            <p:ph type="ctrTitle"/>
          </p:nvPr>
        </p:nvSpPr>
        <p:spPr>
          <a:xfrm>
            <a:off x="468313" y="3505200"/>
            <a:ext cx="7991475" cy="1676400"/>
          </a:xfrm>
          <a:solidFill>
            <a:schemeClr val="accent1"/>
          </a:solidFill>
          <a:ln w="6350"/>
        </p:spPr>
        <p:txBody>
          <a:bodyPr lIns="198000" tIns="46800" rIns="90000" bIns="82800" anchor="b"/>
          <a:lstStyle>
            <a:lvl1pPr defTabSz="914400">
              <a:buFont typeface="Wingdings" pitchFamily="2" charset="2"/>
              <a:buNone/>
              <a:defRPr sz="4800">
                <a:solidFill>
                  <a:schemeClr val="bg1"/>
                </a:solidFill>
              </a:defRPr>
            </a:lvl1pPr>
          </a:lstStyle>
          <a:p>
            <a:r>
              <a:rPr lang="en-US"/>
              <a:t>Guidelines for Creating Presentations</a:t>
            </a:r>
          </a:p>
        </p:txBody>
      </p:sp>
      <p:sp>
        <p:nvSpPr>
          <p:cNvPr id="388100" name="Rectangle 4"/>
          <p:cNvSpPr>
            <a:spLocks noGrp="1" noChangeArrowheads="1"/>
          </p:cNvSpPr>
          <p:nvPr>
            <p:ph type="subTitle" idx="1"/>
          </p:nvPr>
        </p:nvSpPr>
        <p:spPr>
          <a:xfrm>
            <a:off x="468313" y="5181600"/>
            <a:ext cx="7991475" cy="382588"/>
          </a:xfrm>
          <a:solidFill>
            <a:schemeClr val="accent1"/>
          </a:solidFill>
          <a:ln w="6350"/>
        </p:spPr>
        <p:txBody>
          <a:bodyPr lIns="198000" tIns="46800" rIns="90000" bIns="10800" anchor="b"/>
          <a:lstStyle>
            <a:lvl1pPr>
              <a:spcAft>
                <a:spcPct val="0"/>
              </a:spcAft>
              <a:buFont typeface="Wingdings" pitchFamily="2" charset="2"/>
              <a:buNone/>
              <a:tabLst/>
              <a:defRPr sz="1800">
                <a:solidFill>
                  <a:schemeClr val="bg1"/>
                </a:solidFill>
              </a:defRPr>
            </a:lvl1pPr>
          </a:lstStyle>
          <a:p>
            <a:r>
              <a:rPr lang="en-US"/>
              <a:t>PowerPoint XP: Design Guidelines and Functions</a:t>
            </a:r>
          </a:p>
        </p:txBody>
      </p:sp>
      <p:sp>
        <p:nvSpPr>
          <p:cNvPr id="388101" name="Rectangle 5"/>
          <p:cNvSpPr>
            <a:spLocks noChangeArrowheads="1"/>
          </p:cNvSpPr>
          <p:nvPr/>
        </p:nvSpPr>
        <p:spPr bwMode="gray">
          <a:xfrm>
            <a:off x="468313" y="5562600"/>
            <a:ext cx="7991475" cy="395288"/>
          </a:xfrm>
          <a:prstGeom prst="rect">
            <a:avLst/>
          </a:prstGeom>
          <a:solidFill>
            <a:schemeClr val="accent1"/>
          </a:solidFill>
          <a:ln w="6350">
            <a:noFill/>
            <a:miter lim="800000"/>
            <a:headEnd/>
            <a:tailEnd/>
          </a:ln>
          <a:effectLst/>
        </p:spPr>
        <p:txBody>
          <a:bodyPr lIns="198000" tIns="46800" rIns="90000" bIns="82800" anchor="b"/>
          <a:lstStyle/>
          <a:p>
            <a:pPr algn="l">
              <a:spcAft>
                <a:spcPct val="25000"/>
              </a:spcAft>
            </a:pPr>
            <a:endParaRPr lang="en-US" sz="1800"/>
          </a:p>
        </p:txBody>
      </p:sp>
      <p:sp>
        <p:nvSpPr>
          <p:cNvPr id="388107" name="Rectangle 11"/>
          <p:cNvSpPr>
            <a:spLocks noChangeArrowheads="1"/>
          </p:cNvSpPr>
          <p:nvPr/>
        </p:nvSpPr>
        <p:spPr bwMode="gray">
          <a:xfrm>
            <a:off x="6804025" y="5727700"/>
            <a:ext cx="1854200" cy="658813"/>
          </a:xfrm>
          <a:prstGeom prst="rect">
            <a:avLst/>
          </a:prstGeom>
          <a:solidFill>
            <a:schemeClr val="bg1"/>
          </a:solidFill>
          <a:ln w="6350">
            <a:noFill/>
            <a:miter lim="800000"/>
            <a:headEnd/>
            <a:tailEnd/>
          </a:ln>
          <a:effectLst/>
        </p:spPr>
        <p:txBody>
          <a:bodyPr wrap="none" lIns="90000" tIns="46800" rIns="90000" bIns="46800" anchor="ctr"/>
          <a:lstStyle/>
          <a:p>
            <a:endParaRPr lang="en-US"/>
          </a:p>
        </p:txBody>
      </p:sp>
      <p:pic>
        <p:nvPicPr>
          <p:cNvPr id="388105" name="Picture 9" descr="AZ_287_pos"/>
          <p:cNvPicPr>
            <a:picLocks noChangeAspect="1" noChangeArrowheads="1"/>
          </p:cNvPicPr>
          <p:nvPr/>
        </p:nvPicPr>
        <p:blipFill>
          <a:blip r:embed="rId3" cstate="print"/>
          <a:srcRect/>
          <a:stretch>
            <a:fillRect/>
          </a:stretch>
        </p:blipFill>
        <p:spPr bwMode="auto">
          <a:xfrm>
            <a:off x="6970713" y="5876925"/>
            <a:ext cx="1512887" cy="377825"/>
          </a:xfrm>
          <a:prstGeom prst="rect">
            <a:avLst/>
          </a:prstGeom>
          <a:noFill/>
        </p:spPr>
      </p:pic>
      <p:sp>
        <p:nvSpPr>
          <p:cNvPr id="388110" name="Text Box 14"/>
          <p:cNvSpPr txBox="1">
            <a:spLocks noChangeArrowheads="1"/>
          </p:cNvSpPr>
          <p:nvPr/>
        </p:nvSpPr>
        <p:spPr bwMode="gray">
          <a:xfrm>
            <a:off x="468313" y="0"/>
            <a:ext cx="6770687" cy="533400"/>
          </a:xfrm>
          <a:prstGeom prst="rect">
            <a:avLst/>
          </a:prstGeom>
          <a:noFill/>
          <a:ln w="9525">
            <a:noFill/>
            <a:miter lim="800000"/>
            <a:headEnd/>
            <a:tailEnd/>
          </a:ln>
          <a:effectLst/>
        </p:spPr>
        <p:txBody>
          <a:bodyPr wrap="none" lIns="0" tIns="331200" rIns="0" bIns="0"/>
          <a:lstStyle/>
          <a:p>
            <a:pPr algn="l" defTabSz="784225" eaLnBrk="0" hangingPunct="0">
              <a:buFontTx/>
              <a:buNone/>
            </a:pPr>
            <a:r>
              <a:rPr lang="en-US" sz="1000">
                <a:solidFill>
                  <a:schemeClr val="accent1"/>
                </a:solidFill>
              </a:rPr>
              <a:t>Commercial</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a:t>
            </a:r>
          </a:p>
          <a:p>
            <a:endParaRPr lang="en-US" dirty="0"/>
          </a:p>
        </p:txBody>
      </p:sp>
      <p:sp>
        <p:nvSpPr>
          <p:cNvPr id="5" name="Slide Number Placeholder 4"/>
          <p:cNvSpPr>
            <a:spLocks noGrp="1"/>
          </p:cNvSpPr>
          <p:nvPr>
            <p:ph type="sldNum" sz="quarter" idx="11"/>
          </p:nvPr>
        </p:nvSpPr>
        <p:spPr/>
        <p:txBody>
          <a:bodyPr/>
          <a:lstStyle>
            <a:lvl1pPr>
              <a:defRPr/>
            </a:lvl1pPr>
          </a:lstStyle>
          <a:p>
            <a:fld id="{5B884885-4F70-42A0-8D3A-6ADDC8942EDA}" type="slidenum">
              <a:rPr lang="en-US"/>
              <a:pPr/>
              <a:t>‹#›</a:t>
            </a:fld>
            <a:endParaRPr lang="en-US"/>
          </a:p>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609600"/>
            <a:ext cx="2051050" cy="5556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68313" y="609600"/>
            <a:ext cx="6003925" cy="5556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a:t>
            </a:r>
          </a:p>
          <a:p>
            <a:endParaRPr lang="en-US" dirty="0"/>
          </a:p>
        </p:txBody>
      </p:sp>
      <p:sp>
        <p:nvSpPr>
          <p:cNvPr id="5" name="Slide Number Placeholder 4"/>
          <p:cNvSpPr>
            <a:spLocks noGrp="1"/>
          </p:cNvSpPr>
          <p:nvPr>
            <p:ph type="sldNum" sz="quarter" idx="11"/>
          </p:nvPr>
        </p:nvSpPr>
        <p:spPr/>
        <p:txBody>
          <a:bodyPr/>
          <a:lstStyle>
            <a:lvl1pPr>
              <a:defRPr/>
            </a:lvl1pPr>
          </a:lstStyle>
          <a:p>
            <a:fld id="{5AA7518E-2CD4-4BF3-B007-5394892CA4A7}" type="slidenum">
              <a:rPr lang="en-US"/>
              <a:pPr/>
              <a:t>‹#›</a:t>
            </a:fld>
            <a:endParaRPr lang="en-US"/>
          </a:p>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a:t>.</a:t>
            </a:r>
          </a:p>
          <a:p>
            <a:endParaRPr lang="en-US" dirty="0"/>
          </a:p>
        </p:txBody>
      </p:sp>
      <p:sp>
        <p:nvSpPr>
          <p:cNvPr id="5" name="Slide Number Placeholder 4"/>
          <p:cNvSpPr>
            <a:spLocks noGrp="1"/>
          </p:cNvSpPr>
          <p:nvPr>
            <p:ph type="sldNum" sz="quarter" idx="11"/>
          </p:nvPr>
        </p:nvSpPr>
        <p:spPr/>
        <p:txBody>
          <a:bodyPr/>
          <a:lstStyle>
            <a:lvl1pPr>
              <a:defRPr/>
            </a:lvl1pPr>
          </a:lstStyle>
          <a:p>
            <a:fld id="{8F9B1E1C-308F-4729-8615-00335B4D1E3E}" type="slidenum">
              <a:rPr lang="en-US"/>
              <a:pPr/>
              <a:t>‹#›</a:t>
            </a:fld>
            <a:endParaRPr lang="en-US"/>
          </a:p>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dirty="0"/>
              <a:t>.</a:t>
            </a:r>
          </a:p>
          <a:p>
            <a:endParaRPr lang="en-US" dirty="0"/>
          </a:p>
        </p:txBody>
      </p:sp>
      <p:sp>
        <p:nvSpPr>
          <p:cNvPr id="5" name="Slide Number Placeholder 4"/>
          <p:cNvSpPr>
            <a:spLocks noGrp="1"/>
          </p:cNvSpPr>
          <p:nvPr>
            <p:ph type="sldNum" sz="quarter" idx="11"/>
          </p:nvPr>
        </p:nvSpPr>
        <p:spPr/>
        <p:txBody>
          <a:bodyPr/>
          <a:lstStyle>
            <a:lvl1pPr>
              <a:defRPr/>
            </a:lvl1pPr>
          </a:lstStyle>
          <a:p>
            <a:fld id="{B79F040D-0761-47F6-BB2B-BCCA3129212F}" type="slidenum">
              <a:rPr lang="en-US"/>
              <a:pPr/>
              <a:t>‹#›</a:t>
            </a:fld>
            <a:endParaRPr lang="en-US"/>
          </a:p>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371600"/>
            <a:ext cx="4027487" cy="4794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27488" cy="4794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dirty="0"/>
              <a:t>.</a:t>
            </a:r>
          </a:p>
          <a:p>
            <a:endParaRPr lang="en-US" dirty="0"/>
          </a:p>
        </p:txBody>
      </p:sp>
      <p:sp>
        <p:nvSpPr>
          <p:cNvPr id="6" name="Slide Number Placeholder 5"/>
          <p:cNvSpPr>
            <a:spLocks noGrp="1"/>
          </p:cNvSpPr>
          <p:nvPr>
            <p:ph type="sldNum" sz="quarter" idx="11"/>
          </p:nvPr>
        </p:nvSpPr>
        <p:spPr/>
        <p:txBody>
          <a:bodyPr/>
          <a:lstStyle>
            <a:lvl1pPr>
              <a:defRPr/>
            </a:lvl1pPr>
          </a:lstStyle>
          <a:p>
            <a:fld id="{3A883BB6-846F-465C-BD44-8AB09A7896CF}" type="slidenum">
              <a:rPr lang="en-US"/>
              <a:pPr/>
              <a:t>‹#›</a:t>
            </a:fld>
            <a:endParaRPr lang="en-US"/>
          </a:p>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dirty="0"/>
              <a:t>.</a:t>
            </a:r>
          </a:p>
          <a:p>
            <a:endParaRPr lang="en-US" dirty="0"/>
          </a:p>
        </p:txBody>
      </p:sp>
      <p:sp>
        <p:nvSpPr>
          <p:cNvPr id="8" name="Slide Number Placeholder 7"/>
          <p:cNvSpPr>
            <a:spLocks noGrp="1"/>
          </p:cNvSpPr>
          <p:nvPr>
            <p:ph type="sldNum" sz="quarter" idx="11"/>
          </p:nvPr>
        </p:nvSpPr>
        <p:spPr/>
        <p:txBody>
          <a:bodyPr/>
          <a:lstStyle>
            <a:lvl1pPr>
              <a:defRPr/>
            </a:lvl1pPr>
          </a:lstStyle>
          <a:p>
            <a:fld id="{69A63766-1661-4862-9B23-4155B2D630F3}" type="slidenum">
              <a:rPr lang="en-US"/>
              <a:pPr/>
              <a:t>‹#›</a:t>
            </a:fld>
            <a:endParaRPr lang="en-US"/>
          </a:p>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dirty="0"/>
              <a:t>.</a:t>
            </a:r>
          </a:p>
          <a:p>
            <a:endParaRPr lang="en-US" dirty="0"/>
          </a:p>
        </p:txBody>
      </p:sp>
      <p:sp>
        <p:nvSpPr>
          <p:cNvPr id="4" name="Slide Number Placeholder 3"/>
          <p:cNvSpPr>
            <a:spLocks noGrp="1"/>
          </p:cNvSpPr>
          <p:nvPr>
            <p:ph type="sldNum" sz="quarter" idx="11"/>
          </p:nvPr>
        </p:nvSpPr>
        <p:spPr/>
        <p:txBody>
          <a:bodyPr/>
          <a:lstStyle>
            <a:lvl1pPr>
              <a:defRPr/>
            </a:lvl1pPr>
          </a:lstStyle>
          <a:p>
            <a:fld id="{AB83B49D-3861-43D8-BCA2-4BADE747A1A6}" type="slidenum">
              <a:rPr lang="en-US"/>
              <a:pPr/>
              <a:t>‹#›</a:t>
            </a:fld>
            <a:endParaRPr lang="en-US"/>
          </a:p>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t>.</a:t>
            </a:r>
          </a:p>
          <a:p>
            <a:endParaRPr lang="en-US" dirty="0"/>
          </a:p>
        </p:txBody>
      </p:sp>
      <p:sp>
        <p:nvSpPr>
          <p:cNvPr id="3" name="Slide Number Placeholder 2"/>
          <p:cNvSpPr>
            <a:spLocks noGrp="1"/>
          </p:cNvSpPr>
          <p:nvPr>
            <p:ph type="sldNum" sz="quarter" idx="11"/>
          </p:nvPr>
        </p:nvSpPr>
        <p:spPr/>
        <p:txBody>
          <a:bodyPr/>
          <a:lstStyle>
            <a:lvl1pPr>
              <a:defRPr/>
            </a:lvl1pPr>
          </a:lstStyle>
          <a:p>
            <a:fld id="{03DFA07C-0AA3-4C05-8AD1-B1CAC0F240FF}" type="slidenum">
              <a:rPr lang="en-US"/>
              <a:pPr/>
              <a:t>‹#›</a:t>
            </a:fld>
            <a:endParaRPr lang="en-US"/>
          </a:p>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dirty="0"/>
              <a:t>.</a:t>
            </a:r>
          </a:p>
          <a:p>
            <a:endParaRPr lang="en-US" dirty="0"/>
          </a:p>
        </p:txBody>
      </p:sp>
      <p:sp>
        <p:nvSpPr>
          <p:cNvPr id="6" name="Slide Number Placeholder 5"/>
          <p:cNvSpPr>
            <a:spLocks noGrp="1"/>
          </p:cNvSpPr>
          <p:nvPr>
            <p:ph type="sldNum" sz="quarter" idx="11"/>
          </p:nvPr>
        </p:nvSpPr>
        <p:spPr/>
        <p:txBody>
          <a:bodyPr/>
          <a:lstStyle>
            <a:lvl1pPr>
              <a:defRPr/>
            </a:lvl1pPr>
          </a:lstStyle>
          <a:p>
            <a:fld id="{BE84BE8E-D55B-4EC8-A507-35DDAD059C96}" type="slidenum">
              <a:rPr lang="en-US"/>
              <a:pPr/>
              <a:t>‹#›</a:t>
            </a:fld>
            <a:endParaRPr lang="en-US"/>
          </a:p>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dirty="0"/>
              <a:t>.</a:t>
            </a:r>
          </a:p>
          <a:p>
            <a:endParaRPr lang="en-US" dirty="0"/>
          </a:p>
        </p:txBody>
      </p:sp>
      <p:sp>
        <p:nvSpPr>
          <p:cNvPr id="6" name="Slide Number Placeholder 5"/>
          <p:cNvSpPr>
            <a:spLocks noGrp="1"/>
          </p:cNvSpPr>
          <p:nvPr>
            <p:ph type="sldNum" sz="quarter" idx="11"/>
          </p:nvPr>
        </p:nvSpPr>
        <p:spPr/>
        <p:txBody>
          <a:bodyPr/>
          <a:lstStyle>
            <a:lvl1pPr>
              <a:defRPr/>
            </a:lvl1pPr>
          </a:lstStyle>
          <a:p>
            <a:fld id="{4E0EC9E9-64B6-46C3-B4BC-08C69274B4B9}" type="slidenum">
              <a:rPr lang="en-US"/>
              <a:pPr/>
              <a:t>‹#›</a:t>
            </a:fld>
            <a:endParaRPr lang="en-US"/>
          </a:p>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bwMode="gray">
          <a:xfrm>
            <a:off x="468313" y="609600"/>
            <a:ext cx="6264275" cy="685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t>Click here, to edit Master title style.</a:t>
            </a:r>
          </a:p>
        </p:txBody>
      </p:sp>
      <p:sp>
        <p:nvSpPr>
          <p:cNvPr id="387075" name="Rectangle 3"/>
          <p:cNvSpPr>
            <a:spLocks noGrp="1" noChangeArrowheads="1"/>
          </p:cNvSpPr>
          <p:nvPr>
            <p:ph type="body" idx="1"/>
          </p:nvPr>
        </p:nvSpPr>
        <p:spPr bwMode="gray">
          <a:xfrm>
            <a:off x="468313" y="1371600"/>
            <a:ext cx="8207375" cy="4794250"/>
          </a:xfrm>
          <a:prstGeom prst="rect">
            <a:avLst/>
          </a:prstGeom>
          <a:noFill/>
          <a:ln w="9525">
            <a:noFill/>
            <a:miter lim="800000"/>
            <a:headEnd/>
            <a:tailEnd/>
          </a:ln>
          <a:effectLst/>
        </p:spPr>
        <p:txBody>
          <a:bodyPr vert="horz" wrap="square" lIns="0" tIns="54000" rIns="0" bIns="0" numCol="1" anchor="t" anchorCtr="0" compatLnSpc="1">
            <a:prstTxWarp prst="textNoShape">
              <a:avLst/>
            </a:prstTxWarp>
          </a:bodyPr>
          <a:lstStyle/>
          <a:p>
            <a:pPr lvl="0"/>
            <a:r>
              <a:rPr lang="en-US"/>
              <a:t>Click here, </a:t>
            </a:r>
            <a:r>
              <a:rPr lang="en-GB"/>
              <a:t>to edit Master text styles</a:t>
            </a:r>
            <a:r>
              <a:rPr lang="en-US"/>
              <a:t>.</a:t>
            </a:r>
          </a:p>
          <a:p>
            <a:pPr lvl="1"/>
            <a:r>
              <a:rPr lang="en-US"/>
              <a:t>Second level</a:t>
            </a:r>
          </a:p>
          <a:p>
            <a:pPr lvl="2"/>
            <a:r>
              <a:rPr lang="en-US"/>
              <a:t>Third level</a:t>
            </a:r>
          </a:p>
          <a:p>
            <a:pPr lvl="3"/>
            <a:r>
              <a:rPr lang="en-US"/>
              <a:t>Fourth level</a:t>
            </a:r>
          </a:p>
          <a:p>
            <a:pPr lvl="4"/>
            <a:r>
              <a:rPr lang="en-US"/>
              <a:t>Fifth level</a:t>
            </a:r>
          </a:p>
        </p:txBody>
      </p:sp>
      <p:sp>
        <p:nvSpPr>
          <p:cNvPr id="387076" name="Rectangle 4"/>
          <p:cNvSpPr>
            <a:spLocks noGrp="1" noChangeArrowheads="1"/>
          </p:cNvSpPr>
          <p:nvPr>
            <p:ph type="dt" sz="half" idx="2"/>
          </p:nvPr>
        </p:nvSpPr>
        <p:spPr bwMode="gray">
          <a:xfrm>
            <a:off x="468313" y="6308725"/>
            <a:ext cx="2122487" cy="549275"/>
          </a:xfrm>
          <a:prstGeom prst="rect">
            <a:avLst/>
          </a:prstGeom>
          <a:noFill/>
          <a:ln w="9525">
            <a:noFill/>
            <a:miter lim="800000"/>
            <a:headEnd/>
            <a:tailEnd/>
          </a:ln>
          <a:effectLst/>
        </p:spPr>
        <p:txBody>
          <a:bodyPr vert="horz" wrap="none" lIns="0" tIns="90000" rIns="0" bIns="0" numCol="1" anchor="t" anchorCtr="0" compatLnSpc="1">
            <a:prstTxWarp prst="textNoShape">
              <a:avLst/>
            </a:prstTxWarp>
          </a:bodyPr>
          <a:lstStyle>
            <a:lvl1pPr algn="l" defTabSz="784225" eaLnBrk="0" hangingPunct="0">
              <a:buFontTx/>
              <a:buNone/>
              <a:defRPr sz="800">
                <a:solidFill>
                  <a:schemeClr val="accent1"/>
                </a:solidFill>
              </a:defRPr>
            </a:lvl1pPr>
          </a:lstStyle>
          <a:p>
            <a:r>
              <a:rPr lang="en-US" dirty="0"/>
              <a:t>.</a:t>
            </a:r>
          </a:p>
          <a:p>
            <a:endParaRPr lang="en-US" dirty="0"/>
          </a:p>
        </p:txBody>
      </p:sp>
      <p:sp>
        <p:nvSpPr>
          <p:cNvPr id="387077" name="Rectangle 5"/>
          <p:cNvSpPr>
            <a:spLocks noGrp="1" noChangeArrowheads="1"/>
          </p:cNvSpPr>
          <p:nvPr>
            <p:ph type="sldNum" sz="quarter" idx="4"/>
          </p:nvPr>
        </p:nvSpPr>
        <p:spPr bwMode="gray">
          <a:xfrm>
            <a:off x="6553200" y="6308725"/>
            <a:ext cx="2122488" cy="549275"/>
          </a:xfrm>
          <a:prstGeom prst="rect">
            <a:avLst/>
          </a:prstGeom>
          <a:noFill/>
          <a:ln w="9525">
            <a:noFill/>
            <a:miter lim="800000"/>
            <a:headEnd/>
            <a:tailEnd/>
          </a:ln>
          <a:effectLst/>
        </p:spPr>
        <p:txBody>
          <a:bodyPr vert="horz" wrap="none" lIns="0" tIns="90000" rIns="0" bIns="0" numCol="1" anchor="t" anchorCtr="0" compatLnSpc="1">
            <a:prstTxWarp prst="textNoShape">
              <a:avLst/>
            </a:prstTxWarp>
          </a:bodyPr>
          <a:lstStyle>
            <a:lvl1pPr algn="r" defTabSz="784225" eaLnBrk="0" hangingPunct="0">
              <a:buFontTx/>
              <a:buNone/>
              <a:defRPr sz="800">
                <a:solidFill>
                  <a:schemeClr val="accent1"/>
                </a:solidFill>
              </a:defRPr>
            </a:lvl1pPr>
          </a:lstStyle>
          <a:p>
            <a:fld id="{06BBC6AC-0685-4AFB-9261-C40E773151C4}" type="slidenum">
              <a:rPr lang="en-US"/>
              <a:pPr/>
              <a:t>‹#›</a:t>
            </a:fld>
            <a:endParaRPr lang="en-US"/>
          </a:p>
          <a:p>
            <a:endParaRPr lang="en-US"/>
          </a:p>
        </p:txBody>
      </p:sp>
      <p:pic>
        <p:nvPicPr>
          <p:cNvPr id="387080" name="Picture 8" descr="AZ_287_pos"/>
          <p:cNvPicPr>
            <a:picLocks noChangeAspect="1" noChangeArrowheads="1"/>
          </p:cNvPicPr>
          <p:nvPr/>
        </p:nvPicPr>
        <p:blipFill>
          <a:blip r:embed="rId14" cstate="print"/>
          <a:srcRect/>
          <a:stretch>
            <a:fillRect/>
          </a:stretch>
        </p:blipFill>
        <p:spPr bwMode="auto">
          <a:xfrm>
            <a:off x="7204075" y="214313"/>
            <a:ext cx="1512888" cy="377825"/>
          </a:xfrm>
          <a:prstGeom prst="rect">
            <a:avLst/>
          </a:prstGeom>
          <a:noFill/>
        </p:spPr>
      </p:pic>
      <p:sp>
        <p:nvSpPr>
          <p:cNvPr id="387081" name="Text Box 9"/>
          <p:cNvSpPr txBox="1">
            <a:spLocks noChangeArrowheads="1"/>
          </p:cNvSpPr>
          <p:nvPr/>
        </p:nvSpPr>
        <p:spPr bwMode="gray">
          <a:xfrm>
            <a:off x="468313" y="0"/>
            <a:ext cx="6770687" cy="533400"/>
          </a:xfrm>
          <a:prstGeom prst="rect">
            <a:avLst/>
          </a:prstGeom>
          <a:noFill/>
          <a:ln w="9525">
            <a:noFill/>
            <a:miter lim="800000"/>
            <a:headEnd/>
            <a:tailEnd/>
          </a:ln>
          <a:effectLst/>
        </p:spPr>
        <p:txBody>
          <a:bodyPr wrap="none" lIns="0" tIns="331200" rIns="0" bIns="0"/>
          <a:lstStyle/>
          <a:p>
            <a:pPr algn="l" defTabSz="784225" eaLnBrk="0" hangingPunct="0">
              <a:buFontTx/>
              <a:buNone/>
            </a:pPr>
            <a:r>
              <a:rPr lang="en-US" sz="1000">
                <a:solidFill>
                  <a:schemeClr val="accent1"/>
                </a:solidFill>
              </a:rPr>
              <a:t>Commercial</a:t>
            </a:r>
          </a:p>
        </p:txBody>
      </p:sp>
      <p:graphicFrame>
        <p:nvGraphicFramePr>
          <p:cNvPr id="387082" name="Object 10"/>
          <p:cNvGraphicFramePr>
            <a:graphicFrameLocks noChangeAspect="1"/>
          </p:cNvGraphicFramePr>
          <p:nvPr/>
        </p:nvGraphicFramePr>
        <p:xfrm>
          <a:off x="3708400" y="6165850"/>
          <a:ext cx="1655763" cy="511175"/>
        </p:xfrm>
        <a:graphic>
          <a:graphicData uri="http://schemas.openxmlformats.org/presentationml/2006/ole">
            <mc:AlternateContent xmlns:mc="http://schemas.openxmlformats.org/markup-compatibility/2006">
              <mc:Choice xmlns:v="urn:schemas-microsoft-com:vml" Requires="v">
                <p:oleObj spid="_x0000_s1028" name="Photo Editor Photo" r:id="rId15" imgW="10600000" imgH="3277057" progId="">
                  <p:embed/>
                </p:oleObj>
              </mc:Choice>
              <mc:Fallback>
                <p:oleObj name="Photo Editor Photo" r:id="rId15" imgW="10600000" imgH="3277057" progId="">
                  <p:embed/>
                  <p:pic>
                    <p:nvPicPr>
                      <p:cNvPr id="387082" name="Object 1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gray">
                      <a:xfrm>
                        <a:off x="3708400" y="6165850"/>
                        <a:ext cx="1655763" cy="51117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rgbClr val="113388"/>
                            </a:solidFill>
                            <a:miter lim="800000"/>
                            <a:headEnd/>
                            <a:tailEnd/>
                          </a14:hiddenLine>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p:txStyles>
    <p:titleStyle>
      <a:lvl1pPr algn="l" defTabSz="784225" rtl="0" fontAlgn="base">
        <a:spcBef>
          <a:spcPct val="0"/>
        </a:spcBef>
        <a:spcAft>
          <a:spcPct val="0"/>
        </a:spcAft>
        <a:defRPr sz="2200">
          <a:solidFill>
            <a:schemeClr val="accent1"/>
          </a:solidFill>
          <a:latin typeface="+mj-lt"/>
          <a:ea typeface="+mj-ea"/>
          <a:cs typeface="+mj-cs"/>
        </a:defRPr>
      </a:lvl1pPr>
      <a:lvl2pPr algn="l" defTabSz="784225" rtl="0" fontAlgn="base">
        <a:spcBef>
          <a:spcPct val="0"/>
        </a:spcBef>
        <a:spcAft>
          <a:spcPct val="0"/>
        </a:spcAft>
        <a:defRPr sz="2200">
          <a:solidFill>
            <a:schemeClr val="accent1"/>
          </a:solidFill>
          <a:latin typeface="Arial" charset="0"/>
        </a:defRPr>
      </a:lvl2pPr>
      <a:lvl3pPr algn="l" defTabSz="784225" rtl="0" fontAlgn="base">
        <a:spcBef>
          <a:spcPct val="0"/>
        </a:spcBef>
        <a:spcAft>
          <a:spcPct val="0"/>
        </a:spcAft>
        <a:defRPr sz="2200">
          <a:solidFill>
            <a:schemeClr val="accent1"/>
          </a:solidFill>
          <a:latin typeface="Arial" charset="0"/>
        </a:defRPr>
      </a:lvl3pPr>
      <a:lvl4pPr algn="l" defTabSz="784225" rtl="0" fontAlgn="base">
        <a:spcBef>
          <a:spcPct val="0"/>
        </a:spcBef>
        <a:spcAft>
          <a:spcPct val="0"/>
        </a:spcAft>
        <a:defRPr sz="2200">
          <a:solidFill>
            <a:schemeClr val="accent1"/>
          </a:solidFill>
          <a:latin typeface="Arial" charset="0"/>
        </a:defRPr>
      </a:lvl4pPr>
      <a:lvl5pPr algn="l" defTabSz="784225" rtl="0" fontAlgn="base">
        <a:spcBef>
          <a:spcPct val="0"/>
        </a:spcBef>
        <a:spcAft>
          <a:spcPct val="0"/>
        </a:spcAft>
        <a:defRPr sz="2200">
          <a:solidFill>
            <a:schemeClr val="accent1"/>
          </a:solidFill>
          <a:latin typeface="Arial" charset="0"/>
        </a:defRPr>
      </a:lvl5pPr>
      <a:lvl6pPr marL="457200" algn="l" defTabSz="784225" rtl="0" fontAlgn="base">
        <a:spcBef>
          <a:spcPct val="0"/>
        </a:spcBef>
        <a:spcAft>
          <a:spcPct val="0"/>
        </a:spcAft>
        <a:defRPr sz="2200">
          <a:solidFill>
            <a:schemeClr val="accent1"/>
          </a:solidFill>
          <a:latin typeface="Arial" charset="0"/>
        </a:defRPr>
      </a:lvl6pPr>
      <a:lvl7pPr marL="914400" algn="l" defTabSz="784225" rtl="0" fontAlgn="base">
        <a:spcBef>
          <a:spcPct val="0"/>
        </a:spcBef>
        <a:spcAft>
          <a:spcPct val="0"/>
        </a:spcAft>
        <a:defRPr sz="2200">
          <a:solidFill>
            <a:schemeClr val="accent1"/>
          </a:solidFill>
          <a:latin typeface="Arial" charset="0"/>
        </a:defRPr>
      </a:lvl7pPr>
      <a:lvl8pPr marL="1371600" algn="l" defTabSz="784225" rtl="0" fontAlgn="base">
        <a:spcBef>
          <a:spcPct val="0"/>
        </a:spcBef>
        <a:spcAft>
          <a:spcPct val="0"/>
        </a:spcAft>
        <a:defRPr sz="2200">
          <a:solidFill>
            <a:schemeClr val="accent1"/>
          </a:solidFill>
          <a:latin typeface="Arial" charset="0"/>
        </a:defRPr>
      </a:lvl8pPr>
      <a:lvl9pPr marL="1828800" algn="l" defTabSz="784225" rtl="0" fontAlgn="base">
        <a:spcBef>
          <a:spcPct val="0"/>
        </a:spcBef>
        <a:spcAft>
          <a:spcPct val="0"/>
        </a:spcAft>
        <a:defRPr sz="2200">
          <a:solidFill>
            <a:schemeClr val="accent1"/>
          </a:solidFill>
          <a:latin typeface="Arial" charset="0"/>
        </a:defRPr>
      </a:lvl9pPr>
    </p:titleStyle>
    <p:bodyStyle>
      <a:lvl1pPr algn="l" rtl="0" fontAlgn="base">
        <a:spcBef>
          <a:spcPct val="0"/>
        </a:spcBef>
        <a:spcAft>
          <a:spcPct val="30000"/>
        </a:spcAft>
        <a:tabLst>
          <a:tab pos="195263" algn="l"/>
        </a:tabLst>
        <a:defRPr sz="2000">
          <a:solidFill>
            <a:schemeClr val="accent1"/>
          </a:solidFill>
          <a:latin typeface="+mn-lt"/>
          <a:ea typeface="+mn-ea"/>
          <a:cs typeface="+mn-cs"/>
        </a:defRPr>
      </a:lvl1pPr>
      <a:lvl2pPr marL="1588" algn="l" rtl="0" fontAlgn="base">
        <a:spcBef>
          <a:spcPct val="0"/>
        </a:spcBef>
        <a:spcAft>
          <a:spcPct val="30000"/>
        </a:spcAft>
        <a:buFont typeface="Wingdings" pitchFamily="2" charset="2"/>
        <a:tabLst>
          <a:tab pos="195263" algn="l"/>
        </a:tabLst>
        <a:defRPr>
          <a:solidFill>
            <a:schemeClr val="tx1"/>
          </a:solidFill>
          <a:latin typeface="+mn-lt"/>
        </a:defRPr>
      </a:lvl2pPr>
      <a:lvl3pPr marL="192088" indent="-188913" algn="l" rtl="0" fontAlgn="base">
        <a:spcBef>
          <a:spcPct val="0"/>
        </a:spcBef>
        <a:spcAft>
          <a:spcPct val="30000"/>
        </a:spcAft>
        <a:buClr>
          <a:schemeClr val="accent1"/>
        </a:buClr>
        <a:buFont typeface="Wingdings" pitchFamily="2" charset="2"/>
        <a:buChar char="§"/>
        <a:tabLst>
          <a:tab pos="195263" algn="l"/>
        </a:tabLst>
        <a:defRPr>
          <a:solidFill>
            <a:schemeClr val="tx1"/>
          </a:solidFill>
          <a:latin typeface="+mn-lt"/>
        </a:defRPr>
      </a:lvl3pPr>
      <a:lvl4pPr marL="384175" indent="-190500" algn="l" rtl="0" fontAlgn="base">
        <a:spcBef>
          <a:spcPct val="0"/>
        </a:spcBef>
        <a:spcAft>
          <a:spcPct val="30000"/>
        </a:spcAft>
        <a:buClr>
          <a:schemeClr val="accent1"/>
        </a:buClr>
        <a:buChar char="-"/>
        <a:tabLst>
          <a:tab pos="195263" algn="l"/>
        </a:tabLst>
        <a:defRPr>
          <a:solidFill>
            <a:schemeClr val="tx1"/>
          </a:solidFill>
          <a:latin typeface="+mn-lt"/>
        </a:defRPr>
      </a:lvl4pPr>
      <a:lvl5pPr marL="574675" indent="-177800" algn="l" rtl="0" fontAlgn="base">
        <a:spcBef>
          <a:spcPct val="0"/>
        </a:spcBef>
        <a:spcAft>
          <a:spcPct val="30000"/>
        </a:spcAft>
        <a:buClr>
          <a:schemeClr val="accent1"/>
        </a:buClr>
        <a:buChar char="-"/>
        <a:tabLst>
          <a:tab pos="195263" algn="l"/>
        </a:tabLst>
        <a:defRPr>
          <a:solidFill>
            <a:schemeClr val="tx1"/>
          </a:solidFill>
          <a:latin typeface="+mn-lt"/>
        </a:defRPr>
      </a:lvl5pPr>
      <a:lvl6pPr marL="1031875" indent="-177800" algn="l" rtl="0" fontAlgn="base">
        <a:spcBef>
          <a:spcPct val="0"/>
        </a:spcBef>
        <a:spcAft>
          <a:spcPct val="30000"/>
        </a:spcAft>
        <a:buClr>
          <a:schemeClr val="accent1"/>
        </a:buClr>
        <a:buChar char="-"/>
        <a:tabLst>
          <a:tab pos="195263" algn="l"/>
        </a:tabLst>
        <a:defRPr>
          <a:solidFill>
            <a:schemeClr val="tx1"/>
          </a:solidFill>
          <a:latin typeface="+mn-lt"/>
        </a:defRPr>
      </a:lvl6pPr>
      <a:lvl7pPr marL="1489075" indent="-177800" algn="l" rtl="0" fontAlgn="base">
        <a:spcBef>
          <a:spcPct val="0"/>
        </a:spcBef>
        <a:spcAft>
          <a:spcPct val="30000"/>
        </a:spcAft>
        <a:buClr>
          <a:schemeClr val="accent1"/>
        </a:buClr>
        <a:buChar char="-"/>
        <a:tabLst>
          <a:tab pos="195263" algn="l"/>
        </a:tabLst>
        <a:defRPr>
          <a:solidFill>
            <a:schemeClr val="tx1"/>
          </a:solidFill>
          <a:latin typeface="+mn-lt"/>
        </a:defRPr>
      </a:lvl7pPr>
      <a:lvl8pPr marL="1946275" indent="-177800" algn="l" rtl="0" fontAlgn="base">
        <a:spcBef>
          <a:spcPct val="0"/>
        </a:spcBef>
        <a:spcAft>
          <a:spcPct val="30000"/>
        </a:spcAft>
        <a:buClr>
          <a:schemeClr val="accent1"/>
        </a:buClr>
        <a:buChar char="-"/>
        <a:tabLst>
          <a:tab pos="195263" algn="l"/>
        </a:tabLst>
        <a:defRPr>
          <a:solidFill>
            <a:schemeClr val="tx1"/>
          </a:solidFill>
          <a:latin typeface="+mn-lt"/>
        </a:defRPr>
      </a:lvl8pPr>
      <a:lvl9pPr marL="2403475" indent="-177800" algn="l" rtl="0" fontAlgn="base">
        <a:spcBef>
          <a:spcPct val="0"/>
        </a:spcBef>
        <a:spcAft>
          <a:spcPct val="30000"/>
        </a:spcAft>
        <a:buClr>
          <a:schemeClr val="accent1"/>
        </a:buClr>
        <a:buChar char="-"/>
        <a:tabLst>
          <a:tab pos="195263" algn="l"/>
        </a:tabLs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dirty="0"/>
          </a:p>
          <a:p>
            <a:endParaRPr lang="en-GB" sz="2400" dirty="0"/>
          </a:p>
          <a:p>
            <a:r>
              <a:rPr lang="en-GB" sz="2400" dirty="0"/>
              <a:t>BUSINESS INTERRUPTION INSURANCE</a:t>
            </a:r>
          </a:p>
          <a:p>
            <a:endParaRPr lang="en-GB" dirty="0"/>
          </a:p>
        </p:txBody>
      </p:sp>
      <p:sp>
        <p:nvSpPr>
          <p:cNvPr id="4" name="Date Placeholder 3"/>
          <p:cNvSpPr>
            <a:spLocks noGrp="1"/>
          </p:cNvSpPr>
          <p:nvPr>
            <p:ph type="dt" sz="half" idx="10"/>
          </p:nvPr>
        </p:nvSpPr>
        <p:spPr/>
        <p:txBody>
          <a:bodyPr/>
          <a:lstStyle/>
          <a:p>
            <a:r>
              <a:rPr lang="en-US" dirty="0"/>
              <a:t>.</a:t>
            </a:r>
          </a:p>
          <a:p>
            <a:endParaRPr lang="en-US" dirty="0"/>
          </a:p>
        </p:txBody>
      </p:sp>
      <p:sp>
        <p:nvSpPr>
          <p:cNvPr id="5" name="Slide Number Placeholder 4"/>
          <p:cNvSpPr>
            <a:spLocks noGrp="1"/>
          </p:cNvSpPr>
          <p:nvPr>
            <p:ph type="sldNum" sz="quarter" idx="11"/>
          </p:nvPr>
        </p:nvSpPr>
        <p:spPr/>
        <p:txBody>
          <a:bodyPr/>
          <a:lstStyle/>
          <a:p>
            <a:fld id="{8F9B1E1C-308F-4729-8615-00335B4D1E3E}" type="slidenum">
              <a:rPr lang="en-US" smtClean="0"/>
              <a:pPr/>
              <a:t>1</a:t>
            </a:fld>
            <a:endParaRPr lang="en-US"/>
          </a:p>
          <a:p>
            <a:endParaRPr lang="en-US"/>
          </a:p>
        </p:txBody>
      </p:sp>
    </p:spTree>
    <p:extLst>
      <p:ext uri="{BB962C8B-B14F-4D97-AF65-F5344CB8AC3E}">
        <p14:creationId xmlns:p14="http://schemas.microsoft.com/office/powerpoint/2010/main" val="23780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Accountants Gross Profit</a:t>
            </a:r>
          </a:p>
        </p:txBody>
      </p:sp>
      <p:sp>
        <p:nvSpPr>
          <p:cNvPr id="3" name="Content Placeholder 2"/>
          <p:cNvSpPr>
            <a:spLocks noGrp="1"/>
          </p:cNvSpPr>
          <p:nvPr>
            <p:ph idx="1"/>
          </p:nvPr>
        </p:nvSpPr>
        <p:spPr>
          <a:xfrm>
            <a:off x="468313" y="1371599"/>
            <a:ext cx="8207375" cy="4937125"/>
          </a:xfrm>
        </p:spPr>
        <p:txBody>
          <a:bodyPr/>
          <a:lstStyle/>
          <a:p>
            <a:r>
              <a:rPr lang="en-GB" dirty="0"/>
              <a:t>Turnover Minus cost of sales</a:t>
            </a:r>
          </a:p>
          <a:p>
            <a:endParaRPr lang="en-GB" dirty="0"/>
          </a:p>
          <a:p>
            <a:r>
              <a:rPr lang="en-GB" dirty="0"/>
              <a:t>NOW THAT’S A LOT DIFFERENT FROM THE INSURANCE GROSS PROFIT AND IS A BROKER PI CLAIM IN WAITING AS WHICH ONE WILL THE CLIENT THINK TO GIVE YOU!</a:t>
            </a:r>
          </a:p>
          <a:p>
            <a:r>
              <a:rPr lang="en-GB" dirty="0"/>
              <a:t>                                   </a:t>
            </a:r>
          </a:p>
        </p:txBody>
      </p:sp>
      <p:sp>
        <p:nvSpPr>
          <p:cNvPr id="4" name="Date Placeholder 3"/>
          <p:cNvSpPr>
            <a:spLocks noGrp="1"/>
          </p:cNvSpPr>
          <p:nvPr>
            <p:ph type="dt" sz="half" idx="10"/>
          </p:nvPr>
        </p:nvSpPr>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8F9B1E1C-308F-4729-8615-00335B4D1E3E}" type="slidenum">
              <a:rPr lang="en-US" smtClean="0"/>
              <a:pPr/>
              <a:t>10</a:t>
            </a:fld>
            <a:endParaRPr lang="en-US"/>
          </a:p>
          <a:p>
            <a:endParaRPr lang="en-US"/>
          </a:p>
        </p:txBody>
      </p:sp>
    </p:spTree>
    <p:extLst>
      <p:ext uri="{BB962C8B-B14F-4D97-AF65-F5344CB8AC3E}">
        <p14:creationId xmlns:p14="http://schemas.microsoft.com/office/powerpoint/2010/main" val="3656725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GROSS FEES/REVENUE/INCOME</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So far we have looked at Gross profit otherwise known as Insured profit.  What is the position for firms that do not have stock?</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We arrange cover on a Gross fees, Gross revenue or gross income basis – is there any difference?</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Lets not forget we only cover income relating to the business description so that must be fully correct.</a:t>
            </a:r>
          </a:p>
        </p:txBody>
      </p:sp>
      <p:sp>
        <p:nvSpPr>
          <p:cNvPr id="4" name="Date Placeholder 3"/>
          <p:cNvSpPr>
            <a:spLocks noGrp="1"/>
          </p:cNvSpPr>
          <p:nvPr>
            <p:ph type="dt" sz="half" idx="10"/>
          </p:nvPr>
        </p:nvSpPr>
        <p:spPr/>
        <p:txBody>
          <a:bodyPr/>
          <a:lstStyle/>
          <a:p>
            <a:r>
              <a:rPr lang="en-US" dirty="0"/>
              <a:t>.</a:t>
            </a:r>
          </a:p>
          <a:p>
            <a:endParaRPr lang="en-US" dirty="0"/>
          </a:p>
        </p:txBody>
      </p:sp>
      <p:sp>
        <p:nvSpPr>
          <p:cNvPr id="5" name="Slide Number Placeholder 4"/>
          <p:cNvSpPr>
            <a:spLocks noGrp="1"/>
          </p:cNvSpPr>
          <p:nvPr>
            <p:ph type="sldNum" sz="quarter" idx="11"/>
          </p:nvPr>
        </p:nvSpPr>
        <p:spPr/>
        <p:txBody>
          <a:bodyPr/>
          <a:lstStyle/>
          <a:p>
            <a:fld id="{8F9B1E1C-308F-4729-8615-00335B4D1E3E}" type="slidenum">
              <a:rPr lang="en-US" smtClean="0"/>
              <a:pPr/>
              <a:t>11</a:t>
            </a:fld>
            <a:endParaRPr lang="en-US"/>
          </a:p>
          <a:p>
            <a:endParaRPr lang="en-US"/>
          </a:p>
        </p:txBody>
      </p:sp>
    </p:spTree>
    <p:extLst>
      <p:ext uri="{BB962C8B-B14F-4D97-AF65-F5344CB8AC3E}">
        <p14:creationId xmlns:p14="http://schemas.microsoft.com/office/powerpoint/2010/main" val="4024239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6A273C33-CA77-46E1-ADE6-05E7F1B68A5A}" type="slidenum">
              <a:rPr lang="en-US"/>
              <a:pPr/>
              <a:t>12</a:t>
            </a:fld>
            <a:endParaRPr lang="en-US"/>
          </a:p>
          <a:p>
            <a:endParaRPr lang="en-US"/>
          </a:p>
        </p:txBody>
      </p:sp>
      <p:sp>
        <p:nvSpPr>
          <p:cNvPr id="408578" name="Rectangle 2"/>
          <p:cNvSpPr>
            <a:spLocks noGrp="1" noChangeArrowheads="1"/>
          </p:cNvSpPr>
          <p:nvPr>
            <p:ph type="title"/>
          </p:nvPr>
        </p:nvSpPr>
        <p:spPr/>
        <p:txBody>
          <a:bodyPr/>
          <a:lstStyle/>
          <a:p>
            <a:pPr defTabSz="914400"/>
            <a:br>
              <a:rPr lang="en-GB" b="1">
                <a:solidFill>
                  <a:schemeClr val="accent2"/>
                </a:solidFill>
              </a:rPr>
            </a:br>
            <a:r>
              <a:rPr lang="en-GB" b="1">
                <a:solidFill>
                  <a:schemeClr val="accent2"/>
                </a:solidFill>
              </a:rPr>
              <a:t>The Indemnity Period</a:t>
            </a:r>
          </a:p>
        </p:txBody>
      </p:sp>
      <p:sp>
        <p:nvSpPr>
          <p:cNvPr id="408579" name="Rectangle 3"/>
          <p:cNvSpPr>
            <a:spLocks noGrp="1" noChangeArrowheads="1"/>
          </p:cNvSpPr>
          <p:nvPr>
            <p:ph type="body" idx="1"/>
          </p:nvPr>
        </p:nvSpPr>
        <p:spPr/>
        <p:txBody>
          <a:bodyPr/>
          <a:lstStyle/>
          <a:p>
            <a:pPr>
              <a:tabLst/>
            </a:pPr>
            <a:endParaRPr lang="en-GB" sz="1800" dirty="0">
              <a:solidFill>
                <a:schemeClr val="accent2"/>
              </a:solidFill>
            </a:endParaRPr>
          </a:p>
          <a:p>
            <a:pPr>
              <a:tabLst/>
            </a:pPr>
            <a:r>
              <a:rPr lang="en-GB" sz="1600" dirty="0">
                <a:solidFill>
                  <a:schemeClr val="accent2"/>
                </a:solidFill>
              </a:rPr>
              <a:t>A business can </a:t>
            </a:r>
            <a:r>
              <a:rPr lang="en-GB" sz="1600">
                <a:solidFill>
                  <a:schemeClr val="accent2"/>
                </a:solidFill>
              </a:rPr>
              <a:t>take a </a:t>
            </a:r>
            <a:r>
              <a:rPr lang="en-GB" sz="1600" dirty="0">
                <a:solidFill>
                  <a:schemeClr val="accent2"/>
                </a:solidFill>
              </a:rPr>
              <a:t>long time to recover after a loss so the policy contains an indemnity period</a:t>
            </a:r>
          </a:p>
          <a:p>
            <a:pPr>
              <a:tabLst/>
            </a:pPr>
            <a:endParaRPr lang="en-GB" sz="1600" dirty="0">
              <a:solidFill>
                <a:schemeClr val="accent2"/>
              </a:solidFill>
            </a:endParaRPr>
          </a:p>
          <a:p>
            <a:pPr>
              <a:tabLst/>
            </a:pPr>
            <a:r>
              <a:rPr lang="en-GB" sz="1600" dirty="0">
                <a:solidFill>
                  <a:schemeClr val="accent2"/>
                </a:solidFill>
              </a:rPr>
              <a:t>WHAT DO YOU UNDERSTAND BY THIS TERM ?</a:t>
            </a:r>
            <a:r>
              <a:rPr lang="en-GB" dirty="0">
                <a:solidFill>
                  <a:schemeClr val="accent2"/>
                </a:solidFill>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AE78D9D6-51EF-49F1-BA48-26EECA18F94D}" type="slidenum">
              <a:rPr lang="en-US"/>
              <a:pPr/>
              <a:t>13</a:t>
            </a:fld>
            <a:endParaRPr lang="en-US"/>
          </a:p>
          <a:p>
            <a:endParaRPr lang="en-US"/>
          </a:p>
        </p:txBody>
      </p:sp>
      <p:sp>
        <p:nvSpPr>
          <p:cNvPr id="409602" name="Rectangle 2"/>
          <p:cNvSpPr>
            <a:spLocks noGrp="1" noChangeArrowheads="1"/>
          </p:cNvSpPr>
          <p:nvPr>
            <p:ph type="title"/>
          </p:nvPr>
        </p:nvSpPr>
        <p:spPr/>
        <p:txBody>
          <a:bodyPr/>
          <a:lstStyle/>
          <a:p>
            <a:pPr defTabSz="914400"/>
            <a:br>
              <a:rPr lang="en-GB" b="1">
                <a:solidFill>
                  <a:schemeClr val="accent2"/>
                </a:solidFill>
              </a:rPr>
            </a:br>
            <a:r>
              <a:rPr lang="en-GB" b="1">
                <a:solidFill>
                  <a:schemeClr val="accent2"/>
                </a:solidFill>
              </a:rPr>
              <a:t>The Indemnity Period</a:t>
            </a:r>
          </a:p>
        </p:txBody>
      </p:sp>
      <p:sp>
        <p:nvSpPr>
          <p:cNvPr id="409603" name="Rectangle 3"/>
          <p:cNvSpPr>
            <a:spLocks noGrp="1" noChangeArrowheads="1"/>
          </p:cNvSpPr>
          <p:nvPr>
            <p:ph type="body" idx="1"/>
          </p:nvPr>
        </p:nvSpPr>
        <p:spPr>
          <a:xfrm>
            <a:off x="0" y="1341438"/>
            <a:ext cx="8207375" cy="4794250"/>
          </a:xfrm>
        </p:spPr>
        <p:txBody>
          <a:bodyPr/>
          <a:lstStyle/>
          <a:p>
            <a:pPr>
              <a:tabLst/>
            </a:pPr>
            <a:endParaRPr lang="en-GB" sz="1600" dirty="0">
              <a:solidFill>
                <a:schemeClr val="accent2"/>
              </a:solidFill>
            </a:endParaRPr>
          </a:p>
          <a:p>
            <a:pPr marL="742950" lvl="1" indent="-285750">
              <a:buFont typeface="Wingdings" pitchFamily="2" charset="2"/>
              <a:buChar char="§"/>
              <a:tabLst/>
            </a:pPr>
            <a:r>
              <a:rPr lang="en-GB" sz="1600" dirty="0">
                <a:solidFill>
                  <a:schemeClr val="accent2"/>
                </a:solidFill>
              </a:rPr>
              <a:t>The period during which the business results are affected due to the damage and ending no later than the maximum period shown in the policy</a:t>
            </a:r>
          </a:p>
          <a:p>
            <a:pPr marL="742950" lvl="1" indent="-285750">
              <a:tabLst/>
            </a:pPr>
            <a:endParaRPr lang="en-GB" sz="1600" dirty="0">
              <a:solidFill>
                <a:schemeClr val="accent2"/>
              </a:solidFill>
            </a:endParaRPr>
          </a:p>
          <a:p>
            <a:pPr marL="742950" lvl="1" indent="-285750">
              <a:buFont typeface="Wingdings" pitchFamily="2" charset="2"/>
              <a:buChar char="§"/>
              <a:tabLst/>
            </a:pPr>
            <a:r>
              <a:rPr lang="en-GB" sz="1600" dirty="0">
                <a:solidFill>
                  <a:schemeClr val="accent2"/>
                </a:solidFill>
              </a:rPr>
              <a:t>Usually shown as months in the policy</a:t>
            </a:r>
          </a:p>
          <a:p>
            <a:pPr marL="742950" lvl="1" indent="-285750">
              <a:buFont typeface="Wingdings" pitchFamily="2" charset="2"/>
              <a:buChar char="§"/>
              <a:tabLst/>
            </a:pPr>
            <a:endParaRPr lang="en-GB" sz="1600" dirty="0">
              <a:solidFill>
                <a:schemeClr val="accent2"/>
              </a:solidFill>
            </a:endParaRPr>
          </a:p>
          <a:p>
            <a:pPr marL="742950" lvl="1" indent="-285750">
              <a:buFont typeface="Wingdings" pitchFamily="2" charset="2"/>
              <a:buChar char="§"/>
              <a:tabLst/>
            </a:pPr>
            <a:r>
              <a:rPr lang="en-GB" sz="1600" dirty="0">
                <a:solidFill>
                  <a:schemeClr val="accent2"/>
                </a:solidFill>
              </a:rPr>
              <a:t>What factors would you take into account in arriving at an indemnity period for a client? – REMEMBER THE TWO PHASES!</a:t>
            </a:r>
          </a:p>
          <a:p>
            <a:pPr marL="742950" lvl="1" indent="-285750">
              <a:buFont typeface="Wingdings" pitchFamily="2" charset="2"/>
              <a:buChar char="§"/>
              <a:tabLst/>
            </a:pPr>
            <a:endParaRPr lang="en-GB" sz="1600" dirty="0">
              <a:solidFill>
                <a:schemeClr val="accent2"/>
              </a:solidFill>
            </a:endParaRPr>
          </a:p>
          <a:p>
            <a:pPr marL="742950" lvl="1" indent="-285750">
              <a:buFont typeface="Wingdings" pitchFamily="2" charset="2"/>
              <a:buChar char="§"/>
              <a:tabLst/>
            </a:pPr>
            <a:endParaRPr lang="en-GB" sz="1600" dirty="0">
              <a:solidFill>
                <a:schemeClr val="accent2"/>
              </a:solidFill>
            </a:endParaRPr>
          </a:p>
          <a:p>
            <a:pPr marL="742950" lvl="1" indent="-285750">
              <a:buFont typeface="Wingdings" pitchFamily="2" charset="2"/>
              <a:buChar char="§"/>
              <a:tabLst/>
            </a:pPr>
            <a:endParaRPr lang="en-GB" sz="1600" dirty="0">
              <a:solidFill>
                <a:schemeClr val="accent2"/>
              </a:solidFill>
            </a:endParaRPr>
          </a:p>
          <a:p>
            <a:pPr marL="742950" lvl="1" indent="-285750">
              <a:buFont typeface="Wingdings" pitchFamily="2" charset="2"/>
              <a:buChar char="§"/>
              <a:tabLst/>
            </a:pPr>
            <a:endParaRPr lang="en-GB" sz="1600" dirty="0">
              <a:solidFill>
                <a:schemeClr val="accent2"/>
              </a:solidFill>
            </a:endParaRPr>
          </a:p>
          <a:p>
            <a:pPr marL="742950" lvl="1" indent="-285750">
              <a:buFont typeface="Wingdings" pitchFamily="2" charset="2"/>
              <a:buChar char="§"/>
              <a:tabLst/>
            </a:pPr>
            <a:endParaRPr lang="en-GB" sz="1600" dirty="0">
              <a:solidFill>
                <a:schemeClr val="accent2"/>
              </a:solidFill>
            </a:endParaRPr>
          </a:p>
          <a:p>
            <a:pPr marL="742950" lvl="1" indent="-285750">
              <a:buFont typeface="Wingdings" pitchFamily="2" charset="2"/>
              <a:buChar char="§"/>
              <a:tabLst/>
            </a:pPr>
            <a:endParaRPr lang="en-GB" sz="1600" dirty="0">
              <a:solidFill>
                <a:schemeClr val="accent2"/>
              </a:solidFill>
            </a:endParaRPr>
          </a:p>
          <a:p>
            <a:pPr marL="742950" lvl="1" indent="-285750">
              <a:buFont typeface="Wingdings" pitchFamily="2" charset="2"/>
              <a:buChar char="§"/>
              <a:tabLst/>
            </a:pPr>
            <a:endParaRPr lang="en-GB" sz="1600" dirty="0">
              <a:solidFill>
                <a:schemeClr val="accent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Increased Cost of Working (ICW)</a:t>
            </a:r>
          </a:p>
        </p:txBody>
      </p:sp>
      <p:sp>
        <p:nvSpPr>
          <p:cNvPr id="5" name="Content Placeholder 4"/>
          <p:cNvSpPr>
            <a:spLocks noGrp="1"/>
          </p:cNvSpPr>
          <p:nvPr>
            <p:ph idx="1"/>
          </p:nvPr>
        </p:nvSpPr>
        <p:spPr/>
        <p:txBody>
          <a:bodyPr/>
          <a:lstStyle/>
          <a:p>
            <a:pPr marL="342900" indent="-342900">
              <a:lnSpc>
                <a:spcPts val="2141"/>
              </a:lnSpc>
              <a:spcBef>
                <a:spcPts val="113"/>
              </a:spcBef>
              <a:buSzPct val="100000"/>
              <a:buFont typeface="Arial" panose="020B0604020202020204" pitchFamily="34" charset="0"/>
              <a:buChar char="•"/>
            </a:pPr>
            <a:r>
              <a:rPr lang="en-US" altLang="en-US" dirty="0">
                <a:solidFill>
                  <a:srgbClr val="000000"/>
                </a:solidFill>
                <a:latin typeface="Arial" panose="020B0604020202020204" pitchFamily="34" charset="0"/>
                <a:cs typeface="Arial" panose="020B0604020202020204" pitchFamily="34" charset="0"/>
              </a:rPr>
              <a:t>It is in an insurer’s interest to spend some additional money to allow a business to get to work speedily to offset the loss of turnover following an insured event.</a:t>
            </a:r>
          </a:p>
          <a:p>
            <a:pPr marL="342900" indent="-342900">
              <a:lnSpc>
                <a:spcPts val="2141"/>
              </a:lnSpc>
              <a:spcBef>
                <a:spcPts val="113"/>
              </a:spcBef>
              <a:buSzPct val="100000"/>
              <a:buFont typeface="Arial" panose="020B0604020202020204" pitchFamily="34" charset="0"/>
              <a:buChar char="•"/>
            </a:pPr>
            <a:r>
              <a:rPr lang="en-US" altLang="en-US" dirty="0">
                <a:solidFill>
                  <a:srgbClr val="000000"/>
                </a:solidFill>
                <a:latin typeface="Arial" panose="020B0604020202020204" pitchFamily="34" charset="0"/>
                <a:cs typeface="Arial" panose="020B0604020202020204" pitchFamily="34" charset="0"/>
              </a:rPr>
              <a:t>A BI policy on gross profit or gross income will automatically include Increased Cost of Working providing it is economic, what do we mean by this phrase?</a:t>
            </a:r>
          </a:p>
          <a:p>
            <a:pPr marL="342900" indent="-342900">
              <a:lnSpc>
                <a:spcPts val="2141"/>
              </a:lnSpc>
              <a:spcBef>
                <a:spcPts val="113"/>
              </a:spcBef>
              <a:buSzPct val="100000"/>
              <a:buFont typeface="Arial" panose="020B0604020202020204" pitchFamily="34" charset="0"/>
              <a:buChar char="•"/>
            </a:pPr>
            <a:endParaRPr lang="en-US" altLang="en-US" dirty="0">
              <a:solidFill>
                <a:srgbClr val="000000"/>
              </a:solidFill>
              <a:latin typeface="Arial" panose="020B0604020202020204" pitchFamily="34" charset="0"/>
              <a:cs typeface="Arial" panose="020B0604020202020204" pitchFamily="34" charset="0"/>
            </a:endParaRPr>
          </a:p>
          <a:p>
            <a:pPr marL="342900" indent="-342900">
              <a:lnSpc>
                <a:spcPts val="2141"/>
              </a:lnSpc>
              <a:spcBef>
                <a:spcPts val="113"/>
              </a:spcBef>
              <a:buSzPct val="100000"/>
              <a:buFont typeface="Arial" panose="020B0604020202020204" pitchFamily="34" charset="0"/>
              <a:buChar char="•"/>
            </a:pPr>
            <a:endParaRPr lang="en-US" altLang="en-US" dirty="0">
              <a:solidFill>
                <a:srgbClr val="000000"/>
              </a:solidFill>
              <a:latin typeface="Arial" panose="020B0604020202020204" pitchFamily="34" charset="0"/>
              <a:cs typeface="Arial" panose="020B0604020202020204" pitchFamily="34" charset="0"/>
            </a:endParaRPr>
          </a:p>
          <a:p>
            <a:pPr marL="342900" indent="-342900">
              <a:lnSpc>
                <a:spcPts val="2141"/>
              </a:lnSpc>
              <a:spcBef>
                <a:spcPts val="113"/>
              </a:spcBef>
              <a:buSzPct val="100000"/>
              <a:buFont typeface="Arial" panose="020B0604020202020204" pitchFamily="34" charset="0"/>
              <a:buChar char="•"/>
            </a:pPr>
            <a:r>
              <a:rPr lang="en-US" altLang="en-US" dirty="0">
                <a:solidFill>
                  <a:srgbClr val="000000"/>
                </a:solidFill>
                <a:latin typeface="Arial" panose="020B0604020202020204" pitchFamily="34" charset="0"/>
                <a:cs typeface="Arial" panose="020B0604020202020204" pitchFamily="34" charset="0"/>
              </a:rPr>
              <a:t>Lets go through some of the main examples of ICW</a:t>
            </a:r>
          </a:p>
          <a:p>
            <a:pPr marL="342900" indent="-342900">
              <a:lnSpc>
                <a:spcPts val="2141"/>
              </a:lnSpc>
              <a:spcBef>
                <a:spcPts val="113"/>
              </a:spcBef>
              <a:buSzPct val="100000"/>
              <a:buFont typeface="Arial" panose="020B0604020202020204" pitchFamily="34" charset="0"/>
              <a:buChar char="•"/>
            </a:pPr>
            <a:endParaRPr lang="en-US" altLang="en-US" dirty="0">
              <a:solidFill>
                <a:srgbClr val="000000"/>
              </a:solidFill>
              <a:latin typeface="Arial" panose="020B0604020202020204" pitchFamily="34" charset="0"/>
              <a:cs typeface="Arial" panose="020B0604020202020204" pitchFamily="34" charset="0"/>
            </a:endParaRPr>
          </a:p>
          <a:p>
            <a:endParaRPr lang="en-GB" dirty="0"/>
          </a:p>
        </p:txBody>
      </p:sp>
      <p:sp>
        <p:nvSpPr>
          <p:cNvPr id="2" name="Date Placeholder 1"/>
          <p:cNvSpPr>
            <a:spLocks noGrp="1"/>
          </p:cNvSpPr>
          <p:nvPr>
            <p:ph type="dt" sz="half" idx="10"/>
          </p:nvPr>
        </p:nvSpPr>
        <p:spPr/>
        <p:txBody>
          <a:bodyPr/>
          <a:lstStyle/>
          <a:p>
            <a:r>
              <a:rPr lang="en-US" dirty="0"/>
              <a:t> </a:t>
            </a:r>
          </a:p>
          <a:p>
            <a:endParaRPr lang="en-US" dirty="0"/>
          </a:p>
        </p:txBody>
      </p:sp>
      <p:sp>
        <p:nvSpPr>
          <p:cNvPr id="3" name="Slide Number Placeholder 2"/>
          <p:cNvSpPr>
            <a:spLocks noGrp="1"/>
          </p:cNvSpPr>
          <p:nvPr>
            <p:ph type="sldNum" sz="quarter" idx="11"/>
          </p:nvPr>
        </p:nvSpPr>
        <p:spPr/>
        <p:txBody>
          <a:bodyPr/>
          <a:lstStyle/>
          <a:p>
            <a:fld id="{03DFA07C-0AA3-4C05-8AD1-B1CAC0F240FF}" type="slidenum">
              <a:rPr lang="en-US" smtClean="0"/>
              <a:pPr/>
              <a:t>14</a:t>
            </a:fld>
            <a:endParaRPr lang="en-US"/>
          </a:p>
          <a:p>
            <a:endParaRPr lang="en-US"/>
          </a:p>
        </p:txBody>
      </p:sp>
    </p:spTree>
    <p:extLst>
      <p:ext uri="{BB962C8B-B14F-4D97-AF65-F5344CB8AC3E}">
        <p14:creationId xmlns:p14="http://schemas.microsoft.com/office/powerpoint/2010/main" val="1639570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68313" y="614363"/>
            <a:ext cx="8207375" cy="685800"/>
          </a:xfrm>
        </p:spPr>
        <p:txBody>
          <a:bodyPr/>
          <a:lstStyle/>
          <a:p>
            <a:r>
              <a:rPr lang="en-GB" dirty="0"/>
              <a:t>Additional Increased cost of working</a:t>
            </a:r>
          </a:p>
        </p:txBody>
      </p:sp>
      <p:sp>
        <p:nvSpPr>
          <p:cNvPr id="7" name="Content Placeholder 6"/>
          <p:cNvSpPr>
            <a:spLocks noGrp="1"/>
          </p:cNvSpPr>
          <p:nvPr>
            <p:ph idx="1"/>
          </p:nvPr>
        </p:nvSpPr>
        <p:spPr/>
        <p:txBody>
          <a:bodyPr/>
          <a:lstStyle/>
          <a:p>
            <a:pPr marL="342900" indent="-342900">
              <a:buFont typeface="Arial" panose="020B0604020202020204" pitchFamily="34" charset="0"/>
              <a:buChar char="•"/>
            </a:pPr>
            <a:r>
              <a:rPr lang="en-GB" dirty="0"/>
              <a:t>If we introduce the extra word of ‘Additional’ we change the legal position – what extra cover does this provide?</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Do Underwriters need to charge for this?</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What are the main risks that may require additional increased cost of working?</a:t>
            </a:r>
          </a:p>
          <a:p>
            <a:endParaRPr lang="en-GB" dirty="0"/>
          </a:p>
        </p:txBody>
      </p:sp>
      <p:sp>
        <p:nvSpPr>
          <p:cNvPr id="2" name="Date Placeholder 1"/>
          <p:cNvSpPr>
            <a:spLocks noGrp="1"/>
          </p:cNvSpPr>
          <p:nvPr>
            <p:ph type="dt" sz="half" idx="10"/>
          </p:nvPr>
        </p:nvSpPr>
        <p:spPr/>
        <p:txBody>
          <a:bodyPr/>
          <a:lstStyle/>
          <a:p>
            <a:r>
              <a:rPr lang="en-US" dirty="0"/>
              <a:t> </a:t>
            </a:r>
          </a:p>
          <a:p>
            <a:endParaRPr lang="en-US" dirty="0"/>
          </a:p>
        </p:txBody>
      </p:sp>
      <p:sp>
        <p:nvSpPr>
          <p:cNvPr id="3" name="Slide Number Placeholder 2"/>
          <p:cNvSpPr>
            <a:spLocks noGrp="1"/>
          </p:cNvSpPr>
          <p:nvPr>
            <p:ph type="sldNum" sz="quarter" idx="11"/>
          </p:nvPr>
        </p:nvSpPr>
        <p:spPr/>
        <p:txBody>
          <a:bodyPr/>
          <a:lstStyle/>
          <a:p>
            <a:fld id="{03DFA07C-0AA3-4C05-8AD1-B1CAC0F240FF}" type="slidenum">
              <a:rPr lang="en-US" smtClean="0"/>
              <a:pPr/>
              <a:t>15</a:t>
            </a:fld>
            <a:endParaRPr lang="en-US"/>
          </a:p>
          <a:p>
            <a:endParaRPr lang="en-US"/>
          </a:p>
        </p:txBody>
      </p:sp>
    </p:spTree>
    <p:extLst>
      <p:ext uri="{BB962C8B-B14F-4D97-AF65-F5344CB8AC3E}">
        <p14:creationId xmlns:p14="http://schemas.microsoft.com/office/powerpoint/2010/main" val="227024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Increased Cost of working only</a:t>
            </a:r>
          </a:p>
        </p:txBody>
      </p:sp>
      <p:sp>
        <p:nvSpPr>
          <p:cNvPr id="5" name="Content Placeholder 4"/>
          <p:cNvSpPr>
            <a:spLocks noGrp="1"/>
          </p:cNvSpPr>
          <p:nvPr>
            <p:ph idx="1"/>
          </p:nvPr>
        </p:nvSpPr>
        <p:spPr/>
        <p:txBody>
          <a:bodyPr/>
          <a:lstStyle/>
          <a:p>
            <a:pPr marL="342900" indent="-342900">
              <a:buFont typeface="Arial" panose="020B0604020202020204" pitchFamily="34" charset="0"/>
              <a:buChar char="•"/>
            </a:pPr>
            <a:r>
              <a:rPr lang="en-GB" dirty="0"/>
              <a:t>For firms that provide a service there are two main options</a:t>
            </a:r>
          </a:p>
          <a:p>
            <a:r>
              <a:rPr lang="en-GB" dirty="0"/>
              <a:t>   1. Gross fees (or revenue) or</a:t>
            </a:r>
          </a:p>
          <a:p>
            <a:r>
              <a:rPr lang="en-GB" dirty="0"/>
              <a:t>   2. Increased cost of working only</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List some of the main things an insured would get paid if they took the more expensive gross fees over the cheaper ICW option</a:t>
            </a:r>
          </a:p>
        </p:txBody>
      </p:sp>
      <p:sp>
        <p:nvSpPr>
          <p:cNvPr id="2" name="Date Placeholder 1"/>
          <p:cNvSpPr>
            <a:spLocks noGrp="1"/>
          </p:cNvSpPr>
          <p:nvPr>
            <p:ph type="dt" sz="half" idx="10"/>
          </p:nvPr>
        </p:nvSpPr>
        <p:spPr/>
        <p:txBody>
          <a:bodyPr/>
          <a:lstStyle/>
          <a:p>
            <a:endParaRPr lang="en-US" dirty="0"/>
          </a:p>
          <a:p>
            <a:endParaRPr lang="en-US" dirty="0"/>
          </a:p>
        </p:txBody>
      </p:sp>
      <p:sp>
        <p:nvSpPr>
          <p:cNvPr id="3" name="Slide Number Placeholder 2"/>
          <p:cNvSpPr>
            <a:spLocks noGrp="1"/>
          </p:cNvSpPr>
          <p:nvPr>
            <p:ph type="sldNum" sz="quarter" idx="11"/>
          </p:nvPr>
        </p:nvSpPr>
        <p:spPr/>
        <p:txBody>
          <a:bodyPr/>
          <a:lstStyle/>
          <a:p>
            <a:fld id="{03DFA07C-0AA3-4C05-8AD1-B1CAC0F240FF}" type="slidenum">
              <a:rPr lang="en-US" smtClean="0"/>
              <a:pPr/>
              <a:t>16</a:t>
            </a:fld>
            <a:endParaRPr lang="en-US"/>
          </a:p>
          <a:p>
            <a:endParaRPr lang="en-US"/>
          </a:p>
        </p:txBody>
      </p:sp>
    </p:spTree>
    <p:extLst>
      <p:ext uri="{BB962C8B-B14F-4D97-AF65-F5344CB8AC3E}">
        <p14:creationId xmlns:p14="http://schemas.microsoft.com/office/powerpoint/2010/main" val="2812054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Projecting a correct sum insured</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If you remember Manufacturing Mike had a Gross profit (Insured profit) sum insured of £1.5M</a:t>
            </a:r>
          </a:p>
          <a:p>
            <a:pPr marL="342900" indent="-342900">
              <a:buFont typeface="Arial" panose="020B0604020202020204" pitchFamily="34" charset="0"/>
              <a:buChar char="•"/>
            </a:pPr>
            <a:r>
              <a:rPr lang="en-GB" dirty="0"/>
              <a:t>This figure related to the period of accounts ending in 2018. The year is </a:t>
            </a:r>
            <a:r>
              <a:rPr lang="en-GB"/>
              <a:t>now 2020.</a:t>
            </a:r>
            <a:endParaRPr lang="en-GB" dirty="0"/>
          </a:p>
          <a:p>
            <a:pPr marL="342900" indent="-342900">
              <a:buFont typeface="Arial" panose="020B0604020202020204" pitchFamily="34" charset="0"/>
              <a:buChar char="•"/>
            </a:pPr>
            <a:r>
              <a:rPr lang="en-GB" dirty="0"/>
              <a:t>The insured has an indemnity period of 24 months</a:t>
            </a:r>
          </a:p>
          <a:p>
            <a:pPr marL="342900" indent="-342900">
              <a:buFont typeface="Arial" panose="020B0604020202020204" pitchFamily="34" charset="0"/>
              <a:buChar char="•"/>
            </a:pPr>
            <a:r>
              <a:rPr lang="en-GB" dirty="0"/>
              <a:t>The insured has stated that their growth including an allowance for inflation is projected to run at 5% per annum for the foreseeable future.</a:t>
            </a:r>
          </a:p>
          <a:p>
            <a:pPr marL="342900" indent="-342900">
              <a:buFont typeface="Arial" panose="020B0604020202020204" pitchFamily="34" charset="0"/>
              <a:buChar char="•"/>
            </a:pPr>
            <a:r>
              <a:rPr lang="en-GB" dirty="0"/>
              <a:t>How do we calculate a correct sum insured?</a:t>
            </a:r>
          </a:p>
          <a:p>
            <a:endParaRPr lang="en-GB" dirty="0"/>
          </a:p>
        </p:txBody>
      </p:sp>
      <p:sp>
        <p:nvSpPr>
          <p:cNvPr id="4" name="Date Placeholder 3"/>
          <p:cNvSpPr>
            <a:spLocks noGrp="1"/>
          </p:cNvSpPr>
          <p:nvPr>
            <p:ph type="dt" sz="half" idx="10"/>
          </p:nvPr>
        </p:nvSpPr>
        <p:spPr/>
        <p:txBody>
          <a:bodyPr/>
          <a:lstStyle/>
          <a:p>
            <a:r>
              <a:rPr lang="en-US" dirty="0"/>
              <a:t>.</a:t>
            </a:r>
          </a:p>
          <a:p>
            <a:endParaRPr lang="en-US" dirty="0"/>
          </a:p>
        </p:txBody>
      </p:sp>
      <p:sp>
        <p:nvSpPr>
          <p:cNvPr id="5" name="Slide Number Placeholder 4"/>
          <p:cNvSpPr>
            <a:spLocks noGrp="1"/>
          </p:cNvSpPr>
          <p:nvPr>
            <p:ph type="sldNum" sz="quarter" idx="11"/>
          </p:nvPr>
        </p:nvSpPr>
        <p:spPr/>
        <p:txBody>
          <a:bodyPr/>
          <a:lstStyle/>
          <a:p>
            <a:fld id="{8F9B1E1C-308F-4729-8615-00335B4D1E3E}" type="slidenum">
              <a:rPr lang="en-US" smtClean="0"/>
              <a:pPr/>
              <a:t>17</a:t>
            </a:fld>
            <a:endParaRPr lang="en-US"/>
          </a:p>
          <a:p>
            <a:endParaRPr lang="en-US"/>
          </a:p>
        </p:txBody>
      </p:sp>
    </p:spTree>
    <p:extLst>
      <p:ext uri="{BB962C8B-B14F-4D97-AF65-F5344CB8AC3E}">
        <p14:creationId xmlns:p14="http://schemas.microsoft.com/office/powerpoint/2010/main" val="14968009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Freeform 2"/>
          <p:cNvSpPr>
            <a:spLocks noChangeArrowheads="1"/>
          </p:cNvSpPr>
          <p:nvPr/>
        </p:nvSpPr>
        <p:spPr bwMode="auto">
          <a:xfrm>
            <a:off x="1213758" y="1570996"/>
            <a:ext cx="6442990" cy="602639"/>
          </a:xfrm>
          <a:custGeom>
            <a:avLst/>
            <a:gdLst>
              <a:gd name="T0" fmla="*/ 0 w 6432042"/>
              <a:gd name="T1" fmla="*/ 0 h 601980"/>
              <a:gd name="T2" fmla="*/ 0 w 6432042"/>
              <a:gd name="T3" fmla="*/ 599449 h 601980"/>
              <a:gd name="T4" fmla="*/ 6436106 w 6432042"/>
              <a:gd name="T5" fmla="*/ 599449 h 601980"/>
              <a:gd name="T6" fmla="*/ 6436106 w 6432042"/>
              <a:gd name="T7" fmla="*/ 0 h 601980"/>
              <a:gd name="T8" fmla="*/ 0 w 6432042"/>
              <a:gd name="T9" fmla="*/ 0 h 6019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32042" h="601980">
                <a:moveTo>
                  <a:pt x="0" y="0"/>
                </a:moveTo>
                <a:lnTo>
                  <a:pt x="0" y="601980"/>
                </a:lnTo>
                <a:lnTo>
                  <a:pt x="6432042" y="601980"/>
                </a:lnTo>
                <a:lnTo>
                  <a:pt x="6432042" y="0"/>
                </a:lnTo>
                <a:lnTo>
                  <a:pt x="0" y="0"/>
                </a:lnTo>
                <a:close/>
              </a:path>
            </a:pathLst>
          </a:custGeom>
          <a:solidFill>
            <a:schemeClr val="bg1"/>
          </a:solidFill>
          <a:ln>
            <a:noFill/>
          </a:ln>
          <a:effectLst/>
        </p:spPr>
        <p:txBody>
          <a:bodyPr wrap="none" anchor="ctr"/>
          <a:lstStyle/>
          <a:p>
            <a:endParaRPr lang="en-GB" sz="4808"/>
          </a:p>
        </p:txBody>
      </p:sp>
      <p:sp>
        <p:nvSpPr>
          <p:cNvPr id="82947" name="Freeform 3"/>
          <p:cNvSpPr>
            <a:spLocks noChangeArrowheads="1"/>
          </p:cNvSpPr>
          <p:nvPr/>
        </p:nvSpPr>
        <p:spPr bwMode="auto">
          <a:xfrm>
            <a:off x="1213758" y="1570996"/>
            <a:ext cx="6442990" cy="602639"/>
          </a:xfrm>
          <a:custGeom>
            <a:avLst/>
            <a:gdLst>
              <a:gd name="T0" fmla="*/ 0 w 6432804"/>
              <a:gd name="T1" fmla="*/ 0 h 601218"/>
              <a:gd name="T2" fmla="*/ 0 w 6432804"/>
              <a:gd name="T3" fmla="*/ 604787 h 601218"/>
              <a:gd name="T4" fmla="*/ 6430772 w 6432804"/>
              <a:gd name="T5" fmla="*/ 604786 h 601218"/>
              <a:gd name="T6" fmla="*/ 6430772 w 6432804"/>
              <a:gd name="T7" fmla="*/ 0 h 601218"/>
              <a:gd name="T8" fmla="*/ 0 w 6432804"/>
              <a:gd name="T9" fmla="*/ 0 h 6012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32804" h="601218">
                <a:moveTo>
                  <a:pt x="0" y="0"/>
                </a:moveTo>
                <a:lnTo>
                  <a:pt x="0" y="601218"/>
                </a:lnTo>
                <a:lnTo>
                  <a:pt x="6432804" y="601217"/>
                </a:lnTo>
                <a:lnTo>
                  <a:pt x="6432804" y="0"/>
                </a:lnTo>
                <a:lnTo>
                  <a:pt x="0" y="0"/>
                </a:lnTo>
                <a:close/>
              </a:path>
            </a:pathLst>
          </a:custGeom>
          <a:noFill/>
          <a:ln w="28440">
            <a:solidFill>
              <a:srgbClr val="FEFFFE"/>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4808"/>
          </a:p>
        </p:txBody>
      </p:sp>
      <p:sp>
        <p:nvSpPr>
          <p:cNvPr id="82948" name="Freeform 4"/>
          <p:cNvSpPr>
            <a:spLocks noChangeArrowheads="1"/>
          </p:cNvSpPr>
          <p:nvPr/>
        </p:nvSpPr>
        <p:spPr bwMode="auto">
          <a:xfrm>
            <a:off x="1213758" y="2173636"/>
            <a:ext cx="6442990" cy="2960722"/>
          </a:xfrm>
          <a:custGeom>
            <a:avLst/>
            <a:gdLst>
              <a:gd name="T0" fmla="*/ 0 w 6432042"/>
              <a:gd name="T1" fmla="*/ 0 h 2955798"/>
              <a:gd name="T2" fmla="*/ 0 w 6432042"/>
              <a:gd name="T3" fmla="*/ 2956814 h 2955798"/>
              <a:gd name="T4" fmla="*/ 6436106 w 6432042"/>
              <a:gd name="T5" fmla="*/ 2956814 h 2955798"/>
              <a:gd name="T6" fmla="*/ 6436106 w 6432042"/>
              <a:gd name="T7" fmla="*/ 0 h 2955798"/>
              <a:gd name="T8" fmla="*/ 0 w 6432042"/>
              <a:gd name="T9" fmla="*/ 0 h 29557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32042" h="2955798">
                <a:moveTo>
                  <a:pt x="0" y="0"/>
                </a:moveTo>
                <a:lnTo>
                  <a:pt x="0" y="2955798"/>
                </a:lnTo>
                <a:lnTo>
                  <a:pt x="6432042" y="2955798"/>
                </a:lnTo>
                <a:lnTo>
                  <a:pt x="6432042" y="0"/>
                </a:lnTo>
                <a:lnTo>
                  <a:pt x="0" y="0"/>
                </a:lnTo>
                <a:close/>
              </a:path>
            </a:pathLst>
          </a:custGeom>
          <a:solidFill>
            <a:schemeClr val="bg1"/>
          </a:solidFill>
          <a:ln>
            <a:noFill/>
          </a:ln>
          <a:effectLst/>
        </p:spPr>
        <p:txBody>
          <a:bodyPr wrap="none" anchor="ctr"/>
          <a:lstStyle/>
          <a:p>
            <a:endParaRPr lang="en-GB" sz="4808"/>
          </a:p>
        </p:txBody>
      </p:sp>
      <p:sp>
        <p:nvSpPr>
          <p:cNvPr id="82949" name="Freeform 5"/>
          <p:cNvSpPr>
            <a:spLocks noChangeArrowheads="1"/>
          </p:cNvSpPr>
          <p:nvPr/>
        </p:nvSpPr>
        <p:spPr bwMode="auto">
          <a:xfrm>
            <a:off x="1213758" y="2173636"/>
            <a:ext cx="6442990" cy="2960722"/>
          </a:xfrm>
          <a:custGeom>
            <a:avLst/>
            <a:gdLst>
              <a:gd name="T0" fmla="*/ 0 w 6432804"/>
              <a:gd name="T1" fmla="*/ 0 h 2955798"/>
              <a:gd name="T2" fmla="*/ 0 w 6432804"/>
              <a:gd name="T3" fmla="*/ 2956814 h 2955798"/>
              <a:gd name="T4" fmla="*/ 6430772 w 6432804"/>
              <a:gd name="T5" fmla="*/ 2956814 h 2955798"/>
              <a:gd name="T6" fmla="*/ 6430772 w 6432804"/>
              <a:gd name="T7" fmla="*/ 0 h 2955798"/>
              <a:gd name="T8" fmla="*/ 0 w 6432804"/>
              <a:gd name="T9" fmla="*/ 0 h 29557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32804" h="2955798">
                <a:moveTo>
                  <a:pt x="0" y="0"/>
                </a:moveTo>
                <a:lnTo>
                  <a:pt x="0" y="2955798"/>
                </a:lnTo>
                <a:lnTo>
                  <a:pt x="6432804" y="2955798"/>
                </a:lnTo>
                <a:lnTo>
                  <a:pt x="6432804" y="0"/>
                </a:lnTo>
                <a:lnTo>
                  <a:pt x="0" y="0"/>
                </a:lnTo>
                <a:close/>
              </a:path>
            </a:pathLst>
          </a:custGeom>
          <a:noFill/>
          <a:ln w="28440">
            <a:solidFill>
              <a:srgbClr val="FEFFFE"/>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4808"/>
          </a:p>
        </p:txBody>
      </p:sp>
      <p:sp>
        <p:nvSpPr>
          <p:cNvPr id="82951" name="Text Box 7"/>
          <p:cNvSpPr txBox="1">
            <a:spLocks noChangeArrowheads="1"/>
          </p:cNvSpPr>
          <p:nvPr/>
        </p:nvSpPr>
        <p:spPr bwMode="auto">
          <a:xfrm>
            <a:off x="421900" y="634441"/>
            <a:ext cx="1698202" cy="3068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12700">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1pPr>
            <a:lvl2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2pPr>
            <a:lvl3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3pPr>
            <a:lvl4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4pPr>
            <a:lvl5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9pPr>
          </a:lstStyle>
          <a:p>
            <a:pPr>
              <a:lnSpc>
                <a:spcPts val="2342"/>
              </a:lnSpc>
              <a:spcBef>
                <a:spcPts val="113"/>
              </a:spcBef>
              <a:buSzPct val="100000"/>
            </a:pPr>
            <a:r>
              <a:rPr lang="en-US" altLang="en-US" sz="2204" b="1" dirty="0">
                <a:solidFill>
                  <a:srgbClr val="113387"/>
                </a:solidFill>
                <a:latin typeface="Arial" panose="020B0604020202020204" pitchFamily="34" charset="0"/>
                <a:cs typeface="Arial" panose="020B0604020202020204" pitchFamily="34" charset="0"/>
              </a:rPr>
              <a:t>Declaration</a:t>
            </a:r>
          </a:p>
        </p:txBody>
      </p:sp>
      <p:sp>
        <p:nvSpPr>
          <p:cNvPr id="82952" name="Text Box 8"/>
          <p:cNvSpPr txBox="1">
            <a:spLocks noChangeArrowheads="1"/>
          </p:cNvSpPr>
          <p:nvPr/>
        </p:nvSpPr>
        <p:spPr bwMode="auto">
          <a:xfrm>
            <a:off x="1835696" y="634441"/>
            <a:ext cx="1357925" cy="3068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12700">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1pPr>
            <a:lvl2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2pPr>
            <a:lvl3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3pPr>
            <a:lvl4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4pPr>
            <a:lvl5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9pPr>
          </a:lstStyle>
          <a:p>
            <a:pPr>
              <a:lnSpc>
                <a:spcPts val="2342"/>
              </a:lnSpc>
              <a:spcBef>
                <a:spcPts val="113"/>
              </a:spcBef>
              <a:buSzPct val="100000"/>
            </a:pPr>
            <a:r>
              <a:rPr lang="en-US" altLang="en-US" sz="2204" b="1" dirty="0">
                <a:solidFill>
                  <a:srgbClr val="113387"/>
                </a:solidFill>
                <a:latin typeface="Arial" panose="020B0604020202020204" pitchFamily="34" charset="0"/>
                <a:cs typeface="Arial" panose="020B0604020202020204" pitchFamily="34" charset="0"/>
              </a:rPr>
              <a:t>linked</a:t>
            </a:r>
          </a:p>
        </p:txBody>
      </p:sp>
      <p:sp>
        <p:nvSpPr>
          <p:cNvPr id="82953" name="Text Box 9"/>
          <p:cNvSpPr txBox="1">
            <a:spLocks noChangeArrowheads="1"/>
          </p:cNvSpPr>
          <p:nvPr/>
        </p:nvSpPr>
        <p:spPr bwMode="auto">
          <a:xfrm>
            <a:off x="440981" y="6546345"/>
            <a:ext cx="1547145" cy="1272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12700">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1pPr>
            <a:lvl2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2pPr>
            <a:lvl3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3pPr>
            <a:lvl4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4pPr>
            <a:lvl5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9pPr>
          </a:lstStyle>
          <a:p>
            <a:pPr>
              <a:lnSpc>
                <a:spcPts val="901"/>
              </a:lnSpc>
              <a:spcBef>
                <a:spcPts val="50"/>
              </a:spcBef>
              <a:buSzPct val="100000"/>
            </a:pPr>
            <a:r>
              <a:rPr lang="en-US" altLang="en-US" sz="801">
                <a:solidFill>
                  <a:srgbClr val="5E5E5E"/>
                </a:solidFill>
                <a:latin typeface="Arial" panose="020B0604020202020204" pitchFamily="34" charset="0"/>
                <a:cs typeface="Arial" panose="020B0604020202020204" pitchFamily="34" charset="0"/>
              </a:rPr>
              <a:t>© .</a:t>
            </a:r>
          </a:p>
        </p:txBody>
      </p:sp>
      <p:sp>
        <p:nvSpPr>
          <p:cNvPr id="82954" name="Text Box 10"/>
          <p:cNvSpPr txBox="1">
            <a:spLocks noChangeArrowheads="1"/>
          </p:cNvSpPr>
          <p:nvPr/>
        </p:nvSpPr>
        <p:spPr bwMode="auto">
          <a:xfrm>
            <a:off x="8558323" y="6544755"/>
            <a:ext cx="154237" cy="1272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12700">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1pPr>
            <a:lvl2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2pPr>
            <a:lvl3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3pPr>
            <a:lvl4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4pPr>
            <a:lvl5pPr>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12700" algn="l"/>
                <a:tab pos="469900" algn="l"/>
                <a:tab pos="927100" algn="l"/>
                <a:tab pos="1384300" algn="l"/>
                <a:tab pos="1841500" algn="l"/>
                <a:tab pos="2298700" algn="l"/>
                <a:tab pos="2755900" algn="l"/>
                <a:tab pos="3213100" algn="l"/>
                <a:tab pos="3670300" algn="l"/>
                <a:tab pos="4127500" algn="l"/>
                <a:tab pos="4584700" algn="l"/>
                <a:tab pos="5041900" algn="l"/>
                <a:tab pos="5499100" algn="l"/>
                <a:tab pos="5956300" algn="l"/>
                <a:tab pos="6413500" algn="l"/>
                <a:tab pos="6870700" algn="l"/>
                <a:tab pos="7327900" algn="l"/>
                <a:tab pos="7785100" algn="l"/>
                <a:tab pos="8242300" algn="l"/>
                <a:tab pos="8699500" algn="l"/>
                <a:tab pos="9156700" algn="l"/>
              </a:tabLst>
              <a:defRPr>
                <a:solidFill>
                  <a:schemeClr val="bg1"/>
                </a:solidFill>
                <a:latin typeface="Calibri" panose="020F0502020204030204" pitchFamily="34" charset="0"/>
                <a:ea typeface="Microsoft YaHei" panose="020B0503020204020204" pitchFamily="34" charset="-122"/>
              </a:defRPr>
            </a:lvl9pPr>
          </a:lstStyle>
          <a:p>
            <a:pPr>
              <a:lnSpc>
                <a:spcPts val="901"/>
              </a:lnSpc>
              <a:spcBef>
                <a:spcPts val="50"/>
              </a:spcBef>
              <a:buSzPct val="100000"/>
            </a:pPr>
            <a:r>
              <a:rPr lang="en-US" altLang="en-US" sz="801">
                <a:solidFill>
                  <a:srgbClr val="000000"/>
                </a:solidFill>
                <a:latin typeface="Arial" panose="020B0604020202020204" pitchFamily="34" charset="0"/>
                <a:cs typeface="Arial" panose="020B0604020202020204" pitchFamily="34" charset="0"/>
              </a:rPr>
              <a:t>35</a:t>
            </a:r>
          </a:p>
        </p:txBody>
      </p:sp>
      <p:sp>
        <p:nvSpPr>
          <p:cNvPr id="51212" name="Text Box 11"/>
          <p:cNvSpPr txBox="1">
            <a:spLocks noChangeArrowheads="1"/>
          </p:cNvSpPr>
          <p:nvPr/>
        </p:nvSpPr>
        <p:spPr bwMode="auto">
          <a:xfrm>
            <a:off x="1190917" y="1430035"/>
            <a:ext cx="6442990" cy="558805"/>
          </a:xfrm>
          <a:prstGeom prst="rect">
            <a:avLst/>
          </a:prstGeom>
          <a:solidFill>
            <a:schemeClr val="bg1"/>
          </a:solidFill>
          <a:ln>
            <a:noFill/>
          </a:ln>
          <a:effectLst/>
        </p:spPr>
        <p:txBody>
          <a:bodyPr lIns="0" tIns="0" rIns="0" bIns="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9pPr>
          </a:lstStyle>
          <a:p>
            <a:pPr eaLnBrk="1" hangingPunct="1">
              <a:lnSpc>
                <a:spcPts val="539"/>
              </a:lnSpc>
              <a:spcBef>
                <a:spcPts val="13"/>
              </a:spcBef>
              <a:buSzPct val="100000"/>
              <a:defRPr/>
            </a:pPr>
            <a:endParaRPr lang="en-US" altLang="en-US" sz="501" dirty="0">
              <a:solidFill>
                <a:srgbClr val="000000"/>
              </a:solidFill>
            </a:endParaRPr>
          </a:p>
          <a:p>
            <a:pPr marL="343449" indent="-343449" eaLnBrk="1" hangingPunct="1">
              <a:lnSpc>
                <a:spcPct val="96000"/>
              </a:lnSpc>
              <a:spcBef>
                <a:spcPts val="1002"/>
              </a:spcBef>
              <a:buSzPct val="100000"/>
              <a:buFont typeface="Arial" panose="020B0604020202020204" pitchFamily="34" charset="0"/>
              <a:buChar char="•"/>
              <a:defRPr/>
            </a:pPr>
            <a:r>
              <a:rPr lang="en-US" altLang="en-US" sz="2003" dirty="0">
                <a:solidFill>
                  <a:srgbClr val="FF0000"/>
                </a:solidFill>
                <a:latin typeface="Arial" charset="0"/>
                <a:cs typeface="Arial" charset="0"/>
              </a:rPr>
              <a:t>Advantages of Declaration Linked</a:t>
            </a:r>
          </a:p>
        </p:txBody>
      </p:sp>
      <p:sp>
        <p:nvSpPr>
          <p:cNvPr id="51213" name="Text Box 12"/>
          <p:cNvSpPr txBox="1">
            <a:spLocks noChangeArrowheads="1"/>
          </p:cNvSpPr>
          <p:nvPr/>
        </p:nvSpPr>
        <p:spPr bwMode="auto">
          <a:xfrm>
            <a:off x="0" y="2314597"/>
            <a:ext cx="9144000" cy="4357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Calibri" pitchFamily="32" charset="0"/>
                <a:ea typeface="Microsoft YaHei" charset="-122"/>
              </a:defRPr>
            </a:lvl9pPr>
          </a:lstStyle>
          <a:p>
            <a:pPr eaLnBrk="1" hangingPunct="1">
              <a:lnSpc>
                <a:spcPts val="539"/>
              </a:lnSpc>
              <a:buSzPct val="100000"/>
              <a:defRPr/>
            </a:pPr>
            <a:endParaRPr lang="en-US" altLang="en-US" sz="501" dirty="0">
              <a:solidFill>
                <a:srgbClr val="000000"/>
              </a:solidFill>
            </a:endParaRPr>
          </a:p>
          <a:p>
            <a:pPr marL="343449" indent="-343449" eaLnBrk="1" hangingPunct="1">
              <a:lnSpc>
                <a:spcPct val="114000"/>
              </a:lnSpc>
              <a:buSzPct val="100000"/>
              <a:buFont typeface="Arial" panose="020B0604020202020204" pitchFamily="34" charset="0"/>
              <a:buChar char="•"/>
              <a:defRPr/>
            </a:pPr>
            <a:r>
              <a:rPr lang="en-US" altLang="en-US" sz="2003" dirty="0">
                <a:solidFill>
                  <a:srgbClr val="000000"/>
                </a:solidFill>
                <a:latin typeface="Arial" charset="0"/>
                <a:cs typeface="Arial" charset="0"/>
              </a:rPr>
              <a:t>Greatly reduces the risk of underinsurance – average does not apply UNLESS THE SI ON THE ESTIMATED GROSS PROFIT (NOT INCLUDING THE UPLIFT) IS LESS THAN 50% OF TURNOVER X RATE OF GROSS PROFIT AT TIME OF DAMAGE (proportionately increased when the indemnity period exceeds 12 months)</a:t>
            </a:r>
          </a:p>
          <a:p>
            <a:pPr marL="343449" indent="-343449" eaLnBrk="1" hangingPunct="1">
              <a:lnSpc>
                <a:spcPct val="114000"/>
              </a:lnSpc>
              <a:buSzPct val="100000"/>
              <a:buFont typeface="Arial" panose="020B0604020202020204" pitchFamily="34" charset="0"/>
              <a:buChar char="•"/>
              <a:defRPr/>
            </a:pPr>
            <a:r>
              <a:rPr lang="en-US" altLang="en-US" sz="2003" dirty="0">
                <a:solidFill>
                  <a:srgbClr val="000000"/>
                </a:solidFill>
                <a:latin typeface="Arial" charset="0"/>
                <a:cs typeface="Arial" charset="0"/>
              </a:rPr>
              <a:t>Puts client into a favorable position when assessing future sums insured.</a:t>
            </a:r>
          </a:p>
          <a:p>
            <a:pPr marL="343449" indent="-343449" eaLnBrk="1" hangingPunct="1">
              <a:lnSpc>
                <a:spcPct val="114000"/>
              </a:lnSpc>
              <a:buSzPct val="100000"/>
              <a:buFont typeface="Arial" panose="020B0604020202020204" pitchFamily="34" charset="0"/>
              <a:buChar char="•"/>
              <a:defRPr/>
            </a:pPr>
            <a:r>
              <a:rPr lang="en-US" altLang="en-US" sz="2003" dirty="0">
                <a:solidFill>
                  <a:srgbClr val="000000"/>
                </a:solidFill>
                <a:latin typeface="Arial" charset="0"/>
                <a:cs typeface="Arial" charset="0"/>
              </a:rPr>
              <a:t>External accountant verifies the figures annually.</a:t>
            </a:r>
          </a:p>
          <a:p>
            <a:pPr marL="343449" indent="-343449" eaLnBrk="1" hangingPunct="1">
              <a:lnSpc>
                <a:spcPct val="114000"/>
              </a:lnSpc>
              <a:buSzPct val="100000"/>
              <a:buFont typeface="Arial" panose="020B0604020202020204" pitchFamily="34" charset="0"/>
              <a:buChar char="•"/>
              <a:defRPr/>
            </a:pPr>
            <a:r>
              <a:rPr lang="en-US" altLang="en-US" sz="2003" dirty="0">
                <a:solidFill>
                  <a:srgbClr val="000000"/>
                </a:solidFill>
                <a:latin typeface="Arial" charset="0"/>
                <a:cs typeface="Arial" charset="0"/>
              </a:rPr>
              <a:t>Premiums accurately reflect the risk potential.</a:t>
            </a:r>
          </a:p>
          <a:p>
            <a:pPr marL="343449" indent="-343449" eaLnBrk="1" hangingPunct="1">
              <a:lnSpc>
                <a:spcPct val="114000"/>
              </a:lnSpc>
              <a:buSzPct val="100000"/>
              <a:buFont typeface="Arial" panose="020B0604020202020204" pitchFamily="34" charset="0"/>
              <a:buChar char="•"/>
              <a:defRPr/>
            </a:pPr>
            <a:r>
              <a:rPr lang="en-US" altLang="en-US" sz="2003" dirty="0">
                <a:solidFill>
                  <a:srgbClr val="000000"/>
                </a:solidFill>
                <a:latin typeface="Arial" charset="0"/>
                <a:cs typeface="Arial" charset="0"/>
              </a:rPr>
              <a:t>Additional charge or partial return of premium.</a:t>
            </a:r>
          </a:p>
          <a:p>
            <a:pPr marL="343449" indent="-343449" algn="l" eaLnBrk="1" hangingPunct="1">
              <a:lnSpc>
                <a:spcPct val="114000"/>
              </a:lnSpc>
              <a:buSzPct val="100000"/>
              <a:buFont typeface="Arial" panose="020B0604020202020204" pitchFamily="34" charset="0"/>
              <a:buChar char="•"/>
              <a:defRPr/>
            </a:pPr>
            <a:r>
              <a:rPr lang="en-US" altLang="en-US" sz="2003" dirty="0">
                <a:solidFill>
                  <a:srgbClr val="000000"/>
                </a:solidFill>
                <a:latin typeface="Arial" charset="0"/>
                <a:cs typeface="Arial" charset="0"/>
              </a:rPr>
              <a:t>Are there any disadvantages to the Insurer?</a:t>
            </a:r>
          </a:p>
        </p:txBody>
      </p:sp>
    </p:spTree>
    <p:extLst>
      <p:ext uri="{BB962C8B-B14F-4D97-AF65-F5344CB8AC3E}">
        <p14:creationId xmlns:p14="http://schemas.microsoft.com/office/powerpoint/2010/main" val="28982153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Property Damage proviso/ Warranty</a:t>
            </a:r>
          </a:p>
        </p:txBody>
      </p:sp>
      <p:sp>
        <p:nvSpPr>
          <p:cNvPr id="5" name="Content Placeholder 4"/>
          <p:cNvSpPr>
            <a:spLocks noGrp="1"/>
          </p:cNvSpPr>
          <p:nvPr>
            <p:ph idx="1"/>
          </p:nvPr>
        </p:nvSpPr>
        <p:spPr/>
        <p:txBody>
          <a:bodyPr/>
          <a:lstStyle/>
          <a:p>
            <a:pPr marL="342900" indent="-342900">
              <a:buFont typeface="Arial" panose="020B0604020202020204" pitchFamily="34" charset="0"/>
              <a:buChar char="•"/>
            </a:pPr>
            <a:r>
              <a:rPr lang="en-GB" dirty="0"/>
              <a:t>This states that there is no BI cover in force unless there is also a valid property policy in place which is covering the claim</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So what is the position if there is a £10,000 deductible on the property policy but no such deductible under the BI section. There is a property loss of £8,000 causing a BI loss of £2,000 – is the £2,000 covered?</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What about explosions of boilers under internal steam pressure used for revenue generation.</a:t>
            </a:r>
          </a:p>
        </p:txBody>
      </p:sp>
      <p:sp>
        <p:nvSpPr>
          <p:cNvPr id="2" name="Date Placeholder 1"/>
          <p:cNvSpPr>
            <a:spLocks noGrp="1"/>
          </p:cNvSpPr>
          <p:nvPr>
            <p:ph type="dt" sz="half" idx="10"/>
          </p:nvPr>
        </p:nvSpPr>
        <p:spPr/>
        <p:txBody>
          <a:bodyPr/>
          <a:lstStyle/>
          <a:p>
            <a:r>
              <a:rPr lang="en-US" dirty="0"/>
              <a:t>.</a:t>
            </a:r>
          </a:p>
          <a:p>
            <a:endParaRPr lang="en-US" dirty="0"/>
          </a:p>
        </p:txBody>
      </p:sp>
      <p:sp>
        <p:nvSpPr>
          <p:cNvPr id="3" name="Slide Number Placeholder 2"/>
          <p:cNvSpPr>
            <a:spLocks noGrp="1"/>
          </p:cNvSpPr>
          <p:nvPr>
            <p:ph type="sldNum" sz="quarter" idx="11"/>
          </p:nvPr>
        </p:nvSpPr>
        <p:spPr/>
        <p:txBody>
          <a:bodyPr/>
          <a:lstStyle/>
          <a:p>
            <a:fld id="{03DFA07C-0AA3-4C05-8AD1-B1CAC0F240FF}" type="slidenum">
              <a:rPr lang="en-US" smtClean="0"/>
              <a:pPr/>
              <a:t>19</a:t>
            </a:fld>
            <a:endParaRPr lang="en-US"/>
          </a:p>
          <a:p>
            <a:endParaRPr lang="en-US"/>
          </a:p>
        </p:txBody>
      </p:sp>
    </p:spTree>
    <p:extLst>
      <p:ext uri="{BB962C8B-B14F-4D97-AF65-F5344CB8AC3E}">
        <p14:creationId xmlns:p14="http://schemas.microsoft.com/office/powerpoint/2010/main" val="3302080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a:extLst>
              <a:ext uri="{FF2B5EF4-FFF2-40B4-BE49-F238E27FC236}">
                <a16:creationId xmlns:a16="http://schemas.microsoft.com/office/drawing/2014/main" id="{372EAC9C-684D-4288-BAF8-18391638F11D}"/>
              </a:ext>
            </a:extLst>
          </p:cNvPr>
          <p:cNvSpPr>
            <a:spLocks noGrp="1" noChangeArrowheads="1"/>
          </p:cNvSpPr>
          <p:nvPr>
            <p:ph type="title"/>
          </p:nvPr>
        </p:nvSpPr>
        <p:spPr>
          <a:xfrm>
            <a:off x="395288" y="260350"/>
            <a:ext cx="6784975" cy="338138"/>
          </a:xfrm>
        </p:spPr>
        <p:txBody>
          <a:bodyPr/>
          <a:lstStyle/>
          <a:p>
            <a:r>
              <a:rPr lang="en-GB" altLang="en-US" sz="2000" b="1">
                <a:solidFill>
                  <a:srgbClr val="FF0000"/>
                </a:solidFill>
              </a:rPr>
              <a:t>Alan Chandler, Chartered Insurer</a:t>
            </a:r>
          </a:p>
        </p:txBody>
      </p:sp>
      <p:sp>
        <p:nvSpPr>
          <p:cNvPr id="18435" name="Content Placeholder 4">
            <a:extLst>
              <a:ext uri="{FF2B5EF4-FFF2-40B4-BE49-F238E27FC236}">
                <a16:creationId xmlns:a16="http://schemas.microsoft.com/office/drawing/2014/main" id="{A1026A9A-D7A7-4BDD-A36C-A5F9AB244798}"/>
              </a:ext>
            </a:extLst>
          </p:cNvPr>
          <p:cNvSpPr>
            <a:spLocks noGrp="1" noChangeArrowheads="1"/>
          </p:cNvSpPr>
          <p:nvPr>
            <p:ph idx="1"/>
          </p:nvPr>
        </p:nvSpPr>
        <p:spPr>
          <a:xfrm>
            <a:off x="468313" y="765175"/>
            <a:ext cx="7920037" cy="5472113"/>
          </a:xfrm>
        </p:spPr>
        <p:txBody>
          <a:bodyPr/>
          <a:lstStyle/>
          <a:p>
            <a:r>
              <a:rPr lang="en-GB" altLang="en-US" b="1">
                <a:cs typeface="Arial" panose="020B0604020202020204" pitchFamily="34" charset="0"/>
              </a:rPr>
              <a:t>I have trained more than 2,000 individuals to become ACII qualified</a:t>
            </a:r>
          </a:p>
          <a:p>
            <a:r>
              <a:rPr lang="en-GB" altLang="en-US">
                <a:cs typeface="Arial" panose="020B0604020202020204" pitchFamily="34" charset="0"/>
              </a:rPr>
              <a:t>I have trained over 50% of the individuals in the last 8 years that have gone onto achieve the highest ACII pass in the whole of the UK. </a:t>
            </a:r>
          </a:p>
          <a:p>
            <a:r>
              <a:rPr lang="en-GB" altLang="en-US">
                <a:cs typeface="Arial" panose="020B0604020202020204" pitchFamily="34" charset="0"/>
              </a:rPr>
              <a:t>I train to a pass rate of more than 96% in all CII qualification levels. Certificate , Diploma and Advanced Diploma.</a:t>
            </a:r>
          </a:p>
          <a:p>
            <a:r>
              <a:rPr lang="en-GB" altLang="en-US">
                <a:cs typeface="Arial" panose="020B0604020202020204" pitchFamily="34" charset="0"/>
              </a:rPr>
              <a:t>I deliver the Allianz scholarship and academy programmes in both the UK and Ireland and I have been a Cii examiner.</a:t>
            </a:r>
          </a:p>
          <a:p>
            <a:r>
              <a:rPr lang="en-GB" altLang="en-US">
                <a:cs typeface="Arial" panose="020B0604020202020204" pitchFamily="34" charset="0"/>
              </a:rPr>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a:p>
          <a:p>
            <a:endParaRPr lang="en-GB" altLang="en-US"/>
          </a:p>
          <a:p>
            <a:endParaRPr lang="en-GB"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ChangeArrowheads="1"/>
          </p:cNvSpPr>
          <p:nvPr>
            <p:ph type="title"/>
          </p:nvPr>
        </p:nvSpPr>
        <p:spPr>
          <a:xfrm>
            <a:off x="441325" y="608013"/>
            <a:ext cx="7292975" cy="338137"/>
          </a:xfrm>
        </p:spPr>
        <p:txBody>
          <a:bodyPr/>
          <a:lstStyle/>
          <a:p>
            <a:r>
              <a:rPr lang="en-US" altLang="en-US" dirty="0"/>
              <a:t>Advanced Loss of Profit</a:t>
            </a:r>
          </a:p>
        </p:txBody>
      </p:sp>
      <p:sp>
        <p:nvSpPr>
          <p:cNvPr id="64516" name="Rectangle 10"/>
          <p:cNvSpPr>
            <a:spLocks noGrp="1" noChangeArrowheads="1"/>
          </p:cNvSpPr>
          <p:nvPr>
            <p:ph type="body" idx="1"/>
          </p:nvPr>
        </p:nvSpPr>
        <p:spPr>
          <a:xfrm>
            <a:off x="468313" y="1371600"/>
            <a:ext cx="8207375" cy="3048000"/>
          </a:xfrm>
          <a:solidFill>
            <a:schemeClr val="folHlink"/>
          </a:solidFill>
        </p:spPr>
        <p:txBody>
          <a:bodyPr/>
          <a:lstStyle/>
          <a:p>
            <a:pPr marL="342900" indent="-342900">
              <a:buFont typeface="Wingdings" panose="05000000000000000000" pitchFamily="2" charset="2"/>
              <a:buChar char="§"/>
            </a:pPr>
            <a:r>
              <a:rPr lang="en-GB" altLang="en-US" sz="1800" dirty="0"/>
              <a:t>Kevin’s kebabs will be opening a takeaway restaurant in a new shopping centre in Bristol.</a:t>
            </a:r>
          </a:p>
          <a:p>
            <a:pPr marL="342900" indent="-342900">
              <a:buFont typeface="Wingdings" panose="05000000000000000000" pitchFamily="2" charset="2"/>
              <a:buChar char="§"/>
            </a:pPr>
            <a:r>
              <a:rPr lang="en-GB" altLang="en-US" sz="1800" dirty="0"/>
              <a:t>They plan to commence the operation in October to benefit from the Christmas trade.</a:t>
            </a:r>
          </a:p>
          <a:p>
            <a:pPr marL="342900" indent="-342900">
              <a:buFont typeface="Wingdings" panose="05000000000000000000" pitchFamily="2" charset="2"/>
              <a:buChar char="§"/>
            </a:pPr>
            <a:r>
              <a:rPr lang="en-GB" altLang="en-US" sz="1800" dirty="0"/>
              <a:t>How could they protect against loss of income if there was a fire on the construction site which might cause the opening to be delayed.</a:t>
            </a:r>
          </a:p>
          <a:p>
            <a:pPr marL="342900" indent="-342900">
              <a:buFontTx/>
              <a:buChar char="•"/>
            </a:pPr>
            <a:endParaRPr lang="en-GB" altLang="en-US" sz="1800" dirty="0"/>
          </a:p>
        </p:txBody>
      </p:sp>
      <p:sp>
        <p:nvSpPr>
          <p:cNvPr id="64518" name="Rectangle 13"/>
          <p:cNvSpPr>
            <a:spLocks noChangeArrowheads="1"/>
          </p:cNvSpPr>
          <p:nvPr/>
        </p:nvSpPr>
        <p:spPr bwMode="gray">
          <a:xfrm>
            <a:off x="909638" y="5083175"/>
            <a:ext cx="8007350" cy="373063"/>
          </a:xfrm>
          <a:prstGeom prst="rect">
            <a:avLst/>
          </a:prstGeom>
          <a:noFill/>
          <a:ln>
            <a:noFill/>
          </a:ln>
          <a:effectLst/>
          <a:extLst>
            <a:ext uri="{909E8E84-426E-40DD-AFC4-6F175D3DCCD1}">
              <a14:hiddenFill xmlns:a14="http://schemas.microsoft.com/office/drawing/2010/main">
                <a:solidFill>
                  <a:srgbClr val="819CCC"/>
                </a:solidFill>
              </a14:hiddenFill>
            </a:ext>
            <a:ext uri="{91240B29-F687-4F45-9708-019B960494DF}">
              <a14:hiddenLine xmlns:a14="http://schemas.microsoft.com/office/drawing/2010/main" w="28575" algn="ctr">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a:spcAft>
                <a:spcPct val="30000"/>
              </a:spcAft>
              <a:defRPr sz="2000">
                <a:solidFill>
                  <a:schemeClr val="accent1"/>
                </a:solidFill>
                <a:latin typeface="Arial" panose="020B0604020202020204" pitchFamily="34" charset="0"/>
              </a:defRPr>
            </a:lvl1pPr>
            <a:lvl2pPr marL="742950" indent="-285750">
              <a:spcAft>
                <a:spcPct val="30000"/>
              </a:spcAft>
              <a:buFont typeface="Wingdings" panose="05000000000000000000" pitchFamily="2" charset="2"/>
              <a:defRPr>
                <a:solidFill>
                  <a:schemeClr val="tx1"/>
                </a:solidFill>
                <a:latin typeface="Arial" panose="020B0604020202020204" pitchFamily="34" charset="0"/>
              </a:defRPr>
            </a:lvl2pPr>
            <a:lvl3pPr marL="1143000" indent="-228600">
              <a:spcAft>
                <a:spcPct val="30000"/>
              </a:spcAft>
              <a:buClr>
                <a:schemeClr val="accent1"/>
              </a:buClr>
              <a:buFont typeface="Wingdings" panose="05000000000000000000" pitchFamily="2" charset="2"/>
              <a:buChar char="§"/>
              <a:defRPr>
                <a:solidFill>
                  <a:schemeClr val="tx1"/>
                </a:solidFill>
                <a:latin typeface="Arial" panose="020B0604020202020204" pitchFamily="34" charset="0"/>
              </a:defRPr>
            </a:lvl3pPr>
            <a:lvl4pPr marL="1600200" indent="-228600">
              <a:spcAft>
                <a:spcPct val="30000"/>
              </a:spcAft>
              <a:buClr>
                <a:schemeClr val="tx1"/>
              </a:buClr>
              <a:buChar char="-"/>
              <a:defRPr>
                <a:solidFill>
                  <a:schemeClr val="tx1"/>
                </a:solidFill>
                <a:latin typeface="Arial" panose="020B0604020202020204" pitchFamily="34" charset="0"/>
              </a:defRPr>
            </a:lvl4pPr>
            <a:lvl5pPr marL="2057400" indent="-228600">
              <a:spcAft>
                <a:spcPct val="30000"/>
              </a:spcAft>
              <a:buClr>
                <a:schemeClr val="tx1"/>
              </a:buClr>
              <a:buChar char="-"/>
              <a:defRPr>
                <a:solidFill>
                  <a:schemeClr val="tx1"/>
                </a:solidFill>
                <a:latin typeface="Arial" panose="020B0604020202020204" pitchFamily="34" charset="0"/>
              </a:defRPr>
            </a:lvl5pPr>
            <a:lvl6pPr marL="2514600" indent="-228600" eaLnBrk="0" fontAlgn="base" hangingPunct="0">
              <a:spcBef>
                <a:spcPct val="0"/>
              </a:spcBef>
              <a:spcAft>
                <a:spcPct val="30000"/>
              </a:spcAft>
              <a:buClr>
                <a:schemeClr val="tx1"/>
              </a:buClr>
              <a:buChar char="-"/>
              <a:defRPr>
                <a:solidFill>
                  <a:schemeClr val="tx1"/>
                </a:solidFill>
                <a:latin typeface="Arial" panose="020B0604020202020204" pitchFamily="34" charset="0"/>
              </a:defRPr>
            </a:lvl6pPr>
            <a:lvl7pPr marL="2971800" indent="-228600" eaLnBrk="0" fontAlgn="base" hangingPunct="0">
              <a:spcBef>
                <a:spcPct val="0"/>
              </a:spcBef>
              <a:spcAft>
                <a:spcPct val="30000"/>
              </a:spcAft>
              <a:buClr>
                <a:schemeClr val="tx1"/>
              </a:buClr>
              <a:buChar char="-"/>
              <a:defRPr>
                <a:solidFill>
                  <a:schemeClr val="tx1"/>
                </a:solidFill>
                <a:latin typeface="Arial" panose="020B0604020202020204" pitchFamily="34" charset="0"/>
              </a:defRPr>
            </a:lvl7pPr>
            <a:lvl8pPr marL="3429000" indent="-228600" eaLnBrk="0" fontAlgn="base" hangingPunct="0">
              <a:spcBef>
                <a:spcPct val="0"/>
              </a:spcBef>
              <a:spcAft>
                <a:spcPct val="30000"/>
              </a:spcAft>
              <a:buClr>
                <a:schemeClr val="tx1"/>
              </a:buClr>
              <a:buChar char="-"/>
              <a:defRPr>
                <a:solidFill>
                  <a:schemeClr val="tx1"/>
                </a:solidFill>
                <a:latin typeface="Arial" panose="020B0604020202020204" pitchFamily="34" charset="0"/>
              </a:defRPr>
            </a:lvl8pPr>
            <a:lvl9pPr marL="3886200" indent="-228600" eaLnBrk="0" fontAlgn="base" hangingPunct="0">
              <a:spcBef>
                <a:spcPct val="0"/>
              </a:spcBef>
              <a:spcAft>
                <a:spcPct val="30000"/>
              </a:spcAft>
              <a:buClr>
                <a:schemeClr val="tx1"/>
              </a:buClr>
              <a:buChar char="-"/>
              <a:defRPr>
                <a:solidFill>
                  <a:schemeClr val="tx1"/>
                </a:solidFill>
                <a:latin typeface="Arial" panose="020B0604020202020204" pitchFamily="34" charset="0"/>
              </a:defRPr>
            </a:lvl9pPr>
          </a:lstStyle>
          <a:p>
            <a:pPr>
              <a:spcAft>
                <a:spcPct val="0"/>
              </a:spcAft>
              <a:buClr>
                <a:schemeClr val="tx2"/>
              </a:buClr>
              <a:buSzPct val="70000"/>
              <a:buFont typeface="Wingdings" panose="05000000000000000000" pitchFamily="2" charset="2"/>
              <a:buNone/>
            </a:pPr>
            <a:r>
              <a:rPr lang="en-US" altLang="en-US" sz="1800">
                <a:solidFill>
                  <a:srgbClr val="FFFFFF"/>
                </a:solidFill>
              </a:rPr>
              <a:t>What cover might you arrange and what questions would you ask?</a:t>
            </a:r>
          </a:p>
        </p:txBody>
      </p:sp>
    </p:spTree>
    <p:extLst>
      <p:ext uri="{BB962C8B-B14F-4D97-AF65-F5344CB8AC3E}">
        <p14:creationId xmlns:p14="http://schemas.microsoft.com/office/powerpoint/2010/main" val="283914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Business Interruption Extensions – Firstly the most common</a:t>
            </a:r>
          </a:p>
        </p:txBody>
      </p:sp>
      <p:sp>
        <p:nvSpPr>
          <p:cNvPr id="3" name="Content Placeholder 2"/>
          <p:cNvSpPr>
            <a:spLocks noGrp="1"/>
          </p:cNvSpPr>
          <p:nvPr>
            <p:ph idx="1"/>
          </p:nvPr>
        </p:nvSpPr>
        <p:spPr/>
        <p:txBody>
          <a:bodyPr/>
          <a:lstStyle/>
          <a:p>
            <a:pPr marL="457200" indent="-457200">
              <a:buFont typeface="+mj-lt"/>
              <a:buAutoNum type="arabicPeriod"/>
            </a:pPr>
            <a:r>
              <a:rPr lang="en-GB" dirty="0"/>
              <a:t>Specified Customers</a:t>
            </a:r>
          </a:p>
          <a:p>
            <a:pPr marL="457200" indent="-457200">
              <a:buFont typeface="+mj-lt"/>
              <a:buAutoNum type="arabicPeriod"/>
            </a:pPr>
            <a:r>
              <a:rPr lang="en-GB" dirty="0"/>
              <a:t>Unspecified Customers</a:t>
            </a:r>
          </a:p>
          <a:p>
            <a:pPr marL="457200" indent="-457200">
              <a:buFont typeface="+mj-lt"/>
              <a:buAutoNum type="arabicPeriod"/>
            </a:pPr>
            <a:r>
              <a:rPr lang="en-GB" dirty="0"/>
              <a:t>Specified Suppliers</a:t>
            </a:r>
          </a:p>
          <a:p>
            <a:pPr marL="457200" indent="-457200">
              <a:buFont typeface="+mj-lt"/>
              <a:buAutoNum type="arabicPeriod"/>
            </a:pPr>
            <a:r>
              <a:rPr lang="en-GB" dirty="0"/>
              <a:t>Unspecified Suppliers</a:t>
            </a:r>
          </a:p>
          <a:p>
            <a:pPr marL="457200" indent="-457200">
              <a:buFont typeface="+mj-lt"/>
              <a:buAutoNum type="arabicPeriod"/>
            </a:pPr>
            <a:r>
              <a:rPr lang="en-GB" dirty="0"/>
              <a:t>Prevention of access (damage)</a:t>
            </a:r>
          </a:p>
          <a:p>
            <a:pPr marL="457200" indent="-457200">
              <a:buFont typeface="+mj-lt"/>
              <a:buAutoNum type="arabicPeriod"/>
            </a:pPr>
            <a:r>
              <a:rPr lang="en-GB" dirty="0"/>
              <a:t>Prevention of access non damage (Action by police or other authority) </a:t>
            </a:r>
          </a:p>
          <a:p>
            <a:pPr marL="457200" indent="-457200">
              <a:buFont typeface="+mj-lt"/>
              <a:buAutoNum type="arabicPeriod"/>
            </a:pPr>
            <a:r>
              <a:rPr lang="en-GB" dirty="0"/>
              <a:t>Public Utilities</a:t>
            </a:r>
          </a:p>
          <a:p>
            <a:pPr marL="457200" indent="-457200">
              <a:buFont typeface="+mj-lt"/>
              <a:buAutoNum type="arabicPeriod"/>
            </a:pPr>
            <a:r>
              <a:rPr lang="en-GB" dirty="0"/>
              <a:t>Terminal ends (accidental failure of utilities)</a:t>
            </a:r>
          </a:p>
          <a:p>
            <a:pPr marL="457200" indent="-457200">
              <a:buFont typeface="+mj-lt"/>
              <a:buAutoNum type="arabicPeriod"/>
            </a:pPr>
            <a:r>
              <a:rPr lang="en-GB" dirty="0"/>
              <a:t>Specified disease, food poisoning, vermin, pests, defective sanitation, murder or suicide</a:t>
            </a:r>
          </a:p>
          <a:p>
            <a:pPr marL="457200" indent="-457200">
              <a:buFont typeface="+mj-lt"/>
              <a:buAutoNum type="arabicPeriod"/>
            </a:pPr>
            <a:r>
              <a:rPr lang="en-GB" dirty="0"/>
              <a:t>Loss of attraction</a:t>
            </a:r>
          </a:p>
          <a:p>
            <a:pPr marL="457200" indent="-457200">
              <a:buFont typeface="+mj-lt"/>
              <a:buAutoNum type="arabicPeriod"/>
            </a:pPr>
            <a:endParaRPr lang="en-GB" dirty="0"/>
          </a:p>
          <a:p>
            <a:pPr marL="457200" indent="-457200">
              <a:buFont typeface="+mj-lt"/>
              <a:buAutoNum type="arabicPeriod"/>
            </a:pPr>
            <a:endParaRPr lang="en-GB" dirty="0"/>
          </a:p>
        </p:txBody>
      </p:sp>
      <p:sp>
        <p:nvSpPr>
          <p:cNvPr id="4" name="Date Placeholder 3"/>
          <p:cNvSpPr>
            <a:spLocks noGrp="1"/>
          </p:cNvSpPr>
          <p:nvPr>
            <p:ph type="dt" sz="half" idx="10"/>
          </p:nvPr>
        </p:nvSpPr>
        <p:spPr/>
        <p:txBody>
          <a:bodyPr/>
          <a:lstStyle/>
          <a:p>
            <a:r>
              <a:rPr lang="en-US"/>
              <a:t>.</a:t>
            </a:r>
          </a:p>
          <a:p>
            <a:endParaRPr lang="en-US" dirty="0"/>
          </a:p>
        </p:txBody>
      </p:sp>
      <p:sp>
        <p:nvSpPr>
          <p:cNvPr id="5" name="Slide Number Placeholder 4"/>
          <p:cNvSpPr>
            <a:spLocks noGrp="1"/>
          </p:cNvSpPr>
          <p:nvPr>
            <p:ph type="sldNum" sz="quarter" idx="11"/>
          </p:nvPr>
        </p:nvSpPr>
        <p:spPr/>
        <p:txBody>
          <a:bodyPr/>
          <a:lstStyle/>
          <a:p>
            <a:fld id="{8F9B1E1C-308F-4729-8615-00335B4D1E3E}" type="slidenum">
              <a:rPr lang="en-US" smtClean="0"/>
              <a:pPr/>
              <a:t>21</a:t>
            </a:fld>
            <a:endParaRPr lang="en-US"/>
          </a:p>
          <a:p>
            <a:endParaRPr lang="en-US"/>
          </a:p>
        </p:txBody>
      </p:sp>
    </p:spTree>
    <p:extLst>
      <p:ext uri="{BB962C8B-B14F-4D97-AF65-F5344CB8AC3E}">
        <p14:creationId xmlns:p14="http://schemas.microsoft.com/office/powerpoint/2010/main" val="7582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Gross profit / Insured profit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a:t>To start with we are going to look at how we protect firms who have stock.</a:t>
            </a:r>
          </a:p>
          <a:p>
            <a:pPr marL="342900" indent="-342900">
              <a:buFont typeface="Arial" panose="020B0604020202020204" pitchFamily="34" charset="0"/>
              <a:buChar char="•"/>
            </a:pPr>
            <a:r>
              <a:rPr lang="en-GB" dirty="0"/>
              <a:t>Traditionally this has been called Gross Profit cover but sometimes it is now called Insured Profit.</a:t>
            </a:r>
          </a:p>
          <a:p>
            <a:pPr marL="342900" indent="-342900">
              <a:buFont typeface="Arial" panose="020B0604020202020204" pitchFamily="34" charset="0"/>
              <a:buChar char="•"/>
            </a:pPr>
            <a:r>
              <a:rPr lang="en-GB" dirty="0"/>
              <a:t>We are going to look at the Gross profit (Insured profit) formula and in order to understand it we need to look at the costs and the income that would and would not be covered under a BI policy.</a:t>
            </a:r>
          </a:p>
          <a:p>
            <a:pPr marL="342900" indent="-342900">
              <a:buFont typeface="Arial" panose="020B0604020202020204" pitchFamily="34" charset="0"/>
              <a:buChar char="•"/>
            </a:pPr>
            <a:endParaRPr lang="en-GB" dirty="0"/>
          </a:p>
        </p:txBody>
      </p:sp>
      <p:sp>
        <p:nvSpPr>
          <p:cNvPr id="4" name="Date Placeholder 3"/>
          <p:cNvSpPr>
            <a:spLocks noGrp="1"/>
          </p:cNvSpPr>
          <p:nvPr>
            <p:ph type="dt" sz="half" idx="10"/>
          </p:nvPr>
        </p:nvSpPr>
        <p:spPr/>
        <p:txBody>
          <a:bodyPr/>
          <a:lstStyle/>
          <a:p>
            <a:r>
              <a:rPr lang="en-US" dirty="0"/>
              <a:t>.</a:t>
            </a:r>
          </a:p>
          <a:p>
            <a:endParaRPr lang="en-US" dirty="0"/>
          </a:p>
        </p:txBody>
      </p:sp>
      <p:sp>
        <p:nvSpPr>
          <p:cNvPr id="5" name="Slide Number Placeholder 4"/>
          <p:cNvSpPr>
            <a:spLocks noGrp="1"/>
          </p:cNvSpPr>
          <p:nvPr>
            <p:ph type="sldNum" sz="quarter" idx="11"/>
          </p:nvPr>
        </p:nvSpPr>
        <p:spPr/>
        <p:txBody>
          <a:bodyPr/>
          <a:lstStyle/>
          <a:p>
            <a:fld id="{8F9B1E1C-308F-4729-8615-00335B4D1E3E}" type="slidenum">
              <a:rPr lang="en-US" smtClean="0"/>
              <a:pPr/>
              <a:t>3</a:t>
            </a:fld>
            <a:endParaRPr lang="en-US"/>
          </a:p>
          <a:p>
            <a:endParaRPr lang="en-US"/>
          </a:p>
        </p:txBody>
      </p:sp>
    </p:spTree>
    <p:extLst>
      <p:ext uri="{BB962C8B-B14F-4D97-AF65-F5344CB8AC3E}">
        <p14:creationId xmlns:p14="http://schemas.microsoft.com/office/powerpoint/2010/main" val="1015002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p:txBody>
          <a:bodyPr/>
          <a:lstStyle/>
          <a:p>
            <a:pPr defTabSz="914400"/>
            <a:br>
              <a:rPr lang="en-GB" b="1" dirty="0">
                <a:solidFill>
                  <a:schemeClr val="accent2"/>
                </a:solidFill>
              </a:rPr>
            </a:br>
            <a:r>
              <a:rPr lang="en-GB" b="1" dirty="0">
                <a:solidFill>
                  <a:schemeClr val="accent2"/>
                </a:solidFill>
              </a:rPr>
              <a:t>The difference between costs Fixed or Variable</a:t>
            </a:r>
          </a:p>
        </p:txBody>
      </p:sp>
      <p:sp>
        <p:nvSpPr>
          <p:cNvPr id="397315" name="Rectangle 3"/>
          <p:cNvSpPr>
            <a:spLocks noGrp="1" noChangeArrowheads="1"/>
          </p:cNvSpPr>
          <p:nvPr>
            <p:ph idx="1"/>
          </p:nvPr>
        </p:nvSpPr>
        <p:spPr/>
        <p:txBody>
          <a:bodyPr/>
          <a:lstStyle/>
          <a:p>
            <a:pPr>
              <a:tabLst/>
            </a:pPr>
            <a:endParaRPr lang="en-GB" sz="1600" dirty="0">
              <a:solidFill>
                <a:schemeClr val="accent2"/>
              </a:solidFill>
            </a:endParaRPr>
          </a:p>
          <a:p>
            <a:pPr>
              <a:tabLst/>
            </a:pPr>
            <a:endParaRPr lang="en-GB" sz="1600" dirty="0">
              <a:solidFill>
                <a:schemeClr val="accent2"/>
              </a:solidFill>
            </a:endParaRPr>
          </a:p>
          <a:p>
            <a:pPr>
              <a:tabLst/>
            </a:pPr>
            <a:r>
              <a:rPr lang="en-GB" sz="1600" dirty="0">
                <a:solidFill>
                  <a:schemeClr val="accent2"/>
                </a:solidFill>
              </a:rPr>
              <a:t>Some are fixed costs and remain payable during the indemnity period whether the business trades or not</a:t>
            </a:r>
          </a:p>
          <a:p>
            <a:pPr>
              <a:tabLst/>
            </a:pPr>
            <a:endParaRPr lang="en-GB" sz="1600" dirty="0">
              <a:solidFill>
                <a:schemeClr val="accent2"/>
              </a:solidFill>
            </a:endParaRPr>
          </a:p>
          <a:p>
            <a:pPr>
              <a:tabLst/>
            </a:pPr>
            <a:r>
              <a:rPr lang="en-GB" sz="1600" dirty="0">
                <a:solidFill>
                  <a:schemeClr val="accent2"/>
                </a:solidFill>
              </a:rPr>
              <a:t>These are known as </a:t>
            </a:r>
            <a:r>
              <a:rPr lang="en-GB" sz="1600" b="1" dirty="0">
                <a:solidFill>
                  <a:schemeClr val="accent2"/>
                </a:solidFill>
              </a:rPr>
              <a:t>standing</a:t>
            </a:r>
            <a:r>
              <a:rPr lang="en-GB" sz="1600" dirty="0">
                <a:solidFill>
                  <a:schemeClr val="accent2"/>
                </a:solidFill>
              </a:rPr>
              <a:t> </a:t>
            </a:r>
            <a:r>
              <a:rPr lang="en-GB" sz="1600" b="1" dirty="0">
                <a:solidFill>
                  <a:schemeClr val="accent2"/>
                </a:solidFill>
              </a:rPr>
              <a:t>charges</a:t>
            </a:r>
            <a:r>
              <a:rPr lang="en-GB" sz="1600" dirty="0">
                <a:solidFill>
                  <a:schemeClr val="accent2"/>
                </a:solidFill>
              </a:rPr>
              <a:t> and need to be insured </a:t>
            </a:r>
          </a:p>
        </p:txBody>
      </p:sp>
      <p:sp>
        <p:nvSpPr>
          <p:cNvPr id="5" name="Date Placeholder 4"/>
          <p:cNvSpPr>
            <a:spLocks noGrp="1"/>
          </p:cNvSpPr>
          <p:nvPr>
            <p:ph type="dt" sz="half" idx="10"/>
          </p:nvPr>
        </p:nvSpPr>
        <p:spPr/>
        <p:txBody>
          <a:bodyPr/>
          <a:lstStyle/>
          <a:p>
            <a:endParaRPr lang="en-US" dirty="0"/>
          </a:p>
          <a:p>
            <a:endParaRPr lang="en-US" dirty="0"/>
          </a:p>
        </p:txBody>
      </p:sp>
      <p:sp>
        <p:nvSpPr>
          <p:cNvPr id="6" name="Slide Number Placeholder 5"/>
          <p:cNvSpPr>
            <a:spLocks noGrp="1"/>
          </p:cNvSpPr>
          <p:nvPr>
            <p:ph type="sldNum" sz="quarter" idx="11"/>
          </p:nvPr>
        </p:nvSpPr>
        <p:spPr/>
        <p:txBody>
          <a:bodyPr/>
          <a:lstStyle/>
          <a:p>
            <a:fld id="{3C035438-8866-418E-91D2-436699CAD192}" type="slidenum">
              <a:rPr lang="en-US"/>
              <a:pPr/>
              <a:t>4</a:t>
            </a:fld>
            <a:endParaRPr lang="en-US"/>
          </a:p>
          <a:p>
            <a:endParaRPr lang="en-US"/>
          </a:p>
        </p:txBody>
      </p:sp>
      <p:sp>
        <p:nvSpPr>
          <p:cNvPr id="397316" name="Rectangle 4"/>
          <p:cNvSpPr>
            <a:spLocks noGrp="1" noChangeArrowheads="1"/>
          </p:cNvSpPr>
          <p:nvPr>
            <p:ph type="body" sz="half" idx="4294967295"/>
          </p:nvPr>
        </p:nvSpPr>
        <p:spPr>
          <a:xfrm>
            <a:off x="468313" y="3501007"/>
            <a:ext cx="8675687" cy="2922017"/>
          </a:xfrm>
        </p:spPr>
        <p:txBody>
          <a:bodyPr/>
          <a:lstStyle/>
          <a:p>
            <a:pPr>
              <a:lnSpc>
                <a:spcPct val="90000"/>
              </a:lnSpc>
              <a:tabLst/>
            </a:pPr>
            <a:endParaRPr lang="en-GB" sz="1600" dirty="0">
              <a:solidFill>
                <a:schemeClr val="accent2"/>
              </a:solidFill>
            </a:endParaRPr>
          </a:p>
          <a:p>
            <a:pPr>
              <a:lnSpc>
                <a:spcPct val="90000"/>
              </a:lnSpc>
              <a:tabLst/>
            </a:pPr>
            <a:r>
              <a:rPr lang="en-GB" sz="1600" dirty="0">
                <a:solidFill>
                  <a:schemeClr val="accent2"/>
                </a:solidFill>
              </a:rPr>
              <a:t>Some of the costs are variable and do not need to be covered by the BI policy</a:t>
            </a:r>
          </a:p>
          <a:p>
            <a:pPr>
              <a:lnSpc>
                <a:spcPct val="90000"/>
              </a:lnSpc>
              <a:tabLst/>
            </a:pPr>
            <a:endParaRPr lang="en-GB" sz="1600" dirty="0">
              <a:solidFill>
                <a:schemeClr val="accent2"/>
              </a:solidFill>
            </a:endParaRPr>
          </a:p>
          <a:p>
            <a:pPr>
              <a:lnSpc>
                <a:spcPct val="90000"/>
              </a:lnSpc>
              <a:tabLst/>
            </a:pPr>
            <a:endParaRPr lang="en-GB" sz="1600" dirty="0">
              <a:solidFill>
                <a:schemeClr val="accent2"/>
              </a:solidFill>
            </a:endParaRPr>
          </a:p>
          <a:p>
            <a:pPr>
              <a:lnSpc>
                <a:spcPct val="90000"/>
              </a:lnSpc>
              <a:tabLst/>
            </a:pPr>
            <a:r>
              <a:rPr lang="en-GB" sz="1600" dirty="0">
                <a:solidFill>
                  <a:schemeClr val="accent2"/>
                </a:solidFill>
              </a:rPr>
              <a:t>These are </a:t>
            </a:r>
            <a:r>
              <a:rPr lang="en-GB" sz="1600" b="1" dirty="0">
                <a:solidFill>
                  <a:schemeClr val="accent2"/>
                </a:solidFill>
              </a:rPr>
              <a:t>variable charges </a:t>
            </a:r>
            <a:r>
              <a:rPr lang="en-GB" sz="1600" dirty="0">
                <a:solidFill>
                  <a:schemeClr val="accent2"/>
                </a:solidFill>
              </a:rPr>
              <a:t>and do not need to be insured. These are often called</a:t>
            </a:r>
          </a:p>
          <a:p>
            <a:pPr>
              <a:lnSpc>
                <a:spcPct val="90000"/>
              </a:lnSpc>
              <a:tabLst/>
            </a:pPr>
            <a:r>
              <a:rPr lang="en-GB" sz="1600" b="1" i="1" dirty="0">
                <a:solidFill>
                  <a:schemeClr val="accent2"/>
                </a:solidFill>
              </a:rPr>
              <a:t>Uninsured Working Expenses or Specified Working Expenses</a:t>
            </a:r>
          </a:p>
          <a:p>
            <a:pPr>
              <a:lnSpc>
                <a:spcPct val="90000"/>
              </a:lnSpc>
              <a:tabLst/>
            </a:pPr>
            <a:endParaRPr lang="en-GB" sz="1600" b="1" i="1" dirty="0">
              <a:solidFill>
                <a:schemeClr val="accent2"/>
              </a:solidFill>
            </a:endParaRPr>
          </a:p>
          <a:p>
            <a:pPr>
              <a:lnSpc>
                <a:spcPct val="90000"/>
              </a:lnSpc>
              <a:tabLst/>
            </a:pPr>
            <a:r>
              <a:rPr lang="en-GB" sz="1600" b="1" i="1" dirty="0">
                <a:solidFill>
                  <a:schemeClr val="accent2"/>
                </a:solidFill>
              </a:rPr>
              <a:t>Which is your favourite Bi wording?</a:t>
            </a:r>
          </a:p>
          <a:p>
            <a:pPr>
              <a:lnSpc>
                <a:spcPct val="90000"/>
              </a:lnSpc>
              <a:tabLst/>
            </a:pPr>
            <a:endParaRPr lang="en-GB" sz="1600" dirty="0">
              <a:solidFill>
                <a:schemeClr val="accent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8B768B89-4611-49AE-832A-B9A6950364AD}" type="slidenum">
              <a:rPr lang="en-US"/>
              <a:pPr/>
              <a:t>5</a:t>
            </a:fld>
            <a:endParaRPr lang="en-US"/>
          </a:p>
          <a:p>
            <a:endParaRPr lang="en-US"/>
          </a:p>
        </p:txBody>
      </p:sp>
      <p:sp>
        <p:nvSpPr>
          <p:cNvPr id="399362" name="Rectangle 2"/>
          <p:cNvSpPr>
            <a:spLocks noGrp="1" noChangeArrowheads="1"/>
          </p:cNvSpPr>
          <p:nvPr>
            <p:ph type="title"/>
          </p:nvPr>
        </p:nvSpPr>
        <p:spPr/>
        <p:txBody>
          <a:bodyPr/>
          <a:lstStyle/>
          <a:p>
            <a:pPr defTabSz="914400"/>
            <a:br>
              <a:rPr lang="en-GB" b="1" dirty="0">
                <a:solidFill>
                  <a:schemeClr val="accent2"/>
                </a:solidFill>
              </a:rPr>
            </a:br>
            <a:r>
              <a:rPr lang="en-GB" b="1" dirty="0">
                <a:solidFill>
                  <a:schemeClr val="accent2"/>
                </a:solidFill>
              </a:rPr>
              <a:t>Variable costs incurred in running a company </a:t>
            </a:r>
            <a:br>
              <a:rPr lang="en-GB" b="1" dirty="0">
                <a:solidFill>
                  <a:schemeClr val="accent2"/>
                </a:solidFill>
              </a:rPr>
            </a:br>
            <a:br>
              <a:rPr lang="en-GB" b="1" dirty="0">
                <a:solidFill>
                  <a:schemeClr val="accent2"/>
                </a:solidFill>
              </a:rPr>
            </a:br>
            <a:endParaRPr lang="en-GB" b="1" dirty="0">
              <a:solidFill>
                <a:schemeClr val="accent2"/>
              </a:solidFill>
            </a:endParaRPr>
          </a:p>
        </p:txBody>
      </p:sp>
      <p:sp>
        <p:nvSpPr>
          <p:cNvPr id="399363" name="Rectangle 3"/>
          <p:cNvSpPr>
            <a:spLocks noGrp="1" noChangeArrowheads="1"/>
          </p:cNvSpPr>
          <p:nvPr>
            <p:ph type="body" idx="1"/>
          </p:nvPr>
        </p:nvSpPr>
        <p:spPr/>
        <p:txBody>
          <a:bodyPr/>
          <a:lstStyle/>
          <a:p>
            <a:pPr marL="342900" indent="-342900">
              <a:tabLst/>
            </a:pPr>
            <a:endParaRPr lang="en-GB" sz="1600" dirty="0">
              <a:solidFill>
                <a:schemeClr val="accent2"/>
              </a:solidFill>
            </a:endParaRPr>
          </a:p>
          <a:p>
            <a:pPr marL="342900" indent="-342900">
              <a:buFont typeface="Wingdings" pitchFamily="2" charset="2"/>
              <a:buChar char="§"/>
              <a:tabLst/>
            </a:pPr>
            <a:r>
              <a:rPr lang="en-GB" sz="1600" dirty="0">
                <a:solidFill>
                  <a:schemeClr val="accent2"/>
                </a:solidFill>
              </a:rPr>
              <a:t>Purchases ( raw materials )</a:t>
            </a:r>
          </a:p>
          <a:p>
            <a:pPr marL="342900" indent="-342900">
              <a:buFont typeface="Wingdings" pitchFamily="2" charset="2"/>
              <a:buChar char="§"/>
              <a:tabLst/>
            </a:pPr>
            <a:r>
              <a:rPr lang="en-GB" sz="1600" dirty="0">
                <a:solidFill>
                  <a:schemeClr val="accent2"/>
                </a:solidFill>
              </a:rPr>
              <a:t>Packing and packaging</a:t>
            </a:r>
          </a:p>
          <a:p>
            <a:pPr marL="342900" indent="-342900">
              <a:buFont typeface="Wingdings" pitchFamily="2" charset="2"/>
              <a:buNone/>
              <a:tabLst/>
            </a:pPr>
            <a:endParaRPr lang="en-GB" sz="1600" dirty="0">
              <a:solidFill>
                <a:schemeClr val="accent2"/>
              </a:solidFill>
            </a:endParaRPr>
          </a:p>
          <a:p>
            <a:pPr marL="342900" indent="-342900">
              <a:tabLst/>
            </a:pPr>
            <a:r>
              <a:rPr lang="en-GB" sz="1600" dirty="0">
                <a:solidFill>
                  <a:schemeClr val="accent2"/>
                </a:solidFill>
              </a:rPr>
              <a:t>Transport possibly shown in the accounts as :-</a:t>
            </a:r>
          </a:p>
          <a:p>
            <a:pPr marL="342900" indent="-342900">
              <a:tabLst/>
            </a:pPr>
            <a:endParaRPr lang="en-GB" sz="1600" dirty="0">
              <a:solidFill>
                <a:schemeClr val="accent2"/>
              </a:solidFill>
            </a:endParaRPr>
          </a:p>
          <a:p>
            <a:pPr marL="742950" lvl="1" indent="-285750">
              <a:buFont typeface="Wingdings" pitchFamily="2" charset="2"/>
              <a:buChar char="§"/>
              <a:tabLst/>
            </a:pPr>
            <a:r>
              <a:rPr lang="en-GB" sz="1600" dirty="0">
                <a:solidFill>
                  <a:schemeClr val="accent2"/>
                </a:solidFill>
              </a:rPr>
              <a:t>Delivery costs or charges</a:t>
            </a:r>
          </a:p>
          <a:p>
            <a:pPr marL="742950" lvl="1" indent="-285750">
              <a:buFont typeface="Wingdings" pitchFamily="2" charset="2"/>
              <a:buChar char="§"/>
              <a:tabLst/>
            </a:pPr>
            <a:r>
              <a:rPr lang="en-GB" sz="1600" dirty="0">
                <a:solidFill>
                  <a:schemeClr val="accent2"/>
                </a:solidFill>
              </a:rPr>
              <a:t>Freight</a:t>
            </a:r>
          </a:p>
          <a:p>
            <a:pPr marL="742950" lvl="1" indent="-285750">
              <a:buFont typeface="Wingdings" pitchFamily="2" charset="2"/>
              <a:buChar char="§"/>
              <a:tabLst/>
            </a:pPr>
            <a:r>
              <a:rPr lang="en-GB" sz="1600" dirty="0">
                <a:solidFill>
                  <a:schemeClr val="accent2"/>
                </a:solidFill>
              </a:rPr>
              <a:t>Haulage charges</a:t>
            </a:r>
          </a:p>
          <a:p>
            <a:pPr marL="742950" lvl="1" indent="-285750">
              <a:buFont typeface="Wingdings" pitchFamily="2" charset="2"/>
              <a:buChar char="§"/>
              <a:tabLst/>
            </a:pPr>
            <a:r>
              <a:rPr lang="en-GB" sz="1600" dirty="0">
                <a:solidFill>
                  <a:schemeClr val="accent2"/>
                </a:solidFill>
              </a:rPr>
              <a:t>Petrol cost</a:t>
            </a:r>
          </a:p>
          <a:p>
            <a:pPr marL="742950" lvl="1" indent="-285750">
              <a:buFont typeface="Wingdings" pitchFamily="2" charset="2"/>
              <a:buChar char="§"/>
              <a:tabLst/>
            </a:pPr>
            <a:r>
              <a:rPr lang="en-GB" sz="1600" dirty="0">
                <a:solidFill>
                  <a:schemeClr val="accent2"/>
                </a:solidFill>
              </a:rPr>
              <a:t>Logistics</a:t>
            </a:r>
          </a:p>
          <a:p>
            <a:pPr marL="742950" lvl="1" indent="-285750">
              <a:buFont typeface="Wingdings" pitchFamily="2" charset="2"/>
              <a:buChar char="§"/>
              <a:tabLst/>
            </a:pPr>
            <a:endParaRPr lang="en-GB" sz="1600" dirty="0">
              <a:solidFill>
                <a:schemeClr val="accent2"/>
              </a:solidFill>
            </a:endParaRPr>
          </a:p>
          <a:p>
            <a:pPr marL="742950" lvl="1" indent="-285750">
              <a:buFont typeface="Wingdings" pitchFamily="2" charset="2"/>
              <a:buChar char="§"/>
              <a:tabLst/>
            </a:pPr>
            <a:r>
              <a:rPr lang="en-GB" sz="1600" dirty="0">
                <a:solidFill>
                  <a:schemeClr val="accent2"/>
                </a:solidFill>
              </a:rPr>
              <a:t>Bad Debts</a:t>
            </a:r>
          </a:p>
          <a:p>
            <a:pPr marL="742950" lvl="1" indent="-285750">
              <a:buFont typeface="Wingdings" pitchFamily="2" charset="2"/>
              <a:buChar char="§"/>
              <a:tabLst/>
            </a:pPr>
            <a:r>
              <a:rPr lang="en-GB" sz="1600" dirty="0">
                <a:solidFill>
                  <a:schemeClr val="accent2"/>
                </a:solidFill>
              </a:rPr>
              <a:t>Discounts Allowed</a:t>
            </a:r>
          </a:p>
          <a:p>
            <a:pPr marL="742950" lvl="1" indent="-285750">
              <a:buFont typeface="Wingdings" pitchFamily="2" charset="2"/>
              <a:buChar char="§"/>
              <a:tabLst/>
            </a:pPr>
            <a:endParaRPr lang="en-GB" sz="1600" dirty="0">
              <a:solidFill>
                <a:schemeClr val="accent2"/>
              </a:solidFill>
            </a:endParaRPr>
          </a:p>
          <a:p>
            <a:pPr marL="742950" lvl="1" indent="-285750">
              <a:buFont typeface="Wingdings" pitchFamily="2" charset="2"/>
              <a:buChar char="§"/>
              <a:tabLst/>
            </a:pPr>
            <a:r>
              <a:rPr lang="en-GB" sz="1600" dirty="0">
                <a:solidFill>
                  <a:schemeClr val="accent2"/>
                </a:solidFill>
              </a:rPr>
              <a:t>In summary PPT plus bad debts and discounts allowed</a:t>
            </a:r>
          </a:p>
          <a:p>
            <a:pPr marL="742950" lvl="1" indent="-285750">
              <a:tabLst/>
            </a:pPr>
            <a:endParaRPr lang="en-GB" sz="1600" dirty="0">
              <a:solidFill>
                <a:schemeClr val="accent2"/>
              </a:solidFill>
            </a:endParaRPr>
          </a:p>
          <a:p>
            <a:pPr marL="742950" lvl="1" indent="-285750">
              <a:tabLst/>
            </a:pPr>
            <a:endParaRPr lang="en-GB" sz="1600" dirty="0">
              <a:solidFill>
                <a:schemeClr val="accent2"/>
              </a:solidFill>
            </a:endParaRPr>
          </a:p>
          <a:p>
            <a:pPr marL="342900" indent="-342900">
              <a:tabLst/>
            </a:pPr>
            <a:endParaRPr lang="en-GB"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8DEB4D89-A3E4-46F7-B158-D99E12B2D7DF}" type="slidenum">
              <a:rPr lang="en-US"/>
              <a:pPr/>
              <a:t>6</a:t>
            </a:fld>
            <a:endParaRPr lang="en-US"/>
          </a:p>
          <a:p>
            <a:endParaRPr lang="en-US"/>
          </a:p>
        </p:txBody>
      </p:sp>
      <p:sp>
        <p:nvSpPr>
          <p:cNvPr id="403458" name="Rectangle 2"/>
          <p:cNvSpPr>
            <a:spLocks noGrp="1" noChangeArrowheads="1"/>
          </p:cNvSpPr>
          <p:nvPr>
            <p:ph type="title"/>
          </p:nvPr>
        </p:nvSpPr>
        <p:spPr/>
        <p:txBody>
          <a:bodyPr/>
          <a:lstStyle/>
          <a:p>
            <a:pPr defTabSz="914400"/>
            <a:br>
              <a:rPr lang="en-GB" b="1" dirty="0">
                <a:solidFill>
                  <a:schemeClr val="accent2"/>
                </a:solidFill>
              </a:rPr>
            </a:br>
            <a:r>
              <a:rPr lang="en-GB" b="1" dirty="0">
                <a:solidFill>
                  <a:schemeClr val="accent2"/>
                </a:solidFill>
              </a:rPr>
              <a:t>Income</a:t>
            </a:r>
            <a:r>
              <a:rPr lang="en-GB" b="1" dirty="0"/>
              <a:t> </a:t>
            </a:r>
          </a:p>
        </p:txBody>
      </p:sp>
      <p:sp>
        <p:nvSpPr>
          <p:cNvPr id="403459" name="Rectangle 3"/>
          <p:cNvSpPr>
            <a:spLocks noGrp="1" noChangeArrowheads="1"/>
          </p:cNvSpPr>
          <p:nvPr>
            <p:ph type="body" idx="1"/>
          </p:nvPr>
        </p:nvSpPr>
        <p:spPr/>
        <p:txBody>
          <a:bodyPr/>
          <a:lstStyle/>
          <a:p>
            <a:pPr marL="342900" indent="-342900">
              <a:lnSpc>
                <a:spcPct val="90000"/>
              </a:lnSpc>
              <a:tabLst/>
            </a:pPr>
            <a:endParaRPr lang="en-GB" sz="1600" dirty="0">
              <a:solidFill>
                <a:schemeClr val="accent2"/>
              </a:solidFill>
            </a:endParaRPr>
          </a:p>
          <a:p>
            <a:pPr marL="342900" indent="-342900">
              <a:lnSpc>
                <a:spcPct val="90000"/>
              </a:lnSpc>
              <a:tabLst/>
            </a:pPr>
            <a:r>
              <a:rPr lang="en-GB" sz="1600" dirty="0">
                <a:solidFill>
                  <a:schemeClr val="accent2"/>
                </a:solidFill>
              </a:rPr>
              <a:t>Only profit directly related to the trading portion of the business is covered. Back to our plumbing distributor</a:t>
            </a:r>
          </a:p>
          <a:p>
            <a:pPr marL="342900" indent="-342900">
              <a:lnSpc>
                <a:spcPct val="90000"/>
              </a:lnSpc>
              <a:tabLst/>
            </a:pPr>
            <a:endParaRPr lang="en-GB" sz="1600" dirty="0">
              <a:solidFill>
                <a:schemeClr val="accent2"/>
              </a:solidFill>
            </a:endParaRPr>
          </a:p>
          <a:p>
            <a:pPr marL="342900" indent="-342900">
              <a:lnSpc>
                <a:spcPct val="90000"/>
              </a:lnSpc>
              <a:tabLst/>
            </a:pPr>
            <a:r>
              <a:rPr lang="en-GB" sz="1600" dirty="0">
                <a:solidFill>
                  <a:schemeClr val="accent2"/>
                </a:solidFill>
              </a:rPr>
              <a:t>A Plumbing distributor can earn profit from:-</a:t>
            </a:r>
          </a:p>
          <a:p>
            <a:pPr marL="342900" indent="-342900">
              <a:lnSpc>
                <a:spcPct val="90000"/>
              </a:lnSpc>
              <a:tabLst/>
            </a:pPr>
            <a:endParaRPr lang="en-GB" sz="1600" dirty="0">
              <a:solidFill>
                <a:schemeClr val="accent2"/>
              </a:solidFill>
            </a:endParaRPr>
          </a:p>
          <a:p>
            <a:pPr marL="742950" lvl="1" indent="-285750">
              <a:lnSpc>
                <a:spcPct val="90000"/>
              </a:lnSpc>
              <a:buFont typeface="Wingdings" pitchFamily="2" charset="2"/>
              <a:buChar char="§"/>
              <a:tabLst/>
            </a:pPr>
            <a:r>
              <a:rPr lang="en-GB" sz="1600" dirty="0">
                <a:solidFill>
                  <a:schemeClr val="accent2"/>
                </a:solidFill>
              </a:rPr>
              <a:t>Selling plumbing parts</a:t>
            </a:r>
          </a:p>
          <a:p>
            <a:pPr marL="742950" lvl="1" indent="-285750">
              <a:lnSpc>
                <a:spcPct val="90000"/>
              </a:lnSpc>
              <a:buFont typeface="Wingdings" pitchFamily="2" charset="2"/>
              <a:buChar char="§"/>
              <a:tabLst/>
            </a:pPr>
            <a:r>
              <a:rPr lang="en-GB" sz="1600" dirty="0">
                <a:solidFill>
                  <a:schemeClr val="accent2"/>
                </a:solidFill>
              </a:rPr>
              <a:t>Selling assets such as a surplus company car</a:t>
            </a:r>
          </a:p>
          <a:p>
            <a:pPr marL="742950" lvl="1" indent="-285750">
              <a:lnSpc>
                <a:spcPct val="90000"/>
              </a:lnSpc>
              <a:buFont typeface="Wingdings" pitchFamily="2" charset="2"/>
              <a:buChar char="§"/>
              <a:tabLst/>
            </a:pPr>
            <a:r>
              <a:rPr lang="en-GB" sz="1600" dirty="0">
                <a:solidFill>
                  <a:schemeClr val="accent2"/>
                </a:solidFill>
              </a:rPr>
              <a:t>Income from investments they have made by putting their spare capital in say the stock market or bonds</a:t>
            </a:r>
          </a:p>
          <a:p>
            <a:pPr marL="742950" lvl="1" indent="-285750">
              <a:lnSpc>
                <a:spcPct val="90000"/>
              </a:lnSpc>
              <a:buFont typeface="Wingdings" pitchFamily="2" charset="2"/>
              <a:buChar char="§"/>
              <a:tabLst/>
            </a:pPr>
            <a:r>
              <a:rPr lang="en-GB" sz="1600" dirty="0">
                <a:solidFill>
                  <a:schemeClr val="accent2"/>
                </a:solidFill>
              </a:rPr>
              <a:t>Rent from a tenant in the clients buildings </a:t>
            </a:r>
          </a:p>
          <a:p>
            <a:pPr marL="742950" lvl="1" indent="-285750">
              <a:lnSpc>
                <a:spcPct val="90000"/>
              </a:lnSpc>
              <a:tabLst/>
            </a:pPr>
            <a:endParaRPr lang="en-GB" sz="1600" dirty="0">
              <a:solidFill>
                <a:schemeClr val="accent2"/>
              </a:solidFill>
            </a:endParaRPr>
          </a:p>
          <a:p>
            <a:pPr marL="342900" indent="-342900">
              <a:lnSpc>
                <a:spcPct val="90000"/>
              </a:lnSpc>
              <a:tabLst/>
            </a:pPr>
            <a:r>
              <a:rPr lang="en-GB" sz="1800" dirty="0">
                <a:solidFill>
                  <a:schemeClr val="accent2"/>
                </a:solidFill>
              </a:rPr>
              <a:t>WHICH OF THE ABOVE WOULD BE COVERED UNDER A BI POLICY ?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Net Profit</a:t>
            </a:r>
          </a:p>
        </p:txBody>
      </p:sp>
      <p:sp>
        <p:nvSpPr>
          <p:cNvPr id="3" name="Content Placeholder 2"/>
          <p:cNvSpPr>
            <a:spLocks noGrp="1"/>
          </p:cNvSpPr>
          <p:nvPr>
            <p:ph idx="1"/>
          </p:nvPr>
        </p:nvSpPr>
        <p:spPr/>
        <p:txBody>
          <a:bodyPr/>
          <a:lstStyle/>
          <a:p>
            <a:r>
              <a:rPr lang="en-GB" dirty="0"/>
              <a:t>What is this and does it get covered by a BI policy?</a:t>
            </a:r>
          </a:p>
        </p:txBody>
      </p:sp>
      <p:sp>
        <p:nvSpPr>
          <p:cNvPr id="4" name="Date Placeholder 3"/>
          <p:cNvSpPr>
            <a:spLocks noGrp="1"/>
          </p:cNvSpPr>
          <p:nvPr>
            <p:ph type="dt" sz="half" idx="10"/>
          </p:nvPr>
        </p:nvSpPr>
        <p:spPr/>
        <p:txBody>
          <a:bodyPr/>
          <a:lstStyle/>
          <a:p>
            <a:r>
              <a:rPr lang="en-US" dirty="0"/>
              <a:t>.</a:t>
            </a:r>
          </a:p>
          <a:p>
            <a:endParaRPr lang="en-US" dirty="0"/>
          </a:p>
        </p:txBody>
      </p:sp>
      <p:sp>
        <p:nvSpPr>
          <p:cNvPr id="5" name="Slide Number Placeholder 4"/>
          <p:cNvSpPr>
            <a:spLocks noGrp="1"/>
          </p:cNvSpPr>
          <p:nvPr>
            <p:ph type="sldNum" sz="quarter" idx="11"/>
          </p:nvPr>
        </p:nvSpPr>
        <p:spPr/>
        <p:txBody>
          <a:bodyPr/>
          <a:lstStyle/>
          <a:p>
            <a:fld id="{8F9B1E1C-308F-4729-8615-00335B4D1E3E}" type="slidenum">
              <a:rPr lang="en-US" smtClean="0"/>
              <a:pPr/>
              <a:t>7</a:t>
            </a:fld>
            <a:endParaRPr lang="en-US"/>
          </a:p>
          <a:p>
            <a:endParaRPr lang="en-US"/>
          </a:p>
        </p:txBody>
      </p:sp>
    </p:spTree>
    <p:extLst>
      <p:ext uri="{BB962C8B-B14F-4D97-AF65-F5344CB8AC3E}">
        <p14:creationId xmlns:p14="http://schemas.microsoft.com/office/powerpoint/2010/main" val="1909265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 </a:t>
            </a:r>
          </a:p>
          <a:p>
            <a:endParaRPr lang="en-US" dirty="0"/>
          </a:p>
        </p:txBody>
      </p:sp>
      <p:sp>
        <p:nvSpPr>
          <p:cNvPr id="5" name="Slide Number Placeholder 4"/>
          <p:cNvSpPr>
            <a:spLocks noGrp="1"/>
          </p:cNvSpPr>
          <p:nvPr>
            <p:ph type="sldNum" sz="quarter" idx="11"/>
          </p:nvPr>
        </p:nvSpPr>
        <p:spPr/>
        <p:txBody>
          <a:bodyPr/>
          <a:lstStyle/>
          <a:p>
            <a:fld id="{FC2B9566-3CC8-4280-9A59-5823AF505674}" type="slidenum">
              <a:rPr lang="en-US"/>
              <a:pPr/>
              <a:t>8</a:t>
            </a:fld>
            <a:endParaRPr lang="en-US"/>
          </a:p>
          <a:p>
            <a:endParaRPr lang="en-US"/>
          </a:p>
        </p:txBody>
      </p:sp>
      <p:sp>
        <p:nvSpPr>
          <p:cNvPr id="405506" name="Rectangle 2"/>
          <p:cNvSpPr>
            <a:spLocks noGrp="1" noChangeArrowheads="1"/>
          </p:cNvSpPr>
          <p:nvPr>
            <p:ph type="title"/>
          </p:nvPr>
        </p:nvSpPr>
        <p:spPr/>
        <p:txBody>
          <a:bodyPr/>
          <a:lstStyle/>
          <a:p>
            <a:pPr defTabSz="914400"/>
            <a:br>
              <a:rPr lang="en-GB" b="1" dirty="0">
                <a:solidFill>
                  <a:schemeClr val="accent2"/>
                </a:solidFill>
              </a:rPr>
            </a:br>
            <a:r>
              <a:rPr lang="en-GB" b="1" dirty="0">
                <a:solidFill>
                  <a:schemeClr val="accent2"/>
                </a:solidFill>
              </a:rPr>
              <a:t>The Difference basis of Gross Profit</a:t>
            </a:r>
          </a:p>
        </p:txBody>
      </p:sp>
      <p:sp>
        <p:nvSpPr>
          <p:cNvPr id="405507" name="Rectangle 3"/>
          <p:cNvSpPr>
            <a:spLocks noGrp="1" noChangeArrowheads="1"/>
          </p:cNvSpPr>
          <p:nvPr>
            <p:ph type="body" idx="1"/>
          </p:nvPr>
        </p:nvSpPr>
        <p:spPr>
          <a:xfrm>
            <a:off x="539750" y="1412875"/>
            <a:ext cx="7772400" cy="4267200"/>
          </a:xfrm>
        </p:spPr>
        <p:txBody>
          <a:bodyPr/>
          <a:lstStyle/>
          <a:p>
            <a:pPr marL="352425" indent="-169863">
              <a:lnSpc>
                <a:spcPct val="90000"/>
              </a:lnSpc>
              <a:tabLst/>
            </a:pPr>
            <a:endParaRPr lang="en-GB" sz="1800" dirty="0">
              <a:solidFill>
                <a:schemeClr val="accent2"/>
              </a:solidFill>
            </a:endParaRPr>
          </a:p>
          <a:p>
            <a:pPr marL="352425" indent="-169863">
              <a:lnSpc>
                <a:spcPct val="90000"/>
              </a:lnSpc>
              <a:tabLst/>
            </a:pPr>
            <a:r>
              <a:rPr lang="en-GB" sz="1600" dirty="0">
                <a:solidFill>
                  <a:schemeClr val="accent2"/>
                </a:solidFill>
              </a:rPr>
              <a:t>Gross Profit (Insured Profit) sum insured is defined as :-</a:t>
            </a:r>
          </a:p>
          <a:p>
            <a:pPr marL="531813" lvl="1">
              <a:lnSpc>
                <a:spcPct val="90000"/>
              </a:lnSpc>
              <a:tabLst/>
            </a:pPr>
            <a:endParaRPr lang="en-GB" sz="1600" dirty="0">
              <a:solidFill>
                <a:schemeClr val="accent2"/>
              </a:solidFill>
            </a:endParaRPr>
          </a:p>
          <a:p>
            <a:pPr marL="531813" lvl="1">
              <a:lnSpc>
                <a:spcPct val="90000"/>
              </a:lnSpc>
              <a:tabLst/>
            </a:pPr>
            <a:r>
              <a:rPr lang="en-GB" sz="1600" dirty="0">
                <a:solidFill>
                  <a:schemeClr val="accent2"/>
                </a:solidFill>
              </a:rPr>
              <a:t>The combined sum of the turnover, closing stock and work in progress</a:t>
            </a:r>
          </a:p>
          <a:p>
            <a:pPr marL="531813" lvl="1">
              <a:lnSpc>
                <a:spcPct val="90000"/>
              </a:lnSpc>
              <a:tabLst/>
            </a:pPr>
            <a:r>
              <a:rPr lang="en-GB" sz="1600" u="sng" dirty="0">
                <a:solidFill>
                  <a:schemeClr val="accent2"/>
                </a:solidFill>
              </a:rPr>
              <a:t>less</a:t>
            </a:r>
          </a:p>
          <a:p>
            <a:pPr marL="531813" lvl="1">
              <a:lnSpc>
                <a:spcPct val="90000"/>
              </a:lnSpc>
              <a:tabLst/>
            </a:pPr>
            <a:r>
              <a:rPr lang="en-GB" sz="1600" dirty="0">
                <a:solidFill>
                  <a:schemeClr val="accent2"/>
                </a:solidFill>
              </a:rPr>
              <a:t>the combined sum of the opening stock and work in progress and uninsured working expenses</a:t>
            </a:r>
          </a:p>
          <a:p>
            <a:pPr marL="531813" lvl="1">
              <a:lnSpc>
                <a:spcPct val="90000"/>
              </a:lnSpc>
              <a:tabLst/>
            </a:pPr>
            <a:endParaRPr lang="en-GB" sz="1600" dirty="0">
              <a:solidFill>
                <a:schemeClr val="accent2"/>
              </a:solidFill>
            </a:endParaRPr>
          </a:p>
          <a:p>
            <a:pPr marL="531813" lvl="1">
              <a:lnSpc>
                <a:spcPct val="90000"/>
              </a:lnSpc>
              <a:buFontTx/>
              <a:buNone/>
              <a:tabLst/>
            </a:pPr>
            <a:r>
              <a:rPr lang="en-GB" sz="1600" dirty="0">
                <a:solidFill>
                  <a:schemeClr val="accent2"/>
                </a:solidFill>
              </a:rPr>
              <a:t>Uninsured working expenses are specified in the policy usually as </a:t>
            </a:r>
          </a:p>
          <a:p>
            <a:pPr marL="531813" lvl="1">
              <a:lnSpc>
                <a:spcPct val="90000"/>
              </a:lnSpc>
              <a:buFontTx/>
              <a:buNone/>
              <a:tabLst/>
            </a:pPr>
            <a:r>
              <a:rPr lang="en-GB" sz="1600" dirty="0">
                <a:solidFill>
                  <a:schemeClr val="accent2"/>
                </a:solidFill>
              </a:rPr>
              <a:t>Purchases, Packing , Transport costs, bad debts and discounts allowed.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a:p>
            <a:endParaRPr lang="en-US" dirty="0"/>
          </a:p>
        </p:txBody>
      </p:sp>
      <p:sp>
        <p:nvSpPr>
          <p:cNvPr id="5" name="Slide Number Placeholder 4"/>
          <p:cNvSpPr>
            <a:spLocks noGrp="1"/>
          </p:cNvSpPr>
          <p:nvPr>
            <p:ph type="sldNum" sz="quarter" idx="11"/>
          </p:nvPr>
        </p:nvSpPr>
        <p:spPr/>
        <p:txBody>
          <a:bodyPr/>
          <a:lstStyle/>
          <a:p>
            <a:fld id="{E01355E1-D961-4B4B-AE9E-30B335089E72}" type="slidenum">
              <a:rPr lang="en-US"/>
              <a:pPr/>
              <a:t>9</a:t>
            </a:fld>
            <a:endParaRPr lang="en-US"/>
          </a:p>
          <a:p>
            <a:endParaRPr lang="en-US"/>
          </a:p>
        </p:txBody>
      </p:sp>
      <p:sp>
        <p:nvSpPr>
          <p:cNvPr id="406530" name="Rectangle 2"/>
          <p:cNvSpPr>
            <a:spLocks noGrp="1" noChangeArrowheads="1"/>
          </p:cNvSpPr>
          <p:nvPr>
            <p:ph type="title"/>
          </p:nvPr>
        </p:nvSpPr>
        <p:spPr>
          <a:xfrm>
            <a:off x="459488" y="56969"/>
            <a:ext cx="6264275" cy="708377"/>
          </a:xfrm>
        </p:spPr>
        <p:txBody>
          <a:bodyPr/>
          <a:lstStyle/>
          <a:p>
            <a:pPr defTabSz="914400"/>
            <a:br>
              <a:rPr lang="en-GB" b="1" dirty="0">
                <a:solidFill>
                  <a:schemeClr val="accent2"/>
                </a:solidFill>
              </a:rPr>
            </a:br>
            <a:r>
              <a:rPr lang="en-GB" b="1" dirty="0">
                <a:solidFill>
                  <a:schemeClr val="accent2"/>
                </a:solidFill>
              </a:rPr>
              <a:t>Case Study – Manufacturing Mike</a:t>
            </a:r>
          </a:p>
        </p:txBody>
      </p:sp>
      <p:sp>
        <p:nvSpPr>
          <p:cNvPr id="406531" name="Rectangle 3"/>
          <p:cNvSpPr>
            <a:spLocks noGrp="1" noChangeArrowheads="1"/>
          </p:cNvSpPr>
          <p:nvPr>
            <p:ph type="body" idx="1"/>
          </p:nvPr>
        </p:nvSpPr>
        <p:spPr>
          <a:xfrm>
            <a:off x="107505" y="765346"/>
            <a:ext cx="8568184" cy="6008942"/>
          </a:xfrm>
        </p:spPr>
        <p:txBody>
          <a:bodyPr/>
          <a:lstStyle/>
          <a:p>
            <a:pPr>
              <a:tabLst/>
            </a:pPr>
            <a:r>
              <a:rPr lang="en-GB" sz="1800" b="1" dirty="0">
                <a:solidFill>
                  <a:schemeClr val="accent2"/>
                </a:solidFill>
              </a:rPr>
              <a:t>Mike manufacturers </a:t>
            </a:r>
            <a:r>
              <a:rPr lang="en-GB" sz="1800" b="1">
                <a:solidFill>
                  <a:schemeClr val="accent2"/>
                </a:solidFill>
              </a:rPr>
              <a:t>metal cases, </a:t>
            </a:r>
            <a:r>
              <a:rPr lang="en-GB" sz="1800" b="1" dirty="0">
                <a:solidFill>
                  <a:schemeClr val="accent2"/>
                </a:solidFill>
              </a:rPr>
              <a:t>his figures from last years accounts were:</a:t>
            </a:r>
          </a:p>
          <a:p>
            <a:pPr>
              <a:tabLst/>
            </a:pPr>
            <a:r>
              <a:rPr lang="en-GB" sz="1800" b="1" dirty="0">
                <a:solidFill>
                  <a:schemeClr val="accent2"/>
                </a:solidFill>
              </a:rPr>
              <a:t>Turnover  £2,420,000</a:t>
            </a:r>
          </a:p>
          <a:p>
            <a:pPr>
              <a:tabLst/>
            </a:pPr>
            <a:r>
              <a:rPr lang="en-GB" sz="1800" b="1" dirty="0">
                <a:solidFill>
                  <a:schemeClr val="accent2"/>
                </a:solidFill>
              </a:rPr>
              <a:t>Expenses are:</a:t>
            </a:r>
          </a:p>
          <a:p>
            <a:pPr>
              <a:tabLst/>
            </a:pPr>
            <a:r>
              <a:rPr lang="en-GB" sz="1800" b="1" dirty="0">
                <a:solidFill>
                  <a:schemeClr val="accent2"/>
                </a:solidFill>
              </a:rPr>
              <a:t>Wages for staff not directly involved in manufacturing £300,000</a:t>
            </a:r>
          </a:p>
          <a:p>
            <a:pPr>
              <a:tabLst/>
            </a:pPr>
            <a:r>
              <a:rPr lang="en-GB" sz="1800" b="1" dirty="0">
                <a:solidFill>
                  <a:schemeClr val="accent2"/>
                </a:solidFill>
              </a:rPr>
              <a:t>Depreciation on machinery £20,000</a:t>
            </a:r>
          </a:p>
          <a:p>
            <a:pPr>
              <a:tabLst/>
            </a:pPr>
            <a:r>
              <a:rPr lang="en-GB" sz="1800" b="1" dirty="0">
                <a:solidFill>
                  <a:schemeClr val="accent2"/>
                </a:solidFill>
              </a:rPr>
              <a:t>Purchases £730,000</a:t>
            </a:r>
          </a:p>
          <a:p>
            <a:pPr>
              <a:tabLst/>
            </a:pPr>
            <a:r>
              <a:rPr lang="en-GB" sz="1800" b="1" dirty="0">
                <a:solidFill>
                  <a:schemeClr val="accent2"/>
                </a:solidFill>
              </a:rPr>
              <a:t>Transportation of goods £100,000</a:t>
            </a:r>
          </a:p>
          <a:p>
            <a:pPr>
              <a:tabLst/>
            </a:pPr>
            <a:r>
              <a:rPr lang="en-GB" sz="1800" b="1" dirty="0">
                <a:solidFill>
                  <a:schemeClr val="accent2"/>
                </a:solidFill>
              </a:rPr>
              <a:t>Accountants fees £20,000</a:t>
            </a:r>
          </a:p>
          <a:p>
            <a:pPr>
              <a:tabLst/>
            </a:pPr>
            <a:r>
              <a:rPr lang="en-GB" sz="1800" b="1" dirty="0">
                <a:solidFill>
                  <a:schemeClr val="accent2"/>
                </a:solidFill>
              </a:rPr>
              <a:t>Utility bills not used in manufacturing £60,000</a:t>
            </a:r>
          </a:p>
          <a:p>
            <a:pPr>
              <a:tabLst/>
            </a:pPr>
            <a:r>
              <a:rPr lang="en-GB" sz="1800" b="1" dirty="0">
                <a:solidFill>
                  <a:schemeClr val="accent2"/>
                </a:solidFill>
              </a:rPr>
              <a:t>Electric used in the manufacturing process £100,000</a:t>
            </a:r>
          </a:p>
          <a:p>
            <a:pPr>
              <a:tabLst/>
            </a:pPr>
            <a:r>
              <a:rPr lang="en-GB" sz="1800" b="1" dirty="0">
                <a:solidFill>
                  <a:schemeClr val="accent2"/>
                </a:solidFill>
              </a:rPr>
              <a:t>Wages for staff who are employed in the manufacturing process £500,000</a:t>
            </a:r>
          </a:p>
          <a:p>
            <a:pPr>
              <a:tabLst/>
            </a:pPr>
            <a:r>
              <a:rPr lang="en-GB" sz="1800" b="1" dirty="0">
                <a:solidFill>
                  <a:schemeClr val="accent2"/>
                </a:solidFill>
              </a:rPr>
              <a:t>Rent of premises £150,000</a:t>
            </a:r>
          </a:p>
          <a:p>
            <a:pPr>
              <a:tabLst/>
            </a:pPr>
            <a:r>
              <a:rPr lang="en-GB" sz="1800" b="1" dirty="0">
                <a:solidFill>
                  <a:schemeClr val="accent2"/>
                </a:solidFill>
              </a:rPr>
              <a:t>Packaging £70,000</a:t>
            </a:r>
          </a:p>
          <a:p>
            <a:pPr>
              <a:tabLst/>
            </a:pPr>
            <a:endParaRPr lang="en-GB" sz="1800" b="1" dirty="0">
              <a:solidFill>
                <a:schemeClr val="accent2"/>
              </a:solidFill>
            </a:endParaRPr>
          </a:p>
          <a:p>
            <a:pPr>
              <a:tabLst/>
            </a:pPr>
            <a:r>
              <a:rPr lang="en-GB" sz="1800" b="1" dirty="0">
                <a:solidFill>
                  <a:schemeClr val="accent2"/>
                </a:solidFill>
              </a:rPr>
              <a:t>Work in progress 01/01/18 £100,000. Work in progress 01/01/17 £200,000</a:t>
            </a:r>
          </a:p>
          <a:p>
            <a:pPr>
              <a:tabLst/>
            </a:pPr>
            <a:r>
              <a:rPr lang="en-GB" sz="1800" b="1" dirty="0">
                <a:solidFill>
                  <a:schemeClr val="accent2"/>
                </a:solidFill>
              </a:rPr>
              <a:t>Opening stock £100,000. Closing stock £180,000</a:t>
            </a:r>
          </a:p>
          <a:p>
            <a:pPr>
              <a:tabLst/>
            </a:pPr>
            <a:endParaRPr lang="en-GB" sz="1600" dirty="0">
              <a:solidFill>
                <a:schemeClr val="accent2"/>
              </a:solidFill>
            </a:endParaRPr>
          </a:p>
          <a:p>
            <a:pPr>
              <a:tabLst/>
            </a:pPr>
            <a:endParaRPr lang="en-GB" sz="1600" dirty="0">
              <a:solidFill>
                <a:schemeClr val="accent2"/>
              </a:solidFill>
            </a:endParaRPr>
          </a:p>
          <a:p>
            <a:pPr>
              <a:tabLst/>
            </a:pPr>
            <a:endParaRPr lang="en-GB" dirty="0">
              <a:solidFill>
                <a:schemeClr val="accent2"/>
              </a:solidFill>
            </a:endParaRPr>
          </a:p>
        </p:txBody>
      </p:sp>
    </p:spTree>
  </p:cSld>
  <p:clrMapOvr>
    <a:masterClrMapping/>
  </p:clrMapOvr>
</p:sld>
</file>

<file path=ppt/theme/theme1.xml><?xml version="1.0" encoding="utf-8"?>
<a:theme xmlns:a="http://schemas.openxmlformats.org/drawingml/2006/main" name="Commercial External">
  <a:themeElements>
    <a:clrScheme name="Commercial External 1">
      <a:dk1>
        <a:srgbClr val="000000"/>
      </a:dk1>
      <a:lt1>
        <a:srgbClr val="FFFFFF"/>
      </a:lt1>
      <a:dk2>
        <a:srgbClr val="D8D8D5"/>
      </a:dk2>
      <a:lt2>
        <a:srgbClr val="707061"/>
      </a:lt2>
      <a:accent1>
        <a:srgbClr val="113388"/>
      </a:accent1>
      <a:accent2>
        <a:srgbClr val="426BB3"/>
      </a:accent2>
      <a:accent3>
        <a:srgbClr val="FFFFFF"/>
      </a:accent3>
      <a:accent4>
        <a:srgbClr val="000000"/>
      </a:accent4>
      <a:accent5>
        <a:srgbClr val="AAADC3"/>
      </a:accent5>
      <a:accent6>
        <a:srgbClr val="3B60A2"/>
      </a:accent6>
      <a:hlink>
        <a:srgbClr val="819CCC"/>
      </a:hlink>
      <a:folHlink>
        <a:srgbClr val="C6CEE2"/>
      </a:folHlink>
    </a:clrScheme>
    <a:fontScheme name="Commercial Extern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noFill/>
          <a:prstDash val="solid"/>
          <a:round/>
          <a:headEnd type="none" w="med" len="med"/>
          <a:tailEnd type="none" w="med" len="med"/>
        </a:ln>
        <a:effectLst/>
      </a:spPr>
      <a:bodyPr vert="horz" wrap="square" lIns="198000" tIns="46800" rIns="90000" bIns="82800" numCol="1" anchor="b"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 typeface="Wingdings" pitchFamily="2" charset="2"/>
          <a:buNone/>
          <a:tabLst/>
          <a:defRPr kumimoji="0" lang="de-DE" sz="4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6350" cap="flat" cmpd="sng" algn="ctr">
          <a:noFill/>
          <a:prstDash val="solid"/>
          <a:round/>
          <a:headEnd type="none" w="med" len="med"/>
          <a:tailEnd type="none" w="med" len="med"/>
        </a:ln>
        <a:effectLst/>
      </a:spPr>
      <a:bodyPr vert="horz" wrap="square" lIns="198000" tIns="46800" rIns="90000" bIns="82800" numCol="1" anchor="b"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 typeface="Wingdings" pitchFamily="2" charset="2"/>
          <a:buNone/>
          <a:tabLst/>
          <a:defRPr kumimoji="0" lang="de-DE" sz="4800" b="0" i="0" u="none" strike="noStrike" cap="none" normalizeH="0" baseline="0" smtClean="0">
            <a:ln>
              <a:noFill/>
            </a:ln>
            <a:solidFill>
              <a:schemeClr val="bg1"/>
            </a:solidFill>
            <a:effectLst/>
            <a:latin typeface="Arial" charset="0"/>
          </a:defRPr>
        </a:defPPr>
      </a:lstStyle>
    </a:lnDef>
  </a:objectDefaults>
  <a:extraClrSchemeLst>
    <a:extraClrScheme>
      <a:clrScheme name="Commercial External 1">
        <a:dk1>
          <a:srgbClr val="000000"/>
        </a:dk1>
        <a:lt1>
          <a:srgbClr val="FFFFFF"/>
        </a:lt1>
        <a:dk2>
          <a:srgbClr val="D8D8D5"/>
        </a:dk2>
        <a:lt2>
          <a:srgbClr val="707061"/>
        </a:lt2>
        <a:accent1>
          <a:srgbClr val="113388"/>
        </a:accent1>
        <a:accent2>
          <a:srgbClr val="426BB3"/>
        </a:accent2>
        <a:accent3>
          <a:srgbClr val="FFFFFF"/>
        </a:accent3>
        <a:accent4>
          <a:srgbClr val="000000"/>
        </a:accent4>
        <a:accent5>
          <a:srgbClr val="AAADC3"/>
        </a:accent5>
        <a:accent6>
          <a:srgbClr val="3B60A2"/>
        </a:accent6>
        <a:hlink>
          <a:srgbClr val="819CCC"/>
        </a:hlink>
        <a:folHlink>
          <a:srgbClr val="C6CEE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D8D8D5"/>
      </a:dk2>
      <a:lt2>
        <a:srgbClr val="707061"/>
      </a:lt2>
      <a:accent1>
        <a:srgbClr val="113388"/>
      </a:accent1>
      <a:accent2>
        <a:srgbClr val="426BB3"/>
      </a:accent2>
      <a:accent3>
        <a:srgbClr val="FFFFFF"/>
      </a:accent3>
      <a:accent4>
        <a:srgbClr val="000000"/>
      </a:accent4>
      <a:accent5>
        <a:srgbClr val="AAADC3"/>
      </a:accent5>
      <a:accent6>
        <a:srgbClr val="3B60A2"/>
      </a:accent6>
      <a:hlink>
        <a:srgbClr val="819CCC"/>
      </a:hlink>
      <a:folHlink>
        <a:srgbClr val="C6CEE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34A1"/>
      </a:dk2>
      <a:lt2>
        <a:srgbClr val="DDDDDD"/>
      </a:lt2>
      <a:accent1>
        <a:srgbClr val="0034A1"/>
      </a:accent1>
      <a:accent2>
        <a:srgbClr val="3F70BD"/>
      </a:accent2>
      <a:accent3>
        <a:srgbClr val="FFFFFF"/>
      </a:accent3>
      <a:accent4>
        <a:srgbClr val="000000"/>
      </a:accent4>
      <a:accent5>
        <a:srgbClr val="AAAECD"/>
      </a:accent5>
      <a:accent6>
        <a:srgbClr val="3865AB"/>
      </a:accent6>
      <a:hlink>
        <a:srgbClr val="92AFDB"/>
      </a:hlink>
      <a:folHlink>
        <a:srgbClr val="B9CDE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Commercial External</Template>
  <TotalTime>3542</TotalTime>
  <Words>1490</Words>
  <Application>Microsoft Office PowerPoint</Application>
  <PresentationFormat>On-screen Show (4:3)</PresentationFormat>
  <Paragraphs>204</Paragraphs>
  <Slides>21</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Times New Roman</vt:lpstr>
      <vt:lpstr>Wingdings</vt:lpstr>
      <vt:lpstr>Commercial External</vt:lpstr>
      <vt:lpstr>Photo Editor Photo</vt:lpstr>
      <vt:lpstr>PowerPoint Presentation</vt:lpstr>
      <vt:lpstr>Alan Chandler, Chartered Insurer</vt:lpstr>
      <vt:lpstr>Gross profit / Insured profit</vt:lpstr>
      <vt:lpstr> The difference between costs Fixed or Variable</vt:lpstr>
      <vt:lpstr> Variable costs incurred in running a company   </vt:lpstr>
      <vt:lpstr> Income </vt:lpstr>
      <vt:lpstr>Net Profit</vt:lpstr>
      <vt:lpstr> The Difference basis of Gross Profit</vt:lpstr>
      <vt:lpstr> Case Study – Manufacturing Mike</vt:lpstr>
      <vt:lpstr>Accountants Gross Profit</vt:lpstr>
      <vt:lpstr>GROSS FEES/REVENUE/INCOME</vt:lpstr>
      <vt:lpstr> The Indemnity Period</vt:lpstr>
      <vt:lpstr> The Indemnity Period</vt:lpstr>
      <vt:lpstr>Increased Cost of Working (ICW)</vt:lpstr>
      <vt:lpstr>Additional Increased cost of working</vt:lpstr>
      <vt:lpstr>Increased Cost of working only</vt:lpstr>
      <vt:lpstr>Projecting a correct sum insured</vt:lpstr>
      <vt:lpstr>PowerPoint Presentation</vt:lpstr>
      <vt:lpstr>Property Damage proviso/ Warranty</vt:lpstr>
      <vt:lpstr>Advanced Loss of Profit</vt:lpstr>
      <vt:lpstr>Business Interruption Extensions – Firstly the most common</vt:lpstr>
    </vt:vector>
  </TitlesOfParts>
  <Company>Allianz Cornhill Insurance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INTERRUPTION</dc:title>
  <dc:subject>Thema</dc:subject>
  <dc:creator>b31813</dc:creator>
  <dc:description/>
  <cp:lastModifiedBy>alan chnadler</cp:lastModifiedBy>
  <cp:revision>149</cp:revision>
  <cp:lastPrinted>2004-04-20T08:40:53Z</cp:lastPrinted>
  <dcterms:created xsi:type="dcterms:W3CDTF">2007-04-30T12:34:44Z</dcterms:created>
  <dcterms:modified xsi:type="dcterms:W3CDTF">2020-01-14T08:35:17Z</dcterms:modified>
</cp:coreProperties>
</file>