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3"/>
  </p:notesMasterIdLst>
  <p:sldIdLst>
    <p:sldId id="278" r:id="rId3"/>
    <p:sldId id="287" r:id="rId4"/>
    <p:sldId id="349" r:id="rId5"/>
    <p:sldId id="350" r:id="rId6"/>
    <p:sldId id="915" r:id="rId7"/>
    <p:sldId id="927" r:id="rId8"/>
    <p:sldId id="912" r:id="rId9"/>
    <p:sldId id="358" r:id="rId10"/>
    <p:sldId id="916" r:id="rId11"/>
    <p:sldId id="917" r:id="rId12"/>
    <p:sldId id="932" r:id="rId13"/>
    <p:sldId id="934" r:id="rId14"/>
    <p:sldId id="930" r:id="rId15"/>
    <p:sldId id="918" r:id="rId16"/>
    <p:sldId id="928" r:id="rId17"/>
    <p:sldId id="929" r:id="rId18"/>
    <p:sldId id="905" r:id="rId19"/>
    <p:sldId id="919" r:id="rId20"/>
    <p:sldId id="922" r:id="rId21"/>
    <p:sldId id="920" r:id="rId22"/>
    <p:sldId id="923" r:id="rId23"/>
    <p:sldId id="924" r:id="rId24"/>
    <p:sldId id="925" r:id="rId25"/>
    <p:sldId id="913" r:id="rId26"/>
    <p:sldId id="336" r:id="rId27"/>
    <p:sldId id="321" r:id="rId28"/>
    <p:sldId id="362" r:id="rId29"/>
    <p:sldId id="931" r:id="rId30"/>
    <p:sldId id="364" r:id="rId31"/>
    <p:sldId id="926" r:id="rId32"/>
  </p:sldIdLst>
  <p:sldSz cx="12192000" cy="6858000"/>
  <p:notesSz cx="67945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guide id="3" pos="7423" userDrawn="1">
          <p15:clr>
            <a:srgbClr val="A4A3A4"/>
          </p15:clr>
        </p15:guide>
        <p15:guide id="4" orient="horz" pos="255" userDrawn="1">
          <p15:clr>
            <a:srgbClr val="A4A3A4"/>
          </p15:clr>
        </p15:guide>
        <p15:guide id="5" pos="347" userDrawn="1">
          <p15:clr>
            <a:srgbClr val="A4A3A4"/>
          </p15:clr>
        </p15:guide>
        <p15:guide id="6" orient="horz" pos="1434" userDrawn="1">
          <p15:clr>
            <a:srgbClr val="A4A3A4"/>
          </p15:clr>
        </p15:guide>
        <p15:guide id="7" pos="84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KIN Robert" initials="DR" lastIdx="1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7"/>
    <p:restoredTop sz="88272" autoAdjust="0"/>
  </p:normalViewPr>
  <p:slideViewPr>
    <p:cSldViewPr>
      <p:cViewPr varScale="1">
        <p:scale>
          <a:sx n="110" d="100"/>
          <a:sy n="110" d="100"/>
        </p:scale>
        <p:origin x="270" y="114"/>
      </p:cViewPr>
      <p:guideLst>
        <p:guide orient="horz" pos="2069"/>
        <p:guide pos="3840"/>
        <p:guide pos="7423"/>
        <p:guide orient="horz" pos="255"/>
        <p:guide pos="347"/>
        <p:guide orient="horz" pos="1434"/>
        <p:guide pos="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3T10:47:51.914" idx="1">
    <p:pos x="10" y="10"/>
    <p:text>Need to add the CII crest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27T09:02:57.576" idx="11">
    <p:pos x="10" y="10"/>
    <p:text>Emma - can you find an image similar to this (i.e. lots of wood on show for a construction site?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3T15:49:00.464" idx="10">
    <p:pos x="10" y="10"/>
    <p:text>These next batch are all AXA photos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F33A220C-38D3-41DD-8338-08F9438EA72F}" type="datetimeFigureOut">
              <a:rPr lang="en-GB" smtClean="0"/>
              <a:t>30/10/2019</a:t>
            </a:fld>
            <a:endParaRPr lang="en-GB"/>
          </a:p>
        </p:txBody>
      </p:sp>
      <p:sp>
        <p:nvSpPr>
          <p:cNvPr id="4" name="Slide Image Placeholder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1FA51923-A1D3-497D-9B7F-8B0C05DE2A35}" type="slidenum">
              <a:rPr lang="en-GB" smtClean="0"/>
              <a:t>‹#›</a:t>
            </a:fld>
            <a:endParaRPr lang="en-GB"/>
          </a:p>
        </p:txBody>
      </p:sp>
    </p:spTree>
    <p:extLst>
      <p:ext uri="{BB962C8B-B14F-4D97-AF65-F5344CB8AC3E}">
        <p14:creationId xmlns:p14="http://schemas.microsoft.com/office/powerpoint/2010/main" val="29972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xfrm>
            <a:off x="92075" y="744538"/>
            <a:ext cx="6610350"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Introduce yourself and explain role including </a:t>
            </a: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cs typeface="Arial" charset="0"/>
              </a:defRPr>
            </a:lvl1pPr>
            <a:lvl2pPr marL="730766" indent="-281064" eaLnBrk="0" hangingPunct="0">
              <a:defRPr sz="1400">
                <a:solidFill>
                  <a:schemeClr val="tx1"/>
                </a:solidFill>
                <a:latin typeface="Calibri" pitchFamily="34" charset="0"/>
                <a:cs typeface="Arial" charset="0"/>
              </a:defRPr>
            </a:lvl2pPr>
            <a:lvl3pPr marL="1124255" indent="-224851" eaLnBrk="0" hangingPunct="0">
              <a:defRPr sz="1400">
                <a:solidFill>
                  <a:schemeClr val="tx1"/>
                </a:solidFill>
                <a:latin typeface="Calibri" pitchFamily="34" charset="0"/>
                <a:cs typeface="Arial" charset="0"/>
              </a:defRPr>
            </a:lvl3pPr>
            <a:lvl4pPr marL="1573957" indent="-224851" eaLnBrk="0" hangingPunct="0">
              <a:defRPr sz="1400">
                <a:solidFill>
                  <a:schemeClr val="tx1"/>
                </a:solidFill>
                <a:latin typeface="Calibri" pitchFamily="34" charset="0"/>
                <a:cs typeface="Arial" charset="0"/>
              </a:defRPr>
            </a:lvl4pPr>
            <a:lvl5pPr marL="2023659" indent="-224851" eaLnBrk="0" hangingPunct="0">
              <a:defRPr sz="1400">
                <a:solidFill>
                  <a:schemeClr val="tx1"/>
                </a:solidFill>
                <a:latin typeface="Calibri" pitchFamily="34" charset="0"/>
                <a:cs typeface="Arial" charset="0"/>
              </a:defRPr>
            </a:lvl5pPr>
            <a:lvl6pPr marL="2473361" indent="-224851" defTabSz="685484" eaLnBrk="0" fontAlgn="base" hangingPunct="0">
              <a:spcBef>
                <a:spcPct val="0"/>
              </a:spcBef>
              <a:spcAft>
                <a:spcPct val="0"/>
              </a:spcAft>
              <a:defRPr sz="1400">
                <a:solidFill>
                  <a:schemeClr val="tx1"/>
                </a:solidFill>
                <a:latin typeface="Calibri" pitchFamily="34" charset="0"/>
                <a:cs typeface="Arial" charset="0"/>
              </a:defRPr>
            </a:lvl6pPr>
            <a:lvl7pPr marL="2923062" indent="-224851" defTabSz="685484" eaLnBrk="0" fontAlgn="base" hangingPunct="0">
              <a:spcBef>
                <a:spcPct val="0"/>
              </a:spcBef>
              <a:spcAft>
                <a:spcPct val="0"/>
              </a:spcAft>
              <a:defRPr sz="1400">
                <a:solidFill>
                  <a:schemeClr val="tx1"/>
                </a:solidFill>
                <a:latin typeface="Calibri" pitchFamily="34" charset="0"/>
                <a:cs typeface="Arial" charset="0"/>
              </a:defRPr>
            </a:lvl7pPr>
            <a:lvl8pPr marL="3372764" indent="-224851" defTabSz="685484" eaLnBrk="0" fontAlgn="base" hangingPunct="0">
              <a:spcBef>
                <a:spcPct val="0"/>
              </a:spcBef>
              <a:spcAft>
                <a:spcPct val="0"/>
              </a:spcAft>
              <a:defRPr sz="1400">
                <a:solidFill>
                  <a:schemeClr val="tx1"/>
                </a:solidFill>
                <a:latin typeface="Calibri" pitchFamily="34" charset="0"/>
                <a:cs typeface="Arial" charset="0"/>
              </a:defRPr>
            </a:lvl8pPr>
            <a:lvl9pPr marL="3822466" indent="-224851" defTabSz="685484" eaLnBrk="0" fontAlgn="base" hangingPunct="0">
              <a:spcBef>
                <a:spcPct val="0"/>
              </a:spcBef>
              <a:spcAft>
                <a:spcPct val="0"/>
              </a:spcAft>
              <a:defRPr sz="1400">
                <a:solidFill>
                  <a:schemeClr val="tx1"/>
                </a:solidFill>
                <a:latin typeface="Calibri" pitchFamily="34" charset="0"/>
                <a:cs typeface="Arial" charset="0"/>
              </a:defRPr>
            </a:lvl9pPr>
          </a:lstStyle>
          <a:p>
            <a:pPr eaLnBrk="1" hangingPunct="1"/>
            <a:fld id="{3B1E777D-F9C1-42A0-9C32-AAD327D78823}" type="slidenum">
              <a:rPr lang="fr-FR" altLang="en-US" sz="1200"/>
              <a:pPr eaLnBrk="1" hangingPunct="1"/>
              <a:t>1</a:t>
            </a:fld>
            <a:endParaRPr lang="fr-FR" altLang="en-US" sz="1200"/>
          </a:p>
        </p:txBody>
      </p:sp>
      <p:sp>
        <p:nvSpPr>
          <p:cNvPr id="30725" name="Espace réservé de la dat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cs typeface="Arial" charset="0"/>
              </a:defRPr>
            </a:lvl1pPr>
            <a:lvl2pPr marL="730766" indent="-281064" eaLnBrk="0" hangingPunct="0">
              <a:defRPr sz="1400">
                <a:solidFill>
                  <a:schemeClr val="tx1"/>
                </a:solidFill>
                <a:latin typeface="Calibri" pitchFamily="34" charset="0"/>
                <a:cs typeface="Arial" charset="0"/>
              </a:defRPr>
            </a:lvl2pPr>
            <a:lvl3pPr marL="1124255" indent="-224851" eaLnBrk="0" hangingPunct="0">
              <a:defRPr sz="1400">
                <a:solidFill>
                  <a:schemeClr val="tx1"/>
                </a:solidFill>
                <a:latin typeface="Calibri" pitchFamily="34" charset="0"/>
                <a:cs typeface="Arial" charset="0"/>
              </a:defRPr>
            </a:lvl3pPr>
            <a:lvl4pPr marL="1573957" indent="-224851" eaLnBrk="0" hangingPunct="0">
              <a:defRPr sz="1400">
                <a:solidFill>
                  <a:schemeClr val="tx1"/>
                </a:solidFill>
                <a:latin typeface="Calibri" pitchFamily="34" charset="0"/>
                <a:cs typeface="Arial" charset="0"/>
              </a:defRPr>
            </a:lvl4pPr>
            <a:lvl5pPr marL="2023659" indent="-224851" eaLnBrk="0" hangingPunct="0">
              <a:defRPr sz="1400">
                <a:solidFill>
                  <a:schemeClr val="tx1"/>
                </a:solidFill>
                <a:latin typeface="Calibri" pitchFamily="34" charset="0"/>
                <a:cs typeface="Arial" charset="0"/>
              </a:defRPr>
            </a:lvl5pPr>
            <a:lvl6pPr marL="2473361" indent="-224851" defTabSz="685484" eaLnBrk="0" fontAlgn="base" hangingPunct="0">
              <a:spcBef>
                <a:spcPct val="0"/>
              </a:spcBef>
              <a:spcAft>
                <a:spcPct val="0"/>
              </a:spcAft>
              <a:defRPr sz="1400">
                <a:solidFill>
                  <a:schemeClr val="tx1"/>
                </a:solidFill>
                <a:latin typeface="Calibri" pitchFamily="34" charset="0"/>
                <a:cs typeface="Arial" charset="0"/>
              </a:defRPr>
            </a:lvl6pPr>
            <a:lvl7pPr marL="2923062" indent="-224851" defTabSz="685484" eaLnBrk="0" fontAlgn="base" hangingPunct="0">
              <a:spcBef>
                <a:spcPct val="0"/>
              </a:spcBef>
              <a:spcAft>
                <a:spcPct val="0"/>
              </a:spcAft>
              <a:defRPr sz="1400">
                <a:solidFill>
                  <a:schemeClr val="tx1"/>
                </a:solidFill>
                <a:latin typeface="Calibri" pitchFamily="34" charset="0"/>
                <a:cs typeface="Arial" charset="0"/>
              </a:defRPr>
            </a:lvl7pPr>
            <a:lvl8pPr marL="3372764" indent="-224851" defTabSz="685484" eaLnBrk="0" fontAlgn="base" hangingPunct="0">
              <a:spcBef>
                <a:spcPct val="0"/>
              </a:spcBef>
              <a:spcAft>
                <a:spcPct val="0"/>
              </a:spcAft>
              <a:defRPr sz="1400">
                <a:solidFill>
                  <a:schemeClr val="tx1"/>
                </a:solidFill>
                <a:latin typeface="Calibri" pitchFamily="34" charset="0"/>
                <a:cs typeface="Arial" charset="0"/>
              </a:defRPr>
            </a:lvl8pPr>
            <a:lvl9pPr marL="3822466" indent="-224851" defTabSz="685484" eaLnBrk="0" fontAlgn="base" hangingPunct="0">
              <a:spcBef>
                <a:spcPct val="0"/>
              </a:spcBef>
              <a:spcAft>
                <a:spcPct val="0"/>
              </a:spcAft>
              <a:defRPr sz="1400">
                <a:solidFill>
                  <a:schemeClr val="tx1"/>
                </a:solidFill>
                <a:latin typeface="Calibri" pitchFamily="34" charset="0"/>
                <a:cs typeface="Arial" charset="0"/>
              </a:defRPr>
            </a:lvl9pPr>
          </a:lstStyle>
          <a:p>
            <a:pPr eaLnBrk="1" hangingPunct="1"/>
            <a:r>
              <a:rPr lang="fr-FR" altLang="en-US" sz="1200"/>
              <a:t>CONFIDENTIALITY LEVEL</a:t>
            </a:r>
          </a:p>
        </p:txBody>
      </p:sp>
      <p:sp>
        <p:nvSpPr>
          <p:cNvPr id="30726" name="Espace réservé du pied de pag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cs typeface="Arial" charset="0"/>
              </a:defRPr>
            </a:lvl1pPr>
            <a:lvl2pPr marL="730766" indent="-281064" eaLnBrk="0" hangingPunct="0">
              <a:defRPr sz="1400">
                <a:solidFill>
                  <a:schemeClr val="tx1"/>
                </a:solidFill>
                <a:latin typeface="Calibri" pitchFamily="34" charset="0"/>
                <a:cs typeface="Arial" charset="0"/>
              </a:defRPr>
            </a:lvl2pPr>
            <a:lvl3pPr marL="1124255" indent="-224851" eaLnBrk="0" hangingPunct="0">
              <a:defRPr sz="1400">
                <a:solidFill>
                  <a:schemeClr val="tx1"/>
                </a:solidFill>
                <a:latin typeface="Calibri" pitchFamily="34" charset="0"/>
                <a:cs typeface="Arial" charset="0"/>
              </a:defRPr>
            </a:lvl3pPr>
            <a:lvl4pPr marL="1573957" indent="-224851" eaLnBrk="0" hangingPunct="0">
              <a:defRPr sz="1400">
                <a:solidFill>
                  <a:schemeClr val="tx1"/>
                </a:solidFill>
                <a:latin typeface="Calibri" pitchFamily="34" charset="0"/>
                <a:cs typeface="Arial" charset="0"/>
              </a:defRPr>
            </a:lvl4pPr>
            <a:lvl5pPr marL="2023659" indent="-224851" eaLnBrk="0" hangingPunct="0">
              <a:defRPr sz="1400">
                <a:solidFill>
                  <a:schemeClr val="tx1"/>
                </a:solidFill>
                <a:latin typeface="Calibri" pitchFamily="34" charset="0"/>
                <a:cs typeface="Arial" charset="0"/>
              </a:defRPr>
            </a:lvl5pPr>
            <a:lvl6pPr marL="2473361" indent="-224851" defTabSz="685484" eaLnBrk="0" fontAlgn="base" hangingPunct="0">
              <a:spcBef>
                <a:spcPct val="0"/>
              </a:spcBef>
              <a:spcAft>
                <a:spcPct val="0"/>
              </a:spcAft>
              <a:defRPr sz="1400">
                <a:solidFill>
                  <a:schemeClr val="tx1"/>
                </a:solidFill>
                <a:latin typeface="Calibri" pitchFamily="34" charset="0"/>
                <a:cs typeface="Arial" charset="0"/>
              </a:defRPr>
            </a:lvl6pPr>
            <a:lvl7pPr marL="2923062" indent="-224851" defTabSz="685484" eaLnBrk="0" fontAlgn="base" hangingPunct="0">
              <a:spcBef>
                <a:spcPct val="0"/>
              </a:spcBef>
              <a:spcAft>
                <a:spcPct val="0"/>
              </a:spcAft>
              <a:defRPr sz="1400">
                <a:solidFill>
                  <a:schemeClr val="tx1"/>
                </a:solidFill>
                <a:latin typeface="Calibri" pitchFamily="34" charset="0"/>
                <a:cs typeface="Arial" charset="0"/>
              </a:defRPr>
            </a:lvl7pPr>
            <a:lvl8pPr marL="3372764" indent="-224851" defTabSz="685484" eaLnBrk="0" fontAlgn="base" hangingPunct="0">
              <a:spcBef>
                <a:spcPct val="0"/>
              </a:spcBef>
              <a:spcAft>
                <a:spcPct val="0"/>
              </a:spcAft>
              <a:defRPr sz="1400">
                <a:solidFill>
                  <a:schemeClr val="tx1"/>
                </a:solidFill>
                <a:latin typeface="Calibri" pitchFamily="34" charset="0"/>
                <a:cs typeface="Arial" charset="0"/>
              </a:defRPr>
            </a:lvl8pPr>
            <a:lvl9pPr marL="3822466" indent="-224851" defTabSz="685484" eaLnBrk="0" fontAlgn="base" hangingPunct="0">
              <a:spcBef>
                <a:spcPct val="0"/>
              </a:spcBef>
              <a:spcAft>
                <a:spcPct val="0"/>
              </a:spcAft>
              <a:defRPr sz="1400">
                <a:solidFill>
                  <a:schemeClr val="tx1"/>
                </a:solidFill>
                <a:latin typeface="Calibri" pitchFamily="34" charset="0"/>
                <a:cs typeface="Arial" charset="0"/>
              </a:defRPr>
            </a:lvl9pPr>
          </a:lstStyle>
          <a:p>
            <a:pPr eaLnBrk="1" hangingPunct="1"/>
            <a:r>
              <a:rPr lang="fr-FR" altLang="en-US" sz="1200"/>
              <a:t>Title of the presentation</a:t>
            </a:r>
          </a:p>
        </p:txBody>
      </p:sp>
    </p:spTree>
    <p:extLst>
      <p:ext uri="{BB962C8B-B14F-4D97-AF65-F5344CB8AC3E}">
        <p14:creationId xmlns:p14="http://schemas.microsoft.com/office/powerpoint/2010/main" val="174132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1923-A1D3-497D-9B7F-8B0C05DE2A35}" type="slidenum">
              <a:rPr lang="en-GB" smtClean="0"/>
              <a:t>20</a:t>
            </a:fld>
            <a:endParaRPr lang="en-GB"/>
          </a:p>
        </p:txBody>
      </p:sp>
    </p:spTree>
    <p:extLst>
      <p:ext uri="{BB962C8B-B14F-4D97-AF65-F5344CB8AC3E}">
        <p14:creationId xmlns:p14="http://schemas.microsoft.com/office/powerpoint/2010/main" val="691621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1923-A1D3-497D-9B7F-8B0C05DE2A35}" type="slidenum">
              <a:rPr lang="en-GB" smtClean="0"/>
              <a:t>23</a:t>
            </a:fld>
            <a:endParaRPr lang="en-GB"/>
          </a:p>
        </p:txBody>
      </p:sp>
    </p:spTree>
    <p:extLst>
      <p:ext uri="{BB962C8B-B14F-4D97-AF65-F5344CB8AC3E}">
        <p14:creationId xmlns:p14="http://schemas.microsoft.com/office/powerpoint/2010/main" val="196003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tLang="en-US" dirty="0">
                <a:ea typeface="ＭＳ Ｐゴシック" pitchFamily="34" charset="-128"/>
              </a:rPr>
              <a:t>Important to understand exactly what materials used in the construction. Fire spread via cavities and unprotected shafts likely to be an issue even if materials are acceptable.</a:t>
            </a:r>
          </a:p>
          <a:p>
            <a:pPr marL="914400" lvl="1" indent="-457200">
              <a:buFont typeface="Arial" panose="020B0604020202020204" pitchFamily="34" charset="0"/>
              <a:buChar char="•"/>
            </a:pPr>
            <a:endParaRPr lang="en-GB" altLang="en-US" sz="1200" b="0" i="0" baseline="0" dirty="0"/>
          </a:p>
          <a:p>
            <a:pPr marL="228600" indent="-228600" eaLnBrk="1" hangingPunct="1"/>
            <a:endParaRPr lang="en-GB" dirty="0"/>
          </a:p>
        </p:txBody>
      </p:sp>
      <p:sp>
        <p:nvSpPr>
          <p:cNvPr id="4" name="Slide Number Placeholder 3"/>
          <p:cNvSpPr>
            <a:spLocks noGrp="1"/>
          </p:cNvSpPr>
          <p:nvPr>
            <p:ph type="sldNum" sz="quarter" idx="10"/>
          </p:nvPr>
        </p:nvSpPr>
        <p:spPr/>
        <p:txBody>
          <a:bodyPr/>
          <a:lstStyle/>
          <a:p>
            <a:fld id="{1FA51923-A1D3-497D-9B7F-8B0C05DE2A35}" type="slidenum">
              <a:rPr lang="en-GB" smtClean="0"/>
              <a:t>25</a:t>
            </a:fld>
            <a:endParaRPr lang="en-GB"/>
          </a:p>
        </p:txBody>
      </p:sp>
    </p:spTree>
    <p:extLst>
      <p:ext uri="{BB962C8B-B14F-4D97-AF65-F5344CB8AC3E}">
        <p14:creationId xmlns:p14="http://schemas.microsoft.com/office/powerpoint/2010/main" val="2019023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1923-A1D3-497D-9B7F-8B0C05DE2A35}" type="slidenum">
              <a:rPr lang="en-GB" smtClean="0"/>
              <a:t>30</a:t>
            </a:fld>
            <a:endParaRPr lang="en-GB"/>
          </a:p>
        </p:txBody>
      </p:sp>
    </p:spTree>
    <p:extLst>
      <p:ext uri="{BB962C8B-B14F-4D97-AF65-F5344CB8AC3E}">
        <p14:creationId xmlns:p14="http://schemas.microsoft.com/office/powerpoint/2010/main" val="79343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r>
              <a:rPr lang="en-GB" dirty="0"/>
              <a:t>Explain that there are formal definitions of “Modern Methods of Construction” which focus solely on MMC involving off site manufacturing techniques but today we are user wider definition to include a wide range of modern construction  techniques. However, time is limited, so we will focus on most common types.</a:t>
            </a:r>
          </a:p>
          <a:p>
            <a:r>
              <a:rPr lang="en-GB" dirty="0"/>
              <a:t>Ask the audience if they have sat through presentations before on MMC? Explain this is not about bashing all of the new technologies with little advantage to insurers! </a:t>
            </a:r>
          </a:p>
        </p:txBody>
      </p:sp>
      <p:sp>
        <p:nvSpPr>
          <p:cNvPr id="4" name="Slide Number Placeholder 3"/>
          <p:cNvSpPr>
            <a:spLocks noGrp="1"/>
          </p:cNvSpPr>
          <p:nvPr>
            <p:ph type="sldNum" sz="quarter" idx="10"/>
          </p:nvPr>
        </p:nvSpPr>
        <p:spPr/>
        <p:txBody>
          <a:bodyPr/>
          <a:lstStyle/>
          <a:p>
            <a:fld id="{1FA51923-A1D3-497D-9B7F-8B0C05DE2A35}" type="slidenum">
              <a:rPr lang="en-GB" smtClean="0"/>
              <a:t>2</a:t>
            </a:fld>
            <a:endParaRPr lang="en-GB"/>
          </a:p>
        </p:txBody>
      </p:sp>
    </p:spTree>
    <p:extLst>
      <p:ext uri="{BB962C8B-B14F-4D97-AF65-F5344CB8AC3E}">
        <p14:creationId xmlns:p14="http://schemas.microsoft.com/office/powerpoint/2010/main" val="159846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A51923-A1D3-497D-9B7F-8B0C05DE2A35}" type="slidenum">
              <a:rPr lang="en-GB" smtClean="0"/>
              <a:t>5</a:t>
            </a:fld>
            <a:endParaRPr lang="en-GB"/>
          </a:p>
        </p:txBody>
      </p:sp>
    </p:spTree>
    <p:extLst>
      <p:ext uri="{BB962C8B-B14F-4D97-AF65-F5344CB8AC3E}">
        <p14:creationId xmlns:p14="http://schemas.microsoft.com/office/powerpoint/2010/main" val="118181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A51923-A1D3-497D-9B7F-8B0C05DE2A35}" type="slidenum">
              <a:rPr lang="en-GB" smtClean="0"/>
              <a:t>6</a:t>
            </a:fld>
            <a:endParaRPr lang="en-GB"/>
          </a:p>
        </p:txBody>
      </p:sp>
    </p:spTree>
    <p:extLst>
      <p:ext uri="{BB962C8B-B14F-4D97-AF65-F5344CB8AC3E}">
        <p14:creationId xmlns:p14="http://schemas.microsoft.com/office/powerpoint/2010/main" val="167973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1923-A1D3-497D-9B7F-8B0C05DE2A35}" type="slidenum">
              <a:rPr lang="en-GB" smtClean="0"/>
              <a:t>8</a:t>
            </a:fld>
            <a:endParaRPr lang="en-GB"/>
          </a:p>
        </p:txBody>
      </p:sp>
    </p:spTree>
    <p:extLst>
      <p:ext uri="{BB962C8B-B14F-4D97-AF65-F5344CB8AC3E}">
        <p14:creationId xmlns:p14="http://schemas.microsoft.com/office/powerpoint/2010/main" val="332351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pPr marL="0" indent="0">
              <a:buNone/>
            </a:pPr>
            <a:r>
              <a:rPr lang="en-GB" sz="1200" dirty="0"/>
              <a:t>Go through slide content. Explain that some of these other techniques (that we won’t have time to cover today) but shows the wide options of construction now in the residential section, but also hospitals, hotels, offices, retail and industrial</a:t>
            </a:r>
          </a:p>
          <a:p>
            <a:pPr marL="0" indent="0">
              <a:buNone/>
            </a:pPr>
            <a:endParaRPr lang="en-GB" sz="1200" dirty="0"/>
          </a:p>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1FA51923-A1D3-497D-9B7F-8B0C05DE2A35}" type="slidenum">
              <a:rPr lang="en-GB" smtClean="0"/>
              <a:t>13</a:t>
            </a:fld>
            <a:endParaRPr lang="en-GB"/>
          </a:p>
        </p:txBody>
      </p:sp>
    </p:spTree>
    <p:extLst>
      <p:ext uri="{BB962C8B-B14F-4D97-AF65-F5344CB8AC3E}">
        <p14:creationId xmlns:p14="http://schemas.microsoft.com/office/powerpoint/2010/main" val="226275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1923-A1D3-497D-9B7F-8B0C05DE2A35}" type="slidenum">
              <a:rPr lang="en-GB" smtClean="0"/>
              <a:t>14</a:t>
            </a:fld>
            <a:endParaRPr lang="en-GB"/>
          </a:p>
        </p:txBody>
      </p:sp>
    </p:spTree>
    <p:extLst>
      <p:ext uri="{BB962C8B-B14F-4D97-AF65-F5344CB8AC3E}">
        <p14:creationId xmlns:p14="http://schemas.microsoft.com/office/powerpoint/2010/main" val="2971624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92075" y="744538"/>
            <a:ext cx="6610350" cy="3719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Century Gothic" pitchFamily="34" charset="0"/>
            </a:endParaRPr>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cs typeface="Arial" charset="0"/>
              </a:defRPr>
            </a:lvl1pPr>
            <a:lvl2pPr marL="742950" indent="-285750" eaLnBrk="0" hangingPunct="0">
              <a:defRPr sz="1400">
                <a:solidFill>
                  <a:schemeClr val="tx1"/>
                </a:solidFill>
                <a:latin typeface="Calibri" pitchFamily="34" charset="0"/>
                <a:cs typeface="Arial" charset="0"/>
              </a:defRPr>
            </a:lvl2pPr>
            <a:lvl3pPr marL="1143000" indent="-228600" eaLnBrk="0" hangingPunct="0">
              <a:defRPr sz="1400">
                <a:solidFill>
                  <a:schemeClr val="tx1"/>
                </a:solidFill>
                <a:latin typeface="Calibri" pitchFamily="34" charset="0"/>
                <a:cs typeface="Arial" charset="0"/>
              </a:defRPr>
            </a:lvl3pPr>
            <a:lvl4pPr marL="1600200" indent="-228600" eaLnBrk="0" hangingPunct="0">
              <a:defRPr sz="1400">
                <a:solidFill>
                  <a:schemeClr val="tx1"/>
                </a:solidFill>
                <a:latin typeface="Calibri" pitchFamily="34" charset="0"/>
                <a:cs typeface="Arial" charset="0"/>
              </a:defRPr>
            </a:lvl4pPr>
            <a:lvl5pPr marL="2057400" indent="-228600" eaLnBrk="0" hangingPunct="0">
              <a:defRPr sz="1400">
                <a:solidFill>
                  <a:schemeClr val="tx1"/>
                </a:solidFill>
                <a:latin typeface="Calibri" pitchFamily="34" charset="0"/>
                <a:cs typeface="Arial" charset="0"/>
              </a:defRPr>
            </a:lvl5pPr>
            <a:lvl6pPr marL="2514600" indent="-228600" defTabSz="696913" eaLnBrk="0" fontAlgn="base" hangingPunct="0">
              <a:spcBef>
                <a:spcPct val="0"/>
              </a:spcBef>
              <a:spcAft>
                <a:spcPct val="0"/>
              </a:spcAft>
              <a:defRPr sz="1400">
                <a:solidFill>
                  <a:schemeClr val="tx1"/>
                </a:solidFill>
                <a:latin typeface="Calibri" pitchFamily="34" charset="0"/>
                <a:cs typeface="Arial" charset="0"/>
              </a:defRPr>
            </a:lvl6pPr>
            <a:lvl7pPr marL="2971800" indent="-228600" defTabSz="696913" eaLnBrk="0" fontAlgn="base" hangingPunct="0">
              <a:spcBef>
                <a:spcPct val="0"/>
              </a:spcBef>
              <a:spcAft>
                <a:spcPct val="0"/>
              </a:spcAft>
              <a:defRPr sz="1400">
                <a:solidFill>
                  <a:schemeClr val="tx1"/>
                </a:solidFill>
                <a:latin typeface="Calibri" pitchFamily="34" charset="0"/>
                <a:cs typeface="Arial" charset="0"/>
              </a:defRPr>
            </a:lvl7pPr>
            <a:lvl8pPr marL="3429000" indent="-228600" defTabSz="696913" eaLnBrk="0" fontAlgn="base" hangingPunct="0">
              <a:spcBef>
                <a:spcPct val="0"/>
              </a:spcBef>
              <a:spcAft>
                <a:spcPct val="0"/>
              </a:spcAft>
              <a:defRPr sz="1400">
                <a:solidFill>
                  <a:schemeClr val="tx1"/>
                </a:solidFill>
                <a:latin typeface="Calibri" pitchFamily="34" charset="0"/>
                <a:cs typeface="Arial" charset="0"/>
              </a:defRPr>
            </a:lvl8pPr>
            <a:lvl9pPr marL="3886200" indent="-228600" defTabSz="696913" eaLnBrk="0" fontAlgn="base" hangingPunct="0">
              <a:spcBef>
                <a:spcPct val="0"/>
              </a:spcBef>
              <a:spcAft>
                <a:spcPct val="0"/>
              </a:spcAft>
              <a:defRPr sz="1400">
                <a:solidFill>
                  <a:schemeClr val="tx1"/>
                </a:solidFill>
                <a:latin typeface="Calibri" pitchFamily="34" charset="0"/>
                <a:cs typeface="Arial" charset="0"/>
              </a:defRPr>
            </a:lvl9pPr>
          </a:lstStyle>
          <a:p>
            <a:pPr marL="0" marR="0" lvl="0" indent="0" algn="r" defTabSz="696913" rtl="0" eaLnBrk="1" fontAlgn="base" latinLnBrk="0" hangingPunct="1">
              <a:lnSpc>
                <a:spcPct val="100000"/>
              </a:lnSpc>
              <a:spcBef>
                <a:spcPct val="0"/>
              </a:spcBef>
              <a:spcAft>
                <a:spcPct val="0"/>
              </a:spcAft>
              <a:buClrTx/>
              <a:buSzTx/>
              <a:buFontTx/>
              <a:buNone/>
              <a:tabLst/>
              <a:defRPr/>
            </a:pPr>
            <a:fld id="{37B321E6-E9FE-4E6A-AE97-A066E38B2B9C}" type="slidenum">
              <a:rPr kumimoji="0" lang="fr-FR"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696913" rtl="0" eaLnBrk="1" fontAlgn="base" latinLnBrk="0" hangingPunct="1">
                <a:lnSpc>
                  <a:spcPct val="100000"/>
                </a:lnSpc>
                <a:spcBef>
                  <a:spcPct val="0"/>
                </a:spcBef>
                <a:spcAft>
                  <a:spcPct val="0"/>
                </a:spcAft>
                <a:buClrTx/>
                <a:buSzTx/>
                <a:buFontTx/>
                <a:buNone/>
                <a:tabLst/>
                <a:defRPr/>
              </a:pPr>
              <a:t>17</a:t>
            </a:fld>
            <a:endParaRPr kumimoji="0" lang="fr-FR"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
        <p:nvSpPr>
          <p:cNvPr id="33797" name="Espace réservé de la date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cs typeface="Arial" charset="0"/>
              </a:defRPr>
            </a:lvl1pPr>
            <a:lvl2pPr marL="742950" indent="-285750" eaLnBrk="0" hangingPunct="0">
              <a:defRPr sz="1400">
                <a:solidFill>
                  <a:schemeClr val="tx1"/>
                </a:solidFill>
                <a:latin typeface="Calibri" pitchFamily="34" charset="0"/>
                <a:cs typeface="Arial" charset="0"/>
              </a:defRPr>
            </a:lvl2pPr>
            <a:lvl3pPr marL="1143000" indent="-228600" eaLnBrk="0" hangingPunct="0">
              <a:defRPr sz="1400">
                <a:solidFill>
                  <a:schemeClr val="tx1"/>
                </a:solidFill>
                <a:latin typeface="Calibri" pitchFamily="34" charset="0"/>
                <a:cs typeface="Arial" charset="0"/>
              </a:defRPr>
            </a:lvl3pPr>
            <a:lvl4pPr marL="1600200" indent="-228600" eaLnBrk="0" hangingPunct="0">
              <a:defRPr sz="1400">
                <a:solidFill>
                  <a:schemeClr val="tx1"/>
                </a:solidFill>
                <a:latin typeface="Calibri" pitchFamily="34" charset="0"/>
                <a:cs typeface="Arial" charset="0"/>
              </a:defRPr>
            </a:lvl4pPr>
            <a:lvl5pPr marL="2057400" indent="-228600" eaLnBrk="0" hangingPunct="0">
              <a:defRPr sz="1400">
                <a:solidFill>
                  <a:schemeClr val="tx1"/>
                </a:solidFill>
                <a:latin typeface="Calibri" pitchFamily="34" charset="0"/>
                <a:cs typeface="Arial" charset="0"/>
              </a:defRPr>
            </a:lvl5pPr>
            <a:lvl6pPr marL="2514600" indent="-228600" defTabSz="696913" eaLnBrk="0" fontAlgn="base" hangingPunct="0">
              <a:spcBef>
                <a:spcPct val="0"/>
              </a:spcBef>
              <a:spcAft>
                <a:spcPct val="0"/>
              </a:spcAft>
              <a:defRPr sz="1400">
                <a:solidFill>
                  <a:schemeClr val="tx1"/>
                </a:solidFill>
                <a:latin typeface="Calibri" pitchFamily="34" charset="0"/>
                <a:cs typeface="Arial" charset="0"/>
              </a:defRPr>
            </a:lvl6pPr>
            <a:lvl7pPr marL="2971800" indent="-228600" defTabSz="696913" eaLnBrk="0" fontAlgn="base" hangingPunct="0">
              <a:spcBef>
                <a:spcPct val="0"/>
              </a:spcBef>
              <a:spcAft>
                <a:spcPct val="0"/>
              </a:spcAft>
              <a:defRPr sz="1400">
                <a:solidFill>
                  <a:schemeClr val="tx1"/>
                </a:solidFill>
                <a:latin typeface="Calibri" pitchFamily="34" charset="0"/>
                <a:cs typeface="Arial" charset="0"/>
              </a:defRPr>
            </a:lvl7pPr>
            <a:lvl8pPr marL="3429000" indent="-228600" defTabSz="696913" eaLnBrk="0" fontAlgn="base" hangingPunct="0">
              <a:spcBef>
                <a:spcPct val="0"/>
              </a:spcBef>
              <a:spcAft>
                <a:spcPct val="0"/>
              </a:spcAft>
              <a:defRPr sz="1400">
                <a:solidFill>
                  <a:schemeClr val="tx1"/>
                </a:solidFill>
                <a:latin typeface="Calibri" pitchFamily="34" charset="0"/>
                <a:cs typeface="Arial" charset="0"/>
              </a:defRPr>
            </a:lvl8pPr>
            <a:lvl9pPr marL="3886200" indent="-228600" defTabSz="696913" eaLnBrk="0" fontAlgn="base" hangingPunct="0">
              <a:spcBef>
                <a:spcPct val="0"/>
              </a:spcBef>
              <a:spcAft>
                <a:spcPct val="0"/>
              </a:spcAft>
              <a:defRPr sz="1400">
                <a:solidFill>
                  <a:schemeClr val="tx1"/>
                </a:solidFill>
                <a:latin typeface="Calibri" pitchFamily="34" charset="0"/>
                <a:cs typeface="Arial" charset="0"/>
              </a:defRPr>
            </a:lvl9pPr>
          </a:lstStyle>
          <a:p>
            <a:pPr marL="0" marR="0" lvl="0" indent="0" algn="r" defTabSz="696913"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CONFIDENTIALITY LEVEL</a:t>
            </a:r>
          </a:p>
        </p:txBody>
      </p:sp>
      <p:sp>
        <p:nvSpPr>
          <p:cNvPr id="33798" name="Espace réservé du pied de page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Calibri" pitchFamily="34" charset="0"/>
                <a:cs typeface="Arial" charset="0"/>
              </a:defRPr>
            </a:lvl1pPr>
            <a:lvl2pPr marL="742950" indent="-285750" eaLnBrk="0" hangingPunct="0">
              <a:defRPr sz="1400">
                <a:solidFill>
                  <a:schemeClr val="tx1"/>
                </a:solidFill>
                <a:latin typeface="Calibri" pitchFamily="34" charset="0"/>
                <a:cs typeface="Arial" charset="0"/>
              </a:defRPr>
            </a:lvl2pPr>
            <a:lvl3pPr marL="1143000" indent="-228600" eaLnBrk="0" hangingPunct="0">
              <a:defRPr sz="1400">
                <a:solidFill>
                  <a:schemeClr val="tx1"/>
                </a:solidFill>
                <a:latin typeface="Calibri" pitchFamily="34" charset="0"/>
                <a:cs typeface="Arial" charset="0"/>
              </a:defRPr>
            </a:lvl3pPr>
            <a:lvl4pPr marL="1600200" indent="-228600" eaLnBrk="0" hangingPunct="0">
              <a:defRPr sz="1400">
                <a:solidFill>
                  <a:schemeClr val="tx1"/>
                </a:solidFill>
                <a:latin typeface="Calibri" pitchFamily="34" charset="0"/>
                <a:cs typeface="Arial" charset="0"/>
              </a:defRPr>
            </a:lvl4pPr>
            <a:lvl5pPr marL="2057400" indent="-228600" eaLnBrk="0" hangingPunct="0">
              <a:defRPr sz="1400">
                <a:solidFill>
                  <a:schemeClr val="tx1"/>
                </a:solidFill>
                <a:latin typeface="Calibri" pitchFamily="34" charset="0"/>
                <a:cs typeface="Arial" charset="0"/>
              </a:defRPr>
            </a:lvl5pPr>
            <a:lvl6pPr marL="2514600" indent="-228600" defTabSz="696913" eaLnBrk="0" fontAlgn="base" hangingPunct="0">
              <a:spcBef>
                <a:spcPct val="0"/>
              </a:spcBef>
              <a:spcAft>
                <a:spcPct val="0"/>
              </a:spcAft>
              <a:defRPr sz="1400">
                <a:solidFill>
                  <a:schemeClr val="tx1"/>
                </a:solidFill>
                <a:latin typeface="Calibri" pitchFamily="34" charset="0"/>
                <a:cs typeface="Arial" charset="0"/>
              </a:defRPr>
            </a:lvl6pPr>
            <a:lvl7pPr marL="2971800" indent="-228600" defTabSz="696913" eaLnBrk="0" fontAlgn="base" hangingPunct="0">
              <a:spcBef>
                <a:spcPct val="0"/>
              </a:spcBef>
              <a:spcAft>
                <a:spcPct val="0"/>
              </a:spcAft>
              <a:defRPr sz="1400">
                <a:solidFill>
                  <a:schemeClr val="tx1"/>
                </a:solidFill>
                <a:latin typeface="Calibri" pitchFamily="34" charset="0"/>
                <a:cs typeface="Arial" charset="0"/>
              </a:defRPr>
            </a:lvl7pPr>
            <a:lvl8pPr marL="3429000" indent="-228600" defTabSz="696913" eaLnBrk="0" fontAlgn="base" hangingPunct="0">
              <a:spcBef>
                <a:spcPct val="0"/>
              </a:spcBef>
              <a:spcAft>
                <a:spcPct val="0"/>
              </a:spcAft>
              <a:defRPr sz="1400">
                <a:solidFill>
                  <a:schemeClr val="tx1"/>
                </a:solidFill>
                <a:latin typeface="Calibri" pitchFamily="34" charset="0"/>
                <a:cs typeface="Arial" charset="0"/>
              </a:defRPr>
            </a:lvl8pPr>
            <a:lvl9pPr marL="3886200" indent="-228600" defTabSz="696913" eaLnBrk="0" fontAlgn="base" hangingPunct="0">
              <a:spcBef>
                <a:spcPct val="0"/>
              </a:spcBef>
              <a:spcAft>
                <a:spcPct val="0"/>
              </a:spcAft>
              <a:defRPr sz="1400">
                <a:solidFill>
                  <a:schemeClr val="tx1"/>
                </a:solidFill>
                <a:latin typeface="Calibri" pitchFamily="34" charset="0"/>
                <a:cs typeface="Arial" charset="0"/>
              </a:defRPr>
            </a:lvl9pPr>
          </a:lstStyle>
          <a:p>
            <a:pPr marL="0" marR="0" lvl="0" indent="0" algn="l" defTabSz="696913"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dirty="0">
                <a:ln>
                  <a:noFill/>
                </a:ln>
                <a:solidFill>
                  <a:prstClr val="black"/>
                </a:solidFill>
                <a:effectLst/>
                <a:uLnTx/>
                <a:uFillTx/>
                <a:latin typeface="Calibri" pitchFamily="34" charset="0"/>
                <a:ea typeface="+mn-ea"/>
                <a:cs typeface="Arial" charset="0"/>
              </a:rPr>
              <a:t>Title of the presentation</a:t>
            </a:r>
          </a:p>
        </p:txBody>
      </p:sp>
    </p:spTree>
    <p:extLst>
      <p:ext uri="{BB962C8B-B14F-4D97-AF65-F5344CB8AC3E}">
        <p14:creationId xmlns:p14="http://schemas.microsoft.com/office/powerpoint/2010/main" val="862534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0350" cy="37195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A51923-A1D3-497D-9B7F-8B0C05DE2A35}" type="slidenum">
              <a:rPr lang="en-GB" smtClean="0"/>
              <a:t>18</a:t>
            </a:fld>
            <a:endParaRPr lang="en-GB"/>
          </a:p>
        </p:txBody>
      </p:sp>
    </p:spTree>
    <p:extLst>
      <p:ext uri="{BB962C8B-B14F-4D97-AF65-F5344CB8AC3E}">
        <p14:creationId xmlns:p14="http://schemas.microsoft.com/office/powerpoint/2010/main" val="37605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a:p>
        </p:txBody>
      </p:sp>
      <p:pic>
        <p:nvPicPr>
          <p:cNvPr id="3" name="Picture 2" descr="C:\Users\Administrateur\Desktop\new_switch_rvb_roug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8552" y="1097980"/>
            <a:ext cx="5088877" cy="45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6176520" y="1839044"/>
            <a:ext cx="6015480" cy="1112846"/>
          </a:xfrm>
          <a:prstGeom prst="rect">
            <a:avLst/>
          </a:prstGeom>
        </p:spPr>
        <p:txBody>
          <a:bodyPr lIns="0" tIns="0" rIns="0" bIns="0"/>
          <a:lstStyle>
            <a:lvl1pPr algn="l" defTabSz="696913" rtl="0" fontAlgn="base">
              <a:lnSpc>
                <a:spcPct val="85000"/>
              </a:lnSpc>
              <a:spcBef>
                <a:spcPct val="0"/>
              </a:spcBef>
              <a:spcAft>
                <a:spcPct val="0"/>
              </a:spcAft>
              <a:defRPr sz="6800" kern="1200">
                <a:solidFill>
                  <a:schemeClr val="bg1"/>
                </a:solidFill>
                <a:latin typeface="+mj-lt"/>
                <a:ea typeface="+mj-ea"/>
                <a:cs typeface="+mj-cs"/>
              </a:defRPr>
            </a:lvl1pPr>
            <a:lvl2pPr algn="ctr" defTabSz="696913" rtl="0" fontAlgn="base">
              <a:spcBef>
                <a:spcPct val="0"/>
              </a:spcBef>
              <a:spcAft>
                <a:spcPct val="0"/>
              </a:spcAft>
              <a:defRPr sz="3400">
                <a:solidFill>
                  <a:schemeClr val="tx1"/>
                </a:solidFill>
                <a:latin typeface="Calibri" pitchFamily="34" charset="0"/>
              </a:defRPr>
            </a:lvl2pPr>
            <a:lvl3pPr algn="ctr" defTabSz="696913" rtl="0" fontAlgn="base">
              <a:spcBef>
                <a:spcPct val="0"/>
              </a:spcBef>
              <a:spcAft>
                <a:spcPct val="0"/>
              </a:spcAft>
              <a:defRPr sz="3400">
                <a:solidFill>
                  <a:schemeClr val="tx1"/>
                </a:solidFill>
                <a:latin typeface="Calibri" pitchFamily="34" charset="0"/>
              </a:defRPr>
            </a:lvl3pPr>
            <a:lvl4pPr algn="ctr" defTabSz="696913" rtl="0" fontAlgn="base">
              <a:spcBef>
                <a:spcPct val="0"/>
              </a:spcBef>
              <a:spcAft>
                <a:spcPct val="0"/>
              </a:spcAft>
              <a:defRPr sz="3400">
                <a:solidFill>
                  <a:schemeClr val="tx1"/>
                </a:solidFill>
                <a:latin typeface="Calibri" pitchFamily="34" charset="0"/>
              </a:defRPr>
            </a:lvl4pPr>
            <a:lvl5pPr algn="ctr" defTabSz="696913" rtl="0" fontAlgn="base">
              <a:spcBef>
                <a:spcPct val="0"/>
              </a:spcBef>
              <a:spcAft>
                <a:spcPct val="0"/>
              </a:spcAft>
              <a:defRPr sz="3400">
                <a:solidFill>
                  <a:schemeClr val="tx1"/>
                </a:solidFill>
                <a:latin typeface="Calibri" pitchFamily="34" charset="0"/>
              </a:defRPr>
            </a:lvl5pPr>
            <a:lvl6pPr marL="457200" algn="ctr" defTabSz="696913" rtl="0" fontAlgn="base">
              <a:spcBef>
                <a:spcPct val="0"/>
              </a:spcBef>
              <a:spcAft>
                <a:spcPct val="0"/>
              </a:spcAft>
              <a:defRPr sz="3400">
                <a:solidFill>
                  <a:schemeClr val="tx1"/>
                </a:solidFill>
                <a:latin typeface="Calibri" pitchFamily="34" charset="0"/>
              </a:defRPr>
            </a:lvl6pPr>
            <a:lvl7pPr marL="914400" algn="ctr" defTabSz="696913" rtl="0" fontAlgn="base">
              <a:spcBef>
                <a:spcPct val="0"/>
              </a:spcBef>
              <a:spcAft>
                <a:spcPct val="0"/>
              </a:spcAft>
              <a:defRPr sz="3400">
                <a:solidFill>
                  <a:schemeClr val="tx1"/>
                </a:solidFill>
                <a:latin typeface="Calibri" pitchFamily="34" charset="0"/>
              </a:defRPr>
            </a:lvl7pPr>
            <a:lvl8pPr marL="1371600" algn="ctr" defTabSz="696913" rtl="0" fontAlgn="base">
              <a:spcBef>
                <a:spcPct val="0"/>
              </a:spcBef>
              <a:spcAft>
                <a:spcPct val="0"/>
              </a:spcAft>
              <a:defRPr sz="3400">
                <a:solidFill>
                  <a:schemeClr val="tx1"/>
                </a:solidFill>
                <a:latin typeface="Calibri" pitchFamily="34" charset="0"/>
              </a:defRPr>
            </a:lvl8pPr>
            <a:lvl9pPr marL="1828800" algn="ctr" defTabSz="696913" rtl="0" fontAlgn="base">
              <a:spcBef>
                <a:spcPct val="0"/>
              </a:spcBef>
              <a:spcAft>
                <a:spcPct val="0"/>
              </a:spcAft>
              <a:defRPr sz="3400">
                <a:solidFill>
                  <a:schemeClr val="tx1"/>
                </a:solidFill>
                <a:latin typeface="Calibri" pitchFamily="34" charset="0"/>
              </a:defRPr>
            </a:lvl9pPr>
          </a:lstStyle>
          <a:p>
            <a:pPr>
              <a:defRPr/>
            </a:pPr>
            <a:r>
              <a:rPr lang="en-GB" sz="7100" noProof="0" dirty="0">
                <a:latin typeface="Georgia" panose="02040502050405020303" pitchFamily="18" charset="0"/>
              </a:rPr>
              <a:t>Title 1</a:t>
            </a:r>
          </a:p>
        </p:txBody>
      </p:sp>
      <p:sp>
        <p:nvSpPr>
          <p:cNvPr id="6" name="Titre 2"/>
          <p:cNvSpPr txBox="1">
            <a:spLocks/>
          </p:cNvSpPr>
          <p:nvPr/>
        </p:nvSpPr>
        <p:spPr>
          <a:xfrm>
            <a:off x="5121090" y="2974201"/>
            <a:ext cx="7070913" cy="1343345"/>
          </a:xfrm>
          <a:prstGeom prst="rect">
            <a:avLst/>
          </a:prstGeom>
        </p:spPr>
        <p:txBody>
          <a:bodyPr lIns="119887" tIns="59943" rIns="119887" bIns="59943"/>
          <a:lstStyle>
            <a:lvl1pPr marL="0" indent="0" algn="l" defTabSz="696913" rtl="0" fontAlgn="base">
              <a:spcBef>
                <a:spcPct val="20000"/>
              </a:spcBef>
              <a:spcAft>
                <a:spcPct val="0"/>
              </a:spcAft>
              <a:buFont typeface="Arial" charset="0"/>
              <a:buNone/>
              <a:defRPr sz="6800" kern="1200" baseline="0">
                <a:solidFill>
                  <a:schemeClr val="bg1"/>
                </a:solidFill>
                <a:latin typeface="+mj-lt"/>
                <a:ea typeface="+mn-ea"/>
                <a:cs typeface="+mn-cs"/>
              </a:defRPr>
            </a:lvl1pPr>
            <a:lvl2pPr marL="565150" indent="-217488" algn="l" defTabSz="696913" rtl="0" fontAlgn="base">
              <a:spcBef>
                <a:spcPct val="20000"/>
              </a:spcBef>
              <a:spcAft>
                <a:spcPct val="0"/>
              </a:spcAft>
              <a:buFont typeface="Arial" charset="0"/>
              <a:buChar char="–"/>
              <a:defRPr sz="2100" kern="1200">
                <a:solidFill>
                  <a:schemeClr val="tx1"/>
                </a:solidFill>
                <a:latin typeface="+mn-lt"/>
                <a:ea typeface="+mn-ea"/>
                <a:cs typeface="+mn-cs"/>
              </a:defRPr>
            </a:lvl2pPr>
            <a:lvl3pPr marL="871538" indent="-173038" algn="l" defTabSz="696913" rtl="0" fontAlgn="base">
              <a:spcBef>
                <a:spcPct val="20000"/>
              </a:spcBef>
              <a:spcAft>
                <a:spcPct val="0"/>
              </a:spcAft>
              <a:buFont typeface="Arial" charset="0"/>
              <a:buChar char="•"/>
              <a:defRPr kern="1200">
                <a:solidFill>
                  <a:schemeClr val="tx1"/>
                </a:solidFill>
                <a:latin typeface="+mn-lt"/>
                <a:ea typeface="+mn-ea"/>
                <a:cs typeface="+mn-cs"/>
              </a:defRPr>
            </a:lvl3pPr>
            <a:lvl4pPr marL="1219200" indent="-173038" algn="l" defTabSz="696913" rtl="0" fontAlgn="base">
              <a:spcBef>
                <a:spcPct val="20000"/>
              </a:spcBef>
              <a:spcAft>
                <a:spcPct val="0"/>
              </a:spcAft>
              <a:buFont typeface="Arial" charset="0"/>
              <a:buChar char="–"/>
              <a:defRPr sz="1500" kern="1200">
                <a:solidFill>
                  <a:schemeClr val="tx1"/>
                </a:solidFill>
                <a:latin typeface="+mn-lt"/>
                <a:ea typeface="+mn-ea"/>
                <a:cs typeface="+mn-cs"/>
              </a:defRPr>
            </a:lvl4pPr>
            <a:lvl5pPr marL="1568450" indent="-173038" algn="l" defTabSz="696913" rtl="0" fontAlgn="base">
              <a:spcBef>
                <a:spcPct val="20000"/>
              </a:spcBef>
              <a:spcAft>
                <a:spcPct val="0"/>
              </a:spcAft>
              <a:buFont typeface="Arial" charset="0"/>
              <a:buChar char="»"/>
              <a:defRPr sz="1500" kern="1200">
                <a:solidFill>
                  <a:schemeClr val="tx1"/>
                </a:solidFill>
                <a:latin typeface="+mn-lt"/>
                <a:ea typeface="+mn-ea"/>
                <a:cs typeface="+mn-cs"/>
              </a:defRPr>
            </a:lvl5pPr>
            <a:lvl6pPr marL="1917634"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66295"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14955"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63616"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defRPr/>
            </a:pPr>
            <a:r>
              <a:rPr lang="en-GB" sz="7100" noProof="0" dirty="0">
                <a:latin typeface="Georgia" panose="02040502050405020303" pitchFamily="18" charset="0"/>
              </a:rPr>
              <a:t>Title 2</a:t>
            </a:r>
          </a:p>
        </p:txBody>
      </p:sp>
      <p:sp>
        <p:nvSpPr>
          <p:cNvPr id="7" name="Date / Lieu"/>
          <p:cNvSpPr txBox="1">
            <a:spLocks/>
          </p:cNvSpPr>
          <p:nvPr/>
        </p:nvSpPr>
        <p:spPr>
          <a:xfrm>
            <a:off x="4320842" y="4530691"/>
            <a:ext cx="7871161" cy="696458"/>
          </a:xfrm>
          <a:prstGeom prst="rect">
            <a:avLst/>
          </a:prstGeom>
        </p:spPr>
        <p:txBody>
          <a:bodyPr lIns="119887" tIns="59943" rIns="119887" bIns="59943"/>
          <a:lstStyle>
            <a:lvl1pPr marL="0" indent="0" algn="l" defTabSz="696913" rtl="0" fontAlgn="base">
              <a:spcBef>
                <a:spcPct val="20000"/>
              </a:spcBef>
              <a:spcAft>
                <a:spcPct val="0"/>
              </a:spcAft>
              <a:buFont typeface="Arial" charset="0"/>
              <a:buNone/>
              <a:defRPr sz="3400" kern="1200">
                <a:solidFill>
                  <a:schemeClr val="bg1"/>
                </a:solidFill>
                <a:latin typeface="+mn-lt"/>
                <a:ea typeface="+mn-ea"/>
                <a:cs typeface="+mn-cs"/>
              </a:defRPr>
            </a:lvl1pPr>
            <a:lvl2pPr marL="457200" indent="0" algn="ctr" defTabSz="696913" rtl="0" fontAlgn="base">
              <a:spcBef>
                <a:spcPct val="20000"/>
              </a:spcBef>
              <a:spcAft>
                <a:spcPct val="0"/>
              </a:spcAft>
              <a:buFont typeface="Arial" charset="0"/>
              <a:buNone/>
              <a:defRPr sz="2100" kern="1200">
                <a:solidFill>
                  <a:schemeClr val="tx1">
                    <a:tint val="75000"/>
                  </a:schemeClr>
                </a:solidFill>
                <a:latin typeface="+mn-lt"/>
                <a:ea typeface="+mn-ea"/>
                <a:cs typeface="+mn-cs"/>
              </a:defRPr>
            </a:lvl2pPr>
            <a:lvl3pPr marL="914400" indent="0" algn="ctr" defTabSz="696913" rtl="0" fontAlgn="base">
              <a:spcBef>
                <a:spcPct val="20000"/>
              </a:spcBef>
              <a:spcAft>
                <a:spcPct val="0"/>
              </a:spcAft>
              <a:buFont typeface="Arial" charset="0"/>
              <a:buNone/>
              <a:defRPr kern="1200">
                <a:solidFill>
                  <a:schemeClr val="tx1">
                    <a:tint val="75000"/>
                  </a:schemeClr>
                </a:solidFill>
                <a:latin typeface="+mn-lt"/>
                <a:ea typeface="+mn-ea"/>
                <a:cs typeface="+mn-cs"/>
              </a:defRPr>
            </a:lvl3pPr>
            <a:lvl4pPr marL="1371600" indent="0" algn="ctr" defTabSz="696913" rtl="0" fontAlgn="base">
              <a:spcBef>
                <a:spcPct val="20000"/>
              </a:spcBef>
              <a:spcAft>
                <a:spcPct val="0"/>
              </a:spcAft>
              <a:buFont typeface="Arial" charset="0"/>
              <a:buNone/>
              <a:defRPr sz="1500" kern="1200">
                <a:solidFill>
                  <a:schemeClr val="tx1">
                    <a:tint val="75000"/>
                  </a:schemeClr>
                </a:solidFill>
                <a:latin typeface="+mn-lt"/>
                <a:ea typeface="+mn-ea"/>
                <a:cs typeface="+mn-cs"/>
              </a:defRPr>
            </a:lvl4pPr>
            <a:lvl5pPr marL="1828800" indent="0" algn="ctr" defTabSz="696913" rtl="0" fontAlgn="base">
              <a:spcBef>
                <a:spcPct val="20000"/>
              </a:spcBef>
              <a:spcAft>
                <a:spcPct val="0"/>
              </a:spcAft>
              <a:buFont typeface="Arial" charset="0"/>
              <a:buNone/>
              <a:defRPr sz="1500" kern="1200">
                <a:solidFill>
                  <a:schemeClr val="tx1">
                    <a:tint val="75000"/>
                  </a:schemeClr>
                </a:solidFill>
                <a:latin typeface="+mn-lt"/>
                <a:ea typeface="+mn-ea"/>
                <a:cs typeface="+mn-cs"/>
              </a:defRPr>
            </a:lvl5pPr>
            <a:lvl6pPr marL="22860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7432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32004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36576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defRPr/>
            </a:pPr>
            <a:r>
              <a:rPr lang="en-GB" sz="3900" noProof="0" dirty="0">
                <a:latin typeface="+mj-lt"/>
              </a:rPr>
              <a:t>Date / Place</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31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94DBEE-EAF2-4F73-AF30-EC1E6958534C}" type="datetimeFigureOut">
              <a:rPr lang="en-GB" smtClean="0"/>
              <a:t>30/10/2019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9CB183-0882-4493-9E9F-A273D216787B}" type="slidenum">
              <a:rPr lang="en-GB" smtClean="0"/>
              <a:t>‹#›</a:t>
            </a:fld>
            <a:endParaRPr lang="en-GB"/>
          </a:p>
        </p:txBody>
      </p:sp>
    </p:spTree>
    <p:extLst>
      <p:ext uri="{BB962C8B-B14F-4D97-AF65-F5344CB8AC3E}">
        <p14:creationId xmlns:p14="http://schemas.microsoft.com/office/powerpoint/2010/main" val="4098641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94DBEE-EAF2-4F73-AF30-EC1E6958534C}" type="datetimeFigureOut">
              <a:rPr lang="en-GB" smtClean="0"/>
              <a:t>30/10/2019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9CB183-0882-4493-9E9F-A273D216787B}" type="slidenum">
              <a:rPr lang="en-GB" smtClean="0"/>
              <a:t>‹#›</a:t>
            </a:fld>
            <a:endParaRPr lang="en-GB"/>
          </a:p>
        </p:txBody>
      </p:sp>
    </p:spTree>
    <p:extLst>
      <p:ext uri="{BB962C8B-B14F-4D97-AF65-F5344CB8AC3E}">
        <p14:creationId xmlns:p14="http://schemas.microsoft.com/office/powerpoint/2010/main" val="138067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107" dirty="0"/>
          </a:p>
        </p:txBody>
      </p:sp>
      <p:pic>
        <p:nvPicPr>
          <p:cNvPr id="3" name="Picture 2" descr="C:\Users\Administrateur\Desktop\new_switch_rvb_roug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18552" y="1097980"/>
            <a:ext cx="5088877" cy="458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txBox="1">
            <a:spLocks/>
          </p:cNvSpPr>
          <p:nvPr/>
        </p:nvSpPr>
        <p:spPr>
          <a:xfrm>
            <a:off x="6176520" y="1839044"/>
            <a:ext cx="6015480" cy="1112846"/>
          </a:xfrm>
          <a:prstGeom prst="rect">
            <a:avLst/>
          </a:prstGeom>
        </p:spPr>
        <p:txBody>
          <a:bodyPr lIns="0" tIns="0" rIns="0" bIns="0"/>
          <a:lstStyle>
            <a:lvl1pPr algn="l" defTabSz="696913" rtl="0" fontAlgn="base">
              <a:lnSpc>
                <a:spcPct val="85000"/>
              </a:lnSpc>
              <a:spcBef>
                <a:spcPct val="0"/>
              </a:spcBef>
              <a:spcAft>
                <a:spcPct val="0"/>
              </a:spcAft>
              <a:defRPr sz="6800" kern="1200">
                <a:solidFill>
                  <a:schemeClr val="bg1"/>
                </a:solidFill>
                <a:latin typeface="+mj-lt"/>
                <a:ea typeface="+mj-ea"/>
                <a:cs typeface="+mj-cs"/>
              </a:defRPr>
            </a:lvl1pPr>
            <a:lvl2pPr algn="ctr" defTabSz="696913" rtl="0" fontAlgn="base">
              <a:spcBef>
                <a:spcPct val="0"/>
              </a:spcBef>
              <a:spcAft>
                <a:spcPct val="0"/>
              </a:spcAft>
              <a:defRPr sz="3400">
                <a:solidFill>
                  <a:schemeClr val="tx1"/>
                </a:solidFill>
                <a:latin typeface="Calibri" pitchFamily="34" charset="0"/>
              </a:defRPr>
            </a:lvl2pPr>
            <a:lvl3pPr algn="ctr" defTabSz="696913" rtl="0" fontAlgn="base">
              <a:spcBef>
                <a:spcPct val="0"/>
              </a:spcBef>
              <a:spcAft>
                <a:spcPct val="0"/>
              </a:spcAft>
              <a:defRPr sz="3400">
                <a:solidFill>
                  <a:schemeClr val="tx1"/>
                </a:solidFill>
                <a:latin typeface="Calibri" pitchFamily="34" charset="0"/>
              </a:defRPr>
            </a:lvl3pPr>
            <a:lvl4pPr algn="ctr" defTabSz="696913" rtl="0" fontAlgn="base">
              <a:spcBef>
                <a:spcPct val="0"/>
              </a:spcBef>
              <a:spcAft>
                <a:spcPct val="0"/>
              </a:spcAft>
              <a:defRPr sz="3400">
                <a:solidFill>
                  <a:schemeClr val="tx1"/>
                </a:solidFill>
                <a:latin typeface="Calibri" pitchFamily="34" charset="0"/>
              </a:defRPr>
            </a:lvl4pPr>
            <a:lvl5pPr algn="ctr" defTabSz="696913" rtl="0" fontAlgn="base">
              <a:spcBef>
                <a:spcPct val="0"/>
              </a:spcBef>
              <a:spcAft>
                <a:spcPct val="0"/>
              </a:spcAft>
              <a:defRPr sz="3400">
                <a:solidFill>
                  <a:schemeClr val="tx1"/>
                </a:solidFill>
                <a:latin typeface="Calibri" pitchFamily="34" charset="0"/>
              </a:defRPr>
            </a:lvl5pPr>
            <a:lvl6pPr marL="457200" algn="ctr" defTabSz="696913" rtl="0" fontAlgn="base">
              <a:spcBef>
                <a:spcPct val="0"/>
              </a:spcBef>
              <a:spcAft>
                <a:spcPct val="0"/>
              </a:spcAft>
              <a:defRPr sz="3400">
                <a:solidFill>
                  <a:schemeClr val="tx1"/>
                </a:solidFill>
                <a:latin typeface="Calibri" pitchFamily="34" charset="0"/>
              </a:defRPr>
            </a:lvl6pPr>
            <a:lvl7pPr marL="914400" algn="ctr" defTabSz="696913" rtl="0" fontAlgn="base">
              <a:spcBef>
                <a:spcPct val="0"/>
              </a:spcBef>
              <a:spcAft>
                <a:spcPct val="0"/>
              </a:spcAft>
              <a:defRPr sz="3400">
                <a:solidFill>
                  <a:schemeClr val="tx1"/>
                </a:solidFill>
                <a:latin typeface="Calibri" pitchFamily="34" charset="0"/>
              </a:defRPr>
            </a:lvl7pPr>
            <a:lvl8pPr marL="1371600" algn="ctr" defTabSz="696913" rtl="0" fontAlgn="base">
              <a:spcBef>
                <a:spcPct val="0"/>
              </a:spcBef>
              <a:spcAft>
                <a:spcPct val="0"/>
              </a:spcAft>
              <a:defRPr sz="3400">
                <a:solidFill>
                  <a:schemeClr val="tx1"/>
                </a:solidFill>
                <a:latin typeface="Calibri" pitchFamily="34" charset="0"/>
              </a:defRPr>
            </a:lvl8pPr>
            <a:lvl9pPr marL="1828800" algn="ctr" defTabSz="696913" rtl="0" fontAlgn="base">
              <a:spcBef>
                <a:spcPct val="0"/>
              </a:spcBef>
              <a:spcAft>
                <a:spcPct val="0"/>
              </a:spcAft>
              <a:defRPr sz="3400">
                <a:solidFill>
                  <a:schemeClr val="tx1"/>
                </a:solidFill>
                <a:latin typeface="Calibri" pitchFamily="34" charset="0"/>
              </a:defRPr>
            </a:lvl9pPr>
          </a:lstStyle>
          <a:p>
            <a:pPr>
              <a:defRPr/>
            </a:pPr>
            <a:r>
              <a:rPr lang="en-GB" sz="6321" noProof="0" dirty="0">
                <a:latin typeface="Georgia" panose="02040502050405020303" pitchFamily="18" charset="0"/>
              </a:rPr>
              <a:t>Title 1</a:t>
            </a:r>
          </a:p>
        </p:txBody>
      </p:sp>
      <p:sp>
        <p:nvSpPr>
          <p:cNvPr id="6" name="Titre 2"/>
          <p:cNvSpPr txBox="1">
            <a:spLocks/>
          </p:cNvSpPr>
          <p:nvPr/>
        </p:nvSpPr>
        <p:spPr>
          <a:xfrm>
            <a:off x="5121090" y="2974201"/>
            <a:ext cx="7070913" cy="1343345"/>
          </a:xfrm>
          <a:prstGeom prst="rect">
            <a:avLst/>
          </a:prstGeom>
        </p:spPr>
        <p:txBody>
          <a:bodyPr/>
          <a:lstStyle>
            <a:lvl1pPr marL="0" indent="0" algn="l" defTabSz="696913" rtl="0" fontAlgn="base">
              <a:spcBef>
                <a:spcPct val="20000"/>
              </a:spcBef>
              <a:spcAft>
                <a:spcPct val="0"/>
              </a:spcAft>
              <a:buFont typeface="Arial" charset="0"/>
              <a:buNone/>
              <a:defRPr sz="6800" kern="1200" baseline="0">
                <a:solidFill>
                  <a:schemeClr val="bg1"/>
                </a:solidFill>
                <a:latin typeface="+mj-lt"/>
                <a:ea typeface="+mn-ea"/>
                <a:cs typeface="+mn-cs"/>
              </a:defRPr>
            </a:lvl1pPr>
            <a:lvl2pPr marL="565150" indent="-217488" algn="l" defTabSz="696913" rtl="0" fontAlgn="base">
              <a:spcBef>
                <a:spcPct val="20000"/>
              </a:spcBef>
              <a:spcAft>
                <a:spcPct val="0"/>
              </a:spcAft>
              <a:buFont typeface="Arial" charset="0"/>
              <a:buChar char="–"/>
              <a:defRPr sz="2100" kern="1200">
                <a:solidFill>
                  <a:schemeClr val="tx1"/>
                </a:solidFill>
                <a:latin typeface="+mn-lt"/>
                <a:ea typeface="+mn-ea"/>
                <a:cs typeface="+mn-cs"/>
              </a:defRPr>
            </a:lvl2pPr>
            <a:lvl3pPr marL="871538" indent="-173038" algn="l" defTabSz="696913" rtl="0" fontAlgn="base">
              <a:spcBef>
                <a:spcPct val="20000"/>
              </a:spcBef>
              <a:spcAft>
                <a:spcPct val="0"/>
              </a:spcAft>
              <a:buFont typeface="Arial" charset="0"/>
              <a:buChar char="•"/>
              <a:defRPr kern="1200">
                <a:solidFill>
                  <a:schemeClr val="tx1"/>
                </a:solidFill>
                <a:latin typeface="+mn-lt"/>
                <a:ea typeface="+mn-ea"/>
                <a:cs typeface="+mn-cs"/>
              </a:defRPr>
            </a:lvl3pPr>
            <a:lvl4pPr marL="1219200" indent="-173038" algn="l" defTabSz="696913" rtl="0" fontAlgn="base">
              <a:spcBef>
                <a:spcPct val="20000"/>
              </a:spcBef>
              <a:spcAft>
                <a:spcPct val="0"/>
              </a:spcAft>
              <a:buFont typeface="Arial" charset="0"/>
              <a:buChar char="–"/>
              <a:defRPr sz="1500" kern="1200">
                <a:solidFill>
                  <a:schemeClr val="tx1"/>
                </a:solidFill>
                <a:latin typeface="+mn-lt"/>
                <a:ea typeface="+mn-ea"/>
                <a:cs typeface="+mn-cs"/>
              </a:defRPr>
            </a:lvl4pPr>
            <a:lvl5pPr marL="1568450" indent="-173038" algn="l" defTabSz="696913" rtl="0" fontAlgn="base">
              <a:spcBef>
                <a:spcPct val="20000"/>
              </a:spcBef>
              <a:spcAft>
                <a:spcPct val="0"/>
              </a:spcAft>
              <a:buFont typeface="Arial" charset="0"/>
              <a:buChar char="»"/>
              <a:defRPr sz="1500" kern="1200">
                <a:solidFill>
                  <a:schemeClr val="tx1"/>
                </a:solidFill>
                <a:latin typeface="+mn-lt"/>
                <a:ea typeface="+mn-ea"/>
                <a:cs typeface="+mn-cs"/>
              </a:defRPr>
            </a:lvl5pPr>
            <a:lvl6pPr marL="1917634"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66295"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14955"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63616" indent="-174330" algn="l" defTabSz="69732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defRPr/>
            </a:pPr>
            <a:r>
              <a:rPr lang="en-GB" sz="6321" noProof="0" dirty="0">
                <a:latin typeface="Georgia" panose="02040502050405020303" pitchFamily="18" charset="0"/>
              </a:rPr>
              <a:t>Title 2</a:t>
            </a:r>
          </a:p>
        </p:txBody>
      </p:sp>
      <p:sp>
        <p:nvSpPr>
          <p:cNvPr id="7" name="Date / Lieu"/>
          <p:cNvSpPr txBox="1">
            <a:spLocks/>
          </p:cNvSpPr>
          <p:nvPr/>
        </p:nvSpPr>
        <p:spPr>
          <a:xfrm>
            <a:off x="4320842" y="4530691"/>
            <a:ext cx="7871161" cy="696458"/>
          </a:xfrm>
          <a:prstGeom prst="rect">
            <a:avLst/>
          </a:prstGeom>
        </p:spPr>
        <p:txBody>
          <a:bodyPr/>
          <a:lstStyle>
            <a:lvl1pPr marL="0" indent="0" algn="l" defTabSz="696913" rtl="0" fontAlgn="base">
              <a:spcBef>
                <a:spcPct val="20000"/>
              </a:spcBef>
              <a:spcAft>
                <a:spcPct val="0"/>
              </a:spcAft>
              <a:buFont typeface="Arial" charset="0"/>
              <a:buNone/>
              <a:defRPr sz="3400" kern="1200">
                <a:solidFill>
                  <a:schemeClr val="bg1"/>
                </a:solidFill>
                <a:latin typeface="+mn-lt"/>
                <a:ea typeface="+mn-ea"/>
                <a:cs typeface="+mn-cs"/>
              </a:defRPr>
            </a:lvl1pPr>
            <a:lvl2pPr marL="457200" indent="0" algn="ctr" defTabSz="696913" rtl="0" fontAlgn="base">
              <a:spcBef>
                <a:spcPct val="20000"/>
              </a:spcBef>
              <a:spcAft>
                <a:spcPct val="0"/>
              </a:spcAft>
              <a:buFont typeface="Arial" charset="0"/>
              <a:buNone/>
              <a:defRPr sz="2100" kern="1200">
                <a:solidFill>
                  <a:schemeClr val="tx1">
                    <a:tint val="75000"/>
                  </a:schemeClr>
                </a:solidFill>
                <a:latin typeface="+mn-lt"/>
                <a:ea typeface="+mn-ea"/>
                <a:cs typeface="+mn-cs"/>
              </a:defRPr>
            </a:lvl2pPr>
            <a:lvl3pPr marL="914400" indent="0" algn="ctr" defTabSz="696913" rtl="0" fontAlgn="base">
              <a:spcBef>
                <a:spcPct val="20000"/>
              </a:spcBef>
              <a:spcAft>
                <a:spcPct val="0"/>
              </a:spcAft>
              <a:buFont typeface="Arial" charset="0"/>
              <a:buNone/>
              <a:defRPr kern="1200">
                <a:solidFill>
                  <a:schemeClr val="tx1">
                    <a:tint val="75000"/>
                  </a:schemeClr>
                </a:solidFill>
                <a:latin typeface="+mn-lt"/>
                <a:ea typeface="+mn-ea"/>
                <a:cs typeface="+mn-cs"/>
              </a:defRPr>
            </a:lvl3pPr>
            <a:lvl4pPr marL="1371600" indent="0" algn="ctr" defTabSz="696913" rtl="0" fontAlgn="base">
              <a:spcBef>
                <a:spcPct val="20000"/>
              </a:spcBef>
              <a:spcAft>
                <a:spcPct val="0"/>
              </a:spcAft>
              <a:buFont typeface="Arial" charset="0"/>
              <a:buNone/>
              <a:defRPr sz="1500" kern="1200">
                <a:solidFill>
                  <a:schemeClr val="tx1">
                    <a:tint val="75000"/>
                  </a:schemeClr>
                </a:solidFill>
                <a:latin typeface="+mn-lt"/>
                <a:ea typeface="+mn-ea"/>
                <a:cs typeface="+mn-cs"/>
              </a:defRPr>
            </a:lvl4pPr>
            <a:lvl5pPr marL="1828800" indent="0" algn="ctr" defTabSz="696913" rtl="0" fontAlgn="base">
              <a:spcBef>
                <a:spcPct val="20000"/>
              </a:spcBef>
              <a:spcAft>
                <a:spcPct val="0"/>
              </a:spcAft>
              <a:buFont typeface="Arial" charset="0"/>
              <a:buNone/>
              <a:defRPr sz="1500" kern="1200">
                <a:solidFill>
                  <a:schemeClr val="tx1">
                    <a:tint val="75000"/>
                  </a:schemeClr>
                </a:solidFill>
                <a:latin typeface="+mn-lt"/>
                <a:ea typeface="+mn-ea"/>
                <a:cs typeface="+mn-cs"/>
              </a:defRPr>
            </a:lvl5pPr>
            <a:lvl6pPr marL="22860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6pPr>
            <a:lvl7pPr marL="27432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7pPr>
            <a:lvl8pPr marL="32004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3657600" indent="0" algn="ctr" defTabSz="697321"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pPr>
              <a:defRPr/>
            </a:pPr>
            <a:r>
              <a:rPr lang="en-GB" sz="3512" noProof="0" dirty="0">
                <a:latin typeface="+mj-lt"/>
              </a:rPr>
              <a:t>Date / Place</a:t>
            </a:r>
          </a:p>
        </p:txBody>
      </p:sp>
      <p:pic>
        <p:nvPicPr>
          <p:cNvPr id="8"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081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60788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e de titre + texte puces">
    <p:spTree>
      <p:nvGrpSpPr>
        <p:cNvPr id="1" name=""/>
        <p:cNvGrpSpPr/>
        <p:nvPr/>
      </p:nvGrpSpPr>
      <p:grpSpPr>
        <a:xfrm>
          <a:off x="0" y="0"/>
          <a:ext cx="0" cy="0"/>
          <a:chOff x="0" y="0"/>
          <a:chExt cx="0" cy="0"/>
        </a:xfrm>
      </p:grpSpPr>
      <p:pic>
        <p:nvPicPr>
          <p:cNvPr id="5" name="Logo AXA" descr="\\Mac\AllFiles\Volumes\DOSSIERS EN COURS\17_1098 AXA_Creation_gabarits\elements\png\new_logo_axa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7034" y="6302823"/>
            <a:ext cx="279961" cy="2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ommaire"/>
          <p:cNvSpPr>
            <a:spLocks noGrp="1"/>
          </p:cNvSpPr>
          <p:nvPr>
            <p:ph type="title"/>
          </p:nvPr>
        </p:nvSpPr>
        <p:spPr>
          <a:xfrm>
            <a:off x="365195" y="428781"/>
            <a:ext cx="11461612" cy="449642"/>
          </a:xfrm>
          <a:prstGeom prst="rect">
            <a:avLst/>
          </a:prstGeom>
        </p:spPr>
        <p:txBody>
          <a:bodyPr lIns="0" tIns="0" rIns="0" bIns="0" anchor="t"/>
          <a:lstStyle>
            <a:lvl1pPr algn="l">
              <a:defRPr sz="2224">
                <a:solidFill>
                  <a:srgbClr val="00008F"/>
                </a:solidFill>
                <a:latin typeface="Georgia" panose="02040502050405020303" pitchFamily="18" charset="0"/>
              </a:defRPr>
            </a:lvl1pPr>
          </a:lstStyle>
          <a:p>
            <a:r>
              <a:rPr lang="en-US" noProof="0"/>
              <a:t>Click to edit Master title style</a:t>
            </a:r>
            <a:endParaRPr lang="en-GB" noProof="0" dirty="0"/>
          </a:p>
        </p:txBody>
      </p:sp>
      <p:sp>
        <p:nvSpPr>
          <p:cNvPr id="14" name="Espace réservé du texte 4"/>
          <p:cNvSpPr>
            <a:spLocks noGrp="1"/>
          </p:cNvSpPr>
          <p:nvPr>
            <p:ph type="body" sz="quarter" idx="11"/>
          </p:nvPr>
        </p:nvSpPr>
        <p:spPr>
          <a:xfrm>
            <a:off x="365193" y="899284"/>
            <a:ext cx="11461475" cy="337232"/>
          </a:xfrm>
          <a:prstGeom prst="rect">
            <a:avLst/>
          </a:prstGeom>
        </p:spPr>
        <p:txBody>
          <a:bodyPr lIns="0" tIns="0" rIns="0" bIns="0" anchor="t"/>
          <a:lstStyle>
            <a:lvl1pPr marL="0" indent="0">
              <a:buNone/>
              <a:defRPr sz="1756">
                <a:solidFill>
                  <a:srgbClr val="027180"/>
                </a:solidFill>
                <a:latin typeface="+mj-lt"/>
              </a:defRPr>
            </a:lvl1pPr>
          </a:lstStyle>
          <a:p>
            <a:pPr lvl="0"/>
            <a:r>
              <a:rPr lang="en-US" noProof="0"/>
              <a:t>Click to edit Master text styles</a:t>
            </a:r>
          </a:p>
        </p:txBody>
      </p:sp>
      <p:sp>
        <p:nvSpPr>
          <p:cNvPr id="9" name="Espace réservé du contenu 8"/>
          <p:cNvSpPr>
            <a:spLocks noGrp="1"/>
          </p:cNvSpPr>
          <p:nvPr>
            <p:ph sz="quarter" idx="13"/>
          </p:nvPr>
        </p:nvSpPr>
        <p:spPr>
          <a:xfrm>
            <a:off x="304928" y="1511888"/>
            <a:ext cx="11408128" cy="4550519"/>
          </a:xfrm>
          <a:prstGeom prst="rect">
            <a:avLst/>
          </a:prstGeom>
        </p:spPr>
        <p:txBody>
          <a:bodyPr/>
          <a:lstStyle>
            <a:lvl1pPr>
              <a:lnSpc>
                <a:spcPct val="100000"/>
              </a:lnSpc>
              <a:buClr>
                <a:srgbClr val="027180"/>
              </a:buClr>
              <a:buSzPct val="85000"/>
              <a:buFont typeface="fleche_rond" pitchFamily="2" charset="0"/>
              <a:buChar char=""/>
              <a:defRPr sz="1639"/>
            </a:lvl1pPr>
            <a:lvl2pPr>
              <a:lnSpc>
                <a:spcPct val="100000"/>
              </a:lnSpc>
              <a:buClr>
                <a:srgbClr val="027180"/>
              </a:buClr>
              <a:buSzPct val="85000"/>
              <a:buFont typeface="fleche_rond" pitchFamily="2" charset="0"/>
              <a:buChar char=""/>
              <a:defRPr sz="1405"/>
            </a:lvl2pPr>
            <a:lvl3pPr marL="945784" indent="-209969">
              <a:lnSpc>
                <a:spcPct val="100000"/>
              </a:lnSpc>
              <a:buFont typeface="Source Sans Pro" pitchFamily="34" charset="0"/>
              <a:buChar char="–"/>
              <a:defRPr sz="1171"/>
            </a:lvl3pPr>
            <a:lvl4pPr marL="1049840" indent="-104055">
              <a:lnSpc>
                <a:spcPct val="100000"/>
              </a:lnSpc>
              <a:buFont typeface="Source Sans Pro" pitchFamily="34" charset="0"/>
              <a:buChar char="•"/>
              <a:defRPr sz="936"/>
            </a:lvl4pPr>
            <a:lvl5pPr marL="1257950" indent="-104055">
              <a:lnSpc>
                <a:spcPct val="100000"/>
              </a:lnSpc>
              <a:buFont typeface="Source Sans Pro" pitchFamily="34" charset="0"/>
              <a:buChar char="&gt;"/>
              <a:defRPr sz="70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Espace réservé du numéro de diapositive 4"/>
          <p:cNvSpPr>
            <a:spLocks noGrp="1"/>
          </p:cNvSpPr>
          <p:nvPr>
            <p:ph type="sldNum" sz="quarter" idx="14"/>
          </p:nvPr>
        </p:nvSpPr>
        <p:spPr/>
        <p:txBody>
          <a:bodyPr anchor="ctr"/>
          <a:lstStyle>
            <a:lvl1pPr>
              <a:defRPr smtClean="0"/>
            </a:lvl1pPr>
          </a:lstStyle>
          <a:p>
            <a:pPr>
              <a:defRPr/>
            </a:pPr>
            <a:fld id="{3955A341-F393-43C6-AAFC-D55ECBB86CD0}" type="slidenum">
              <a:rPr lang="en-GB"/>
              <a:pPr>
                <a:defRPr/>
              </a:pPr>
              <a:t>‹#›</a:t>
            </a:fld>
            <a:endParaRPr lang="en-GB" dirty="0"/>
          </a:p>
        </p:txBody>
      </p:sp>
      <p:sp>
        <p:nvSpPr>
          <p:cNvPr id="7" name="Espace réservé de la date 1"/>
          <p:cNvSpPr>
            <a:spLocks noGrp="1"/>
          </p:cNvSpPr>
          <p:nvPr>
            <p:ph type="dt" sz="half" idx="15"/>
          </p:nvPr>
        </p:nvSpPr>
        <p:spPr/>
        <p:txBody>
          <a:bodyPr/>
          <a:lstStyle>
            <a:lvl1pPr>
              <a:defRPr/>
            </a:lvl1pPr>
          </a:lstStyle>
          <a:p>
            <a:pPr>
              <a:defRPr/>
            </a:pPr>
            <a:r>
              <a:rPr lang="en-GB" noProof="0" dirty="0"/>
              <a:t>Title of the presentation l Date</a:t>
            </a:r>
          </a:p>
        </p:txBody>
      </p:sp>
      <p:sp>
        <p:nvSpPr>
          <p:cNvPr id="8" name="Espace réservé du pied de page 2"/>
          <p:cNvSpPr>
            <a:spLocks noGrp="1"/>
          </p:cNvSpPr>
          <p:nvPr>
            <p:ph type="ftr" sz="quarter" idx="16"/>
          </p:nvPr>
        </p:nvSpPr>
        <p:spPr>
          <a:xfrm>
            <a:off x="4164755" y="6339994"/>
            <a:ext cx="3862492" cy="364340"/>
          </a:xfrm>
          <a:prstGeom prst="rect">
            <a:avLst/>
          </a:prstGeom>
        </p:spPr>
        <p:txBody>
          <a:bodyPr/>
          <a:lstStyle>
            <a:lvl1pPr>
              <a:defRPr sz="936" dirty="0" smtClean="0">
                <a:solidFill>
                  <a:srgbClr val="FF0000"/>
                </a:solidFill>
              </a:defRPr>
            </a:lvl1pPr>
          </a:lstStyle>
          <a:p>
            <a:pPr>
              <a:defRPr/>
            </a:pPr>
            <a:r>
              <a:rPr lang="en-GB" noProof="0" dirty="0"/>
              <a:t>CONFIDENTIALITY LEVEL</a:t>
            </a:r>
          </a:p>
        </p:txBody>
      </p:sp>
    </p:spTree>
    <p:extLst>
      <p:ext uri="{BB962C8B-B14F-4D97-AF65-F5344CB8AC3E}">
        <p14:creationId xmlns:p14="http://schemas.microsoft.com/office/powerpoint/2010/main" val="33844769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Logo AXA" descr="\\Mac\AllFiles\Volumes\DOSSIERS EN COURS\17_1098 AXA_Creation_gabarits\elements\png\new_logo_axa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7034" y="6302823"/>
            <a:ext cx="279961" cy="2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mmaire"/>
          <p:cNvSpPr>
            <a:spLocks noGrp="1"/>
          </p:cNvSpPr>
          <p:nvPr>
            <p:ph type="title"/>
          </p:nvPr>
        </p:nvSpPr>
        <p:spPr>
          <a:xfrm>
            <a:off x="365195" y="428781"/>
            <a:ext cx="11461612" cy="449642"/>
          </a:xfrm>
          <a:prstGeom prst="rect">
            <a:avLst/>
          </a:prstGeom>
        </p:spPr>
        <p:txBody>
          <a:bodyPr lIns="0" tIns="0" rIns="0" bIns="0" anchor="t"/>
          <a:lstStyle>
            <a:lvl1pPr algn="l">
              <a:defRPr sz="2224">
                <a:solidFill>
                  <a:srgbClr val="00008F"/>
                </a:solidFill>
                <a:latin typeface="Georgia" panose="02040502050405020303" pitchFamily="18" charset="0"/>
              </a:defRPr>
            </a:lvl1pPr>
          </a:lstStyle>
          <a:p>
            <a:r>
              <a:rPr lang="en-US" noProof="0"/>
              <a:t>Click to edit Master title style</a:t>
            </a:r>
            <a:endParaRPr lang="en-GB" noProof="0" dirty="0"/>
          </a:p>
        </p:txBody>
      </p:sp>
      <p:sp>
        <p:nvSpPr>
          <p:cNvPr id="4" name="Espace réservé du numéro de diapositive 4"/>
          <p:cNvSpPr>
            <a:spLocks noGrp="1"/>
          </p:cNvSpPr>
          <p:nvPr>
            <p:ph type="sldNum" sz="quarter" idx="10"/>
          </p:nvPr>
        </p:nvSpPr>
        <p:spPr/>
        <p:txBody>
          <a:bodyPr anchor="ctr"/>
          <a:lstStyle>
            <a:lvl1pPr>
              <a:defRPr smtClean="0"/>
            </a:lvl1pPr>
          </a:lstStyle>
          <a:p>
            <a:pPr>
              <a:defRPr/>
            </a:pPr>
            <a:fld id="{91670BD4-6059-4588-A8BF-68199EF716FD}" type="slidenum">
              <a:rPr lang="en-GB"/>
              <a:pPr>
                <a:defRPr/>
              </a:pPr>
              <a:t>‹#›</a:t>
            </a:fld>
            <a:endParaRPr lang="en-GB" dirty="0"/>
          </a:p>
        </p:txBody>
      </p:sp>
      <p:sp>
        <p:nvSpPr>
          <p:cNvPr id="5" name="Espace réservé de la date 1"/>
          <p:cNvSpPr>
            <a:spLocks noGrp="1"/>
          </p:cNvSpPr>
          <p:nvPr>
            <p:ph type="dt" sz="half" idx="11"/>
          </p:nvPr>
        </p:nvSpPr>
        <p:spPr/>
        <p:txBody>
          <a:bodyPr/>
          <a:lstStyle>
            <a:lvl1pPr>
              <a:defRPr/>
            </a:lvl1pPr>
          </a:lstStyle>
          <a:p>
            <a:pPr>
              <a:defRPr/>
            </a:pPr>
            <a:r>
              <a:rPr lang="en-GB" noProof="0" dirty="0"/>
              <a:t>Title of the presentation l Date</a:t>
            </a:r>
          </a:p>
        </p:txBody>
      </p:sp>
      <p:sp>
        <p:nvSpPr>
          <p:cNvPr id="6" name="Espace réservé du pied de page 2"/>
          <p:cNvSpPr>
            <a:spLocks noGrp="1"/>
          </p:cNvSpPr>
          <p:nvPr>
            <p:ph type="ftr" sz="quarter" idx="12"/>
          </p:nvPr>
        </p:nvSpPr>
        <p:spPr>
          <a:xfrm>
            <a:off x="4164755" y="6339994"/>
            <a:ext cx="3862492" cy="364340"/>
          </a:xfrm>
          <a:prstGeom prst="rect">
            <a:avLst/>
          </a:prstGeom>
        </p:spPr>
        <p:txBody>
          <a:bodyPr/>
          <a:lstStyle>
            <a:lvl1pPr>
              <a:defRPr/>
            </a:lvl1pPr>
          </a:lstStyle>
          <a:p>
            <a:pPr>
              <a:defRPr/>
            </a:pPr>
            <a:r>
              <a:rPr lang="en-GB" noProof="0" dirty="0"/>
              <a:t>CONFIDENTIALITY LEVEL</a:t>
            </a:r>
          </a:p>
        </p:txBody>
      </p:sp>
    </p:spTree>
    <p:extLst>
      <p:ext uri="{BB962C8B-B14F-4D97-AF65-F5344CB8AC3E}">
        <p14:creationId xmlns:p14="http://schemas.microsoft.com/office/powerpoint/2010/main" val="892622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r>
              <a:rPr lang="en-GB" noProof="0" dirty="0"/>
              <a:t>Title of the presentation l Date</a:t>
            </a:r>
          </a:p>
        </p:txBody>
      </p:sp>
      <p:sp>
        <p:nvSpPr>
          <p:cNvPr id="3" name="Espace réservé du pied de page 2"/>
          <p:cNvSpPr>
            <a:spLocks noGrp="1"/>
          </p:cNvSpPr>
          <p:nvPr>
            <p:ph type="ftr" sz="quarter" idx="11"/>
          </p:nvPr>
        </p:nvSpPr>
        <p:spPr>
          <a:xfrm>
            <a:off x="4164755" y="6339994"/>
            <a:ext cx="3862492" cy="364340"/>
          </a:xfrm>
          <a:prstGeom prst="rect">
            <a:avLst/>
          </a:prstGeom>
        </p:spPr>
        <p:txBody>
          <a:bodyPr/>
          <a:lstStyle>
            <a:lvl1pPr>
              <a:defRPr/>
            </a:lvl1pPr>
          </a:lstStyle>
          <a:p>
            <a:pPr>
              <a:defRPr/>
            </a:pPr>
            <a:r>
              <a:rPr lang="en-GB" noProof="0" dirty="0"/>
              <a:t>CONFIDENTIALITY LEVEL</a:t>
            </a:r>
          </a:p>
        </p:txBody>
      </p:sp>
      <p:sp>
        <p:nvSpPr>
          <p:cNvPr id="4" name="Espace réservé du numéro de diapositive 3"/>
          <p:cNvSpPr>
            <a:spLocks noGrp="1"/>
          </p:cNvSpPr>
          <p:nvPr>
            <p:ph type="sldNum" sz="quarter" idx="12"/>
          </p:nvPr>
        </p:nvSpPr>
        <p:spPr>
          <a:xfrm>
            <a:off x="364201" y="6382129"/>
            <a:ext cx="336947" cy="225542"/>
          </a:xfrm>
        </p:spPr>
        <p:txBody>
          <a:bodyPr/>
          <a:lstStyle>
            <a:lvl1pPr>
              <a:defRPr/>
            </a:lvl1pPr>
          </a:lstStyle>
          <a:p>
            <a:pPr>
              <a:defRPr/>
            </a:pPr>
            <a:fld id="{D0EE3A2D-80CC-4CD1-B01A-63265DF497E2}" type="slidenum">
              <a:rPr lang="en-GB"/>
              <a:pPr>
                <a:defRPr/>
              </a:pPr>
              <a:t>‹#›</a:t>
            </a:fld>
            <a:endParaRPr lang="en-GB" dirty="0"/>
          </a:p>
        </p:txBody>
      </p:sp>
    </p:spTree>
    <p:extLst>
      <p:ext uri="{BB962C8B-B14F-4D97-AF65-F5344CB8AC3E}">
        <p14:creationId xmlns:p14="http://schemas.microsoft.com/office/powerpoint/2010/main" val="398695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position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756924-F382-1243-B5CF-7B1B0BB79C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a:extLst>
              <a:ext uri="{FF2B5EF4-FFF2-40B4-BE49-F238E27FC236}">
                <a16:creationId xmlns:a16="http://schemas.microsoft.com/office/drawing/2014/main" id="{A4B15579-DBF9-6645-8FEF-36A01673CDC8}"/>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5">
            <a:extLst>
              <a:ext uri="{FF2B5EF4-FFF2-40B4-BE49-F238E27FC236}">
                <a16:creationId xmlns:a16="http://schemas.microsoft.com/office/drawing/2014/main" id="{D57DD236-58CC-CE4D-8848-F85A191DF106}"/>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498321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Disposition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32798C-B5C8-6A41-9990-24556A8F3E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a:extLst>
              <a:ext uri="{FF2B5EF4-FFF2-40B4-BE49-F238E27FC236}">
                <a16:creationId xmlns:a16="http://schemas.microsoft.com/office/drawing/2014/main" id="{A4B15579-DBF9-6645-8FEF-36A01673CDC8}"/>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itle 5">
            <a:extLst>
              <a:ext uri="{FF2B5EF4-FFF2-40B4-BE49-F238E27FC236}">
                <a16:creationId xmlns:a16="http://schemas.microsoft.com/office/drawing/2014/main" id="{D57DD236-58CC-CE4D-8848-F85A191DF106}"/>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4258441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Disposition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94840D-DE23-BB42-A4F6-A64585A023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427222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pic>
        <p:nvPicPr>
          <p:cNvPr id="4" name="Logo AXA" descr="\\Mac\AllFiles\Volumes\DOSSIERS EN COURS\17_1098 AXA_Creation_gabarits\elements\png\new_logo_axa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7034" y="6302823"/>
            <a:ext cx="279961" cy="2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ommaire"/>
          <p:cNvSpPr>
            <a:spLocks noGrp="1"/>
          </p:cNvSpPr>
          <p:nvPr>
            <p:ph type="title"/>
          </p:nvPr>
        </p:nvSpPr>
        <p:spPr>
          <a:xfrm>
            <a:off x="365195" y="428781"/>
            <a:ext cx="11461612" cy="449642"/>
          </a:xfrm>
          <a:prstGeom prst="rect">
            <a:avLst/>
          </a:prstGeom>
        </p:spPr>
        <p:txBody>
          <a:bodyPr lIns="0" tIns="0" rIns="0" bIns="0" anchor="t"/>
          <a:lstStyle>
            <a:lvl1pPr algn="l">
              <a:defRPr sz="2500">
                <a:solidFill>
                  <a:srgbClr val="00008F"/>
                </a:solidFill>
                <a:latin typeface="Georgia" panose="02040502050405020303" pitchFamily="18" charset="0"/>
              </a:defRPr>
            </a:lvl1pPr>
          </a:lstStyle>
          <a:p>
            <a:r>
              <a:rPr lang="en-US" noProof="0"/>
              <a:t>Click to edit Master title style</a:t>
            </a:r>
            <a:endParaRPr lang="en-GB" noProof="0" dirty="0"/>
          </a:p>
        </p:txBody>
      </p:sp>
      <p:sp>
        <p:nvSpPr>
          <p:cNvPr id="14" name="Espace réservé du texte 4"/>
          <p:cNvSpPr>
            <a:spLocks noGrp="1"/>
          </p:cNvSpPr>
          <p:nvPr>
            <p:ph type="body" sz="quarter" idx="11"/>
          </p:nvPr>
        </p:nvSpPr>
        <p:spPr>
          <a:xfrm>
            <a:off x="365193" y="899284"/>
            <a:ext cx="11461475" cy="337232"/>
          </a:xfrm>
          <a:prstGeom prst="rect">
            <a:avLst/>
          </a:prstGeom>
        </p:spPr>
        <p:txBody>
          <a:bodyPr lIns="0" tIns="0" rIns="0" bIns="0" anchor="t"/>
          <a:lstStyle>
            <a:lvl1pPr marL="0" indent="0">
              <a:buNone/>
              <a:defRPr sz="2000">
                <a:solidFill>
                  <a:srgbClr val="027180"/>
                </a:solidFill>
                <a:latin typeface="+mj-lt"/>
              </a:defRPr>
            </a:lvl1pPr>
          </a:lstStyle>
          <a:p>
            <a:pPr lvl="0"/>
            <a:r>
              <a:rPr lang="en-US" noProof="0"/>
              <a:t>Click to edit Master text styles</a:t>
            </a:r>
          </a:p>
        </p:txBody>
      </p:sp>
      <p:sp>
        <p:nvSpPr>
          <p:cNvPr id="5" name="Espace réservé du numéro de diapositive 4"/>
          <p:cNvSpPr>
            <a:spLocks noGrp="1"/>
          </p:cNvSpPr>
          <p:nvPr>
            <p:ph type="sldNum" sz="quarter" idx="12"/>
          </p:nvPr>
        </p:nvSpPr>
        <p:spPr/>
        <p:txBody>
          <a:bodyPr anchor="ctr"/>
          <a:lstStyle>
            <a:lvl1pPr>
              <a:defRPr smtClean="0"/>
            </a:lvl1pPr>
          </a:lstStyle>
          <a:p>
            <a:fld id="{529CB183-0882-4493-9E9F-A273D216787B}" type="slidenum">
              <a:rPr lang="en-GB" smtClean="0"/>
              <a:t>‹#›</a:t>
            </a:fld>
            <a:endParaRPr lang="en-GB"/>
          </a:p>
        </p:txBody>
      </p:sp>
      <p:sp>
        <p:nvSpPr>
          <p:cNvPr id="6" name="Espace réservé de la date 1"/>
          <p:cNvSpPr>
            <a:spLocks noGrp="1"/>
          </p:cNvSpPr>
          <p:nvPr>
            <p:ph type="dt" sz="half" idx="13"/>
          </p:nvPr>
        </p:nvSpPr>
        <p:spPr/>
        <p:txBody>
          <a:bodyPr/>
          <a:lstStyle>
            <a:lvl1pPr>
              <a:defRPr/>
            </a:lvl1pPr>
          </a:lstStyle>
          <a:p>
            <a:fld id="{A294DBEE-EAF2-4F73-AF30-EC1E6958534C}" type="datetimeFigureOut">
              <a:rPr lang="en-GB" smtClean="0"/>
              <a:t>30/10/2019</a:t>
            </a:fld>
            <a:endParaRPr lang="en-GB"/>
          </a:p>
        </p:txBody>
      </p:sp>
      <p:sp>
        <p:nvSpPr>
          <p:cNvPr id="7" name="Espace réservé du pied de page 2"/>
          <p:cNvSpPr>
            <a:spLocks noGrp="1"/>
          </p:cNvSpPr>
          <p:nvPr>
            <p:ph type="ftr" sz="quarter" idx="14"/>
          </p:nvPr>
        </p:nvSpPr>
        <p:spPr/>
        <p:txBody>
          <a:bodyPr/>
          <a:lstStyle>
            <a:lvl1pPr>
              <a:defRPr sz="1000" dirty="0" smtClean="0">
                <a:solidFill>
                  <a:srgbClr val="FF0000"/>
                </a:solidFill>
                <a:latin typeface="+mn-lt"/>
              </a:defRPr>
            </a:lvl1pPr>
          </a:lstStyle>
          <a:p>
            <a:endParaRPr lang="en-GB"/>
          </a:p>
        </p:txBody>
      </p:sp>
    </p:spTree>
    <p:extLst>
      <p:ext uri="{BB962C8B-B14F-4D97-AF65-F5344CB8AC3E}">
        <p14:creationId xmlns:p14="http://schemas.microsoft.com/office/powerpoint/2010/main" val="364099102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Disposition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02BEFE-4FC4-A041-BFB1-801F0D4646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1893575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Dispositio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07F53E-168B-3648-BEE7-82E892EAAB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2965144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Disposition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4479DE-052F-6B48-827E-DBFF51540D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3788042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Dispositio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3B2FF3-7B22-7D4D-938A-7B26F6841E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248392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Disposition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EAED61-B00A-0E4F-BB10-62C255B148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45941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Dispositio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04FF24-E1A5-BB4F-8A4C-EE7FED9792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7"/>
            <a:ext cx="12192000" cy="6857286"/>
          </a:xfrm>
          <a:prstGeom prst="rect">
            <a:avLst/>
          </a:prstGeom>
        </p:spPr>
      </p:pic>
      <p:sp>
        <p:nvSpPr>
          <p:cNvPr id="3" name="Rectangle 2">
            <a:extLst>
              <a:ext uri="{FF2B5EF4-FFF2-40B4-BE49-F238E27FC236}">
                <a16:creationId xmlns:a16="http://schemas.microsoft.com/office/drawing/2014/main" id="{B032B697-A940-FD48-8CD7-199763614974}"/>
              </a:ext>
            </a:extLst>
          </p:cNvPr>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itle 5">
            <a:extLst>
              <a:ext uri="{FF2B5EF4-FFF2-40B4-BE49-F238E27FC236}">
                <a16:creationId xmlns:a16="http://schemas.microsoft.com/office/drawing/2014/main" id="{FF5DC2E6-7073-F74D-9377-91FA2BE65BBC}"/>
              </a:ext>
            </a:extLst>
          </p:cNvPr>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3044497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bk object 16"/>
          <p:cNvSpPr>
            <a:spLocks/>
          </p:cNvSpPr>
          <p:nvPr/>
        </p:nvSpPr>
        <p:spPr bwMode="auto">
          <a:xfrm rot="1068858">
            <a:off x="191344" y="1700808"/>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107" dirty="0"/>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855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4" name="Rectangle 5"/>
          <p:cNvSpPr/>
          <p:nvPr/>
        </p:nvSpPr>
        <p:spPr>
          <a:xfrm rot="10800000">
            <a:off x="-2169" y="0"/>
            <a:ext cx="8914207"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107" dirty="0">
              <a:latin typeface="+mj-lt"/>
            </a:endParaRP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811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107" dirty="0"/>
          </a:p>
        </p:txBody>
      </p:sp>
      <p:sp>
        <p:nvSpPr>
          <p:cNvPr id="4" name="Rectangle 5"/>
          <p:cNvSpPr/>
          <p:nvPr/>
        </p:nvSpPr>
        <p:spPr>
          <a:xfrm>
            <a:off x="3273118" y="1"/>
            <a:ext cx="8914207"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107" dirty="0">
              <a:latin typeface="+mj-lt"/>
            </a:endParaRPr>
          </a:p>
        </p:txBody>
      </p:sp>
      <p:pic>
        <p:nvPicPr>
          <p:cNvPr id="5" name="Picture 4">
            <a:extLst>
              <a:ext uri="{FF2B5EF4-FFF2-40B4-BE49-F238E27FC236}">
                <a16:creationId xmlns:a16="http://schemas.microsoft.com/office/drawing/2014/main" id="{1FC17FE4-7A36-D24C-96A8-532EA2BDFD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933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re seul">
    <p:spTree>
      <p:nvGrpSpPr>
        <p:cNvPr id="1" name=""/>
        <p:cNvGrpSpPr/>
        <p:nvPr/>
      </p:nvGrpSpPr>
      <p:grpSpPr>
        <a:xfrm>
          <a:off x="0" y="0"/>
          <a:ext cx="0" cy="0"/>
          <a:chOff x="0" y="0"/>
          <a:chExt cx="0" cy="0"/>
        </a:xfrm>
      </p:grpSpPr>
      <p:sp>
        <p:nvSpPr>
          <p:cNvPr id="4" name="Rectangle 5"/>
          <p:cNvSpPr/>
          <p:nvPr/>
        </p:nvSpPr>
        <p:spPr>
          <a:xfrm>
            <a:off x="3273118" y="1"/>
            <a:ext cx="8914207"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107" dirty="0">
              <a:solidFill>
                <a:schemeClr val="bg1">
                  <a:lumMod val="95000"/>
                </a:schemeClr>
              </a:solidFill>
              <a:latin typeface="+mj-lt"/>
            </a:endParaRPr>
          </a:p>
        </p:txBody>
      </p:sp>
      <p:sp>
        <p:nvSpPr>
          <p:cNvPr id="6" name="Rectangle 5">
            <a:extLst>
              <a:ext uri="{FF2B5EF4-FFF2-40B4-BE49-F238E27FC236}">
                <a16:creationId xmlns:a16="http://schemas.microsoft.com/office/drawing/2014/main" id="{2E1B66D4-8A68-D240-AC42-CEC4ED24C5FD}"/>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9452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apositive de titre + texte puces">
    <p:spTree>
      <p:nvGrpSpPr>
        <p:cNvPr id="1" name=""/>
        <p:cNvGrpSpPr/>
        <p:nvPr/>
      </p:nvGrpSpPr>
      <p:grpSpPr>
        <a:xfrm>
          <a:off x="0" y="0"/>
          <a:ext cx="0" cy="0"/>
          <a:chOff x="0" y="0"/>
          <a:chExt cx="0" cy="0"/>
        </a:xfrm>
      </p:grpSpPr>
      <p:pic>
        <p:nvPicPr>
          <p:cNvPr id="5" name="Logo AXA" descr="\\Mac\AllFiles\Volumes\DOSSIERS EN COURS\17_1098 AXA_Creation_gabarits\elements\png\new_logo_axa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7034" y="6302823"/>
            <a:ext cx="279961" cy="2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ommaire"/>
          <p:cNvSpPr>
            <a:spLocks noGrp="1"/>
          </p:cNvSpPr>
          <p:nvPr>
            <p:ph type="title"/>
          </p:nvPr>
        </p:nvSpPr>
        <p:spPr>
          <a:xfrm>
            <a:off x="365195" y="428781"/>
            <a:ext cx="11461612" cy="449642"/>
          </a:xfrm>
          <a:prstGeom prst="rect">
            <a:avLst/>
          </a:prstGeom>
        </p:spPr>
        <p:txBody>
          <a:bodyPr lIns="0" tIns="0" rIns="0" bIns="0" anchor="t"/>
          <a:lstStyle>
            <a:lvl1pPr algn="l">
              <a:defRPr sz="2500">
                <a:solidFill>
                  <a:srgbClr val="00008F"/>
                </a:solidFill>
                <a:latin typeface="Georgia" panose="02040502050405020303" pitchFamily="18" charset="0"/>
              </a:defRPr>
            </a:lvl1pPr>
          </a:lstStyle>
          <a:p>
            <a:r>
              <a:rPr lang="en-US" noProof="0"/>
              <a:t>Click to edit Master title style</a:t>
            </a:r>
            <a:endParaRPr lang="en-GB" noProof="0" dirty="0"/>
          </a:p>
        </p:txBody>
      </p:sp>
      <p:sp>
        <p:nvSpPr>
          <p:cNvPr id="14" name="Espace réservé du texte 4"/>
          <p:cNvSpPr>
            <a:spLocks noGrp="1"/>
          </p:cNvSpPr>
          <p:nvPr>
            <p:ph type="body" sz="quarter" idx="11"/>
          </p:nvPr>
        </p:nvSpPr>
        <p:spPr>
          <a:xfrm>
            <a:off x="365193" y="899284"/>
            <a:ext cx="11461475" cy="337232"/>
          </a:xfrm>
          <a:prstGeom prst="rect">
            <a:avLst/>
          </a:prstGeom>
        </p:spPr>
        <p:txBody>
          <a:bodyPr lIns="0" tIns="0" rIns="0" bIns="0" anchor="t"/>
          <a:lstStyle>
            <a:lvl1pPr marL="0" indent="0">
              <a:buNone/>
              <a:defRPr sz="2000">
                <a:solidFill>
                  <a:srgbClr val="027180"/>
                </a:solidFill>
                <a:latin typeface="+mj-lt"/>
              </a:defRPr>
            </a:lvl1pPr>
          </a:lstStyle>
          <a:p>
            <a:pPr lvl="0"/>
            <a:r>
              <a:rPr lang="en-US" noProof="0"/>
              <a:t>Click to edit Master text styles</a:t>
            </a:r>
          </a:p>
        </p:txBody>
      </p:sp>
      <p:sp>
        <p:nvSpPr>
          <p:cNvPr id="9" name="Espace réservé du contenu 8"/>
          <p:cNvSpPr>
            <a:spLocks noGrp="1"/>
          </p:cNvSpPr>
          <p:nvPr>
            <p:ph sz="quarter" idx="13"/>
          </p:nvPr>
        </p:nvSpPr>
        <p:spPr>
          <a:xfrm>
            <a:off x="304928" y="1511888"/>
            <a:ext cx="11408128" cy="4550519"/>
          </a:xfrm>
          <a:prstGeom prst="rect">
            <a:avLst/>
          </a:prstGeom>
        </p:spPr>
        <p:txBody>
          <a:bodyPr lIns="119887" tIns="59943" rIns="119887" bIns="59943"/>
          <a:lstStyle>
            <a:lvl1pPr>
              <a:lnSpc>
                <a:spcPct val="100000"/>
              </a:lnSpc>
              <a:buClr>
                <a:srgbClr val="027180"/>
              </a:buClr>
              <a:buSzPct val="85000"/>
              <a:buFont typeface="fleche_rond" pitchFamily="2" charset="0"/>
              <a:buChar char=""/>
              <a:defRPr sz="1800"/>
            </a:lvl1pPr>
            <a:lvl2pPr>
              <a:lnSpc>
                <a:spcPct val="100000"/>
              </a:lnSpc>
              <a:buClr>
                <a:srgbClr val="027180"/>
              </a:buClr>
              <a:buSzPct val="85000"/>
              <a:buFont typeface="fleche_rond" pitchFamily="2" charset="0"/>
              <a:buChar char=""/>
              <a:defRPr sz="1600"/>
            </a:lvl2pPr>
            <a:lvl3pPr marL="1059392" indent="-235190">
              <a:lnSpc>
                <a:spcPct val="100000"/>
              </a:lnSpc>
              <a:buFont typeface="Source Sans Pro" pitchFamily="34" charset="0"/>
              <a:buChar char="–"/>
              <a:defRPr sz="1300"/>
            </a:lvl3pPr>
            <a:lvl4pPr marL="1175945" indent="-116554">
              <a:lnSpc>
                <a:spcPct val="100000"/>
              </a:lnSpc>
              <a:buFont typeface="Source Sans Pro" pitchFamily="34" charset="0"/>
              <a:buChar char="•"/>
              <a:defRPr sz="1000"/>
            </a:lvl4pPr>
            <a:lvl5pPr marL="1409054" indent="-116554">
              <a:lnSpc>
                <a:spcPct val="100000"/>
              </a:lnSpc>
              <a:buFont typeface="Source Sans Pro" pitchFamily="34" charset="0"/>
              <a:buChar char="&gt;"/>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Espace réservé du numéro de diapositive 4"/>
          <p:cNvSpPr>
            <a:spLocks noGrp="1"/>
          </p:cNvSpPr>
          <p:nvPr>
            <p:ph type="sldNum" sz="quarter" idx="14"/>
          </p:nvPr>
        </p:nvSpPr>
        <p:spPr/>
        <p:txBody>
          <a:bodyPr anchor="ctr"/>
          <a:lstStyle>
            <a:lvl1pPr>
              <a:defRPr smtClean="0"/>
            </a:lvl1pPr>
          </a:lstStyle>
          <a:p>
            <a:fld id="{529CB183-0882-4493-9E9F-A273D216787B}" type="slidenum">
              <a:rPr lang="en-GB" smtClean="0"/>
              <a:t>‹#›</a:t>
            </a:fld>
            <a:endParaRPr lang="en-GB"/>
          </a:p>
        </p:txBody>
      </p:sp>
      <p:sp>
        <p:nvSpPr>
          <p:cNvPr id="7" name="Espace réservé de la date 1"/>
          <p:cNvSpPr>
            <a:spLocks noGrp="1"/>
          </p:cNvSpPr>
          <p:nvPr>
            <p:ph type="dt" sz="half" idx="15"/>
          </p:nvPr>
        </p:nvSpPr>
        <p:spPr/>
        <p:txBody>
          <a:bodyPr/>
          <a:lstStyle>
            <a:lvl1pPr>
              <a:defRPr/>
            </a:lvl1pPr>
          </a:lstStyle>
          <a:p>
            <a:fld id="{A294DBEE-EAF2-4F73-AF30-EC1E6958534C}" type="datetimeFigureOut">
              <a:rPr lang="en-GB" smtClean="0"/>
              <a:t>30/10/2019</a:t>
            </a:fld>
            <a:endParaRPr lang="en-GB"/>
          </a:p>
        </p:txBody>
      </p:sp>
      <p:sp>
        <p:nvSpPr>
          <p:cNvPr id="8" name="Espace réservé du pied de page 2"/>
          <p:cNvSpPr>
            <a:spLocks noGrp="1"/>
          </p:cNvSpPr>
          <p:nvPr>
            <p:ph type="ftr" sz="quarter" idx="16"/>
          </p:nvPr>
        </p:nvSpPr>
        <p:spPr/>
        <p:txBody>
          <a:bodyPr/>
          <a:lstStyle>
            <a:lvl1pPr>
              <a:defRPr sz="1000" dirty="0" smtClean="0">
                <a:solidFill>
                  <a:srgbClr val="FF0000"/>
                </a:solidFill>
              </a:defRPr>
            </a:lvl1pPr>
          </a:lstStyle>
          <a:p>
            <a:endParaRPr lang="en-GB"/>
          </a:p>
        </p:txBody>
      </p:sp>
    </p:spTree>
    <p:extLst>
      <p:ext uri="{BB962C8B-B14F-4D97-AF65-F5344CB8AC3E}">
        <p14:creationId xmlns:p14="http://schemas.microsoft.com/office/powerpoint/2010/main" val="327220594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re seul">
    <p:spTree>
      <p:nvGrpSpPr>
        <p:cNvPr id="1" name=""/>
        <p:cNvGrpSpPr/>
        <p:nvPr/>
      </p:nvGrpSpPr>
      <p:grpSpPr>
        <a:xfrm>
          <a:off x="0" y="0"/>
          <a:ext cx="0" cy="0"/>
          <a:chOff x="0" y="0"/>
          <a:chExt cx="0" cy="0"/>
        </a:xfrm>
      </p:grpSpPr>
      <p:sp>
        <p:nvSpPr>
          <p:cNvPr id="4" name="Rectangle 5"/>
          <p:cNvSpPr/>
          <p:nvPr/>
        </p:nvSpPr>
        <p:spPr>
          <a:xfrm>
            <a:off x="1775520" y="1"/>
            <a:ext cx="8914207"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107" dirty="0">
              <a:latin typeface="+mj-lt"/>
            </a:endParaRPr>
          </a:p>
        </p:txBody>
      </p:sp>
      <p:sp>
        <p:nvSpPr>
          <p:cNvPr id="6" name="Rectangle 5">
            <a:extLst>
              <a:ext uri="{FF2B5EF4-FFF2-40B4-BE49-F238E27FC236}">
                <a16:creationId xmlns:a16="http://schemas.microsoft.com/office/drawing/2014/main" id="{A4B15579-DBF9-6645-8FEF-36A01673CDC8}"/>
              </a:ext>
            </a:extLst>
          </p:cNvPr>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961623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2107"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 y="1715125"/>
            <a:ext cx="6104671" cy="514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210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00ADC6"/>
        </a:solidFill>
        <a:effectLst/>
      </p:bgPr>
    </p:bg>
    <p:spTree>
      <p:nvGrpSpPr>
        <p:cNvPr id="1" name=""/>
        <p:cNvGrpSpPr/>
        <p:nvPr/>
      </p:nvGrpSpPr>
      <p:grpSpPr>
        <a:xfrm>
          <a:off x="0" y="0"/>
          <a:ext cx="0" cy="0"/>
          <a:chOff x="0" y="0"/>
          <a:chExt cx="0" cy="0"/>
        </a:xfrm>
      </p:grpSpPr>
      <p:sp>
        <p:nvSpPr>
          <p:cNvPr id="8" name="Parallelogram 7"/>
          <p:cNvSpPr/>
          <p:nvPr userDrawn="1"/>
        </p:nvSpPr>
        <p:spPr>
          <a:xfrm>
            <a:off x="0" y="0"/>
            <a:ext cx="9178347" cy="6362272"/>
          </a:xfrm>
          <a:custGeom>
            <a:avLst/>
            <a:gdLst>
              <a:gd name="connsiteX0" fmla="*/ 0 w 7631646"/>
              <a:gd name="connsiteY0" fmla="*/ 6858821 h 6858821"/>
              <a:gd name="connsiteX1" fmla="*/ 5272924 w 7631646"/>
              <a:gd name="connsiteY1" fmla="*/ 0 h 6858821"/>
              <a:gd name="connsiteX2" fmla="*/ 7631646 w 7631646"/>
              <a:gd name="connsiteY2" fmla="*/ 0 h 6858821"/>
              <a:gd name="connsiteX3" fmla="*/ 2358722 w 7631646"/>
              <a:gd name="connsiteY3" fmla="*/ 6858821 h 6858821"/>
              <a:gd name="connsiteX4" fmla="*/ 0 w 7631646"/>
              <a:gd name="connsiteY4" fmla="*/ 6858821 h 6858821"/>
              <a:gd name="connsiteX0" fmla="*/ 2254547 w 9886193"/>
              <a:gd name="connsiteY0" fmla="*/ 6858821 h 6858821"/>
              <a:gd name="connsiteX1" fmla="*/ 0 w 9886193"/>
              <a:gd name="connsiteY1" fmla="*/ 32657 h 6858821"/>
              <a:gd name="connsiteX2" fmla="*/ 9886193 w 9886193"/>
              <a:gd name="connsiteY2" fmla="*/ 0 h 6858821"/>
              <a:gd name="connsiteX3" fmla="*/ 4613269 w 9886193"/>
              <a:gd name="connsiteY3" fmla="*/ 6858821 h 6858821"/>
              <a:gd name="connsiteX4" fmla="*/ 2254547 w 9886193"/>
              <a:gd name="connsiteY4" fmla="*/ 6858821 h 6858821"/>
              <a:gd name="connsiteX0" fmla="*/ 2254547 w 9886193"/>
              <a:gd name="connsiteY0" fmla="*/ 6858821 h 6858821"/>
              <a:gd name="connsiteX1" fmla="*/ 0 w 9886193"/>
              <a:gd name="connsiteY1" fmla="*/ 32657 h 6858821"/>
              <a:gd name="connsiteX2" fmla="*/ 9886193 w 9886193"/>
              <a:gd name="connsiteY2" fmla="*/ 0 h 6858821"/>
              <a:gd name="connsiteX3" fmla="*/ 4613269 w 9886193"/>
              <a:gd name="connsiteY3" fmla="*/ 6858821 h 6858821"/>
              <a:gd name="connsiteX4" fmla="*/ 2254547 w 9886193"/>
              <a:gd name="connsiteY4" fmla="*/ 6858821 h 6858821"/>
              <a:gd name="connsiteX0" fmla="*/ 0 w 9901317"/>
              <a:gd name="connsiteY0" fmla="*/ 6842492 h 6858821"/>
              <a:gd name="connsiteX1" fmla="*/ 15124 w 9901317"/>
              <a:gd name="connsiteY1" fmla="*/ 32657 h 6858821"/>
              <a:gd name="connsiteX2" fmla="*/ 9901317 w 9901317"/>
              <a:gd name="connsiteY2" fmla="*/ 0 h 6858821"/>
              <a:gd name="connsiteX3" fmla="*/ 4628393 w 9901317"/>
              <a:gd name="connsiteY3" fmla="*/ 6858821 h 6858821"/>
              <a:gd name="connsiteX4" fmla="*/ 0 w 9901317"/>
              <a:gd name="connsiteY4" fmla="*/ 6842492 h 6858821"/>
              <a:gd name="connsiteX0" fmla="*/ 70828 w 9886420"/>
              <a:gd name="connsiteY0" fmla="*/ 6799629 h 6858821"/>
              <a:gd name="connsiteX1" fmla="*/ 227 w 9886420"/>
              <a:gd name="connsiteY1" fmla="*/ 32657 h 6858821"/>
              <a:gd name="connsiteX2" fmla="*/ 9886420 w 9886420"/>
              <a:gd name="connsiteY2" fmla="*/ 0 h 6858821"/>
              <a:gd name="connsiteX3" fmla="*/ 4613496 w 9886420"/>
              <a:gd name="connsiteY3" fmla="*/ 6858821 h 6858821"/>
              <a:gd name="connsiteX4" fmla="*/ 70828 w 9886420"/>
              <a:gd name="connsiteY4" fmla="*/ 6799629 h 6858821"/>
              <a:gd name="connsiteX0" fmla="*/ 0 w 9901317"/>
              <a:gd name="connsiteY0" fmla="*/ 6863923 h 6863923"/>
              <a:gd name="connsiteX1" fmla="*/ 15124 w 9901317"/>
              <a:gd name="connsiteY1" fmla="*/ 32657 h 6863923"/>
              <a:gd name="connsiteX2" fmla="*/ 9901317 w 9901317"/>
              <a:gd name="connsiteY2" fmla="*/ 0 h 6863923"/>
              <a:gd name="connsiteX3" fmla="*/ 4628393 w 9901317"/>
              <a:gd name="connsiteY3" fmla="*/ 6858821 h 6863923"/>
              <a:gd name="connsiteX4" fmla="*/ 0 w 9901317"/>
              <a:gd name="connsiteY4" fmla="*/ 6863923 h 6863923"/>
              <a:gd name="connsiteX0" fmla="*/ 0 w 9901317"/>
              <a:gd name="connsiteY0" fmla="*/ 6863923 h 6863923"/>
              <a:gd name="connsiteX1" fmla="*/ 7980 w 9901317"/>
              <a:gd name="connsiteY1" fmla="*/ 11226 h 6863923"/>
              <a:gd name="connsiteX2" fmla="*/ 9901317 w 9901317"/>
              <a:gd name="connsiteY2" fmla="*/ 0 h 6863923"/>
              <a:gd name="connsiteX3" fmla="*/ 4628393 w 9901317"/>
              <a:gd name="connsiteY3" fmla="*/ 6858821 h 6863923"/>
              <a:gd name="connsiteX4" fmla="*/ 0 w 9901317"/>
              <a:gd name="connsiteY4" fmla="*/ 6863923 h 6863923"/>
              <a:gd name="connsiteX0" fmla="*/ 21156 w 9922473"/>
              <a:gd name="connsiteY0" fmla="*/ 6863923 h 6863923"/>
              <a:gd name="connsiteX1" fmla="*/ 561 w 9922473"/>
              <a:gd name="connsiteY1" fmla="*/ 11226 h 6863923"/>
              <a:gd name="connsiteX2" fmla="*/ 9922473 w 9922473"/>
              <a:gd name="connsiteY2" fmla="*/ 0 h 6863923"/>
              <a:gd name="connsiteX3" fmla="*/ 4649549 w 9922473"/>
              <a:gd name="connsiteY3" fmla="*/ 6858821 h 6863923"/>
              <a:gd name="connsiteX4" fmla="*/ 21156 w 9922473"/>
              <a:gd name="connsiteY4" fmla="*/ 6863923 h 6863923"/>
              <a:gd name="connsiteX0" fmla="*/ 7284 w 9908601"/>
              <a:gd name="connsiteY0" fmla="*/ 6863923 h 6863923"/>
              <a:gd name="connsiteX1" fmla="*/ 976 w 9908601"/>
              <a:gd name="connsiteY1" fmla="*/ 25513 h 6863923"/>
              <a:gd name="connsiteX2" fmla="*/ 9908601 w 9908601"/>
              <a:gd name="connsiteY2" fmla="*/ 0 h 6863923"/>
              <a:gd name="connsiteX3" fmla="*/ 4635677 w 9908601"/>
              <a:gd name="connsiteY3" fmla="*/ 6858821 h 6863923"/>
              <a:gd name="connsiteX4" fmla="*/ 7284 w 9908601"/>
              <a:gd name="connsiteY4" fmla="*/ 6863923 h 6863923"/>
              <a:gd name="connsiteX0" fmla="*/ 723 w 9902040"/>
              <a:gd name="connsiteY0" fmla="*/ 6863923 h 6863923"/>
              <a:gd name="connsiteX1" fmla="*/ 1559 w 9902040"/>
              <a:gd name="connsiteY1" fmla="*/ 4082 h 6863923"/>
              <a:gd name="connsiteX2" fmla="*/ 9902040 w 9902040"/>
              <a:gd name="connsiteY2" fmla="*/ 0 h 6863923"/>
              <a:gd name="connsiteX3" fmla="*/ 4629116 w 9902040"/>
              <a:gd name="connsiteY3" fmla="*/ 6858821 h 6863923"/>
              <a:gd name="connsiteX4" fmla="*/ 723 w 9902040"/>
              <a:gd name="connsiteY4" fmla="*/ 6863923 h 68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2040" h="6863923">
                <a:moveTo>
                  <a:pt x="723" y="6863923"/>
                </a:moveTo>
                <a:cubicBezTo>
                  <a:pt x="5764" y="4593978"/>
                  <a:pt x="-3482" y="2274027"/>
                  <a:pt x="1559" y="4082"/>
                </a:cubicBezTo>
                <a:lnTo>
                  <a:pt x="9902040" y="0"/>
                </a:lnTo>
                <a:lnTo>
                  <a:pt x="4629116" y="6858821"/>
                </a:lnTo>
                <a:lnTo>
                  <a:pt x="723" y="6863923"/>
                </a:lnTo>
                <a:close/>
              </a:path>
            </a:pathLst>
          </a:cu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27180"/>
              </a:solidFill>
            </a:endParaRPr>
          </a:p>
        </p:txBody>
      </p:sp>
      <p:sp>
        <p:nvSpPr>
          <p:cNvPr id="14" name="Rectangle 13"/>
          <p:cNvSpPr/>
          <p:nvPr userDrawn="1"/>
        </p:nvSpPr>
        <p:spPr>
          <a:xfrm>
            <a:off x="0" y="6317275"/>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p:cNvSpPr/>
          <p:nvPr userDrawn="1"/>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itle 5"/>
          <p:cNvSpPr>
            <a:spLocks noGrp="1"/>
          </p:cNvSpPr>
          <p:nvPr>
            <p:ph type="title"/>
          </p:nvPr>
        </p:nvSpPr>
        <p:spPr>
          <a:xfrm>
            <a:off x="480001" y="247210"/>
            <a:ext cx="11169364" cy="780184"/>
          </a:xfrm>
          <a:prstGeom prst="rect">
            <a:avLst/>
          </a:prstGeom>
        </p:spPr>
        <p:txBody>
          <a:bodyPr anchor="t"/>
          <a:lstStyle/>
          <a:p>
            <a:r>
              <a:rPr lang="en-US" dirty="0"/>
              <a:t>Click to edit Master title style</a:t>
            </a:r>
          </a:p>
        </p:txBody>
      </p:sp>
    </p:spTree>
    <p:extLst>
      <p:ext uri="{BB962C8B-B14F-4D97-AF65-F5344CB8AC3E}">
        <p14:creationId xmlns:p14="http://schemas.microsoft.com/office/powerpoint/2010/main" val="2021609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3" name="Parallelogram 7"/>
          <p:cNvSpPr/>
          <p:nvPr userDrawn="1"/>
        </p:nvSpPr>
        <p:spPr>
          <a:xfrm>
            <a:off x="5" y="-5922"/>
            <a:ext cx="9902039" cy="6863923"/>
          </a:xfrm>
          <a:custGeom>
            <a:avLst/>
            <a:gdLst>
              <a:gd name="connsiteX0" fmla="*/ 0 w 7631646"/>
              <a:gd name="connsiteY0" fmla="*/ 6858821 h 6858821"/>
              <a:gd name="connsiteX1" fmla="*/ 5272924 w 7631646"/>
              <a:gd name="connsiteY1" fmla="*/ 0 h 6858821"/>
              <a:gd name="connsiteX2" fmla="*/ 7631646 w 7631646"/>
              <a:gd name="connsiteY2" fmla="*/ 0 h 6858821"/>
              <a:gd name="connsiteX3" fmla="*/ 2358722 w 7631646"/>
              <a:gd name="connsiteY3" fmla="*/ 6858821 h 6858821"/>
              <a:gd name="connsiteX4" fmla="*/ 0 w 7631646"/>
              <a:gd name="connsiteY4" fmla="*/ 6858821 h 6858821"/>
              <a:gd name="connsiteX0" fmla="*/ 2254547 w 9886193"/>
              <a:gd name="connsiteY0" fmla="*/ 6858821 h 6858821"/>
              <a:gd name="connsiteX1" fmla="*/ 0 w 9886193"/>
              <a:gd name="connsiteY1" fmla="*/ 32657 h 6858821"/>
              <a:gd name="connsiteX2" fmla="*/ 9886193 w 9886193"/>
              <a:gd name="connsiteY2" fmla="*/ 0 h 6858821"/>
              <a:gd name="connsiteX3" fmla="*/ 4613269 w 9886193"/>
              <a:gd name="connsiteY3" fmla="*/ 6858821 h 6858821"/>
              <a:gd name="connsiteX4" fmla="*/ 2254547 w 9886193"/>
              <a:gd name="connsiteY4" fmla="*/ 6858821 h 6858821"/>
              <a:gd name="connsiteX0" fmla="*/ 2254547 w 9886193"/>
              <a:gd name="connsiteY0" fmla="*/ 6858821 h 6858821"/>
              <a:gd name="connsiteX1" fmla="*/ 0 w 9886193"/>
              <a:gd name="connsiteY1" fmla="*/ 32657 h 6858821"/>
              <a:gd name="connsiteX2" fmla="*/ 9886193 w 9886193"/>
              <a:gd name="connsiteY2" fmla="*/ 0 h 6858821"/>
              <a:gd name="connsiteX3" fmla="*/ 4613269 w 9886193"/>
              <a:gd name="connsiteY3" fmla="*/ 6858821 h 6858821"/>
              <a:gd name="connsiteX4" fmla="*/ 2254547 w 9886193"/>
              <a:gd name="connsiteY4" fmla="*/ 6858821 h 6858821"/>
              <a:gd name="connsiteX0" fmla="*/ 0 w 9901317"/>
              <a:gd name="connsiteY0" fmla="*/ 6842492 h 6858821"/>
              <a:gd name="connsiteX1" fmla="*/ 15124 w 9901317"/>
              <a:gd name="connsiteY1" fmla="*/ 32657 h 6858821"/>
              <a:gd name="connsiteX2" fmla="*/ 9901317 w 9901317"/>
              <a:gd name="connsiteY2" fmla="*/ 0 h 6858821"/>
              <a:gd name="connsiteX3" fmla="*/ 4628393 w 9901317"/>
              <a:gd name="connsiteY3" fmla="*/ 6858821 h 6858821"/>
              <a:gd name="connsiteX4" fmla="*/ 0 w 9901317"/>
              <a:gd name="connsiteY4" fmla="*/ 6842492 h 6858821"/>
              <a:gd name="connsiteX0" fmla="*/ 70828 w 9886420"/>
              <a:gd name="connsiteY0" fmla="*/ 6799629 h 6858821"/>
              <a:gd name="connsiteX1" fmla="*/ 227 w 9886420"/>
              <a:gd name="connsiteY1" fmla="*/ 32657 h 6858821"/>
              <a:gd name="connsiteX2" fmla="*/ 9886420 w 9886420"/>
              <a:gd name="connsiteY2" fmla="*/ 0 h 6858821"/>
              <a:gd name="connsiteX3" fmla="*/ 4613496 w 9886420"/>
              <a:gd name="connsiteY3" fmla="*/ 6858821 h 6858821"/>
              <a:gd name="connsiteX4" fmla="*/ 70828 w 9886420"/>
              <a:gd name="connsiteY4" fmla="*/ 6799629 h 6858821"/>
              <a:gd name="connsiteX0" fmla="*/ 0 w 9901317"/>
              <a:gd name="connsiteY0" fmla="*/ 6863923 h 6863923"/>
              <a:gd name="connsiteX1" fmla="*/ 15124 w 9901317"/>
              <a:gd name="connsiteY1" fmla="*/ 32657 h 6863923"/>
              <a:gd name="connsiteX2" fmla="*/ 9901317 w 9901317"/>
              <a:gd name="connsiteY2" fmla="*/ 0 h 6863923"/>
              <a:gd name="connsiteX3" fmla="*/ 4628393 w 9901317"/>
              <a:gd name="connsiteY3" fmla="*/ 6858821 h 6863923"/>
              <a:gd name="connsiteX4" fmla="*/ 0 w 9901317"/>
              <a:gd name="connsiteY4" fmla="*/ 6863923 h 6863923"/>
              <a:gd name="connsiteX0" fmla="*/ 0 w 9901317"/>
              <a:gd name="connsiteY0" fmla="*/ 6863923 h 6863923"/>
              <a:gd name="connsiteX1" fmla="*/ 7980 w 9901317"/>
              <a:gd name="connsiteY1" fmla="*/ 11226 h 6863923"/>
              <a:gd name="connsiteX2" fmla="*/ 9901317 w 9901317"/>
              <a:gd name="connsiteY2" fmla="*/ 0 h 6863923"/>
              <a:gd name="connsiteX3" fmla="*/ 4628393 w 9901317"/>
              <a:gd name="connsiteY3" fmla="*/ 6858821 h 6863923"/>
              <a:gd name="connsiteX4" fmla="*/ 0 w 9901317"/>
              <a:gd name="connsiteY4" fmla="*/ 6863923 h 6863923"/>
              <a:gd name="connsiteX0" fmla="*/ 21156 w 9922473"/>
              <a:gd name="connsiteY0" fmla="*/ 6863923 h 6863923"/>
              <a:gd name="connsiteX1" fmla="*/ 561 w 9922473"/>
              <a:gd name="connsiteY1" fmla="*/ 11226 h 6863923"/>
              <a:gd name="connsiteX2" fmla="*/ 9922473 w 9922473"/>
              <a:gd name="connsiteY2" fmla="*/ 0 h 6863923"/>
              <a:gd name="connsiteX3" fmla="*/ 4649549 w 9922473"/>
              <a:gd name="connsiteY3" fmla="*/ 6858821 h 6863923"/>
              <a:gd name="connsiteX4" fmla="*/ 21156 w 9922473"/>
              <a:gd name="connsiteY4" fmla="*/ 6863923 h 6863923"/>
              <a:gd name="connsiteX0" fmla="*/ 7284 w 9908601"/>
              <a:gd name="connsiteY0" fmla="*/ 6863923 h 6863923"/>
              <a:gd name="connsiteX1" fmla="*/ 976 w 9908601"/>
              <a:gd name="connsiteY1" fmla="*/ 25513 h 6863923"/>
              <a:gd name="connsiteX2" fmla="*/ 9908601 w 9908601"/>
              <a:gd name="connsiteY2" fmla="*/ 0 h 6863923"/>
              <a:gd name="connsiteX3" fmla="*/ 4635677 w 9908601"/>
              <a:gd name="connsiteY3" fmla="*/ 6858821 h 6863923"/>
              <a:gd name="connsiteX4" fmla="*/ 7284 w 9908601"/>
              <a:gd name="connsiteY4" fmla="*/ 6863923 h 6863923"/>
              <a:gd name="connsiteX0" fmla="*/ 723 w 9902040"/>
              <a:gd name="connsiteY0" fmla="*/ 6863923 h 6863923"/>
              <a:gd name="connsiteX1" fmla="*/ 1559 w 9902040"/>
              <a:gd name="connsiteY1" fmla="*/ 4082 h 6863923"/>
              <a:gd name="connsiteX2" fmla="*/ 9902040 w 9902040"/>
              <a:gd name="connsiteY2" fmla="*/ 0 h 6863923"/>
              <a:gd name="connsiteX3" fmla="*/ 4629116 w 9902040"/>
              <a:gd name="connsiteY3" fmla="*/ 6858821 h 6863923"/>
              <a:gd name="connsiteX4" fmla="*/ 723 w 9902040"/>
              <a:gd name="connsiteY4" fmla="*/ 6863923 h 686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2040" h="6863923">
                <a:moveTo>
                  <a:pt x="723" y="6863923"/>
                </a:moveTo>
                <a:cubicBezTo>
                  <a:pt x="5764" y="4593978"/>
                  <a:pt x="-3482" y="2274027"/>
                  <a:pt x="1559" y="4082"/>
                </a:cubicBezTo>
                <a:lnTo>
                  <a:pt x="9902040" y="0"/>
                </a:lnTo>
                <a:lnTo>
                  <a:pt x="4629116" y="6858821"/>
                </a:lnTo>
                <a:lnTo>
                  <a:pt x="723" y="68639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027180"/>
              </a:solidFill>
            </a:endParaRPr>
          </a:p>
        </p:txBody>
      </p:sp>
      <p:sp>
        <p:nvSpPr>
          <p:cNvPr id="16" name="Rectangle 15"/>
          <p:cNvSpPr/>
          <p:nvPr userDrawn="1"/>
        </p:nvSpPr>
        <p:spPr>
          <a:xfrm>
            <a:off x="0" y="1260000"/>
            <a:ext cx="12192000" cy="505727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77725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pic>
        <p:nvPicPr>
          <p:cNvPr id="3" name="Logo AXA" descr="\\Mac\AllFiles\Volumes\DOSSIERS EN COURS\17_1098 AXA_Creation_gabarits\elements\png\new_logo_axa_rg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7034" y="6302823"/>
            <a:ext cx="279961" cy="28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ommaire"/>
          <p:cNvSpPr>
            <a:spLocks noGrp="1"/>
          </p:cNvSpPr>
          <p:nvPr>
            <p:ph type="title"/>
          </p:nvPr>
        </p:nvSpPr>
        <p:spPr>
          <a:xfrm>
            <a:off x="365195" y="428781"/>
            <a:ext cx="11461612" cy="449642"/>
          </a:xfrm>
          <a:prstGeom prst="rect">
            <a:avLst/>
          </a:prstGeom>
        </p:spPr>
        <p:txBody>
          <a:bodyPr lIns="0" tIns="0" rIns="0" bIns="0" anchor="t"/>
          <a:lstStyle>
            <a:lvl1pPr algn="l">
              <a:defRPr sz="2500">
                <a:solidFill>
                  <a:srgbClr val="00008F"/>
                </a:solidFill>
                <a:latin typeface="Georgia" panose="02040502050405020303" pitchFamily="18" charset="0"/>
              </a:defRPr>
            </a:lvl1pPr>
          </a:lstStyle>
          <a:p>
            <a:r>
              <a:rPr lang="en-US" noProof="0"/>
              <a:t>Click to edit Master title style</a:t>
            </a:r>
            <a:endParaRPr lang="en-GB" noProof="0" dirty="0"/>
          </a:p>
        </p:txBody>
      </p:sp>
      <p:sp>
        <p:nvSpPr>
          <p:cNvPr id="4" name="Espace réservé du numéro de diapositive 4"/>
          <p:cNvSpPr>
            <a:spLocks noGrp="1"/>
          </p:cNvSpPr>
          <p:nvPr>
            <p:ph type="sldNum" sz="quarter" idx="10"/>
          </p:nvPr>
        </p:nvSpPr>
        <p:spPr/>
        <p:txBody>
          <a:bodyPr anchor="ctr"/>
          <a:lstStyle>
            <a:lvl1pPr>
              <a:defRPr smtClean="0"/>
            </a:lvl1pPr>
          </a:lstStyle>
          <a:p>
            <a:fld id="{529CB183-0882-4493-9E9F-A273D216787B}" type="slidenum">
              <a:rPr lang="en-GB" smtClean="0"/>
              <a:t>‹#›</a:t>
            </a:fld>
            <a:endParaRPr lang="en-GB"/>
          </a:p>
        </p:txBody>
      </p:sp>
      <p:sp>
        <p:nvSpPr>
          <p:cNvPr id="5" name="Espace réservé de la date 1"/>
          <p:cNvSpPr>
            <a:spLocks noGrp="1"/>
          </p:cNvSpPr>
          <p:nvPr>
            <p:ph type="dt" sz="half" idx="11"/>
          </p:nvPr>
        </p:nvSpPr>
        <p:spPr/>
        <p:txBody>
          <a:bodyPr/>
          <a:lstStyle>
            <a:lvl1pPr>
              <a:defRPr/>
            </a:lvl1pPr>
          </a:lstStyle>
          <a:p>
            <a:fld id="{A294DBEE-EAF2-4F73-AF30-EC1E6958534C}" type="datetimeFigureOut">
              <a:rPr lang="en-GB" smtClean="0"/>
              <a:t>30/10/2019</a:t>
            </a:fld>
            <a:endParaRPr lang="en-GB"/>
          </a:p>
        </p:txBody>
      </p:sp>
      <p:sp>
        <p:nvSpPr>
          <p:cNvPr id="6" name="Espace réservé du pied de page 2"/>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7191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A294DBEE-EAF2-4F73-AF30-EC1E6958534C}" type="datetimeFigureOut">
              <a:rPr lang="en-GB" smtClean="0"/>
              <a:t>30/10/2019</a:t>
            </a:fld>
            <a:endParaRPr lang="en-GB"/>
          </a:p>
        </p:txBody>
      </p:sp>
      <p:sp>
        <p:nvSpPr>
          <p:cNvPr id="3" name="Espace réservé du pied de page 2"/>
          <p:cNvSpPr>
            <a:spLocks noGrp="1"/>
          </p:cNvSpPr>
          <p:nvPr>
            <p:ph type="ftr" sz="quarter" idx="11"/>
          </p:nvPr>
        </p:nvSpPr>
        <p:spPr/>
        <p:txBody>
          <a:bodyPr/>
          <a:lstStyle>
            <a:lvl1pPr>
              <a:defRPr/>
            </a:lvl1pPr>
          </a:lstStyle>
          <a:p>
            <a:endParaRPr lang="en-GB"/>
          </a:p>
        </p:txBody>
      </p:sp>
      <p:sp>
        <p:nvSpPr>
          <p:cNvPr id="4" name="Espace réservé du numéro de diapositive 3"/>
          <p:cNvSpPr>
            <a:spLocks noGrp="1"/>
          </p:cNvSpPr>
          <p:nvPr>
            <p:ph type="sldNum" sz="quarter" idx="12"/>
          </p:nvPr>
        </p:nvSpPr>
        <p:spPr>
          <a:xfrm>
            <a:off x="364201" y="6382129"/>
            <a:ext cx="336947" cy="225542"/>
          </a:xfrm>
        </p:spPr>
        <p:txBody>
          <a:bodyPr/>
          <a:lstStyle>
            <a:lvl1pPr>
              <a:defRPr/>
            </a:lvl1pPr>
          </a:lstStyle>
          <a:p>
            <a:fld id="{529CB183-0882-4493-9E9F-A273D216787B}" type="slidenum">
              <a:rPr lang="en-GB" smtClean="0"/>
              <a:t>‹#›</a:t>
            </a:fld>
            <a:endParaRPr lang="en-GB"/>
          </a:p>
        </p:txBody>
      </p:sp>
    </p:spTree>
    <p:extLst>
      <p:ext uri="{BB962C8B-B14F-4D97-AF65-F5344CB8AC3E}">
        <p14:creationId xmlns:p14="http://schemas.microsoft.com/office/powerpoint/2010/main" val="394047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sposition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929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a:p>
        </p:txBody>
      </p:sp>
    </p:spTree>
    <p:extLst>
      <p:ext uri="{BB962C8B-B14F-4D97-AF65-F5344CB8AC3E}">
        <p14:creationId xmlns:p14="http://schemas.microsoft.com/office/powerpoint/2010/main" val="105331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re seul">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a:p>
        </p:txBody>
      </p:sp>
      <p:sp>
        <p:nvSpPr>
          <p:cNvPr id="4" name="Rectangle 5"/>
          <p:cNvSpPr/>
          <p:nvPr/>
        </p:nvSpPr>
        <p:spPr>
          <a:xfrm>
            <a:off x="3277797" y="1"/>
            <a:ext cx="8914207"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0AEC6"/>
          </a:solidFill>
          <a:ln>
            <a:noFill/>
          </a:ln>
        </p:spPr>
        <p:style>
          <a:lnRef idx="2">
            <a:schemeClr val="accent1">
              <a:shade val="50000"/>
            </a:schemeClr>
          </a:lnRef>
          <a:fillRef idx="1">
            <a:schemeClr val="accent1"/>
          </a:fillRef>
          <a:effectRef idx="0">
            <a:schemeClr val="accent1"/>
          </a:effectRef>
          <a:fontRef idx="minor">
            <a:schemeClr val="lt1"/>
          </a:fontRef>
        </p:style>
        <p:txBody>
          <a:bodyPr lIns="119887" tIns="59943" rIns="119887" bIns="59943" anchor="ctr"/>
          <a:lstStyle/>
          <a:p>
            <a:pPr algn="ctr">
              <a:defRPr/>
            </a:pPr>
            <a:endParaRPr lang="fr-FR" sz="1800">
              <a:latin typeface="+mj-lt"/>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06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2" name="bk object 16"/>
          <p:cNvSpPr>
            <a:spLocks/>
          </p:cNvSpPr>
          <p:nvPr/>
        </p:nvSpPr>
        <p:spPr bwMode="auto">
          <a:xfrm>
            <a:off x="0" y="1"/>
            <a:ext cx="12192000" cy="6858000"/>
          </a:xfrm>
          <a:custGeom>
            <a:avLst/>
            <a:gdLst>
              <a:gd name="T0" fmla="*/ 0 w 10692130"/>
              <a:gd name="T1" fmla="*/ 16 h 7560309"/>
              <a:gd name="T2" fmla="*/ 5727 w 10692130"/>
              <a:gd name="T3" fmla="*/ 16 h 7560309"/>
              <a:gd name="T4" fmla="*/ 5727 w 10692130"/>
              <a:gd name="T5" fmla="*/ 0 h 7560309"/>
              <a:gd name="T6" fmla="*/ 0 w 10692130"/>
              <a:gd name="T7" fmla="*/ 0 h 7560309"/>
              <a:gd name="T8" fmla="*/ 0 w 10692130"/>
              <a:gd name="T9" fmla="*/ 16 h 7560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2130" h="7560309">
                <a:moveTo>
                  <a:pt x="0" y="7559992"/>
                </a:moveTo>
                <a:lnTo>
                  <a:pt x="10692003" y="7559992"/>
                </a:lnTo>
                <a:lnTo>
                  <a:pt x="10692003" y="0"/>
                </a:lnTo>
                <a:lnTo>
                  <a:pt x="0" y="0"/>
                </a:lnTo>
                <a:lnTo>
                  <a:pt x="0" y="7559992"/>
                </a:lnTo>
                <a:close/>
              </a:path>
            </a:pathLst>
          </a:custGeom>
          <a:solidFill>
            <a:srgbClr val="0A738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 y="1715125"/>
            <a:ext cx="6104671" cy="514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663" y="399044"/>
            <a:ext cx="899348" cy="8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04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a:xfrm>
            <a:off x="364201" y="6406914"/>
            <a:ext cx="336947" cy="225542"/>
          </a:xfrm>
          <a:prstGeom prst="rect">
            <a:avLst/>
          </a:prstGeom>
        </p:spPr>
        <p:txBody>
          <a:bodyPr vert="horz" wrap="square" lIns="0" tIns="0" rIns="0" bIns="0" numCol="1" anchor="b" anchorCtr="0" compatLnSpc="1">
            <a:prstTxWarp prst="textNoShape">
              <a:avLst/>
            </a:prstTxWarp>
          </a:bodyPr>
          <a:lstStyle>
            <a:lvl1pPr eaLnBrk="0" hangingPunct="0">
              <a:defRPr sz="1000" smtClean="0">
                <a:latin typeface="Source Sans Pro" pitchFamily="34" charset="0"/>
              </a:defRPr>
            </a:lvl1pPr>
          </a:lstStyle>
          <a:p>
            <a:fld id="{529CB183-0882-4493-9E9F-A273D216787B}" type="slidenum">
              <a:rPr lang="en-GB" smtClean="0"/>
              <a:t>‹#›</a:t>
            </a:fld>
            <a:endParaRPr lang="en-GB"/>
          </a:p>
        </p:txBody>
      </p:sp>
      <p:sp>
        <p:nvSpPr>
          <p:cNvPr id="2" name="Espace réservé de la date 1"/>
          <p:cNvSpPr>
            <a:spLocks noGrp="1"/>
          </p:cNvSpPr>
          <p:nvPr>
            <p:ph type="dt" sz="half" idx="2"/>
          </p:nvPr>
        </p:nvSpPr>
        <p:spPr>
          <a:xfrm>
            <a:off x="609476" y="6339994"/>
            <a:ext cx="2844221" cy="364340"/>
          </a:xfrm>
          <a:prstGeom prst="rect">
            <a:avLst/>
          </a:prstGeom>
        </p:spPr>
        <p:txBody>
          <a:bodyPr vert="horz" lIns="119887" tIns="59943" rIns="119887" bIns="59943" rtlCol="0" anchor="ctr"/>
          <a:lstStyle>
            <a:lvl1pPr algn="l" eaLnBrk="0" hangingPunct="0">
              <a:defRPr sz="1000" dirty="0" err="1" smtClean="0">
                <a:solidFill>
                  <a:schemeClr val="tx1"/>
                </a:solidFill>
                <a:latin typeface="+mn-lt"/>
              </a:defRPr>
            </a:lvl1pPr>
          </a:lstStyle>
          <a:p>
            <a:fld id="{A294DBEE-EAF2-4F73-AF30-EC1E6958534C}" type="datetimeFigureOut">
              <a:rPr lang="en-GB" smtClean="0"/>
              <a:t>30/10/2019</a:t>
            </a:fld>
            <a:endParaRPr lang="en-GB"/>
          </a:p>
        </p:txBody>
      </p:sp>
      <p:sp>
        <p:nvSpPr>
          <p:cNvPr id="3" name="Espace réservé du pied de page 2"/>
          <p:cNvSpPr>
            <a:spLocks noGrp="1"/>
          </p:cNvSpPr>
          <p:nvPr>
            <p:ph type="ftr" sz="quarter" idx="3"/>
          </p:nvPr>
        </p:nvSpPr>
        <p:spPr>
          <a:xfrm>
            <a:off x="4164755" y="6339994"/>
            <a:ext cx="3862492" cy="364340"/>
          </a:xfrm>
          <a:prstGeom prst="rect">
            <a:avLst/>
          </a:prstGeom>
        </p:spPr>
        <p:txBody>
          <a:bodyPr vert="horz" lIns="119887" tIns="59943" rIns="119887" bIns="59943" rtlCol="0" anchor="ctr"/>
          <a:lstStyle>
            <a:lvl1pPr algn="ctr" eaLnBrk="0" hangingPunct="0">
              <a:defRPr sz="1000" dirty="0" smtClean="0">
                <a:solidFill>
                  <a:srgbClr val="FF0000"/>
                </a:solidFill>
                <a:latin typeface="+mn-lt"/>
              </a:defRPr>
            </a:lvl1pPr>
          </a:lstStyle>
          <a:p>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3" r:id="rId10"/>
    <p:sldLayoutId id="2147483674" r:id="rId11"/>
  </p:sldLayoutIdLst>
  <p:txStyles>
    <p:titleStyle>
      <a:lvl1pPr algn="ctr" defTabSz="913700" rtl="0" eaLnBrk="1" fontAlgn="base" hangingPunct="1">
        <a:spcBef>
          <a:spcPct val="0"/>
        </a:spcBef>
        <a:spcAft>
          <a:spcPct val="0"/>
        </a:spcAft>
        <a:defRPr sz="4500" kern="1200">
          <a:solidFill>
            <a:schemeClr val="tx1"/>
          </a:solidFill>
          <a:latin typeface="+mj-lt"/>
          <a:ea typeface="+mj-ea"/>
          <a:cs typeface="+mj-cs"/>
        </a:defRPr>
      </a:lvl1pPr>
      <a:lvl2pPr algn="ctr" defTabSz="913700" rtl="0" eaLnBrk="1" fontAlgn="base" hangingPunct="1">
        <a:spcBef>
          <a:spcPct val="0"/>
        </a:spcBef>
        <a:spcAft>
          <a:spcPct val="0"/>
        </a:spcAft>
        <a:defRPr sz="4500">
          <a:solidFill>
            <a:schemeClr val="tx1"/>
          </a:solidFill>
          <a:latin typeface="Source Sans Pro" pitchFamily="34" charset="0"/>
        </a:defRPr>
      </a:lvl2pPr>
      <a:lvl3pPr algn="ctr" defTabSz="913700" rtl="0" eaLnBrk="1" fontAlgn="base" hangingPunct="1">
        <a:spcBef>
          <a:spcPct val="0"/>
        </a:spcBef>
        <a:spcAft>
          <a:spcPct val="0"/>
        </a:spcAft>
        <a:defRPr sz="4500">
          <a:solidFill>
            <a:schemeClr val="tx1"/>
          </a:solidFill>
          <a:latin typeface="Source Sans Pro" pitchFamily="34" charset="0"/>
        </a:defRPr>
      </a:lvl3pPr>
      <a:lvl4pPr algn="ctr" defTabSz="913700" rtl="0" eaLnBrk="1" fontAlgn="base" hangingPunct="1">
        <a:spcBef>
          <a:spcPct val="0"/>
        </a:spcBef>
        <a:spcAft>
          <a:spcPct val="0"/>
        </a:spcAft>
        <a:defRPr sz="4500">
          <a:solidFill>
            <a:schemeClr val="tx1"/>
          </a:solidFill>
          <a:latin typeface="Source Sans Pro" pitchFamily="34" charset="0"/>
        </a:defRPr>
      </a:lvl4pPr>
      <a:lvl5pPr algn="ctr" defTabSz="913700" rtl="0" eaLnBrk="1" fontAlgn="base" hangingPunct="1">
        <a:spcBef>
          <a:spcPct val="0"/>
        </a:spcBef>
        <a:spcAft>
          <a:spcPct val="0"/>
        </a:spcAft>
        <a:defRPr sz="4500">
          <a:solidFill>
            <a:schemeClr val="tx1"/>
          </a:solidFill>
          <a:latin typeface="Source Sans Pro" pitchFamily="34" charset="0"/>
        </a:defRPr>
      </a:lvl5pPr>
      <a:lvl6pPr marL="599420" algn="ctr" defTabSz="913700" rtl="0" eaLnBrk="1" fontAlgn="base" hangingPunct="1">
        <a:spcBef>
          <a:spcPct val="0"/>
        </a:spcBef>
        <a:spcAft>
          <a:spcPct val="0"/>
        </a:spcAft>
        <a:defRPr sz="4500">
          <a:solidFill>
            <a:schemeClr val="tx1"/>
          </a:solidFill>
          <a:latin typeface="Calibri" pitchFamily="34" charset="0"/>
        </a:defRPr>
      </a:lvl6pPr>
      <a:lvl7pPr marL="1198841" algn="ctr" defTabSz="913700" rtl="0" eaLnBrk="1" fontAlgn="base" hangingPunct="1">
        <a:spcBef>
          <a:spcPct val="0"/>
        </a:spcBef>
        <a:spcAft>
          <a:spcPct val="0"/>
        </a:spcAft>
        <a:defRPr sz="4500">
          <a:solidFill>
            <a:schemeClr val="tx1"/>
          </a:solidFill>
          <a:latin typeface="Calibri" pitchFamily="34" charset="0"/>
        </a:defRPr>
      </a:lvl7pPr>
      <a:lvl8pPr marL="1798260" algn="ctr" defTabSz="913700" rtl="0" eaLnBrk="1" fontAlgn="base" hangingPunct="1">
        <a:spcBef>
          <a:spcPct val="0"/>
        </a:spcBef>
        <a:spcAft>
          <a:spcPct val="0"/>
        </a:spcAft>
        <a:defRPr sz="4500">
          <a:solidFill>
            <a:schemeClr val="tx1"/>
          </a:solidFill>
          <a:latin typeface="Calibri" pitchFamily="34" charset="0"/>
        </a:defRPr>
      </a:lvl8pPr>
      <a:lvl9pPr marL="2397680" algn="ctr" defTabSz="913700" rtl="0" eaLnBrk="1" fontAlgn="base" hangingPunct="1">
        <a:spcBef>
          <a:spcPct val="0"/>
        </a:spcBef>
        <a:spcAft>
          <a:spcPct val="0"/>
        </a:spcAft>
        <a:defRPr sz="4500">
          <a:solidFill>
            <a:schemeClr val="tx1"/>
          </a:solidFill>
          <a:latin typeface="Calibri" pitchFamily="34" charset="0"/>
        </a:defRPr>
      </a:lvl9pPr>
    </p:titleStyle>
    <p:bodyStyle>
      <a:lvl1pPr marL="341337" indent="-341337" algn="l" defTabSz="913700"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49" indent="-285142" algn="l" defTabSz="9137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45" indent="-226865" algn="l" defTabSz="913700"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53" indent="-226865" algn="l" defTabSz="9137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43" indent="-226865" algn="l" defTabSz="9137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148" indent="-228558" algn="l" defTabSz="9142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4" indent="-228558" algn="l" defTabSz="9142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2" indent="-228558" algn="l" defTabSz="9142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00" indent="-228558" algn="l" defTabSz="9142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236" rtl="0" eaLnBrk="1" latinLnBrk="0" hangingPunct="1">
        <a:defRPr sz="1800" kern="1200">
          <a:solidFill>
            <a:schemeClr val="tx1"/>
          </a:solidFill>
          <a:latin typeface="+mn-lt"/>
          <a:ea typeface="+mn-ea"/>
          <a:cs typeface="+mn-cs"/>
        </a:defRPr>
      </a:lvl1pPr>
      <a:lvl2pPr marL="457118" algn="l" defTabSz="914236" rtl="0" eaLnBrk="1" latinLnBrk="0" hangingPunct="1">
        <a:defRPr sz="1800" kern="1200">
          <a:solidFill>
            <a:schemeClr val="tx1"/>
          </a:solidFill>
          <a:latin typeface="+mn-lt"/>
          <a:ea typeface="+mn-ea"/>
          <a:cs typeface="+mn-cs"/>
        </a:defRPr>
      </a:lvl2pPr>
      <a:lvl3pPr marL="914236" algn="l" defTabSz="914236" rtl="0" eaLnBrk="1" latinLnBrk="0" hangingPunct="1">
        <a:defRPr sz="1800" kern="1200">
          <a:solidFill>
            <a:schemeClr val="tx1"/>
          </a:solidFill>
          <a:latin typeface="+mn-lt"/>
          <a:ea typeface="+mn-ea"/>
          <a:cs typeface="+mn-cs"/>
        </a:defRPr>
      </a:lvl3pPr>
      <a:lvl4pPr marL="1371352" algn="l" defTabSz="914236" rtl="0" eaLnBrk="1" latinLnBrk="0" hangingPunct="1">
        <a:defRPr sz="1800" kern="1200">
          <a:solidFill>
            <a:schemeClr val="tx1"/>
          </a:solidFill>
          <a:latin typeface="+mn-lt"/>
          <a:ea typeface="+mn-ea"/>
          <a:cs typeface="+mn-cs"/>
        </a:defRPr>
      </a:lvl4pPr>
      <a:lvl5pPr marL="1828470" algn="l" defTabSz="914236" rtl="0" eaLnBrk="1" latinLnBrk="0" hangingPunct="1">
        <a:defRPr sz="1800" kern="1200">
          <a:solidFill>
            <a:schemeClr val="tx1"/>
          </a:solidFill>
          <a:latin typeface="+mn-lt"/>
          <a:ea typeface="+mn-ea"/>
          <a:cs typeface="+mn-cs"/>
        </a:defRPr>
      </a:lvl5pPr>
      <a:lvl6pPr marL="2285590" algn="l" defTabSz="914236" rtl="0" eaLnBrk="1" latinLnBrk="0" hangingPunct="1">
        <a:defRPr sz="1800" kern="1200">
          <a:solidFill>
            <a:schemeClr val="tx1"/>
          </a:solidFill>
          <a:latin typeface="+mn-lt"/>
          <a:ea typeface="+mn-ea"/>
          <a:cs typeface="+mn-cs"/>
        </a:defRPr>
      </a:lvl6pPr>
      <a:lvl7pPr marL="2742706" algn="l" defTabSz="914236" rtl="0" eaLnBrk="1" latinLnBrk="0" hangingPunct="1">
        <a:defRPr sz="1800" kern="1200">
          <a:solidFill>
            <a:schemeClr val="tx1"/>
          </a:solidFill>
          <a:latin typeface="+mn-lt"/>
          <a:ea typeface="+mn-ea"/>
          <a:cs typeface="+mn-cs"/>
        </a:defRPr>
      </a:lvl7pPr>
      <a:lvl8pPr marL="3199823" algn="l" defTabSz="914236" rtl="0" eaLnBrk="1" latinLnBrk="0" hangingPunct="1">
        <a:defRPr sz="1800" kern="1200">
          <a:solidFill>
            <a:schemeClr val="tx1"/>
          </a:solidFill>
          <a:latin typeface="+mn-lt"/>
          <a:ea typeface="+mn-ea"/>
          <a:cs typeface="+mn-cs"/>
        </a:defRPr>
      </a:lvl8pPr>
      <a:lvl9pPr marL="3656942" algn="l" defTabSz="9142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a:xfrm>
            <a:off x="364201" y="6406914"/>
            <a:ext cx="336947" cy="225542"/>
          </a:xfrm>
          <a:prstGeom prst="rect">
            <a:avLst/>
          </a:prstGeom>
        </p:spPr>
        <p:txBody>
          <a:bodyPr vert="horz" wrap="square" lIns="0" tIns="0" rIns="0" bIns="0" numCol="1" anchor="b" anchorCtr="0" compatLnSpc="1">
            <a:prstTxWarp prst="textNoShape">
              <a:avLst/>
            </a:prstTxWarp>
          </a:bodyPr>
          <a:lstStyle>
            <a:lvl1pPr eaLnBrk="0" hangingPunct="0">
              <a:defRPr sz="936" smtClean="0">
                <a:latin typeface="Source Sans Pro" pitchFamily="34" charset="0"/>
              </a:defRPr>
            </a:lvl1pPr>
          </a:lstStyle>
          <a:p>
            <a:pPr>
              <a:defRPr/>
            </a:pPr>
            <a:fld id="{EF863DEE-1041-43A9-959C-456F5B90FC0D}" type="slidenum">
              <a:rPr lang="en-GB"/>
              <a:pPr>
                <a:defRPr/>
              </a:pPr>
              <a:t>‹#›</a:t>
            </a:fld>
            <a:endParaRPr lang="en-GB" dirty="0"/>
          </a:p>
        </p:txBody>
      </p:sp>
      <p:sp>
        <p:nvSpPr>
          <p:cNvPr id="2" name="Espace réservé de la date 1"/>
          <p:cNvSpPr>
            <a:spLocks noGrp="1"/>
          </p:cNvSpPr>
          <p:nvPr>
            <p:ph type="dt" sz="half" idx="2"/>
          </p:nvPr>
        </p:nvSpPr>
        <p:spPr>
          <a:xfrm>
            <a:off x="609475" y="6339994"/>
            <a:ext cx="4191756" cy="364340"/>
          </a:xfrm>
          <a:prstGeom prst="rect">
            <a:avLst/>
          </a:prstGeom>
        </p:spPr>
        <p:txBody>
          <a:bodyPr vert="horz" lIns="91440" tIns="45720" rIns="91440" bIns="45720" rtlCol="0" anchor="ctr"/>
          <a:lstStyle>
            <a:lvl1pPr algn="l" eaLnBrk="0" hangingPunct="0">
              <a:defRPr sz="936" dirty="0" err="1" smtClean="0">
                <a:solidFill>
                  <a:schemeClr val="tx1"/>
                </a:solidFill>
                <a:latin typeface="+mn-lt"/>
              </a:defRPr>
            </a:lvl1pPr>
          </a:lstStyle>
          <a:p>
            <a:pPr>
              <a:defRPr/>
            </a:pPr>
            <a:r>
              <a:rPr lang="en-GB" dirty="0"/>
              <a:t>Advanced Liability Risk Management – November 2018</a:t>
            </a:r>
          </a:p>
        </p:txBody>
      </p:sp>
    </p:spTree>
    <p:extLst>
      <p:ext uri="{BB962C8B-B14F-4D97-AF65-F5344CB8AC3E}">
        <p14:creationId xmlns:p14="http://schemas.microsoft.com/office/powerpoint/2010/main" val="995849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93" r:id="rId7"/>
    <p:sldLayoutId id="2147483688" r:id="rId8"/>
    <p:sldLayoutId id="2147483689" r:id="rId9"/>
    <p:sldLayoutId id="2147483690" r:id="rId10"/>
    <p:sldLayoutId id="2147483694" r:id="rId11"/>
    <p:sldLayoutId id="2147483695" r:id="rId12"/>
    <p:sldLayoutId id="2147483691" r:id="rId13"/>
    <p:sldLayoutId id="2147483692" r:id="rId14"/>
    <p:sldLayoutId id="2147483682" r:id="rId15"/>
    <p:sldLayoutId id="2147483683" r:id="rId16"/>
    <p:sldLayoutId id="2147483687" r:id="rId17"/>
    <p:sldLayoutId id="2147483697" r:id="rId18"/>
    <p:sldLayoutId id="2147483696" r:id="rId19"/>
    <p:sldLayoutId id="2147483684" r:id="rId20"/>
    <p:sldLayoutId id="2147483685" r:id="rId21"/>
    <p:sldLayoutId id="2147483686" r:id="rId22"/>
  </p:sldLayoutIdLst>
  <p:hf hdr="0"/>
  <p:txStyles>
    <p:title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p:titleStyle>
    <p:body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p:bodyStyle>
    <p:otherStyle>
      <a:defPPr>
        <a:defRPr lang="fr-FR"/>
      </a:defPPr>
      <a:lvl1pPr marL="0" algn="l" defTabSz="816194" rtl="0" eaLnBrk="1" latinLnBrk="0" hangingPunct="1">
        <a:defRPr sz="1639" kern="1200">
          <a:solidFill>
            <a:schemeClr val="tx1"/>
          </a:solidFill>
          <a:latin typeface="+mn-lt"/>
          <a:ea typeface="+mn-ea"/>
          <a:cs typeface="+mn-cs"/>
        </a:defRPr>
      </a:lvl1pPr>
      <a:lvl2pPr marL="408098" algn="l" defTabSz="816194" rtl="0" eaLnBrk="1" latinLnBrk="0" hangingPunct="1">
        <a:defRPr sz="1639" kern="1200">
          <a:solidFill>
            <a:schemeClr val="tx1"/>
          </a:solidFill>
          <a:latin typeface="+mn-lt"/>
          <a:ea typeface="+mn-ea"/>
          <a:cs typeface="+mn-cs"/>
        </a:defRPr>
      </a:lvl2pPr>
      <a:lvl3pPr marL="816194" algn="l" defTabSz="816194" rtl="0" eaLnBrk="1" latinLnBrk="0" hangingPunct="1">
        <a:defRPr sz="1639" kern="1200">
          <a:solidFill>
            <a:schemeClr val="tx1"/>
          </a:solidFill>
          <a:latin typeface="+mn-lt"/>
          <a:ea typeface="+mn-ea"/>
          <a:cs typeface="+mn-cs"/>
        </a:defRPr>
      </a:lvl3pPr>
      <a:lvl4pPr marL="1224292" algn="l" defTabSz="816194" rtl="0" eaLnBrk="1" latinLnBrk="0" hangingPunct="1">
        <a:defRPr sz="1639" kern="1200">
          <a:solidFill>
            <a:schemeClr val="tx1"/>
          </a:solidFill>
          <a:latin typeface="+mn-lt"/>
          <a:ea typeface="+mn-ea"/>
          <a:cs typeface="+mn-cs"/>
        </a:defRPr>
      </a:lvl4pPr>
      <a:lvl5pPr marL="1632390" algn="l" defTabSz="816194" rtl="0" eaLnBrk="1" latinLnBrk="0" hangingPunct="1">
        <a:defRPr sz="1639" kern="1200">
          <a:solidFill>
            <a:schemeClr val="tx1"/>
          </a:solidFill>
          <a:latin typeface="+mn-lt"/>
          <a:ea typeface="+mn-ea"/>
          <a:cs typeface="+mn-cs"/>
        </a:defRPr>
      </a:lvl5pPr>
      <a:lvl6pPr marL="2040486" algn="l" defTabSz="816194" rtl="0" eaLnBrk="1" latinLnBrk="0" hangingPunct="1">
        <a:defRPr sz="1639" kern="1200">
          <a:solidFill>
            <a:schemeClr val="tx1"/>
          </a:solidFill>
          <a:latin typeface="+mn-lt"/>
          <a:ea typeface="+mn-ea"/>
          <a:cs typeface="+mn-cs"/>
        </a:defRPr>
      </a:lvl6pPr>
      <a:lvl7pPr marL="2448583" algn="l" defTabSz="816194" rtl="0" eaLnBrk="1" latinLnBrk="0" hangingPunct="1">
        <a:defRPr sz="1639" kern="1200">
          <a:solidFill>
            <a:schemeClr val="tx1"/>
          </a:solidFill>
          <a:latin typeface="+mn-lt"/>
          <a:ea typeface="+mn-ea"/>
          <a:cs typeface="+mn-cs"/>
        </a:defRPr>
      </a:lvl7pPr>
      <a:lvl8pPr marL="2856681" algn="l" defTabSz="816194" rtl="0" eaLnBrk="1" latinLnBrk="0" hangingPunct="1">
        <a:defRPr sz="1639" kern="1200">
          <a:solidFill>
            <a:schemeClr val="tx1"/>
          </a:solidFill>
          <a:latin typeface="+mn-lt"/>
          <a:ea typeface="+mn-ea"/>
          <a:cs typeface="+mn-cs"/>
        </a:defRPr>
      </a:lvl8pPr>
      <a:lvl9pPr marL="3264777" algn="l" defTabSz="816194" rtl="0" eaLnBrk="1" latinLnBrk="0" hangingPunct="1">
        <a:defRPr sz="16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ZBXY1rbPiY" TargetMode="External"/><Relationship Id="rId2" Type="http://schemas.openxmlformats.org/officeDocument/2006/relationships/hyperlink" Target="http://www.timberframefires.co.uk/" TargetMode="External"/><Relationship Id="rId1" Type="http://schemas.openxmlformats.org/officeDocument/2006/relationships/slideLayout" Target="../slideLayouts/slideLayout33.xml"/><Relationship Id="rId4" Type="http://schemas.openxmlformats.org/officeDocument/2006/relationships/hyperlink" Target="https://www.youtube.com/watch?v=sbLaHWHxWC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Ck2t9NiFves"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3.xml"/><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3.xml"/><Relationship Id="rId5" Type="http://schemas.openxmlformats.org/officeDocument/2006/relationships/image" Target="../media/image17.emf"/><Relationship Id="rId4" Type="http://schemas.openxmlformats.org/officeDocument/2006/relationships/image" Target="../media/image1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wvmru5JmXk"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3"/>
          <p:cNvSpPr txBox="1">
            <a:spLocks noChangeArrowheads="1"/>
          </p:cNvSpPr>
          <p:nvPr/>
        </p:nvSpPr>
        <p:spPr bwMode="auto">
          <a:xfrm>
            <a:off x="156161" y="2636912"/>
            <a:ext cx="889216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1178027">
              <a:lnSpc>
                <a:spcPct val="90000"/>
              </a:lnSpc>
              <a:defRPr/>
            </a:pPr>
            <a:r>
              <a:rPr lang="en-GB" sz="6000" b="1" dirty="0">
                <a:solidFill>
                  <a:schemeClr val="bg1"/>
                </a:solidFill>
                <a:latin typeface="Georgia" charset="0"/>
                <a:ea typeface="Georgia" charset="0"/>
                <a:cs typeface="Georgia" charset="0"/>
              </a:rPr>
              <a:t>    The Modern</a:t>
            </a:r>
          </a:p>
          <a:p>
            <a:pPr indent="1178027">
              <a:lnSpc>
                <a:spcPct val="90000"/>
              </a:lnSpc>
              <a:defRPr/>
            </a:pPr>
            <a:r>
              <a:rPr lang="en-GB" sz="6000" b="1" dirty="0">
                <a:solidFill>
                  <a:schemeClr val="bg1"/>
                </a:solidFill>
                <a:latin typeface="Georgia" charset="0"/>
                <a:ea typeface="Georgia" charset="0"/>
                <a:cs typeface="Georgia" charset="0"/>
              </a:rPr>
              <a:t>Built Environment</a:t>
            </a:r>
          </a:p>
        </p:txBody>
      </p:sp>
      <p:sp>
        <p:nvSpPr>
          <p:cNvPr id="5" name="Rectangle 4"/>
          <p:cNvSpPr/>
          <p:nvPr/>
        </p:nvSpPr>
        <p:spPr>
          <a:xfrm>
            <a:off x="7176120" y="5805264"/>
            <a:ext cx="4938687" cy="1259830"/>
          </a:xfrm>
          <a:prstGeom prst="rect">
            <a:avLst/>
          </a:prstGeom>
        </p:spPr>
        <p:txBody>
          <a:bodyPr wrap="square" lIns="119887" tIns="59943" rIns="119887" bIns="59943">
            <a:spAutoFit/>
          </a:bodyPr>
          <a:lstStyle/>
          <a:p>
            <a:pPr marL="14594" algn="r">
              <a:spcBef>
                <a:spcPts val="1155"/>
              </a:spcBef>
              <a:defRPr/>
            </a:pPr>
            <a:r>
              <a:rPr lang="en-GB" dirty="0">
                <a:solidFill>
                  <a:schemeClr val="bg1"/>
                </a:solidFill>
                <a:latin typeface="Arial" charset="0"/>
                <a:ea typeface="Arial" charset="0"/>
                <a:cs typeface="Arial" charset="0"/>
              </a:rPr>
              <a:t>CII Leicester November 2019</a:t>
            </a:r>
          </a:p>
          <a:p>
            <a:pPr marL="14594" algn="r">
              <a:spcBef>
                <a:spcPts val="1155"/>
              </a:spcBef>
              <a:defRPr/>
            </a:pPr>
            <a:r>
              <a:rPr lang="en-GB" dirty="0">
                <a:solidFill>
                  <a:schemeClr val="bg1"/>
                </a:solidFill>
                <a:latin typeface="Arial" charset="0"/>
                <a:ea typeface="Arial" charset="0"/>
                <a:cs typeface="Arial" charset="0"/>
              </a:rPr>
              <a:t>Rob Dakin Head of Business Resilience</a:t>
            </a:r>
          </a:p>
          <a:p>
            <a:pPr marL="14594" algn="r">
              <a:spcBef>
                <a:spcPts val="1155"/>
              </a:spcBef>
              <a:defRPr/>
            </a:pPr>
            <a:endParaRPr lang="en-GB"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43056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39AF1B-E8C8-0842-8851-9535191846C2}"/>
              </a:ext>
            </a:extLst>
          </p:cNvPr>
          <p:cNvSpPr txBox="1">
            <a:spLocks/>
          </p:cNvSpPr>
          <p:nvPr/>
        </p:nvSpPr>
        <p:spPr>
          <a:xfrm>
            <a:off x="551384" y="2032253"/>
            <a:ext cx="7416824" cy="4205059"/>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a:spcAft>
                <a:spcPts val="600"/>
              </a:spcAft>
            </a:pPr>
            <a:r>
              <a:rPr lang="en-GB" sz="1600" dirty="0">
                <a:solidFill>
                  <a:schemeClr val="bg1"/>
                </a:solidFill>
                <a:latin typeface="Arial" panose="020B0604020202020204" pitchFamily="34" charset="0"/>
                <a:cs typeface="Arial" panose="020B0604020202020204" pitchFamily="34" charset="0"/>
              </a:rPr>
              <a:t>Wider consideration of ‘thermal elements’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(walls, roofs and floors) to limit heat gains and losses</a:t>
            </a:r>
          </a:p>
          <a:p>
            <a:pPr>
              <a:spcAft>
                <a:spcPts val="600"/>
              </a:spcAft>
            </a:pPr>
            <a:r>
              <a:rPr lang="en-GB" sz="1600" dirty="0">
                <a:solidFill>
                  <a:schemeClr val="bg1"/>
                </a:solidFill>
                <a:latin typeface="Arial" panose="020B0604020202020204" pitchFamily="34" charset="0"/>
                <a:cs typeface="Arial" panose="020B0604020202020204" pitchFamily="34" charset="0"/>
              </a:rPr>
              <a:t>UK government targets for all new housing to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be "zero carbon" </a:t>
            </a:r>
          </a:p>
          <a:p>
            <a:pPr>
              <a:spcAft>
                <a:spcPts val="600"/>
              </a:spcAft>
            </a:pPr>
            <a:r>
              <a:rPr lang="en-GB" sz="1600" dirty="0">
                <a:solidFill>
                  <a:schemeClr val="bg1"/>
                </a:solidFill>
                <a:latin typeface="Arial" panose="020B0604020202020204" pitchFamily="34" charset="0"/>
                <a:cs typeface="Arial" panose="020B0604020202020204" pitchFamily="34" charset="0"/>
              </a:rPr>
              <a:t>Results in greater use of</a:t>
            </a:r>
          </a:p>
          <a:p>
            <a:pPr lvl="1">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Renewable resources such as timber </a:t>
            </a:r>
          </a:p>
          <a:p>
            <a:pPr lvl="1">
              <a:spcBef>
                <a:spcPts val="0"/>
              </a:spcBef>
              <a:spcAft>
                <a:spcPts val="600"/>
              </a:spcAft>
            </a:pPr>
            <a:r>
              <a:rPr lang="en-GB" sz="1600" dirty="0">
                <a:solidFill>
                  <a:schemeClr val="bg1"/>
                </a:solidFill>
                <a:latin typeface="Arial" panose="020B0604020202020204" pitchFamily="34" charset="0"/>
                <a:cs typeface="Arial" panose="020B0604020202020204" pitchFamily="34" charset="0"/>
              </a:rPr>
              <a:t>Materials with high thermal insulation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values such as expanded polystyrene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&amp; polyurethane</a:t>
            </a:r>
          </a:p>
          <a:p>
            <a:pPr>
              <a:spcAft>
                <a:spcPts val="2400"/>
              </a:spcAft>
            </a:pPr>
            <a:endParaRPr lang="en-GB" sz="1800" dirty="0">
              <a:solidFill>
                <a:schemeClr val="bg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10449147-3E29-0F4D-B5B8-9E4C05616E4E}"/>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5"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The Green Agenda</a:t>
            </a:r>
          </a:p>
        </p:txBody>
      </p:sp>
      <p:sp>
        <p:nvSpPr>
          <p:cNvPr id="6"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11</a:t>
            </a:r>
          </a:p>
        </p:txBody>
      </p:sp>
    </p:spTree>
    <p:extLst>
      <p:ext uri="{BB962C8B-B14F-4D97-AF65-F5344CB8AC3E}">
        <p14:creationId xmlns:p14="http://schemas.microsoft.com/office/powerpoint/2010/main" val="184260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7826-B6CA-41BC-A8B5-B2056B99483F}"/>
              </a:ext>
            </a:extLst>
          </p:cNvPr>
          <p:cNvSpPr>
            <a:spLocks noGrp="1"/>
          </p:cNvSpPr>
          <p:nvPr>
            <p:ph type="title" idx="4294967295"/>
          </p:nvPr>
        </p:nvSpPr>
        <p:spPr>
          <a:xfrm>
            <a:off x="0" y="247650"/>
            <a:ext cx="11169650" cy="779463"/>
          </a:xfrm>
          <a:prstGeom prst="rect">
            <a:avLst/>
          </a:prstGeom>
        </p:spPr>
        <p:txBody>
          <a:bodyPr/>
          <a:lstStyle/>
          <a:p>
            <a:r>
              <a:rPr lang="en-GB" dirty="0">
                <a:latin typeface="Georgia Pro Black" panose="020B0604020202020204" pitchFamily="18" charset="0"/>
              </a:rPr>
              <a:t>Industry disquiet</a:t>
            </a:r>
          </a:p>
        </p:txBody>
      </p:sp>
      <p:pic>
        <p:nvPicPr>
          <p:cNvPr id="3" name="Picture 2">
            <a:extLst>
              <a:ext uri="{FF2B5EF4-FFF2-40B4-BE49-F238E27FC236}">
                <a16:creationId xmlns:a16="http://schemas.microsoft.com/office/drawing/2014/main" id="{5D6AEDFF-5651-4C23-9EDA-5EAD35B99351}"/>
              </a:ext>
            </a:extLst>
          </p:cNvPr>
          <p:cNvPicPr>
            <a:picLocks noChangeAspect="1"/>
          </p:cNvPicPr>
          <p:nvPr/>
        </p:nvPicPr>
        <p:blipFill>
          <a:blip r:embed="rId2"/>
          <a:stretch>
            <a:fillRect/>
          </a:stretch>
        </p:blipFill>
        <p:spPr>
          <a:xfrm>
            <a:off x="2279576" y="1118268"/>
            <a:ext cx="6768752" cy="5493677"/>
          </a:xfrm>
          <a:prstGeom prst="rect">
            <a:avLst/>
          </a:prstGeom>
        </p:spPr>
      </p:pic>
    </p:spTree>
    <p:extLst>
      <p:ext uri="{BB962C8B-B14F-4D97-AF65-F5344CB8AC3E}">
        <p14:creationId xmlns:p14="http://schemas.microsoft.com/office/powerpoint/2010/main" val="392350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639616" y="4"/>
            <a:ext cx="8103825"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0" name="Rectangle 9">
            <a:extLst>
              <a:ext uri="{FF2B5EF4-FFF2-40B4-BE49-F238E27FC236}">
                <a16:creationId xmlns:a16="http://schemas.microsoft.com/office/drawing/2014/main" id="{A4B15579-DBF9-6645-8FEF-36A01673CDC8}"/>
              </a:ext>
            </a:extLst>
          </p:cNvPr>
          <p:cNvSpPr/>
          <p:nvPr/>
        </p:nvSpPr>
        <p:spPr>
          <a:xfrm>
            <a:off x="0" y="0"/>
            <a:ext cx="12192000" cy="12687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Recent loss history</a:t>
            </a:r>
          </a:p>
        </p:txBody>
      </p:sp>
      <p:sp>
        <p:nvSpPr>
          <p:cNvPr id="11" name="Rectangle 10"/>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Box 11"/>
          <p:cNvSpPr txBox="1"/>
          <p:nvPr/>
        </p:nvSpPr>
        <p:spPr bwMode="auto">
          <a:xfrm>
            <a:off x="1072453" y="2265886"/>
            <a:ext cx="524996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endParaRPr lang="en-GB" sz="2000" dirty="0">
              <a:latin typeface="Arial" charset="0"/>
              <a:ea typeface="Arial" charset="0"/>
              <a:cs typeface="Arial" charset="0"/>
            </a:endParaRPr>
          </a:p>
          <a:p>
            <a:r>
              <a:rPr lang="en-GB" sz="2000" dirty="0">
                <a:latin typeface="Arial" charset="0"/>
                <a:ea typeface="Arial" charset="0"/>
                <a:cs typeface="Arial" charset="0"/>
              </a:rPr>
              <a:t> </a:t>
            </a:r>
          </a:p>
          <a:p>
            <a:endParaRPr lang="en-GB" sz="2000" dirty="0">
              <a:latin typeface="Arial" charset="0"/>
              <a:ea typeface="Arial" charset="0"/>
              <a:cs typeface="Arial" charset="0"/>
            </a:endParaRPr>
          </a:p>
          <a:p>
            <a:r>
              <a:rPr lang="en-GB" sz="2000" dirty="0">
                <a:latin typeface="Arial" charset="0"/>
                <a:ea typeface="Arial" charset="0"/>
                <a:cs typeface="Arial" charset="0"/>
              </a:rPr>
              <a:t> </a:t>
            </a:r>
          </a:p>
          <a:p>
            <a:endParaRPr lang="en-GB" sz="2000" dirty="0">
              <a:latin typeface="Arial" charset="0"/>
              <a:ea typeface="Arial" charset="0"/>
              <a:cs typeface="Arial" charset="0"/>
            </a:endParaRPr>
          </a:p>
        </p:txBody>
      </p:sp>
      <p:sp>
        <p:nvSpPr>
          <p:cNvPr id="13" name="TextBox 12"/>
          <p:cNvSpPr txBox="1"/>
          <p:nvPr/>
        </p:nvSpPr>
        <p:spPr bwMode="auto">
          <a:xfrm>
            <a:off x="1183980" y="4716348"/>
            <a:ext cx="3439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endParaRPr lang="en-GB" sz="1600" b="1" dirty="0">
              <a:latin typeface="Georgia" charset="0"/>
              <a:ea typeface="Georgia" charset="0"/>
              <a:cs typeface="Georgia" charset="0"/>
            </a:endParaRPr>
          </a:p>
        </p:txBody>
      </p:sp>
      <p:sp>
        <p:nvSpPr>
          <p:cNvPr id="20" name="Rectangle 19"/>
          <p:cNvSpPr/>
          <p:nvPr/>
        </p:nvSpPr>
        <p:spPr>
          <a:xfrm>
            <a:off x="10344472" y="1268760"/>
            <a:ext cx="1847528" cy="5544616"/>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30" name="Group 29"/>
          <p:cNvGrpSpPr/>
          <p:nvPr/>
        </p:nvGrpSpPr>
        <p:grpSpPr>
          <a:xfrm>
            <a:off x="7320137" y="1577005"/>
            <a:ext cx="4391598" cy="1440000"/>
            <a:chOff x="7528531" y="1577005"/>
            <a:chExt cx="4183203" cy="1440000"/>
          </a:xfrm>
        </p:grpSpPr>
        <p:sp>
          <p:nvSpPr>
            <p:cNvPr id="23" name="Rectangle 22"/>
            <p:cNvSpPr/>
            <p:nvPr/>
          </p:nvSpPr>
          <p:spPr>
            <a:xfrm>
              <a:off x="7528535" y="1577005"/>
              <a:ext cx="4183199" cy="144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TextBox 21"/>
            <p:cNvSpPr txBox="1"/>
            <p:nvPr/>
          </p:nvSpPr>
          <p:spPr bwMode="auto">
            <a:xfrm>
              <a:off x="7528531" y="1958451"/>
              <a:ext cx="417926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r>
                <a:rPr lang="en-GB" sz="2800" dirty="0">
                  <a:latin typeface="Arial" charset="0"/>
                  <a:ea typeface="Arial" charset="0"/>
                  <a:cs typeface="Arial" charset="0"/>
                  <a:hlinkClick r:id="rId2"/>
                </a:rPr>
                <a:t>www.timberframefires.co.uk</a:t>
              </a:r>
              <a:endParaRPr lang="en-GB" sz="2800" dirty="0">
                <a:latin typeface="Arial" charset="0"/>
                <a:ea typeface="Arial" charset="0"/>
                <a:cs typeface="Arial" charset="0"/>
              </a:endParaRPr>
            </a:p>
          </p:txBody>
        </p:sp>
      </p:grpSp>
      <p:grpSp>
        <p:nvGrpSpPr>
          <p:cNvPr id="31" name="Group 30"/>
          <p:cNvGrpSpPr/>
          <p:nvPr/>
        </p:nvGrpSpPr>
        <p:grpSpPr>
          <a:xfrm>
            <a:off x="6252672" y="3283294"/>
            <a:ext cx="4183199" cy="1260000"/>
            <a:chOff x="6252672" y="3286474"/>
            <a:chExt cx="4183199" cy="1260000"/>
          </a:xfrm>
        </p:grpSpPr>
        <p:sp>
          <p:nvSpPr>
            <p:cNvPr id="25" name="Rectangle 24"/>
            <p:cNvSpPr/>
            <p:nvPr/>
          </p:nvSpPr>
          <p:spPr>
            <a:xfrm>
              <a:off x="6252672" y="3286474"/>
              <a:ext cx="4183199" cy="126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25"/>
            <p:cNvSpPr txBox="1"/>
            <p:nvPr/>
          </p:nvSpPr>
          <p:spPr bwMode="auto">
            <a:xfrm>
              <a:off x="6252672" y="3701030"/>
              <a:ext cx="4183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spAutoFit/>
            </a:bodyPr>
            <a:lstStyle/>
            <a:p>
              <a:pPr marL="0" lvl="1" indent="0" algn="ctr">
                <a:buNone/>
              </a:pPr>
              <a:r>
                <a:rPr lang="en-GB" sz="2800" dirty="0">
                  <a:latin typeface="Arial" charset="0"/>
                  <a:ea typeface="Arial" charset="0"/>
                  <a:cs typeface="Arial" charset="0"/>
                  <a:hlinkClick r:id="rId3"/>
                </a:rPr>
                <a:t>Worcester Park Fire</a:t>
              </a:r>
              <a:endParaRPr lang="en-GB" sz="2000" dirty="0">
                <a:solidFill>
                  <a:schemeClr val="bg1"/>
                </a:solidFill>
                <a:latin typeface="Arial" charset="0"/>
                <a:ea typeface="Arial" charset="0"/>
                <a:cs typeface="Arial" charset="0"/>
              </a:endParaRPr>
            </a:p>
          </p:txBody>
        </p:sp>
      </p:grpSp>
      <p:grpSp>
        <p:nvGrpSpPr>
          <p:cNvPr id="32" name="Group 31"/>
          <p:cNvGrpSpPr/>
          <p:nvPr/>
        </p:nvGrpSpPr>
        <p:grpSpPr>
          <a:xfrm>
            <a:off x="5032153" y="4817749"/>
            <a:ext cx="3240004" cy="1260000"/>
            <a:chOff x="5032153" y="4817749"/>
            <a:chExt cx="3240004" cy="1260000"/>
          </a:xfrm>
        </p:grpSpPr>
        <p:sp>
          <p:nvSpPr>
            <p:cNvPr id="28" name="Rectangle 27"/>
            <p:cNvSpPr/>
            <p:nvPr/>
          </p:nvSpPr>
          <p:spPr>
            <a:xfrm>
              <a:off x="5032156" y="4817749"/>
              <a:ext cx="3240000" cy="126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TextBox 18"/>
            <p:cNvSpPr txBox="1"/>
            <p:nvPr/>
          </p:nvSpPr>
          <p:spPr bwMode="auto">
            <a:xfrm>
              <a:off x="5032153" y="5447749"/>
              <a:ext cx="32400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lvl="1" indent="0" algn="ctr">
                <a:buNone/>
              </a:pPr>
              <a:r>
                <a:rPr lang="en-GB" sz="2000" dirty="0">
                  <a:latin typeface="Arial" charset="0"/>
                  <a:ea typeface="Arial" charset="0"/>
                  <a:cs typeface="Arial" charset="0"/>
                  <a:hlinkClick r:id="rId4"/>
                </a:rPr>
                <a:t>St James residents</a:t>
              </a:r>
              <a:endParaRPr lang="en-US" sz="800" dirty="0" err="1">
                <a:solidFill>
                  <a:srgbClr val="FF1721"/>
                </a:solidFill>
                <a:latin typeface="Source Sans Pro" pitchFamily="34" charset="0"/>
              </a:endParaRPr>
            </a:p>
          </p:txBody>
        </p:sp>
      </p:grpSp>
      <p:sp>
        <p:nvSpPr>
          <p:cNvPr id="34"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8</a:t>
            </a:r>
          </a:p>
        </p:txBody>
      </p:sp>
      <p:sp>
        <p:nvSpPr>
          <p:cNvPr id="35"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
        <p:nvSpPr>
          <p:cNvPr id="2" name="Rectangle 1">
            <a:extLst>
              <a:ext uri="{FF2B5EF4-FFF2-40B4-BE49-F238E27FC236}">
                <a16:creationId xmlns:a16="http://schemas.microsoft.com/office/drawing/2014/main" id="{C3633E85-8E59-4038-9A96-32242AF160D5}"/>
              </a:ext>
            </a:extLst>
          </p:cNvPr>
          <p:cNvSpPr/>
          <p:nvPr/>
        </p:nvSpPr>
        <p:spPr>
          <a:xfrm>
            <a:off x="178904" y="1277001"/>
            <a:ext cx="5249969" cy="2851736"/>
          </a:xfrm>
          <a:prstGeom prst="rect">
            <a:avLst/>
          </a:prstGeom>
        </p:spPr>
        <p:txBody>
          <a:bodyPr wrap="square">
            <a:spAutoFit/>
          </a:bodyPr>
          <a:lstStyle/>
          <a:p>
            <a:r>
              <a:rPr lang="en-GB" dirty="0"/>
              <a:t>In April 2018 at the Persimmon Homes Greenacres development in Exeter, a fire started by a cigarette dropped at ground level spread up to the roof of a house, and then to the neighbouring properties.</a:t>
            </a:r>
          </a:p>
          <a:p>
            <a:endParaRPr lang="en-GB" dirty="0"/>
          </a:p>
          <a:p>
            <a:r>
              <a:rPr lang="en-GB" dirty="0"/>
              <a:t>An internal investigation found that 37 per cent of the homes on the estate had no fire barriers, and 650 homes across the UK were then found with missing or incorrectly installed fire barriers, according to the series.</a:t>
            </a:r>
          </a:p>
        </p:txBody>
      </p:sp>
    </p:spTree>
    <p:extLst>
      <p:ext uri="{BB962C8B-B14F-4D97-AF65-F5344CB8AC3E}">
        <p14:creationId xmlns:p14="http://schemas.microsoft.com/office/powerpoint/2010/main" val="293749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1AD9CFB-2BFD-C947-9345-37B1C7F98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4" y="1484784"/>
            <a:ext cx="7579896" cy="4795778"/>
          </a:xfrm>
          <a:prstGeom prst="rect">
            <a:avLst/>
          </a:prstGeom>
        </p:spPr>
      </p:pic>
      <p:sp>
        <p:nvSpPr>
          <p:cNvPr id="21" name="Rectangle 20">
            <a:extLst>
              <a:ext uri="{FF2B5EF4-FFF2-40B4-BE49-F238E27FC236}">
                <a16:creationId xmlns:a16="http://schemas.microsoft.com/office/drawing/2014/main" id="{50E2E11A-FB8E-3549-AD7A-91CA8793614B}"/>
              </a:ext>
            </a:extLst>
          </p:cNvPr>
          <p:cNvSpPr/>
          <p:nvPr/>
        </p:nvSpPr>
        <p:spPr>
          <a:xfrm>
            <a:off x="3863752" y="2060848"/>
            <a:ext cx="1440160" cy="769441"/>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Cladding Systems</a:t>
            </a:r>
          </a:p>
        </p:txBody>
      </p:sp>
      <p:sp>
        <p:nvSpPr>
          <p:cNvPr id="23" name="Rectangle 22">
            <a:extLst>
              <a:ext uri="{FF2B5EF4-FFF2-40B4-BE49-F238E27FC236}">
                <a16:creationId xmlns:a16="http://schemas.microsoft.com/office/drawing/2014/main" id="{1B4B25C6-CCC6-E54C-B47C-CBC68D053E14}"/>
              </a:ext>
            </a:extLst>
          </p:cNvPr>
          <p:cNvSpPr/>
          <p:nvPr/>
        </p:nvSpPr>
        <p:spPr>
          <a:xfrm>
            <a:off x="5447928" y="2067498"/>
            <a:ext cx="1440159"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Modular &amp; Pods</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6C32706F-F70D-904D-BE35-CDCA63A1A86C}"/>
              </a:ext>
            </a:extLst>
          </p:cNvPr>
          <p:cNvSpPr/>
          <p:nvPr/>
        </p:nvSpPr>
        <p:spPr>
          <a:xfrm>
            <a:off x="7752184" y="3251731"/>
            <a:ext cx="1512168" cy="1261884"/>
          </a:xfrm>
          <a:prstGeom prst="rect">
            <a:avLst/>
          </a:prstGeom>
        </p:spPr>
        <p:txBody>
          <a:bodyPr wrap="square" lIns="0" tIns="0" rIns="0" bIns="0" anchor="t" anchorCtr="0">
            <a:spAutoFit/>
          </a:bodyPr>
          <a:lstStyle/>
          <a:p>
            <a:pPr lvl="0"/>
            <a:endParaRPr lang="en-US" dirty="0"/>
          </a:p>
          <a:p>
            <a:pPr lvl="0" algn="ctr"/>
            <a:endParaRPr lang="en-US" sz="1600" b="1" dirty="0">
              <a:solidFill>
                <a:schemeClr val="bg1"/>
              </a:solidFill>
              <a:latin typeface="Arial" panose="020B0604020202020204" pitchFamily="34" charset="0"/>
              <a:cs typeface="Arial" panose="020B0604020202020204" pitchFamily="34" charset="0"/>
            </a:endParaRPr>
          </a:p>
          <a:p>
            <a:pPr lvl="0" algn="ctr"/>
            <a:r>
              <a:rPr lang="en-US" sz="1600" b="1" dirty="0">
                <a:solidFill>
                  <a:schemeClr val="bg1"/>
                </a:solidFill>
                <a:latin typeface="Arial" panose="020B0604020202020204" pitchFamily="34" charset="0"/>
                <a:cs typeface="Arial" panose="020B0604020202020204" pitchFamily="34" charset="0"/>
              </a:rPr>
              <a:t>Brick Slips</a:t>
            </a:r>
          </a:p>
          <a:p>
            <a:pPr lvl="0" algn="ctr"/>
            <a:endParaRPr lang="en-US" sz="1600" b="1" dirty="0">
              <a:solidFill>
                <a:schemeClr val="bg1"/>
              </a:solidFill>
              <a:latin typeface="Arial" panose="020B0604020202020204" pitchFamily="34" charset="0"/>
              <a:cs typeface="Arial" panose="020B0604020202020204" pitchFamily="34" charset="0"/>
            </a:endParaRP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5B0C8D6-BC2E-D54F-A6B3-D77C9CC46C7D}"/>
              </a:ext>
            </a:extLst>
          </p:cNvPr>
          <p:cNvSpPr/>
          <p:nvPr/>
        </p:nvSpPr>
        <p:spPr>
          <a:xfrm>
            <a:off x="6240016" y="3497952"/>
            <a:ext cx="1440160" cy="769441"/>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CLT</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7386B3E9-B32E-A948-8778-315A704184AE}"/>
              </a:ext>
            </a:extLst>
          </p:cNvPr>
          <p:cNvSpPr/>
          <p:nvPr/>
        </p:nvSpPr>
        <p:spPr>
          <a:xfrm>
            <a:off x="4658345" y="3374840"/>
            <a:ext cx="1440160"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Composite Panels</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1B82BE8D-44D3-D84B-8C29-A2521CE154F5}"/>
              </a:ext>
            </a:extLst>
          </p:cNvPr>
          <p:cNvSpPr/>
          <p:nvPr/>
        </p:nvSpPr>
        <p:spPr>
          <a:xfrm>
            <a:off x="3071664" y="3481844"/>
            <a:ext cx="1440160" cy="523220"/>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SIPS Panels</a:t>
            </a:r>
          </a:p>
        </p:txBody>
      </p:sp>
      <p:sp>
        <p:nvSpPr>
          <p:cNvPr id="28" name="Rectangle 27">
            <a:extLst>
              <a:ext uri="{FF2B5EF4-FFF2-40B4-BE49-F238E27FC236}">
                <a16:creationId xmlns:a16="http://schemas.microsoft.com/office/drawing/2014/main" id="{3FCBFBA3-147C-254F-9C51-97075C1B8BD1}"/>
              </a:ext>
            </a:extLst>
          </p:cNvPr>
          <p:cNvSpPr/>
          <p:nvPr/>
        </p:nvSpPr>
        <p:spPr>
          <a:xfrm>
            <a:off x="2333022" y="4653136"/>
            <a:ext cx="1440160"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Insulated Formwork</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6E580C10-6A2B-6444-ACEC-CEB5EF20C860}"/>
              </a:ext>
            </a:extLst>
          </p:cNvPr>
          <p:cNvSpPr/>
          <p:nvPr/>
        </p:nvSpPr>
        <p:spPr>
          <a:xfrm>
            <a:off x="3876686" y="4581128"/>
            <a:ext cx="1440160"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Insulated Render Systems</a:t>
            </a:r>
          </a:p>
        </p:txBody>
      </p:sp>
      <p:sp>
        <p:nvSpPr>
          <p:cNvPr id="30" name="Rectangle 29">
            <a:extLst>
              <a:ext uri="{FF2B5EF4-FFF2-40B4-BE49-F238E27FC236}">
                <a16:creationId xmlns:a16="http://schemas.microsoft.com/office/drawing/2014/main" id="{04862CD0-CBA2-6640-9985-8FF1FE2BDC50}"/>
              </a:ext>
            </a:extLst>
          </p:cNvPr>
          <p:cNvSpPr/>
          <p:nvPr/>
        </p:nvSpPr>
        <p:spPr>
          <a:xfrm>
            <a:off x="7013176" y="4399364"/>
            <a:ext cx="1440160" cy="1261884"/>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Modern Timber Framed Techniques</a:t>
            </a:r>
          </a:p>
        </p:txBody>
      </p:sp>
      <p:sp>
        <p:nvSpPr>
          <p:cNvPr id="31" name="Footer Placeholder 3">
            <a:extLst>
              <a:ext uri="{FF2B5EF4-FFF2-40B4-BE49-F238E27FC236}">
                <a16:creationId xmlns:a16="http://schemas.microsoft.com/office/drawing/2014/main" id="{1116D602-CE17-9246-AC77-55E76852231E}"/>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15"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Modern methods of construction </a:t>
            </a:r>
          </a:p>
        </p:txBody>
      </p:sp>
      <p:sp>
        <p:nvSpPr>
          <p:cNvPr id="16" name="Rectangle 15"/>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12</a:t>
            </a:r>
          </a:p>
        </p:txBody>
      </p:sp>
      <p:sp>
        <p:nvSpPr>
          <p:cNvPr id="18"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1485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ChangeArrowheads="1"/>
          </p:cNvSpPr>
          <p:nvPr/>
        </p:nvSpPr>
        <p:spPr bwMode="auto">
          <a:xfrm>
            <a:off x="1342800" y="2707200"/>
            <a:ext cx="889216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defRPr/>
            </a:pPr>
            <a:r>
              <a:rPr lang="en-GB" sz="6000" b="1" dirty="0">
                <a:solidFill>
                  <a:schemeClr val="bg1"/>
                </a:solidFill>
                <a:latin typeface="Georgia" charset="0"/>
                <a:ea typeface="Georgia" charset="0"/>
                <a:cs typeface="Georgia" charset="0"/>
              </a:rPr>
              <a:t>   </a:t>
            </a:r>
            <a:r>
              <a:rPr lang="en-GB" sz="6000" b="1">
                <a:solidFill>
                  <a:schemeClr val="bg1"/>
                </a:solidFill>
                <a:latin typeface="Georgia" charset="0"/>
                <a:ea typeface="Georgia" charset="0"/>
                <a:cs typeface="Georgia" charset="0"/>
              </a:rPr>
              <a:t>Modular/Volumetric buildings </a:t>
            </a:r>
            <a:r>
              <a:rPr lang="en-GB" sz="6000" b="1" dirty="0">
                <a:solidFill>
                  <a:schemeClr val="bg1"/>
                </a:solidFill>
                <a:latin typeface="Georgia" charset="0"/>
                <a:ea typeface="Georgia" charset="0"/>
                <a:cs typeface="Georgia" charset="0"/>
              </a:rPr>
              <a:t>and pods</a:t>
            </a:r>
          </a:p>
        </p:txBody>
      </p:sp>
    </p:spTree>
    <p:extLst>
      <p:ext uri="{BB962C8B-B14F-4D97-AF65-F5344CB8AC3E}">
        <p14:creationId xmlns:p14="http://schemas.microsoft.com/office/powerpoint/2010/main" val="379372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C4201CE5-ED8C-424B-B377-92732189D85A}"/>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6"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What are modular buildings?</a:t>
            </a:r>
          </a:p>
        </p:txBody>
      </p:sp>
      <p:sp>
        <p:nvSpPr>
          <p:cNvPr id="7" name="Content Placeholder 2">
            <a:extLst>
              <a:ext uri="{FF2B5EF4-FFF2-40B4-BE49-F238E27FC236}">
                <a16:creationId xmlns:a16="http://schemas.microsoft.com/office/drawing/2014/main" id="{B239AF1B-E8C8-0842-8851-9535191846C2}"/>
              </a:ext>
            </a:extLst>
          </p:cNvPr>
          <p:cNvSpPr txBox="1">
            <a:spLocks/>
          </p:cNvSpPr>
          <p:nvPr/>
        </p:nvSpPr>
        <p:spPr>
          <a:xfrm>
            <a:off x="550863" y="1960245"/>
            <a:ext cx="6926560"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Overview</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Factory produced units with integral support structure</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Delivered to site and bolted together</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Frames vary </a:t>
            </a:r>
            <a:r>
              <a:rPr lang="mr-IN" sz="1600" dirty="0">
                <a:solidFill>
                  <a:schemeClr val="bg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 steel, timber, concrete</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Finish varies </a:t>
            </a:r>
            <a:r>
              <a:rPr lang="mr-IN" sz="1600" dirty="0">
                <a:solidFill>
                  <a:schemeClr val="bg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 base structure for finishing on site up to all</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internal / external surfaces and utility services pre-installed</a:t>
            </a:r>
          </a:p>
          <a:p>
            <a:pPr marL="0" indent="0">
              <a:lnSpc>
                <a:spcPts val="2160"/>
              </a:lnSpc>
              <a:spcBef>
                <a:spcPts val="2400"/>
              </a:spcBef>
              <a:spcAft>
                <a:spcPts val="0"/>
              </a:spcAft>
              <a:buNone/>
            </a:pPr>
            <a:r>
              <a:rPr lang="en-GB" sz="1600" dirty="0">
                <a:solidFill>
                  <a:schemeClr val="bg1"/>
                </a:solidFill>
                <a:latin typeface="Arial" panose="020B0604020202020204" pitchFamily="34" charset="0"/>
                <a:cs typeface="Arial" panose="020B0604020202020204" pitchFamily="34" charset="0"/>
              </a:rPr>
              <a:t>Watch</a:t>
            </a:r>
          </a:p>
        </p:txBody>
      </p:sp>
      <p:sp>
        <p:nvSpPr>
          <p:cNvPr id="8"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14</a:t>
            </a: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56" y="4293096"/>
            <a:ext cx="864096" cy="864096"/>
          </a:xfrm>
          <a:prstGeom prst="rect">
            <a:avLst/>
          </a:prstGeom>
        </p:spPr>
      </p:pic>
    </p:spTree>
    <p:extLst>
      <p:ext uri="{BB962C8B-B14F-4D97-AF65-F5344CB8AC3E}">
        <p14:creationId xmlns:p14="http://schemas.microsoft.com/office/powerpoint/2010/main" val="330857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4F92CBA6-CECF-BD4B-B910-6146368D87B0}"/>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7"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Modular buildings?</a:t>
            </a:r>
          </a:p>
        </p:txBody>
      </p:sp>
      <p:sp>
        <p:nvSpPr>
          <p:cNvPr id="8" name="Content Placeholder 2">
            <a:extLst>
              <a:ext uri="{FF2B5EF4-FFF2-40B4-BE49-F238E27FC236}">
                <a16:creationId xmlns:a16="http://schemas.microsoft.com/office/drawing/2014/main" id="{B239AF1B-E8C8-0842-8851-9535191846C2}"/>
              </a:ext>
            </a:extLst>
          </p:cNvPr>
          <p:cNvSpPr txBox="1">
            <a:spLocks/>
          </p:cNvSpPr>
          <p:nvPr/>
        </p:nvSpPr>
        <p:spPr>
          <a:xfrm>
            <a:off x="550863" y="1960245"/>
            <a:ext cx="6121201"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Overview</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Some materials being used will not perform well in a fire situation </a:t>
            </a:r>
            <a:r>
              <a:rPr lang="mr-IN" sz="1600" dirty="0">
                <a:solidFill>
                  <a:schemeClr val="bg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 possible resulting in rapid fire development and spread</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Un-protected voids and shafts may allow fires to track through the building (such fires are difficult to detect and fight)</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Durability </a:t>
            </a:r>
            <a:r>
              <a:rPr lang="mr-IN" sz="1600" dirty="0">
                <a:solidFill>
                  <a:schemeClr val="bg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 Will these buildings stand up to the day-to-day use and weather?</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Repairs and replacement of modules may present a challenge</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However, less material delivery to site, reducing on</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fire/arson risk from combustible goods</a:t>
            </a:r>
          </a:p>
        </p:txBody>
      </p:sp>
      <p:sp>
        <p:nvSpPr>
          <p:cNvPr id="9"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15</a:t>
            </a:r>
          </a:p>
        </p:txBody>
      </p:sp>
    </p:spTree>
    <p:extLst>
      <p:ext uri="{BB962C8B-B14F-4D97-AF65-F5344CB8AC3E}">
        <p14:creationId xmlns:p14="http://schemas.microsoft.com/office/powerpoint/2010/main" val="1849791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0" y="1228099"/>
            <a:ext cx="12192000" cy="5665346"/>
            <a:chOff x="0" y="1228099"/>
            <a:chExt cx="12192000" cy="5665346"/>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20055" t="199" r="20055" b="199"/>
            <a:stretch/>
          </p:blipFill>
          <p:spPr>
            <a:xfrm>
              <a:off x="3575720" y="1228100"/>
              <a:ext cx="8616280" cy="566534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28099"/>
              <a:ext cx="10072732" cy="5665345"/>
            </a:xfrm>
            <a:prstGeom prst="rect">
              <a:avLst/>
            </a:prstGeom>
          </p:spPr>
        </p:pic>
      </p:grpSp>
      <p:sp>
        <p:nvSpPr>
          <p:cNvPr id="7"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Pod</a:t>
            </a:r>
          </a:p>
        </p:txBody>
      </p:sp>
      <p:sp>
        <p:nvSpPr>
          <p:cNvPr id="8" name="Content Placeholder 2">
            <a:extLst>
              <a:ext uri="{FF2B5EF4-FFF2-40B4-BE49-F238E27FC236}">
                <a16:creationId xmlns:a16="http://schemas.microsoft.com/office/drawing/2014/main" id="{B239AF1B-E8C8-0842-8851-9535191846C2}"/>
              </a:ext>
            </a:extLst>
          </p:cNvPr>
          <p:cNvSpPr txBox="1">
            <a:spLocks/>
          </p:cNvSpPr>
          <p:nvPr/>
        </p:nvSpPr>
        <p:spPr>
          <a:xfrm>
            <a:off x="550863" y="1960245"/>
            <a:ext cx="6926560"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Overview</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Factory produced units</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Delivered to site and added to a superstructure</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(i.e. steel frame)</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Typical ready made pods incorporating utility services</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and fittings pre-installed are bathrooms and kitchens</a:t>
            </a:r>
          </a:p>
          <a:p>
            <a:pPr>
              <a:lnSpc>
                <a:spcPts val="2160"/>
              </a:lnSpc>
              <a:spcBef>
                <a:spcPts val="600"/>
              </a:spcBef>
              <a:spcAft>
                <a:spcPts val="0"/>
              </a:spcAft>
            </a:pPr>
            <a:endParaRPr lang="en-GB" sz="1600" dirty="0">
              <a:solidFill>
                <a:schemeClr val="bg1"/>
              </a:solidFill>
              <a:latin typeface="Arial" panose="020B0604020202020204" pitchFamily="34" charset="0"/>
              <a:cs typeface="Arial" panose="020B0604020202020204" pitchFamily="34" charset="0"/>
            </a:endParaRPr>
          </a:p>
          <a:p>
            <a:pPr marL="0" indent="0">
              <a:lnSpc>
                <a:spcPts val="2160"/>
              </a:lnSpc>
              <a:spcBef>
                <a:spcPts val="600"/>
              </a:spcBef>
              <a:spcAft>
                <a:spcPts val="0"/>
              </a:spcAft>
              <a:buNone/>
            </a:pPr>
            <a:r>
              <a:rPr lang="en-GB" sz="1600" dirty="0">
                <a:solidFill>
                  <a:schemeClr val="bg1"/>
                </a:solidFill>
                <a:latin typeface="Arial" panose="020B0604020202020204" pitchFamily="34" charset="0"/>
                <a:cs typeface="Arial" panose="020B0604020202020204" pitchFamily="34" charset="0"/>
              </a:rPr>
              <a:t>Usual risk assessment considerations apply regarding</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materials used including and insulation plus how</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easy it is to replace or repair a damaged</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‘Pod’ following a partial loss.</a:t>
            </a:r>
          </a:p>
        </p:txBody>
      </p:sp>
      <p:sp>
        <p:nvSpPr>
          <p:cNvPr id="26" name="Rectangle 25"/>
          <p:cNvSpPr/>
          <p:nvPr/>
        </p:nvSpPr>
        <p:spPr>
          <a:xfrm>
            <a:off x="0" y="635271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16</a:t>
            </a:r>
          </a:p>
        </p:txBody>
      </p:sp>
      <p:sp>
        <p:nvSpPr>
          <p:cNvPr id="28"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50466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ChangeArrowheads="1"/>
          </p:cNvSpPr>
          <p:nvPr/>
        </p:nvSpPr>
        <p:spPr bwMode="auto">
          <a:xfrm>
            <a:off x="1380297" y="2636912"/>
            <a:ext cx="88921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defRPr/>
            </a:pPr>
            <a:r>
              <a:rPr lang="en-GB" sz="6000" b="1" dirty="0">
                <a:solidFill>
                  <a:schemeClr val="bg1"/>
                </a:solidFill>
                <a:latin typeface="Georgia" charset="0"/>
                <a:ea typeface="Georgia" charset="0"/>
                <a:cs typeface="Georgia" charset="0"/>
              </a:rPr>
              <a:t>Brick Slips</a:t>
            </a:r>
          </a:p>
        </p:txBody>
      </p:sp>
    </p:spTree>
    <p:extLst>
      <p:ext uri="{BB962C8B-B14F-4D97-AF65-F5344CB8AC3E}">
        <p14:creationId xmlns:p14="http://schemas.microsoft.com/office/powerpoint/2010/main" val="228405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08EB528A-126D-DD4D-A57F-2FE90A693332}"/>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6"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Cladding </a:t>
            </a:r>
            <a:r>
              <a:rPr lang="mr-IN" sz="3600" b="1" dirty="0">
                <a:latin typeface="Georgia" charset="0"/>
                <a:ea typeface="Georgia" charset="0"/>
                <a:cs typeface="Georgia" charset="0"/>
              </a:rPr>
              <a:t>–</a:t>
            </a:r>
            <a:r>
              <a:rPr lang="en-GB" sz="3600" b="1" dirty="0">
                <a:latin typeface="Georgia" charset="0"/>
                <a:ea typeface="Georgia" charset="0"/>
                <a:cs typeface="Georgia" charset="0"/>
              </a:rPr>
              <a:t> Brick Slips</a:t>
            </a:r>
          </a:p>
        </p:txBody>
      </p:sp>
      <p:sp>
        <p:nvSpPr>
          <p:cNvPr id="7" name="Content Placeholder 2">
            <a:extLst>
              <a:ext uri="{FF2B5EF4-FFF2-40B4-BE49-F238E27FC236}">
                <a16:creationId xmlns:a16="http://schemas.microsoft.com/office/drawing/2014/main" id="{B239AF1B-E8C8-0842-8851-9535191846C2}"/>
              </a:ext>
            </a:extLst>
          </p:cNvPr>
          <p:cNvSpPr txBox="1">
            <a:spLocks/>
          </p:cNvSpPr>
          <p:nvPr/>
        </p:nvSpPr>
        <p:spPr>
          <a:xfrm>
            <a:off x="550862" y="1960245"/>
            <a:ext cx="8065418"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Overview</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Externally applied brick ‘slices’ to the substrate of a vertical elevation using adhesive</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Applied in panels in various sizes or individually</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Typically applied to an insulation material </a:t>
            </a:r>
            <a:r>
              <a:rPr lang="mr-IN" sz="1600" dirty="0">
                <a:solidFill>
                  <a:schemeClr val="bg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 such as polyurethane or polystyrene</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Visually challenging to identify easily. Can be more uniform than traditional brock construction and any insulation material will not be known unless a specification obtained</a:t>
            </a:r>
          </a:p>
          <a:p>
            <a:pPr>
              <a:lnSpc>
                <a:spcPts val="2160"/>
              </a:lnSpc>
              <a:spcBef>
                <a:spcPts val="600"/>
              </a:spcBef>
              <a:spcAft>
                <a:spcPts val="0"/>
              </a:spcAft>
            </a:pPr>
            <a:endParaRPr lang="en-GB" sz="1600" dirty="0">
              <a:solidFill>
                <a:schemeClr val="bg1"/>
              </a:solidFill>
              <a:latin typeface="Arial" panose="020B0604020202020204" pitchFamily="34" charset="0"/>
              <a:cs typeface="Arial" panose="020B0604020202020204" pitchFamily="34" charset="0"/>
            </a:endParaRPr>
          </a:p>
          <a:p>
            <a:pPr marL="0" indent="0">
              <a:lnSpc>
                <a:spcPts val="2160"/>
              </a:lnSpc>
              <a:spcBef>
                <a:spcPts val="600"/>
              </a:spcBef>
              <a:spcAft>
                <a:spcPts val="0"/>
              </a:spcAft>
              <a:buNone/>
            </a:pPr>
            <a:r>
              <a:rPr lang="en-GB" sz="1600" dirty="0">
                <a:solidFill>
                  <a:schemeClr val="bg1"/>
                </a:solidFill>
                <a:latin typeface="Arial" panose="020B0604020202020204" pitchFamily="34" charset="0"/>
                <a:cs typeface="Arial" panose="020B0604020202020204" pitchFamily="34" charset="0"/>
              </a:rPr>
              <a:t>Whilst the brick slips themselves are non-combustible, full specification</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details of the construction should be obtained as the insulation and/or</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substrate may be combustible. </a:t>
            </a:r>
          </a:p>
        </p:txBody>
      </p:sp>
      <p:sp>
        <p:nvSpPr>
          <p:cNvPr id="8"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18</a:t>
            </a:r>
          </a:p>
        </p:txBody>
      </p:sp>
    </p:spTree>
    <p:extLst>
      <p:ext uri="{BB962C8B-B14F-4D97-AF65-F5344CB8AC3E}">
        <p14:creationId xmlns:p14="http://schemas.microsoft.com/office/powerpoint/2010/main" val="129272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04812"/>
            <a:ext cx="11169364" cy="791939"/>
          </a:xfrm>
        </p:spPr>
        <p:txBody>
          <a:bodyPr lIns="0" tIns="0" rIns="0" bIns="0"/>
          <a:lstStyle/>
          <a:p>
            <a:pPr algn="l"/>
            <a:r>
              <a:rPr lang="en-GB" sz="3600" b="1" dirty="0">
                <a:latin typeface="Georgia" charset="0"/>
                <a:ea typeface="Georgia" charset="0"/>
                <a:cs typeface="Georgia" charset="0"/>
              </a:rPr>
              <a:t>Purpose</a:t>
            </a:r>
          </a:p>
        </p:txBody>
      </p:sp>
      <p:sp>
        <p:nvSpPr>
          <p:cNvPr id="3" name="Content Placeholder 2"/>
          <p:cNvSpPr>
            <a:spLocks noGrp="1"/>
          </p:cNvSpPr>
          <p:nvPr>
            <p:ph idx="4294967295"/>
          </p:nvPr>
        </p:nvSpPr>
        <p:spPr>
          <a:xfrm>
            <a:off x="552009" y="2288674"/>
            <a:ext cx="8568327" cy="4020646"/>
          </a:xfrm>
          <a:prstGeom prst="rect">
            <a:avLst/>
          </a:prstGeom>
        </p:spPr>
        <p:txBody>
          <a:bodyPr lIns="0" tIns="0" rIns="0" bIns="0">
            <a:noAutofit/>
          </a:bodyPr>
          <a:lstStyle/>
          <a:p>
            <a:pPr marL="342900" lvl="1" indent="-342900">
              <a:buFont typeface="Arial" charset="0"/>
              <a:buChar char="•"/>
            </a:pPr>
            <a:r>
              <a:rPr lang="en-GB" sz="2000" dirty="0">
                <a:solidFill>
                  <a:schemeClr val="bg1"/>
                </a:solidFill>
                <a:latin typeface="Arial" charset="0"/>
                <a:ea typeface="Arial" charset="0"/>
                <a:cs typeface="Arial" charset="0"/>
              </a:rPr>
              <a:t>The built environment continues to change and adapt. Pressures around climate change and sustainability are influencing new build more than every before</a:t>
            </a:r>
          </a:p>
          <a:p>
            <a:pPr marL="342900" lvl="1" indent="-342900">
              <a:buFont typeface="Arial" charset="0"/>
              <a:buChar char="•"/>
            </a:pPr>
            <a:r>
              <a:rPr lang="en-GB" sz="2000" dirty="0">
                <a:solidFill>
                  <a:schemeClr val="bg1"/>
                </a:solidFill>
                <a:latin typeface="Arial" charset="0"/>
                <a:ea typeface="Arial" charset="0"/>
                <a:cs typeface="Arial" charset="0"/>
              </a:rPr>
              <a:t>There are major housing shortages in the UK so how do you build quickly and efficiently without compromising on protecting the building and occupants? </a:t>
            </a:r>
          </a:p>
          <a:p>
            <a:pPr marL="342900" lvl="1" indent="-342900">
              <a:buFont typeface="Arial" charset="0"/>
              <a:buChar char="•"/>
            </a:pPr>
            <a:r>
              <a:rPr lang="en-GB" sz="2000" dirty="0">
                <a:solidFill>
                  <a:schemeClr val="bg1"/>
                </a:solidFill>
                <a:latin typeface="Arial" charset="0"/>
                <a:ea typeface="Arial" charset="0"/>
                <a:cs typeface="Arial" charset="0"/>
              </a:rPr>
              <a:t>This session will explore the methods of building but also the challenges they face around repairability for traditional insurance perils such as fire, escape of water and flood and the building lifecycle</a:t>
            </a:r>
          </a:p>
          <a:p>
            <a:pPr marL="0" indent="0">
              <a:buNone/>
            </a:pPr>
            <a:endParaRPr lang="en-GB" sz="2400" dirty="0"/>
          </a:p>
        </p:txBody>
      </p:sp>
      <p:sp>
        <p:nvSpPr>
          <p:cNvPr id="6" name="Footer Placeholder 3"/>
          <p:cNvSpPr>
            <a:spLocks noGrp="1"/>
          </p:cNvSpPr>
          <p:nvPr>
            <p:ph type="ftr" sz="quarter" idx="4294967295"/>
          </p:nvPr>
        </p:nvSpPr>
        <p:spPr>
          <a:xfrm>
            <a:off x="6670800" y="6453336"/>
            <a:ext cx="3322687" cy="273844"/>
          </a:xfrm>
          <a:prstGeom prst="rect">
            <a:avLst/>
          </a:prstGeom>
        </p:spPr>
        <p:txBody>
          <a:bodyPr lIns="0" tIns="46800" rIns="0"/>
          <a:lstStyle/>
          <a:p>
            <a:pPr algn="l"/>
            <a:r>
              <a:rPr lang="en-US" sz="1400" dirty="0">
                <a:solidFill>
                  <a:schemeClr val="bg1"/>
                </a:solidFill>
                <a:latin typeface="Arial" charset="0"/>
                <a:ea typeface="Arial" charset="0"/>
                <a:cs typeface="Arial" charset="0"/>
              </a:rPr>
              <a:t>The Modern Built Environment</a:t>
            </a:r>
          </a:p>
        </p:txBody>
      </p:sp>
      <p:sp>
        <p:nvSpPr>
          <p:cNvPr id="7" name="Slide Number Placeholder 4"/>
          <p:cNvSpPr>
            <a:spLocks noGrp="1"/>
          </p:cNvSpPr>
          <p:nvPr>
            <p:ph type="sldNum" sz="quarter" idx="4294967295"/>
          </p:nvPr>
        </p:nvSpPr>
        <p:spPr>
          <a:xfrm>
            <a:off x="10251926" y="6453336"/>
            <a:ext cx="1543050" cy="273844"/>
          </a:xfrm>
        </p:spPr>
        <p:txBody>
          <a:bodyPr/>
          <a:lstStyle/>
          <a:p>
            <a:pPr algn="r"/>
            <a:r>
              <a:rPr lang="en-GB" sz="1400" dirty="0">
                <a:solidFill>
                  <a:schemeClr val="bg1"/>
                </a:solidFill>
                <a:latin typeface="Arial" charset="0"/>
                <a:ea typeface="Arial" charset="0"/>
                <a:cs typeface="Arial" charset="0"/>
              </a:rPr>
              <a:t>2</a:t>
            </a:r>
          </a:p>
        </p:txBody>
      </p:sp>
    </p:spTree>
    <p:extLst>
      <p:ext uri="{BB962C8B-B14F-4D97-AF65-F5344CB8AC3E}">
        <p14:creationId xmlns:p14="http://schemas.microsoft.com/office/powerpoint/2010/main" val="420051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ChangeArrowheads="1"/>
          </p:cNvSpPr>
          <p:nvPr/>
        </p:nvSpPr>
        <p:spPr bwMode="auto">
          <a:xfrm>
            <a:off x="1343472" y="2636912"/>
            <a:ext cx="273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defRPr/>
            </a:pPr>
            <a:r>
              <a:rPr lang="en-GB" sz="6000" b="1">
                <a:solidFill>
                  <a:schemeClr val="bg1"/>
                </a:solidFill>
                <a:latin typeface="Georgia" charset="0"/>
                <a:ea typeface="Georgia" charset="0"/>
                <a:cs typeface="Georgia" charset="0"/>
              </a:rPr>
              <a:t>S.I.P.S</a:t>
            </a:r>
            <a:endParaRPr lang="en-GB" sz="6000" b="1" dirty="0">
              <a:solidFill>
                <a:schemeClr val="bg1"/>
              </a:solidFill>
              <a:latin typeface="Georgia" charset="0"/>
              <a:ea typeface="Georgia" charset="0"/>
              <a:cs typeface="Georgia" charset="0"/>
            </a:endParaRPr>
          </a:p>
        </p:txBody>
      </p:sp>
    </p:spTree>
    <p:extLst>
      <p:ext uri="{BB962C8B-B14F-4D97-AF65-F5344CB8AC3E}">
        <p14:creationId xmlns:p14="http://schemas.microsoft.com/office/powerpoint/2010/main" val="2575839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F7DA8514-C9CE-A544-818E-AE4C5AED60FD}"/>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6"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What are S.I.P.S panels?</a:t>
            </a:r>
          </a:p>
        </p:txBody>
      </p:sp>
      <p:sp>
        <p:nvSpPr>
          <p:cNvPr id="7" name="Content Placeholder 2">
            <a:extLst>
              <a:ext uri="{FF2B5EF4-FFF2-40B4-BE49-F238E27FC236}">
                <a16:creationId xmlns:a16="http://schemas.microsoft.com/office/drawing/2014/main" id="{B239AF1B-E8C8-0842-8851-9535191846C2}"/>
              </a:ext>
            </a:extLst>
          </p:cNvPr>
          <p:cNvSpPr txBox="1">
            <a:spLocks/>
          </p:cNvSpPr>
          <p:nvPr/>
        </p:nvSpPr>
        <p:spPr>
          <a:xfrm>
            <a:off x="550862" y="1960245"/>
            <a:ext cx="8065418"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Overview</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Factory produced panels</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Delivered to site for fast assembly</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Insulating core between 2 structural timber facing boards </a:t>
            </a:r>
            <a:r>
              <a:rPr lang="mr-IN" sz="1600" dirty="0">
                <a:solidFill>
                  <a:schemeClr val="bg1"/>
                </a:solidFill>
                <a:latin typeface="Arial" panose="020B0604020202020204" pitchFamily="34" charset="0"/>
                <a:cs typeface="Arial" panose="020B0604020202020204" pitchFamily="34" charset="0"/>
              </a:rPr>
              <a:t>–</a:t>
            </a:r>
            <a:r>
              <a:rPr lang="en-GB" sz="1600" dirty="0">
                <a:solidFill>
                  <a:schemeClr val="bg1"/>
                </a:solidFill>
                <a:latin typeface="Arial" panose="020B0604020202020204" pitchFamily="34" charset="0"/>
                <a:cs typeface="Arial" panose="020B0604020202020204" pitchFamily="34" charset="0"/>
              </a:rPr>
              <a:t> typically Orientated</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Strand Board (OSB)</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Used in residential and light commercial property</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Strong and good insulating properties</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Hybrid construction (semi-volumetric is a combination of volumetric and</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panelised in the same structure</a:t>
            </a:r>
          </a:p>
          <a:p>
            <a:pPr>
              <a:lnSpc>
                <a:spcPts val="2160"/>
              </a:lnSpc>
              <a:spcBef>
                <a:spcPts val="600"/>
              </a:spcBef>
              <a:spcAft>
                <a:spcPts val="0"/>
              </a:spcAft>
            </a:pPr>
            <a:endParaRPr lang="en-GB" sz="1600" dirty="0">
              <a:solidFill>
                <a:schemeClr val="bg1"/>
              </a:solidFill>
              <a:latin typeface="Arial" panose="020B0604020202020204" pitchFamily="34" charset="0"/>
              <a:cs typeface="Arial" panose="020B0604020202020204" pitchFamily="34" charset="0"/>
            </a:endParaRPr>
          </a:p>
          <a:p>
            <a:pPr marL="0" indent="0">
              <a:lnSpc>
                <a:spcPts val="2160"/>
              </a:lnSpc>
              <a:spcBef>
                <a:spcPts val="600"/>
              </a:spcBef>
              <a:spcAft>
                <a:spcPts val="0"/>
              </a:spcAft>
              <a:buNone/>
            </a:pPr>
            <a:r>
              <a:rPr lang="en-GB" sz="1600" dirty="0">
                <a:solidFill>
                  <a:schemeClr val="bg1"/>
                </a:solidFill>
                <a:latin typeface="Arial" panose="020B0604020202020204" pitchFamily="34" charset="0"/>
                <a:cs typeface="Arial" panose="020B0604020202020204" pitchFamily="34" charset="0"/>
              </a:rPr>
              <a:t>Usual risk assessment considerations apply as timber and also</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need details of the insulating material used which can be foam or</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at worst Polystyrene. </a:t>
            </a:r>
          </a:p>
        </p:txBody>
      </p:sp>
      <p:sp>
        <p:nvSpPr>
          <p:cNvPr id="9"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20</a:t>
            </a:r>
          </a:p>
        </p:txBody>
      </p:sp>
    </p:spTree>
    <p:extLst>
      <p:ext uri="{BB962C8B-B14F-4D97-AF65-F5344CB8AC3E}">
        <p14:creationId xmlns:p14="http://schemas.microsoft.com/office/powerpoint/2010/main" val="149076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2FE9E4AE-ECE9-354D-8C75-F2B7EBC96517}"/>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5"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Commercial use of S.I.P.S</a:t>
            </a:r>
          </a:p>
        </p:txBody>
      </p:sp>
      <p:sp>
        <p:nvSpPr>
          <p:cNvPr id="6"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21</a:t>
            </a:r>
          </a:p>
        </p:txBody>
      </p:sp>
    </p:spTree>
    <p:extLst>
      <p:ext uri="{BB962C8B-B14F-4D97-AF65-F5344CB8AC3E}">
        <p14:creationId xmlns:p14="http://schemas.microsoft.com/office/powerpoint/2010/main" val="165961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ChangeArrowheads="1"/>
          </p:cNvSpPr>
          <p:nvPr/>
        </p:nvSpPr>
        <p:spPr bwMode="auto">
          <a:xfrm>
            <a:off x="1343472" y="2636912"/>
            <a:ext cx="914501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defRPr/>
            </a:pPr>
            <a:r>
              <a:rPr lang="en-GB" sz="6000" b="1" dirty="0">
                <a:solidFill>
                  <a:schemeClr val="bg1"/>
                </a:solidFill>
                <a:latin typeface="Georgia" charset="0"/>
                <a:ea typeface="Georgia" charset="0"/>
                <a:cs typeface="Georgia" charset="0"/>
              </a:rPr>
              <a:t>  Timber frame</a:t>
            </a:r>
          </a:p>
          <a:p>
            <a:pPr>
              <a:lnSpc>
                <a:spcPct val="90000"/>
              </a:lnSpc>
              <a:defRPr/>
            </a:pPr>
            <a:r>
              <a:rPr lang="en-GB" sz="6000" b="1" dirty="0">
                <a:solidFill>
                  <a:schemeClr val="bg1"/>
                </a:solidFill>
                <a:latin typeface="Georgia" charset="0"/>
                <a:ea typeface="Georgia" charset="0"/>
                <a:cs typeface="Georgia" charset="0"/>
              </a:rPr>
              <a:t>buildings</a:t>
            </a:r>
          </a:p>
        </p:txBody>
      </p:sp>
    </p:spTree>
    <p:extLst>
      <p:ext uri="{BB962C8B-B14F-4D97-AF65-F5344CB8AC3E}">
        <p14:creationId xmlns:p14="http://schemas.microsoft.com/office/powerpoint/2010/main" val="305678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305" t="-10435" r="4305" b="10435"/>
          <a:stretch/>
        </p:blipFill>
        <p:spPr>
          <a:xfrm>
            <a:off x="2992574" y="-41570"/>
            <a:ext cx="9199426" cy="6899570"/>
          </a:xfrm>
          <a:prstGeom prst="rect">
            <a:avLst/>
          </a:prstGeom>
        </p:spPr>
      </p:pic>
      <p:sp>
        <p:nvSpPr>
          <p:cNvPr id="8" name="Rectangle 7">
            <a:extLst>
              <a:ext uri="{FF2B5EF4-FFF2-40B4-BE49-F238E27FC236}">
                <a16:creationId xmlns:a16="http://schemas.microsoft.com/office/drawing/2014/main" id="{A4B15579-DBF9-6645-8FEF-36A01673CDC8}"/>
              </a:ext>
            </a:extLst>
          </p:cNvPr>
          <p:cNvSpPr/>
          <p:nvPr/>
        </p:nvSpPr>
        <p:spPr>
          <a:xfrm>
            <a:off x="0" y="0"/>
            <a:ext cx="12192000" cy="1260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High risk during construction phase</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28" y="1200716"/>
            <a:ext cx="10058400" cy="5657284"/>
          </a:xfrm>
          <a:prstGeom prst="rect">
            <a:avLst/>
          </a:prstGeom>
        </p:spPr>
      </p:pic>
      <p:sp>
        <p:nvSpPr>
          <p:cNvPr id="13" name="Rectangle 12"/>
          <p:cNvSpPr/>
          <p:nvPr/>
        </p:nvSpPr>
        <p:spPr>
          <a:xfrm>
            <a:off x="0" y="1200716"/>
            <a:ext cx="1847528" cy="5655600"/>
          </a:xfrm>
          <a:prstGeom prst="rect">
            <a:avLst/>
          </a:pr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Content Placeholder 2">
            <a:extLst>
              <a:ext uri="{FF2B5EF4-FFF2-40B4-BE49-F238E27FC236}">
                <a16:creationId xmlns:a16="http://schemas.microsoft.com/office/drawing/2014/main" id="{B239AF1B-E8C8-0842-8851-9535191846C2}"/>
              </a:ext>
            </a:extLst>
          </p:cNvPr>
          <p:cNvSpPr txBox="1">
            <a:spLocks/>
          </p:cNvSpPr>
          <p:nvPr/>
        </p:nvSpPr>
        <p:spPr>
          <a:xfrm>
            <a:off x="550862" y="1960245"/>
            <a:ext cx="5545138" cy="4896071"/>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Many standards have been introduced</a:t>
            </a:r>
            <a:br>
              <a:rPr lang="en-GB" sz="2000"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to reduce the rise in construction</a:t>
            </a:r>
            <a:br>
              <a:rPr lang="en-GB" sz="2000">
                <a:solidFill>
                  <a:schemeClr val="bg1"/>
                </a:solidFill>
                <a:latin typeface="Arial" panose="020B0604020202020204" pitchFamily="34" charset="0"/>
                <a:cs typeface="Arial" panose="020B0604020202020204" pitchFamily="34" charset="0"/>
              </a:rPr>
            </a:br>
            <a:r>
              <a:rPr lang="en-GB" sz="2000">
                <a:solidFill>
                  <a:schemeClr val="bg1"/>
                </a:solidFill>
                <a:latin typeface="Arial" panose="020B0604020202020204" pitchFamily="34" charset="0"/>
                <a:cs typeface="Arial" panose="020B0604020202020204" pitchFamily="34" charset="0"/>
              </a:rPr>
              <a:t>site </a:t>
            </a:r>
            <a:r>
              <a:rPr lang="en-GB" sz="2000" dirty="0">
                <a:solidFill>
                  <a:schemeClr val="bg1"/>
                </a:solidFill>
                <a:latin typeface="Arial" panose="020B0604020202020204" pitchFamily="34" charset="0"/>
                <a:cs typeface="Arial" panose="020B0604020202020204" pitchFamily="34" charset="0"/>
              </a:rPr>
              <a:t>fires on construction sites</a:t>
            </a:r>
            <a:endParaRPr lang="en-GB" sz="1600"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23</a:t>
            </a:r>
          </a:p>
        </p:txBody>
      </p:sp>
      <p:sp>
        <p:nvSpPr>
          <p:cNvPr id="16"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516330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Panellised buildings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552" y="1196751"/>
            <a:ext cx="9345974" cy="5256585"/>
          </a:xfrm>
          <a:prstGeom prst="rect">
            <a:avLst/>
          </a:prstGeom>
        </p:spPr>
      </p:pic>
      <p:sp>
        <p:nvSpPr>
          <p:cNvPr id="14" name="Oval 13"/>
          <p:cNvSpPr/>
          <p:nvPr/>
        </p:nvSpPr>
        <p:spPr>
          <a:xfrm>
            <a:off x="8472264" y="2159260"/>
            <a:ext cx="234430" cy="234430"/>
          </a:xfrm>
          <a:prstGeom prst="ellipse">
            <a:avLst/>
          </a:pr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033478" y="2159260"/>
            <a:ext cx="234430" cy="234430"/>
          </a:xfrm>
          <a:prstGeom prst="ellipse">
            <a:avLst/>
          </a:pr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08168" y="3723308"/>
            <a:ext cx="234430" cy="234430"/>
          </a:xfrm>
          <a:prstGeom prst="ellipse">
            <a:avLst/>
          </a:pr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713093" y="5229200"/>
            <a:ext cx="234430" cy="234430"/>
          </a:xfrm>
          <a:prstGeom prst="ellipse">
            <a:avLst/>
          </a:prstGeom>
          <a:solidFill>
            <a:srgbClr val="027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8706694" y="2276475"/>
            <a:ext cx="1205730" cy="0"/>
          </a:xfrm>
          <a:prstGeom prst="line">
            <a:avLst/>
          </a:prstGeom>
          <a:ln w="28575">
            <a:solidFill>
              <a:srgbClr val="02718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725383" y="3840523"/>
            <a:ext cx="1205730" cy="0"/>
          </a:xfrm>
          <a:prstGeom prst="line">
            <a:avLst/>
          </a:prstGeom>
          <a:ln w="28575">
            <a:solidFill>
              <a:srgbClr val="02718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30308" y="5345855"/>
            <a:ext cx="1205730" cy="0"/>
          </a:xfrm>
          <a:prstGeom prst="line">
            <a:avLst/>
          </a:prstGeom>
          <a:ln w="28575">
            <a:solidFill>
              <a:srgbClr val="02718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27748" y="2284879"/>
            <a:ext cx="1205730" cy="0"/>
          </a:xfrm>
          <a:prstGeom prst="line">
            <a:avLst/>
          </a:prstGeom>
          <a:ln w="28575">
            <a:solidFill>
              <a:srgbClr val="02718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bwMode="auto">
          <a:xfrm>
            <a:off x="8209870" y="5001965"/>
            <a:ext cx="1936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algn="ctr" eaLnBrk="1" hangingPunct="1"/>
            <a:r>
              <a:rPr lang="en-US" sz="1000" dirty="0">
                <a:latin typeface="Arial" charset="0"/>
                <a:ea typeface="Arial" charset="0"/>
                <a:cs typeface="Arial" charset="0"/>
              </a:rPr>
              <a:t>Timber framed block of flats under</a:t>
            </a:r>
          </a:p>
          <a:p>
            <a:pPr algn="ctr" eaLnBrk="1" hangingPunct="1"/>
            <a:r>
              <a:rPr lang="en-US" sz="1000" dirty="0">
                <a:latin typeface="Arial" charset="0"/>
                <a:ea typeface="Arial" charset="0"/>
                <a:cs typeface="Arial" charset="0"/>
              </a:rPr>
              <a:t>construction </a:t>
            </a:r>
            <a:r>
              <a:rPr lang="mr-IN" sz="1000" dirty="0">
                <a:latin typeface="Arial" charset="0"/>
                <a:ea typeface="Arial" charset="0"/>
                <a:cs typeface="Arial" charset="0"/>
              </a:rPr>
              <a:t>–</a:t>
            </a:r>
            <a:r>
              <a:rPr lang="en-US" sz="1000" dirty="0">
                <a:latin typeface="Arial" charset="0"/>
                <a:ea typeface="Arial" charset="0"/>
                <a:cs typeface="Arial" charset="0"/>
              </a:rPr>
              <a:t> cement board</a:t>
            </a:r>
          </a:p>
          <a:p>
            <a:pPr algn="ctr" eaLnBrk="1" hangingPunct="1"/>
            <a:r>
              <a:rPr lang="en-US" sz="1000" dirty="0">
                <a:latin typeface="Arial" charset="0"/>
                <a:ea typeface="Arial" charset="0"/>
                <a:cs typeface="Arial" charset="0"/>
              </a:rPr>
              <a:t>cladding will be rendered</a:t>
            </a:r>
          </a:p>
        </p:txBody>
      </p:sp>
      <p:sp>
        <p:nvSpPr>
          <p:cNvPr id="28" name="TextBox 27"/>
          <p:cNvSpPr txBox="1"/>
          <p:nvPr/>
        </p:nvSpPr>
        <p:spPr bwMode="auto">
          <a:xfrm>
            <a:off x="1889720" y="1908410"/>
            <a:ext cx="193642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algn="ctr" eaLnBrk="1" hangingPunct="1"/>
            <a:r>
              <a:rPr lang="en-US" sz="1000" dirty="0">
                <a:latin typeface="Arial" charset="0"/>
                <a:ea typeface="Arial" charset="0"/>
                <a:cs typeface="Arial" charset="0"/>
              </a:rPr>
              <a:t>Timber framed block of flats under</a:t>
            </a:r>
          </a:p>
          <a:p>
            <a:pPr algn="ctr" eaLnBrk="1" hangingPunct="1"/>
            <a:r>
              <a:rPr lang="en-US" sz="1000" dirty="0">
                <a:latin typeface="Arial" charset="0"/>
                <a:ea typeface="Arial" charset="0"/>
                <a:cs typeface="Arial" charset="0"/>
              </a:rPr>
              <a:t>construction </a:t>
            </a:r>
            <a:r>
              <a:rPr lang="mr-IN" sz="1000" dirty="0">
                <a:latin typeface="Arial" charset="0"/>
                <a:ea typeface="Arial" charset="0"/>
                <a:cs typeface="Arial" charset="0"/>
              </a:rPr>
              <a:t>–</a:t>
            </a:r>
            <a:r>
              <a:rPr lang="en-US" sz="1000" dirty="0">
                <a:latin typeface="Arial" charset="0"/>
                <a:ea typeface="Arial" charset="0"/>
                <a:cs typeface="Arial" charset="0"/>
              </a:rPr>
              <a:t> shows OSB</a:t>
            </a:r>
          </a:p>
          <a:p>
            <a:pPr algn="ctr" eaLnBrk="1" hangingPunct="1"/>
            <a:r>
              <a:rPr lang="en-US" sz="1000" dirty="0">
                <a:latin typeface="Arial" charset="0"/>
                <a:ea typeface="Arial" charset="0"/>
                <a:cs typeface="Arial" charset="0"/>
              </a:rPr>
              <a:t>(Oriented Strand Board)</a:t>
            </a:r>
          </a:p>
          <a:p>
            <a:pPr algn="ctr" eaLnBrk="1" hangingPunct="1"/>
            <a:r>
              <a:rPr lang="en-US" sz="1000" dirty="0">
                <a:latin typeface="Arial" charset="0"/>
                <a:ea typeface="Arial" charset="0"/>
                <a:cs typeface="Arial" charset="0"/>
              </a:rPr>
              <a:t>and frame internally</a:t>
            </a:r>
          </a:p>
        </p:txBody>
      </p:sp>
      <p:sp>
        <p:nvSpPr>
          <p:cNvPr id="30" name="TextBox 29"/>
          <p:cNvSpPr txBox="1"/>
          <p:nvPr/>
        </p:nvSpPr>
        <p:spPr bwMode="auto">
          <a:xfrm>
            <a:off x="8743033" y="3723308"/>
            <a:ext cx="2338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algn="ctr" eaLnBrk="1" hangingPunct="1"/>
            <a:r>
              <a:rPr lang="en-US" sz="1000" dirty="0">
                <a:latin typeface="Arial" charset="0"/>
                <a:ea typeface="Arial" charset="0"/>
                <a:cs typeface="Arial" charset="0"/>
              </a:rPr>
              <a:t>Timber framed block of flats under</a:t>
            </a:r>
          </a:p>
          <a:p>
            <a:pPr algn="ctr" eaLnBrk="1" hangingPunct="1"/>
            <a:r>
              <a:rPr lang="en-US" sz="1000" dirty="0">
                <a:latin typeface="Arial" charset="0"/>
                <a:ea typeface="Arial" charset="0"/>
                <a:cs typeface="Arial" charset="0"/>
              </a:rPr>
              <a:t>construction </a:t>
            </a:r>
            <a:r>
              <a:rPr lang="mr-IN" sz="1000" dirty="0">
                <a:latin typeface="Arial" charset="0"/>
                <a:ea typeface="Arial" charset="0"/>
                <a:cs typeface="Arial" charset="0"/>
              </a:rPr>
              <a:t>–</a:t>
            </a:r>
            <a:r>
              <a:rPr lang="en-US" sz="1000" dirty="0">
                <a:latin typeface="Arial" charset="0"/>
                <a:ea typeface="Arial" charset="0"/>
                <a:cs typeface="Arial" charset="0"/>
              </a:rPr>
              <a:t> shows interior, insulation</a:t>
            </a:r>
            <a:br>
              <a:rPr lang="en-US" sz="1000" dirty="0">
                <a:latin typeface="Arial" charset="0"/>
                <a:ea typeface="Arial" charset="0"/>
                <a:cs typeface="Arial" charset="0"/>
              </a:rPr>
            </a:br>
            <a:r>
              <a:rPr lang="en-US" sz="1000" dirty="0">
                <a:latin typeface="Arial" charset="0"/>
                <a:ea typeface="Arial" charset="0"/>
                <a:cs typeface="Arial" charset="0"/>
              </a:rPr>
              <a:t>and frame now covered with plasterboard</a:t>
            </a:r>
          </a:p>
        </p:txBody>
      </p:sp>
      <p:sp>
        <p:nvSpPr>
          <p:cNvPr id="33" name="TextBox 32"/>
          <p:cNvSpPr txBox="1"/>
          <p:nvPr/>
        </p:nvSpPr>
        <p:spPr bwMode="auto">
          <a:xfrm>
            <a:off x="9022631" y="1907793"/>
            <a:ext cx="2659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rtlCol="0" anchor="b">
            <a:spAutoFit/>
          </a:bodyPr>
          <a:lstStyle/>
          <a:p>
            <a:pPr algn="ctr" eaLnBrk="1" hangingPunct="1"/>
            <a:r>
              <a:rPr lang="en-US" sz="1000" dirty="0">
                <a:latin typeface="Arial" charset="0"/>
                <a:ea typeface="Arial" charset="0"/>
                <a:cs typeface="Arial" charset="0"/>
              </a:rPr>
              <a:t>Timber framed block of flats under construction</a:t>
            </a:r>
            <a:br>
              <a:rPr lang="en-US" sz="1000" dirty="0">
                <a:latin typeface="Arial" charset="0"/>
                <a:ea typeface="Arial" charset="0"/>
                <a:cs typeface="Arial" charset="0"/>
              </a:rPr>
            </a:br>
            <a:r>
              <a:rPr lang="mr-IN" sz="1000" dirty="0">
                <a:latin typeface="Arial" charset="0"/>
                <a:ea typeface="Arial" charset="0"/>
                <a:cs typeface="Arial" charset="0"/>
              </a:rPr>
              <a:t>–</a:t>
            </a:r>
            <a:r>
              <a:rPr lang="en-US" sz="1000" dirty="0">
                <a:latin typeface="Arial" charset="0"/>
                <a:ea typeface="Arial" charset="0"/>
                <a:cs typeface="Arial" charset="0"/>
              </a:rPr>
              <a:t> shows foam insulation being fitted</a:t>
            </a:r>
          </a:p>
        </p:txBody>
      </p:sp>
      <p:sp>
        <p:nvSpPr>
          <p:cNvPr id="34" name="Content Placeholder 2">
            <a:extLst>
              <a:ext uri="{FF2B5EF4-FFF2-40B4-BE49-F238E27FC236}">
                <a16:creationId xmlns:a16="http://schemas.microsoft.com/office/drawing/2014/main" id="{B239AF1B-E8C8-0842-8851-9535191846C2}"/>
              </a:ext>
            </a:extLst>
          </p:cNvPr>
          <p:cNvSpPr txBox="1">
            <a:spLocks/>
          </p:cNvSpPr>
          <p:nvPr/>
        </p:nvSpPr>
        <p:spPr>
          <a:xfrm>
            <a:off x="550862" y="3068960"/>
            <a:ext cx="8065418"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a:lnSpc>
                <a:spcPts val="2160"/>
              </a:lnSpc>
              <a:spcBef>
                <a:spcPts val="600"/>
              </a:spcBef>
              <a:spcAft>
                <a:spcPts val="0"/>
              </a:spcAft>
            </a:pPr>
            <a:r>
              <a:rPr lang="en-GB" sz="1600" dirty="0">
                <a:latin typeface="Arial" panose="020B0604020202020204" pitchFamily="34" charset="0"/>
                <a:cs typeface="Arial" panose="020B0604020202020204" pitchFamily="34" charset="0"/>
              </a:rPr>
              <a:t>Utilises a lightweight timber frame</a:t>
            </a:r>
          </a:p>
          <a:p>
            <a:pPr>
              <a:lnSpc>
                <a:spcPts val="2160"/>
              </a:lnSpc>
              <a:spcBef>
                <a:spcPts val="600"/>
              </a:spcBef>
              <a:spcAft>
                <a:spcPts val="0"/>
              </a:spcAft>
            </a:pPr>
            <a:r>
              <a:rPr lang="en-GB" sz="1600" dirty="0">
                <a:latin typeface="Arial" panose="020B0604020202020204" pitchFamily="34" charset="0"/>
                <a:cs typeface="Arial" panose="020B0604020202020204" pitchFamily="34" charset="0"/>
              </a:rPr>
              <a:t>Strengthened using board material</a:t>
            </a:r>
          </a:p>
          <a:p>
            <a:pPr>
              <a:lnSpc>
                <a:spcPts val="2160"/>
              </a:lnSpc>
              <a:spcBef>
                <a:spcPts val="600"/>
              </a:spcBef>
              <a:spcAft>
                <a:spcPts val="0"/>
              </a:spcAft>
            </a:pPr>
            <a:r>
              <a:rPr lang="en-GB" sz="1600" dirty="0">
                <a:latin typeface="Arial" panose="020B0604020202020204" pitchFamily="34" charset="0"/>
                <a:cs typeface="Arial" panose="020B0604020202020204" pitchFamily="34" charset="0"/>
              </a:rPr>
              <a:t>Often feature cavities and voids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(which may assist fire spread)</a:t>
            </a:r>
          </a:p>
          <a:p>
            <a:pPr>
              <a:lnSpc>
                <a:spcPts val="2160"/>
              </a:lnSpc>
              <a:spcBef>
                <a:spcPts val="600"/>
              </a:spcBef>
              <a:spcAft>
                <a:spcPts val="0"/>
              </a:spcAft>
            </a:pPr>
            <a:endParaRPr lang="en-GB" sz="1600" dirty="0">
              <a:latin typeface="Arial" panose="020B0604020202020204" pitchFamily="34" charset="0"/>
              <a:cs typeface="Arial" panose="020B0604020202020204" pitchFamily="34" charset="0"/>
            </a:endParaRPr>
          </a:p>
          <a:p>
            <a:pPr marL="0" indent="0">
              <a:lnSpc>
                <a:spcPts val="2160"/>
              </a:lnSpc>
              <a:spcBef>
                <a:spcPts val="600"/>
              </a:spcBef>
              <a:spcAft>
                <a:spcPts val="0"/>
              </a:spcAft>
              <a:buNone/>
            </a:pPr>
            <a:endParaRPr lang="en-GB" sz="1600" dirty="0">
              <a:solidFill>
                <a:schemeClr val="bg1"/>
              </a:solidFill>
              <a:latin typeface="Arial" panose="020B0604020202020204" pitchFamily="34" charset="0"/>
              <a:cs typeface="Arial" panose="020B0604020202020204" pitchFamily="34" charset="0"/>
            </a:endParaRPr>
          </a:p>
        </p:txBody>
      </p:sp>
      <p:sp>
        <p:nvSpPr>
          <p:cNvPr id="35" name="Rectangle 34"/>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6"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24</a:t>
            </a:r>
          </a:p>
        </p:txBody>
      </p:sp>
      <p:sp>
        <p:nvSpPr>
          <p:cNvPr id="37"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1103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5480" y="1229489"/>
            <a:ext cx="9022262" cy="5074516"/>
          </a:xfrm>
          <a:prstGeom prst="rect">
            <a:avLst/>
          </a:prstGeom>
        </p:spPr>
      </p:pic>
      <p:sp>
        <p:nvSpPr>
          <p:cNvPr id="10"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Panellised buildings</a:t>
            </a:r>
          </a:p>
        </p:txBody>
      </p:sp>
      <p:sp>
        <p:nvSpPr>
          <p:cNvPr id="11" name="Content Placeholder 2">
            <a:extLst>
              <a:ext uri="{FF2B5EF4-FFF2-40B4-BE49-F238E27FC236}">
                <a16:creationId xmlns:a16="http://schemas.microsoft.com/office/drawing/2014/main" id="{B239AF1B-E8C8-0842-8851-9535191846C2}"/>
              </a:ext>
            </a:extLst>
          </p:cNvPr>
          <p:cNvSpPr txBox="1">
            <a:spLocks/>
          </p:cNvSpPr>
          <p:nvPr/>
        </p:nvSpPr>
        <p:spPr>
          <a:xfrm>
            <a:off x="550862" y="1960245"/>
            <a:ext cx="8065418"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b="1" dirty="0">
                <a:latin typeface="Arial" panose="020B0604020202020204" pitchFamily="34" charset="0"/>
                <a:cs typeface="Arial" panose="020B0604020202020204" pitchFamily="34" charset="0"/>
              </a:rPr>
              <a:t>The finished building</a:t>
            </a:r>
            <a:endParaRPr lang="en-GB" sz="16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25</a:t>
            </a:r>
          </a:p>
        </p:txBody>
      </p:sp>
      <p:sp>
        <p:nvSpPr>
          <p:cNvPr id="14"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15079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318754A-C03D-4A7D-BFBA-E7E502FFE609}"/>
              </a:ext>
            </a:extLst>
          </p:cNvPr>
          <p:cNvSpPr>
            <a:spLocks noGrp="1"/>
          </p:cNvSpPr>
          <p:nvPr>
            <p:ph sz="quarter" idx="4294967295"/>
          </p:nvPr>
        </p:nvSpPr>
        <p:spPr>
          <a:xfrm>
            <a:off x="550864" y="1960245"/>
            <a:ext cx="11233150" cy="3989035"/>
          </a:xfrm>
          <a:prstGeom prst="rect">
            <a:avLst/>
          </a:prstGeom>
        </p:spPr>
        <p:txBody>
          <a:bodyPr numCol="2" spcCol="180000"/>
          <a:lstStyle/>
          <a:p>
            <a:r>
              <a:rPr lang="en-GB" sz="1600" dirty="0">
                <a:latin typeface="Arial" charset="0"/>
                <a:ea typeface="Arial" charset="0"/>
                <a:cs typeface="Arial" charset="0"/>
              </a:rPr>
              <a:t>Buildings are lightweight in relation to other buildings </a:t>
            </a:r>
          </a:p>
          <a:p>
            <a:pPr lvl="1">
              <a:buFont typeface="Wingdings" panose="05000000000000000000" pitchFamily="2" charset="2"/>
              <a:buChar char="§"/>
            </a:pPr>
            <a:r>
              <a:rPr lang="en-GB" sz="1600" dirty="0">
                <a:latin typeface="Arial" charset="0"/>
                <a:ea typeface="Arial" charset="0"/>
                <a:cs typeface="Arial" charset="0"/>
              </a:rPr>
              <a:t>Fire impact therefore could be worse and potential collapse in whole or part</a:t>
            </a:r>
          </a:p>
          <a:p>
            <a:r>
              <a:rPr lang="en-GB" sz="1600" dirty="0">
                <a:latin typeface="Arial" charset="0"/>
                <a:ea typeface="Arial" charset="0"/>
                <a:cs typeface="Arial" charset="0"/>
              </a:rPr>
              <a:t>Framework may be vulnerable to fire and flood damage</a:t>
            </a:r>
          </a:p>
          <a:p>
            <a:pPr lvl="1">
              <a:buFont typeface="Wingdings" panose="05000000000000000000" pitchFamily="2" charset="2"/>
              <a:buChar char="§"/>
            </a:pPr>
            <a:r>
              <a:rPr lang="en-GB" sz="1600" dirty="0">
                <a:latin typeface="Arial" charset="0"/>
                <a:ea typeface="Arial" charset="0"/>
                <a:cs typeface="Arial" charset="0"/>
              </a:rPr>
              <a:t>Particularly for lightweight timber frame and heavy insulated structures</a:t>
            </a:r>
          </a:p>
          <a:p>
            <a:r>
              <a:rPr lang="en-GB" sz="1600" dirty="0">
                <a:latin typeface="Arial" charset="0"/>
                <a:ea typeface="Arial" charset="0"/>
                <a:cs typeface="Arial" charset="0"/>
              </a:rPr>
              <a:t>Construction phase may result in significantly increased risk until structure is closed in</a:t>
            </a:r>
          </a:p>
          <a:p>
            <a:pPr lvl="1">
              <a:buFont typeface="Wingdings" panose="05000000000000000000" pitchFamily="2" charset="2"/>
              <a:buChar char="§"/>
            </a:pPr>
            <a:r>
              <a:rPr lang="en-GB" sz="1600" dirty="0">
                <a:latin typeface="Arial" charset="0"/>
                <a:ea typeface="Arial" charset="0"/>
                <a:cs typeface="Arial" charset="0"/>
              </a:rPr>
              <a:t>This applies particularly for lightweight timber frame</a:t>
            </a:r>
          </a:p>
          <a:p>
            <a:r>
              <a:rPr lang="en-GB" sz="1600" dirty="0">
                <a:latin typeface="Arial" charset="0"/>
                <a:ea typeface="Arial" charset="0"/>
                <a:cs typeface="Arial" charset="0"/>
              </a:rPr>
              <a:t>Insulation materials and framework can be combustible being reliant on perfect sealing from external and internal face/linings</a:t>
            </a:r>
          </a:p>
          <a:p>
            <a:pPr lvl="1">
              <a:buFont typeface="Wingdings" panose="05000000000000000000" pitchFamily="2" charset="2"/>
              <a:buChar char="§"/>
            </a:pPr>
            <a:r>
              <a:rPr lang="en-GB" sz="1600" dirty="0">
                <a:latin typeface="Arial" charset="0"/>
                <a:ea typeface="Arial" charset="0"/>
                <a:cs typeface="Arial" charset="0"/>
              </a:rPr>
              <a:t>Consider changes made by tenants within the building</a:t>
            </a:r>
          </a:p>
          <a:p>
            <a:r>
              <a:rPr lang="en-GB" sz="1600" dirty="0">
                <a:latin typeface="Arial" charset="0"/>
                <a:ea typeface="Arial" charset="0"/>
                <a:cs typeface="Arial" charset="0"/>
              </a:rPr>
              <a:t>Lifespan is severely limited in comparison to traditional buildings </a:t>
            </a:r>
          </a:p>
          <a:p>
            <a:pPr lvl="1">
              <a:buFont typeface="Wingdings" panose="05000000000000000000" pitchFamily="2" charset="2"/>
              <a:buChar char="§"/>
            </a:pPr>
            <a:r>
              <a:rPr lang="en-GB" sz="1600" dirty="0">
                <a:latin typeface="Arial" charset="0"/>
                <a:ea typeface="Arial" charset="0"/>
                <a:cs typeface="Arial" charset="0"/>
              </a:rPr>
              <a:t>Unlikely you will see these buildings survive beyond 50 years</a:t>
            </a:r>
          </a:p>
          <a:p>
            <a:r>
              <a:rPr lang="en-GB" sz="1600" dirty="0">
                <a:latin typeface="Arial" charset="0"/>
                <a:ea typeface="Arial" charset="0"/>
                <a:cs typeface="Arial" charset="0"/>
              </a:rPr>
              <a:t>Increased escape of water loss potential</a:t>
            </a:r>
          </a:p>
          <a:p>
            <a:pPr lvl="1">
              <a:buFont typeface="Wingdings" panose="05000000000000000000" pitchFamily="2" charset="2"/>
              <a:buChar char="§"/>
            </a:pPr>
            <a:r>
              <a:rPr lang="en-GB" sz="1600" dirty="0">
                <a:latin typeface="Arial" charset="0"/>
                <a:ea typeface="Arial" charset="0"/>
                <a:cs typeface="Arial" charset="0"/>
              </a:rPr>
              <a:t>Higher use of push fit connections but also all pipework will be sealed behind panels, pods and modules with access problems</a:t>
            </a:r>
          </a:p>
        </p:txBody>
      </p:sp>
      <p:sp>
        <p:nvSpPr>
          <p:cNvPr id="7"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Considerations for insurance cover</a:t>
            </a:r>
          </a:p>
        </p:txBody>
      </p:sp>
      <p:sp>
        <p:nvSpPr>
          <p:cNvPr id="9" name="Rectangle 8"/>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26</a:t>
            </a:r>
          </a:p>
        </p:txBody>
      </p:sp>
      <p:sp>
        <p:nvSpPr>
          <p:cNvPr id="11"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77939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Modern methods of construction</a:t>
            </a:r>
          </a:p>
        </p:txBody>
      </p:sp>
      <p:pic>
        <p:nvPicPr>
          <p:cNvPr id="4" name="Picture 3">
            <a:extLst>
              <a:ext uri="{FF2B5EF4-FFF2-40B4-BE49-F238E27FC236}">
                <a16:creationId xmlns:a16="http://schemas.microsoft.com/office/drawing/2014/main" id="{D1AD9CFB-2BFD-C947-9345-37B1C7F98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4" y="1484784"/>
            <a:ext cx="7579896" cy="4795778"/>
          </a:xfrm>
          <a:prstGeom prst="rect">
            <a:avLst/>
          </a:prstGeom>
        </p:spPr>
      </p:pic>
      <p:sp>
        <p:nvSpPr>
          <p:cNvPr id="5" name="Rectangle 4">
            <a:extLst>
              <a:ext uri="{FF2B5EF4-FFF2-40B4-BE49-F238E27FC236}">
                <a16:creationId xmlns:a16="http://schemas.microsoft.com/office/drawing/2014/main" id="{50E2E11A-FB8E-3549-AD7A-91CA8793614B}"/>
              </a:ext>
            </a:extLst>
          </p:cNvPr>
          <p:cNvSpPr/>
          <p:nvPr/>
        </p:nvSpPr>
        <p:spPr>
          <a:xfrm>
            <a:off x="3863752" y="2060848"/>
            <a:ext cx="1440160" cy="769441"/>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Cladding Systems</a:t>
            </a:r>
          </a:p>
        </p:txBody>
      </p:sp>
      <p:sp>
        <p:nvSpPr>
          <p:cNvPr id="8" name="Rectangle 7">
            <a:extLst>
              <a:ext uri="{FF2B5EF4-FFF2-40B4-BE49-F238E27FC236}">
                <a16:creationId xmlns:a16="http://schemas.microsoft.com/office/drawing/2014/main" id="{1B4B25C6-CCC6-E54C-B47C-CBC68D053E14}"/>
              </a:ext>
            </a:extLst>
          </p:cNvPr>
          <p:cNvSpPr/>
          <p:nvPr/>
        </p:nvSpPr>
        <p:spPr>
          <a:xfrm>
            <a:off x="5447928" y="2067498"/>
            <a:ext cx="1440159"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Modular &amp; Pods</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C32706F-F70D-904D-BE35-CDCA63A1A86C}"/>
              </a:ext>
            </a:extLst>
          </p:cNvPr>
          <p:cNvSpPr/>
          <p:nvPr/>
        </p:nvSpPr>
        <p:spPr>
          <a:xfrm>
            <a:off x="7752184" y="3251731"/>
            <a:ext cx="1512168" cy="1261884"/>
          </a:xfrm>
          <a:prstGeom prst="rect">
            <a:avLst/>
          </a:prstGeom>
        </p:spPr>
        <p:txBody>
          <a:bodyPr wrap="square" lIns="0" tIns="0" rIns="0" bIns="0" anchor="t" anchorCtr="0">
            <a:spAutoFit/>
          </a:bodyPr>
          <a:lstStyle/>
          <a:p>
            <a:pPr lvl="0"/>
            <a:endParaRPr lang="en-US" dirty="0"/>
          </a:p>
          <a:p>
            <a:pPr lvl="0" algn="ctr"/>
            <a:endParaRPr lang="en-US" sz="1600" b="1" dirty="0">
              <a:solidFill>
                <a:schemeClr val="bg1"/>
              </a:solidFill>
              <a:latin typeface="Arial" panose="020B0604020202020204" pitchFamily="34" charset="0"/>
              <a:cs typeface="Arial" panose="020B0604020202020204" pitchFamily="34" charset="0"/>
            </a:endParaRPr>
          </a:p>
          <a:p>
            <a:pPr lvl="0" algn="ctr"/>
            <a:r>
              <a:rPr lang="en-US" sz="1600" b="1" dirty="0">
                <a:solidFill>
                  <a:schemeClr val="bg1"/>
                </a:solidFill>
                <a:latin typeface="Arial" panose="020B0604020202020204" pitchFamily="34" charset="0"/>
                <a:cs typeface="Arial" panose="020B0604020202020204" pitchFamily="34" charset="0"/>
              </a:rPr>
              <a:t>Brick Slips</a:t>
            </a:r>
          </a:p>
          <a:p>
            <a:pPr lvl="0" algn="ctr"/>
            <a:endParaRPr lang="en-US" sz="1600" b="1" dirty="0">
              <a:solidFill>
                <a:schemeClr val="bg1"/>
              </a:solidFill>
              <a:latin typeface="Arial" panose="020B0604020202020204" pitchFamily="34" charset="0"/>
              <a:cs typeface="Arial" panose="020B0604020202020204" pitchFamily="34" charset="0"/>
            </a:endParaRP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5B0C8D6-BC2E-D54F-A6B3-D77C9CC46C7D}"/>
              </a:ext>
            </a:extLst>
          </p:cNvPr>
          <p:cNvSpPr/>
          <p:nvPr/>
        </p:nvSpPr>
        <p:spPr>
          <a:xfrm>
            <a:off x="6240016" y="3497952"/>
            <a:ext cx="1440160" cy="769441"/>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CLT</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386B3E9-B32E-A948-8778-315A704184AE}"/>
              </a:ext>
            </a:extLst>
          </p:cNvPr>
          <p:cNvSpPr/>
          <p:nvPr/>
        </p:nvSpPr>
        <p:spPr>
          <a:xfrm>
            <a:off x="4658345" y="3374840"/>
            <a:ext cx="1440160"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Composite Panels</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B82BE8D-44D3-D84B-8C29-A2521CE154F5}"/>
              </a:ext>
            </a:extLst>
          </p:cNvPr>
          <p:cNvSpPr/>
          <p:nvPr/>
        </p:nvSpPr>
        <p:spPr>
          <a:xfrm>
            <a:off x="3071664" y="3481844"/>
            <a:ext cx="1440160" cy="523220"/>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SIPS Panels</a:t>
            </a:r>
          </a:p>
        </p:txBody>
      </p:sp>
      <p:sp>
        <p:nvSpPr>
          <p:cNvPr id="13" name="Rectangle 12">
            <a:extLst>
              <a:ext uri="{FF2B5EF4-FFF2-40B4-BE49-F238E27FC236}">
                <a16:creationId xmlns:a16="http://schemas.microsoft.com/office/drawing/2014/main" id="{3FCBFBA3-147C-254F-9C51-97075C1B8BD1}"/>
              </a:ext>
            </a:extLst>
          </p:cNvPr>
          <p:cNvSpPr/>
          <p:nvPr/>
        </p:nvSpPr>
        <p:spPr>
          <a:xfrm>
            <a:off x="2333022" y="4653136"/>
            <a:ext cx="1440160"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Insulated Formwork</a:t>
            </a:r>
          </a:p>
          <a:p>
            <a:pPr lvl="0" algn="ctr"/>
            <a:endParaRPr lang="en-US" sz="16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E580C10-6A2B-6444-ACEC-CEB5EF20C860}"/>
              </a:ext>
            </a:extLst>
          </p:cNvPr>
          <p:cNvSpPr/>
          <p:nvPr/>
        </p:nvSpPr>
        <p:spPr>
          <a:xfrm>
            <a:off x="3876686" y="4581128"/>
            <a:ext cx="1440160" cy="1015663"/>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Insulated Render Systems</a:t>
            </a:r>
          </a:p>
        </p:txBody>
      </p:sp>
      <p:sp>
        <p:nvSpPr>
          <p:cNvPr id="15" name="Rectangle 14">
            <a:extLst>
              <a:ext uri="{FF2B5EF4-FFF2-40B4-BE49-F238E27FC236}">
                <a16:creationId xmlns:a16="http://schemas.microsoft.com/office/drawing/2014/main" id="{04862CD0-CBA2-6640-9985-8FF1FE2BDC50}"/>
              </a:ext>
            </a:extLst>
          </p:cNvPr>
          <p:cNvSpPr/>
          <p:nvPr/>
        </p:nvSpPr>
        <p:spPr>
          <a:xfrm>
            <a:off x="7013176" y="4399364"/>
            <a:ext cx="1440160" cy="1261884"/>
          </a:xfrm>
          <a:prstGeom prst="rect">
            <a:avLst/>
          </a:prstGeom>
        </p:spPr>
        <p:txBody>
          <a:bodyPr wrap="square" lIns="0" tIns="0" rIns="0" bIns="0" anchor="t" anchorCtr="0">
            <a:spAutoFit/>
          </a:bodyPr>
          <a:lstStyle/>
          <a:p>
            <a:pPr lvl="0"/>
            <a:endParaRPr lang="en-US" dirty="0"/>
          </a:p>
          <a:p>
            <a:pPr lvl="0" algn="ctr"/>
            <a:r>
              <a:rPr lang="en-US" sz="1600" b="1" dirty="0">
                <a:solidFill>
                  <a:schemeClr val="bg1"/>
                </a:solidFill>
                <a:latin typeface="Arial" panose="020B0604020202020204" pitchFamily="34" charset="0"/>
                <a:cs typeface="Arial" panose="020B0604020202020204" pitchFamily="34" charset="0"/>
              </a:rPr>
              <a:t>Modern Timber Framed Techniques</a:t>
            </a:r>
          </a:p>
        </p:txBody>
      </p:sp>
      <p:sp>
        <p:nvSpPr>
          <p:cNvPr id="16" name="Rectangle 15"/>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27</a:t>
            </a:r>
          </a:p>
        </p:txBody>
      </p:sp>
      <p:sp>
        <p:nvSpPr>
          <p:cNvPr id="18"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076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Learning objectives</a:t>
            </a:r>
          </a:p>
        </p:txBody>
      </p:sp>
      <p:sp>
        <p:nvSpPr>
          <p:cNvPr id="5" name="TextBox 4"/>
          <p:cNvSpPr txBox="1"/>
          <p:nvPr/>
        </p:nvSpPr>
        <p:spPr bwMode="auto">
          <a:xfrm>
            <a:off x="2011280" y="2326409"/>
            <a:ext cx="34366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Understand some of the most common modern methods</a:t>
            </a:r>
          </a:p>
          <a:p>
            <a:pPr eaLnBrk="1" hangingPunct="1"/>
            <a:r>
              <a:rPr lang="en-US" sz="2000" dirty="0">
                <a:latin typeface="Arial" charset="0"/>
                <a:ea typeface="Arial" charset="0"/>
                <a:cs typeface="Arial" charset="0"/>
              </a:rPr>
              <a:t>of construction</a:t>
            </a:r>
          </a:p>
        </p:txBody>
      </p:sp>
      <p:sp>
        <p:nvSpPr>
          <p:cNvPr id="6" name="TextBox 5"/>
          <p:cNvSpPr txBox="1"/>
          <p:nvPr/>
        </p:nvSpPr>
        <p:spPr bwMode="auto">
          <a:xfrm>
            <a:off x="2023093" y="4156962"/>
            <a:ext cx="35283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The risks they face during construction phase and as-built</a:t>
            </a:r>
          </a:p>
        </p:txBody>
      </p:sp>
      <p:sp>
        <p:nvSpPr>
          <p:cNvPr id="7" name="TextBox 6"/>
          <p:cNvSpPr txBox="1"/>
          <p:nvPr/>
        </p:nvSpPr>
        <p:spPr bwMode="auto">
          <a:xfrm>
            <a:off x="7582468" y="4156962"/>
            <a:ext cx="421250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Be aware of the combustibility of materials and how they are protected</a:t>
            </a:r>
          </a:p>
        </p:txBody>
      </p:sp>
      <p:sp>
        <p:nvSpPr>
          <p:cNvPr id="8" name="TextBox 7"/>
          <p:cNvSpPr txBox="1"/>
          <p:nvPr/>
        </p:nvSpPr>
        <p:spPr bwMode="auto">
          <a:xfrm>
            <a:off x="7582467" y="2312651"/>
            <a:ext cx="4201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Understand the issues attached to non fire events such as escape of water, flood and impact</a:t>
            </a:r>
          </a:p>
        </p:txBody>
      </p:sp>
      <p:pic>
        <p:nvPicPr>
          <p:cNvPr id="9" name="Picture 8"/>
          <p:cNvPicPr>
            <a:picLocks noChangeAspect="1"/>
          </p:cNvPicPr>
          <p:nvPr/>
        </p:nvPicPr>
        <p:blipFill>
          <a:blip r:embed="rId2"/>
          <a:stretch>
            <a:fillRect/>
          </a:stretch>
        </p:blipFill>
        <p:spPr>
          <a:xfrm>
            <a:off x="550863" y="2307992"/>
            <a:ext cx="1063528" cy="903599"/>
          </a:xfrm>
          <a:prstGeom prst="rect">
            <a:avLst/>
          </a:prstGeom>
        </p:spPr>
      </p:pic>
      <p:pic>
        <p:nvPicPr>
          <p:cNvPr id="10" name="Picture 9"/>
          <p:cNvPicPr>
            <a:picLocks noChangeAspect="1"/>
          </p:cNvPicPr>
          <p:nvPr/>
        </p:nvPicPr>
        <p:blipFill>
          <a:blip r:embed="rId3"/>
          <a:stretch>
            <a:fillRect/>
          </a:stretch>
        </p:blipFill>
        <p:spPr>
          <a:xfrm>
            <a:off x="645773" y="4013156"/>
            <a:ext cx="1026886" cy="903164"/>
          </a:xfrm>
          <a:prstGeom prst="rect">
            <a:avLst/>
          </a:prstGeom>
        </p:spPr>
      </p:pic>
      <p:pic>
        <p:nvPicPr>
          <p:cNvPr id="11" name="Picture 10"/>
          <p:cNvPicPr>
            <a:picLocks noChangeAspect="1"/>
          </p:cNvPicPr>
          <p:nvPr/>
        </p:nvPicPr>
        <p:blipFill>
          <a:blip r:embed="rId4"/>
          <a:stretch>
            <a:fillRect/>
          </a:stretch>
        </p:blipFill>
        <p:spPr>
          <a:xfrm>
            <a:off x="6121312" y="4012939"/>
            <a:ext cx="1008669" cy="903599"/>
          </a:xfrm>
          <a:prstGeom prst="rect">
            <a:avLst/>
          </a:prstGeom>
        </p:spPr>
      </p:pic>
      <p:pic>
        <p:nvPicPr>
          <p:cNvPr id="12" name="Picture 11"/>
          <p:cNvPicPr>
            <a:picLocks noChangeAspect="1"/>
          </p:cNvPicPr>
          <p:nvPr/>
        </p:nvPicPr>
        <p:blipFill>
          <a:blip r:embed="rId5"/>
          <a:stretch>
            <a:fillRect/>
          </a:stretch>
        </p:blipFill>
        <p:spPr>
          <a:xfrm>
            <a:off x="6121311" y="2346140"/>
            <a:ext cx="977148" cy="903599"/>
          </a:xfrm>
          <a:prstGeom prst="rect">
            <a:avLst/>
          </a:prstGeom>
        </p:spPr>
      </p:pic>
      <p:sp>
        <p:nvSpPr>
          <p:cNvPr id="13" name="Rectangle 12"/>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a:solidFill>
                  <a:schemeClr val="bg1"/>
                </a:solidFill>
                <a:latin typeface="Arial" charset="0"/>
                <a:ea typeface="Arial" charset="0"/>
                <a:cs typeface="Arial" charset="0"/>
              </a:rPr>
              <a:t>28</a:t>
            </a:r>
            <a:endParaRPr lang="en-GB" sz="1400" dirty="0">
              <a:solidFill>
                <a:schemeClr val="bg1"/>
              </a:solidFill>
              <a:latin typeface="Arial" charset="0"/>
              <a:ea typeface="Arial" charset="0"/>
              <a:cs typeface="Arial" charset="0"/>
            </a:endParaRPr>
          </a:p>
        </p:txBody>
      </p:sp>
      <p:sp>
        <p:nvSpPr>
          <p:cNvPr id="15"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85868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3"/>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14"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2</a:t>
            </a:r>
          </a:p>
        </p:txBody>
      </p:sp>
      <p:sp>
        <p:nvSpPr>
          <p:cNvPr id="6" name="TextBox 5"/>
          <p:cNvSpPr txBox="1"/>
          <p:nvPr/>
        </p:nvSpPr>
        <p:spPr bwMode="auto">
          <a:xfrm>
            <a:off x="2011280" y="2326409"/>
            <a:ext cx="34366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Understand some of the most common modern methods</a:t>
            </a:r>
          </a:p>
          <a:p>
            <a:pPr eaLnBrk="1" hangingPunct="1"/>
            <a:r>
              <a:rPr lang="en-US" sz="2000" dirty="0">
                <a:latin typeface="Arial" charset="0"/>
                <a:ea typeface="Arial" charset="0"/>
                <a:cs typeface="Arial" charset="0"/>
              </a:rPr>
              <a:t>of construction</a:t>
            </a:r>
          </a:p>
        </p:txBody>
      </p:sp>
      <p:sp>
        <p:nvSpPr>
          <p:cNvPr id="8" name="TextBox 7"/>
          <p:cNvSpPr txBox="1"/>
          <p:nvPr/>
        </p:nvSpPr>
        <p:spPr bwMode="auto">
          <a:xfrm>
            <a:off x="2023093" y="4156962"/>
            <a:ext cx="352839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The risks they face during construction phase and as-built</a:t>
            </a:r>
          </a:p>
        </p:txBody>
      </p:sp>
      <p:sp>
        <p:nvSpPr>
          <p:cNvPr id="9" name="TextBox 8"/>
          <p:cNvSpPr txBox="1"/>
          <p:nvPr/>
        </p:nvSpPr>
        <p:spPr bwMode="auto">
          <a:xfrm>
            <a:off x="7582468" y="4156962"/>
            <a:ext cx="421250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Be aware of the combustibility of materials and how they are protected</a:t>
            </a:r>
          </a:p>
        </p:txBody>
      </p:sp>
      <p:sp>
        <p:nvSpPr>
          <p:cNvPr id="10" name="TextBox 9"/>
          <p:cNvSpPr txBox="1"/>
          <p:nvPr/>
        </p:nvSpPr>
        <p:spPr bwMode="auto">
          <a:xfrm>
            <a:off x="7582467" y="2312651"/>
            <a:ext cx="4201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2000" dirty="0">
                <a:latin typeface="Arial" charset="0"/>
                <a:ea typeface="Arial" charset="0"/>
                <a:cs typeface="Arial" charset="0"/>
              </a:rPr>
              <a:t>Understand the issues attached to non fire events such as escape of water, flood and impact</a:t>
            </a:r>
          </a:p>
        </p:txBody>
      </p:sp>
      <p:sp>
        <p:nvSpPr>
          <p:cNvPr id="15"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Learning objectives</a:t>
            </a:r>
          </a:p>
        </p:txBody>
      </p:sp>
      <p:pic>
        <p:nvPicPr>
          <p:cNvPr id="17" name="Picture 16"/>
          <p:cNvPicPr>
            <a:picLocks noChangeAspect="1"/>
          </p:cNvPicPr>
          <p:nvPr/>
        </p:nvPicPr>
        <p:blipFill>
          <a:blip r:embed="rId2"/>
          <a:stretch>
            <a:fillRect/>
          </a:stretch>
        </p:blipFill>
        <p:spPr>
          <a:xfrm>
            <a:off x="550863" y="2307992"/>
            <a:ext cx="1063528" cy="903599"/>
          </a:xfrm>
          <a:prstGeom prst="rect">
            <a:avLst/>
          </a:prstGeom>
        </p:spPr>
      </p:pic>
      <p:pic>
        <p:nvPicPr>
          <p:cNvPr id="18" name="Picture 17"/>
          <p:cNvPicPr>
            <a:picLocks noChangeAspect="1"/>
          </p:cNvPicPr>
          <p:nvPr/>
        </p:nvPicPr>
        <p:blipFill>
          <a:blip r:embed="rId3"/>
          <a:stretch>
            <a:fillRect/>
          </a:stretch>
        </p:blipFill>
        <p:spPr>
          <a:xfrm>
            <a:off x="645773" y="4013156"/>
            <a:ext cx="1026886" cy="903164"/>
          </a:xfrm>
          <a:prstGeom prst="rect">
            <a:avLst/>
          </a:prstGeom>
        </p:spPr>
      </p:pic>
      <p:pic>
        <p:nvPicPr>
          <p:cNvPr id="19" name="Picture 18"/>
          <p:cNvPicPr>
            <a:picLocks noChangeAspect="1"/>
          </p:cNvPicPr>
          <p:nvPr/>
        </p:nvPicPr>
        <p:blipFill>
          <a:blip r:embed="rId4"/>
          <a:stretch>
            <a:fillRect/>
          </a:stretch>
        </p:blipFill>
        <p:spPr>
          <a:xfrm>
            <a:off x="6121312" y="4012939"/>
            <a:ext cx="1008669" cy="903599"/>
          </a:xfrm>
          <a:prstGeom prst="rect">
            <a:avLst/>
          </a:prstGeom>
        </p:spPr>
      </p:pic>
      <p:pic>
        <p:nvPicPr>
          <p:cNvPr id="20" name="Picture 19"/>
          <p:cNvPicPr>
            <a:picLocks noChangeAspect="1"/>
          </p:cNvPicPr>
          <p:nvPr/>
        </p:nvPicPr>
        <p:blipFill>
          <a:blip r:embed="rId5"/>
          <a:stretch>
            <a:fillRect/>
          </a:stretch>
        </p:blipFill>
        <p:spPr>
          <a:xfrm>
            <a:off x="6121311" y="2346140"/>
            <a:ext cx="977148" cy="903599"/>
          </a:xfrm>
          <a:prstGeom prst="rect">
            <a:avLst/>
          </a:prstGeom>
        </p:spPr>
      </p:pic>
      <p:sp>
        <p:nvSpPr>
          <p:cNvPr id="22" name="Rectangle 21"/>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
        <p:nvSpPr>
          <p:cNvPr id="27" name="Slide Number Placeholder 4"/>
          <p:cNvSpPr txBox="1">
            <a:spLocks/>
          </p:cNvSpPr>
          <p:nvPr/>
        </p:nvSpPr>
        <p:spPr>
          <a:xfrm>
            <a:off x="10252800" y="6454800"/>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3</a:t>
            </a:r>
          </a:p>
        </p:txBody>
      </p:sp>
    </p:spTree>
    <p:extLst>
      <p:ext uri="{BB962C8B-B14F-4D97-AF65-F5344CB8AC3E}">
        <p14:creationId xmlns:p14="http://schemas.microsoft.com/office/powerpoint/2010/main" val="248160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2492896"/>
            <a:ext cx="8352928" cy="1015663"/>
          </a:xfrm>
          <a:prstGeom prst="rect">
            <a:avLst/>
          </a:prstGeom>
        </p:spPr>
        <p:txBody>
          <a:bodyPr wrap="square">
            <a:spAutoFit/>
          </a:bodyPr>
          <a:lstStyle/>
          <a:p>
            <a:pPr algn="ctr"/>
            <a:r>
              <a:rPr lang="en-GB" sz="6000" b="1" dirty="0">
                <a:solidFill>
                  <a:schemeClr val="bg1"/>
                </a:solidFill>
                <a:latin typeface="Georgia" panose="02040502050405020303" pitchFamily="18" charset="0"/>
              </a:rPr>
              <a:t>Thank You</a:t>
            </a:r>
          </a:p>
        </p:txBody>
      </p:sp>
    </p:spTree>
    <p:extLst>
      <p:ext uri="{BB962C8B-B14F-4D97-AF65-F5344CB8AC3E}">
        <p14:creationId xmlns:p14="http://schemas.microsoft.com/office/powerpoint/2010/main" val="11228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0536" y="404813"/>
            <a:ext cx="740934" cy="1284141"/>
          </a:xfrm>
          <a:prstGeom prst="rect">
            <a:avLst/>
          </a:prstGeom>
        </p:spPr>
      </p:pic>
      <p:sp>
        <p:nvSpPr>
          <p:cNvPr id="10" name="Footer Placeholder 3"/>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11"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1412776"/>
            <a:ext cx="5657088" cy="4764024"/>
          </a:xfrm>
          <a:prstGeom prst="rect">
            <a:avLst/>
          </a:prstGeom>
        </p:spPr>
      </p:pic>
      <p:sp>
        <p:nvSpPr>
          <p:cNvPr id="14"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Housing shortage</a:t>
            </a:r>
          </a:p>
        </p:txBody>
      </p:sp>
      <p:sp>
        <p:nvSpPr>
          <p:cNvPr id="16" name="TextBox 15"/>
          <p:cNvSpPr txBox="1"/>
          <p:nvPr/>
        </p:nvSpPr>
        <p:spPr bwMode="auto">
          <a:xfrm>
            <a:off x="6094801" y="2059200"/>
            <a:ext cx="52577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r>
              <a:rPr lang="en-US" sz="1400" dirty="0">
                <a:latin typeface="Arial" charset="0"/>
                <a:ea typeface="Arial" charset="0"/>
                <a:cs typeface="Arial" charset="0"/>
              </a:rPr>
              <a:t>England needs to build four million new homes to deal with an escalating crisis, according to research, prompting calls for the government to dramatically increase funding and set more ambitious targets.</a:t>
            </a:r>
          </a:p>
          <a:p>
            <a:pPr eaLnBrk="1" hangingPunct="1">
              <a:spcBef>
                <a:spcPts val="1200"/>
              </a:spcBef>
            </a:pPr>
            <a:r>
              <a:rPr lang="en-US" sz="1400" dirty="0">
                <a:latin typeface="Arial" charset="0"/>
                <a:ea typeface="Arial" charset="0"/>
                <a:cs typeface="Arial" charset="0"/>
              </a:rPr>
              <a:t>Groundbreaking research be Heriot-Watt University says England has a backlog of 3.91 million homes, meaning 340,000 new homes need to be built each year until 2031.</a:t>
            </a:r>
          </a:p>
          <a:p>
            <a:pPr eaLnBrk="1" hangingPunct="1">
              <a:spcBef>
                <a:spcPts val="1200"/>
              </a:spcBef>
            </a:pPr>
            <a:r>
              <a:rPr lang="en-US" sz="1400" dirty="0">
                <a:latin typeface="Arial" charset="0"/>
                <a:ea typeface="Arial" charset="0"/>
                <a:cs typeface="Arial" charset="0"/>
              </a:rPr>
              <a:t>This figure is significantly higher than the government’s current target of 300,000 homes annually.</a:t>
            </a:r>
          </a:p>
        </p:txBody>
      </p:sp>
      <p:sp>
        <p:nvSpPr>
          <p:cNvPr id="17" name="Rectangle 16"/>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Slide Number Placeholder 4"/>
          <p:cNvSpPr txBox="1">
            <a:spLocks/>
          </p:cNvSpPr>
          <p:nvPr/>
        </p:nvSpPr>
        <p:spPr>
          <a:xfrm>
            <a:off x="10252800" y="6454800"/>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4</a:t>
            </a:r>
          </a:p>
        </p:txBody>
      </p:sp>
      <p:sp>
        <p:nvSpPr>
          <p:cNvPr id="13"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28776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6</a:t>
            </a:r>
          </a:p>
        </p:txBody>
      </p:sp>
      <p:sp>
        <p:nvSpPr>
          <p:cNvPr id="11" name="TextBox 10"/>
          <p:cNvSpPr txBox="1"/>
          <p:nvPr/>
        </p:nvSpPr>
        <p:spPr bwMode="auto">
          <a:xfrm>
            <a:off x="569791" y="2244010"/>
            <a:ext cx="6822353" cy="3705270"/>
          </a:xfrm>
          <a:prstGeom prst="rect">
            <a:avLst/>
          </a:prstGeom>
          <a:noFill/>
          <a:ln>
            <a:noFill/>
          </a:ln>
          <a:extLst/>
        </p:spPr>
        <p:txBody>
          <a:bodyPr wrap="square" lIns="0" tIns="0" rIns="0" bIns="0" rtlCol="0" anchor="t" anchorCtr="0">
            <a:noAutofit/>
          </a:bodyPr>
          <a:lstStyle/>
          <a:p>
            <a:r>
              <a:rPr lang="en-GB" sz="2000" b="1" dirty="0">
                <a:solidFill>
                  <a:schemeClr val="bg1"/>
                </a:solidFill>
                <a:latin typeface="Arial" charset="0"/>
                <a:ea typeface="Arial" charset="0"/>
                <a:cs typeface="Arial" charset="0"/>
              </a:rPr>
              <a:t>How long does it take to build a traditional house?</a:t>
            </a:r>
          </a:p>
          <a:p>
            <a:pPr>
              <a:spcBef>
                <a:spcPts val="600"/>
              </a:spcBef>
            </a:pPr>
            <a:r>
              <a:rPr lang="en-GB" sz="1600" dirty="0">
                <a:solidFill>
                  <a:schemeClr val="bg1"/>
                </a:solidFill>
                <a:latin typeface="Arial" charset="0"/>
                <a:ea typeface="Arial" charset="0"/>
                <a:cs typeface="Arial" charset="0"/>
              </a:rPr>
              <a:t>On average </a:t>
            </a:r>
            <a:r>
              <a:rPr lang="mr-IN" sz="1600" dirty="0">
                <a:solidFill>
                  <a:schemeClr val="bg1"/>
                </a:solidFill>
                <a:latin typeface="Arial" charset="0"/>
                <a:ea typeface="Arial" charset="0"/>
                <a:cs typeface="Arial" charset="0"/>
              </a:rPr>
              <a:t>–</a:t>
            </a:r>
            <a:r>
              <a:rPr lang="en-GB" sz="1600" dirty="0">
                <a:solidFill>
                  <a:schemeClr val="bg1"/>
                </a:solidFill>
                <a:latin typeface="Arial" charset="0"/>
                <a:ea typeface="Arial" charset="0"/>
                <a:cs typeface="Arial" charset="0"/>
              </a:rPr>
              <a:t> 32 weeks</a:t>
            </a:r>
          </a:p>
          <a:p>
            <a:pPr>
              <a:spcBef>
                <a:spcPts val="1200"/>
              </a:spcBef>
            </a:pPr>
            <a:r>
              <a:rPr lang="en-GB" sz="2000" b="1" dirty="0">
                <a:solidFill>
                  <a:schemeClr val="bg1"/>
                </a:solidFill>
                <a:latin typeface="Arial" charset="0"/>
                <a:ea typeface="Arial" charset="0"/>
                <a:cs typeface="Arial" charset="0"/>
              </a:rPr>
              <a:t>How long to build a modular house?</a:t>
            </a:r>
          </a:p>
          <a:p>
            <a:pPr>
              <a:spcBef>
                <a:spcPts val="600"/>
              </a:spcBef>
            </a:pPr>
            <a:r>
              <a:rPr lang="en-GB" sz="1600" dirty="0">
                <a:solidFill>
                  <a:schemeClr val="bg1"/>
                </a:solidFill>
                <a:latin typeface="Arial" charset="0"/>
                <a:ea typeface="Arial" charset="0"/>
                <a:cs typeface="Arial" charset="0"/>
              </a:rPr>
              <a:t>36 hours on average for the actual installation (excludes groundworks)</a:t>
            </a:r>
          </a:p>
          <a:p>
            <a:pPr marL="285750" indent="-285750">
              <a:spcBef>
                <a:spcPts val="1200"/>
              </a:spcBef>
              <a:buFont typeface="Arial" charset="0"/>
              <a:buChar char="•"/>
            </a:pPr>
            <a:r>
              <a:rPr lang="en-GB" sz="1600" dirty="0">
                <a:solidFill>
                  <a:schemeClr val="bg1"/>
                </a:solidFill>
                <a:latin typeface="Arial" charset="0"/>
                <a:ea typeface="Arial" charset="0"/>
                <a:cs typeface="Arial" charset="0"/>
              </a:rPr>
              <a:t>Not impacted by weather halting production – most of </a:t>
            </a:r>
            <a:br>
              <a:rPr lang="en-GB" sz="1600" dirty="0">
                <a:solidFill>
                  <a:schemeClr val="bg1"/>
                </a:solidFill>
                <a:latin typeface="Arial" charset="0"/>
                <a:ea typeface="Arial" charset="0"/>
                <a:cs typeface="Arial" charset="0"/>
              </a:rPr>
            </a:br>
            <a:r>
              <a:rPr lang="en-GB" sz="1600" dirty="0">
                <a:solidFill>
                  <a:schemeClr val="bg1"/>
                </a:solidFill>
                <a:latin typeface="Arial" charset="0"/>
                <a:ea typeface="Arial" charset="0"/>
                <a:cs typeface="Arial" charset="0"/>
              </a:rPr>
              <a:t>the work is in a factory environment</a:t>
            </a:r>
          </a:p>
          <a:p>
            <a:pPr marL="285750" indent="-285750">
              <a:spcBef>
                <a:spcPts val="600"/>
              </a:spcBef>
              <a:buFont typeface="Arial" charset="0"/>
              <a:buChar char="•"/>
            </a:pPr>
            <a:r>
              <a:rPr lang="en-GB" sz="1600" dirty="0">
                <a:solidFill>
                  <a:schemeClr val="bg1"/>
                </a:solidFill>
                <a:latin typeface="Arial" charset="0"/>
                <a:ea typeface="Arial" charset="0"/>
                <a:cs typeface="Arial" charset="0"/>
              </a:rPr>
              <a:t>Quality Control – Factory environment for pods/modules with</a:t>
            </a:r>
            <a:br>
              <a:rPr lang="en-GB" sz="1600" dirty="0">
                <a:solidFill>
                  <a:schemeClr val="bg1"/>
                </a:solidFill>
                <a:latin typeface="Arial" charset="0"/>
                <a:ea typeface="Arial" charset="0"/>
                <a:cs typeface="Arial" charset="0"/>
              </a:rPr>
            </a:br>
            <a:r>
              <a:rPr lang="en-GB" sz="1600" dirty="0">
                <a:solidFill>
                  <a:schemeClr val="bg1"/>
                </a:solidFill>
                <a:latin typeface="Arial" charset="0"/>
                <a:ea typeface="Arial" charset="0"/>
                <a:cs typeface="Arial" charset="0"/>
              </a:rPr>
              <a:t>strict tolerances</a:t>
            </a:r>
          </a:p>
          <a:p>
            <a:pPr marL="285750" indent="-285750">
              <a:spcBef>
                <a:spcPts val="600"/>
              </a:spcBef>
              <a:buFont typeface="Arial" charset="0"/>
              <a:buChar char="•"/>
            </a:pPr>
            <a:r>
              <a:rPr lang="en-GB" sz="1600" dirty="0">
                <a:solidFill>
                  <a:schemeClr val="bg1"/>
                </a:solidFill>
                <a:latin typeface="Arial" charset="0"/>
                <a:ea typeface="Arial" charset="0"/>
                <a:cs typeface="Arial" charset="0"/>
              </a:rPr>
              <a:t>How often do you hear of poor build standards in </a:t>
            </a:r>
            <a:br>
              <a:rPr lang="en-GB" sz="1600" dirty="0">
                <a:solidFill>
                  <a:schemeClr val="bg1"/>
                </a:solidFill>
                <a:latin typeface="Arial" charset="0"/>
                <a:ea typeface="Arial" charset="0"/>
                <a:cs typeface="Arial" charset="0"/>
              </a:rPr>
            </a:br>
            <a:r>
              <a:rPr lang="en-GB" sz="1600" dirty="0">
                <a:solidFill>
                  <a:schemeClr val="bg1"/>
                </a:solidFill>
                <a:latin typeface="Arial" charset="0"/>
                <a:ea typeface="Arial" charset="0"/>
                <a:cs typeface="Arial" charset="0"/>
              </a:rPr>
              <a:t>new houses? </a:t>
            </a:r>
          </a:p>
          <a:p>
            <a:pPr marL="285750" indent="-285750">
              <a:spcBef>
                <a:spcPts val="600"/>
              </a:spcBef>
              <a:buFont typeface="Arial" charset="0"/>
              <a:buChar char="•"/>
            </a:pPr>
            <a:r>
              <a:rPr lang="en-GB" sz="1600" dirty="0">
                <a:solidFill>
                  <a:schemeClr val="bg1"/>
                </a:solidFill>
                <a:latin typeface="Arial" charset="0"/>
                <a:ea typeface="Arial" charset="0"/>
                <a:cs typeface="Arial" charset="0"/>
              </a:rPr>
              <a:t>Lower cost for the property often considerably so</a:t>
            </a:r>
            <a:endParaRPr lang="en-US" sz="1600" dirty="0">
              <a:solidFill>
                <a:schemeClr val="bg1"/>
              </a:solidFill>
              <a:latin typeface="Arial" charset="0"/>
              <a:ea typeface="Arial" charset="0"/>
              <a:cs typeface="Arial" charset="0"/>
            </a:endParaRPr>
          </a:p>
          <a:p>
            <a:pPr>
              <a:spcBef>
                <a:spcPts val="600"/>
              </a:spcBef>
            </a:pPr>
            <a:endParaRPr lang="en-GB" dirty="0">
              <a:solidFill>
                <a:schemeClr val="bg1"/>
              </a:solidFill>
              <a:latin typeface="Arial" charset="0"/>
              <a:ea typeface="Arial" charset="0"/>
              <a:cs typeface="Arial" charset="0"/>
            </a:endParaRPr>
          </a:p>
        </p:txBody>
      </p:sp>
      <p:pic>
        <p:nvPicPr>
          <p:cNvPr id="13" name="Picture 12"/>
          <p:cNvPicPr>
            <a:picLocks noChangeAspect="1"/>
          </p:cNvPicPr>
          <p:nvPr/>
        </p:nvPicPr>
        <p:blipFill>
          <a:blip r:embed="rId3"/>
          <a:stretch>
            <a:fillRect/>
          </a:stretch>
        </p:blipFill>
        <p:spPr>
          <a:xfrm>
            <a:off x="7524222" y="2135610"/>
            <a:ext cx="477270" cy="528729"/>
          </a:xfrm>
          <a:prstGeom prst="rect">
            <a:avLst/>
          </a:prstGeom>
        </p:spPr>
      </p:pic>
      <p:sp>
        <p:nvSpPr>
          <p:cNvPr id="9" name="Title 1"/>
          <p:cNvSpPr txBox="1">
            <a:spLocks/>
          </p:cNvSpPr>
          <p:nvPr/>
        </p:nvSpPr>
        <p:spPr>
          <a:xfrm>
            <a:off x="550800" y="403200"/>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Drivers for new methods</a:t>
            </a:r>
          </a:p>
        </p:txBody>
      </p:sp>
      <p:sp>
        <p:nvSpPr>
          <p:cNvPr id="6"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11066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7</a:t>
            </a:r>
          </a:p>
        </p:txBody>
      </p:sp>
      <p:sp>
        <p:nvSpPr>
          <p:cNvPr id="11" name="TextBox 10"/>
          <p:cNvSpPr txBox="1"/>
          <p:nvPr/>
        </p:nvSpPr>
        <p:spPr bwMode="auto">
          <a:xfrm>
            <a:off x="550863" y="2034015"/>
            <a:ext cx="8352305" cy="3657318"/>
          </a:xfrm>
          <a:prstGeom prst="rect">
            <a:avLst/>
          </a:prstGeom>
          <a:noFill/>
          <a:ln>
            <a:noFill/>
          </a:ln>
          <a:extLst/>
        </p:spPr>
        <p:txBody>
          <a:bodyPr wrap="square" lIns="0" tIns="0" rIns="0" bIns="0" rtlCol="0" anchor="t" anchorCtr="0">
            <a:noAutofit/>
          </a:bodyPr>
          <a:lstStyle/>
          <a:p>
            <a:r>
              <a:rPr lang="en-GB" sz="2000" b="1" dirty="0">
                <a:solidFill>
                  <a:schemeClr val="bg1"/>
                </a:solidFill>
                <a:latin typeface="Arial" charset="0"/>
                <a:ea typeface="Arial" charset="0"/>
                <a:cs typeface="Arial" charset="0"/>
              </a:rPr>
              <a:t>Imagine a fire that destroys a large part of the premises</a:t>
            </a:r>
          </a:p>
          <a:p>
            <a:pPr marL="342900" indent="-342900">
              <a:spcBef>
                <a:spcPts val="1200"/>
              </a:spcBef>
              <a:buFont typeface="Arial" panose="020B0604020202020204" pitchFamily="34" charset="0"/>
              <a:buChar char="•"/>
            </a:pPr>
            <a:r>
              <a:rPr lang="en-GB" sz="1600" dirty="0">
                <a:solidFill>
                  <a:schemeClr val="bg1"/>
                </a:solidFill>
                <a:latin typeface="Arial" charset="0"/>
                <a:ea typeface="Arial" charset="0"/>
                <a:cs typeface="Arial" charset="0"/>
              </a:rPr>
              <a:t>How long to reinstate? </a:t>
            </a:r>
          </a:p>
          <a:p>
            <a:pPr marL="342900" indent="-342900">
              <a:buFont typeface="Arial" panose="020B0604020202020204" pitchFamily="34" charset="0"/>
              <a:buChar char="•"/>
            </a:pPr>
            <a:r>
              <a:rPr lang="en-GB" sz="1600" dirty="0">
                <a:solidFill>
                  <a:schemeClr val="bg1"/>
                </a:solidFill>
                <a:latin typeface="Arial" charset="0"/>
                <a:ea typeface="Arial" charset="0"/>
                <a:cs typeface="Arial" charset="0"/>
              </a:rPr>
              <a:t>Weeks, months, years? </a:t>
            </a:r>
          </a:p>
          <a:p>
            <a:pPr>
              <a:spcBef>
                <a:spcPts val="2400"/>
              </a:spcBef>
            </a:pPr>
            <a:r>
              <a:rPr lang="en-GB" sz="1600" dirty="0">
                <a:solidFill>
                  <a:schemeClr val="bg1"/>
                </a:solidFill>
                <a:latin typeface="Arial" charset="0"/>
                <a:ea typeface="Arial" charset="0"/>
                <a:cs typeface="Arial" charset="0"/>
              </a:rPr>
              <a:t>Alternatives are available, which shows</a:t>
            </a:r>
            <a:br>
              <a:rPr lang="en-GB" sz="1600" dirty="0">
                <a:solidFill>
                  <a:schemeClr val="bg1"/>
                </a:solidFill>
                <a:latin typeface="Arial" charset="0"/>
                <a:ea typeface="Arial" charset="0"/>
                <a:cs typeface="Arial" charset="0"/>
              </a:rPr>
            </a:br>
            <a:r>
              <a:rPr lang="en-GB" sz="1600" dirty="0">
                <a:solidFill>
                  <a:schemeClr val="bg1"/>
                </a:solidFill>
                <a:latin typeface="Arial" charset="0"/>
                <a:ea typeface="Arial" charset="0"/>
                <a:cs typeface="Arial" charset="0"/>
              </a:rPr>
              <a:t>how quickly rebuild could happen:</a:t>
            </a:r>
          </a:p>
          <a:p>
            <a:endParaRPr lang="en-GB" sz="2400" b="1" dirty="0">
              <a:solidFill>
                <a:schemeClr val="bg1"/>
              </a:solidFill>
              <a:latin typeface="Arial" charset="0"/>
              <a:ea typeface="Arial" charset="0"/>
              <a:cs typeface="Arial" charset="0"/>
            </a:endParaRPr>
          </a:p>
        </p:txBody>
      </p:sp>
      <p:sp>
        <p:nvSpPr>
          <p:cNvPr id="9" name="Footer Placeholder 3">
            <a:extLst>
              <a:ext uri="{FF2B5EF4-FFF2-40B4-BE49-F238E27FC236}">
                <a16:creationId xmlns:a16="http://schemas.microsoft.com/office/drawing/2014/main" id="{C7408BA6-2175-E34F-ACD0-D44E8C5EE5F5}"/>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8"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Commercial Business Interruption</a:t>
            </a: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967" y="3140968"/>
            <a:ext cx="864096" cy="864096"/>
          </a:xfrm>
          <a:prstGeom prst="rect">
            <a:avLst/>
          </a:prstGeom>
        </p:spPr>
      </p:pic>
      <p:sp>
        <p:nvSpPr>
          <p:cNvPr id="10" name="Rectangle 9">
            <a:extLst>
              <a:ext uri="{FF2B5EF4-FFF2-40B4-BE49-F238E27FC236}">
                <a16:creationId xmlns:a16="http://schemas.microsoft.com/office/drawing/2014/main" id="{A4B15579-DBF9-6645-8FEF-36A01673CDC8}"/>
              </a:ext>
            </a:extLst>
          </p:cNvPr>
          <p:cNvSpPr/>
          <p:nvPr/>
        </p:nvSpPr>
        <p:spPr>
          <a:xfrm>
            <a:off x="0" y="0"/>
            <a:ext cx="12192000" cy="12687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Title 1"/>
          <p:cNvSpPr txBox="1">
            <a:spLocks/>
          </p:cNvSpPr>
          <p:nvPr/>
        </p:nvSpPr>
        <p:spPr>
          <a:xfrm>
            <a:off x="550800" y="403200"/>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Commercial business interruption</a:t>
            </a:r>
          </a:p>
        </p:txBody>
      </p:sp>
    </p:spTree>
    <p:extLst>
      <p:ext uri="{BB962C8B-B14F-4D97-AF65-F5344CB8AC3E}">
        <p14:creationId xmlns:p14="http://schemas.microsoft.com/office/powerpoint/2010/main" val="425074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p:nvPr/>
        </p:nvSpPr>
        <p:spPr>
          <a:xfrm>
            <a:off x="2639616" y="4"/>
            <a:ext cx="8103825" cy="6858000"/>
          </a:xfrm>
          <a:custGeom>
            <a:avLst/>
            <a:gdLst>
              <a:gd name="connsiteX0" fmla="*/ 0 w 7250400"/>
              <a:gd name="connsiteY0" fmla="*/ 0 h 6858000"/>
              <a:gd name="connsiteX1" fmla="*/ 7250400 w 7250400"/>
              <a:gd name="connsiteY1" fmla="*/ 0 h 6858000"/>
              <a:gd name="connsiteX2" fmla="*/ 7250400 w 7250400"/>
              <a:gd name="connsiteY2" fmla="*/ 6858000 h 6858000"/>
              <a:gd name="connsiteX3" fmla="*/ 0 w 7250400"/>
              <a:gd name="connsiteY3" fmla="*/ 6858000 h 6858000"/>
              <a:gd name="connsiteX4" fmla="*/ 0 w 7250400"/>
              <a:gd name="connsiteY4" fmla="*/ 0 h 6858000"/>
              <a:gd name="connsiteX0" fmla="*/ 5326743 w 7250400"/>
              <a:gd name="connsiteY0" fmla="*/ 29029 h 6858000"/>
              <a:gd name="connsiteX1" fmla="*/ 7250400 w 7250400"/>
              <a:gd name="connsiteY1" fmla="*/ 0 h 6858000"/>
              <a:gd name="connsiteX2" fmla="*/ 7250400 w 7250400"/>
              <a:gd name="connsiteY2" fmla="*/ 6858000 h 6858000"/>
              <a:gd name="connsiteX3" fmla="*/ 0 w 7250400"/>
              <a:gd name="connsiteY3" fmla="*/ 6858000 h 6858000"/>
              <a:gd name="connsiteX4" fmla="*/ 5326743 w 7250400"/>
              <a:gd name="connsiteY4" fmla="*/ 29029 h 6858000"/>
              <a:gd name="connsiteX0" fmla="*/ 5297715 w 7250400"/>
              <a:gd name="connsiteY0" fmla="*/ 14514 h 6858000"/>
              <a:gd name="connsiteX1" fmla="*/ 7250400 w 7250400"/>
              <a:gd name="connsiteY1" fmla="*/ 0 h 6858000"/>
              <a:gd name="connsiteX2" fmla="*/ 7250400 w 7250400"/>
              <a:gd name="connsiteY2" fmla="*/ 6858000 h 6858000"/>
              <a:gd name="connsiteX3" fmla="*/ 0 w 7250400"/>
              <a:gd name="connsiteY3" fmla="*/ 6858000 h 6858000"/>
              <a:gd name="connsiteX4" fmla="*/ 5297715 w 7250400"/>
              <a:gd name="connsiteY4" fmla="*/ 14514 h 6858000"/>
              <a:gd name="connsiteX0" fmla="*/ 5302478 w 7250400"/>
              <a:gd name="connsiteY0" fmla="*/ 2607 h 6858000"/>
              <a:gd name="connsiteX1" fmla="*/ 7250400 w 7250400"/>
              <a:gd name="connsiteY1" fmla="*/ 0 h 6858000"/>
              <a:gd name="connsiteX2" fmla="*/ 7250400 w 7250400"/>
              <a:gd name="connsiteY2" fmla="*/ 6858000 h 6858000"/>
              <a:gd name="connsiteX3" fmla="*/ 0 w 7250400"/>
              <a:gd name="connsiteY3" fmla="*/ 6858000 h 6858000"/>
              <a:gd name="connsiteX4" fmla="*/ 5302478 w 7250400"/>
              <a:gd name="connsiteY4" fmla="*/ 260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0400" h="6858000">
                <a:moveTo>
                  <a:pt x="5302478" y="2607"/>
                </a:moveTo>
                <a:lnTo>
                  <a:pt x="7250400" y="0"/>
                </a:lnTo>
                <a:lnTo>
                  <a:pt x="7250400" y="6858000"/>
                </a:lnTo>
                <a:lnTo>
                  <a:pt x="0" y="6858000"/>
                </a:lnTo>
                <a:lnTo>
                  <a:pt x="5302478" y="2607"/>
                </a:lnTo>
                <a:close/>
              </a:path>
            </a:pathLst>
          </a:cu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dirty="0"/>
          </a:p>
        </p:txBody>
      </p:sp>
      <p:sp>
        <p:nvSpPr>
          <p:cNvPr id="10" name="Rectangle 9">
            <a:extLst>
              <a:ext uri="{FF2B5EF4-FFF2-40B4-BE49-F238E27FC236}">
                <a16:creationId xmlns:a16="http://schemas.microsoft.com/office/drawing/2014/main" id="{A4B15579-DBF9-6645-8FEF-36A01673CDC8}"/>
              </a:ext>
            </a:extLst>
          </p:cNvPr>
          <p:cNvSpPr/>
          <p:nvPr/>
        </p:nvSpPr>
        <p:spPr>
          <a:xfrm>
            <a:off x="0" y="0"/>
            <a:ext cx="12192000" cy="12687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Health &amp; Safety</a:t>
            </a:r>
          </a:p>
        </p:txBody>
      </p:sp>
      <p:sp>
        <p:nvSpPr>
          <p:cNvPr id="11" name="Rectangle 10"/>
          <p:cNvSpPr/>
          <p:nvPr/>
        </p:nvSpPr>
        <p:spPr>
          <a:xfrm>
            <a:off x="4" y="6317277"/>
            <a:ext cx="12192000" cy="540727"/>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Box 11"/>
          <p:cNvSpPr txBox="1"/>
          <p:nvPr/>
        </p:nvSpPr>
        <p:spPr bwMode="auto">
          <a:xfrm>
            <a:off x="558000" y="1661319"/>
            <a:ext cx="524996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r>
              <a:rPr lang="en-GB" sz="2000" dirty="0">
                <a:latin typeface="Arial" charset="0"/>
                <a:ea typeface="Arial" charset="0"/>
                <a:cs typeface="Arial" charset="0"/>
              </a:rPr>
              <a:t>The construction sector is one of the highest risk for major injury: </a:t>
            </a:r>
          </a:p>
        </p:txBody>
      </p:sp>
      <p:sp>
        <p:nvSpPr>
          <p:cNvPr id="13" name="TextBox 12"/>
          <p:cNvSpPr txBox="1"/>
          <p:nvPr/>
        </p:nvSpPr>
        <p:spPr bwMode="auto">
          <a:xfrm>
            <a:off x="1183980" y="2746578"/>
            <a:ext cx="343998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r>
              <a:rPr lang="en-GB" sz="1600" b="1" dirty="0">
                <a:latin typeface="Georgia" charset="0"/>
                <a:ea typeface="Georgia" charset="0"/>
                <a:cs typeface="Georgia" charset="0"/>
              </a:rPr>
              <a:t>According to recent research by the Health and Safety Executive, although the construction industry only accounts for 5% of the UK's workforce, figures show that 22% of fatal injuries and 10% of reported major injuries are occurring within</a:t>
            </a:r>
          </a:p>
          <a:p>
            <a:r>
              <a:rPr lang="en-GB" sz="1600" b="1" dirty="0">
                <a:latin typeface="Georgia" charset="0"/>
                <a:ea typeface="Georgia" charset="0"/>
                <a:cs typeface="Georgia" charset="0"/>
              </a:rPr>
              <a:t>this sector.</a:t>
            </a:r>
          </a:p>
        </p:txBody>
      </p:sp>
      <p:grpSp>
        <p:nvGrpSpPr>
          <p:cNvPr id="14" name="Group 13"/>
          <p:cNvGrpSpPr/>
          <p:nvPr/>
        </p:nvGrpSpPr>
        <p:grpSpPr>
          <a:xfrm>
            <a:off x="424291" y="2445141"/>
            <a:ext cx="3129084" cy="3259356"/>
            <a:chOff x="-7102351" y="2729983"/>
            <a:chExt cx="3009287" cy="4338203"/>
          </a:xfrm>
        </p:grpSpPr>
        <p:sp>
          <p:nvSpPr>
            <p:cNvPr id="15" name="Rectangle 14"/>
            <p:cNvSpPr/>
            <p:nvPr/>
          </p:nvSpPr>
          <p:spPr>
            <a:xfrm>
              <a:off x="-5110342" y="5436971"/>
              <a:ext cx="1017278" cy="1631215"/>
            </a:xfrm>
            <a:prstGeom prst="rect">
              <a:avLst/>
            </a:prstGeom>
          </p:spPr>
          <p:txBody>
            <a:bodyPr wrap="square" anchor="t">
              <a:spAutoFit/>
            </a:bodyPr>
            <a:lstStyle/>
            <a:p>
              <a:r>
                <a:rPr lang="en-US" sz="10000" b="1" dirty="0">
                  <a:latin typeface="Georgia" charset="0"/>
                  <a:ea typeface="Georgia" charset="0"/>
                  <a:cs typeface="Georgia" charset="0"/>
                </a:rPr>
                <a:t>”</a:t>
              </a:r>
              <a:endParaRPr lang="en-US" sz="10000" dirty="0"/>
            </a:p>
          </p:txBody>
        </p:sp>
        <p:sp>
          <p:nvSpPr>
            <p:cNvPr id="17" name="Rectangle 16"/>
            <p:cNvSpPr/>
            <p:nvPr/>
          </p:nvSpPr>
          <p:spPr>
            <a:xfrm>
              <a:off x="-7102351" y="2729983"/>
              <a:ext cx="1268844" cy="1761497"/>
            </a:xfrm>
            <a:prstGeom prst="rect">
              <a:avLst/>
            </a:prstGeom>
          </p:spPr>
          <p:txBody>
            <a:bodyPr wrap="square">
              <a:spAutoFit/>
            </a:bodyPr>
            <a:lstStyle/>
            <a:p>
              <a:r>
                <a:rPr lang="en-US" sz="8000" b="1" dirty="0">
                  <a:latin typeface="Georgia" charset="0"/>
                  <a:ea typeface="Georgia" charset="0"/>
                  <a:cs typeface="Georgia" charset="0"/>
                </a:rPr>
                <a:t>“</a:t>
              </a:r>
              <a:endParaRPr lang="en-US" sz="8000" dirty="0"/>
            </a:p>
          </p:txBody>
        </p:sp>
      </p:grpSp>
      <p:sp>
        <p:nvSpPr>
          <p:cNvPr id="20" name="Rectangle 19"/>
          <p:cNvSpPr/>
          <p:nvPr/>
        </p:nvSpPr>
        <p:spPr>
          <a:xfrm>
            <a:off x="10344472" y="1268760"/>
            <a:ext cx="1847528" cy="5544616"/>
          </a:xfrm>
          <a:prstGeom prst="rect">
            <a:avLst/>
          </a:prstGeom>
          <a:solidFill>
            <a:srgbClr val="0271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30" name="Group 29"/>
          <p:cNvGrpSpPr/>
          <p:nvPr/>
        </p:nvGrpSpPr>
        <p:grpSpPr>
          <a:xfrm>
            <a:off x="7528531" y="1577005"/>
            <a:ext cx="4183203" cy="1440000"/>
            <a:chOff x="7528531" y="1577005"/>
            <a:chExt cx="4183203" cy="1440000"/>
          </a:xfrm>
        </p:grpSpPr>
        <p:sp>
          <p:nvSpPr>
            <p:cNvPr id="23" name="Rectangle 22"/>
            <p:cNvSpPr/>
            <p:nvPr/>
          </p:nvSpPr>
          <p:spPr>
            <a:xfrm>
              <a:off x="7528535" y="1577005"/>
              <a:ext cx="4183199" cy="144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TextBox 21"/>
            <p:cNvSpPr txBox="1"/>
            <p:nvPr/>
          </p:nvSpPr>
          <p:spPr bwMode="auto">
            <a:xfrm>
              <a:off x="7528531" y="1773785"/>
              <a:ext cx="417926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algn="ctr"/>
              <a:r>
                <a:rPr lang="en-GB" sz="2800" b="1" dirty="0">
                  <a:solidFill>
                    <a:schemeClr val="bg1"/>
                  </a:solidFill>
                  <a:latin typeface="Georgia" charset="0"/>
                  <a:ea typeface="Georgia" charset="0"/>
                  <a:cs typeface="Georgia" charset="0"/>
                </a:rPr>
                <a:t>New methods</a:t>
              </a:r>
            </a:p>
            <a:p>
              <a:pPr algn="ctr"/>
              <a:r>
                <a:rPr lang="en-GB" sz="2000" dirty="0">
                  <a:solidFill>
                    <a:schemeClr val="bg1"/>
                  </a:solidFill>
                  <a:latin typeface="Arial" charset="0"/>
                  <a:ea typeface="Arial" charset="0"/>
                  <a:cs typeface="Arial" charset="0"/>
                </a:rPr>
                <a:t>of construction can </a:t>
              </a:r>
            </a:p>
            <a:p>
              <a:pPr algn="ctr"/>
              <a:r>
                <a:rPr lang="en-GB" sz="2000" dirty="0">
                  <a:solidFill>
                    <a:schemeClr val="bg1"/>
                  </a:solidFill>
                  <a:latin typeface="Arial" charset="0"/>
                  <a:ea typeface="Arial" charset="0"/>
                  <a:cs typeface="Arial" charset="0"/>
                </a:rPr>
                <a:t>positively impact on these figures</a:t>
              </a:r>
            </a:p>
          </p:txBody>
        </p:sp>
      </p:grpSp>
      <p:grpSp>
        <p:nvGrpSpPr>
          <p:cNvPr id="31" name="Group 30"/>
          <p:cNvGrpSpPr/>
          <p:nvPr/>
        </p:nvGrpSpPr>
        <p:grpSpPr>
          <a:xfrm>
            <a:off x="6252672" y="3283294"/>
            <a:ext cx="4183199" cy="1260000"/>
            <a:chOff x="6252672" y="3286474"/>
            <a:chExt cx="4183199" cy="1260000"/>
          </a:xfrm>
        </p:grpSpPr>
        <p:sp>
          <p:nvSpPr>
            <p:cNvPr id="25" name="Rectangle 24"/>
            <p:cNvSpPr/>
            <p:nvPr/>
          </p:nvSpPr>
          <p:spPr>
            <a:xfrm>
              <a:off x="6252672" y="3286474"/>
              <a:ext cx="4183199" cy="126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TextBox 25"/>
            <p:cNvSpPr txBox="1"/>
            <p:nvPr/>
          </p:nvSpPr>
          <p:spPr bwMode="auto">
            <a:xfrm>
              <a:off x="6252672" y="3547142"/>
              <a:ext cx="41831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ctr" anchorCtr="0">
              <a:spAutoFit/>
            </a:bodyPr>
            <a:lstStyle/>
            <a:p>
              <a:pPr marL="0" lvl="1" indent="0" algn="ctr">
                <a:buNone/>
              </a:pPr>
              <a:r>
                <a:rPr lang="en-GB" sz="2800" b="1" dirty="0">
                  <a:solidFill>
                    <a:schemeClr val="bg1"/>
                  </a:solidFill>
                  <a:latin typeface="Georgia" charset="0"/>
                  <a:ea typeface="Georgia" charset="0"/>
                  <a:cs typeface="Georgia" charset="0"/>
                </a:rPr>
                <a:t>Quicker build</a:t>
              </a:r>
            </a:p>
            <a:p>
              <a:pPr marL="0" lvl="1" indent="0" algn="ctr">
                <a:buNone/>
              </a:pPr>
              <a:r>
                <a:rPr lang="en-GB" sz="2000" dirty="0">
                  <a:solidFill>
                    <a:schemeClr val="bg1"/>
                  </a:solidFill>
                  <a:latin typeface="Arial" charset="0"/>
                  <a:ea typeface="Arial" charset="0"/>
                  <a:cs typeface="Arial" charset="0"/>
                </a:rPr>
                <a:t>= Less time on site</a:t>
              </a:r>
            </a:p>
          </p:txBody>
        </p:sp>
      </p:grpSp>
      <p:grpSp>
        <p:nvGrpSpPr>
          <p:cNvPr id="32" name="Group 31"/>
          <p:cNvGrpSpPr/>
          <p:nvPr/>
        </p:nvGrpSpPr>
        <p:grpSpPr>
          <a:xfrm>
            <a:off x="5032153" y="4817749"/>
            <a:ext cx="3240004" cy="1260000"/>
            <a:chOff x="5032153" y="4817749"/>
            <a:chExt cx="3240004" cy="1260000"/>
          </a:xfrm>
        </p:grpSpPr>
        <p:sp>
          <p:nvSpPr>
            <p:cNvPr id="28" name="Rectangle 27"/>
            <p:cNvSpPr/>
            <p:nvPr/>
          </p:nvSpPr>
          <p:spPr>
            <a:xfrm>
              <a:off x="5032156" y="4817749"/>
              <a:ext cx="3240000" cy="126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TextBox 18"/>
            <p:cNvSpPr txBox="1"/>
            <p:nvPr/>
          </p:nvSpPr>
          <p:spPr bwMode="auto">
            <a:xfrm>
              <a:off x="5032153" y="5016862"/>
              <a:ext cx="324000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lvl="1" indent="0" algn="ctr">
                <a:buNone/>
              </a:pPr>
              <a:r>
                <a:rPr lang="en-GB" sz="2800" b="1" dirty="0">
                  <a:solidFill>
                    <a:schemeClr val="bg1"/>
                  </a:solidFill>
                  <a:latin typeface="Georgia" charset="0"/>
                  <a:ea typeface="Georgia" charset="0"/>
                  <a:cs typeface="Georgia" charset="0"/>
                </a:rPr>
                <a:t>More off site</a:t>
              </a:r>
            </a:p>
            <a:p>
              <a:pPr marL="0" lvl="1" indent="0" algn="ctr">
                <a:buNone/>
              </a:pPr>
              <a:r>
                <a:rPr lang="en-GB" sz="2000" dirty="0">
                  <a:solidFill>
                    <a:schemeClr val="bg1"/>
                  </a:solidFill>
                  <a:latin typeface="Arial" charset="0"/>
                  <a:ea typeface="Arial" charset="0"/>
                  <a:cs typeface="Arial" charset="0"/>
                </a:rPr>
                <a:t>factory construction</a:t>
              </a:r>
              <a:endParaRPr lang="en-US" sz="800" dirty="0" err="1">
                <a:solidFill>
                  <a:srgbClr val="FF1721"/>
                </a:solidFill>
                <a:latin typeface="Source Sans Pro" pitchFamily="34" charset="0"/>
              </a:endParaRPr>
            </a:p>
          </p:txBody>
        </p:sp>
      </p:grpSp>
      <p:grpSp>
        <p:nvGrpSpPr>
          <p:cNvPr id="33" name="Group 32"/>
          <p:cNvGrpSpPr/>
          <p:nvPr/>
        </p:nvGrpSpPr>
        <p:grpSpPr>
          <a:xfrm>
            <a:off x="8467795" y="4809584"/>
            <a:ext cx="3240003" cy="1260000"/>
            <a:chOff x="8467795" y="4809584"/>
            <a:chExt cx="3240003" cy="1260000"/>
          </a:xfrm>
        </p:grpSpPr>
        <p:sp>
          <p:nvSpPr>
            <p:cNvPr id="29" name="Rectangle 28"/>
            <p:cNvSpPr/>
            <p:nvPr/>
          </p:nvSpPr>
          <p:spPr>
            <a:xfrm>
              <a:off x="8467798" y="4809584"/>
              <a:ext cx="3240000" cy="1260000"/>
            </a:xfrm>
            <a:prstGeom prst="rect">
              <a:avLst/>
            </a:prstGeom>
            <a:solidFill>
              <a:schemeClr val="bg1">
                <a:alpha val="2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TextBox 26"/>
            <p:cNvSpPr txBox="1"/>
            <p:nvPr/>
          </p:nvSpPr>
          <p:spPr bwMode="auto">
            <a:xfrm>
              <a:off x="8467795" y="5008697"/>
              <a:ext cx="32400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marL="0" lvl="1" indent="0" algn="ctr">
                <a:buNone/>
              </a:pPr>
              <a:r>
                <a:rPr lang="en-GB" sz="2800" b="1" dirty="0">
                  <a:solidFill>
                    <a:schemeClr val="bg1"/>
                  </a:solidFill>
                  <a:latin typeface="Georgia" charset="0"/>
                  <a:ea typeface="Georgia" charset="0"/>
                  <a:cs typeface="Georgia" charset="0"/>
                </a:rPr>
                <a:t>Less</a:t>
              </a:r>
            </a:p>
            <a:p>
              <a:pPr marL="0" lvl="1" indent="0" algn="ctr">
                <a:buNone/>
              </a:pPr>
              <a:r>
                <a:rPr lang="en-GB" sz="2000" dirty="0">
                  <a:solidFill>
                    <a:schemeClr val="bg1"/>
                  </a:solidFill>
                  <a:latin typeface="Arial" charset="0"/>
                  <a:ea typeface="Arial" charset="0"/>
                  <a:cs typeface="Arial" charset="0"/>
                </a:rPr>
                <a:t>dust and noise</a:t>
              </a:r>
            </a:p>
            <a:p>
              <a:pPr algn="ctr" eaLnBrk="1" hangingPunct="1"/>
              <a:endParaRPr lang="en-US" sz="800" dirty="0" err="1">
                <a:solidFill>
                  <a:srgbClr val="FF1721"/>
                </a:solidFill>
                <a:latin typeface="Source Sans Pro" pitchFamily="34" charset="0"/>
              </a:endParaRPr>
            </a:p>
          </p:txBody>
        </p:sp>
      </p:grpSp>
      <p:sp>
        <p:nvSpPr>
          <p:cNvPr id="34"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8</a:t>
            </a:r>
          </a:p>
        </p:txBody>
      </p:sp>
      <p:sp>
        <p:nvSpPr>
          <p:cNvPr id="35" name="Footer Placeholder 3"/>
          <p:cNvSpPr txBox="1">
            <a:spLocks/>
          </p:cNvSpPr>
          <p:nvPr/>
        </p:nvSpPr>
        <p:spPr>
          <a:xfrm>
            <a:off x="6670800" y="6454800"/>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charset="0"/>
                <a:ea typeface="Arial" charset="0"/>
                <a:cs typeface="Arial" charset="0"/>
              </a:rPr>
              <a:t>The Modern Built Environment</a:t>
            </a:r>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76148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343472" y="2564904"/>
            <a:ext cx="102258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nchor="b">
            <a:spAutoFit/>
          </a:bodyPr>
          <a:lstStyle/>
          <a:p>
            <a:pPr eaLnBrk="1" hangingPunct="1">
              <a:lnSpc>
                <a:spcPct val="90000"/>
              </a:lnSpc>
            </a:pPr>
            <a:r>
              <a:rPr lang="en-US" sz="6000" b="1" dirty="0">
                <a:solidFill>
                  <a:schemeClr val="bg1"/>
                </a:solidFill>
                <a:latin typeface="Georgia" charset="0"/>
                <a:ea typeface="Georgia" charset="0"/>
                <a:cs typeface="Georgia" charset="0"/>
              </a:rPr>
              <a:t>    Where can new build</a:t>
            </a:r>
          </a:p>
          <a:p>
            <a:pPr eaLnBrk="1" hangingPunct="1">
              <a:lnSpc>
                <a:spcPct val="90000"/>
              </a:lnSpc>
            </a:pPr>
            <a:r>
              <a:rPr lang="en-US" sz="6000" b="1" dirty="0">
                <a:solidFill>
                  <a:schemeClr val="bg1"/>
                </a:solidFill>
                <a:latin typeface="Georgia" charset="0"/>
                <a:ea typeface="Georgia" charset="0"/>
                <a:cs typeface="Georgia" charset="0"/>
              </a:rPr>
              <a:t>  differ to our risk</a:t>
            </a:r>
          </a:p>
          <a:p>
            <a:pPr eaLnBrk="1" hangingPunct="1">
              <a:lnSpc>
                <a:spcPct val="90000"/>
              </a:lnSpc>
            </a:pPr>
            <a:r>
              <a:rPr lang="en-US" sz="6000" b="1" dirty="0">
                <a:solidFill>
                  <a:schemeClr val="bg1"/>
                </a:solidFill>
                <a:latin typeface="Georgia" charset="0"/>
                <a:ea typeface="Georgia" charset="0"/>
                <a:cs typeface="Georgia" charset="0"/>
              </a:rPr>
              <a:t>expectations of buildings?</a:t>
            </a:r>
          </a:p>
        </p:txBody>
      </p:sp>
    </p:spTree>
    <p:extLst>
      <p:ext uri="{BB962C8B-B14F-4D97-AF65-F5344CB8AC3E}">
        <p14:creationId xmlns:p14="http://schemas.microsoft.com/office/powerpoint/2010/main" val="2940200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39AF1B-E8C8-0842-8851-9535191846C2}"/>
              </a:ext>
            </a:extLst>
          </p:cNvPr>
          <p:cNvSpPr txBox="1">
            <a:spLocks/>
          </p:cNvSpPr>
          <p:nvPr/>
        </p:nvSpPr>
        <p:spPr>
          <a:xfrm>
            <a:off x="550863" y="1960245"/>
            <a:ext cx="6926560" cy="5789235"/>
          </a:xfrm>
          <a:prstGeom prst="rect">
            <a:avLst/>
          </a:prstGeom>
        </p:spPr>
        <p:txBody>
          <a:bodyPr lIns="0" tIns="0" rIns="0" bIns="0"/>
          <a:lstStyle>
            <a:lvl1pPr marL="304732" indent="-304732" algn="l" defTabSz="815717" rtl="0" eaLnBrk="1" fontAlgn="base" hangingPunct="1">
              <a:spcBef>
                <a:spcPct val="20000"/>
              </a:spcBef>
              <a:spcAft>
                <a:spcPct val="0"/>
              </a:spcAft>
              <a:buFont typeface="Arial" charset="0"/>
              <a:buChar char="•"/>
              <a:defRPr sz="2809" kern="1200">
                <a:solidFill>
                  <a:schemeClr val="tx1"/>
                </a:solidFill>
                <a:latin typeface="+mn-lt"/>
                <a:ea typeface="+mn-ea"/>
                <a:cs typeface="+mn-cs"/>
              </a:defRPr>
            </a:lvl1pPr>
            <a:lvl2pPr marL="661491" indent="-254564" algn="l" defTabSz="815717" rtl="0" eaLnBrk="1" fontAlgn="base" hangingPunct="1">
              <a:spcBef>
                <a:spcPct val="20000"/>
              </a:spcBef>
              <a:spcAft>
                <a:spcPct val="0"/>
              </a:spcAft>
              <a:buFont typeface="Arial" charset="0"/>
              <a:buChar char="–"/>
              <a:defRPr sz="2457" kern="1200">
                <a:solidFill>
                  <a:schemeClr val="tx1"/>
                </a:solidFill>
                <a:latin typeface="+mn-lt"/>
                <a:ea typeface="+mn-ea"/>
                <a:cs typeface="+mn-cs"/>
              </a:defRPr>
            </a:lvl2pPr>
            <a:lvl3pPr marL="1020109" indent="-202536" algn="l" defTabSz="815717"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427039"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4pPr>
            <a:lvl5pPr marL="1835825" indent="-202536" algn="l" defTabSz="815717" rtl="0" eaLnBrk="1" fontAlgn="base" hangingPunct="1">
              <a:spcBef>
                <a:spcPct val="20000"/>
              </a:spcBef>
              <a:spcAft>
                <a:spcPct val="0"/>
              </a:spcAft>
              <a:buFont typeface="Arial" charset="0"/>
              <a:buChar char="»"/>
              <a:defRPr sz="1756" kern="1200">
                <a:solidFill>
                  <a:schemeClr val="tx1"/>
                </a:solidFill>
                <a:latin typeface="+mn-lt"/>
                <a:ea typeface="+mn-ea"/>
                <a:cs typeface="+mn-cs"/>
              </a:defRPr>
            </a:lvl5pPr>
            <a:lvl6pPr marL="2244535"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6pPr>
            <a:lvl7pPr marL="2652632"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7pPr>
            <a:lvl8pPr marL="3060729"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8pPr>
            <a:lvl9pPr marL="3468827" indent="-204048" algn="l" defTabSz="816194" rtl="0" eaLnBrk="1" latinLnBrk="0" hangingPunct="1">
              <a:spcBef>
                <a:spcPct val="20000"/>
              </a:spcBef>
              <a:buFont typeface="Arial" pitchFamily="34" charset="0"/>
              <a:buChar char="•"/>
              <a:defRPr sz="1756" kern="1200">
                <a:solidFill>
                  <a:schemeClr val="tx1"/>
                </a:solidFill>
                <a:latin typeface="+mn-lt"/>
                <a:ea typeface="+mn-ea"/>
                <a:cs typeface="+mn-cs"/>
              </a:defRPr>
            </a:lvl9pPr>
          </a:lstStyle>
          <a:p>
            <a:pPr marL="0" indent="0">
              <a:spcAft>
                <a:spcPts val="2400"/>
              </a:spcAft>
              <a:buNone/>
            </a:pPr>
            <a:r>
              <a:rPr lang="en-GB" sz="2000" dirty="0">
                <a:solidFill>
                  <a:schemeClr val="bg1"/>
                </a:solidFill>
                <a:latin typeface="Arial" panose="020B0604020202020204" pitchFamily="34" charset="0"/>
                <a:cs typeface="Arial" panose="020B0604020202020204" pitchFamily="34" charset="0"/>
              </a:rPr>
              <a:t>A typical commercial policy definition…</a:t>
            </a:r>
          </a:p>
          <a:p>
            <a:pPr>
              <a:lnSpc>
                <a:spcPts val="2160"/>
              </a:lnSpc>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“Brick stone or concrete built and roofed with slates tiles metal concrete or sheets or slabs composed entirely of incombustible mineral ingredients and plastic roof lights”</a:t>
            </a:r>
          </a:p>
          <a:p>
            <a:pPr>
              <a:lnSpc>
                <a:spcPts val="2160"/>
              </a:lnSpc>
              <a:spcBef>
                <a:spcPts val="600"/>
              </a:spcBef>
              <a:spcAft>
                <a:spcPts val="0"/>
              </a:spcAft>
            </a:pPr>
            <a:endParaRPr lang="en-GB" sz="1600" dirty="0">
              <a:solidFill>
                <a:schemeClr val="bg1"/>
              </a:solidFill>
              <a:latin typeface="Arial" panose="020B0604020202020204" pitchFamily="34" charset="0"/>
              <a:cs typeface="Arial" panose="020B0604020202020204" pitchFamily="34" charset="0"/>
            </a:endParaRPr>
          </a:p>
          <a:p>
            <a:pPr>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Insurers for obvious reasons prefer non combustible or fire resistant buildings. This will gain best price/terms</a:t>
            </a:r>
          </a:p>
          <a:p>
            <a:pPr>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Main issue is the </a:t>
            </a:r>
            <a:r>
              <a:rPr lang="en-GB" sz="1600" u="sng" dirty="0">
                <a:solidFill>
                  <a:srgbClr val="FF0000"/>
                </a:solidFill>
                <a:latin typeface="Arial" panose="020B0604020202020204" pitchFamily="34" charset="0"/>
                <a:cs typeface="Arial" panose="020B0604020202020204" pitchFamily="34" charset="0"/>
              </a:rPr>
              <a:t>contribution</a:t>
            </a:r>
            <a:r>
              <a:rPr lang="en-GB" sz="1600" dirty="0">
                <a:solidFill>
                  <a:schemeClr val="bg1"/>
                </a:solidFill>
                <a:latin typeface="Arial" panose="020B0604020202020204" pitchFamily="34" charset="0"/>
                <a:cs typeface="Arial" panose="020B0604020202020204" pitchFamily="34" charset="0"/>
              </a:rPr>
              <a:t> of fire within the structure,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not just the materials within. Insurers want a building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repair, not a replacement</a:t>
            </a:r>
          </a:p>
          <a:p>
            <a:pPr>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Repair also far less disruption to the occupant/tenant/business</a:t>
            </a:r>
          </a:p>
          <a:p>
            <a:pPr>
              <a:spcBef>
                <a:spcPts val="600"/>
              </a:spcBef>
              <a:spcAft>
                <a:spcPts val="0"/>
              </a:spcAft>
            </a:pPr>
            <a:r>
              <a:rPr lang="en-GB" sz="1600" dirty="0">
                <a:solidFill>
                  <a:schemeClr val="bg1"/>
                </a:solidFill>
                <a:latin typeface="Arial" panose="020B0604020202020204" pitchFamily="34" charset="0"/>
                <a:cs typeface="Arial" panose="020B0604020202020204" pitchFamily="34" charset="0"/>
              </a:rPr>
              <a:t>New buildings </a:t>
            </a:r>
            <a:r>
              <a:rPr lang="en-GB" sz="1600" i="1" dirty="0">
                <a:solidFill>
                  <a:schemeClr val="bg1"/>
                </a:solidFill>
                <a:latin typeface="Arial" panose="020B0604020202020204" pitchFamily="34" charset="0"/>
                <a:cs typeface="Arial" panose="020B0604020202020204" pitchFamily="34" charset="0"/>
              </a:rPr>
              <a:t>may </a:t>
            </a:r>
            <a:r>
              <a:rPr lang="en-GB" sz="1600" dirty="0">
                <a:solidFill>
                  <a:schemeClr val="bg1"/>
                </a:solidFill>
                <a:latin typeface="Arial" panose="020B0604020202020204" pitchFamily="34" charset="0"/>
                <a:cs typeface="Arial" panose="020B0604020202020204" pitchFamily="34" charset="0"/>
              </a:rPr>
              <a:t>be more likely to involve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full replacement</a:t>
            </a:r>
          </a:p>
        </p:txBody>
      </p:sp>
      <p:sp>
        <p:nvSpPr>
          <p:cNvPr id="4" name="Footer Placeholder 3">
            <a:extLst>
              <a:ext uri="{FF2B5EF4-FFF2-40B4-BE49-F238E27FC236}">
                <a16:creationId xmlns:a16="http://schemas.microsoft.com/office/drawing/2014/main" id="{7F41DD2C-F01C-8743-AA13-E16F95764E6F}"/>
              </a:ext>
            </a:extLst>
          </p:cNvPr>
          <p:cNvSpPr txBox="1">
            <a:spLocks/>
          </p:cNvSpPr>
          <p:nvPr/>
        </p:nvSpPr>
        <p:spPr>
          <a:xfrm>
            <a:off x="6672064" y="6453336"/>
            <a:ext cx="3322687" cy="273844"/>
          </a:xfrm>
          <a:prstGeom prst="rect">
            <a:avLst/>
          </a:prstGeom>
        </p:spPr>
        <p:txBody>
          <a:bodyPr lIns="0" tIns="46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bg1"/>
                </a:solidFill>
                <a:latin typeface="Arial" charset="0"/>
                <a:ea typeface="Arial" charset="0"/>
                <a:cs typeface="Arial" charset="0"/>
              </a:rPr>
              <a:t>The Modern Built Environment</a:t>
            </a:r>
          </a:p>
        </p:txBody>
      </p:sp>
      <p:sp>
        <p:nvSpPr>
          <p:cNvPr id="5" name="Title 1"/>
          <p:cNvSpPr txBox="1">
            <a:spLocks/>
          </p:cNvSpPr>
          <p:nvPr/>
        </p:nvSpPr>
        <p:spPr>
          <a:xfrm>
            <a:off x="550863" y="404812"/>
            <a:ext cx="11169364" cy="791939"/>
          </a:xfrm>
          <a:prstGeom prst="rect">
            <a:avLst/>
          </a:prstGeom>
        </p:spPr>
        <p:txBody>
          <a:bodyPr lIns="0" tIns="0" rIns="0" bIns="0" anchor="t"/>
          <a:lstStyle>
            <a:lvl1pPr algn="ctr" defTabSz="815717" rtl="0" eaLnBrk="1" fontAlgn="base" hangingPunct="1">
              <a:spcBef>
                <a:spcPct val="0"/>
              </a:spcBef>
              <a:spcAft>
                <a:spcPct val="0"/>
              </a:spcAft>
              <a:defRPr sz="3980" kern="1200">
                <a:solidFill>
                  <a:schemeClr val="tx1"/>
                </a:solidFill>
                <a:latin typeface="+mj-lt"/>
                <a:ea typeface="+mj-ea"/>
                <a:cs typeface="+mj-cs"/>
              </a:defRPr>
            </a:lvl1pPr>
            <a:lvl2pPr algn="ctr" defTabSz="815717" rtl="0" eaLnBrk="1" fontAlgn="base" hangingPunct="1">
              <a:spcBef>
                <a:spcPct val="0"/>
              </a:spcBef>
              <a:spcAft>
                <a:spcPct val="0"/>
              </a:spcAft>
              <a:defRPr sz="3980">
                <a:solidFill>
                  <a:schemeClr val="tx1"/>
                </a:solidFill>
                <a:latin typeface="Source Sans Pro" pitchFamily="34" charset="0"/>
              </a:defRPr>
            </a:lvl2pPr>
            <a:lvl3pPr algn="ctr" defTabSz="815717" rtl="0" eaLnBrk="1" fontAlgn="base" hangingPunct="1">
              <a:spcBef>
                <a:spcPct val="0"/>
              </a:spcBef>
              <a:spcAft>
                <a:spcPct val="0"/>
              </a:spcAft>
              <a:defRPr sz="3980">
                <a:solidFill>
                  <a:schemeClr val="tx1"/>
                </a:solidFill>
                <a:latin typeface="Source Sans Pro" pitchFamily="34" charset="0"/>
              </a:defRPr>
            </a:lvl3pPr>
            <a:lvl4pPr algn="ctr" defTabSz="815717" rtl="0" eaLnBrk="1" fontAlgn="base" hangingPunct="1">
              <a:spcBef>
                <a:spcPct val="0"/>
              </a:spcBef>
              <a:spcAft>
                <a:spcPct val="0"/>
              </a:spcAft>
              <a:defRPr sz="3980">
                <a:solidFill>
                  <a:schemeClr val="tx1"/>
                </a:solidFill>
                <a:latin typeface="Source Sans Pro" pitchFamily="34" charset="0"/>
              </a:defRPr>
            </a:lvl4pPr>
            <a:lvl5pPr algn="ctr" defTabSz="815717" rtl="0" eaLnBrk="1" fontAlgn="base" hangingPunct="1">
              <a:spcBef>
                <a:spcPct val="0"/>
              </a:spcBef>
              <a:spcAft>
                <a:spcPct val="0"/>
              </a:spcAft>
              <a:defRPr sz="3980">
                <a:solidFill>
                  <a:schemeClr val="tx1"/>
                </a:solidFill>
                <a:latin typeface="Source Sans Pro" pitchFamily="34" charset="0"/>
              </a:defRPr>
            </a:lvl5pPr>
            <a:lvl6pPr marL="535140" algn="ctr" defTabSz="815717" rtl="0" eaLnBrk="1" fontAlgn="base" hangingPunct="1">
              <a:spcBef>
                <a:spcPct val="0"/>
              </a:spcBef>
              <a:spcAft>
                <a:spcPct val="0"/>
              </a:spcAft>
              <a:defRPr sz="3980">
                <a:solidFill>
                  <a:schemeClr val="tx1"/>
                </a:solidFill>
                <a:latin typeface="Calibri" pitchFamily="34" charset="0"/>
              </a:defRPr>
            </a:lvl6pPr>
            <a:lvl7pPr marL="1070279" algn="ctr" defTabSz="815717" rtl="0" eaLnBrk="1" fontAlgn="base" hangingPunct="1">
              <a:spcBef>
                <a:spcPct val="0"/>
              </a:spcBef>
              <a:spcAft>
                <a:spcPct val="0"/>
              </a:spcAft>
              <a:defRPr sz="3980">
                <a:solidFill>
                  <a:schemeClr val="tx1"/>
                </a:solidFill>
                <a:latin typeface="Calibri" pitchFamily="34" charset="0"/>
              </a:defRPr>
            </a:lvl7pPr>
            <a:lvl8pPr marL="1605419" algn="ctr" defTabSz="815717" rtl="0" eaLnBrk="1" fontAlgn="base" hangingPunct="1">
              <a:spcBef>
                <a:spcPct val="0"/>
              </a:spcBef>
              <a:spcAft>
                <a:spcPct val="0"/>
              </a:spcAft>
              <a:defRPr sz="3980">
                <a:solidFill>
                  <a:schemeClr val="tx1"/>
                </a:solidFill>
                <a:latin typeface="Calibri" pitchFamily="34" charset="0"/>
              </a:defRPr>
            </a:lvl8pPr>
            <a:lvl9pPr marL="2140557" algn="ctr" defTabSz="815717" rtl="0" eaLnBrk="1" fontAlgn="base" hangingPunct="1">
              <a:spcBef>
                <a:spcPct val="0"/>
              </a:spcBef>
              <a:spcAft>
                <a:spcPct val="0"/>
              </a:spcAft>
              <a:defRPr sz="3980">
                <a:solidFill>
                  <a:schemeClr val="tx1"/>
                </a:solidFill>
                <a:latin typeface="Calibri" pitchFamily="34" charset="0"/>
              </a:defRPr>
            </a:lvl9pPr>
          </a:lstStyle>
          <a:p>
            <a:pPr algn="l"/>
            <a:r>
              <a:rPr lang="en-GB" sz="3600" b="1" dirty="0">
                <a:latin typeface="Georgia" charset="0"/>
                <a:ea typeface="Georgia" charset="0"/>
                <a:cs typeface="Georgia" charset="0"/>
              </a:rPr>
              <a:t>Standard construction</a:t>
            </a:r>
          </a:p>
        </p:txBody>
      </p:sp>
      <p:sp>
        <p:nvSpPr>
          <p:cNvPr id="6" name="Slide Number Placeholder 4"/>
          <p:cNvSpPr txBox="1">
            <a:spLocks/>
          </p:cNvSpPr>
          <p:nvPr/>
        </p:nvSpPr>
        <p:spPr>
          <a:xfrm>
            <a:off x="10251926" y="6453336"/>
            <a:ext cx="1543050" cy="273844"/>
          </a:xfrm>
          <a:prstGeom prst="rect">
            <a:avLst/>
          </a:prstGeom>
        </p:spPr>
        <p:txBody>
          <a:bodyPr vert="horz" wrap="square" lIns="0" tIns="0" rIns="0" bIns="0" numCol="1" anchor="b" anchorCtr="0" compatLnSpc="1">
            <a:prstTxWarp prst="textNoShape">
              <a:avLst/>
            </a:prstTxWarp>
          </a:bodyPr>
          <a:lstStyle>
            <a:defPPr>
              <a:defRPr lang="en-US"/>
            </a:defPPr>
            <a:lvl1pPr marL="0" algn="l" defTabSz="914400" rtl="0" eaLnBrk="0" latinLnBrk="0" hangingPunct="0">
              <a:defRPr sz="936" kern="1200" smtClean="0">
                <a:solidFill>
                  <a:schemeClr val="tx1"/>
                </a:solidFill>
                <a:latin typeface="Source Sans Pro"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chemeClr val="bg1"/>
                </a:solidFill>
                <a:latin typeface="Arial" charset="0"/>
                <a:ea typeface="Arial" charset="0"/>
                <a:cs typeface="Arial" charset="0"/>
              </a:rPr>
              <a:t>10</a:t>
            </a:r>
          </a:p>
        </p:txBody>
      </p:sp>
    </p:spTree>
    <p:extLst>
      <p:ext uri="{BB962C8B-B14F-4D97-AF65-F5344CB8AC3E}">
        <p14:creationId xmlns:p14="http://schemas.microsoft.com/office/powerpoint/2010/main" val="2867622172"/>
      </p:ext>
    </p:extLst>
  </p:cSld>
  <p:clrMapOvr>
    <a:masterClrMapping/>
  </p:clrMapOvr>
</p:sld>
</file>

<file path=ppt/theme/theme1.xml><?xml version="1.0" encoding="utf-8"?>
<a:theme xmlns:a="http://schemas.openxmlformats.org/drawingml/2006/main" name="AXA+UK+PowerPoint+template+06_17+v2">
  <a:themeElements>
    <a:clrScheme name="AXA">
      <a:dk1>
        <a:srgbClr val="10318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rte PPT Axa">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b">
        <a:spAutoFit/>
      </a:bodyPr>
      <a:lstStyle>
        <a:defPPr algn="ctr" eaLnBrk="1" hangingPunct="1">
          <a:defRPr sz="800" dirty="0" err="1" smtClean="0">
            <a:solidFill>
              <a:srgbClr val="FF1721"/>
            </a:solidFill>
            <a:latin typeface="Source Sans Pro" pitchFamily="34" charset="0"/>
          </a:defRPr>
        </a:defPPr>
      </a:lstStyle>
    </a:txDef>
  </a:objectDefaults>
  <a:extraClrSchemeLst/>
</a:theme>
</file>

<file path=ppt/theme/theme2.xml><?xml version="1.0" encoding="utf-8"?>
<a:theme xmlns:a="http://schemas.openxmlformats.org/drawingml/2006/main" name="1_AXA+UK+PowerPoint+template+06_17+v2">
  <a:themeElements>
    <a:clrScheme name="AXA">
      <a:dk1>
        <a:srgbClr val="10318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arte PPT Axa">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0" tIns="0" rIns="0" bIns="0" anchor="b">
        <a:spAutoFit/>
      </a:bodyPr>
      <a:lstStyle>
        <a:defPPr algn="ctr" eaLnBrk="1" hangingPunct="1">
          <a:defRPr sz="800" dirty="0" err="1" smtClean="0">
            <a:solidFill>
              <a:srgbClr val="FF1721"/>
            </a:solidFill>
            <a:latin typeface="Source Sans Pro"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CLT and MMC</Template>
  <TotalTime>8524</TotalTime>
  <Words>1495</Words>
  <Application>Microsoft Office PowerPoint</Application>
  <PresentationFormat>Widescreen</PresentationFormat>
  <Paragraphs>273</Paragraphs>
  <Slides>30</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ＭＳ Ｐゴシック</vt:lpstr>
      <vt:lpstr>Arial</vt:lpstr>
      <vt:lpstr>Calibri</vt:lpstr>
      <vt:lpstr>Century Gothic</vt:lpstr>
      <vt:lpstr>fleche_rond</vt:lpstr>
      <vt:lpstr>Georgia</vt:lpstr>
      <vt:lpstr>Georgia Pro Black</vt:lpstr>
      <vt:lpstr>Source Sans Pro</vt:lpstr>
      <vt:lpstr>Wingdings</vt:lpstr>
      <vt:lpstr>AXA+UK+PowerPoint+template+06_17+v2</vt:lpstr>
      <vt:lpstr>1_AXA+UK+PowerPoint+template+06_17+v2</vt:lpstr>
      <vt:lpstr>PowerPoint Presentation</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Industry disquiet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AXA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Aluminium Composite Claddings</dc:title>
  <dc:creator>Martin Loose</dc:creator>
  <cp:lastModifiedBy>DAKIN Robert</cp:lastModifiedBy>
  <cp:revision>250</cp:revision>
  <cp:lastPrinted>2017-10-19T08:50:56Z</cp:lastPrinted>
  <dcterms:created xsi:type="dcterms:W3CDTF">2017-10-12T07:03:11Z</dcterms:created>
  <dcterms:modified xsi:type="dcterms:W3CDTF">2019-10-30T09:42:34Z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44fb0-6ce7-40cd-991d-a87cb9a50a6f_Enabled">
    <vt:lpwstr>True</vt:lpwstr>
  </property>
  <property fmtid="{D5CDD505-2E9C-101B-9397-08002B2CF9AE}" pid="3" name="MSIP_Label_2b344fb0-6ce7-40cd-991d-a87cb9a50a6f_SiteId">
    <vt:lpwstr>396b38cc-aa65-492b-bb0e-3d94ed25a97b</vt:lpwstr>
  </property>
  <property fmtid="{D5CDD505-2E9C-101B-9397-08002B2CF9AE}" pid="4" name="MSIP_Label_2b344fb0-6ce7-40cd-991d-a87cb9a50a6f_Owner">
    <vt:lpwstr>robert.dakin@axa-insurance.co.uk</vt:lpwstr>
  </property>
  <property fmtid="{D5CDD505-2E9C-101B-9397-08002B2CF9AE}" pid="5" name="MSIP_Label_2b344fb0-6ce7-40cd-991d-a87cb9a50a6f_SetDate">
    <vt:lpwstr>2019-08-13T09:48:28.5743749Z</vt:lpwstr>
  </property>
  <property fmtid="{D5CDD505-2E9C-101B-9397-08002B2CF9AE}" pid="6" name="MSIP_Label_2b344fb0-6ce7-40cd-991d-a87cb9a50a6f_Name">
    <vt:lpwstr>UK_INTERNAL</vt:lpwstr>
  </property>
  <property fmtid="{D5CDD505-2E9C-101B-9397-08002B2CF9AE}" pid="7" name="MSIP_Label_2b344fb0-6ce7-40cd-991d-a87cb9a50a6f_Application">
    <vt:lpwstr>Microsoft Azure Information Protection</vt:lpwstr>
  </property>
  <property fmtid="{D5CDD505-2E9C-101B-9397-08002B2CF9AE}" pid="8" name="MSIP_Label_2b344fb0-6ce7-40cd-991d-a87cb9a50a6f_Extended_MSFT_Method">
    <vt:lpwstr>Automatic</vt:lpwstr>
  </property>
  <property fmtid="{D5CDD505-2E9C-101B-9397-08002B2CF9AE}" pid="9" name="Sensitivity">
    <vt:lpwstr>UK_INTERNAL</vt:lpwstr>
  </property>
</Properties>
</file>