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404" r:id="rId2"/>
    <p:sldId id="273" r:id="rId3"/>
    <p:sldId id="410" r:id="rId4"/>
    <p:sldId id="421" r:id="rId5"/>
    <p:sldId id="415" r:id="rId6"/>
    <p:sldId id="416" r:id="rId7"/>
    <p:sldId id="417" r:id="rId8"/>
    <p:sldId id="418" r:id="rId9"/>
    <p:sldId id="419" r:id="rId10"/>
    <p:sldId id="420" r:id="rId11"/>
    <p:sldId id="406" r:id="rId12"/>
    <p:sldId id="407" r:id="rId13"/>
    <p:sldId id="319" r:id="rId14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31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Sheet1!$A$2:$A$5</cx:f>
        <cx:lvl ptCount="4">
          <cx:pt idx="0">Communicating </cx:pt>
          <cx:pt idx="1">Not communicating</cx:pt>
        </cx:lvl>
      </cx:strDim>
      <cx:numDim type="size">
        <cx:f>Sheet1!$B$2:$B$5</cx:f>
        <cx:lvl ptCount="4" formatCode="0%">
          <cx:pt idx="0">0.69999999999999996</cx:pt>
          <cx:pt idx="1">0.29999999999999999</cx:pt>
        </cx:lvl>
      </cx:numDim>
    </cx:data>
  </cx:chartData>
  <cx:chart>
    <cx:plotArea>
      <cx:plotAreaRegion>
        <cx:series layoutId="sunburst" uniqueId="{DFFAE7D1-92E0-4709-8BC6-D20F17C8A11C}">
          <cx:tx>
            <cx:txData>
              <cx:f>Sheet1!$B$1</cx:f>
              <cx:v>Sales</cx:v>
            </cx:txData>
          </cx:tx>
          <cx:dataId val="0"/>
        </cx:series>
      </cx:plotAreaRegion>
    </cx:plotArea>
    <cx:legend pos="b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en-US" sz="1197" b="0" i="0" u="none" strike="noStrike" kern="1200" baseline="0">
            <a:solidFill>
              <a:prstClr val="black">
                <a:lumMod val="65000"/>
                <a:lumOff val="35000"/>
              </a:prstClr>
            </a:solidFill>
            <a:latin typeface="Constantia"/>
          </a:endParaRPr>
        </a:p>
      </cx:txPr>
    </cx:legend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A6FABA-BBB7-4620-978D-973F1744B5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F02DA-F0E2-4E5C-9AE1-2DF336A090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es-E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36B2A5-7E2F-4FB9-B792-F6CCDFDF17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3956A-95BE-4A6A-94BF-29564DCFAC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18BDB1B3-9C9E-4381-92B3-E8CA810C7C9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7939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9AAAC25-56B8-4A58-B934-1F21C5B12620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0463702-6A2D-4DD8-AC95-0A643BAC4A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915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kumimoji="0" lang="en-US" sz="5000" b="0" kern="1200" dirty="0">
                <a:ln>
                  <a:noFill/>
                </a:ln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4fe6ae7c7d34e932db12861e52c7c4c6.jpg"/>
          <p:cNvPicPr>
            <a:picLocks noChangeAspect="1"/>
          </p:cNvPicPr>
          <p:nvPr/>
        </p:nvPicPr>
        <p:blipFill>
          <a:blip r:embed="rId2" cstate="print"/>
          <a:srcRect r="5212"/>
          <a:stretch>
            <a:fillRect/>
          </a:stretch>
        </p:blipFill>
        <p:spPr>
          <a:xfrm>
            <a:off x="5257800" y="4381567"/>
            <a:ext cx="3886200" cy="2476433"/>
          </a:xfrm>
          <a:prstGeom prst="rect">
            <a:avLst/>
          </a:prstGeom>
        </p:spPr>
      </p:pic>
      <p:pic>
        <p:nvPicPr>
          <p:cNvPr id="8" name="Picture 7" descr="left swirl.jpg"/>
          <p:cNvPicPr>
            <a:picLocks noChangeAspect="1"/>
          </p:cNvPicPr>
          <p:nvPr/>
        </p:nvPicPr>
        <p:blipFill>
          <a:blip r:embed="rId3" cstate="print"/>
          <a:srcRect l="11250" t="6560" r="6250"/>
          <a:stretch>
            <a:fillRect/>
          </a:stretch>
        </p:blipFill>
        <p:spPr>
          <a:xfrm>
            <a:off x="0" y="1752600"/>
            <a:ext cx="5029200" cy="5105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5000"/>
            <a:ext cx="6934200" cy="160020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12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13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00" y="5884015"/>
            <a:ext cx="1388788" cy="973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bg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76400" y="914400"/>
            <a:ext cx="7467600" cy="450145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dirty="0"/>
              <a:t>The 5 Communication Habits of Highly Effective Insurance &amp; Financial Services Professionals</a:t>
            </a:r>
            <a:br>
              <a:rPr lang="en-GB" b="1" dirty="0"/>
            </a:br>
            <a:r>
              <a:rPr lang="en-GB" sz="3600" dirty="0"/>
              <a:t>by</a:t>
            </a:r>
            <a:br>
              <a:rPr lang="en-GB" dirty="0"/>
            </a:br>
            <a:r>
              <a:rPr lang="en-GB" dirty="0"/>
              <a:t> </a:t>
            </a:r>
            <a:r>
              <a:rPr lang="en-GB" sz="3100" dirty="0"/>
              <a:t>Jeff Heasman PGCert CELTA, LL.B (Hons), LL.M</a:t>
            </a:r>
            <a:br>
              <a:rPr lang="en-GB" sz="3600" dirty="0"/>
            </a:br>
            <a:r>
              <a:rPr lang="en-GB" sz="2200" dirty="0"/>
              <a:t>Certified Practitioner Member of the Academy of </a:t>
            </a:r>
            <a:br>
              <a:rPr lang="en-GB" sz="2200" dirty="0"/>
            </a:br>
            <a:r>
              <a:rPr lang="en-GB" sz="2200" dirty="0"/>
              <a:t>Modern Applied Psychology</a:t>
            </a:r>
            <a:br>
              <a:rPr lang="en-GB" sz="3600" dirty="0"/>
            </a:br>
            <a:br>
              <a:rPr lang="en-GB" sz="3600" dirty="0"/>
            </a:br>
            <a:r>
              <a:rPr lang="en-GB" sz="1800" dirty="0">
                <a:solidFill>
                  <a:schemeClr val="bg2"/>
                </a:solidFill>
              </a:rPr>
              <a:t>linkedin.com/in/</a:t>
            </a:r>
            <a:r>
              <a:rPr lang="en-GB" sz="1800" dirty="0" err="1">
                <a:solidFill>
                  <a:schemeClr val="bg2"/>
                </a:solidFill>
              </a:rPr>
              <a:t>jeffheasman</a:t>
            </a:r>
            <a:br>
              <a:rPr lang="en-GB" sz="2200" dirty="0"/>
            </a:br>
            <a:endParaRPr lang="en-GB" sz="2000" dirty="0">
              <a:solidFill>
                <a:schemeClr val="bg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F6F9A9-FC6F-403E-AB7A-B22968CB42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800600"/>
            <a:ext cx="61386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0AFC39-11B4-468A-85C0-0E92A595C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Removing the legalese goggles.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Paraphrasing complex information.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Accessibility as well as readability.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Building trust and confidence.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7FABBB-124C-4FDC-B93D-EA494E854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GB" sz="4000" b="1" dirty="0"/>
              <a:t>Habit 5 – using plain language </a:t>
            </a:r>
          </a:p>
        </p:txBody>
      </p:sp>
    </p:spTree>
    <p:extLst>
      <p:ext uri="{BB962C8B-B14F-4D97-AF65-F5344CB8AC3E}">
        <p14:creationId xmlns:p14="http://schemas.microsoft.com/office/powerpoint/2010/main" val="4239186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F65EAE-BE0C-426C-9E68-B77ABDECF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D</a:t>
            </a:r>
            <a:r>
              <a:rPr lang="es-ES" dirty="0" err="1">
                <a:solidFill>
                  <a:schemeClr val="bg2"/>
                </a:solidFill>
              </a:rPr>
              <a:t>uring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this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session</a:t>
            </a:r>
            <a:r>
              <a:rPr lang="es-ES" dirty="0">
                <a:solidFill>
                  <a:schemeClr val="bg2"/>
                </a:solidFill>
              </a:rPr>
              <a:t>, </a:t>
            </a:r>
            <a:r>
              <a:rPr lang="es-ES" dirty="0" err="1">
                <a:solidFill>
                  <a:schemeClr val="bg2"/>
                </a:solidFill>
              </a:rPr>
              <a:t>we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have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looked</a:t>
            </a:r>
            <a:r>
              <a:rPr lang="es-ES" dirty="0">
                <a:solidFill>
                  <a:schemeClr val="bg2"/>
                </a:solidFill>
              </a:rPr>
              <a:t> at:</a:t>
            </a:r>
          </a:p>
          <a:p>
            <a:pPr marL="0" indent="0">
              <a:buNone/>
            </a:pPr>
            <a:endParaRPr lang="es-ES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2"/>
                </a:solidFill>
              </a:rPr>
              <a:t>The </a:t>
            </a:r>
            <a:r>
              <a:rPr lang="es-ES" dirty="0" err="1">
                <a:solidFill>
                  <a:schemeClr val="bg2"/>
                </a:solidFill>
              </a:rPr>
              <a:t>importance</a:t>
            </a:r>
            <a:r>
              <a:rPr lang="es-ES" dirty="0">
                <a:solidFill>
                  <a:schemeClr val="bg2"/>
                </a:solidFill>
              </a:rPr>
              <a:t> of </a:t>
            </a:r>
            <a:r>
              <a:rPr lang="es-ES" dirty="0" err="1">
                <a:solidFill>
                  <a:schemeClr val="bg2"/>
                </a:solidFill>
              </a:rPr>
              <a:t>communication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strategies</a:t>
            </a:r>
            <a:r>
              <a:rPr lang="es-ES" dirty="0">
                <a:solidFill>
                  <a:schemeClr val="bg2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2"/>
                </a:solidFill>
              </a:rPr>
              <a:t>The 5 </a:t>
            </a:r>
            <a:r>
              <a:rPr lang="es-ES" dirty="0" err="1">
                <a:solidFill>
                  <a:schemeClr val="bg2"/>
                </a:solidFill>
              </a:rPr>
              <a:t>main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communication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habits</a:t>
            </a:r>
            <a:r>
              <a:rPr lang="es-ES" dirty="0">
                <a:solidFill>
                  <a:schemeClr val="bg2"/>
                </a:solidFill>
              </a:rPr>
              <a:t> of </a:t>
            </a:r>
            <a:r>
              <a:rPr lang="es-ES" dirty="0" err="1">
                <a:solidFill>
                  <a:schemeClr val="bg2"/>
                </a:solidFill>
              </a:rPr>
              <a:t>highly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effective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insurance</a:t>
            </a:r>
            <a:r>
              <a:rPr lang="es-ES" dirty="0">
                <a:solidFill>
                  <a:schemeClr val="bg2"/>
                </a:solidFill>
              </a:rPr>
              <a:t> and </a:t>
            </a:r>
            <a:r>
              <a:rPr lang="es-ES" dirty="0" err="1">
                <a:solidFill>
                  <a:schemeClr val="bg2"/>
                </a:solidFill>
              </a:rPr>
              <a:t>financial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services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professionals</a:t>
            </a:r>
            <a:r>
              <a:rPr lang="es-ES" dirty="0">
                <a:solidFill>
                  <a:schemeClr val="bg2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dirty="0" err="1">
                <a:solidFill>
                  <a:schemeClr val="bg2"/>
                </a:solidFill>
              </a:rPr>
              <a:t>Strategies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that</a:t>
            </a:r>
            <a:r>
              <a:rPr lang="es-ES" dirty="0">
                <a:solidFill>
                  <a:schemeClr val="bg2"/>
                </a:solidFill>
              </a:rPr>
              <a:t> can be </a:t>
            </a:r>
            <a:r>
              <a:rPr lang="es-ES" dirty="0" err="1">
                <a:solidFill>
                  <a:schemeClr val="bg2"/>
                </a:solidFill>
              </a:rPr>
              <a:t>implemented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to</a:t>
            </a:r>
            <a:r>
              <a:rPr lang="es-ES" dirty="0">
                <a:solidFill>
                  <a:schemeClr val="bg2"/>
                </a:solidFill>
              </a:rPr>
              <a:t> be a </a:t>
            </a:r>
            <a:r>
              <a:rPr lang="es-ES" dirty="0" err="1">
                <a:solidFill>
                  <a:schemeClr val="bg2"/>
                </a:solidFill>
              </a:rPr>
              <a:t>highly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effective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professional</a:t>
            </a:r>
            <a:r>
              <a:rPr lang="es-ES" dirty="0">
                <a:solidFill>
                  <a:schemeClr val="bg2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s-ES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84DAD2-8082-428A-9FF1-E4E1C0296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19200"/>
          </a:xfrm>
        </p:spPr>
        <p:txBody>
          <a:bodyPr>
            <a:noAutofit/>
          </a:bodyPr>
          <a:lstStyle/>
          <a:p>
            <a:r>
              <a:rPr lang="en-GB" sz="4400" b="1" dirty="0"/>
              <a:t>Summary /restatement of learning objectives 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3569914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356D31-A78C-4FEB-9134-5ACDB37F9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54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GB" sz="6000" b="1" dirty="0">
                <a:solidFill>
                  <a:schemeClr val="bg2"/>
                </a:solidFill>
              </a:rPr>
              <a:t>Any questions?</a:t>
            </a:r>
            <a:endParaRPr lang="es-ES" sz="6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16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3</a:t>
            </a:r>
            <a:r>
              <a:rPr lang="en-GB" sz="2400" baseline="30000" dirty="0">
                <a:solidFill>
                  <a:schemeClr val="bg2"/>
                </a:solidFill>
              </a:rPr>
              <a:t>rd</a:t>
            </a:r>
            <a:r>
              <a:rPr lang="en-GB" sz="2400" dirty="0">
                <a:solidFill>
                  <a:schemeClr val="bg2"/>
                </a:solidFill>
              </a:rPr>
              <a:t> Floor, Capital Tower		     +44 (0) 2921 660 283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Greyfriars Road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Cardiff					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CF10 3AG				     info@jeffheasman.com		</a:t>
            </a:r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www.jeffheasman.com 		     @</a:t>
            </a:r>
            <a:r>
              <a:rPr lang="en-GB" sz="2400" dirty="0" err="1">
                <a:solidFill>
                  <a:schemeClr val="bg2"/>
                </a:solidFill>
              </a:rPr>
              <a:t>JHTCTweet</a:t>
            </a: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GB" sz="2400" dirty="0">
                <a:solidFill>
                  <a:schemeClr val="bg2"/>
                </a:solidFill>
              </a:rPr>
              <a:t>	linkedin.com/in/</a:t>
            </a:r>
            <a:r>
              <a:rPr lang="en-GB" sz="2400" dirty="0" err="1">
                <a:solidFill>
                  <a:schemeClr val="bg2"/>
                </a:solidFill>
              </a:rPr>
              <a:t>jeffheasman</a:t>
            </a:r>
            <a:endParaRPr lang="en-GB" sz="2400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58200" cy="97401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Thank you and please stay in touch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52" y="1826105"/>
            <a:ext cx="1048512" cy="917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11" y="2054002"/>
            <a:ext cx="905256" cy="6891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550" y="3227774"/>
            <a:ext cx="692717" cy="6691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33900"/>
            <a:ext cx="990600" cy="533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242" y="4462975"/>
            <a:ext cx="619332" cy="457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5ED99EC-B716-4CA5-89FA-4F6CF59902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5638800"/>
            <a:ext cx="905257" cy="68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66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F08C2A-DE13-4D36-A0C2-DEDFF7B49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By the end of the session, participants will be able to: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identify how communication contributes to being a highly effective communicator.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recognise the 5 main habits that insurance and financial services professionals have for communicating effectively. 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implement a strategy to communicate more effectively.</a:t>
            </a: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F2275-0B15-4DC9-B723-69D1EF34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4400" b="1" dirty="0"/>
              <a:t>Learning objectives 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191642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" name="Content Placeholder 8">
                <a:extLst>
                  <a:ext uri="{FF2B5EF4-FFF2-40B4-BE49-F238E27FC236}">
                    <a16:creationId xmlns:a16="http://schemas.microsoft.com/office/drawing/2014/main" id="{6693DA95-C0CC-4B92-BE32-240C1C4BE02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01923456"/>
                  </p:ext>
                </p:extLst>
              </p:nvPr>
            </p:nvGraphicFramePr>
            <p:xfrm>
              <a:off x="457200" y="1935163"/>
              <a:ext cx="8229600" cy="438943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9" name="Content Placeholder 8">
                <a:extLst>
                  <a:ext uri="{FF2B5EF4-FFF2-40B4-BE49-F238E27FC236}">
                    <a16:creationId xmlns:a16="http://schemas.microsoft.com/office/drawing/2014/main" xmlns="" xmlns:cx1="http://schemas.microsoft.com/office/drawing/2015/9/8/chartex" id="{6693DA95-C0CC-4B92-BE32-240C1C4BE02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57200" y="1935163"/>
                <a:ext cx="8229600" cy="4389437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itle 4">
            <a:extLst>
              <a:ext uri="{FF2B5EF4-FFF2-40B4-BE49-F238E27FC236}">
                <a16:creationId xmlns:a16="http://schemas.microsoft.com/office/drawing/2014/main" id="{0E0EF6E7-1F4E-4D50-B968-4A4D174CC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GB" sz="4000" b="1" dirty="0"/>
              <a:t>Time spent communicating 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1345753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BA145C-6A47-4B8C-A73C-D7572D133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Highly effective insurance and financial services professionals are able to do the following:</a:t>
            </a: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Manage emails.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Recognise the power of talk.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Identify the agenda in communication.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Show intellectual humility.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Use plain language. 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27E9E3-7F39-410B-AE73-80CD4D33B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4000" b="1" dirty="0"/>
              <a:t>The 5 Habits </a:t>
            </a:r>
          </a:p>
        </p:txBody>
      </p:sp>
    </p:spTree>
    <p:extLst>
      <p:ext uri="{BB962C8B-B14F-4D97-AF65-F5344CB8AC3E}">
        <p14:creationId xmlns:p14="http://schemas.microsoft.com/office/powerpoint/2010/main" val="229902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23D1EA-FC0D-4363-8BDA-0706D1B88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B</a:t>
            </a:r>
            <a:r>
              <a:rPr lang="es-ES" dirty="0" err="1">
                <a:solidFill>
                  <a:schemeClr val="bg2"/>
                </a:solidFill>
              </a:rPr>
              <a:t>etter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client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satisfaction</a:t>
            </a:r>
            <a:r>
              <a:rPr lang="es-ES" dirty="0">
                <a:solidFill>
                  <a:schemeClr val="bg2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H</a:t>
            </a:r>
            <a:r>
              <a:rPr lang="es-ES" dirty="0" err="1">
                <a:solidFill>
                  <a:schemeClr val="bg2"/>
                </a:solidFill>
              </a:rPr>
              <a:t>appier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workplaces</a:t>
            </a:r>
            <a:r>
              <a:rPr lang="es-ES" dirty="0">
                <a:solidFill>
                  <a:schemeClr val="bg2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Greater productivity.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Fewer mistakes.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Greater sharing of information.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More creative and innovative ideas.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9B3923-649B-41D3-81E8-FBEBF50AA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The impact 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207239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BBC2F7-BB1D-4097-8DB2-EAC8EE04C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Scheduling time to read and respond.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Prioritising.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Organising your inbox.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Unsubscribing from what you don´t read.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C281F7-00BA-4888-8036-170DCA1AF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4000" b="1" dirty="0"/>
              <a:t>Habit 1 – managing emails </a:t>
            </a:r>
          </a:p>
        </p:txBody>
      </p:sp>
    </p:spTree>
    <p:extLst>
      <p:ext uri="{BB962C8B-B14F-4D97-AF65-F5344CB8AC3E}">
        <p14:creationId xmlns:p14="http://schemas.microsoft.com/office/powerpoint/2010/main" val="3798582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84FE1C-2DDA-46BD-AB8A-328938BC1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Email should often be considered the secondary method of communication.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We need to humanise communication.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It should be combined with the ability to listen.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 difference between “I think” (fact) and “you think” (guess).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A9D33C-F2CC-4931-A08B-13A7D4B04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4000" b="1" dirty="0"/>
              <a:t>Habit 2 – recognising the power of talk 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83203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6FEEDD-318B-48E3-B8A3-5C792B58D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Removing hidden agendas.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Identifying the </a:t>
            </a:r>
            <a:r>
              <a:rPr lang="en-GB" u="sng" dirty="0">
                <a:solidFill>
                  <a:schemeClr val="bg2"/>
                </a:solidFill>
              </a:rPr>
              <a:t>right </a:t>
            </a:r>
            <a:r>
              <a:rPr lang="en-GB" dirty="0">
                <a:solidFill>
                  <a:schemeClr val="bg2"/>
                </a:solidFill>
              </a:rPr>
              <a:t>agenda.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Focusing on the solution and not the problem.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Looking for a sensible outcome and not a win/lose outcome (agreement v acceptance).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6E0523-6FD3-4FB1-9305-F61565CB3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Autofit/>
          </a:bodyPr>
          <a:lstStyle/>
          <a:p>
            <a:r>
              <a:rPr lang="en-GB" sz="4000" b="1" dirty="0"/>
              <a:t>Habit 3 – identifying the agenda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909827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6B4C8A-5AC2-4212-BE6C-DF469815E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 ability to recognise that your beliefs or opinions may be incorrect.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Questioning skills are key.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A balance between: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efficiency and effectiveness.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open-mindedness and overly conciliatory.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7F72B8-CC01-4A31-8A5C-93DD683D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4000" b="1" dirty="0"/>
              <a:t>Habit 4 – showing intellectual humility</a:t>
            </a:r>
          </a:p>
        </p:txBody>
      </p:sp>
    </p:spTree>
    <p:extLst>
      <p:ext uri="{BB962C8B-B14F-4D97-AF65-F5344CB8AC3E}">
        <p14:creationId xmlns:p14="http://schemas.microsoft.com/office/powerpoint/2010/main" val="3394715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eff Heasman">
  <a:themeElements>
    <a:clrScheme name="Custom 1">
      <a:dk1>
        <a:sysClr val="windowText" lastClr="000000"/>
      </a:dk1>
      <a:lt1>
        <a:sysClr val="window" lastClr="FFFFFF"/>
      </a:lt1>
      <a:dk2>
        <a:srgbClr val="12B3E9"/>
      </a:dk2>
      <a:lt2>
        <a:srgbClr val="005494"/>
      </a:lt2>
      <a:accent1>
        <a:srgbClr val="005494"/>
      </a:accent1>
      <a:accent2>
        <a:srgbClr val="12B3E9"/>
      </a:accent2>
      <a:accent3>
        <a:srgbClr val="005494"/>
      </a:accent3>
      <a:accent4>
        <a:srgbClr val="005494"/>
      </a:accent4>
      <a:accent5>
        <a:srgbClr val="005494"/>
      </a:accent5>
      <a:accent6>
        <a:srgbClr val="12B3E9"/>
      </a:accent6>
      <a:hlink>
        <a:srgbClr val="005494"/>
      </a:hlink>
      <a:folHlink>
        <a:srgbClr val="12B3E9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Jeff Heasman</Template>
  <TotalTime>1137</TotalTime>
  <Words>380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Constantia</vt:lpstr>
      <vt:lpstr>Wingdings</vt:lpstr>
      <vt:lpstr>Wingdings 2</vt:lpstr>
      <vt:lpstr>Jeff Heasman</vt:lpstr>
      <vt:lpstr>The 5 Communication Habits of Highly Effective Insurance &amp; Financial Services Professionals by  Jeff Heasman PGCert CELTA, LL.B (Hons), LL.M Certified Practitioner Member of the Academy of  Modern Applied Psychology  linkedin.com/in/jeffheasman </vt:lpstr>
      <vt:lpstr>Learning objectives </vt:lpstr>
      <vt:lpstr>Time spent communicating </vt:lpstr>
      <vt:lpstr>The 5 Habits </vt:lpstr>
      <vt:lpstr>The impact </vt:lpstr>
      <vt:lpstr>Habit 1 – managing emails </vt:lpstr>
      <vt:lpstr>Habit 2 – recognising the power of talk  </vt:lpstr>
      <vt:lpstr>Habit 3 – identifying the agenda</vt:lpstr>
      <vt:lpstr>Habit 4 – showing intellectual humility</vt:lpstr>
      <vt:lpstr>Habit 5 – using plain language </vt:lpstr>
      <vt:lpstr>Summary /restatement of learning objectives </vt:lpstr>
      <vt:lpstr>PowerPoint Presentation</vt:lpstr>
      <vt:lpstr>Thank you and please stay in touch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</dc:creator>
  <cp:lastModifiedBy>Michelle Lockyer</cp:lastModifiedBy>
  <cp:revision>42</cp:revision>
  <cp:lastPrinted>2019-09-05T15:23:49Z</cp:lastPrinted>
  <dcterms:created xsi:type="dcterms:W3CDTF">2015-11-23T19:41:09Z</dcterms:created>
  <dcterms:modified xsi:type="dcterms:W3CDTF">2019-10-17T08:16:41Z</dcterms:modified>
</cp:coreProperties>
</file>