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4"/>
  </p:notesMasterIdLst>
  <p:handoutMasterIdLst>
    <p:handoutMasterId r:id="rId75"/>
  </p:handoutMasterIdLst>
  <p:sldIdLst>
    <p:sldId id="398" r:id="rId2"/>
    <p:sldId id="416" r:id="rId3"/>
    <p:sldId id="399" r:id="rId4"/>
    <p:sldId id="257" r:id="rId5"/>
    <p:sldId id="260" r:id="rId6"/>
    <p:sldId id="282" r:id="rId7"/>
    <p:sldId id="407" r:id="rId8"/>
    <p:sldId id="276" r:id="rId9"/>
    <p:sldId id="431" r:id="rId10"/>
    <p:sldId id="417" r:id="rId11"/>
    <p:sldId id="432" r:id="rId12"/>
    <p:sldId id="418" r:id="rId13"/>
    <p:sldId id="429" r:id="rId14"/>
    <p:sldId id="423" r:id="rId15"/>
    <p:sldId id="430" r:id="rId16"/>
    <p:sldId id="433" r:id="rId17"/>
    <p:sldId id="422" r:id="rId18"/>
    <p:sldId id="428" r:id="rId19"/>
    <p:sldId id="424" r:id="rId20"/>
    <p:sldId id="425" r:id="rId21"/>
    <p:sldId id="426" r:id="rId22"/>
    <p:sldId id="427" r:id="rId23"/>
    <p:sldId id="434" r:id="rId24"/>
    <p:sldId id="419" r:id="rId25"/>
    <p:sldId id="421" r:id="rId26"/>
    <p:sldId id="420" r:id="rId27"/>
    <p:sldId id="259" r:id="rId28"/>
    <p:sldId id="408" r:id="rId29"/>
    <p:sldId id="261" r:id="rId30"/>
    <p:sldId id="409" r:id="rId31"/>
    <p:sldId id="264" r:id="rId32"/>
    <p:sldId id="410" r:id="rId33"/>
    <p:sldId id="263" r:id="rId34"/>
    <p:sldId id="411" r:id="rId35"/>
    <p:sldId id="383" r:id="rId36"/>
    <p:sldId id="303" r:id="rId37"/>
    <p:sldId id="262" r:id="rId38"/>
    <p:sldId id="265" r:id="rId39"/>
    <p:sldId id="266" r:id="rId40"/>
    <p:sldId id="384" r:id="rId41"/>
    <p:sldId id="371" r:id="rId42"/>
    <p:sldId id="412" r:id="rId43"/>
    <p:sldId id="389" r:id="rId44"/>
    <p:sldId id="387" r:id="rId45"/>
    <p:sldId id="388" r:id="rId46"/>
    <p:sldId id="308" r:id="rId47"/>
    <p:sldId id="309" r:id="rId48"/>
    <p:sldId id="294" r:id="rId49"/>
    <p:sldId id="306" r:id="rId50"/>
    <p:sldId id="312" r:id="rId51"/>
    <p:sldId id="310" r:id="rId52"/>
    <p:sldId id="307" r:id="rId53"/>
    <p:sldId id="313" r:id="rId54"/>
    <p:sldId id="314" r:id="rId55"/>
    <p:sldId id="315" r:id="rId56"/>
    <p:sldId id="319" r:id="rId57"/>
    <p:sldId id="402" r:id="rId58"/>
    <p:sldId id="413" r:id="rId59"/>
    <p:sldId id="343" r:id="rId60"/>
    <p:sldId id="353" r:id="rId61"/>
    <p:sldId id="357" r:id="rId62"/>
    <p:sldId id="358" r:id="rId63"/>
    <p:sldId id="414" r:id="rId64"/>
    <p:sldId id="359" r:id="rId65"/>
    <p:sldId id="361" r:id="rId66"/>
    <p:sldId id="363" r:id="rId67"/>
    <p:sldId id="365" r:id="rId68"/>
    <p:sldId id="373" r:id="rId69"/>
    <p:sldId id="406" r:id="rId70"/>
    <p:sldId id="415" r:id="rId71"/>
    <p:sldId id="403" r:id="rId72"/>
    <p:sldId id="404" r:id="rId73"/>
  </p:sldIdLst>
  <p:sldSz cx="9144000" cy="6858000" type="screen4x3"/>
  <p:notesSz cx="6865938" cy="9998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1953"/>
    <a:srgbClr val="C41AC8"/>
    <a:srgbClr val="9802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3130F5-010C-4A3C-B13D-3D5ADD76E6BC}" v="13" dt="2019-07-20T19:06:12.5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83986" autoAdjust="0"/>
  </p:normalViewPr>
  <p:slideViewPr>
    <p:cSldViewPr>
      <p:cViewPr varScale="1">
        <p:scale>
          <a:sx n="31" d="100"/>
          <a:sy n="31" d="100"/>
        </p:scale>
        <p:origin x="852" y="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504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240" cy="499904"/>
          </a:xfrm>
          <a:prstGeom prst="rect">
            <a:avLst/>
          </a:prstGeom>
        </p:spPr>
        <p:txBody>
          <a:bodyPr vert="horz" lIns="92199" tIns="46099" rIns="92199" bIns="46099" rtlCol="0"/>
          <a:lstStyle>
            <a:lvl1pPr algn="l">
              <a:defRPr sz="1200"/>
            </a:lvl1pPr>
          </a:lstStyle>
          <a:p>
            <a:endParaRPr lang="en-GB"/>
          </a:p>
        </p:txBody>
      </p:sp>
      <p:sp>
        <p:nvSpPr>
          <p:cNvPr id="3" name="Date Placeholder 2"/>
          <p:cNvSpPr>
            <a:spLocks noGrp="1"/>
          </p:cNvSpPr>
          <p:nvPr>
            <p:ph type="dt" sz="quarter" idx="1"/>
          </p:nvPr>
        </p:nvSpPr>
        <p:spPr>
          <a:xfrm>
            <a:off x="3889110" y="0"/>
            <a:ext cx="2975240" cy="499904"/>
          </a:xfrm>
          <a:prstGeom prst="rect">
            <a:avLst/>
          </a:prstGeom>
        </p:spPr>
        <p:txBody>
          <a:bodyPr vert="horz" lIns="92199" tIns="46099" rIns="92199" bIns="46099" rtlCol="0"/>
          <a:lstStyle>
            <a:lvl1pPr algn="r">
              <a:defRPr sz="1200"/>
            </a:lvl1pPr>
          </a:lstStyle>
          <a:p>
            <a:fld id="{39AEC5CF-3A1F-48EA-BF8F-8CA1586D6239}" type="datetimeFigureOut">
              <a:rPr lang="en-GB" smtClean="0"/>
              <a:t>03/10/2019</a:t>
            </a:fld>
            <a:endParaRPr lang="en-GB"/>
          </a:p>
        </p:txBody>
      </p:sp>
      <p:sp>
        <p:nvSpPr>
          <p:cNvPr id="4" name="Footer Placeholder 3"/>
          <p:cNvSpPr>
            <a:spLocks noGrp="1"/>
          </p:cNvSpPr>
          <p:nvPr>
            <p:ph type="ftr" sz="quarter" idx="2"/>
          </p:nvPr>
        </p:nvSpPr>
        <p:spPr>
          <a:xfrm>
            <a:off x="0" y="9496436"/>
            <a:ext cx="2975240" cy="499904"/>
          </a:xfrm>
          <a:prstGeom prst="rect">
            <a:avLst/>
          </a:prstGeom>
        </p:spPr>
        <p:txBody>
          <a:bodyPr vert="horz" lIns="92199" tIns="46099" rIns="92199" bIns="46099" rtlCol="0" anchor="b"/>
          <a:lstStyle>
            <a:lvl1pPr algn="l">
              <a:defRPr sz="1200"/>
            </a:lvl1pPr>
          </a:lstStyle>
          <a:p>
            <a:endParaRPr lang="en-GB"/>
          </a:p>
        </p:txBody>
      </p:sp>
      <p:sp>
        <p:nvSpPr>
          <p:cNvPr id="5" name="Slide Number Placeholder 4"/>
          <p:cNvSpPr>
            <a:spLocks noGrp="1"/>
          </p:cNvSpPr>
          <p:nvPr>
            <p:ph type="sldNum" sz="quarter" idx="3"/>
          </p:nvPr>
        </p:nvSpPr>
        <p:spPr>
          <a:xfrm>
            <a:off x="3889110" y="9496436"/>
            <a:ext cx="2975240" cy="499904"/>
          </a:xfrm>
          <a:prstGeom prst="rect">
            <a:avLst/>
          </a:prstGeom>
        </p:spPr>
        <p:txBody>
          <a:bodyPr vert="horz" lIns="92199" tIns="46099" rIns="92199" bIns="46099" rtlCol="0" anchor="b"/>
          <a:lstStyle>
            <a:lvl1pPr algn="r">
              <a:defRPr sz="1200"/>
            </a:lvl1pPr>
          </a:lstStyle>
          <a:p>
            <a:fld id="{37BEF96B-F1F9-4E6C-B06E-387819380962}" type="slidenum">
              <a:rPr lang="en-GB" smtClean="0"/>
              <a:t>‹#›</a:t>
            </a:fld>
            <a:endParaRPr lang="en-GB"/>
          </a:p>
        </p:txBody>
      </p:sp>
    </p:spTree>
    <p:extLst>
      <p:ext uri="{BB962C8B-B14F-4D97-AF65-F5344CB8AC3E}">
        <p14:creationId xmlns:p14="http://schemas.microsoft.com/office/powerpoint/2010/main" val="320847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240" cy="499904"/>
          </a:xfrm>
          <a:prstGeom prst="rect">
            <a:avLst/>
          </a:prstGeom>
        </p:spPr>
        <p:txBody>
          <a:bodyPr vert="horz" lIns="92199" tIns="46099" rIns="92199" bIns="46099" rtlCol="0"/>
          <a:lstStyle>
            <a:lvl1pPr algn="l">
              <a:defRPr sz="1200"/>
            </a:lvl1pPr>
          </a:lstStyle>
          <a:p>
            <a:endParaRPr lang="en-GB"/>
          </a:p>
        </p:txBody>
      </p:sp>
      <p:sp>
        <p:nvSpPr>
          <p:cNvPr id="3" name="Date Placeholder 2"/>
          <p:cNvSpPr>
            <a:spLocks noGrp="1"/>
          </p:cNvSpPr>
          <p:nvPr>
            <p:ph type="dt" idx="1"/>
          </p:nvPr>
        </p:nvSpPr>
        <p:spPr>
          <a:xfrm>
            <a:off x="3889110" y="0"/>
            <a:ext cx="2975240" cy="499904"/>
          </a:xfrm>
          <a:prstGeom prst="rect">
            <a:avLst/>
          </a:prstGeom>
        </p:spPr>
        <p:txBody>
          <a:bodyPr vert="horz" lIns="92199" tIns="46099" rIns="92199" bIns="46099" rtlCol="0"/>
          <a:lstStyle>
            <a:lvl1pPr algn="r">
              <a:defRPr sz="1200"/>
            </a:lvl1pPr>
          </a:lstStyle>
          <a:p>
            <a:fld id="{9E51FCF4-C9BC-4303-A6C4-D89A662AB36C}" type="datetimeFigureOut">
              <a:rPr lang="en-GB" smtClean="0"/>
              <a:t>03/10/2019</a:t>
            </a:fld>
            <a:endParaRPr lang="en-GB"/>
          </a:p>
        </p:txBody>
      </p:sp>
      <p:sp>
        <p:nvSpPr>
          <p:cNvPr id="4" name="Slide Image Placeholder 3"/>
          <p:cNvSpPr>
            <a:spLocks noGrp="1" noRot="1" noChangeAspect="1"/>
          </p:cNvSpPr>
          <p:nvPr>
            <p:ph type="sldImg" idx="2"/>
          </p:nvPr>
        </p:nvSpPr>
        <p:spPr>
          <a:xfrm>
            <a:off x="933450" y="749300"/>
            <a:ext cx="4999038" cy="3749675"/>
          </a:xfrm>
          <a:prstGeom prst="rect">
            <a:avLst/>
          </a:prstGeom>
          <a:noFill/>
          <a:ln w="12700">
            <a:solidFill>
              <a:prstClr val="black"/>
            </a:solidFill>
          </a:ln>
        </p:spPr>
        <p:txBody>
          <a:bodyPr vert="horz" lIns="92199" tIns="46099" rIns="92199" bIns="46099" rtlCol="0" anchor="ctr"/>
          <a:lstStyle/>
          <a:p>
            <a:endParaRPr lang="en-GB"/>
          </a:p>
        </p:txBody>
      </p:sp>
      <p:sp>
        <p:nvSpPr>
          <p:cNvPr id="5" name="Notes Placeholder 4"/>
          <p:cNvSpPr>
            <a:spLocks noGrp="1"/>
          </p:cNvSpPr>
          <p:nvPr>
            <p:ph type="body" sz="quarter" idx="3"/>
          </p:nvPr>
        </p:nvSpPr>
        <p:spPr>
          <a:xfrm>
            <a:off x="686595" y="4749086"/>
            <a:ext cx="5492750" cy="4499134"/>
          </a:xfrm>
          <a:prstGeom prst="rect">
            <a:avLst/>
          </a:prstGeom>
        </p:spPr>
        <p:txBody>
          <a:bodyPr vert="horz" lIns="92199" tIns="46099" rIns="92199" bIns="4609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96436"/>
            <a:ext cx="2975240" cy="499904"/>
          </a:xfrm>
          <a:prstGeom prst="rect">
            <a:avLst/>
          </a:prstGeom>
        </p:spPr>
        <p:txBody>
          <a:bodyPr vert="horz" lIns="92199" tIns="46099" rIns="92199" bIns="46099" rtlCol="0" anchor="b"/>
          <a:lstStyle>
            <a:lvl1pPr algn="l">
              <a:defRPr sz="1200"/>
            </a:lvl1pPr>
          </a:lstStyle>
          <a:p>
            <a:endParaRPr lang="en-GB"/>
          </a:p>
        </p:txBody>
      </p:sp>
      <p:sp>
        <p:nvSpPr>
          <p:cNvPr id="7" name="Slide Number Placeholder 6"/>
          <p:cNvSpPr>
            <a:spLocks noGrp="1"/>
          </p:cNvSpPr>
          <p:nvPr>
            <p:ph type="sldNum" sz="quarter" idx="5"/>
          </p:nvPr>
        </p:nvSpPr>
        <p:spPr>
          <a:xfrm>
            <a:off x="3889110" y="9496436"/>
            <a:ext cx="2975240" cy="499904"/>
          </a:xfrm>
          <a:prstGeom prst="rect">
            <a:avLst/>
          </a:prstGeom>
        </p:spPr>
        <p:txBody>
          <a:bodyPr vert="horz" lIns="92199" tIns="46099" rIns="92199" bIns="46099" rtlCol="0" anchor="b"/>
          <a:lstStyle>
            <a:lvl1pPr algn="r">
              <a:defRPr sz="1200"/>
            </a:lvl1pPr>
          </a:lstStyle>
          <a:p>
            <a:fld id="{4A7B6647-5D35-42DF-BE07-38F079E543A1}" type="slidenum">
              <a:rPr lang="en-GB" smtClean="0"/>
              <a:t>‹#›</a:t>
            </a:fld>
            <a:endParaRPr lang="en-GB"/>
          </a:p>
        </p:txBody>
      </p:sp>
    </p:spTree>
    <p:extLst>
      <p:ext uri="{BB962C8B-B14F-4D97-AF65-F5344CB8AC3E}">
        <p14:creationId xmlns:p14="http://schemas.microsoft.com/office/powerpoint/2010/main" val="2686357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8EEABE4-D69E-4F29-BFFE-4885AC257731}" type="slidenum">
              <a:rPr lang="en-GB" smtClean="0"/>
              <a:pPr/>
              <a:t>1</a:t>
            </a:fld>
            <a:endParaRPr lang="en-GB" dirty="0"/>
          </a:p>
        </p:txBody>
      </p:sp>
    </p:spTree>
    <p:extLst>
      <p:ext uri="{BB962C8B-B14F-4D97-AF65-F5344CB8AC3E}">
        <p14:creationId xmlns:p14="http://schemas.microsoft.com/office/powerpoint/2010/main" val="50625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consider whether an individual is ‘identifiable’ you should consider all </a:t>
            </a:r>
            <a:r>
              <a:rPr lang="en-GB" u="sng" dirty="0"/>
              <a:t>reasonable</a:t>
            </a:r>
            <a:r>
              <a:rPr lang="en-GB" dirty="0"/>
              <a:t> factors</a:t>
            </a:r>
            <a:r>
              <a:rPr lang="en-GB" baseline="0" dirty="0"/>
              <a:t> which could be taken into account to identify the individual directly or indirectly</a:t>
            </a:r>
          </a:p>
          <a:p>
            <a:endParaRPr lang="en-GB" baseline="0" dirty="0"/>
          </a:p>
          <a:p>
            <a:r>
              <a:rPr lang="en-GB" baseline="0" dirty="0"/>
              <a:t>Names and addresses are not personal data, but the information you attach to them does become personal data</a:t>
            </a:r>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30</a:t>
            </a:fld>
            <a:endParaRPr lang="en-GB"/>
          </a:p>
        </p:txBody>
      </p:sp>
    </p:spTree>
    <p:extLst>
      <p:ext uri="{BB962C8B-B14F-4D97-AF65-F5344CB8AC3E}">
        <p14:creationId xmlns:p14="http://schemas.microsoft.com/office/powerpoint/2010/main" val="35192668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old definition of personal data under the DPA is:</a:t>
            </a:r>
          </a:p>
          <a:p>
            <a:r>
              <a:rPr lang="en-GB" dirty="0"/>
              <a:t>Personal data means data</a:t>
            </a:r>
            <a:r>
              <a:rPr lang="en-GB" baseline="0" dirty="0"/>
              <a:t> which relate to a living individual who can be identified (a) from those data or (b) from those data and other information which is in the possession of, or likely to come into the possession of the data controller and includes any expression of opinion about the individual and any indication of the intentions of the data controller or any other person in respect of the individual</a:t>
            </a:r>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31</a:t>
            </a:fld>
            <a:endParaRPr lang="en-GB"/>
          </a:p>
        </p:txBody>
      </p:sp>
    </p:spTree>
    <p:extLst>
      <p:ext uri="{BB962C8B-B14F-4D97-AF65-F5344CB8AC3E}">
        <p14:creationId xmlns:p14="http://schemas.microsoft.com/office/powerpoint/2010/main" val="7815856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old definition of personal data under the DPA is:</a:t>
            </a:r>
          </a:p>
          <a:p>
            <a:r>
              <a:rPr lang="en-GB" dirty="0"/>
              <a:t>Personal data means data</a:t>
            </a:r>
            <a:r>
              <a:rPr lang="en-GB" baseline="0" dirty="0"/>
              <a:t> which relate to a living individual who can be identified (a) from those data or (b) from those data and other information which is in the possession of, or likely to come into the possession of the data controller and includes any expression of opinion about the individual and any indication of the intentions of the data controller or any other person in respect of the individual</a:t>
            </a:r>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32</a:t>
            </a:fld>
            <a:endParaRPr lang="en-GB"/>
          </a:p>
        </p:txBody>
      </p:sp>
    </p:spTree>
    <p:extLst>
      <p:ext uri="{BB962C8B-B14F-4D97-AF65-F5344CB8AC3E}">
        <p14:creationId xmlns:p14="http://schemas.microsoft.com/office/powerpoint/2010/main" val="7815856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33</a:t>
            </a:fld>
            <a:endParaRPr lang="en-GB"/>
          </a:p>
        </p:txBody>
      </p:sp>
    </p:spTree>
    <p:extLst>
      <p:ext uri="{BB962C8B-B14F-4D97-AF65-F5344CB8AC3E}">
        <p14:creationId xmlns:p14="http://schemas.microsoft.com/office/powerpoint/2010/main" val="12019270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34</a:t>
            </a:fld>
            <a:endParaRPr lang="en-GB"/>
          </a:p>
        </p:txBody>
      </p:sp>
    </p:spTree>
    <p:extLst>
      <p:ext uri="{BB962C8B-B14F-4D97-AF65-F5344CB8AC3E}">
        <p14:creationId xmlns:p14="http://schemas.microsoft.com/office/powerpoint/2010/main" val="12019270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The ABI, BIBA and the Lloyd’s Market Association have worked with high profile legal firms including DAC </a:t>
            </a:r>
            <a:r>
              <a:rPr lang="en-GB" baseline="0" dirty="0" err="1"/>
              <a:t>Beachcroft</a:t>
            </a:r>
            <a:r>
              <a:rPr lang="en-GB" baseline="0" dirty="0"/>
              <a:t>, Norton Rose Fulbright and Clyde and Co. to put a case to the Government requesting that the insurance industry be allowed to process health data on legal grounds (rather than requiring consent from the individual).</a:t>
            </a:r>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35</a:t>
            </a:fld>
            <a:endParaRPr lang="en-GB"/>
          </a:p>
        </p:txBody>
      </p:sp>
    </p:spTree>
    <p:extLst>
      <p:ext uri="{BB962C8B-B14F-4D97-AF65-F5344CB8AC3E}">
        <p14:creationId xmlns:p14="http://schemas.microsoft.com/office/powerpoint/2010/main" val="5788593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37</a:t>
            </a:fld>
            <a:endParaRPr lang="en-GB"/>
          </a:p>
        </p:txBody>
      </p:sp>
    </p:spTree>
    <p:extLst>
      <p:ext uri="{BB962C8B-B14F-4D97-AF65-F5344CB8AC3E}">
        <p14:creationId xmlns:p14="http://schemas.microsoft.com/office/powerpoint/2010/main" val="14632371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Today we will mostly</a:t>
            </a:r>
            <a:r>
              <a:rPr lang="en-GB" baseline="0" dirty="0"/>
              <a:t> be talking about the </a:t>
            </a:r>
            <a:r>
              <a:rPr lang="en-GB" b="1" baseline="0" dirty="0"/>
              <a:t>processing</a:t>
            </a:r>
            <a:r>
              <a:rPr lang="en-GB" baseline="0" dirty="0"/>
              <a:t> of data </a:t>
            </a:r>
          </a:p>
          <a:p>
            <a:r>
              <a:rPr lang="en-GB" baseline="0" dirty="0"/>
              <a:t>In our view – </a:t>
            </a:r>
            <a:r>
              <a:rPr lang="en-GB" b="1" baseline="0" dirty="0"/>
              <a:t>protection</a:t>
            </a:r>
            <a:r>
              <a:rPr lang="en-GB" baseline="0" dirty="0"/>
              <a:t> is more of an IT issue and should be addressed in conjunction with your IT departments</a:t>
            </a:r>
          </a:p>
          <a:p>
            <a:r>
              <a:rPr lang="en-GB" b="1" baseline="0" dirty="0"/>
              <a:t>Processing</a:t>
            </a:r>
            <a:r>
              <a:rPr lang="en-GB" baseline="0" dirty="0"/>
              <a:t> broadly covers </a:t>
            </a:r>
            <a:r>
              <a:rPr lang="en-GB" u="sng" baseline="0" dirty="0"/>
              <a:t>anything</a:t>
            </a:r>
            <a:r>
              <a:rPr lang="en-GB" baseline="0" dirty="0"/>
              <a:t> you do with data (collecting it, recording it, organising it, storing it, using it, disclosing it, consulting it, amending it, passing it on….)</a:t>
            </a:r>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38</a:t>
            </a:fld>
            <a:endParaRPr lang="en-GB"/>
          </a:p>
        </p:txBody>
      </p:sp>
    </p:spTree>
    <p:extLst>
      <p:ext uri="{BB962C8B-B14F-4D97-AF65-F5344CB8AC3E}">
        <p14:creationId xmlns:p14="http://schemas.microsoft.com/office/powerpoint/2010/main" val="52801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six legal bases</a:t>
            </a:r>
            <a:r>
              <a:rPr lang="en-GB" baseline="0" dirty="0"/>
              <a:t> for processing data – insurance activities and marketing are separate</a:t>
            </a:r>
          </a:p>
          <a:p>
            <a:r>
              <a:rPr lang="en-GB" baseline="0" dirty="0"/>
              <a:t>Its not all about consent!</a:t>
            </a:r>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40</a:t>
            </a:fld>
            <a:endParaRPr lang="en-GB"/>
          </a:p>
        </p:txBody>
      </p:sp>
    </p:spTree>
    <p:extLst>
      <p:ext uri="{BB962C8B-B14F-4D97-AF65-F5344CB8AC3E}">
        <p14:creationId xmlns:p14="http://schemas.microsoft.com/office/powerpoint/2010/main" val="26226357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1. Processing shall be lawful only if and to the extent that at least one of the following applies: </a:t>
            </a:r>
          </a:p>
          <a:p>
            <a:endParaRPr lang="en-GB" dirty="0"/>
          </a:p>
          <a:p>
            <a:r>
              <a:rPr lang="en-GB" dirty="0"/>
              <a:t>(a) the data subject has given </a:t>
            </a:r>
            <a:r>
              <a:rPr lang="en-GB" b="1" dirty="0"/>
              <a:t>consent</a:t>
            </a:r>
            <a:r>
              <a:rPr lang="en-GB" dirty="0"/>
              <a:t> to the processing of his or her personal data for one or more specific purposes; </a:t>
            </a:r>
          </a:p>
          <a:p>
            <a:r>
              <a:rPr lang="en-GB" dirty="0"/>
              <a:t>(b) processing is necessary for the </a:t>
            </a:r>
            <a:r>
              <a:rPr lang="en-GB" b="1" dirty="0"/>
              <a:t>performance of a contract </a:t>
            </a:r>
            <a:r>
              <a:rPr lang="en-GB" dirty="0"/>
              <a:t>to which the data subject is party or in order to take steps at the request of the data subject prior to entering into a contract;</a:t>
            </a:r>
          </a:p>
          <a:p>
            <a:r>
              <a:rPr lang="en-GB" dirty="0"/>
              <a:t>(c) processing is necessary for compliance with a </a:t>
            </a:r>
            <a:r>
              <a:rPr lang="en-GB" b="1" dirty="0"/>
              <a:t>legal obligation </a:t>
            </a:r>
            <a:r>
              <a:rPr lang="en-GB" dirty="0"/>
              <a:t>to which the controller is subject;</a:t>
            </a:r>
          </a:p>
          <a:p>
            <a:r>
              <a:rPr lang="en-GB" dirty="0"/>
              <a:t>(d) processing is necessary in order to protect the </a:t>
            </a:r>
            <a:r>
              <a:rPr lang="en-GB" b="1" dirty="0"/>
              <a:t>vital interests </a:t>
            </a:r>
            <a:r>
              <a:rPr lang="en-GB" dirty="0"/>
              <a:t>of the data subject or of another natural person;</a:t>
            </a:r>
          </a:p>
          <a:p>
            <a:r>
              <a:rPr lang="en-GB" dirty="0"/>
              <a:t>(e) processing is necessary for the performance of a task carried out in the </a:t>
            </a:r>
            <a:r>
              <a:rPr lang="en-GB" b="1" dirty="0"/>
              <a:t>public interest </a:t>
            </a:r>
            <a:r>
              <a:rPr lang="en-GB" dirty="0"/>
              <a:t>or in the exercise of official authority vested in the controller;</a:t>
            </a:r>
          </a:p>
          <a:p>
            <a:r>
              <a:rPr lang="en-GB" dirty="0"/>
              <a:t>(f) processing is necessary for the purposes of the </a:t>
            </a:r>
            <a:r>
              <a:rPr lang="en-GB" b="1" dirty="0"/>
              <a:t>legitimate interests </a:t>
            </a:r>
            <a:r>
              <a:rPr lang="en-GB" dirty="0"/>
              <a:t>pursued by the controller or by a third party, except where such interests are overridden by the interests or fundamental rights and freedoms of the data subject which require protection of personal data, in particular where the data subject is a child. </a:t>
            </a:r>
          </a:p>
          <a:p>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41</a:t>
            </a:fld>
            <a:endParaRPr lang="en-GB"/>
          </a:p>
        </p:txBody>
      </p:sp>
    </p:spTree>
    <p:extLst>
      <p:ext uri="{BB962C8B-B14F-4D97-AF65-F5344CB8AC3E}">
        <p14:creationId xmlns:p14="http://schemas.microsoft.com/office/powerpoint/2010/main" val="2239055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8B328D2-43F5-48EE-9A40-D174A202856A}" type="slidenum">
              <a:rPr lang="en-GB" smtClean="0"/>
              <a:pPr/>
              <a:t>3</a:t>
            </a:fld>
            <a:endParaRPr lang="en-GB" dirty="0"/>
          </a:p>
        </p:txBody>
      </p:sp>
    </p:spTree>
    <p:extLst>
      <p:ext uri="{BB962C8B-B14F-4D97-AF65-F5344CB8AC3E}">
        <p14:creationId xmlns:p14="http://schemas.microsoft.com/office/powerpoint/2010/main" val="32470625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SARs to be free of charge</a:t>
            </a:r>
          </a:p>
        </p:txBody>
      </p:sp>
      <p:sp>
        <p:nvSpPr>
          <p:cNvPr id="4" name="Slide Number Placeholder 3"/>
          <p:cNvSpPr>
            <a:spLocks noGrp="1"/>
          </p:cNvSpPr>
          <p:nvPr>
            <p:ph type="sldNum" sz="quarter" idx="10"/>
          </p:nvPr>
        </p:nvSpPr>
        <p:spPr/>
        <p:txBody>
          <a:bodyPr/>
          <a:lstStyle/>
          <a:p>
            <a:fld id="{4A7B6647-5D35-42DF-BE07-38F079E543A1}" type="slidenum">
              <a:rPr lang="en-GB" smtClean="0"/>
              <a:t>44</a:t>
            </a:fld>
            <a:endParaRPr lang="en-GB"/>
          </a:p>
        </p:txBody>
      </p:sp>
    </p:spTree>
    <p:extLst>
      <p:ext uri="{BB962C8B-B14F-4D97-AF65-F5344CB8AC3E}">
        <p14:creationId xmlns:p14="http://schemas.microsoft.com/office/powerpoint/2010/main" val="9588232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Portability – data subject have the right to have their data provided to them in a machine readable format that can be passed to another firm. This applies to their own data and not the firm’s data.</a:t>
            </a:r>
          </a:p>
        </p:txBody>
      </p:sp>
      <p:sp>
        <p:nvSpPr>
          <p:cNvPr id="4" name="Slide Number Placeholder 3"/>
          <p:cNvSpPr>
            <a:spLocks noGrp="1"/>
          </p:cNvSpPr>
          <p:nvPr>
            <p:ph type="sldNum" sz="quarter" idx="10"/>
          </p:nvPr>
        </p:nvSpPr>
        <p:spPr/>
        <p:txBody>
          <a:bodyPr/>
          <a:lstStyle/>
          <a:p>
            <a:fld id="{4A7B6647-5D35-42DF-BE07-38F079E543A1}" type="slidenum">
              <a:rPr lang="en-GB" smtClean="0"/>
              <a:t>45</a:t>
            </a:fld>
            <a:endParaRPr lang="en-GB"/>
          </a:p>
        </p:txBody>
      </p:sp>
    </p:spTree>
    <p:extLst>
      <p:ext uri="{BB962C8B-B14F-4D97-AF65-F5344CB8AC3E}">
        <p14:creationId xmlns:p14="http://schemas.microsoft.com/office/powerpoint/2010/main" val="21257347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990">
              <a:defRPr/>
            </a:pPr>
            <a:r>
              <a:rPr lang="en-GB" dirty="0">
                <a:solidFill>
                  <a:srgbClr val="FF0000"/>
                </a:solidFill>
              </a:rPr>
              <a:t>CATEGORIES NOT NAMES OF OTHER FIRMS</a:t>
            </a:r>
          </a:p>
          <a:p>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56</a:t>
            </a:fld>
            <a:endParaRPr lang="en-GB"/>
          </a:p>
        </p:txBody>
      </p:sp>
    </p:spTree>
    <p:extLst>
      <p:ext uri="{BB962C8B-B14F-4D97-AF65-F5344CB8AC3E}">
        <p14:creationId xmlns:p14="http://schemas.microsoft.com/office/powerpoint/2010/main" val="42784360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990">
              <a:defRPr/>
            </a:pPr>
            <a:r>
              <a:rPr lang="en-GB" dirty="0"/>
              <a:t>Your record of processing activities should include certain information, as defined in Article 30 of the GDPR </a:t>
            </a:r>
          </a:p>
          <a:p>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58</a:t>
            </a:fld>
            <a:endParaRPr lang="en-GB"/>
          </a:p>
        </p:txBody>
      </p:sp>
    </p:spTree>
    <p:extLst>
      <p:ext uri="{BB962C8B-B14F-4D97-AF65-F5344CB8AC3E}">
        <p14:creationId xmlns:p14="http://schemas.microsoft.com/office/powerpoint/2010/main" val="33099951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990">
              <a:defRPr/>
            </a:pPr>
            <a:r>
              <a:rPr lang="en-GB" dirty="0"/>
              <a:t>Your record of processing activities should include certain information, as defined in Article 30 of the GDPR </a:t>
            </a:r>
          </a:p>
          <a:p>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59</a:t>
            </a:fld>
            <a:endParaRPr lang="en-GB"/>
          </a:p>
        </p:txBody>
      </p:sp>
    </p:spTree>
    <p:extLst>
      <p:ext uri="{BB962C8B-B14F-4D97-AF65-F5344CB8AC3E}">
        <p14:creationId xmlns:p14="http://schemas.microsoft.com/office/powerpoint/2010/main" val="33099951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ICO</a:t>
            </a:r>
            <a:r>
              <a:rPr lang="en-GB" baseline="0" dirty="0"/>
              <a:t> expecting big increase in complaints</a:t>
            </a:r>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61</a:t>
            </a:fld>
            <a:endParaRPr lang="en-GB"/>
          </a:p>
        </p:txBody>
      </p:sp>
    </p:spTree>
    <p:extLst>
      <p:ext uri="{BB962C8B-B14F-4D97-AF65-F5344CB8AC3E}">
        <p14:creationId xmlns:p14="http://schemas.microsoft.com/office/powerpoint/2010/main" val="41035805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Protection Officers are required for</a:t>
            </a:r>
          </a:p>
          <a:p>
            <a:pPr marL="230497" indent="-230497">
              <a:buAutoNum type="alphaLcParenR"/>
            </a:pPr>
            <a:r>
              <a:rPr lang="en-GB" baseline="0" dirty="0"/>
              <a:t>Public authorities</a:t>
            </a:r>
          </a:p>
          <a:p>
            <a:pPr marL="230497" indent="-230497">
              <a:buAutoNum type="alphaLcParenR"/>
            </a:pPr>
            <a:r>
              <a:rPr lang="en-GB" baseline="0" dirty="0"/>
              <a:t>Firms with large scale data monitoring as their core activity (targeted ad companies)</a:t>
            </a:r>
          </a:p>
          <a:p>
            <a:pPr marL="230497" indent="-230497">
              <a:buAutoNum type="alphaLcParenR"/>
            </a:pPr>
            <a:r>
              <a:rPr lang="en-GB" dirty="0"/>
              <a:t>Large scale processors of special categories of data and data relating</a:t>
            </a:r>
            <a:r>
              <a:rPr lang="en-GB" baseline="0" dirty="0"/>
              <a:t> to criminal convictions</a:t>
            </a:r>
          </a:p>
          <a:p>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62</a:t>
            </a:fld>
            <a:endParaRPr lang="en-GB"/>
          </a:p>
        </p:txBody>
      </p:sp>
    </p:spTree>
    <p:extLst>
      <p:ext uri="{BB962C8B-B14F-4D97-AF65-F5344CB8AC3E}">
        <p14:creationId xmlns:p14="http://schemas.microsoft.com/office/powerpoint/2010/main" val="28361794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Protection Officers are required for</a:t>
            </a:r>
          </a:p>
          <a:p>
            <a:pPr marL="230497" indent="-230497">
              <a:buAutoNum type="alphaLcParenR"/>
            </a:pPr>
            <a:r>
              <a:rPr lang="en-GB" baseline="0" dirty="0"/>
              <a:t>Public authorities</a:t>
            </a:r>
          </a:p>
          <a:p>
            <a:pPr marL="230497" indent="-230497">
              <a:buAutoNum type="alphaLcParenR"/>
            </a:pPr>
            <a:r>
              <a:rPr lang="en-GB" baseline="0" dirty="0"/>
              <a:t>Firms with large scale data monitoring as their core activity (targeted ad companies)</a:t>
            </a:r>
          </a:p>
          <a:p>
            <a:pPr marL="230497" indent="-230497">
              <a:buAutoNum type="alphaLcParenR"/>
            </a:pPr>
            <a:r>
              <a:rPr lang="en-GB" dirty="0"/>
              <a:t>Large scale processors of special categories of data and data relating</a:t>
            </a:r>
            <a:r>
              <a:rPr lang="en-GB" baseline="0" dirty="0"/>
              <a:t> to criminal convictions</a:t>
            </a:r>
          </a:p>
          <a:p>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63</a:t>
            </a:fld>
            <a:endParaRPr lang="en-GB"/>
          </a:p>
        </p:txBody>
      </p:sp>
    </p:spTree>
    <p:extLst>
      <p:ext uri="{BB962C8B-B14F-4D97-AF65-F5344CB8AC3E}">
        <p14:creationId xmlns:p14="http://schemas.microsoft.com/office/powerpoint/2010/main" val="28361794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Protection Officers are required for</a:t>
            </a:r>
          </a:p>
          <a:p>
            <a:pPr marL="230497" indent="-230497">
              <a:buAutoNum type="alphaLcParenR"/>
            </a:pPr>
            <a:r>
              <a:rPr lang="en-GB" baseline="0" dirty="0"/>
              <a:t>Public authorities</a:t>
            </a:r>
          </a:p>
          <a:p>
            <a:pPr marL="230497" indent="-230497">
              <a:buAutoNum type="alphaLcParenR"/>
            </a:pPr>
            <a:r>
              <a:rPr lang="en-GB" baseline="0" dirty="0"/>
              <a:t>Firms with large scale data monitoring as their core activity (targeted ad companies)</a:t>
            </a:r>
          </a:p>
          <a:p>
            <a:pPr marL="230497" indent="-230497">
              <a:buAutoNum type="alphaLcParenR"/>
            </a:pPr>
            <a:r>
              <a:rPr lang="en-GB" dirty="0"/>
              <a:t>Large scale processors of special categories of data and data relating</a:t>
            </a:r>
            <a:r>
              <a:rPr lang="en-GB" baseline="0" dirty="0"/>
              <a:t> to criminal convictions</a:t>
            </a:r>
          </a:p>
          <a:p>
            <a:pPr marL="230497" indent="-230497">
              <a:buAutoNum type="alphaLcParenR"/>
            </a:pPr>
            <a:endParaRPr lang="en-GB" baseline="0" dirty="0"/>
          </a:p>
          <a:p>
            <a:r>
              <a:rPr lang="en-GB" baseline="0" dirty="0"/>
              <a:t>Data Protection Officers – you can’t tell them what to do, you can’t sack them and you must give them whatever resources they need to do their job!!</a:t>
            </a:r>
          </a:p>
          <a:p>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64</a:t>
            </a:fld>
            <a:endParaRPr lang="en-GB"/>
          </a:p>
        </p:txBody>
      </p:sp>
    </p:spTree>
    <p:extLst>
      <p:ext uri="{BB962C8B-B14F-4D97-AF65-F5344CB8AC3E}">
        <p14:creationId xmlns:p14="http://schemas.microsoft.com/office/powerpoint/2010/main" val="28361794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ARTICLE</a:t>
            </a:r>
            <a:r>
              <a:rPr lang="en-GB" baseline="0" dirty="0"/>
              <a:t> 15 / RECITAL 59</a:t>
            </a:r>
          </a:p>
          <a:p>
            <a:endParaRPr lang="en-GB" baseline="0" dirty="0"/>
          </a:p>
          <a:p>
            <a:r>
              <a:rPr lang="en-GB" baseline="0" dirty="0"/>
              <a:t>Unreasonable = disproportionate effort (art 62)</a:t>
            </a:r>
          </a:p>
          <a:p>
            <a:r>
              <a:rPr lang="en-GB" baseline="0" dirty="0"/>
              <a:t>Article 63 states that where possible, the controller should provide remote access to a secure system that would provide the data subject with access to their data</a:t>
            </a:r>
          </a:p>
          <a:p>
            <a:r>
              <a:rPr lang="en-GB" baseline="0" dirty="0"/>
              <a:t>If a large amount of information is held on the data subject, the controller can request that the data subject specify the information that relates to the request.</a:t>
            </a:r>
          </a:p>
        </p:txBody>
      </p:sp>
      <p:sp>
        <p:nvSpPr>
          <p:cNvPr id="4" name="Slide Number Placeholder 3"/>
          <p:cNvSpPr>
            <a:spLocks noGrp="1"/>
          </p:cNvSpPr>
          <p:nvPr>
            <p:ph type="sldNum" sz="quarter" idx="10"/>
          </p:nvPr>
        </p:nvSpPr>
        <p:spPr/>
        <p:txBody>
          <a:bodyPr/>
          <a:lstStyle/>
          <a:p>
            <a:fld id="{4A7B6647-5D35-42DF-BE07-38F079E543A1}" type="slidenum">
              <a:rPr lang="en-GB" smtClean="0"/>
              <a:t>65</a:t>
            </a:fld>
            <a:endParaRPr lang="en-GB"/>
          </a:p>
        </p:txBody>
      </p:sp>
    </p:spTree>
    <p:extLst>
      <p:ext uri="{BB962C8B-B14F-4D97-AF65-F5344CB8AC3E}">
        <p14:creationId xmlns:p14="http://schemas.microsoft.com/office/powerpoint/2010/main" val="2502599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990">
              <a:defRPr/>
            </a:pPr>
            <a:r>
              <a:rPr lang="en-GB" b="1" dirty="0"/>
              <a:t>“risks to your business” </a:t>
            </a:r>
            <a:r>
              <a:rPr lang="en-GB" dirty="0"/>
              <a:t>will include a look at some recent ICO fines</a:t>
            </a:r>
          </a:p>
          <a:p>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4</a:t>
            </a:fld>
            <a:endParaRPr lang="en-GB"/>
          </a:p>
        </p:txBody>
      </p:sp>
    </p:spTree>
    <p:extLst>
      <p:ext uri="{BB962C8B-B14F-4D97-AF65-F5344CB8AC3E}">
        <p14:creationId xmlns:p14="http://schemas.microsoft.com/office/powerpoint/2010/main" val="2942561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ARTICLE</a:t>
            </a:r>
            <a:r>
              <a:rPr lang="en-GB" baseline="0" dirty="0"/>
              <a:t> 15 / RECITAL 59</a:t>
            </a:r>
          </a:p>
          <a:p>
            <a:endParaRPr lang="en-GB" baseline="0" dirty="0"/>
          </a:p>
          <a:p>
            <a:r>
              <a:rPr lang="en-GB" baseline="0" dirty="0"/>
              <a:t>Unreasonable = disproportionate effort (art 62)</a:t>
            </a:r>
          </a:p>
          <a:p>
            <a:r>
              <a:rPr lang="en-GB" baseline="0" dirty="0"/>
              <a:t>Article 63 states that where possible, the controller should provide remote access to a secure system that would provide the data subject with access to their data</a:t>
            </a:r>
          </a:p>
          <a:p>
            <a:r>
              <a:rPr lang="en-GB" baseline="0" dirty="0"/>
              <a:t>If a large amount of information is held on the data subject, the controller can request that the data subject specify the information that relates to the request.</a:t>
            </a:r>
          </a:p>
        </p:txBody>
      </p:sp>
      <p:sp>
        <p:nvSpPr>
          <p:cNvPr id="4" name="Slide Number Placeholder 3"/>
          <p:cNvSpPr>
            <a:spLocks noGrp="1"/>
          </p:cNvSpPr>
          <p:nvPr>
            <p:ph type="sldNum" sz="quarter" idx="10"/>
          </p:nvPr>
        </p:nvSpPr>
        <p:spPr/>
        <p:txBody>
          <a:bodyPr/>
          <a:lstStyle/>
          <a:p>
            <a:fld id="{4A7B6647-5D35-42DF-BE07-38F079E543A1}" type="slidenum">
              <a:rPr lang="en-GB" smtClean="0"/>
              <a:t>66</a:t>
            </a:fld>
            <a:endParaRPr lang="en-GB"/>
          </a:p>
        </p:txBody>
      </p:sp>
    </p:spTree>
    <p:extLst>
      <p:ext uri="{BB962C8B-B14F-4D97-AF65-F5344CB8AC3E}">
        <p14:creationId xmlns:p14="http://schemas.microsoft.com/office/powerpoint/2010/main" val="25025995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a:t>
            </a:r>
            <a:r>
              <a:rPr lang="en-GB" baseline="0" dirty="0"/>
              <a:t> notification is not made within 72 hours – you must give the reason for the delay</a:t>
            </a:r>
          </a:p>
          <a:p>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67</a:t>
            </a:fld>
            <a:endParaRPr lang="en-GB"/>
          </a:p>
        </p:txBody>
      </p:sp>
    </p:spTree>
    <p:extLst>
      <p:ext uri="{BB962C8B-B14F-4D97-AF65-F5344CB8AC3E}">
        <p14:creationId xmlns:p14="http://schemas.microsoft.com/office/powerpoint/2010/main" val="2877366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a:t>
            </a:r>
            <a:r>
              <a:rPr lang="en-GB" baseline="0" dirty="0"/>
              <a:t> notification is not made within 72 hours – you must give the reason for </a:t>
            </a:r>
            <a:r>
              <a:rPr lang="en-GB" baseline="0"/>
              <a:t>the delay</a:t>
            </a:r>
          </a:p>
          <a:p>
            <a:endParaRPr lang="en-GB"/>
          </a:p>
        </p:txBody>
      </p:sp>
      <p:sp>
        <p:nvSpPr>
          <p:cNvPr id="4" name="Slide Number Placeholder 3"/>
          <p:cNvSpPr>
            <a:spLocks noGrp="1"/>
          </p:cNvSpPr>
          <p:nvPr>
            <p:ph type="sldNum" sz="quarter" idx="10"/>
          </p:nvPr>
        </p:nvSpPr>
        <p:spPr/>
        <p:txBody>
          <a:bodyPr/>
          <a:lstStyle/>
          <a:p>
            <a:fld id="{4A7B6647-5D35-42DF-BE07-38F079E543A1}" type="slidenum">
              <a:rPr lang="en-GB" smtClean="0"/>
              <a:t>68</a:t>
            </a:fld>
            <a:endParaRPr lang="en-GB"/>
          </a:p>
        </p:txBody>
      </p:sp>
    </p:spTree>
    <p:extLst>
      <p:ext uri="{BB962C8B-B14F-4D97-AF65-F5344CB8AC3E}">
        <p14:creationId xmlns:p14="http://schemas.microsoft.com/office/powerpoint/2010/main" val="2877366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69</a:t>
            </a:fld>
            <a:endParaRPr lang="en-GB"/>
          </a:p>
        </p:txBody>
      </p:sp>
    </p:spTree>
    <p:extLst>
      <p:ext uri="{BB962C8B-B14F-4D97-AF65-F5344CB8AC3E}">
        <p14:creationId xmlns:p14="http://schemas.microsoft.com/office/powerpoint/2010/main" val="2877366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8B328D2-43F5-48EE-9A40-D174A202856A}" type="slidenum">
              <a:rPr lang="en-GB" smtClean="0"/>
              <a:pPr/>
              <a:t>70</a:t>
            </a:fld>
            <a:endParaRPr lang="en-GB" dirty="0"/>
          </a:p>
        </p:txBody>
      </p:sp>
    </p:spTree>
    <p:extLst>
      <p:ext uri="{BB962C8B-B14F-4D97-AF65-F5344CB8AC3E}">
        <p14:creationId xmlns:p14="http://schemas.microsoft.com/office/powerpoint/2010/main" val="201627608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71</a:t>
            </a:fld>
            <a:endParaRPr lang="en-GB"/>
          </a:p>
        </p:txBody>
      </p:sp>
    </p:spTree>
    <p:extLst>
      <p:ext uri="{BB962C8B-B14F-4D97-AF65-F5344CB8AC3E}">
        <p14:creationId xmlns:p14="http://schemas.microsoft.com/office/powerpoint/2010/main" val="2877366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8EEABE4-D69E-4F29-BFFE-4885AC257731}" type="slidenum">
              <a:rPr lang="en-GB" smtClean="0"/>
              <a:pPr/>
              <a:t>72</a:t>
            </a:fld>
            <a:endParaRPr lang="en-GB" dirty="0"/>
          </a:p>
        </p:txBody>
      </p:sp>
    </p:spTree>
    <p:extLst>
      <p:ext uri="{BB962C8B-B14F-4D97-AF65-F5344CB8AC3E}">
        <p14:creationId xmlns:p14="http://schemas.microsoft.com/office/powerpoint/2010/main" val="3168166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 EU Directive instructs a member state to bring in laws to cover the minimum outlined in the directive.</a:t>
            </a:r>
          </a:p>
          <a:p>
            <a:r>
              <a:rPr lang="en-GB" dirty="0"/>
              <a:t>A Regulation, however, is a fully fledged law, which goes into action regardless of what member states do.</a:t>
            </a:r>
          </a:p>
          <a:p>
            <a:r>
              <a:rPr lang="en-GB" dirty="0"/>
              <a:t>The GDPR leaves a few areas for the home state to bring in their own regulation, but no scope to change the body of law</a:t>
            </a:r>
          </a:p>
        </p:txBody>
      </p:sp>
      <p:sp>
        <p:nvSpPr>
          <p:cNvPr id="4" name="Slide Number Placeholder 3"/>
          <p:cNvSpPr>
            <a:spLocks noGrp="1"/>
          </p:cNvSpPr>
          <p:nvPr>
            <p:ph type="sldNum" sz="quarter" idx="10"/>
          </p:nvPr>
        </p:nvSpPr>
        <p:spPr/>
        <p:txBody>
          <a:bodyPr/>
          <a:lstStyle/>
          <a:p>
            <a:fld id="{4A7B6647-5D35-42DF-BE07-38F079E543A1}" type="slidenum">
              <a:rPr lang="en-GB" smtClean="0"/>
              <a:t>5</a:t>
            </a:fld>
            <a:endParaRPr lang="en-GB"/>
          </a:p>
        </p:txBody>
      </p:sp>
    </p:spTree>
    <p:extLst>
      <p:ext uri="{BB962C8B-B14F-4D97-AF65-F5344CB8AC3E}">
        <p14:creationId xmlns:p14="http://schemas.microsoft.com/office/powerpoint/2010/main" val="2363972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6</a:t>
            </a:fld>
            <a:endParaRPr lang="en-GB"/>
          </a:p>
        </p:txBody>
      </p:sp>
    </p:spTree>
    <p:extLst>
      <p:ext uri="{BB962C8B-B14F-4D97-AF65-F5344CB8AC3E}">
        <p14:creationId xmlns:p14="http://schemas.microsoft.com/office/powerpoint/2010/main" val="60099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7</a:t>
            </a:fld>
            <a:endParaRPr lang="en-GB"/>
          </a:p>
        </p:txBody>
      </p:sp>
    </p:spTree>
    <p:extLst>
      <p:ext uri="{BB962C8B-B14F-4D97-AF65-F5344CB8AC3E}">
        <p14:creationId xmlns:p14="http://schemas.microsoft.com/office/powerpoint/2010/main" val="60099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ICO can currently raise fines of £500,000</a:t>
            </a:r>
          </a:p>
          <a:p>
            <a:r>
              <a:rPr lang="en-GB" dirty="0"/>
              <a:t>Under GDPR fines may increase to 10m Euros (or up to 2% of global turnover)</a:t>
            </a:r>
          </a:p>
          <a:p>
            <a:r>
              <a:rPr lang="en-GB" dirty="0"/>
              <a:t>For serious infringements, this can rise to 20m Euros (or up to 4% of global turnover).</a:t>
            </a:r>
          </a:p>
          <a:p>
            <a:r>
              <a:rPr lang="en-GB" dirty="0"/>
              <a:t>Serious infringements include unauthorised transfer of data to a third country, not complying with a supervisory order and other matters.</a:t>
            </a:r>
          </a:p>
          <a:p>
            <a:endParaRPr lang="en-GB" dirty="0"/>
          </a:p>
          <a:p>
            <a:r>
              <a:rPr lang="en-GB" dirty="0"/>
              <a:t>** third country = a country outside the EU (which will include the UK!)</a:t>
            </a:r>
          </a:p>
        </p:txBody>
      </p:sp>
      <p:sp>
        <p:nvSpPr>
          <p:cNvPr id="4" name="Slide Number Placeholder 3"/>
          <p:cNvSpPr>
            <a:spLocks noGrp="1"/>
          </p:cNvSpPr>
          <p:nvPr>
            <p:ph type="sldNum" sz="quarter" idx="10"/>
          </p:nvPr>
        </p:nvSpPr>
        <p:spPr/>
        <p:txBody>
          <a:bodyPr/>
          <a:lstStyle/>
          <a:p>
            <a:fld id="{4A7B6647-5D35-42DF-BE07-38F079E543A1}" type="slidenum">
              <a:rPr lang="en-GB" smtClean="0"/>
              <a:t>8</a:t>
            </a:fld>
            <a:endParaRPr lang="en-GB"/>
          </a:p>
        </p:txBody>
      </p:sp>
    </p:spTree>
    <p:extLst>
      <p:ext uri="{BB962C8B-B14F-4D97-AF65-F5344CB8AC3E}">
        <p14:creationId xmlns:p14="http://schemas.microsoft.com/office/powerpoint/2010/main" val="1992118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ICO can currently raise fines of £500,000</a:t>
            </a:r>
          </a:p>
          <a:p>
            <a:r>
              <a:rPr lang="en-GB" dirty="0"/>
              <a:t>Under GDPR fines may increase to 10m Euros (or up to 2% of global turnover)</a:t>
            </a:r>
          </a:p>
          <a:p>
            <a:r>
              <a:rPr lang="en-GB" dirty="0"/>
              <a:t>For serious infringements, this can rise to 20m Euros (or up to 4% of global turnover).</a:t>
            </a:r>
          </a:p>
          <a:p>
            <a:r>
              <a:rPr lang="en-GB" dirty="0"/>
              <a:t>Serious infringements include unauthorised transfer of data to a third country, not complying with a supervisory order and other matters.</a:t>
            </a:r>
          </a:p>
          <a:p>
            <a:endParaRPr lang="en-GB" dirty="0"/>
          </a:p>
          <a:p>
            <a:r>
              <a:rPr lang="en-GB" dirty="0"/>
              <a:t>** third country = a country outside the EU (which will include the UK!)</a:t>
            </a:r>
          </a:p>
        </p:txBody>
      </p:sp>
      <p:sp>
        <p:nvSpPr>
          <p:cNvPr id="4" name="Slide Number Placeholder 3"/>
          <p:cNvSpPr>
            <a:spLocks noGrp="1"/>
          </p:cNvSpPr>
          <p:nvPr>
            <p:ph type="sldNum" sz="quarter" idx="10"/>
          </p:nvPr>
        </p:nvSpPr>
        <p:spPr/>
        <p:txBody>
          <a:bodyPr/>
          <a:lstStyle/>
          <a:p>
            <a:fld id="{4A7B6647-5D35-42DF-BE07-38F079E543A1}" type="slidenum">
              <a:rPr lang="en-GB" smtClean="0"/>
              <a:t>28</a:t>
            </a:fld>
            <a:endParaRPr lang="en-GB"/>
          </a:p>
        </p:txBody>
      </p:sp>
    </p:spTree>
    <p:extLst>
      <p:ext uri="{BB962C8B-B14F-4D97-AF65-F5344CB8AC3E}">
        <p14:creationId xmlns:p14="http://schemas.microsoft.com/office/powerpoint/2010/main" val="1992118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consider whether an individual is ‘identifiable’ you should consider all </a:t>
            </a:r>
            <a:r>
              <a:rPr lang="en-GB" u="sng" dirty="0"/>
              <a:t>reasonable</a:t>
            </a:r>
            <a:r>
              <a:rPr lang="en-GB" dirty="0"/>
              <a:t> factors</a:t>
            </a:r>
            <a:r>
              <a:rPr lang="en-GB" baseline="0" dirty="0"/>
              <a:t> which could be taken into account to identify the individual directly or indirectly</a:t>
            </a:r>
          </a:p>
          <a:p>
            <a:endParaRPr lang="en-GB" baseline="0" dirty="0"/>
          </a:p>
          <a:p>
            <a:r>
              <a:rPr lang="en-GB" baseline="0" dirty="0"/>
              <a:t>Names and addresses are not personal data, but the information you attach to them does become personal data</a:t>
            </a:r>
            <a:endParaRPr lang="en-GB" dirty="0"/>
          </a:p>
        </p:txBody>
      </p:sp>
      <p:sp>
        <p:nvSpPr>
          <p:cNvPr id="4" name="Slide Number Placeholder 3"/>
          <p:cNvSpPr>
            <a:spLocks noGrp="1"/>
          </p:cNvSpPr>
          <p:nvPr>
            <p:ph type="sldNum" sz="quarter" idx="10"/>
          </p:nvPr>
        </p:nvSpPr>
        <p:spPr/>
        <p:txBody>
          <a:bodyPr/>
          <a:lstStyle/>
          <a:p>
            <a:fld id="{4A7B6647-5D35-42DF-BE07-38F079E543A1}" type="slidenum">
              <a:rPr lang="en-GB" smtClean="0"/>
              <a:t>29</a:t>
            </a:fld>
            <a:endParaRPr lang="en-GB"/>
          </a:p>
        </p:txBody>
      </p:sp>
    </p:spTree>
    <p:extLst>
      <p:ext uri="{BB962C8B-B14F-4D97-AF65-F5344CB8AC3E}">
        <p14:creationId xmlns:p14="http://schemas.microsoft.com/office/powerpoint/2010/main" val="35192668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E5EA8D1-37C7-4AA5-BF54-1A6AA9D642F0}" type="datetimeFigureOut">
              <a:rPr lang="en-GB" smtClean="0"/>
              <a:t>03/10/2019</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2C6C5A6-E86D-4300-A6CD-03E7CCDF643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E5EA8D1-37C7-4AA5-BF54-1A6AA9D642F0}" type="datetimeFigureOut">
              <a:rPr lang="en-GB" smtClean="0"/>
              <a:t>03/10/2019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C6C5A6-E86D-4300-A6CD-03E7CCDF6430}"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E5EA8D1-37C7-4AA5-BF54-1A6AA9D642F0}" type="datetimeFigureOut">
              <a:rPr lang="en-GB" smtClean="0"/>
              <a:t>03/10/2019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C6C5A6-E86D-4300-A6CD-03E7CCDF6430}"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E5EA8D1-37C7-4AA5-BF54-1A6AA9D642F0}" type="datetimeFigureOut">
              <a:rPr lang="en-GB" smtClean="0"/>
              <a:t>03/10/2019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C6C5A6-E86D-4300-A6CD-03E7CCDF6430}"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E5EA8D1-37C7-4AA5-BF54-1A6AA9D642F0}" type="datetimeFigureOut">
              <a:rPr lang="en-GB" smtClean="0"/>
              <a:t>03/10/2019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C6C5A6-E86D-4300-A6CD-03E7CCDF6430}"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E5EA8D1-37C7-4AA5-BF54-1A6AA9D642F0}" type="datetimeFigureOut">
              <a:rPr lang="en-GB" smtClean="0"/>
              <a:t>03/10/2019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C6C5A6-E86D-4300-A6CD-03E7CCDF6430}"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E5EA8D1-37C7-4AA5-BF54-1A6AA9D642F0}" type="datetimeFigureOut">
              <a:rPr lang="en-GB" smtClean="0"/>
              <a:t>03/10/2019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C6C5A6-E86D-4300-A6CD-03E7CCDF6430}"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E5EA8D1-37C7-4AA5-BF54-1A6AA9D642F0}" type="datetimeFigureOut">
              <a:rPr lang="en-GB" smtClean="0"/>
              <a:t>03/10/2019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C6C5A6-E86D-4300-A6CD-03E7CCDF6430}"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5EA8D1-37C7-4AA5-BF54-1A6AA9D642F0}" type="datetimeFigureOut">
              <a:rPr lang="en-GB" smtClean="0"/>
              <a:t>03/10/2019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C6C5A6-E86D-4300-A6CD-03E7CCDF6430}"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3E5EA8D1-37C7-4AA5-BF54-1A6AA9D642F0}" type="datetimeFigureOut">
              <a:rPr lang="en-GB" smtClean="0"/>
              <a:t>03/10/2019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C6C5A6-E86D-4300-A6CD-03E7CCDF6430}"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E5EA8D1-37C7-4AA5-BF54-1A6AA9D642F0}" type="datetimeFigureOut">
              <a:rPr lang="en-GB" smtClean="0"/>
              <a:t>03/10/2019</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2C6C5A6-E86D-4300-A6CD-03E7CCDF6430}"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E5EA8D1-37C7-4AA5-BF54-1A6AA9D642F0}" type="datetimeFigureOut">
              <a:rPr lang="en-GB" smtClean="0"/>
              <a:t>03/10/2019</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2C6C5A6-E86D-4300-A6CD-03E7CCDF643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alanchandler@uwclub.ne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theguardian.com/business/britishairways" TargetMode="External"/><Relationship Id="rId2" Type="http://schemas.openxmlformats.org/officeDocument/2006/relationships/hyperlink" Target="https://www.theguardian.com/business/2018/oct/25/british-airways-data-breach-185000-more-passengers-may-have-had-details-stole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txBox="1">
            <a:spLocks/>
          </p:cNvSpPr>
          <p:nvPr/>
        </p:nvSpPr>
        <p:spPr>
          <a:xfrm>
            <a:off x="399003" y="3645024"/>
            <a:ext cx="7848872" cy="432048"/>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85000"/>
              </a:lnSpc>
              <a:spcBef>
                <a:spcPts val="800"/>
              </a:spcBef>
              <a:spcAft>
                <a:spcPts val="800"/>
              </a:spcAft>
            </a:pPr>
            <a:r>
              <a:rPr lang="en-GB" sz="4400" b="1" dirty="0">
                <a:solidFill>
                  <a:srgbClr val="3E2D57"/>
                </a:solidFill>
                <a:latin typeface="Arial" panose="020B0604020202020204" pitchFamily="34" charset="0"/>
                <a:cs typeface="Arial" panose="020B0604020202020204" pitchFamily="34" charset="0"/>
              </a:rPr>
              <a:t>General Data Protection Regulation </a:t>
            </a:r>
          </a:p>
          <a:p>
            <a:pPr>
              <a:lnSpc>
                <a:spcPct val="85000"/>
              </a:lnSpc>
              <a:spcBef>
                <a:spcPts val="800"/>
              </a:spcBef>
              <a:spcAft>
                <a:spcPts val="800"/>
              </a:spcAft>
            </a:pPr>
            <a:endParaRPr lang="en-GB" sz="4400" b="1" dirty="0">
              <a:solidFill>
                <a:srgbClr val="3E2D57"/>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3430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7C523B-6605-4C1C-A1BA-AF6E454B24D4}"/>
              </a:ext>
            </a:extLst>
          </p:cNvPr>
          <p:cNvSpPr>
            <a:spLocks noGrp="1"/>
          </p:cNvSpPr>
          <p:nvPr>
            <p:ph idx="1"/>
          </p:nvPr>
        </p:nvSpPr>
        <p:spPr/>
        <p:txBody>
          <a:bodyPr>
            <a:normAutofit/>
          </a:bodyPr>
          <a:lstStyle/>
          <a:p>
            <a:r>
              <a:rPr lang="en-GB" dirty="0"/>
              <a:t>In 2013/14 Yahoo had the greatest data breach in history with 3 billion user accounts being breached, it did not notify anyone until well after 72 hours. Experts have estimated the GDPR fine would have been between £60m - £120m</a:t>
            </a:r>
          </a:p>
        </p:txBody>
      </p:sp>
      <p:sp>
        <p:nvSpPr>
          <p:cNvPr id="3" name="Title 2">
            <a:extLst>
              <a:ext uri="{FF2B5EF4-FFF2-40B4-BE49-F238E27FC236}">
                <a16:creationId xmlns:a16="http://schemas.microsoft.com/office/drawing/2014/main" id="{6011E7F6-0558-4FF0-9998-D976E1787C39}"/>
              </a:ext>
            </a:extLst>
          </p:cNvPr>
          <p:cNvSpPr>
            <a:spLocks noGrp="1"/>
          </p:cNvSpPr>
          <p:nvPr>
            <p:ph type="title"/>
          </p:nvPr>
        </p:nvSpPr>
        <p:spPr/>
        <p:txBody>
          <a:bodyPr>
            <a:normAutofit/>
          </a:bodyPr>
          <a:lstStyle/>
          <a:p>
            <a:r>
              <a:rPr lang="en-GB" sz="3200" dirty="0"/>
              <a:t>What would have been the case had GDPR been in place at the time</a:t>
            </a:r>
          </a:p>
        </p:txBody>
      </p:sp>
    </p:spTree>
    <p:extLst>
      <p:ext uri="{BB962C8B-B14F-4D97-AF65-F5344CB8AC3E}">
        <p14:creationId xmlns:p14="http://schemas.microsoft.com/office/powerpoint/2010/main" val="2466109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1A6FFD-3550-4C25-AF83-407D51F1076D}"/>
              </a:ext>
            </a:extLst>
          </p:cNvPr>
          <p:cNvSpPr>
            <a:spLocks noGrp="1"/>
          </p:cNvSpPr>
          <p:nvPr>
            <p:ph idx="1"/>
          </p:nvPr>
        </p:nvSpPr>
        <p:spPr>
          <a:xfrm>
            <a:off x="0" y="1481328"/>
            <a:ext cx="9144000" cy="4525963"/>
          </a:xfrm>
        </p:spPr>
        <p:txBody>
          <a:bodyPr>
            <a:normAutofit lnSpcReduction="10000"/>
          </a:bodyPr>
          <a:lstStyle/>
          <a:p>
            <a:r>
              <a:rPr lang="en-GB" dirty="0"/>
              <a:t>Equifax had one of the largest cyber attack in history where personal information of over 143m customers  was compromised and more than 200,000 credit card holders had their full details exposed – they did co –operate with the authorities but delayed telling anyone, their fines would have ranged from £8m upwards in the new regime</a:t>
            </a:r>
          </a:p>
          <a:p>
            <a:endParaRPr lang="en-GB" dirty="0"/>
          </a:p>
          <a:p>
            <a:r>
              <a:rPr lang="en-GB" dirty="0"/>
              <a:t>e Bay had 145m of their customers details compromised in 2014 – it is anticipated this fine would have been between £8m-£16m</a:t>
            </a:r>
          </a:p>
          <a:p>
            <a:endParaRPr lang="en-GB" dirty="0"/>
          </a:p>
        </p:txBody>
      </p:sp>
      <p:sp>
        <p:nvSpPr>
          <p:cNvPr id="3" name="Title 2">
            <a:extLst>
              <a:ext uri="{FF2B5EF4-FFF2-40B4-BE49-F238E27FC236}">
                <a16:creationId xmlns:a16="http://schemas.microsoft.com/office/drawing/2014/main" id="{3C0696AF-DA4D-4D02-8093-6A1C9FD6E3CB}"/>
              </a:ext>
            </a:extLst>
          </p:cNvPr>
          <p:cNvSpPr>
            <a:spLocks noGrp="1"/>
          </p:cNvSpPr>
          <p:nvPr>
            <p:ph type="title"/>
          </p:nvPr>
        </p:nvSpPr>
        <p:spPr>
          <a:xfrm>
            <a:off x="683568" y="338328"/>
            <a:ext cx="8229600" cy="1143000"/>
          </a:xfrm>
        </p:spPr>
        <p:txBody>
          <a:bodyPr>
            <a:normAutofit/>
          </a:bodyPr>
          <a:lstStyle/>
          <a:p>
            <a:r>
              <a:rPr lang="en-GB" sz="3200" dirty="0"/>
              <a:t>What would have been the case had GDPR been in place at the time</a:t>
            </a:r>
          </a:p>
        </p:txBody>
      </p:sp>
    </p:spTree>
    <p:extLst>
      <p:ext uri="{BB962C8B-B14F-4D97-AF65-F5344CB8AC3E}">
        <p14:creationId xmlns:p14="http://schemas.microsoft.com/office/powerpoint/2010/main" val="154701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00053-18F2-4D5D-8F29-D4101AA1F7DE}"/>
              </a:ext>
            </a:extLst>
          </p:cNvPr>
          <p:cNvSpPr>
            <a:spLocks noGrp="1"/>
          </p:cNvSpPr>
          <p:nvPr>
            <p:ph idx="1"/>
          </p:nvPr>
        </p:nvSpPr>
        <p:spPr>
          <a:xfrm>
            <a:off x="107504" y="1481328"/>
            <a:ext cx="8928992" cy="4525963"/>
          </a:xfrm>
        </p:spPr>
        <p:txBody>
          <a:bodyPr>
            <a:normAutofit/>
          </a:bodyPr>
          <a:lstStyle/>
          <a:p>
            <a:r>
              <a:rPr lang="en-GB" dirty="0"/>
              <a:t>More than 200,000 breaches reported across the EU in the first 9 months </a:t>
            </a:r>
          </a:p>
          <a:p>
            <a:endParaRPr lang="en-GB" dirty="0"/>
          </a:p>
          <a:p>
            <a:r>
              <a:rPr lang="en-GB" dirty="0"/>
              <a:t>ICO have stated that the number of data protection complaints have doubled from 21,000 to 42,000 last year</a:t>
            </a:r>
          </a:p>
          <a:p>
            <a:endParaRPr lang="en-GB" dirty="0"/>
          </a:p>
          <a:p>
            <a:r>
              <a:rPr lang="en-GB" dirty="0"/>
              <a:t>The ICO have been given an annual budget increase of £43m compared to £27m and now employ 722 staff – expect more proactivity!!!</a:t>
            </a:r>
          </a:p>
          <a:p>
            <a:endParaRPr lang="en-GB" dirty="0"/>
          </a:p>
        </p:txBody>
      </p:sp>
      <p:sp>
        <p:nvSpPr>
          <p:cNvPr id="3" name="Title 2">
            <a:extLst>
              <a:ext uri="{FF2B5EF4-FFF2-40B4-BE49-F238E27FC236}">
                <a16:creationId xmlns:a16="http://schemas.microsoft.com/office/drawing/2014/main" id="{E1D4BEED-7659-4E0A-A07A-D7336AD37109}"/>
              </a:ext>
            </a:extLst>
          </p:cNvPr>
          <p:cNvSpPr>
            <a:spLocks noGrp="1"/>
          </p:cNvSpPr>
          <p:nvPr>
            <p:ph type="title"/>
          </p:nvPr>
        </p:nvSpPr>
        <p:spPr/>
        <p:txBody>
          <a:bodyPr/>
          <a:lstStyle/>
          <a:p>
            <a:r>
              <a:rPr lang="en-GB" dirty="0"/>
              <a:t>EU GDPR Breaches</a:t>
            </a:r>
          </a:p>
        </p:txBody>
      </p:sp>
    </p:spTree>
    <p:extLst>
      <p:ext uri="{BB962C8B-B14F-4D97-AF65-F5344CB8AC3E}">
        <p14:creationId xmlns:p14="http://schemas.microsoft.com/office/powerpoint/2010/main" val="52780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AD201F2-EC08-4636-8B3F-3EE9DE35FEC6}"/>
              </a:ext>
            </a:extLst>
          </p:cNvPr>
          <p:cNvSpPr>
            <a:spLocks noGrp="1"/>
          </p:cNvSpPr>
          <p:nvPr>
            <p:ph idx="1"/>
          </p:nvPr>
        </p:nvSpPr>
        <p:spPr/>
        <p:txBody>
          <a:bodyPr/>
          <a:lstStyle/>
          <a:p>
            <a:r>
              <a:rPr lang="en-GB" dirty="0"/>
              <a:t>The ICO in the past tended to only fine as a last result</a:t>
            </a:r>
          </a:p>
          <a:p>
            <a:endParaRPr lang="en-GB" dirty="0"/>
          </a:p>
          <a:p>
            <a:r>
              <a:rPr lang="en-GB" dirty="0"/>
              <a:t>Of the 18,300 data protection cases it handled in 2016/17 it issued just 16 fines totalling £1.6m</a:t>
            </a:r>
          </a:p>
          <a:p>
            <a:endParaRPr lang="en-GB" dirty="0"/>
          </a:p>
          <a:p>
            <a:r>
              <a:rPr lang="en-GB" dirty="0"/>
              <a:t>But this is starting to change …….</a:t>
            </a:r>
          </a:p>
        </p:txBody>
      </p:sp>
      <p:sp>
        <p:nvSpPr>
          <p:cNvPr id="3" name="Title 2">
            <a:extLst>
              <a:ext uri="{FF2B5EF4-FFF2-40B4-BE49-F238E27FC236}">
                <a16:creationId xmlns:a16="http://schemas.microsoft.com/office/drawing/2014/main" id="{1B196474-21AC-4F42-B6A1-74664E2FE4D3}"/>
              </a:ext>
            </a:extLst>
          </p:cNvPr>
          <p:cNvSpPr>
            <a:spLocks noGrp="1"/>
          </p:cNvSpPr>
          <p:nvPr>
            <p:ph type="title"/>
          </p:nvPr>
        </p:nvSpPr>
        <p:spPr/>
        <p:txBody>
          <a:bodyPr/>
          <a:lstStyle/>
          <a:p>
            <a:r>
              <a:rPr lang="en-GB" dirty="0"/>
              <a:t>In the past </a:t>
            </a:r>
          </a:p>
        </p:txBody>
      </p:sp>
    </p:spTree>
    <p:extLst>
      <p:ext uri="{BB962C8B-B14F-4D97-AF65-F5344CB8AC3E}">
        <p14:creationId xmlns:p14="http://schemas.microsoft.com/office/powerpoint/2010/main" val="2311629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D992FF-4A7F-45FA-B9B4-711F3DC0B741}"/>
              </a:ext>
            </a:extLst>
          </p:cNvPr>
          <p:cNvSpPr>
            <a:spLocks noGrp="1"/>
          </p:cNvSpPr>
          <p:nvPr>
            <p:ph idx="1"/>
          </p:nvPr>
        </p:nvSpPr>
        <p:spPr/>
        <p:txBody>
          <a:bodyPr>
            <a:normAutofit/>
          </a:bodyPr>
          <a:lstStyle/>
          <a:p>
            <a:r>
              <a:rPr lang="en-GB" dirty="0"/>
              <a:t>ICO recently fined Bounty UK (under DPA 1998) , a pregnancy and parenting club £400,000 for illegally sharing data of more than 14m people with credit referencing and marketing agencies.</a:t>
            </a:r>
          </a:p>
          <a:p>
            <a:endParaRPr lang="en-GB" dirty="0"/>
          </a:p>
          <a:p>
            <a:r>
              <a:rPr lang="en-GB" dirty="0"/>
              <a:t>Having a choice over your data being shared was almost non existent = not good enough</a:t>
            </a:r>
          </a:p>
          <a:p>
            <a:pPr marL="109728" indent="0">
              <a:buNone/>
            </a:pPr>
            <a:endParaRPr lang="en-GB" dirty="0"/>
          </a:p>
          <a:p>
            <a:endParaRPr lang="en-GB" dirty="0"/>
          </a:p>
        </p:txBody>
      </p:sp>
      <p:sp>
        <p:nvSpPr>
          <p:cNvPr id="3" name="Title 2">
            <a:extLst>
              <a:ext uri="{FF2B5EF4-FFF2-40B4-BE49-F238E27FC236}">
                <a16:creationId xmlns:a16="http://schemas.microsoft.com/office/drawing/2014/main" id="{636BA3C0-8BF5-4B74-97F9-090C5057D160}"/>
              </a:ext>
            </a:extLst>
          </p:cNvPr>
          <p:cNvSpPr>
            <a:spLocks noGrp="1"/>
          </p:cNvSpPr>
          <p:nvPr>
            <p:ph type="title"/>
          </p:nvPr>
        </p:nvSpPr>
        <p:spPr/>
        <p:txBody>
          <a:bodyPr>
            <a:normAutofit fontScale="90000"/>
          </a:bodyPr>
          <a:lstStyle/>
          <a:p>
            <a:r>
              <a:rPr lang="en-GB" dirty="0"/>
              <a:t>Recent ICO case under DPA 1998</a:t>
            </a:r>
          </a:p>
        </p:txBody>
      </p:sp>
    </p:spTree>
    <p:extLst>
      <p:ext uri="{BB962C8B-B14F-4D97-AF65-F5344CB8AC3E}">
        <p14:creationId xmlns:p14="http://schemas.microsoft.com/office/powerpoint/2010/main" val="2200729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089EF5A-7013-4B11-9642-7444A45A34DF}"/>
              </a:ext>
            </a:extLst>
          </p:cNvPr>
          <p:cNvSpPr>
            <a:spLocks noGrp="1"/>
          </p:cNvSpPr>
          <p:nvPr>
            <p:ph idx="1"/>
          </p:nvPr>
        </p:nvSpPr>
        <p:spPr/>
        <p:txBody>
          <a:bodyPr>
            <a:normAutofit fontScale="92500" lnSpcReduction="20000"/>
          </a:bodyPr>
          <a:lstStyle/>
          <a:p>
            <a:r>
              <a:rPr lang="en-GB" dirty="0"/>
              <a:t>More recent fines</a:t>
            </a:r>
          </a:p>
          <a:p>
            <a:r>
              <a:rPr lang="en-GB" dirty="0"/>
              <a:t>Firms that should know better, eleven charities fined including:</a:t>
            </a:r>
          </a:p>
          <a:p>
            <a:r>
              <a:rPr lang="en-GB" dirty="0"/>
              <a:t>Guide dogs for the Blind £15,000</a:t>
            </a:r>
          </a:p>
          <a:p>
            <a:r>
              <a:rPr lang="en-GB" dirty="0"/>
              <a:t>Royal British Legion £12,000</a:t>
            </a:r>
          </a:p>
          <a:p>
            <a:r>
              <a:rPr lang="en-GB" dirty="0"/>
              <a:t>WWF £9,000</a:t>
            </a:r>
          </a:p>
          <a:p>
            <a:r>
              <a:rPr lang="en-GB" dirty="0"/>
              <a:t>Oxfam £6,000</a:t>
            </a:r>
          </a:p>
          <a:p>
            <a:pPr marL="109728" indent="0">
              <a:buNone/>
            </a:pPr>
            <a:r>
              <a:rPr lang="en-GB" dirty="0"/>
              <a:t>Sharing data without permission</a:t>
            </a:r>
          </a:p>
          <a:p>
            <a:pPr marL="109728" indent="0">
              <a:buNone/>
            </a:pPr>
            <a:endParaRPr lang="en-GB" dirty="0"/>
          </a:p>
          <a:p>
            <a:pPr marL="109728" indent="0">
              <a:buNone/>
            </a:pPr>
            <a:r>
              <a:rPr lang="en-GB" dirty="0"/>
              <a:t>British and foreign Bible Society fined £100,000 for insufficient security on internal network, the data hacked included card and bank details of 417,000 supporters</a:t>
            </a:r>
          </a:p>
          <a:p>
            <a:endParaRPr lang="en-GB" dirty="0"/>
          </a:p>
        </p:txBody>
      </p:sp>
      <p:sp>
        <p:nvSpPr>
          <p:cNvPr id="3" name="Title 2">
            <a:extLst>
              <a:ext uri="{FF2B5EF4-FFF2-40B4-BE49-F238E27FC236}">
                <a16:creationId xmlns:a16="http://schemas.microsoft.com/office/drawing/2014/main" id="{3FE4055D-7864-423A-B2DB-BB206A3151F0}"/>
              </a:ext>
            </a:extLst>
          </p:cNvPr>
          <p:cNvSpPr>
            <a:spLocks noGrp="1"/>
          </p:cNvSpPr>
          <p:nvPr>
            <p:ph type="title"/>
          </p:nvPr>
        </p:nvSpPr>
        <p:spPr/>
        <p:txBody>
          <a:bodyPr/>
          <a:lstStyle/>
          <a:p>
            <a:r>
              <a:rPr lang="en-GB" dirty="0"/>
              <a:t>Fines under the DPA 1998</a:t>
            </a:r>
          </a:p>
        </p:txBody>
      </p:sp>
    </p:spTree>
    <p:extLst>
      <p:ext uri="{BB962C8B-B14F-4D97-AF65-F5344CB8AC3E}">
        <p14:creationId xmlns:p14="http://schemas.microsoft.com/office/powerpoint/2010/main" val="1389105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041C81-C068-4A45-A2A3-56DFA39C51C3}"/>
              </a:ext>
            </a:extLst>
          </p:cNvPr>
          <p:cNvSpPr>
            <a:spLocks noGrp="1"/>
          </p:cNvSpPr>
          <p:nvPr>
            <p:ph idx="1"/>
          </p:nvPr>
        </p:nvSpPr>
        <p:spPr/>
        <p:txBody>
          <a:bodyPr/>
          <a:lstStyle/>
          <a:p>
            <a:r>
              <a:rPr lang="en-GB" dirty="0"/>
              <a:t>Equifax fined maximum of £500,000 in 9/18 for failing to protect personal data of 15m UK citizens following a cyber attack in 9/17</a:t>
            </a:r>
          </a:p>
          <a:p>
            <a:endParaRPr lang="en-GB" dirty="0"/>
          </a:p>
          <a:p>
            <a:r>
              <a:rPr lang="en-GB" dirty="0"/>
              <a:t>ICO find Facebook the max of £500,000 following their role in Cambridge Analytica</a:t>
            </a:r>
          </a:p>
          <a:p>
            <a:endParaRPr lang="en-GB" dirty="0"/>
          </a:p>
          <a:p>
            <a:r>
              <a:rPr lang="en-GB" dirty="0"/>
              <a:t>ICO fined Tax Returned Ltd £200,000 for sending 14.8m unsolicited texts without valid consent between 7/16 and 10/17 </a:t>
            </a:r>
          </a:p>
        </p:txBody>
      </p:sp>
      <p:sp>
        <p:nvSpPr>
          <p:cNvPr id="3" name="Title 2">
            <a:extLst>
              <a:ext uri="{FF2B5EF4-FFF2-40B4-BE49-F238E27FC236}">
                <a16:creationId xmlns:a16="http://schemas.microsoft.com/office/drawing/2014/main" id="{F9890F08-D79D-4FD3-B2B6-B9A6A4E91061}"/>
              </a:ext>
            </a:extLst>
          </p:cNvPr>
          <p:cNvSpPr>
            <a:spLocks noGrp="1"/>
          </p:cNvSpPr>
          <p:nvPr>
            <p:ph type="title"/>
          </p:nvPr>
        </p:nvSpPr>
        <p:spPr/>
        <p:txBody>
          <a:bodyPr>
            <a:normAutofit fontScale="90000"/>
          </a:bodyPr>
          <a:lstStyle/>
          <a:p>
            <a:r>
              <a:rPr lang="en-GB" dirty="0"/>
              <a:t>ICO’s recent fines under DPA 1998</a:t>
            </a:r>
          </a:p>
        </p:txBody>
      </p:sp>
    </p:spTree>
    <p:extLst>
      <p:ext uri="{BB962C8B-B14F-4D97-AF65-F5344CB8AC3E}">
        <p14:creationId xmlns:p14="http://schemas.microsoft.com/office/powerpoint/2010/main" val="3491060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70E337-A263-41F8-8DE1-3764A9887D71}"/>
              </a:ext>
            </a:extLst>
          </p:cNvPr>
          <p:cNvSpPr>
            <a:spLocks noGrp="1"/>
          </p:cNvSpPr>
          <p:nvPr>
            <p:ph idx="1"/>
          </p:nvPr>
        </p:nvSpPr>
        <p:spPr>
          <a:xfrm>
            <a:off x="0" y="1052736"/>
            <a:ext cx="9144000" cy="5904656"/>
          </a:xfrm>
        </p:spPr>
        <p:txBody>
          <a:bodyPr>
            <a:normAutofit/>
          </a:bodyPr>
          <a:lstStyle/>
          <a:p>
            <a:r>
              <a:rPr lang="en-GB" sz="2400" dirty="0"/>
              <a:t>Still working through the backlog of DPA 1998 complaints and the UK does like an orderly queue moving in correct chronological order (until just now!)</a:t>
            </a:r>
          </a:p>
          <a:p>
            <a:endParaRPr lang="en-GB" sz="2400" dirty="0"/>
          </a:p>
          <a:p>
            <a:r>
              <a:rPr lang="en-GB" sz="2400" dirty="0"/>
              <a:t>The ICO issued an enforcement notice on a Canadian analytics firm Aggregator IQ Data Services stopping them processing personal data of any EU citizen – they were involved in the Cambridge analytical scandal and were found to be processing data without consent.</a:t>
            </a:r>
          </a:p>
          <a:p>
            <a:endParaRPr lang="en-GB" sz="2400" dirty="0"/>
          </a:p>
          <a:p>
            <a:r>
              <a:rPr lang="en-GB" sz="2400" dirty="0"/>
              <a:t>All seemed quiet on the ICO front and then….</a:t>
            </a:r>
          </a:p>
          <a:p>
            <a:endParaRPr lang="en-GB" dirty="0"/>
          </a:p>
          <a:p>
            <a:endParaRPr lang="en-GB" dirty="0"/>
          </a:p>
          <a:p>
            <a:pPr marL="109728" indent="0">
              <a:buNone/>
            </a:pPr>
            <a:endParaRPr lang="en-GB" dirty="0"/>
          </a:p>
        </p:txBody>
      </p:sp>
      <p:sp>
        <p:nvSpPr>
          <p:cNvPr id="3" name="Title 2">
            <a:extLst>
              <a:ext uri="{FF2B5EF4-FFF2-40B4-BE49-F238E27FC236}">
                <a16:creationId xmlns:a16="http://schemas.microsoft.com/office/drawing/2014/main" id="{BE20840D-F7C6-4A72-9354-6240269F79D0}"/>
              </a:ext>
            </a:extLst>
          </p:cNvPr>
          <p:cNvSpPr>
            <a:spLocks noGrp="1"/>
          </p:cNvSpPr>
          <p:nvPr>
            <p:ph type="title"/>
          </p:nvPr>
        </p:nvSpPr>
        <p:spPr>
          <a:xfrm>
            <a:off x="457200" y="274638"/>
            <a:ext cx="8229600" cy="778098"/>
          </a:xfrm>
        </p:spPr>
        <p:txBody>
          <a:bodyPr>
            <a:normAutofit/>
          </a:bodyPr>
          <a:lstStyle/>
          <a:p>
            <a:r>
              <a:rPr lang="en-GB" dirty="0"/>
              <a:t>GDPR Breaches</a:t>
            </a:r>
          </a:p>
        </p:txBody>
      </p:sp>
    </p:spTree>
    <p:extLst>
      <p:ext uri="{BB962C8B-B14F-4D97-AF65-F5344CB8AC3E}">
        <p14:creationId xmlns:p14="http://schemas.microsoft.com/office/powerpoint/2010/main" val="98962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BEC2B75-3CEB-473A-A11A-04785D4B34D1}"/>
              </a:ext>
            </a:extLst>
          </p:cNvPr>
          <p:cNvSpPr>
            <a:spLocks noGrp="1"/>
          </p:cNvSpPr>
          <p:nvPr>
            <p:ph type="title"/>
          </p:nvPr>
        </p:nvSpPr>
        <p:spPr/>
        <p:txBody>
          <a:bodyPr>
            <a:normAutofit fontScale="90000"/>
          </a:bodyPr>
          <a:lstStyle/>
          <a:p>
            <a:r>
              <a:rPr lang="en-GB" dirty="0"/>
              <a:t>Out of no where the ICO start punching like Tyson Fury</a:t>
            </a:r>
          </a:p>
        </p:txBody>
      </p:sp>
      <p:pic>
        <p:nvPicPr>
          <p:cNvPr id="1026" name="Picture 2" descr="Image result for tyson fury images">
            <a:extLst>
              <a:ext uri="{FF2B5EF4-FFF2-40B4-BE49-F238E27FC236}">
                <a16:creationId xmlns:a16="http://schemas.microsoft.com/office/drawing/2014/main" id="{CED57EE6-85CD-4328-89C4-F2B35B75435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7624" y="1700808"/>
            <a:ext cx="6552728" cy="4882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9674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0A14334-BBF9-40A0-915E-C86F52254876}"/>
              </a:ext>
            </a:extLst>
          </p:cNvPr>
          <p:cNvSpPr>
            <a:spLocks noGrp="1"/>
          </p:cNvSpPr>
          <p:nvPr>
            <p:ph idx="1"/>
          </p:nvPr>
        </p:nvSpPr>
        <p:spPr>
          <a:xfrm>
            <a:off x="0" y="1481328"/>
            <a:ext cx="9144000" cy="4525963"/>
          </a:xfrm>
        </p:spPr>
        <p:txBody>
          <a:bodyPr>
            <a:normAutofit fontScale="92500" lnSpcReduction="10000"/>
          </a:bodyPr>
          <a:lstStyle/>
          <a:p>
            <a:r>
              <a:rPr lang="en-GB" dirty="0"/>
              <a:t>The ICO were not the first out of the blocks but they have just set some eye watering fines:</a:t>
            </a:r>
          </a:p>
          <a:p>
            <a:endParaRPr lang="en-GB" dirty="0"/>
          </a:p>
          <a:p>
            <a:r>
              <a:rPr lang="en-GB" dirty="0"/>
              <a:t>BA £183.4m (1.5% of annual turnover) the maximum could have been 4% which would have been £489m</a:t>
            </a:r>
          </a:p>
          <a:p>
            <a:endParaRPr lang="en-GB" dirty="0"/>
          </a:p>
          <a:p>
            <a:r>
              <a:rPr lang="en-GB" dirty="0"/>
              <a:t>Marriott £99m (3% of annual turnover)</a:t>
            </a:r>
          </a:p>
          <a:p>
            <a:endParaRPr lang="en-GB" dirty="0"/>
          </a:p>
          <a:p>
            <a:r>
              <a:rPr lang="en-GB" dirty="0"/>
              <a:t>Money goes to the Treasury but ICO are trying to get some diverted to themselves to deal with future legal appeals!!!</a:t>
            </a:r>
          </a:p>
        </p:txBody>
      </p:sp>
      <p:sp>
        <p:nvSpPr>
          <p:cNvPr id="3" name="Title 2">
            <a:extLst>
              <a:ext uri="{FF2B5EF4-FFF2-40B4-BE49-F238E27FC236}">
                <a16:creationId xmlns:a16="http://schemas.microsoft.com/office/drawing/2014/main" id="{9C246D55-5E54-42E8-9882-F6CBD0A8269A}"/>
              </a:ext>
            </a:extLst>
          </p:cNvPr>
          <p:cNvSpPr>
            <a:spLocks noGrp="1"/>
          </p:cNvSpPr>
          <p:nvPr>
            <p:ph type="title"/>
          </p:nvPr>
        </p:nvSpPr>
        <p:spPr/>
        <p:txBody>
          <a:bodyPr>
            <a:normAutofit fontScale="90000"/>
          </a:bodyPr>
          <a:lstStyle/>
          <a:p>
            <a:r>
              <a:rPr lang="en-GB" dirty="0"/>
              <a:t>BA and Marriott = just under £300m fines</a:t>
            </a:r>
          </a:p>
        </p:txBody>
      </p:sp>
    </p:spTree>
    <p:extLst>
      <p:ext uri="{BB962C8B-B14F-4D97-AF65-F5344CB8AC3E}">
        <p14:creationId xmlns:p14="http://schemas.microsoft.com/office/powerpoint/2010/main" val="1216330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a:xfrm>
            <a:off x="444500" y="476672"/>
            <a:ext cx="8699500" cy="472653"/>
          </a:xfrm>
        </p:spPr>
        <p:txBody>
          <a:bodyPr>
            <a:normAutofit fontScale="90000"/>
          </a:bodyPr>
          <a:lstStyle/>
          <a:p>
            <a:r>
              <a:rPr lang="en-GB" altLang="en-US" sz="2000" b="1" dirty="0">
                <a:solidFill>
                  <a:srgbClr val="FF0000"/>
                </a:solidFill>
              </a:rPr>
              <a:t>Alan Chandler, Chartered Insurer on </a:t>
            </a:r>
            <a:r>
              <a:rPr lang="en-GB" altLang="en-US" sz="2000" b="1" dirty="0" err="1">
                <a:solidFill>
                  <a:srgbClr val="FF0000"/>
                </a:solidFill>
              </a:rPr>
              <a:t>linkedin</a:t>
            </a:r>
            <a:r>
              <a:rPr lang="en-GB" altLang="en-US" sz="2000" b="1">
                <a:solidFill>
                  <a:srgbClr val="FF0000"/>
                </a:solidFill>
              </a:rPr>
              <a:t>  mail </a:t>
            </a:r>
            <a:r>
              <a:rPr lang="en-GB" altLang="en-US" sz="2000" b="1" dirty="0">
                <a:solidFill>
                  <a:srgbClr val="FF0000"/>
                </a:solidFill>
                <a:hlinkClick r:id="rId2"/>
              </a:rPr>
              <a:t>alanchandler@uwclub.net</a:t>
            </a:r>
            <a:r>
              <a:rPr lang="en-GB" altLang="en-US" sz="2000" b="1" dirty="0">
                <a:solidFill>
                  <a:srgbClr val="FF0000"/>
                </a:solidFill>
              </a:rPr>
              <a:t> </a:t>
            </a:r>
          </a:p>
        </p:txBody>
      </p:sp>
      <p:sp>
        <p:nvSpPr>
          <p:cNvPr id="3075" name="Content Placeholder 4"/>
          <p:cNvSpPr>
            <a:spLocks noGrp="1"/>
          </p:cNvSpPr>
          <p:nvPr>
            <p:ph idx="1"/>
          </p:nvPr>
        </p:nvSpPr>
        <p:spPr>
          <a:xfrm>
            <a:off x="444500" y="1412776"/>
            <a:ext cx="8053388" cy="5445224"/>
          </a:xfrm>
        </p:spPr>
        <p:txBody>
          <a:bodyPr>
            <a:normAutofit lnSpcReduction="10000"/>
          </a:bodyPr>
          <a:lstStyle/>
          <a:p>
            <a:r>
              <a:rPr lang="en-GB" altLang="en-US" sz="2000" b="1" dirty="0"/>
              <a:t>I have trained more than 2,000 individuals to become ACII qualified</a:t>
            </a:r>
          </a:p>
          <a:p>
            <a:r>
              <a:rPr lang="en-GB" altLang="en-US" sz="2000" dirty="0"/>
              <a:t>I have trained over 50% of the individuals in the last 8 years that have gone onto achieve the highest ACII pass in the whole of the UK. </a:t>
            </a:r>
          </a:p>
          <a:p>
            <a:r>
              <a:rPr lang="en-GB" altLang="en-US" sz="2000" dirty="0"/>
              <a:t>I train to a pass rate of more than 96% in all CII qualification levels. Certificate , Diploma and Advanced Diploma.</a:t>
            </a:r>
          </a:p>
          <a:p>
            <a:r>
              <a:rPr lang="en-GB" altLang="en-US" sz="2000" dirty="0"/>
              <a:t>I deliver the Allianz scholarship and academy programmes in both the UK and Ireland and I have been a </a:t>
            </a:r>
            <a:r>
              <a:rPr lang="en-GB" altLang="en-US" sz="2000" dirty="0" err="1"/>
              <a:t>Cii</a:t>
            </a:r>
            <a:r>
              <a:rPr lang="en-GB" altLang="en-US" sz="2000" dirty="0"/>
              <a:t> examiner.</a:t>
            </a:r>
          </a:p>
          <a:p>
            <a:r>
              <a:rPr lang="en-GB" altLang="en-US" sz="2000" dirty="0"/>
              <a:t>I have trained students who have won national prizes in almost all ACII subjects including Insurance Law (MO5), Liability (M96), Commercial Property and BI (M93), Personal Lines Insurance (P86), Business and Finance (M92), Underwriting Practice (M80), Advanced Underwriting (960), Claims Practice (M85), Advanced Claims (820), Marketing (945), Advanced Broking (930) and Advanced Risk Management (992).</a:t>
            </a:r>
          </a:p>
          <a:p>
            <a:endParaRPr lang="en-GB" altLang="en-US" dirty="0"/>
          </a:p>
          <a:p>
            <a:endParaRPr lang="en-GB" altLang="en-US" dirty="0"/>
          </a:p>
          <a:p>
            <a:endParaRPr lang="en-GB" altLang="en-US" dirty="0"/>
          </a:p>
        </p:txBody>
      </p:sp>
    </p:spTree>
    <p:extLst>
      <p:ext uri="{BB962C8B-B14F-4D97-AF65-F5344CB8AC3E}">
        <p14:creationId xmlns:p14="http://schemas.microsoft.com/office/powerpoint/2010/main" val="844162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885F29C-4910-4C30-8D26-34D3E8978B0C}"/>
              </a:ext>
            </a:extLst>
          </p:cNvPr>
          <p:cNvSpPr>
            <a:spLocks noGrp="1"/>
          </p:cNvSpPr>
          <p:nvPr>
            <p:ph idx="1"/>
          </p:nvPr>
        </p:nvSpPr>
        <p:spPr>
          <a:xfrm>
            <a:off x="0" y="1268760"/>
            <a:ext cx="9144000" cy="5314602"/>
          </a:xfrm>
        </p:spPr>
        <p:txBody>
          <a:bodyPr>
            <a:normAutofit fontScale="92500" lnSpcReduction="20000"/>
          </a:bodyPr>
          <a:lstStyle/>
          <a:p>
            <a:r>
              <a:rPr lang="en-GB" dirty="0"/>
              <a:t>British Airways is to be fined more than £183m by the Information Commissioner’s Office after </a:t>
            </a:r>
            <a:r>
              <a:rPr lang="en-GB" dirty="0">
                <a:hlinkClick r:id="rId2">
                  <a:extLst>
                    <a:ext uri="{A12FA001-AC4F-418D-AE19-62706E023703}">
                      <ahyp:hlinkClr xmlns:ahyp="http://schemas.microsoft.com/office/drawing/2018/hyperlinkcolor" val="tx"/>
                    </a:ext>
                  </a:extLst>
                </a:hlinkClick>
              </a:rPr>
              <a:t>hackers stole the personal data of half a million of the airline’s customers</a:t>
            </a:r>
            <a:r>
              <a:rPr lang="en-GB" dirty="0"/>
              <a:t>.</a:t>
            </a:r>
          </a:p>
          <a:p>
            <a:endParaRPr lang="en-GB" dirty="0"/>
          </a:p>
          <a:p>
            <a:r>
              <a:rPr lang="en-GB" dirty="0"/>
              <a:t>The ICO said its extensive investigation found that the incident involved customer details including login, payment card, name, address and travel booking information being harvested after being diverted to a fraudulent website.</a:t>
            </a:r>
          </a:p>
          <a:p>
            <a:endParaRPr lang="en-GB" dirty="0"/>
          </a:p>
          <a:p>
            <a:r>
              <a:rPr lang="en-GB" dirty="0"/>
              <a:t>The ICO said that data breach, which began in June 2018, occurred because </a:t>
            </a:r>
            <a:r>
              <a:rPr lang="en-GB" dirty="0">
                <a:hlinkClick r:id="rId3">
                  <a:extLst>
                    <a:ext uri="{A12FA001-AC4F-418D-AE19-62706E023703}">
                      <ahyp:hlinkClr xmlns:ahyp="http://schemas.microsoft.com/office/drawing/2018/hyperlinkcolor" val="tx"/>
                    </a:ext>
                  </a:extLst>
                </a:hlinkClick>
              </a:rPr>
              <a:t>British Airways</a:t>
            </a:r>
            <a:r>
              <a:rPr lang="en-GB" dirty="0"/>
              <a:t> had “poor security arrangements” in place to protect customer information being accessed</a:t>
            </a:r>
          </a:p>
          <a:p>
            <a:endParaRPr lang="en-GB" dirty="0"/>
          </a:p>
        </p:txBody>
      </p:sp>
      <p:sp>
        <p:nvSpPr>
          <p:cNvPr id="3" name="Title 2">
            <a:extLst>
              <a:ext uri="{FF2B5EF4-FFF2-40B4-BE49-F238E27FC236}">
                <a16:creationId xmlns:a16="http://schemas.microsoft.com/office/drawing/2014/main" id="{EA87FE08-FF1E-4695-B47F-9E23F491C941}"/>
              </a:ext>
            </a:extLst>
          </p:cNvPr>
          <p:cNvSpPr>
            <a:spLocks noGrp="1"/>
          </p:cNvSpPr>
          <p:nvPr>
            <p:ph type="title"/>
          </p:nvPr>
        </p:nvSpPr>
        <p:spPr>
          <a:xfrm>
            <a:off x="457200" y="274638"/>
            <a:ext cx="8229600" cy="778098"/>
          </a:xfrm>
        </p:spPr>
        <p:txBody>
          <a:bodyPr>
            <a:normAutofit fontScale="90000"/>
          </a:bodyPr>
          <a:lstStyle/>
          <a:p>
            <a:r>
              <a:rPr lang="en-GB" dirty="0"/>
              <a:t>BA Eye Watering Fine from the ICO</a:t>
            </a:r>
          </a:p>
        </p:txBody>
      </p:sp>
    </p:spTree>
    <p:extLst>
      <p:ext uri="{BB962C8B-B14F-4D97-AF65-F5344CB8AC3E}">
        <p14:creationId xmlns:p14="http://schemas.microsoft.com/office/powerpoint/2010/main" val="2542218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0A52E42-8D54-4B5A-A443-FB36A99B01F2}"/>
              </a:ext>
            </a:extLst>
          </p:cNvPr>
          <p:cNvSpPr>
            <a:spLocks noGrp="1"/>
          </p:cNvSpPr>
          <p:nvPr>
            <p:ph idx="1"/>
          </p:nvPr>
        </p:nvSpPr>
        <p:spPr/>
        <p:txBody>
          <a:bodyPr/>
          <a:lstStyle/>
          <a:p>
            <a:r>
              <a:rPr lang="en-GB" dirty="0"/>
              <a:t>Marriott’s £99m fine was the result of a data breach that lasted over four years – between 2014 when it began and then discovered in 2018 – and exposed in the region of 339 million guest records globally.</a:t>
            </a:r>
          </a:p>
          <a:p>
            <a:endParaRPr lang="en-GB" dirty="0"/>
          </a:p>
          <a:p>
            <a:r>
              <a:rPr lang="en-GB" dirty="0"/>
              <a:t>Like BA bet they wish this breach had been discovered before May 2018 as fine would have only been £500,000 !!!!</a:t>
            </a:r>
          </a:p>
        </p:txBody>
      </p:sp>
      <p:sp>
        <p:nvSpPr>
          <p:cNvPr id="3" name="Title 2">
            <a:extLst>
              <a:ext uri="{FF2B5EF4-FFF2-40B4-BE49-F238E27FC236}">
                <a16:creationId xmlns:a16="http://schemas.microsoft.com/office/drawing/2014/main" id="{EEEE529B-8E38-482B-BEBD-C1BDA88CBEDC}"/>
              </a:ext>
            </a:extLst>
          </p:cNvPr>
          <p:cNvSpPr>
            <a:spLocks noGrp="1"/>
          </p:cNvSpPr>
          <p:nvPr>
            <p:ph type="title"/>
          </p:nvPr>
        </p:nvSpPr>
        <p:spPr/>
        <p:txBody>
          <a:bodyPr>
            <a:normAutofit fontScale="90000"/>
          </a:bodyPr>
          <a:lstStyle/>
          <a:p>
            <a:r>
              <a:rPr lang="en-GB" dirty="0"/>
              <a:t>Marriott Eye Watering Fine from the ICO</a:t>
            </a:r>
          </a:p>
        </p:txBody>
      </p:sp>
    </p:spTree>
    <p:extLst>
      <p:ext uri="{BB962C8B-B14F-4D97-AF65-F5344CB8AC3E}">
        <p14:creationId xmlns:p14="http://schemas.microsoft.com/office/powerpoint/2010/main" val="3542300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DFD447D-C54B-47CF-92B4-5F55C8B01C2B}"/>
              </a:ext>
            </a:extLst>
          </p:cNvPr>
          <p:cNvSpPr>
            <a:spLocks noGrp="1"/>
          </p:cNvSpPr>
          <p:nvPr>
            <p:ph idx="1"/>
          </p:nvPr>
        </p:nvSpPr>
        <p:spPr/>
        <p:txBody>
          <a:bodyPr>
            <a:normAutofit lnSpcReduction="10000"/>
          </a:bodyPr>
          <a:lstStyle/>
          <a:p>
            <a:r>
              <a:rPr lang="en-GB" dirty="0"/>
              <a:t>ICO commissioner Elizabeth Denham said that when organisations fail to protect data from loss, damage or theft, it is “more than an inconvenience.”</a:t>
            </a:r>
          </a:p>
          <a:p>
            <a:endParaRPr lang="en-GB" dirty="0"/>
          </a:p>
          <a:p>
            <a:r>
              <a:rPr lang="en-GB" dirty="0"/>
              <a:t>"That's why the law is clear – when you are entrusted with personal data, you must look after it. Those that don't will face scrutiny from my office to check they have taken appropriate steps to protect fundamental privacy rights,” she cautioned</a:t>
            </a:r>
          </a:p>
          <a:p>
            <a:endParaRPr lang="en-GB" dirty="0"/>
          </a:p>
        </p:txBody>
      </p:sp>
      <p:sp>
        <p:nvSpPr>
          <p:cNvPr id="3" name="Title 2">
            <a:extLst>
              <a:ext uri="{FF2B5EF4-FFF2-40B4-BE49-F238E27FC236}">
                <a16:creationId xmlns:a16="http://schemas.microsoft.com/office/drawing/2014/main" id="{4C5BA294-F6D2-47C2-8F89-B2BC0A769F73}"/>
              </a:ext>
            </a:extLst>
          </p:cNvPr>
          <p:cNvSpPr>
            <a:spLocks noGrp="1"/>
          </p:cNvSpPr>
          <p:nvPr>
            <p:ph type="title"/>
          </p:nvPr>
        </p:nvSpPr>
        <p:spPr/>
        <p:txBody>
          <a:bodyPr>
            <a:normAutofit/>
          </a:bodyPr>
          <a:lstStyle/>
          <a:p>
            <a:r>
              <a:rPr lang="en-GB" sz="3200" dirty="0">
                <a:solidFill>
                  <a:schemeClr val="tx1"/>
                </a:solidFill>
              </a:rPr>
              <a:t>Be afraid – be very afraid!</a:t>
            </a:r>
          </a:p>
        </p:txBody>
      </p:sp>
    </p:spTree>
    <p:extLst>
      <p:ext uri="{BB962C8B-B14F-4D97-AF65-F5344CB8AC3E}">
        <p14:creationId xmlns:p14="http://schemas.microsoft.com/office/powerpoint/2010/main" val="961635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D60101-7470-4DE1-B18A-70AEA7E9E8D1}"/>
              </a:ext>
            </a:extLst>
          </p:cNvPr>
          <p:cNvSpPr>
            <a:spLocks noGrp="1"/>
          </p:cNvSpPr>
          <p:nvPr>
            <p:ph idx="1"/>
          </p:nvPr>
        </p:nvSpPr>
        <p:spPr/>
        <p:txBody>
          <a:bodyPr>
            <a:normAutofit fontScale="92500" lnSpcReduction="20000"/>
          </a:bodyPr>
          <a:lstStyle/>
          <a:p>
            <a:r>
              <a:rPr lang="en-GB" dirty="0"/>
              <a:t>Once they start processing the fines under the GDPR, </a:t>
            </a:r>
            <a:r>
              <a:rPr lang="en-GB"/>
              <a:t>the ICO </a:t>
            </a:r>
            <a:r>
              <a:rPr lang="en-GB" dirty="0"/>
              <a:t>have stated that each breach will be on a case-by-case basis in the spirit of being ‘effective, proportionate and dissuasive’.</a:t>
            </a:r>
          </a:p>
          <a:p>
            <a:endParaRPr lang="en-GB" dirty="0"/>
          </a:p>
          <a:p>
            <a:r>
              <a:rPr lang="en-GB" dirty="0"/>
              <a:t>They will take into account previous attempts to comply and also actions taken to mitigate damage – if you have well documented Data Protection procedures this will bode well if there is a issue.</a:t>
            </a:r>
          </a:p>
          <a:p>
            <a:endParaRPr lang="en-GB" dirty="0"/>
          </a:p>
          <a:p>
            <a:r>
              <a:rPr lang="en-GB" dirty="0"/>
              <a:t>The ICO have also been clear that firms that self report will be looked on favourably.</a:t>
            </a:r>
          </a:p>
        </p:txBody>
      </p:sp>
      <p:sp>
        <p:nvSpPr>
          <p:cNvPr id="3" name="Title 2">
            <a:extLst>
              <a:ext uri="{FF2B5EF4-FFF2-40B4-BE49-F238E27FC236}">
                <a16:creationId xmlns:a16="http://schemas.microsoft.com/office/drawing/2014/main" id="{95C8E811-4ADE-43B6-99FE-8512E7F6D8BE}"/>
              </a:ext>
            </a:extLst>
          </p:cNvPr>
          <p:cNvSpPr>
            <a:spLocks noGrp="1"/>
          </p:cNvSpPr>
          <p:nvPr>
            <p:ph type="title"/>
          </p:nvPr>
        </p:nvSpPr>
        <p:spPr/>
        <p:txBody>
          <a:bodyPr/>
          <a:lstStyle/>
          <a:p>
            <a:r>
              <a:rPr lang="en-GB" dirty="0"/>
              <a:t>ICO comments on fines</a:t>
            </a:r>
          </a:p>
        </p:txBody>
      </p:sp>
    </p:spTree>
    <p:extLst>
      <p:ext uri="{BB962C8B-B14F-4D97-AF65-F5344CB8AC3E}">
        <p14:creationId xmlns:p14="http://schemas.microsoft.com/office/powerpoint/2010/main" val="2671681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6F2A08-E57A-4D31-A6B9-5A652F9EAE0A}"/>
              </a:ext>
            </a:extLst>
          </p:cNvPr>
          <p:cNvSpPr>
            <a:spLocks noGrp="1"/>
          </p:cNvSpPr>
          <p:nvPr>
            <p:ph idx="1"/>
          </p:nvPr>
        </p:nvSpPr>
        <p:spPr/>
        <p:txBody>
          <a:bodyPr>
            <a:normAutofit fontScale="85000" lnSpcReduction="10000"/>
          </a:bodyPr>
          <a:lstStyle/>
          <a:p>
            <a:r>
              <a:rPr lang="en-GB" dirty="0"/>
              <a:t>For the rest of Europe there has been 63 m euros in fines so far across the Eu (which all of a sudden looks low due to the ICO actions)</a:t>
            </a:r>
          </a:p>
          <a:p>
            <a:endParaRPr lang="en-GB" dirty="0"/>
          </a:p>
          <a:p>
            <a:r>
              <a:rPr lang="en-GB" dirty="0"/>
              <a:t>57M of this was Google in France ! –fined by the French watchdog the Commission </a:t>
            </a:r>
            <a:r>
              <a:rPr lang="en-GB" dirty="0" err="1"/>
              <a:t>Nationale</a:t>
            </a:r>
            <a:r>
              <a:rPr lang="en-GB" dirty="0"/>
              <a:t> de </a:t>
            </a:r>
            <a:r>
              <a:rPr lang="en-GB" dirty="0" err="1"/>
              <a:t>l’informatique</a:t>
            </a:r>
            <a:r>
              <a:rPr lang="en-GB" dirty="0"/>
              <a:t> et des </a:t>
            </a:r>
            <a:r>
              <a:rPr lang="en-GB" dirty="0" err="1"/>
              <a:t>libertes</a:t>
            </a:r>
            <a:r>
              <a:rPr lang="en-GB" dirty="0"/>
              <a:t> (CNIL). The action was brought by two French privacy activists groups. If you have business in France be extra cautious!</a:t>
            </a:r>
          </a:p>
          <a:p>
            <a:endParaRPr lang="en-GB" dirty="0"/>
          </a:p>
          <a:p>
            <a:r>
              <a:rPr lang="en-GB" dirty="0"/>
              <a:t>CNIL felt Google had created a lack of transparency on how personal data would be used </a:t>
            </a:r>
          </a:p>
        </p:txBody>
      </p:sp>
      <p:sp>
        <p:nvSpPr>
          <p:cNvPr id="3" name="Title 2">
            <a:extLst>
              <a:ext uri="{FF2B5EF4-FFF2-40B4-BE49-F238E27FC236}">
                <a16:creationId xmlns:a16="http://schemas.microsoft.com/office/drawing/2014/main" id="{AB652E53-2DD8-4472-BDF8-8745905D3BAB}"/>
              </a:ext>
            </a:extLst>
          </p:cNvPr>
          <p:cNvSpPr>
            <a:spLocks noGrp="1"/>
          </p:cNvSpPr>
          <p:nvPr>
            <p:ph type="title"/>
          </p:nvPr>
        </p:nvSpPr>
        <p:spPr/>
        <p:txBody>
          <a:bodyPr/>
          <a:lstStyle/>
          <a:p>
            <a:r>
              <a:rPr lang="en-GB" dirty="0"/>
              <a:t>EU GDPR fines</a:t>
            </a:r>
          </a:p>
        </p:txBody>
      </p:sp>
    </p:spTree>
    <p:extLst>
      <p:ext uri="{BB962C8B-B14F-4D97-AF65-F5344CB8AC3E}">
        <p14:creationId xmlns:p14="http://schemas.microsoft.com/office/powerpoint/2010/main" val="10194202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691BF6-224D-4B75-84A1-A015B6FCB3BA}"/>
              </a:ext>
            </a:extLst>
          </p:cNvPr>
          <p:cNvSpPr>
            <a:spLocks noGrp="1"/>
          </p:cNvSpPr>
          <p:nvPr>
            <p:ph idx="1"/>
          </p:nvPr>
        </p:nvSpPr>
        <p:spPr/>
        <p:txBody>
          <a:bodyPr>
            <a:normAutofit fontScale="92500" lnSpcReduction="20000"/>
          </a:bodyPr>
          <a:lstStyle/>
          <a:p>
            <a:endParaRPr lang="en-GB" dirty="0"/>
          </a:p>
          <a:p>
            <a:r>
              <a:rPr lang="en-GB" dirty="0"/>
              <a:t>CNIL also did not like the fact that users would have to click through many different pages and connections to see what their data was being used for, rather than one easy to use central place. </a:t>
            </a:r>
          </a:p>
          <a:p>
            <a:endParaRPr lang="en-GB" dirty="0"/>
          </a:p>
          <a:p>
            <a:r>
              <a:rPr lang="en-GB" dirty="0"/>
              <a:t>Remember Google data is stretched over many different sources e.g. google maps, G mail, You tube, browsing data etc,   if you wanted to see the whole usage policy you had to click in many different places as the usage policy was spread over many pages in different locations – not good enough said the French regulator</a:t>
            </a:r>
          </a:p>
          <a:p>
            <a:endParaRPr lang="en-GB" dirty="0"/>
          </a:p>
        </p:txBody>
      </p:sp>
      <p:sp>
        <p:nvSpPr>
          <p:cNvPr id="3" name="Title 2">
            <a:extLst>
              <a:ext uri="{FF2B5EF4-FFF2-40B4-BE49-F238E27FC236}">
                <a16:creationId xmlns:a16="http://schemas.microsoft.com/office/drawing/2014/main" id="{0092A4E1-F1D7-4E78-B5CE-1FC614659430}"/>
              </a:ext>
            </a:extLst>
          </p:cNvPr>
          <p:cNvSpPr>
            <a:spLocks noGrp="1"/>
          </p:cNvSpPr>
          <p:nvPr>
            <p:ph type="title"/>
          </p:nvPr>
        </p:nvSpPr>
        <p:spPr/>
        <p:txBody>
          <a:bodyPr/>
          <a:lstStyle/>
          <a:p>
            <a:r>
              <a:rPr lang="en-GB" dirty="0"/>
              <a:t>EU GDPR fines</a:t>
            </a:r>
          </a:p>
        </p:txBody>
      </p:sp>
    </p:spTree>
    <p:extLst>
      <p:ext uri="{BB962C8B-B14F-4D97-AF65-F5344CB8AC3E}">
        <p14:creationId xmlns:p14="http://schemas.microsoft.com/office/powerpoint/2010/main" val="1621980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74A8C8B-7175-4D1C-A41D-389C1186885B}"/>
              </a:ext>
            </a:extLst>
          </p:cNvPr>
          <p:cNvSpPr>
            <a:spLocks noGrp="1"/>
          </p:cNvSpPr>
          <p:nvPr>
            <p:ph idx="1"/>
          </p:nvPr>
        </p:nvSpPr>
        <p:spPr/>
        <p:txBody>
          <a:bodyPr>
            <a:normAutofit fontScale="92500" lnSpcReduction="10000"/>
          </a:bodyPr>
          <a:lstStyle/>
          <a:p>
            <a:r>
              <a:rPr lang="en-GB" dirty="0"/>
              <a:t>The CNIL were particularly critical about how the information provided by Google on how they point ads at you, based on the data they hold on you. </a:t>
            </a:r>
          </a:p>
          <a:p>
            <a:endParaRPr lang="en-GB" dirty="0"/>
          </a:p>
          <a:p>
            <a:r>
              <a:rPr lang="en-GB" dirty="0"/>
              <a:t>In their opinion this was far from transparent and this led the CNIL to conclude that there was no legal basis of ‘consent’ as the user had no idea what they were consenting to!</a:t>
            </a:r>
          </a:p>
          <a:p>
            <a:endParaRPr lang="en-GB" dirty="0"/>
          </a:p>
          <a:p>
            <a:r>
              <a:rPr lang="en-GB" dirty="0"/>
              <a:t>Google are appealing to the French Supreme court for administration.</a:t>
            </a:r>
          </a:p>
        </p:txBody>
      </p:sp>
      <p:sp>
        <p:nvSpPr>
          <p:cNvPr id="3" name="Title 2">
            <a:extLst>
              <a:ext uri="{FF2B5EF4-FFF2-40B4-BE49-F238E27FC236}">
                <a16:creationId xmlns:a16="http://schemas.microsoft.com/office/drawing/2014/main" id="{95EF2AF4-1998-41B9-A4C8-823C0D344CD8}"/>
              </a:ext>
            </a:extLst>
          </p:cNvPr>
          <p:cNvSpPr>
            <a:spLocks noGrp="1"/>
          </p:cNvSpPr>
          <p:nvPr>
            <p:ph type="title"/>
          </p:nvPr>
        </p:nvSpPr>
        <p:spPr/>
        <p:txBody>
          <a:bodyPr/>
          <a:lstStyle/>
          <a:p>
            <a:r>
              <a:rPr lang="en-GB" dirty="0"/>
              <a:t>Google main issues</a:t>
            </a:r>
          </a:p>
        </p:txBody>
      </p:sp>
    </p:spTree>
    <p:extLst>
      <p:ext uri="{BB962C8B-B14F-4D97-AF65-F5344CB8AC3E}">
        <p14:creationId xmlns:p14="http://schemas.microsoft.com/office/powerpoint/2010/main" val="1620228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9036496" cy="2592288"/>
          </a:xfrm>
        </p:spPr>
        <p:txBody>
          <a:bodyPr>
            <a:normAutofit fontScale="90000"/>
          </a:bodyPr>
          <a:lstStyle/>
          <a:p>
            <a:br>
              <a:rPr lang="en-GB" dirty="0"/>
            </a:br>
            <a:r>
              <a:rPr lang="en-GB" dirty="0"/>
              <a:t>Insurers’ IT platforms were put in place at the same time as Diamond lights! – this is leading to many unintentional GDPR violations</a:t>
            </a:r>
          </a:p>
        </p:txBody>
      </p:sp>
      <p:pic>
        <p:nvPicPr>
          <p:cNvPr id="3076" name="Picture 4" descr="glenn-chri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75856" y="2996952"/>
            <a:ext cx="2782003" cy="3263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23837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800" dirty="0"/>
              <a:t>Reporting of serious breaches has become mandatory</a:t>
            </a:r>
          </a:p>
          <a:p>
            <a:r>
              <a:rPr lang="en-GB" sz="2800" dirty="0"/>
              <a:t>Non EU countries will have to comply if they want to offer goods or services in the EU</a:t>
            </a:r>
          </a:p>
          <a:p>
            <a:r>
              <a:rPr lang="en-GB" sz="2800" dirty="0"/>
              <a:t>Marketing will pose extra risks</a:t>
            </a:r>
          </a:p>
          <a:p>
            <a:endParaRPr lang="en-GB" sz="2800" dirty="0"/>
          </a:p>
        </p:txBody>
      </p:sp>
      <p:sp>
        <p:nvSpPr>
          <p:cNvPr id="2" name="Title 1"/>
          <p:cNvSpPr>
            <a:spLocks noGrp="1"/>
          </p:cNvSpPr>
          <p:nvPr>
            <p:ph type="title"/>
          </p:nvPr>
        </p:nvSpPr>
        <p:spPr/>
        <p:txBody>
          <a:bodyPr>
            <a:normAutofit/>
          </a:bodyPr>
          <a:lstStyle/>
          <a:p>
            <a:r>
              <a:rPr lang="en-GB" sz="2800" dirty="0">
                <a:solidFill>
                  <a:srgbClr val="3A1953"/>
                </a:solidFill>
              </a:rPr>
              <a:t>Background</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4703804"/>
            <a:ext cx="4404984" cy="2154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76165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16832"/>
            <a:ext cx="8136904" cy="4144901"/>
          </a:xfrm>
        </p:spPr>
        <p:txBody>
          <a:bodyPr>
            <a:noAutofit/>
          </a:bodyPr>
          <a:lstStyle/>
          <a:p>
            <a:pPr marL="109728" indent="0" algn="ctr">
              <a:buNone/>
            </a:pPr>
            <a:r>
              <a:rPr lang="en-GB" sz="2400" b="1" dirty="0"/>
              <a:t>In the GDPR, ‘Personal Data’ is defined as:</a:t>
            </a:r>
            <a:endParaRPr lang="en-GB" sz="2400" dirty="0"/>
          </a:p>
          <a:p>
            <a:pPr marL="0" indent="0" algn="ctr">
              <a:buNone/>
            </a:pPr>
            <a:r>
              <a:rPr lang="en-GB" sz="2400" b="1" dirty="0">
                <a:solidFill>
                  <a:srgbClr val="3A1953"/>
                </a:solidFill>
              </a:rPr>
              <a:t>“any information relating to an identified or </a:t>
            </a:r>
            <a:r>
              <a:rPr lang="en-GB" sz="2400" b="1" i="1" dirty="0">
                <a:solidFill>
                  <a:srgbClr val="3A1953"/>
                </a:solidFill>
              </a:rPr>
              <a:t>identifiable</a:t>
            </a:r>
            <a:r>
              <a:rPr lang="en-GB" sz="2400" b="1" dirty="0">
                <a:solidFill>
                  <a:srgbClr val="3A1953"/>
                </a:solidFill>
              </a:rPr>
              <a:t>  natural person (‘data subject’);</a:t>
            </a:r>
            <a:r>
              <a:rPr lang="en-GB" sz="2400" dirty="0"/>
              <a:t> </a:t>
            </a:r>
          </a:p>
          <a:p>
            <a:pPr marL="0" indent="0" algn="ctr">
              <a:buNone/>
            </a:pPr>
            <a:endParaRPr lang="en-GB" sz="2400" dirty="0"/>
          </a:p>
        </p:txBody>
      </p:sp>
      <p:sp>
        <p:nvSpPr>
          <p:cNvPr id="2" name="Title 1"/>
          <p:cNvSpPr>
            <a:spLocks noGrp="1"/>
          </p:cNvSpPr>
          <p:nvPr>
            <p:ph type="title"/>
          </p:nvPr>
        </p:nvSpPr>
        <p:spPr/>
        <p:txBody>
          <a:bodyPr>
            <a:normAutofit/>
          </a:bodyPr>
          <a:lstStyle/>
          <a:p>
            <a:r>
              <a:rPr lang="en-GB" sz="2800" dirty="0">
                <a:solidFill>
                  <a:srgbClr val="3A1953"/>
                </a:solidFill>
              </a:rPr>
              <a:t>What is ‘Personal Data’?</a:t>
            </a:r>
          </a:p>
        </p:txBody>
      </p:sp>
    </p:spTree>
    <p:extLst>
      <p:ext uri="{BB962C8B-B14F-4D97-AF65-F5344CB8AC3E}">
        <p14:creationId xmlns:p14="http://schemas.microsoft.com/office/powerpoint/2010/main" val="3988785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4882547"/>
          </a:xfrm>
        </p:spPr>
        <p:txBody>
          <a:bodyPr>
            <a:normAutofit/>
          </a:bodyPr>
          <a:lstStyle/>
          <a:p>
            <a:r>
              <a:rPr lang="en-GB" sz="2800" dirty="0"/>
              <a:t>Understand the background to GDPR  </a:t>
            </a:r>
          </a:p>
          <a:p>
            <a:pPr marL="109728" indent="0">
              <a:buNone/>
            </a:pPr>
            <a:endParaRPr lang="en-GB" sz="2800" dirty="0"/>
          </a:p>
          <a:p>
            <a:r>
              <a:rPr lang="en-GB" sz="2800" dirty="0"/>
              <a:t>Describe what the changes are</a:t>
            </a:r>
          </a:p>
          <a:p>
            <a:pPr marL="109728" indent="0">
              <a:buNone/>
            </a:pPr>
            <a:endParaRPr lang="en-GB" sz="2800" dirty="0"/>
          </a:p>
          <a:p>
            <a:r>
              <a:rPr lang="en-GB" sz="2800" dirty="0"/>
              <a:t>Explain what the impact is on customers and firms and risks associated </a:t>
            </a:r>
          </a:p>
          <a:p>
            <a:endParaRPr lang="en-GB" sz="2800" dirty="0"/>
          </a:p>
          <a:p>
            <a:r>
              <a:rPr lang="en-GB" sz="2800" dirty="0"/>
              <a:t>Understand what the regulators are doing with GDPR since the launch  </a:t>
            </a:r>
            <a:br>
              <a:rPr lang="en-GB" sz="2800" dirty="0"/>
            </a:br>
            <a:endParaRPr lang="en-GB" sz="2800" dirty="0"/>
          </a:p>
          <a:p>
            <a:pPr marL="109728" indent="0">
              <a:buNone/>
            </a:pPr>
            <a:endParaRPr lang="en-GB" sz="2800" dirty="0"/>
          </a:p>
        </p:txBody>
      </p:sp>
      <p:sp>
        <p:nvSpPr>
          <p:cNvPr id="2" name="Title 1"/>
          <p:cNvSpPr>
            <a:spLocks noGrp="1"/>
          </p:cNvSpPr>
          <p:nvPr>
            <p:ph type="title"/>
          </p:nvPr>
        </p:nvSpPr>
        <p:spPr>
          <a:xfrm>
            <a:off x="395536" y="0"/>
            <a:ext cx="8229600" cy="1143000"/>
          </a:xfrm>
        </p:spPr>
        <p:txBody>
          <a:bodyPr>
            <a:normAutofit/>
          </a:bodyPr>
          <a:lstStyle/>
          <a:p>
            <a:r>
              <a:rPr lang="en-GB" sz="2800" dirty="0">
                <a:solidFill>
                  <a:srgbClr val="3E2D57"/>
                </a:solidFill>
              </a:rPr>
              <a:t>Objectives </a:t>
            </a:r>
          </a:p>
        </p:txBody>
      </p:sp>
    </p:spTree>
    <p:extLst>
      <p:ext uri="{BB962C8B-B14F-4D97-AF65-F5344CB8AC3E}">
        <p14:creationId xmlns:p14="http://schemas.microsoft.com/office/powerpoint/2010/main" val="32487383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16832"/>
            <a:ext cx="8136904" cy="4144901"/>
          </a:xfrm>
        </p:spPr>
        <p:txBody>
          <a:bodyPr>
            <a:noAutofit/>
          </a:bodyPr>
          <a:lstStyle/>
          <a:p>
            <a:pPr marL="0" indent="0" algn="ctr">
              <a:buNone/>
            </a:pPr>
            <a:endParaRPr lang="en-GB" sz="2400" dirty="0"/>
          </a:p>
          <a:p>
            <a:pPr marL="0" indent="0" algn="just">
              <a:buNone/>
            </a:pPr>
            <a:r>
              <a:rPr lang="en-GB" sz="2400" dirty="0"/>
              <a:t>An identifiable natural person is one who can be identified, directly or indirectly, in particular by reference to an identifier such as a name, an identification number, location data, an online identifier or to one or more factors specific to the physical, physiological, genetic, mental, economic or social identity of that natural person”</a:t>
            </a:r>
          </a:p>
        </p:txBody>
      </p:sp>
      <p:sp>
        <p:nvSpPr>
          <p:cNvPr id="2" name="Title 1"/>
          <p:cNvSpPr>
            <a:spLocks noGrp="1"/>
          </p:cNvSpPr>
          <p:nvPr>
            <p:ph type="title"/>
          </p:nvPr>
        </p:nvSpPr>
        <p:spPr/>
        <p:txBody>
          <a:bodyPr>
            <a:normAutofit/>
          </a:bodyPr>
          <a:lstStyle/>
          <a:p>
            <a:r>
              <a:rPr lang="en-GB" sz="2800" dirty="0">
                <a:solidFill>
                  <a:srgbClr val="3A1953"/>
                </a:solidFill>
              </a:rPr>
              <a:t>What is ‘Personal Data’?</a:t>
            </a:r>
          </a:p>
        </p:txBody>
      </p:sp>
    </p:spTree>
    <p:extLst>
      <p:ext uri="{BB962C8B-B14F-4D97-AF65-F5344CB8AC3E}">
        <p14:creationId xmlns:p14="http://schemas.microsoft.com/office/powerpoint/2010/main" val="16969609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800" dirty="0"/>
              <a:t>The GDPR definition of ‘Personal Data’ is wider than the definition under the DPA</a:t>
            </a:r>
          </a:p>
          <a:p>
            <a:endParaRPr lang="en-GB" sz="2800" dirty="0"/>
          </a:p>
          <a:p>
            <a:r>
              <a:rPr lang="en-GB" sz="2800" dirty="0"/>
              <a:t>It is designed to take account of new technologies and ways of doing business that have developed since the 1998 Data Protection Act (when we used to watch analogue TV and dial up via a modem to connect our PCs to the internet!)</a:t>
            </a:r>
          </a:p>
          <a:p>
            <a:endParaRPr lang="en-GB" dirty="0"/>
          </a:p>
          <a:p>
            <a:endParaRPr lang="en-GB" dirty="0"/>
          </a:p>
        </p:txBody>
      </p:sp>
      <p:sp>
        <p:nvSpPr>
          <p:cNvPr id="2" name="Title 1"/>
          <p:cNvSpPr>
            <a:spLocks noGrp="1"/>
          </p:cNvSpPr>
          <p:nvPr>
            <p:ph type="title"/>
          </p:nvPr>
        </p:nvSpPr>
        <p:spPr/>
        <p:txBody>
          <a:bodyPr>
            <a:normAutofit/>
          </a:bodyPr>
          <a:lstStyle/>
          <a:p>
            <a:r>
              <a:rPr lang="en-GB" sz="2800" dirty="0">
                <a:solidFill>
                  <a:srgbClr val="3A1953"/>
                </a:solidFill>
              </a:rPr>
              <a:t>What is ‘Personal Data’?</a:t>
            </a:r>
          </a:p>
        </p:txBody>
      </p:sp>
      <p:pic>
        <p:nvPicPr>
          <p:cNvPr id="1026" name="Picture 2" descr="C:\Users\User\Downloads\stick_figure_watching_tv_pc_400_clr_383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4887861"/>
            <a:ext cx="2592288" cy="19701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36581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GB" dirty="0"/>
          </a:p>
          <a:p>
            <a:endParaRPr lang="en-GB" dirty="0"/>
          </a:p>
        </p:txBody>
      </p:sp>
      <p:sp>
        <p:nvSpPr>
          <p:cNvPr id="2" name="Title 1"/>
          <p:cNvSpPr>
            <a:spLocks noGrp="1"/>
          </p:cNvSpPr>
          <p:nvPr>
            <p:ph type="title"/>
          </p:nvPr>
        </p:nvSpPr>
        <p:spPr/>
        <p:txBody>
          <a:bodyPr>
            <a:normAutofit/>
          </a:bodyPr>
          <a:lstStyle/>
          <a:p>
            <a:r>
              <a:rPr lang="en-GB" sz="2800" dirty="0">
                <a:solidFill>
                  <a:srgbClr val="3A1953"/>
                </a:solidFill>
              </a:rPr>
              <a:t>What is ‘Personal Data’?</a:t>
            </a:r>
          </a:p>
        </p:txBody>
      </p:sp>
      <p:pic>
        <p:nvPicPr>
          <p:cNvPr id="1026" name="Picture 2" descr="C:\Users\User\Downloads\stick_figure_watching_tv_pc_400_clr_383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4887861"/>
            <a:ext cx="2592288" cy="1970139"/>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txBox="1">
            <a:spLocks/>
          </p:cNvSpPr>
          <p:nvPr/>
        </p:nvSpPr>
        <p:spPr>
          <a:xfrm>
            <a:off x="609600" y="1633728"/>
            <a:ext cx="8229600" cy="4525963"/>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GB" sz="2800" dirty="0"/>
              <a:t>It now includes biometric data such as fingerprints, iris scanning, voice recognition and facial images</a:t>
            </a:r>
          </a:p>
          <a:p>
            <a:endParaRPr lang="en-GB" dirty="0"/>
          </a:p>
          <a:p>
            <a:r>
              <a:rPr lang="en-GB" dirty="0"/>
              <a:t>Think about how much Google knows about us, it is scary</a:t>
            </a:r>
          </a:p>
          <a:p>
            <a:endParaRPr lang="en-GB" dirty="0"/>
          </a:p>
        </p:txBody>
      </p:sp>
    </p:spTree>
    <p:extLst>
      <p:ext uri="{BB962C8B-B14F-4D97-AF65-F5344CB8AC3E}">
        <p14:creationId xmlns:p14="http://schemas.microsoft.com/office/powerpoint/2010/main" val="24065864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72816"/>
            <a:ext cx="7467600" cy="4216909"/>
          </a:xfrm>
        </p:spPr>
        <p:txBody>
          <a:bodyPr>
            <a:noAutofit/>
          </a:bodyPr>
          <a:lstStyle/>
          <a:p>
            <a:r>
              <a:rPr lang="en-GB" sz="2800" dirty="0"/>
              <a:t>Personal data relating to certain classes of data are known as ‘Special Categories’ of data (previously referred to as ‘Sensitive Personal Data” and cannot be processed without </a:t>
            </a:r>
            <a:r>
              <a:rPr lang="en-GB" sz="2800" b="1" dirty="0"/>
              <a:t>explicit consent and where the Government allows </a:t>
            </a:r>
            <a:r>
              <a:rPr lang="en-GB" sz="2800" dirty="0"/>
              <a:t>such as holding Health Care Data for Life Assurance</a:t>
            </a:r>
            <a:endParaRPr lang="en-GB" sz="2800" b="1" dirty="0"/>
          </a:p>
        </p:txBody>
      </p:sp>
      <p:sp>
        <p:nvSpPr>
          <p:cNvPr id="2" name="Title 1"/>
          <p:cNvSpPr>
            <a:spLocks noGrp="1"/>
          </p:cNvSpPr>
          <p:nvPr>
            <p:ph type="title"/>
          </p:nvPr>
        </p:nvSpPr>
        <p:spPr/>
        <p:txBody>
          <a:bodyPr>
            <a:normAutofit/>
          </a:bodyPr>
          <a:lstStyle/>
          <a:p>
            <a:r>
              <a:rPr lang="en-GB" sz="2800" dirty="0">
                <a:solidFill>
                  <a:srgbClr val="3A1953"/>
                </a:solidFill>
              </a:rPr>
              <a:t>‘Special Categories’ of Data</a:t>
            </a:r>
          </a:p>
        </p:txBody>
      </p:sp>
      <p:pic>
        <p:nvPicPr>
          <p:cNvPr id="7170" name="Picture 2" descr="C:\Users\User\Downloads\question_mark_card_pile_400_clr_186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4581128"/>
            <a:ext cx="3096344" cy="2422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2729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72816"/>
            <a:ext cx="7467600" cy="4216909"/>
          </a:xfrm>
        </p:spPr>
        <p:txBody>
          <a:bodyPr>
            <a:noAutofit/>
          </a:bodyPr>
          <a:lstStyle/>
          <a:p>
            <a:r>
              <a:rPr lang="en-GB" sz="2800" dirty="0"/>
              <a:t>Special Categories could be described as those characteristics for which a person may be discriminated against</a:t>
            </a:r>
            <a:endParaRPr lang="en-GB" sz="2800" b="1" dirty="0"/>
          </a:p>
        </p:txBody>
      </p:sp>
      <p:sp>
        <p:nvSpPr>
          <p:cNvPr id="2" name="Title 1"/>
          <p:cNvSpPr>
            <a:spLocks noGrp="1"/>
          </p:cNvSpPr>
          <p:nvPr>
            <p:ph type="title"/>
          </p:nvPr>
        </p:nvSpPr>
        <p:spPr/>
        <p:txBody>
          <a:bodyPr>
            <a:normAutofit/>
          </a:bodyPr>
          <a:lstStyle/>
          <a:p>
            <a:r>
              <a:rPr lang="en-GB" sz="2800" dirty="0">
                <a:solidFill>
                  <a:srgbClr val="3A1953"/>
                </a:solidFill>
              </a:rPr>
              <a:t>‘Special Categories’ of Data</a:t>
            </a:r>
          </a:p>
        </p:txBody>
      </p:sp>
      <p:pic>
        <p:nvPicPr>
          <p:cNvPr id="7170" name="Picture 2" descr="C:\Users\User\Downloads\question_mark_card_pile_400_clr_186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128" y="4442329"/>
            <a:ext cx="3096344" cy="2422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22688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72816"/>
            <a:ext cx="7467600" cy="4216909"/>
          </a:xfrm>
        </p:spPr>
        <p:txBody>
          <a:bodyPr>
            <a:noAutofit/>
          </a:bodyPr>
          <a:lstStyle/>
          <a:p>
            <a:r>
              <a:rPr lang="en-GB" sz="2800" dirty="0"/>
              <a:t>These include:</a:t>
            </a:r>
          </a:p>
          <a:p>
            <a:endParaRPr lang="en-GB" sz="2800" dirty="0"/>
          </a:p>
          <a:p>
            <a:pPr lvl="1"/>
            <a:r>
              <a:rPr lang="en-GB" sz="2400" dirty="0"/>
              <a:t>Racial or ethnic origin</a:t>
            </a:r>
          </a:p>
          <a:p>
            <a:pPr lvl="1"/>
            <a:r>
              <a:rPr lang="en-GB" sz="2400" dirty="0"/>
              <a:t>Political opinions, religious or philosophical beliefs</a:t>
            </a:r>
          </a:p>
          <a:p>
            <a:pPr lvl="1"/>
            <a:r>
              <a:rPr lang="en-GB" sz="2400" dirty="0"/>
              <a:t>Trade union membership</a:t>
            </a:r>
          </a:p>
          <a:p>
            <a:pPr lvl="1"/>
            <a:r>
              <a:rPr lang="en-GB" sz="2400" dirty="0"/>
              <a:t>Genetic and biometric data</a:t>
            </a:r>
          </a:p>
          <a:p>
            <a:pPr lvl="1"/>
            <a:r>
              <a:rPr lang="en-GB" sz="2400" dirty="0"/>
              <a:t>Health**</a:t>
            </a:r>
          </a:p>
          <a:p>
            <a:pPr lvl="1"/>
            <a:r>
              <a:rPr lang="en-GB" sz="2400" dirty="0"/>
              <a:t>Sex life or sexual orientation</a:t>
            </a:r>
          </a:p>
        </p:txBody>
      </p:sp>
      <p:sp>
        <p:nvSpPr>
          <p:cNvPr id="2" name="Title 1"/>
          <p:cNvSpPr>
            <a:spLocks noGrp="1"/>
          </p:cNvSpPr>
          <p:nvPr>
            <p:ph type="title"/>
          </p:nvPr>
        </p:nvSpPr>
        <p:spPr/>
        <p:txBody>
          <a:bodyPr>
            <a:normAutofit/>
          </a:bodyPr>
          <a:lstStyle/>
          <a:p>
            <a:r>
              <a:rPr lang="en-GB" sz="2800" dirty="0">
                <a:solidFill>
                  <a:srgbClr val="3A1953"/>
                </a:solidFill>
              </a:rPr>
              <a:t>‘Special Categories’ of Data</a:t>
            </a:r>
          </a:p>
        </p:txBody>
      </p:sp>
      <p:pic>
        <p:nvPicPr>
          <p:cNvPr id="7170" name="Picture 2" descr="C:\Users\User\Downloads\question_mark_card_pile_400_clr_186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4221088"/>
            <a:ext cx="3096344" cy="2422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76793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800" dirty="0"/>
              <a:t>GDPR leaves Member States to decide where to allow the processing of Criminal Convictions</a:t>
            </a:r>
          </a:p>
          <a:p>
            <a:endParaRPr lang="en-GB" sz="2800" dirty="0"/>
          </a:p>
          <a:p>
            <a:r>
              <a:rPr lang="en-GB" sz="2800" dirty="0"/>
              <a:t>Are the UK insurance systems good enough here!</a:t>
            </a:r>
          </a:p>
        </p:txBody>
      </p:sp>
      <p:sp>
        <p:nvSpPr>
          <p:cNvPr id="2" name="Title 1"/>
          <p:cNvSpPr>
            <a:spLocks noGrp="1"/>
          </p:cNvSpPr>
          <p:nvPr>
            <p:ph type="title"/>
          </p:nvPr>
        </p:nvSpPr>
        <p:spPr/>
        <p:txBody>
          <a:bodyPr>
            <a:normAutofit/>
          </a:bodyPr>
          <a:lstStyle/>
          <a:p>
            <a:r>
              <a:rPr lang="en-GB" sz="2800" dirty="0">
                <a:solidFill>
                  <a:srgbClr val="3A1953"/>
                </a:solidFill>
              </a:rPr>
              <a:t>Criminal Convictions &amp; Offences</a:t>
            </a:r>
          </a:p>
        </p:txBody>
      </p:sp>
    </p:spTree>
    <p:extLst>
      <p:ext uri="{BB962C8B-B14F-4D97-AF65-F5344CB8AC3E}">
        <p14:creationId xmlns:p14="http://schemas.microsoft.com/office/powerpoint/2010/main" val="1358047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800" dirty="0"/>
              <a:t>The subject of </a:t>
            </a:r>
            <a:r>
              <a:rPr lang="en-GB" sz="2800" b="1" dirty="0"/>
              <a:t>Data Protection </a:t>
            </a:r>
            <a:r>
              <a:rPr lang="en-GB" sz="2800" dirty="0"/>
              <a:t>can be viewed in two parts:</a:t>
            </a:r>
          </a:p>
          <a:p>
            <a:endParaRPr lang="en-GB" sz="2800" dirty="0"/>
          </a:p>
          <a:p>
            <a:pPr lvl="1">
              <a:buClr>
                <a:schemeClr val="tx1"/>
              </a:buClr>
            </a:pPr>
            <a:r>
              <a:rPr lang="en-GB" sz="2800" dirty="0"/>
              <a:t>Protection (and security) of data</a:t>
            </a:r>
          </a:p>
          <a:p>
            <a:pPr lvl="1">
              <a:buClr>
                <a:schemeClr val="tx1"/>
              </a:buClr>
            </a:pPr>
            <a:r>
              <a:rPr lang="en-GB" sz="2800" dirty="0"/>
              <a:t>The use (or processing) of data</a:t>
            </a:r>
          </a:p>
        </p:txBody>
      </p:sp>
      <p:sp>
        <p:nvSpPr>
          <p:cNvPr id="2" name="Title 1"/>
          <p:cNvSpPr>
            <a:spLocks noGrp="1"/>
          </p:cNvSpPr>
          <p:nvPr>
            <p:ph type="title"/>
          </p:nvPr>
        </p:nvSpPr>
        <p:spPr/>
        <p:txBody>
          <a:bodyPr>
            <a:normAutofit/>
          </a:bodyPr>
          <a:lstStyle/>
          <a:p>
            <a:r>
              <a:rPr lang="en-GB" sz="2800" dirty="0">
                <a:solidFill>
                  <a:srgbClr val="3A1953"/>
                </a:solidFill>
              </a:rPr>
              <a:t>Data </a:t>
            </a:r>
            <a:r>
              <a:rPr lang="en-GB" sz="2800" b="1" dirty="0">
                <a:solidFill>
                  <a:srgbClr val="3A1953"/>
                </a:solidFill>
              </a:rPr>
              <a:t>Protection</a:t>
            </a:r>
          </a:p>
        </p:txBody>
      </p:sp>
      <p:pic>
        <p:nvPicPr>
          <p:cNvPr id="2050" name="Picture 2" descr="C:\Users\User\Downloads\carrying_box_of_files_pc_400_clr_3629.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2852936"/>
            <a:ext cx="2181225" cy="38100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User\Downloads\carrying_box_of_files_pc_400_clr_3629.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7904" y="4397896"/>
            <a:ext cx="1296735" cy="22650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User\Downloads\carrying_box_of_files_pc_400_clr_3629.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7378" y="4849552"/>
            <a:ext cx="779589" cy="1361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42960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412776"/>
            <a:ext cx="7467600" cy="4608512"/>
          </a:xfrm>
        </p:spPr>
        <p:txBody>
          <a:bodyPr>
            <a:normAutofit lnSpcReduction="10000"/>
          </a:bodyPr>
          <a:lstStyle/>
          <a:p>
            <a:r>
              <a:rPr lang="en-GB" sz="2800" b="1" dirty="0"/>
              <a:t>Protection</a:t>
            </a:r>
            <a:r>
              <a:rPr lang="en-GB" sz="2800" dirty="0"/>
              <a:t> is about keeping data safe and secure – this is very much in the hands of the IT Department</a:t>
            </a:r>
          </a:p>
          <a:p>
            <a:endParaRPr lang="en-GB" sz="2800" dirty="0"/>
          </a:p>
          <a:p>
            <a:r>
              <a:rPr lang="en-GB" sz="2800" b="1" dirty="0"/>
              <a:t>Processing</a:t>
            </a:r>
            <a:r>
              <a:rPr lang="en-GB" sz="2800" dirty="0"/>
              <a:t> is about what you do with the data:</a:t>
            </a:r>
          </a:p>
          <a:p>
            <a:pPr lvl="1"/>
            <a:r>
              <a:rPr lang="en-GB" sz="2800" dirty="0"/>
              <a:t>How you collect and store it</a:t>
            </a:r>
          </a:p>
          <a:p>
            <a:pPr lvl="1"/>
            <a:r>
              <a:rPr lang="en-GB" sz="2800" dirty="0"/>
              <a:t>What you use it for</a:t>
            </a:r>
          </a:p>
          <a:p>
            <a:pPr lvl="1"/>
            <a:r>
              <a:rPr lang="en-GB" sz="2800" dirty="0"/>
              <a:t>Who you pass it to</a:t>
            </a:r>
            <a:br>
              <a:rPr lang="en-GB" sz="2800" dirty="0"/>
            </a:br>
            <a:endParaRPr lang="en-GB" sz="2800" dirty="0"/>
          </a:p>
          <a:p>
            <a:r>
              <a:rPr lang="en-GB" sz="2800" dirty="0"/>
              <a:t>Firms need to address both areas</a:t>
            </a:r>
          </a:p>
          <a:p>
            <a:endParaRPr lang="en-GB" dirty="0"/>
          </a:p>
          <a:p>
            <a:endParaRPr lang="en-GB" dirty="0"/>
          </a:p>
        </p:txBody>
      </p:sp>
      <p:sp>
        <p:nvSpPr>
          <p:cNvPr id="2" name="Title 1"/>
          <p:cNvSpPr>
            <a:spLocks noGrp="1"/>
          </p:cNvSpPr>
          <p:nvPr>
            <p:ph type="title"/>
          </p:nvPr>
        </p:nvSpPr>
        <p:spPr/>
        <p:txBody>
          <a:bodyPr>
            <a:normAutofit/>
          </a:bodyPr>
          <a:lstStyle/>
          <a:p>
            <a:r>
              <a:rPr lang="en-GB" sz="2800" dirty="0">
                <a:solidFill>
                  <a:srgbClr val="3A1953"/>
                </a:solidFill>
              </a:rPr>
              <a:t>Data Protection</a:t>
            </a:r>
          </a:p>
        </p:txBody>
      </p:sp>
      <p:pic>
        <p:nvPicPr>
          <p:cNvPr id="3074" name="Picture 2" descr="C:\Users\User\Downloads\woman_computer_file_share_400_clr_785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3140968"/>
            <a:ext cx="2841104" cy="2130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8237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497196">
            <a:off x="6632780" y="2747664"/>
            <a:ext cx="1917057" cy="2291271"/>
          </a:xfrm>
          <a:prstGeom prst="rect">
            <a:avLst/>
          </a:prstGeom>
        </p:spPr>
      </p:pic>
      <p:sp>
        <p:nvSpPr>
          <p:cNvPr id="5" name="Title 4"/>
          <p:cNvSpPr>
            <a:spLocks noGrp="1"/>
          </p:cNvSpPr>
          <p:nvPr>
            <p:ph type="ctrTitle"/>
          </p:nvPr>
        </p:nvSpPr>
        <p:spPr>
          <a:xfrm>
            <a:off x="786190" y="980728"/>
            <a:ext cx="7772400" cy="1829761"/>
          </a:xfrm>
        </p:spPr>
        <p:txBody>
          <a:bodyPr>
            <a:normAutofit/>
          </a:bodyPr>
          <a:lstStyle/>
          <a:p>
            <a:r>
              <a:rPr lang="en-GB" sz="3600" dirty="0">
                <a:solidFill>
                  <a:srgbClr val="3A1953"/>
                </a:solidFill>
              </a:rPr>
              <a:t>Understanding you legal basis for processing data </a:t>
            </a:r>
          </a:p>
        </p:txBody>
      </p:sp>
    </p:spTree>
    <p:extLst>
      <p:ext uri="{BB962C8B-B14F-4D97-AF65-F5344CB8AC3E}">
        <p14:creationId xmlns:p14="http://schemas.microsoft.com/office/powerpoint/2010/main" val="2443496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340768"/>
            <a:ext cx="7910264" cy="3951337"/>
          </a:xfrm>
        </p:spPr>
        <p:txBody>
          <a:bodyPr>
            <a:noAutofit/>
          </a:bodyPr>
          <a:lstStyle/>
          <a:p>
            <a:r>
              <a:rPr lang="en-GB" sz="2800" dirty="0"/>
              <a:t>Some background to the Regulation</a:t>
            </a:r>
          </a:p>
          <a:p>
            <a:endParaRPr lang="en-GB" sz="2800" dirty="0"/>
          </a:p>
          <a:p>
            <a:r>
              <a:rPr lang="en-GB" sz="2800" dirty="0"/>
              <a:t>The definition of ‘personal data’</a:t>
            </a:r>
          </a:p>
          <a:p>
            <a:endParaRPr lang="en-GB" sz="2800" dirty="0"/>
          </a:p>
          <a:p>
            <a:r>
              <a:rPr lang="en-GB" sz="2800" dirty="0"/>
              <a:t>What is meant by ‘protection’</a:t>
            </a:r>
          </a:p>
          <a:p>
            <a:endParaRPr lang="en-GB" sz="2800" dirty="0"/>
          </a:p>
          <a:p>
            <a:r>
              <a:rPr lang="en-GB" sz="2800" dirty="0"/>
              <a:t>Establishing your legal basis for processing data</a:t>
            </a:r>
          </a:p>
          <a:p>
            <a:endParaRPr lang="en-GB" sz="2800" dirty="0"/>
          </a:p>
        </p:txBody>
      </p:sp>
      <p:sp>
        <p:nvSpPr>
          <p:cNvPr id="2" name="Title 1"/>
          <p:cNvSpPr>
            <a:spLocks noGrp="1"/>
          </p:cNvSpPr>
          <p:nvPr>
            <p:ph type="title"/>
          </p:nvPr>
        </p:nvSpPr>
        <p:spPr/>
        <p:txBody>
          <a:bodyPr>
            <a:normAutofit/>
          </a:bodyPr>
          <a:lstStyle/>
          <a:p>
            <a:r>
              <a:rPr lang="en-GB" sz="2800" dirty="0">
                <a:solidFill>
                  <a:srgbClr val="3A1953"/>
                </a:solidFill>
              </a:rPr>
              <a:t>What we will cover </a:t>
            </a:r>
          </a:p>
        </p:txBody>
      </p:sp>
    </p:spTree>
    <p:extLst>
      <p:ext uri="{BB962C8B-B14F-4D97-AF65-F5344CB8AC3E}">
        <p14:creationId xmlns:p14="http://schemas.microsoft.com/office/powerpoint/2010/main" val="25506844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2800" dirty="0"/>
              <a:t>Under GDPR, a firm must have a valid Legal Basis for processing data</a:t>
            </a:r>
          </a:p>
          <a:p>
            <a:endParaRPr lang="en-GB" sz="2800" dirty="0"/>
          </a:p>
          <a:p>
            <a:r>
              <a:rPr lang="en-GB" sz="2800" dirty="0"/>
              <a:t>There are </a:t>
            </a:r>
            <a:r>
              <a:rPr lang="en-GB" sz="2800" b="1" dirty="0"/>
              <a:t>six legal bases </a:t>
            </a:r>
            <a:r>
              <a:rPr lang="en-GB" sz="2800" dirty="0"/>
              <a:t>for processing data </a:t>
            </a:r>
          </a:p>
          <a:p>
            <a:endParaRPr lang="en-GB" sz="2800" dirty="0"/>
          </a:p>
          <a:p>
            <a:r>
              <a:rPr lang="en-GB" sz="2800" dirty="0"/>
              <a:t>Its not all about consent!</a:t>
            </a:r>
          </a:p>
          <a:p>
            <a:endParaRPr lang="en-GB" sz="2800" dirty="0"/>
          </a:p>
        </p:txBody>
      </p:sp>
      <p:sp>
        <p:nvSpPr>
          <p:cNvPr id="2" name="Title 1"/>
          <p:cNvSpPr>
            <a:spLocks noGrp="1"/>
          </p:cNvSpPr>
          <p:nvPr>
            <p:ph type="title"/>
          </p:nvPr>
        </p:nvSpPr>
        <p:spPr/>
        <p:txBody>
          <a:bodyPr>
            <a:normAutofit/>
          </a:bodyPr>
          <a:lstStyle/>
          <a:p>
            <a:r>
              <a:rPr lang="en-GB" sz="2800" dirty="0">
                <a:solidFill>
                  <a:srgbClr val="3A1953"/>
                </a:solidFill>
              </a:rPr>
              <a:t>Legal Basis for Processing Data</a:t>
            </a:r>
          </a:p>
        </p:txBody>
      </p:sp>
    </p:spTree>
    <p:extLst>
      <p:ext uri="{BB962C8B-B14F-4D97-AF65-F5344CB8AC3E}">
        <p14:creationId xmlns:p14="http://schemas.microsoft.com/office/powerpoint/2010/main" val="29430261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800" dirty="0"/>
              <a:t>Consent</a:t>
            </a:r>
          </a:p>
          <a:p>
            <a:r>
              <a:rPr lang="en-GB" sz="2800" dirty="0"/>
              <a:t>Necessary for a contract</a:t>
            </a:r>
          </a:p>
          <a:p>
            <a:r>
              <a:rPr lang="en-GB" sz="2800" dirty="0"/>
              <a:t>Where there is a legal obligation</a:t>
            </a:r>
          </a:p>
          <a:p>
            <a:pPr lvl="1"/>
            <a:r>
              <a:rPr lang="en-GB" sz="2400" dirty="0"/>
              <a:t>E.G. telling </a:t>
            </a:r>
            <a:r>
              <a:rPr lang="en-GB" sz="2400" dirty="0" err="1"/>
              <a:t>hse</a:t>
            </a:r>
            <a:r>
              <a:rPr lang="en-GB" sz="2400" dirty="0"/>
              <a:t> about fleas in your office!</a:t>
            </a:r>
          </a:p>
          <a:p>
            <a:r>
              <a:rPr lang="en-GB" sz="2800" dirty="0"/>
              <a:t>Vital interests</a:t>
            </a:r>
          </a:p>
          <a:p>
            <a:pPr lvl="1"/>
            <a:r>
              <a:rPr lang="en-GB" sz="2400" dirty="0"/>
              <a:t>RTA, processing of data without their knowledge</a:t>
            </a:r>
          </a:p>
          <a:p>
            <a:r>
              <a:rPr lang="en-GB" sz="2800" dirty="0"/>
              <a:t>Public interest</a:t>
            </a:r>
          </a:p>
          <a:p>
            <a:pPr lvl="1"/>
            <a:r>
              <a:rPr lang="en-GB" sz="2400" dirty="0"/>
              <a:t>E.G. Police</a:t>
            </a:r>
          </a:p>
          <a:p>
            <a:r>
              <a:rPr lang="en-GB" sz="2800" dirty="0"/>
              <a:t>Legitimate interest</a:t>
            </a:r>
          </a:p>
          <a:p>
            <a:pPr lvl="1"/>
            <a:r>
              <a:rPr lang="en-GB" sz="2400" dirty="0"/>
              <a:t>E.G. Marketing to previous Customers</a:t>
            </a:r>
          </a:p>
          <a:p>
            <a:endParaRPr lang="en-GB" sz="2800" dirty="0"/>
          </a:p>
        </p:txBody>
      </p:sp>
      <p:sp>
        <p:nvSpPr>
          <p:cNvPr id="2" name="Title 1"/>
          <p:cNvSpPr>
            <a:spLocks noGrp="1"/>
          </p:cNvSpPr>
          <p:nvPr>
            <p:ph type="title"/>
          </p:nvPr>
        </p:nvSpPr>
        <p:spPr/>
        <p:txBody>
          <a:bodyPr>
            <a:normAutofit/>
          </a:bodyPr>
          <a:lstStyle/>
          <a:p>
            <a:r>
              <a:rPr lang="en-GB" sz="2800" dirty="0">
                <a:solidFill>
                  <a:srgbClr val="3A1953"/>
                </a:solidFill>
              </a:rPr>
              <a:t>Legal Basis for Processing Data</a:t>
            </a:r>
          </a:p>
        </p:txBody>
      </p:sp>
    </p:spTree>
    <p:extLst>
      <p:ext uri="{BB962C8B-B14F-4D97-AF65-F5344CB8AC3E}">
        <p14:creationId xmlns:p14="http://schemas.microsoft.com/office/powerpoint/2010/main" val="41945357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497196">
            <a:off x="6632780" y="2747664"/>
            <a:ext cx="1917057" cy="2291271"/>
          </a:xfrm>
          <a:prstGeom prst="rect">
            <a:avLst/>
          </a:prstGeom>
        </p:spPr>
      </p:pic>
      <p:sp>
        <p:nvSpPr>
          <p:cNvPr id="5" name="Title 4"/>
          <p:cNvSpPr>
            <a:spLocks noGrp="1"/>
          </p:cNvSpPr>
          <p:nvPr>
            <p:ph type="ctrTitle"/>
          </p:nvPr>
        </p:nvSpPr>
        <p:spPr>
          <a:xfrm>
            <a:off x="786190" y="980728"/>
            <a:ext cx="7772400" cy="1829761"/>
          </a:xfrm>
        </p:spPr>
        <p:txBody>
          <a:bodyPr>
            <a:normAutofit/>
          </a:bodyPr>
          <a:lstStyle/>
          <a:p>
            <a:r>
              <a:rPr lang="en-GB" sz="3600" dirty="0">
                <a:solidFill>
                  <a:srgbClr val="3A1953"/>
                </a:solidFill>
              </a:rPr>
              <a:t>Rights of Individuals</a:t>
            </a:r>
          </a:p>
        </p:txBody>
      </p:sp>
    </p:spTree>
    <p:extLst>
      <p:ext uri="{BB962C8B-B14F-4D97-AF65-F5344CB8AC3E}">
        <p14:creationId xmlns:p14="http://schemas.microsoft.com/office/powerpoint/2010/main" val="28585655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05C01D-74F7-47DB-B53B-4FDF4004B873}"/>
              </a:ext>
            </a:extLst>
          </p:cNvPr>
          <p:cNvSpPr>
            <a:spLocks noGrp="1"/>
          </p:cNvSpPr>
          <p:nvPr>
            <p:ph idx="1"/>
          </p:nvPr>
        </p:nvSpPr>
        <p:spPr/>
        <p:txBody>
          <a:bodyPr>
            <a:normAutofit fontScale="92500"/>
          </a:bodyPr>
          <a:lstStyle/>
          <a:p>
            <a:endParaRPr lang="en-GB" dirty="0"/>
          </a:p>
          <a:p>
            <a:r>
              <a:rPr lang="en-GB" dirty="0"/>
              <a:t>The right to be informed about the use of data</a:t>
            </a:r>
          </a:p>
          <a:p>
            <a:r>
              <a:rPr lang="en-GB" dirty="0"/>
              <a:t>The right of access to your data</a:t>
            </a:r>
          </a:p>
          <a:p>
            <a:r>
              <a:rPr lang="en-GB" dirty="0"/>
              <a:t>The right to rectification</a:t>
            </a:r>
          </a:p>
          <a:p>
            <a:r>
              <a:rPr lang="en-GB" dirty="0"/>
              <a:t>The right to erasure</a:t>
            </a:r>
          </a:p>
          <a:p>
            <a:r>
              <a:rPr lang="en-GB" dirty="0"/>
              <a:t>The right to restrict processing</a:t>
            </a:r>
          </a:p>
          <a:p>
            <a:r>
              <a:rPr lang="en-GB" dirty="0"/>
              <a:t>The right to data portability</a:t>
            </a:r>
          </a:p>
          <a:p>
            <a:r>
              <a:rPr lang="en-GB" dirty="0"/>
              <a:t>The right to object</a:t>
            </a:r>
          </a:p>
          <a:p>
            <a:r>
              <a:rPr lang="en-GB" dirty="0"/>
              <a:t>Rights in relation to automated decision making and profiling (excluding contracts)</a:t>
            </a:r>
          </a:p>
        </p:txBody>
      </p:sp>
      <p:sp>
        <p:nvSpPr>
          <p:cNvPr id="2" name="Title 1">
            <a:extLst>
              <a:ext uri="{FF2B5EF4-FFF2-40B4-BE49-F238E27FC236}">
                <a16:creationId xmlns:a16="http://schemas.microsoft.com/office/drawing/2014/main" id="{894795ED-EE53-4CA5-B9A1-81826FF9749C}"/>
              </a:ext>
            </a:extLst>
          </p:cNvPr>
          <p:cNvSpPr>
            <a:spLocks noGrp="1"/>
          </p:cNvSpPr>
          <p:nvPr>
            <p:ph type="title"/>
          </p:nvPr>
        </p:nvSpPr>
        <p:spPr>
          <a:xfrm>
            <a:off x="551280" y="764704"/>
            <a:ext cx="8041440" cy="1442674"/>
          </a:xfrm>
        </p:spPr>
        <p:txBody>
          <a:bodyPr>
            <a:noAutofit/>
          </a:bodyPr>
          <a:lstStyle/>
          <a:p>
            <a:r>
              <a:rPr lang="en-GB" sz="3200" dirty="0">
                <a:solidFill>
                  <a:srgbClr val="3A1953"/>
                </a:solidFill>
              </a:rPr>
              <a:t>GDPR provides the following rights for individuals</a:t>
            </a:r>
            <a:br>
              <a:rPr lang="en-GB" sz="3200" dirty="0"/>
            </a:br>
            <a:endParaRPr lang="en-GB" sz="3200" dirty="0"/>
          </a:p>
        </p:txBody>
      </p:sp>
    </p:spTree>
    <p:extLst>
      <p:ext uri="{BB962C8B-B14F-4D97-AF65-F5344CB8AC3E}">
        <p14:creationId xmlns:p14="http://schemas.microsoft.com/office/powerpoint/2010/main" val="25509635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GB" sz="2400" dirty="0"/>
              <a:t>They have a right to access the data you hold on them (free of charge – previously many companies charged £10 for this)</a:t>
            </a:r>
          </a:p>
          <a:p>
            <a:endParaRPr lang="en-GB" sz="2400" dirty="0"/>
          </a:p>
          <a:p>
            <a:r>
              <a:rPr lang="en-GB" sz="2400" dirty="0"/>
              <a:t>Access is obtaining Personal Data a firm holds on you, whereas Portability means Data you have submitted being transferred to you or another firm </a:t>
            </a:r>
          </a:p>
          <a:p>
            <a:endParaRPr lang="en-GB" sz="2400" dirty="0"/>
          </a:p>
          <a:p>
            <a:r>
              <a:rPr lang="en-GB" sz="2400" dirty="0"/>
              <a:t>They have a right to data portability (where data is processed by machine, example telematics devices, data on the device can be requested but not the analysis) if technically feasible</a:t>
            </a:r>
          </a:p>
          <a:p>
            <a:pPr marL="109728" indent="0">
              <a:buNone/>
            </a:pPr>
            <a:endParaRPr lang="en-GB" sz="2400" dirty="0"/>
          </a:p>
        </p:txBody>
      </p:sp>
      <p:sp>
        <p:nvSpPr>
          <p:cNvPr id="2" name="Title 1"/>
          <p:cNvSpPr>
            <a:spLocks noGrp="1"/>
          </p:cNvSpPr>
          <p:nvPr>
            <p:ph type="title"/>
          </p:nvPr>
        </p:nvSpPr>
        <p:spPr/>
        <p:txBody>
          <a:bodyPr>
            <a:normAutofit/>
          </a:bodyPr>
          <a:lstStyle/>
          <a:p>
            <a:r>
              <a:rPr lang="en-GB" sz="3200" b="0" dirty="0">
                <a:solidFill>
                  <a:srgbClr val="3A1953"/>
                </a:solidFill>
              </a:rPr>
              <a:t>Individuals get new rights under GDPR</a:t>
            </a:r>
          </a:p>
        </p:txBody>
      </p:sp>
    </p:spTree>
    <p:extLst>
      <p:ext uri="{BB962C8B-B14F-4D97-AF65-F5344CB8AC3E}">
        <p14:creationId xmlns:p14="http://schemas.microsoft.com/office/powerpoint/2010/main" val="141545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340768"/>
            <a:ext cx="8229600" cy="4525963"/>
          </a:xfrm>
        </p:spPr>
        <p:txBody>
          <a:bodyPr>
            <a:noAutofit/>
          </a:bodyPr>
          <a:lstStyle/>
          <a:p>
            <a:r>
              <a:rPr lang="en-GB" sz="2400" dirty="0"/>
              <a:t>They have the right to request the information you hold on them be corrected or erased – however erasure may not apply to many Insurance Contacts</a:t>
            </a:r>
          </a:p>
          <a:p>
            <a:endParaRPr lang="en-GB" sz="2400" dirty="0"/>
          </a:p>
          <a:p>
            <a:r>
              <a:rPr lang="en-GB" sz="2400" dirty="0"/>
              <a:t>Where processing is based on consent, they have a right to withdraw this at any time</a:t>
            </a:r>
          </a:p>
          <a:p>
            <a:endParaRPr lang="en-GB" sz="2400" dirty="0"/>
          </a:p>
          <a:p>
            <a:r>
              <a:rPr lang="en-GB" sz="2400" dirty="0"/>
              <a:t>They have the right to complain to ICO</a:t>
            </a:r>
          </a:p>
          <a:p>
            <a:endParaRPr lang="en-GB" sz="2400" dirty="0"/>
          </a:p>
          <a:p>
            <a:r>
              <a:rPr lang="en-GB" sz="2400" dirty="0"/>
              <a:t>People under the age of 18 have the right to have their data erased (for example Facebook postings)</a:t>
            </a:r>
          </a:p>
          <a:p>
            <a:endParaRPr lang="en-GB" sz="2800" dirty="0"/>
          </a:p>
        </p:txBody>
      </p:sp>
      <p:sp>
        <p:nvSpPr>
          <p:cNvPr id="4" name="Title 1"/>
          <p:cNvSpPr>
            <a:spLocks noGrp="1"/>
          </p:cNvSpPr>
          <p:nvPr>
            <p:ph type="title"/>
          </p:nvPr>
        </p:nvSpPr>
        <p:spPr>
          <a:xfrm>
            <a:off x="457200" y="274638"/>
            <a:ext cx="8229600" cy="1143000"/>
          </a:xfrm>
        </p:spPr>
        <p:txBody>
          <a:bodyPr>
            <a:normAutofit/>
          </a:bodyPr>
          <a:lstStyle/>
          <a:p>
            <a:r>
              <a:rPr lang="en-GB" sz="3200" b="0" dirty="0">
                <a:solidFill>
                  <a:srgbClr val="3A1953"/>
                </a:solidFill>
              </a:rPr>
              <a:t>Individuals get new rights under GDPR</a:t>
            </a:r>
          </a:p>
        </p:txBody>
      </p:sp>
    </p:spTree>
    <p:extLst>
      <p:ext uri="{BB962C8B-B14F-4D97-AF65-F5344CB8AC3E}">
        <p14:creationId xmlns:p14="http://schemas.microsoft.com/office/powerpoint/2010/main" val="21794692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2800" dirty="0"/>
              <a:t>All Data Subjects will have the right to object to direct marketing</a:t>
            </a:r>
          </a:p>
          <a:p>
            <a:endParaRPr lang="en-GB" sz="2800" dirty="0"/>
          </a:p>
          <a:p>
            <a:r>
              <a:rPr lang="en-GB" sz="2800" dirty="0"/>
              <a:t>This right should be explicitly brought to their attention, and presented clearly and separately from any other information</a:t>
            </a:r>
          </a:p>
          <a:p>
            <a:endParaRPr lang="en-GB" dirty="0"/>
          </a:p>
        </p:txBody>
      </p:sp>
      <p:sp>
        <p:nvSpPr>
          <p:cNvPr id="2" name="Title 1"/>
          <p:cNvSpPr>
            <a:spLocks noGrp="1"/>
          </p:cNvSpPr>
          <p:nvPr>
            <p:ph type="title"/>
          </p:nvPr>
        </p:nvSpPr>
        <p:spPr/>
        <p:txBody>
          <a:bodyPr>
            <a:normAutofit/>
          </a:bodyPr>
          <a:lstStyle/>
          <a:p>
            <a:r>
              <a:rPr lang="en-GB" sz="2800" dirty="0">
                <a:solidFill>
                  <a:srgbClr val="3A1953"/>
                </a:solidFill>
              </a:rPr>
              <a:t>Right to Object</a:t>
            </a:r>
          </a:p>
        </p:txBody>
      </p:sp>
    </p:spTree>
    <p:extLst>
      <p:ext uri="{BB962C8B-B14F-4D97-AF65-F5344CB8AC3E}">
        <p14:creationId xmlns:p14="http://schemas.microsoft.com/office/powerpoint/2010/main" val="25375361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2800" dirty="0"/>
              <a:t>GDPR states that a firm must inform a Data Subject of this right at the time of the first communication</a:t>
            </a:r>
          </a:p>
          <a:p>
            <a:endParaRPr lang="en-GB" sz="2800" dirty="0"/>
          </a:p>
          <a:p>
            <a:r>
              <a:rPr lang="en-GB" sz="2800" dirty="0"/>
              <a:t>This means that when a firm collects data it must give the Data Subject options about whether to receive Marketing or not</a:t>
            </a:r>
          </a:p>
          <a:p>
            <a:endParaRPr lang="en-GB" sz="2800" dirty="0"/>
          </a:p>
          <a:p>
            <a:r>
              <a:rPr lang="en-GB" sz="2800" dirty="0"/>
              <a:t>Effectively, this means they must Opt-in</a:t>
            </a:r>
          </a:p>
          <a:p>
            <a:endParaRPr lang="en-GB" dirty="0"/>
          </a:p>
        </p:txBody>
      </p:sp>
      <p:sp>
        <p:nvSpPr>
          <p:cNvPr id="2" name="Title 1"/>
          <p:cNvSpPr>
            <a:spLocks noGrp="1"/>
          </p:cNvSpPr>
          <p:nvPr>
            <p:ph type="title"/>
          </p:nvPr>
        </p:nvSpPr>
        <p:spPr/>
        <p:txBody>
          <a:bodyPr>
            <a:normAutofit/>
          </a:bodyPr>
          <a:lstStyle/>
          <a:p>
            <a:r>
              <a:rPr lang="en-GB" sz="2800" dirty="0">
                <a:solidFill>
                  <a:srgbClr val="3A1953"/>
                </a:solidFill>
              </a:rPr>
              <a:t>Right to Object</a:t>
            </a:r>
          </a:p>
        </p:txBody>
      </p:sp>
    </p:spTree>
    <p:extLst>
      <p:ext uri="{BB962C8B-B14F-4D97-AF65-F5344CB8AC3E}">
        <p14:creationId xmlns:p14="http://schemas.microsoft.com/office/powerpoint/2010/main" val="14831808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2800" dirty="0"/>
              <a:t>Under GDPR, a firm must have a valid Legal Basis for its Marketing activities</a:t>
            </a:r>
          </a:p>
          <a:p>
            <a:endParaRPr lang="en-GB" sz="2800" dirty="0"/>
          </a:p>
          <a:p>
            <a:r>
              <a:rPr lang="en-GB" sz="2800" dirty="0"/>
              <a:t>The Legal Basis for insurance broking marketing activities is likely to be either </a:t>
            </a:r>
            <a:r>
              <a:rPr lang="en-GB" sz="2800" b="1" dirty="0"/>
              <a:t>Legitimate Interest </a:t>
            </a:r>
            <a:r>
              <a:rPr lang="en-GB" sz="2800" dirty="0"/>
              <a:t> or </a:t>
            </a:r>
            <a:r>
              <a:rPr lang="en-GB" sz="2800" b="1" dirty="0"/>
              <a:t>Consent</a:t>
            </a:r>
            <a:endParaRPr lang="en-GB" sz="2800" dirty="0"/>
          </a:p>
        </p:txBody>
      </p:sp>
      <p:sp>
        <p:nvSpPr>
          <p:cNvPr id="2" name="Title 1"/>
          <p:cNvSpPr>
            <a:spLocks noGrp="1"/>
          </p:cNvSpPr>
          <p:nvPr>
            <p:ph type="title"/>
          </p:nvPr>
        </p:nvSpPr>
        <p:spPr>
          <a:xfrm>
            <a:off x="395536" y="260648"/>
            <a:ext cx="8229600" cy="1143000"/>
          </a:xfrm>
        </p:spPr>
        <p:txBody>
          <a:bodyPr>
            <a:normAutofit/>
          </a:bodyPr>
          <a:lstStyle/>
          <a:p>
            <a:r>
              <a:rPr lang="en-GB" sz="2800" dirty="0">
                <a:solidFill>
                  <a:srgbClr val="3A1953"/>
                </a:solidFill>
              </a:rPr>
              <a:t>Legal Basis for Marketing</a:t>
            </a:r>
          </a:p>
        </p:txBody>
      </p:sp>
    </p:spTree>
    <p:extLst>
      <p:ext uri="{BB962C8B-B14F-4D97-AF65-F5344CB8AC3E}">
        <p14:creationId xmlns:p14="http://schemas.microsoft.com/office/powerpoint/2010/main" val="34807809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2800" dirty="0">
                <a:latin typeface="Arial" panose="020B0604020202020204" pitchFamily="34" charset="0"/>
                <a:cs typeface="Arial" panose="020B0604020202020204" pitchFamily="34" charset="0"/>
              </a:rPr>
              <a:t>GDPR explains the Legal Basis of </a:t>
            </a:r>
            <a:r>
              <a:rPr lang="en-GB" sz="2800" b="1" dirty="0">
                <a:latin typeface="Arial" panose="020B0604020202020204" pitchFamily="34" charset="0"/>
                <a:cs typeface="Arial" panose="020B0604020202020204" pitchFamily="34" charset="0"/>
              </a:rPr>
              <a:t>Legitimate Interest</a:t>
            </a:r>
            <a:r>
              <a:rPr lang="en-GB" sz="2800" dirty="0">
                <a:latin typeface="Arial" panose="020B0604020202020204" pitchFamily="34" charset="0"/>
                <a:cs typeface="Arial" panose="020B0604020202020204" pitchFamily="34" charset="0"/>
              </a:rPr>
              <a:t> as “</a:t>
            </a:r>
            <a:r>
              <a:rPr lang="en-GB" sz="2800" i="1" dirty="0">
                <a:latin typeface="Arial" panose="020B0604020202020204" pitchFamily="34" charset="0"/>
                <a:cs typeface="Arial" panose="020B0604020202020204" pitchFamily="34" charset="0"/>
              </a:rPr>
              <a:t>Processing is necessary for the purposes of the legitimate interest pursued by the controller or by a third party, except where such interests are overridden by the interests or fundamental rights and freedoms of the data subjects which require protection of personal data, in particular where the data subject is a child”</a:t>
            </a:r>
            <a:endParaRPr lang="en-GB" sz="28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p:txBody>
          <a:bodyPr>
            <a:normAutofit/>
          </a:bodyPr>
          <a:lstStyle/>
          <a:p>
            <a:r>
              <a:rPr lang="en-GB" sz="2400" dirty="0">
                <a:solidFill>
                  <a:srgbClr val="3A1953"/>
                </a:solidFill>
              </a:rPr>
              <a:t>Legitimate Interest</a:t>
            </a:r>
          </a:p>
        </p:txBody>
      </p:sp>
    </p:spTree>
    <p:extLst>
      <p:ext uri="{BB962C8B-B14F-4D97-AF65-F5344CB8AC3E}">
        <p14:creationId xmlns:p14="http://schemas.microsoft.com/office/powerpoint/2010/main" val="1790028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800" dirty="0"/>
              <a:t>GDPR came into effect 25</a:t>
            </a:r>
            <a:r>
              <a:rPr lang="en-GB" sz="2800" baseline="30000" dirty="0"/>
              <a:t>th</a:t>
            </a:r>
            <a:r>
              <a:rPr lang="en-GB" sz="2800" dirty="0"/>
              <a:t> May 2018, and will stay regardless of Brexit</a:t>
            </a:r>
          </a:p>
          <a:p>
            <a:r>
              <a:rPr lang="en-GB" sz="2800" dirty="0"/>
              <a:t>The UK government has enacted the requirements of the GDPR through the Data Protection Act 2018</a:t>
            </a:r>
          </a:p>
          <a:p>
            <a:r>
              <a:rPr lang="en-GB" sz="2800" dirty="0"/>
              <a:t>The GDPR is a Regulation not a Directive</a:t>
            </a:r>
          </a:p>
          <a:p>
            <a:pPr marL="0" indent="0">
              <a:buNone/>
            </a:pPr>
            <a:endParaRPr lang="en-GB" sz="2800" dirty="0"/>
          </a:p>
        </p:txBody>
      </p:sp>
      <p:sp>
        <p:nvSpPr>
          <p:cNvPr id="2" name="Title 1"/>
          <p:cNvSpPr>
            <a:spLocks noGrp="1"/>
          </p:cNvSpPr>
          <p:nvPr>
            <p:ph type="title"/>
          </p:nvPr>
        </p:nvSpPr>
        <p:spPr/>
        <p:txBody>
          <a:bodyPr>
            <a:normAutofit/>
          </a:bodyPr>
          <a:lstStyle/>
          <a:p>
            <a:r>
              <a:rPr lang="en-GB" sz="2800" dirty="0">
                <a:solidFill>
                  <a:srgbClr val="3A1953"/>
                </a:solidFill>
              </a:rPr>
              <a:t>Background</a:t>
            </a:r>
          </a:p>
        </p:txBody>
      </p:sp>
      <p:pic>
        <p:nvPicPr>
          <p:cNvPr id="1026" name="Picture 2" descr="C:\Users\User\Downloads\laptop_cloud_computing_400_clr_92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8918" y="4365104"/>
            <a:ext cx="3810000"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72435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sz="2800" dirty="0">
                <a:latin typeface="Arial" panose="020B0604020202020204" pitchFamily="34" charset="0"/>
                <a:cs typeface="Arial" panose="020B0604020202020204" pitchFamily="34" charset="0"/>
              </a:rPr>
              <a:t>GDPR tells us that “</a:t>
            </a:r>
            <a:r>
              <a:rPr lang="en-GB" sz="2800" i="1" dirty="0">
                <a:latin typeface="Arial" panose="020B0604020202020204" pitchFamily="34" charset="0"/>
                <a:cs typeface="Arial" panose="020B0604020202020204" pitchFamily="34" charset="0"/>
              </a:rPr>
              <a:t>The processing of personal data for direct marketing purposes may be regarded as carried out for a </a:t>
            </a:r>
            <a:r>
              <a:rPr lang="en-GB" sz="2800" b="1" i="1" dirty="0">
                <a:latin typeface="Arial" panose="020B0604020202020204" pitchFamily="34" charset="0"/>
                <a:cs typeface="Arial" panose="020B0604020202020204" pitchFamily="34" charset="0"/>
              </a:rPr>
              <a:t>legitimate interest</a:t>
            </a:r>
            <a:r>
              <a:rPr lang="en-GB" sz="2800" dirty="0">
                <a:latin typeface="Arial" panose="020B0604020202020204" pitchFamily="34" charset="0"/>
                <a:cs typeface="Arial" panose="020B0604020202020204" pitchFamily="34" charset="0"/>
              </a:rPr>
              <a:t>”</a:t>
            </a:r>
          </a:p>
          <a:p>
            <a:endParaRPr lang="en-GB" sz="2800" dirty="0">
              <a:latin typeface="Arial" panose="020B0604020202020204" pitchFamily="34" charset="0"/>
              <a:cs typeface="Arial" panose="020B0604020202020204" pitchFamily="34" charset="0"/>
            </a:endParaRPr>
          </a:p>
          <a:p>
            <a:r>
              <a:rPr lang="en-GB" sz="2800" dirty="0"/>
              <a:t>We take this to mean a firm can market to its own Customers about products &amp; services they have shown an interest in previously, as they are able to now</a:t>
            </a:r>
          </a:p>
          <a:p>
            <a:endParaRPr lang="en-GB" sz="2800" dirty="0"/>
          </a:p>
          <a:p>
            <a:r>
              <a:rPr lang="en-GB" sz="2800" dirty="0"/>
              <a:t>The marketing material should be subject matter that the Customer would reasonable expect to receive from that provider – so no surprise to hear from you </a:t>
            </a:r>
          </a:p>
        </p:txBody>
      </p:sp>
      <p:sp>
        <p:nvSpPr>
          <p:cNvPr id="2" name="Title 1"/>
          <p:cNvSpPr>
            <a:spLocks noGrp="1"/>
          </p:cNvSpPr>
          <p:nvPr>
            <p:ph type="title"/>
          </p:nvPr>
        </p:nvSpPr>
        <p:spPr/>
        <p:txBody>
          <a:bodyPr>
            <a:normAutofit/>
          </a:bodyPr>
          <a:lstStyle/>
          <a:p>
            <a:r>
              <a:rPr lang="en-GB" sz="2800" dirty="0">
                <a:solidFill>
                  <a:srgbClr val="3A1953"/>
                </a:solidFill>
              </a:rPr>
              <a:t>Legitimate Interest</a:t>
            </a:r>
          </a:p>
        </p:txBody>
      </p:sp>
    </p:spTree>
    <p:extLst>
      <p:ext uri="{BB962C8B-B14F-4D97-AF65-F5344CB8AC3E}">
        <p14:creationId xmlns:p14="http://schemas.microsoft.com/office/powerpoint/2010/main" val="26368653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2800" dirty="0"/>
              <a:t>However, they must include an unsubscribe option on emails, a STOP for texts, or inform the Data Subject they can opt-out over the telephone or if contacting by post</a:t>
            </a:r>
          </a:p>
          <a:p>
            <a:endParaRPr lang="en-GB" sz="2800" dirty="0"/>
          </a:p>
          <a:p>
            <a:r>
              <a:rPr lang="en-GB" sz="2800" dirty="0"/>
              <a:t>This should satisfy the Right to Object requirement</a:t>
            </a:r>
          </a:p>
        </p:txBody>
      </p:sp>
      <p:sp>
        <p:nvSpPr>
          <p:cNvPr id="2" name="Title 1"/>
          <p:cNvSpPr>
            <a:spLocks noGrp="1"/>
          </p:cNvSpPr>
          <p:nvPr>
            <p:ph type="title"/>
          </p:nvPr>
        </p:nvSpPr>
        <p:spPr/>
        <p:txBody>
          <a:bodyPr>
            <a:normAutofit/>
          </a:bodyPr>
          <a:lstStyle/>
          <a:p>
            <a:r>
              <a:rPr lang="en-GB" sz="2800" dirty="0">
                <a:solidFill>
                  <a:srgbClr val="3A1953"/>
                </a:solidFill>
              </a:rPr>
              <a:t>Legitimate Interest</a:t>
            </a:r>
          </a:p>
        </p:txBody>
      </p:sp>
    </p:spTree>
    <p:extLst>
      <p:ext uri="{BB962C8B-B14F-4D97-AF65-F5344CB8AC3E}">
        <p14:creationId xmlns:p14="http://schemas.microsoft.com/office/powerpoint/2010/main" val="15243492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2800" dirty="0"/>
              <a:t>The most used Legal Basis for wider Marketing therefore, will be </a:t>
            </a:r>
            <a:r>
              <a:rPr lang="en-GB" sz="2800" b="1" u="sng" dirty="0"/>
              <a:t>Consent</a:t>
            </a:r>
          </a:p>
          <a:p>
            <a:endParaRPr lang="en-GB" sz="2800" b="1" dirty="0"/>
          </a:p>
          <a:p>
            <a:r>
              <a:rPr lang="en-GB" sz="2800" dirty="0">
                <a:latin typeface="Arial" panose="020B0604020202020204" pitchFamily="34" charset="0"/>
                <a:cs typeface="Arial" panose="020B0604020202020204" pitchFamily="34" charset="0"/>
              </a:rPr>
              <a:t>GDPR states this Legal Basis as </a:t>
            </a:r>
            <a:r>
              <a:rPr lang="en-GB" sz="2800" i="1" dirty="0">
                <a:latin typeface="Arial" panose="020B0604020202020204" pitchFamily="34" charset="0"/>
                <a:cs typeface="Arial" panose="020B0604020202020204" pitchFamily="34" charset="0"/>
              </a:rPr>
              <a:t>“The Data Subject has given consent to the processing of his or her personal data for one or more specific purposes”</a:t>
            </a:r>
            <a:endParaRPr lang="en-GB" sz="28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p:txBody>
          <a:bodyPr>
            <a:normAutofit/>
          </a:bodyPr>
          <a:lstStyle/>
          <a:p>
            <a:r>
              <a:rPr lang="en-GB" sz="2800" dirty="0">
                <a:solidFill>
                  <a:srgbClr val="3A1953"/>
                </a:solidFill>
              </a:rPr>
              <a:t>Consent</a:t>
            </a:r>
          </a:p>
        </p:txBody>
      </p:sp>
    </p:spTree>
    <p:extLst>
      <p:ext uri="{BB962C8B-B14F-4D97-AF65-F5344CB8AC3E}">
        <p14:creationId xmlns:p14="http://schemas.microsoft.com/office/powerpoint/2010/main" val="16703856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2800" dirty="0"/>
              <a:t>A firm must be able to demonstrate that a Data Subject has given their Consent</a:t>
            </a:r>
          </a:p>
          <a:p>
            <a:endParaRPr lang="en-GB" sz="2800" dirty="0"/>
          </a:p>
          <a:p>
            <a:r>
              <a:rPr lang="en-GB" sz="2800" dirty="0"/>
              <a:t>This means keeping records</a:t>
            </a:r>
            <a:br>
              <a:rPr lang="en-GB" sz="2800" dirty="0"/>
            </a:br>
            <a:endParaRPr lang="en-GB" sz="2800" dirty="0"/>
          </a:p>
          <a:p>
            <a:r>
              <a:rPr lang="en-GB" sz="2800" dirty="0"/>
              <a:t>The Data Subject can of course withdraw their Consent at any time, and should be informed of how to do so</a:t>
            </a:r>
          </a:p>
          <a:p>
            <a:endParaRPr lang="en-GB" sz="2800" dirty="0"/>
          </a:p>
        </p:txBody>
      </p:sp>
      <p:sp>
        <p:nvSpPr>
          <p:cNvPr id="2" name="Title 1"/>
          <p:cNvSpPr>
            <a:spLocks noGrp="1"/>
          </p:cNvSpPr>
          <p:nvPr>
            <p:ph type="title"/>
          </p:nvPr>
        </p:nvSpPr>
        <p:spPr/>
        <p:txBody>
          <a:bodyPr>
            <a:normAutofit/>
          </a:bodyPr>
          <a:lstStyle/>
          <a:p>
            <a:r>
              <a:rPr lang="en-GB" sz="2800" dirty="0">
                <a:solidFill>
                  <a:srgbClr val="3A1953"/>
                </a:solidFill>
              </a:rPr>
              <a:t>Conditions of Consent</a:t>
            </a:r>
          </a:p>
        </p:txBody>
      </p:sp>
    </p:spTree>
    <p:extLst>
      <p:ext uri="{BB962C8B-B14F-4D97-AF65-F5344CB8AC3E}">
        <p14:creationId xmlns:p14="http://schemas.microsoft.com/office/powerpoint/2010/main" val="11433906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800" dirty="0"/>
              <a:t>When obtaining Consent for Marketing purposes a firm should ensure Customers are actively opting-in</a:t>
            </a:r>
          </a:p>
          <a:p>
            <a:endParaRPr lang="en-GB" sz="2800" dirty="0"/>
          </a:p>
          <a:p>
            <a:r>
              <a:rPr lang="en-GB" sz="2800" dirty="0"/>
              <a:t>An important condition of Consent is that it must be “</a:t>
            </a:r>
            <a:r>
              <a:rPr lang="en-GB" sz="2800" i="1" dirty="0"/>
              <a:t>unambiguous</a:t>
            </a:r>
            <a:r>
              <a:rPr lang="en-GB" sz="2800" dirty="0"/>
              <a:t>”, and must be confirmed “</a:t>
            </a:r>
            <a:r>
              <a:rPr lang="en-GB" sz="2800" i="1" dirty="0"/>
              <a:t>by a statement or by a clear affirmative action”</a:t>
            </a:r>
            <a:r>
              <a:rPr lang="en-GB" sz="2800" dirty="0"/>
              <a:t> </a:t>
            </a:r>
          </a:p>
          <a:p>
            <a:r>
              <a:rPr lang="en-GB" sz="2800" dirty="0"/>
              <a:t>This means the use of pre-ticked boxes on websites are not permitted</a:t>
            </a:r>
          </a:p>
          <a:p>
            <a:endParaRPr lang="en-GB" sz="2800" dirty="0"/>
          </a:p>
        </p:txBody>
      </p:sp>
      <p:sp>
        <p:nvSpPr>
          <p:cNvPr id="2" name="Title 1"/>
          <p:cNvSpPr>
            <a:spLocks noGrp="1"/>
          </p:cNvSpPr>
          <p:nvPr>
            <p:ph type="title"/>
          </p:nvPr>
        </p:nvSpPr>
        <p:spPr/>
        <p:txBody>
          <a:bodyPr>
            <a:normAutofit/>
          </a:bodyPr>
          <a:lstStyle/>
          <a:p>
            <a:r>
              <a:rPr lang="en-GB" sz="2800" dirty="0">
                <a:solidFill>
                  <a:srgbClr val="3A1953"/>
                </a:solidFill>
              </a:rPr>
              <a:t>Conditions of Consent</a:t>
            </a:r>
          </a:p>
        </p:txBody>
      </p:sp>
    </p:spTree>
    <p:extLst>
      <p:ext uri="{BB962C8B-B14F-4D97-AF65-F5344CB8AC3E}">
        <p14:creationId xmlns:p14="http://schemas.microsoft.com/office/powerpoint/2010/main" val="377448754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2800" dirty="0"/>
              <a:t>A firm should ensure that each method of Marketing (mail, email, call, automated call, text, fax etc.) is separately consented to (these can be separate boxes), allowing the Data Subject to decide by which methods they will accept Marketing information</a:t>
            </a:r>
          </a:p>
          <a:p>
            <a:endParaRPr lang="en-GB" sz="2800" dirty="0"/>
          </a:p>
          <a:p>
            <a:r>
              <a:rPr lang="en-GB" sz="2800" dirty="0"/>
              <a:t>Consent therefore should be separate from other terms and conditions</a:t>
            </a:r>
          </a:p>
          <a:p>
            <a:endParaRPr lang="en-GB" sz="2800" dirty="0"/>
          </a:p>
        </p:txBody>
      </p:sp>
      <p:sp>
        <p:nvSpPr>
          <p:cNvPr id="2" name="Title 1"/>
          <p:cNvSpPr>
            <a:spLocks noGrp="1"/>
          </p:cNvSpPr>
          <p:nvPr>
            <p:ph type="title"/>
          </p:nvPr>
        </p:nvSpPr>
        <p:spPr/>
        <p:txBody>
          <a:bodyPr>
            <a:normAutofit/>
          </a:bodyPr>
          <a:lstStyle/>
          <a:p>
            <a:r>
              <a:rPr lang="en-GB" sz="2800" dirty="0">
                <a:solidFill>
                  <a:srgbClr val="3A1953"/>
                </a:solidFill>
              </a:rPr>
              <a:t>Conditions of Consent</a:t>
            </a:r>
          </a:p>
        </p:txBody>
      </p:sp>
    </p:spTree>
    <p:extLst>
      <p:ext uri="{BB962C8B-B14F-4D97-AF65-F5344CB8AC3E}">
        <p14:creationId xmlns:p14="http://schemas.microsoft.com/office/powerpoint/2010/main" val="7901890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2800" dirty="0"/>
              <a:t>A firm will not be able to sell its data to another firm, or share it for Marketing purposes without specific Consent from its Data Subjects</a:t>
            </a:r>
          </a:p>
        </p:txBody>
      </p:sp>
      <p:sp>
        <p:nvSpPr>
          <p:cNvPr id="2" name="Title 1"/>
          <p:cNvSpPr>
            <a:spLocks noGrp="1"/>
          </p:cNvSpPr>
          <p:nvPr>
            <p:ph type="title"/>
          </p:nvPr>
        </p:nvSpPr>
        <p:spPr/>
        <p:txBody>
          <a:bodyPr>
            <a:normAutofit/>
          </a:bodyPr>
          <a:lstStyle/>
          <a:p>
            <a:r>
              <a:rPr lang="en-GB" sz="2800" dirty="0">
                <a:solidFill>
                  <a:srgbClr val="3A1953"/>
                </a:solidFill>
              </a:rPr>
              <a:t>Other Firms</a:t>
            </a:r>
          </a:p>
        </p:txBody>
      </p:sp>
    </p:spTree>
    <p:extLst>
      <p:ext uri="{BB962C8B-B14F-4D97-AF65-F5344CB8AC3E}">
        <p14:creationId xmlns:p14="http://schemas.microsoft.com/office/powerpoint/2010/main" val="14442654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497196">
            <a:off x="6632780" y="2747664"/>
            <a:ext cx="1917057" cy="2291271"/>
          </a:xfrm>
          <a:prstGeom prst="rect">
            <a:avLst/>
          </a:prstGeom>
        </p:spPr>
      </p:pic>
      <p:sp>
        <p:nvSpPr>
          <p:cNvPr id="5" name="Title 4"/>
          <p:cNvSpPr>
            <a:spLocks noGrp="1"/>
          </p:cNvSpPr>
          <p:nvPr>
            <p:ph type="ctrTitle"/>
          </p:nvPr>
        </p:nvSpPr>
        <p:spPr>
          <a:xfrm>
            <a:off x="786190" y="980728"/>
            <a:ext cx="7772400" cy="1829761"/>
          </a:xfrm>
        </p:spPr>
        <p:txBody>
          <a:bodyPr>
            <a:normAutofit/>
          </a:bodyPr>
          <a:lstStyle/>
          <a:p>
            <a:r>
              <a:rPr lang="en-GB" sz="3600" dirty="0">
                <a:solidFill>
                  <a:srgbClr val="3A1953"/>
                </a:solidFill>
              </a:rPr>
              <a:t>Governance, Systems and procedures </a:t>
            </a:r>
            <a:br>
              <a:rPr lang="en-GB" sz="3600" dirty="0">
                <a:solidFill>
                  <a:srgbClr val="3A1953"/>
                </a:solidFill>
              </a:rPr>
            </a:br>
            <a:endParaRPr lang="en-GB" sz="3600" dirty="0">
              <a:solidFill>
                <a:srgbClr val="3A1953"/>
              </a:solidFill>
            </a:endParaRPr>
          </a:p>
        </p:txBody>
      </p:sp>
    </p:spTree>
    <p:extLst>
      <p:ext uri="{BB962C8B-B14F-4D97-AF65-F5344CB8AC3E}">
        <p14:creationId xmlns:p14="http://schemas.microsoft.com/office/powerpoint/2010/main" val="1670235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r>
              <a:rPr lang="en-GB" sz="2800" dirty="0"/>
              <a:t>Firms need two similar documents that set out how they process Data</a:t>
            </a:r>
          </a:p>
          <a:p>
            <a:pPr lvl="1"/>
            <a:endParaRPr lang="en-GB" sz="2800" dirty="0"/>
          </a:p>
          <a:p>
            <a:pPr lvl="1"/>
            <a:r>
              <a:rPr lang="en-GB" sz="2800" dirty="0"/>
              <a:t>The internal document is called the Record of Processing Activities</a:t>
            </a:r>
          </a:p>
          <a:p>
            <a:pPr lvl="1"/>
            <a:endParaRPr lang="en-GB" sz="2800" dirty="0"/>
          </a:p>
          <a:p>
            <a:pPr lvl="1"/>
            <a:r>
              <a:rPr lang="en-GB" sz="2800" dirty="0"/>
              <a:t>The external document is called a Privacy Notice</a:t>
            </a:r>
          </a:p>
          <a:p>
            <a:endParaRPr lang="en-GB" sz="2800" dirty="0"/>
          </a:p>
          <a:p>
            <a:endParaRPr lang="en-GB" dirty="0"/>
          </a:p>
        </p:txBody>
      </p:sp>
      <p:sp>
        <p:nvSpPr>
          <p:cNvPr id="2" name="Title 1"/>
          <p:cNvSpPr>
            <a:spLocks noGrp="1"/>
          </p:cNvSpPr>
          <p:nvPr>
            <p:ph type="title"/>
          </p:nvPr>
        </p:nvSpPr>
        <p:spPr/>
        <p:txBody>
          <a:bodyPr>
            <a:normAutofit/>
          </a:bodyPr>
          <a:lstStyle/>
          <a:p>
            <a:r>
              <a:rPr lang="en-GB" sz="2800" dirty="0">
                <a:solidFill>
                  <a:srgbClr val="3A1953"/>
                </a:solidFill>
              </a:rPr>
              <a:t>Documents</a:t>
            </a:r>
          </a:p>
        </p:txBody>
      </p:sp>
    </p:spTree>
    <p:extLst>
      <p:ext uri="{BB962C8B-B14F-4D97-AF65-F5344CB8AC3E}">
        <p14:creationId xmlns:p14="http://schemas.microsoft.com/office/powerpoint/2010/main" val="34632024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r>
              <a:rPr lang="en-GB" sz="2800" dirty="0"/>
              <a:t>Firms will need a written Record of Processing Activities (to be made available to ICO on request)</a:t>
            </a:r>
          </a:p>
          <a:p>
            <a:pPr lvl="1"/>
            <a:endParaRPr lang="en-GB" sz="2800" dirty="0"/>
          </a:p>
          <a:p>
            <a:pPr lvl="1"/>
            <a:r>
              <a:rPr lang="en-GB" sz="2800" dirty="0"/>
              <a:t>This is an internal document explaining how they process data, and is a requirement of GDPR</a:t>
            </a:r>
          </a:p>
          <a:p>
            <a:pPr lvl="1"/>
            <a:endParaRPr lang="en-GB" sz="2800" dirty="0"/>
          </a:p>
          <a:p>
            <a:pPr lvl="1"/>
            <a:r>
              <a:rPr lang="en-GB" sz="2800" dirty="0"/>
              <a:t>You must be able to demonstrate your compliance with the Regulation</a:t>
            </a:r>
          </a:p>
          <a:p>
            <a:endParaRPr lang="en-GB" sz="2800" dirty="0"/>
          </a:p>
          <a:p>
            <a:endParaRPr lang="en-GB" dirty="0"/>
          </a:p>
        </p:txBody>
      </p:sp>
      <p:sp>
        <p:nvSpPr>
          <p:cNvPr id="2" name="Title 1"/>
          <p:cNvSpPr>
            <a:spLocks noGrp="1"/>
          </p:cNvSpPr>
          <p:nvPr>
            <p:ph type="title"/>
          </p:nvPr>
        </p:nvSpPr>
        <p:spPr/>
        <p:txBody>
          <a:bodyPr>
            <a:normAutofit/>
          </a:bodyPr>
          <a:lstStyle/>
          <a:p>
            <a:r>
              <a:rPr lang="en-GB" sz="2800" dirty="0">
                <a:solidFill>
                  <a:srgbClr val="3A1953"/>
                </a:solidFill>
              </a:rPr>
              <a:t>Record of Processing Activities</a:t>
            </a:r>
          </a:p>
        </p:txBody>
      </p:sp>
    </p:spTree>
    <p:extLst>
      <p:ext uri="{BB962C8B-B14F-4D97-AF65-F5344CB8AC3E}">
        <p14:creationId xmlns:p14="http://schemas.microsoft.com/office/powerpoint/2010/main" val="2582570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GB" sz="2800" b="1" dirty="0"/>
              <a:t>The Aim is:</a:t>
            </a:r>
          </a:p>
          <a:p>
            <a:pPr marL="0" indent="0">
              <a:buNone/>
            </a:pPr>
            <a:endParaRPr lang="en-GB" sz="2800" b="1" dirty="0"/>
          </a:p>
          <a:p>
            <a:r>
              <a:rPr lang="en-GB" sz="2800" dirty="0"/>
              <a:t>To ensure the same standard of Data Protection across all EU Member States</a:t>
            </a:r>
          </a:p>
          <a:p>
            <a:endParaRPr lang="en-GB" sz="2800" dirty="0"/>
          </a:p>
          <a:p>
            <a:r>
              <a:rPr lang="en-GB" sz="2800" dirty="0"/>
              <a:t>To strengthen the rights of individual Data Subjects</a:t>
            </a:r>
          </a:p>
          <a:p>
            <a:endParaRPr lang="en-GB" sz="2800" dirty="0"/>
          </a:p>
          <a:p>
            <a:r>
              <a:rPr lang="en-GB" sz="2800" dirty="0"/>
              <a:t>To ensure the ‘free flow’ of data between EU Member States is effective and protected</a:t>
            </a:r>
          </a:p>
        </p:txBody>
      </p:sp>
      <p:sp>
        <p:nvSpPr>
          <p:cNvPr id="2" name="Title 1"/>
          <p:cNvSpPr>
            <a:spLocks noGrp="1"/>
          </p:cNvSpPr>
          <p:nvPr>
            <p:ph type="title"/>
          </p:nvPr>
        </p:nvSpPr>
        <p:spPr/>
        <p:txBody>
          <a:bodyPr>
            <a:normAutofit/>
          </a:bodyPr>
          <a:lstStyle/>
          <a:p>
            <a:r>
              <a:rPr lang="en-GB" sz="2800" dirty="0">
                <a:solidFill>
                  <a:srgbClr val="3A1953"/>
                </a:solidFill>
              </a:rPr>
              <a:t>Background</a:t>
            </a:r>
          </a:p>
        </p:txBody>
      </p:sp>
    </p:spTree>
    <p:extLst>
      <p:ext uri="{BB962C8B-B14F-4D97-AF65-F5344CB8AC3E}">
        <p14:creationId xmlns:p14="http://schemas.microsoft.com/office/powerpoint/2010/main" val="5130321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800" dirty="0"/>
              <a:t>The information you need to provide in a Privacy Notice is very similar to the information you need to include in your record of processing activities:</a:t>
            </a:r>
          </a:p>
          <a:p>
            <a:pPr lvl="1"/>
            <a:r>
              <a:rPr lang="en-GB" sz="2800" dirty="0"/>
              <a:t>Who you are;</a:t>
            </a:r>
          </a:p>
          <a:p>
            <a:pPr lvl="1"/>
            <a:r>
              <a:rPr lang="en-GB" sz="2800" dirty="0"/>
              <a:t>What you will do with their data;</a:t>
            </a:r>
          </a:p>
          <a:p>
            <a:pPr lvl="1"/>
            <a:r>
              <a:rPr lang="en-GB" sz="2800" dirty="0"/>
              <a:t>Who you will pass it to; and</a:t>
            </a:r>
          </a:p>
          <a:p>
            <a:pPr lvl="1"/>
            <a:r>
              <a:rPr lang="en-GB" sz="2800" dirty="0"/>
              <a:t>How long you will keep it for.</a:t>
            </a:r>
          </a:p>
        </p:txBody>
      </p:sp>
      <p:sp>
        <p:nvSpPr>
          <p:cNvPr id="2" name="Title 1"/>
          <p:cNvSpPr>
            <a:spLocks noGrp="1"/>
          </p:cNvSpPr>
          <p:nvPr>
            <p:ph type="title"/>
          </p:nvPr>
        </p:nvSpPr>
        <p:spPr>
          <a:xfrm>
            <a:off x="467544" y="260648"/>
            <a:ext cx="8229600" cy="1143000"/>
          </a:xfrm>
        </p:spPr>
        <p:txBody>
          <a:bodyPr>
            <a:normAutofit/>
          </a:bodyPr>
          <a:lstStyle/>
          <a:p>
            <a:r>
              <a:rPr lang="en-GB" sz="2800" dirty="0">
                <a:solidFill>
                  <a:srgbClr val="3A1953"/>
                </a:solidFill>
              </a:rPr>
              <a:t>Privacy Notices</a:t>
            </a:r>
          </a:p>
        </p:txBody>
      </p:sp>
    </p:spTree>
    <p:extLst>
      <p:ext uri="{BB962C8B-B14F-4D97-AF65-F5344CB8AC3E}">
        <p14:creationId xmlns:p14="http://schemas.microsoft.com/office/powerpoint/2010/main" val="32631745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GB" sz="2800" b="1" dirty="0"/>
              <a:t>You must also tell the data subject:</a:t>
            </a:r>
          </a:p>
          <a:p>
            <a:r>
              <a:rPr lang="en-GB" sz="2800" dirty="0"/>
              <a:t>They have a right to data portability</a:t>
            </a:r>
          </a:p>
          <a:p>
            <a:r>
              <a:rPr lang="en-GB" sz="2800" dirty="0"/>
              <a:t>Where processing is based on consent, they have a right to withdraw this at any time</a:t>
            </a:r>
          </a:p>
          <a:p>
            <a:r>
              <a:rPr lang="en-GB" sz="2800" dirty="0"/>
              <a:t>They have the right to complain to ICO</a:t>
            </a:r>
          </a:p>
          <a:p>
            <a:endParaRPr lang="en-GB" sz="2800" dirty="0"/>
          </a:p>
        </p:txBody>
      </p:sp>
      <p:sp>
        <p:nvSpPr>
          <p:cNvPr id="2" name="Title 1"/>
          <p:cNvSpPr>
            <a:spLocks noGrp="1"/>
          </p:cNvSpPr>
          <p:nvPr>
            <p:ph type="title"/>
          </p:nvPr>
        </p:nvSpPr>
        <p:spPr/>
        <p:txBody>
          <a:bodyPr>
            <a:normAutofit/>
          </a:bodyPr>
          <a:lstStyle/>
          <a:p>
            <a:r>
              <a:rPr lang="en-GB" sz="2800" dirty="0">
                <a:solidFill>
                  <a:srgbClr val="3A1953"/>
                </a:solidFill>
              </a:rPr>
              <a:t>Privacy Notices</a:t>
            </a:r>
          </a:p>
        </p:txBody>
      </p:sp>
    </p:spTree>
    <p:extLst>
      <p:ext uri="{BB962C8B-B14F-4D97-AF65-F5344CB8AC3E}">
        <p14:creationId xmlns:p14="http://schemas.microsoft.com/office/powerpoint/2010/main" val="24024129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buNone/>
            </a:pPr>
            <a:r>
              <a:rPr lang="en-GB" sz="2800" b="1" dirty="0"/>
              <a:t>Data Protection Officers are required for:</a:t>
            </a:r>
            <a:endParaRPr lang="en-GB" sz="2800" dirty="0"/>
          </a:p>
          <a:p>
            <a:r>
              <a:rPr lang="en-GB" sz="2800" dirty="0"/>
              <a:t>Public authorities</a:t>
            </a:r>
          </a:p>
          <a:p>
            <a:r>
              <a:rPr lang="en-GB" sz="2800" dirty="0"/>
              <a:t>Firms with </a:t>
            </a:r>
            <a:r>
              <a:rPr lang="en-GB" sz="2800" b="1" dirty="0"/>
              <a:t>large scale </a:t>
            </a:r>
            <a:r>
              <a:rPr lang="en-GB" sz="2800" dirty="0"/>
              <a:t>data monitoring as their core activity (targeted ad companies)</a:t>
            </a:r>
          </a:p>
          <a:p>
            <a:r>
              <a:rPr lang="en-GB" sz="2800" b="1" dirty="0"/>
              <a:t>Large scale</a:t>
            </a:r>
            <a:r>
              <a:rPr lang="en-GB" sz="2800" dirty="0"/>
              <a:t> processors of special categories of data or data relating to criminal convictions</a:t>
            </a:r>
          </a:p>
          <a:p>
            <a:endParaRPr lang="en-GB" sz="2800" b="1" dirty="0"/>
          </a:p>
          <a:p>
            <a:pPr marL="109728" indent="0">
              <a:buNone/>
            </a:pPr>
            <a:r>
              <a:rPr lang="en-GB" sz="2800" b="1" dirty="0"/>
              <a:t>Most Insurers would need a DPO</a:t>
            </a:r>
          </a:p>
        </p:txBody>
      </p:sp>
      <p:sp>
        <p:nvSpPr>
          <p:cNvPr id="2" name="Title 1"/>
          <p:cNvSpPr>
            <a:spLocks noGrp="1"/>
          </p:cNvSpPr>
          <p:nvPr>
            <p:ph type="title"/>
          </p:nvPr>
        </p:nvSpPr>
        <p:spPr/>
        <p:txBody>
          <a:bodyPr>
            <a:normAutofit/>
          </a:bodyPr>
          <a:lstStyle/>
          <a:p>
            <a:r>
              <a:rPr lang="en-GB" sz="2800" dirty="0">
                <a:solidFill>
                  <a:srgbClr val="3A1953"/>
                </a:solidFill>
              </a:rPr>
              <a:t>Data Protection Officers</a:t>
            </a:r>
          </a:p>
        </p:txBody>
      </p:sp>
    </p:spTree>
    <p:extLst>
      <p:ext uri="{BB962C8B-B14F-4D97-AF65-F5344CB8AC3E}">
        <p14:creationId xmlns:p14="http://schemas.microsoft.com/office/powerpoint/2010/main" val="25823237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800" dirty="0"/>
              <a:t>There is no requirement for most insurance small – medium sized insurance brokers to appoint a Data Protection Officer</a:t>
            </a:r>
          </a:p>
        </p:txBody>
      </p:sp>
      <p:sp>
        <p:nvSpPr>
          <p:cNvPr id="2" name="Title 1"/>
          <p:cNvSpPr>
            <a:spLocks noGrp="1"/>
          </p:cNvSpPr>
          <p:nvPr>
            <p:ph type="title"/>
          </p:nvPr>
        </p:nvSpPr>
        <p:spPr/>
        <p:txBody>
          <a:bodyPr>
            <a:normAutofit/>
          </a:bodyPr>
          <a:lstStyle/>
          <a:p>
            <a:r>
              <a:rPr lang="en-GB" sz="2800" dirty="0">
                <a:solidFill>
                  <a:srgbClr val="3A1953"/>
                </a:solidFill>
              </a:rPr>
              <a:t>Data Protection Officers</a:t>
            </a:r>
          </a:p>
        </p:txBody>
      </p:sp>
      <p:pic>
        <p:nvPicPr>
          <p:cNvPr id="12290" name="Picture 2" descr="C:\Users\User\Downloads\boss_behind_desk_400_clr_563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3140968"/>
            <a:ext cx="38100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36582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800" dirty="0"/>
              <a:t>However, a firm should have a senior member of staff responsible for Data Protection issues</a:t>
            </a:r>
          </a:p>
          <a:p>
            <a:r>
              <a:rPr lang="en-GB" sz="2800" dirty="0"/>
              <a:t>The firm should </a:t>
            </a:r>
            <a:r>
              <a:rPr lang="en-GB" sz="2800" b="1" dirty="0"/>
              <a:t>not</a:t>
            </a:r>
            <a:r>
              <a:rPr lang="en-GB" sz="2800" dirty="0"/>
              <a:t> call this person a “</a:t>
            </a:r>
            <a:r>
              <a:rPr lang="en-GB" sz="2800" i="1" dirty="0"/>
              <a:t>Data Protection Officer” </a:t>
            </a:r>
            <a:r>
              <a:rPr lang="en-GB" sz="2800" dirty="0"/>
              <a:t> as they would be required to be experts, undertake specific tasks, and GDPR itself states they should not use this name, it is a minefield to use this term without professional consultation</a:t>
            </a:r>
          </a:p>
        </p:txBody>
      </p:sp>
      <p:sp>
        <p:nvSpPr>
          <p:cNvPr id="2" name="Title 1"/>
          <p:cNvSpPr>
            <a:spLocks noGrp="1"/>
          </p:cNvSpPr>
          <p:nvPr>
            <p:ph type="title"/>
          </p:nvPr>
        </p:nvSpPr>
        <p:spPr/>
        <p:txBody>
          <a:bodyPr>
            <a:normAutofit/>
          </a:bodyPr>
          <a:lstStyle/>
          <a:p>
            <a:r>
              <a:rPr lang="en-GB" sz="2800" dirty="0">
                <a:solidFill>
                  <a:srgbClr val="3A1953"/>
                </a:solidFill>
              </a:rPr>
              <a:t>Data Protection Officers</a:t>
            </a:r>
          </a:p>
        </p:txBody>
      </p:sp>
    </p:spTree>
    <p:extLst>
      <p:ext uri="{BB962C8B-B14F-4D97-AF65-F5344CB8AC3E}">
        <p14:creationId xmlns:p14="http://schemas.microsoft.com/office/powerpoint/2010/main" val="26350947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12776"/>
            <a:ext cx="7467600" cy="3712853"/>
          </a:xfrm>
        </p:spPr>
        <p:txBody>
          <a:bodyPr>
            <a:noAutofit/>
          </a:bodyPr>
          <a:lstStyle/>
          <a:p>
            <a:r>
              <a:rPr lang="en-GB" sz="2800" dirty="0"/>
              <a:t>Data subjects have the right to request a copy of the personal data that is being processed</a:t>
            </a:r>
          </a:p>
          <a:p>
            <a:r>
              <a:rPr lang="en-GB" sz="2800" dirty="0"/>
              <a:t>You must provide this free of charge unless the request is ‘unreasonable’ in which case you can charge a reasonable fee based on admin costs</a:t>
            </a:r>
          </a:p>
          <a:p>
            <a:r>
              <a:rPr lang="en-GB" sz="2800" dirty="0"/>
              <a:t>You should respond within one month rather than 40 days previously </a:t>
            </a:r>
          </a:p>
          <a:p>
            <a:endParaRPr lang="en-GB" sz="2800" dirty="0"/>
          </a:p>
        </p:txBody>
      </p:sp>
      <p:sp>
        <p:nvSpPr>
          <p:cNvPr id="2" name="Title 1"/>
          <p:cNvSpPr>
            <a:spLocks noGrp="1"/>
          </p:cNvSpPr>
          <p:nvPr>
            <p:ph type="title"/>
          </p:nvPr>
        </p:nvSpPr>
        <p:spPr>
          <a:xfrm>
            <a:off x="323528" y="260648"/>
            <a:ext cx="8041440" cy="1442674"/>
          </a:xfrm>
        </p:spPr>
        <p:txBody>
          <a:bodyPr>
            <a:normAutofit/>
          </a:bodyPr>
          <a:lstStyle/>
          <a:p>
            <a:r>
              <a:rPr lang="en-GB" sz="2800" dirty="0">
                <a:solidFill>
                  <a:srgbClr val="3A1953"/>
                </a:solidFill>
              </a:rPr>
              <a:t>Subject Access Requests</a:t>
            </a:r>
          </a:p>
        </p:txBody>
      </p:sp>
    </p:spTree>
    <p:extLst>
      <p:ext uri="{BB962C8B-B14F-4D97-AF65-F5344CB8AC3E}">
        <p14:creationId xmlns:p14="http://schemas.microsoft.com/office/powerpoint/2010/main" val="24825833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1196752"/>
            <a:ext cx="7467600" cy="3928877"/>
          </a:xfrm>
        </p:spPr>
        <p:txBody>
          <a:bodyPr>
            <a:noAutofit/>
          </a:bodyPr>
          <a:lstStyle/>
          <a:p>
            <a:pPr marL="0" indent="0">
              <a:buNone/>
            </a:pPr>
            <a:r>
              <a:rPr lang="en-GB" sz="2800" dirty="0"/>
              <a:t>You don’t have to supply original documents  but you must give the requester:</a:t>
            </a:r>
          </a:p>
          <a:p>
            <a:r>
              <a:rPr lang="en-GB" sz="2800" dirty="0"/>
              <a:t>A copy of any information you hold on them, </a:t>
            </a:r>
          </a:p>
          <a:p>
            <a:r>
              <a:rPr lang="en-GB" sz="2800" dirty="0"/>
              <a:t>The reason(s) for processing it</a:t>
            </a:r>
          </a:p>
          <a:p>
            <a:r>
              <a:rPr lang="en-GB" sz="2800" dirty="0"/>
              <a:t>Details of the source of the data and whether it is being passed to other organisations</a:t>
            </a:r>
          </a:p>
        </p:txBody>
      </p:sp>
      <p:sp>
        <p:nvSpPr>
          <p:cNvPr id="2" name="Title 1"/>
          <p:cNvSpPr>
            <a:spLocks noGrp="1"/>
          </p:cNvSpPr>
          <p:nvPr>
            <p:ph type="title"/>
          </p:nvPr>
        </p:nvSpPr>
        <p:spPr>
          <a:xfrm>
            <a:off x="251520" y="0"/>
            <a:ext cx="8041440" cy="1442674"/>
          </a:xfrm>
        </p:spPr>
        <p:txBody>
          <a:bodyPr>
            <a:normAutofit/>
          </a:bodyPr>
          <a:lstStyle/>
          <a:p>
            <a:r>
              <a:rPr lang="en-GB" sz="2800" dirty="0">
                <a:solidFill>
                  <a:srgbClr val="3A1953"/>
                </a:solidFill>
              </a:rPr>
              <a:t>Subject Access Requests</a:t>
            </a:r>
          </a:p>
        </p:txBody>
      </p:sp>
    </p:spTree>
    <p:extLst>
      <p:ext uri="{BB962C8B-B14F-4D97-AF65-F5344CB8AC3E}">
        <p14:creationId xmlns:p14="http://schemas.microsoft.com/office/powerpoint/2010/main" val="21301507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556792"/>
            <a:ext cx="7439501" cy="3951337"/>
          </a:xfrm>
        </p:spPr>
        <p:txBody>
          <a:bodyPr>
            <a:normAutofit/>
          </a:bodyPr>
          <a:lstStyle/>
          <a:p>
            <a:pPr marL="228600" lvl="1"/>
            <a:r>
              <a:rPr lang="en-GB" sz="2800" dirty="0"/>
              <a:t>Data breaches must be notified to ICO as soon as possible (latest 72 hours after becoming aware of it), </a:t>
            </a:r>
            <a:r>
              <a:rPr lang="en-GB" sz="2800" b="1" dirty="0"/>
              <a:t>unless the breach is unlikely to result in a risk to the rights and freedoms of natural persons</a:t>
            </a:r>
          </a:p>
          <a:p>
            <a:pPr marL="228600" lvl="1"/>
            <a:r>
              <a:rPr lang="en-GB" sz="2800" b="1" dirty="0"/>
              <a:t>Firms must have processes in place for dealing with this </a:t>
            </a:r>
          </a:p>
          <a:p>
            <a:pPr marL="228600" lvl="1"/>
            <a:endParaRPr lang="en-GB" sz="2800" dirty="0"/>
          </a:p>
        </p:txBody>
      </p:sp>
      <p:sp>
        <p:nvSpPr>
          <p:cNvPr id="2" name="Title 1"/>
          <p:cNvSpPr>
            <a:spLocks noGrp="1"/>
          </p:cNvSpPr>
          <p:nvPr>
            <p:ph type="title"/>
          </p:nvPr>
        </p:nvSpPr>
        <p:spPr/>
        <p:txBody>
          <a:bodyPr/>
          <a:lstStyle/>
          <a:p>
            <a:r>
              <a:rPr lang="en-GB" sz="2800" dirty="0">
                <a:solidFill>
                  <a:srgbClr val="3A1953"/>
                </a:solidFill>
              </a:rPr>
              <a:t>Reporting of Breaches</a:t>
            </a:r>
          </a:p>
        </p:txBody>
      </p:sp>
    </p:spTree>
    <p:extLst>
      <p:ext uri="{BB962C8B-B14F-4D97-AF65-F5344CB8AC3E}">
        <p14:creationId xmlns:p14="http://schemas.microsoft.com/office/powerpoint/2010/main" val="15661495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556792"/>
            <a:ext cx="7439501" cy="3951337"/>
          </a:xfrm>
        </p:spPr>
        <p:txBody>
          <a:bodyPr>
            <a:normAutofit fontScale="92500"/>
          </a:bodyPr>
          <a:lstStyle/>
          <a:p>
            <a:pPr marL="228600" lvl="1"/>
            <a:r>
              <a:rPr lang="en-GB" sz="2800" b="1" dirty="0"/>
              <a:t>What you need to tell ICO:</a:t>
            </a:r>
            <a:endParaRPr lang="en-GB" dirty="0"/>
          </a:p>
          <a:p>
            <a:pPr lvl="1"/>
            <a:r>
              <a:rPr lang="en-GB" sz="2800" dirty="0"/>
              <a:t>The nature of the breach, including where possible the categories and number of data subjects concerned and the categories and approximate number of personal records concerned</a:t>
            </a:r>
          </a:p>
          <a:p>
            <a:pPr lvl="1"/>
            <a:r>
              <a:rPr lang="en-GB" sz="2800" dirty="0"/>
              <a:t>The name and contact details for the DPO or whoever is in charge of Data Protection at your firm</a:t>
            </a:r>
          </a:p>
          <a:p>
            <a:pPr marL="329184" lvl="1" indent="0">
              <a:buNone/>
            </a:pPr>
            <a:endParaRPr lang="en-GB" sz="2800" dirty="0"/>
          </a:p>
        </p:txBody>
      </p:sp>
      <p:sp>
        <p:nvSpPr>
          <p:cNvPr id="2" name="Title 1"/>
          <p:cNvSpPr>
            <a:spLocks noGrp="1"/>
          </p:cNvSpPr>
          <p:nvPr>
            <p:ph type="title"/>
          </p:nvPr>
        </p:nvSpPr>
        <p:spPr/>
        <p:txBody>
          <a:bodyPr>
            <a:normAutofit/>
          </a:bodyPr>
          <a:lstStyle/>
          <a:p>
            <a:r>
              <a:rPr lang="en-GB" sz="2800" dirty="0">
                <a:solidFill>
                  <a:srgbClr val="3A1953"/>
                </a:solidFill>
              </a:rPr>
              <a:t>Reporting of Breaches</a:t>
            </a:r>
          </a:p>
        </p:txBody>
      </p:sp>
    </p:spTree>
    <p:extLst>
      <p:ext uri="{BB962C8B-B14F-4D97-AF65-F5344CB8AC3E}">
        <p14:creationId xmlns:p14="http://schemas.microsoft.com/office/powerpoint/2010/main" val="17776784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44824"/>
            <a:ext cx="7694240" cy="4608512"/>
          </a:xfrm>
        </p:spPr>
        <p:txBody>
          <a:bodyPr>
            <a:normAutofit/>
          </a:bodyPr>
          <a:lstStyle/>
          <a:p>
            <a:r>
              <a:rPr lang="en-GB" sz="2800" b="1" dirty="0"/>
              <a:t>Have procedures in place for dealing with:  </a:t>
            </a:r>
          </a:p>
          <a:p>
            <a:pPr lvl="1"/>
            <a:r>
              <a:rPr lang="en-GB" sz="2800" dirty="0"/>
              <a:t>Requests for deletion or rectification of data</a:t>
            </a:r>
          </a:p>
          <a:p>
            <a:pPr lvl="1"/>
            <a:r>
              <a:rPr lang="en-GB" sz="2800" dirty="0"/>
              <a:t>Requests to cease processing data</a:t>
            </a:r>
          </a:p>
          <a:p>
            <a:pPr lvl="1"/>
            <a:r>
              <a:rPr lang="en-GB" sz="2800" dirty="0"/>
              <a:t>Requests for data portability</a:t>
            </a:r>
          </a:p>
          <a:p>
            <a:pPr lvl="1"/>
            <a:r>
              <a:rPr lang="en-GB" sz="2800" dirty="0"/>
              <a:t>Provide regular DPA training within the firm</a:t>
            </a:r>
          </a:p>
          <a:p>
            <a:pPr lvl="1"/>
            <a:r>
              <a:rPr lang="en-GB" sz="2800" dirty="0"/>
              <a:t>Carry out information audits periodically </a:t>
            </a:r>
          </a:p>
          <a:p>
            <a:pPr lvl="1"/>
            <a:endParaRPr lang="en-GB" sz="2800" dirty="0"/>
          </a:p>
        </p:txBody>
      </p:sp>
      <p:sp>
        <p:nvSpPr>
          <p:cNvPr id="2" name="Title 1"/>
          <p:cNvSpPr>
            <a:spLocks noGrp="1"/>
          </p:cNvSpPr>
          <p:nvPr>
            <p:ph type="title"/>
          </p:nvPr>
        </p:nvSpPr>
        <p:spPr/>
        <p:txBody>
          <a:bodyPr>
            <a:normAutofit/>
          </a:bodyPr>
          <a:lstStyle/>
          <a:p>
            <a:r>
              <a:rPr lang="en-GB" sz="2800" dirty="0">
                <a:solidFill>
                  <a:srgbClr val="3A1953"/>
                </a:solidFill>
              </a:rPr>
              <a:t>GDPR CHECKLIST </a:t>
            </a:r>
          </a:p>
        </p:txBody>
      </p:sp>
    </p:spTree>
    <p:extLst>
      <p:ext uri="{BB962C8B-B14F-4D97-AF65-F5344CB8AC3E}">
        <p14:creationId xmlns:p14="http://schemas.microsoft.com/office/powerpoint/2010/main" val="3506791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GB" sz="2800" b="1" dirty="0"/>
          </a:p>
          <a:p>
            <a:r>
              <a:rPr lang="en-GB" sz="2800" dirty="0"/>
              <a:t>Recital 4 of GDPR states “</a:t>
            </a:r>
            <a:r>
              <a:rPr lang="en-GB" sz="2800" i="1" dirty="0"/>
              <a:t>The Processing of Personal Data should be designed to serve mankind.”</a:t>
            </a:r>
            <a:endParaRPr lang="en-GB" sz="2800" dirty="0"/>
          </a:p>
        </p:txBody>
      </p:sp>
      <p:sp>
        <p:nvSpPr>
          <p:cNvPr id="2" name="Title 1"/>
          <p:cNvSpPr>
            <a:spLocks noGrp="1"/>
          </p:cNvSpPr>
          <p:nvPr>
            <p:ph type="title"/>
          </p:nvPr>
        </p:nvSpPr>
        <p:spPr/>
        <p:txBody>
          <a:bodyPr>
            <a:normAutofit/>
          </a:bodyPr>
          <a:lstStyle/>
          <a:p>
            <a:r>
              <a:rPr lang="en-GB" sz="2800" dirty="0">
                <a:solidFill>
                  <a:srgbClr val="3A1953"/>
                </a:solidFill>
              </a:rPr>
              <a:t>Background</a:t>
            </a:r>
          </a:p>
        </p:txBody>
      </p:sp>
    </p:spTree>
    <p:extLst>
      <p:ext uri="{BB962C8B-B14F-4D97-AF65-F5344CB8AC3E}">
        <p14:creationId xmlns:p14="http://schemas.microsoft.com/office/powerpoint/2010/main" val="182305067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4882547"/>
          </a:xfrm>
        </p:spPr>
        <p:txBody>
          <a:bodyPr>
            <a:normAutofit/>
          </a:bodyPr>
          <a:lstStyle/>
          <a:p>
            <a:r>
              <a:rPr lang="en-GB" sz="2800" dirty="0"/>
              <a:t>Understand the background to GDPR  </a:t>
            </a:r>
          </a:p>
          <a:p>
            <a:pPr marL="109728" indent="0">
              <a:buNone/>
            </a:pPr>
            <a:endParaRPr lang="en-GB" sz="2800" dirty="0"/>
          </a:p>
          <a:p>
            <a:r>
              <a:rPr lang="en-GB" sz="2800" dirty="0"/>
              <a:t>Describe what the changes are</a:t>
            </a:r>
          </a:p>
          <a:p>
            <a:pPr marL="109728" indent="0">
              <a:buNone/>
            </a:pPr>
            <a:endParaRPr lang="en-GB" sz="2800" dirty="0"/>
          </a:p>
          <a:p>
            <a:r>
              <a:rPr lang="en-GB" sz="2800" dirty="0"/>
              <a:t>Explain what the impact is on customers and firms and risks associated   </a:t>
            </a:r>
            <a:br>
              <a:rPr lang="en-GB" sz="2800" dirty="0"/>
            </a:br>
            <a:endParaRPr lang="en-GB" sz="2800" dirty="0"/>
          </a:p>
          <a:p>
            <a:pPr marL="109728" indent="0">
              <a:buNone/>
            </a:pPr>
            <a:r>
              <a:rPr lang="en-GB" sz="2800" dirty="0"/>
              <a:t> </a:t>
            </a:r>
          </a:p>
        </p:txBody>
      </p:sp>
      <p:sp>
        <p:nvSpPr>
          <p:cNvPr id="2" name="Title 1"/>
          <p:cNvSpPr>
            <a:spLocks noGrp="1"/>
          </p:cNvSpPr>
          <p:nvPr>
            <p:ph type="title"/>
          </p:nvPr>
        </p:nvSpPr>
        <p:spPr>
          <a:xfrm>
            <a:off x="395536" y="0"/>
            <a:ext cx="8229600" cy="1143000"/>
          </a:xfrm>
        </p:spPr>
        <p:txBody>
          <a:bodyPr>
            <a:normAutofit/>
          </a:bodyPr>
          <a:lstStyle/>
          <a:p>
            <a:r>
              <a:rPr lang="en-GB" sz="2800" dirty="0">
                <a:solidFill>
                  <a:srgbClr val="3E2D57"/>
                </a:solidFill>
              </a:rPr>
              <a:t>Objectives </a:t>
            </a:r>
          </a:p>
        </p:txBody>
      </p:sp>
    </p:spTree>
    <p:extLst>
      <p:ext uri="{BB962C8B-B14F-4D97-AF65-F5344CB8AC3E}">
        <p14:creationId xmlns:p14="http://schemas.microsoft.com/office/powerpoint/2010/main" val="420228770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44824"/>
            <a:ext cx="7694240" cy="4608512"/>
          </a:xfrm>
        </p:spPr>
        <p:txBody>
          <a:bodyPr>
            <a:normAutofit/>
          </a:bodyPr>
          <a:lstStyle/>
          <a:p>
            <a:pPr marL="228600" lvl="1"/>
            <a:r>
              <a:rPr lang="en-GB" sz="2800" dirty="0"/>
              <a:t>As you can see there is a lot to do </a:t>
            </a:r>
          </a:p>
          <a:p>
            <a:pPr marL="228600" lvl="1"/>
            <a:r>
              <a:rPr lang="en-GB" sz="2800" dirty="0"/>
              <a:t>For further assistance or queries you may want to contact </a:t>
            </a:r>
          </a:p>
          <a:p>
            <a:pPr marL="228600" lvl="1"/>
            <a:r>
              <a:rPr lang="en-GB" sz="2800" dirty="0"/>
              <a:t>Create Solutions Ltd </a:t>
            </a:r>
          </a:p>
          <a:p>
            <a:pPr marL="228600" lvl="1"/>
            <a:r>
              <a:rPr lang="en-GB" sz="2800" dirty="0"/>
              <a:t>Tel 0161 870 6637 </a:t>
            </a:r>
            <a:endParaRPr lang="en-GB" sz="2800" b="1" dirty="0">
              <a:solidFill>
                <a:srgbClr val="3A1953"/>
              </a:solidFill>
            </a:endParaRPr>
          </a:p>
          <a:p>
            <a:pPr marL="228600" lvl="1"/>
            <a:r>
              <a:rPr lang="en-GB" sz="2800" dirty="0"/>
              <a:t>www.createsolutions.co.uk</a:t>
            </a:r>
          </a:p>
          <a:p>
            <a:pPr marL="228600" lvl="1"/>
            <a:endParaRPr lang="en-GB" sz="2800" dirty="0"/>
          </a:p>
        </p:txBody>
      </p:sp>
      <p:sp>
        <p:nvSpPr>
          <p:cNvPr id="2" name="Title 1"/>
          <p:cNvSpPr>
            <a:spLocks noGrp="1"/>
          </p:cNvSpPr>
          <p:nvPr>
            <p:ph type="title"/>
          </p:nvPr>
        </p:nvSpPr>
        <p:spPr/>
        <p:txBody>
          <a:bodyPr>
            <a:normAutofit/>
          </a:bodyPr>
          <a:lstStyle/>
          <a:p>
            <a:r>
              <a:rPr lang="en-GB" sz="2800" dirty="0">
                <a:solidFill>
                  <a:srgbClr val="3A1953"/>
                </a:solidFill>
              </a:rPr>
              <a:t>What firms should be doing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497196">
            <a:off x="6627794" y="4019485"/>
            <a:ext cx="1917057" cy="2291271"/>
          </a:xfrm>
          <a:prstGeom prst="rect">
            <a:avLst/>
          </a:prstGeom>
        </p:spPr>
      </p:pic>
    </p:spTree>
    <p:extLst>
      <p:ext uri="{BB962C8B-B14F-4D97-AF65-F5344CB8AC3E}">
        <p14:creationId xmlns:p14="http://schemas.microsoft.com/office/powerpoint/2010/main" val="28081953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75541" y="4759283"/>
            <a:ext cx="995646" cy="1189998"/>
          </a:xfrm>
          <a:prstGeom prst="rect">
            <a:avLst/>
          </a:prstGeom>
        </p:spPr>
      </p:pic>
      <p:sp>
        <p:nvSpPr>
          <p:cNvPr id="11" name="Content Placeholder 2"/>
          <p:cNvSpPr txBox="1">
            <a:spLocks/>
          </p:cNvSpPr>
          <p:nvPr/>
        </p:nvSpPr>
        <p:spPr>
          <a:xfrm>
            <a:off x="753629" y="572190"/>
            <a:ext cx="7848872" cy="432048"/>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85000"/>
              </a:lnSpc>
              <a:spcBef>
                <a:spcPts val="800"/>
              </a:spcBef>
              <a:spcAft>
                <a:spcPts val="800"/>
              </a:spcAft>
            </a:pPr>
            <a:endParaRPr lang="en-GB" sz="4000" b="1" dirty="0">
              <a:solidFill>
                <a:srgbClr val="3E2D57"/>
              </a:solidFill>
            </a:endParaRPr>
          </a:p>
          <a:p>
            <a:pPr>
              <a:lnSpc>
                <a:spcPct val="85000"/>
              </a:lnSpc>
              <a:spcBef>
                <a:spcPts val="800"/>
              </a:spcBef>
              <a:spcAft>
                <a:spcPts val="800"/>
              </a:spcAft>
            </a:pPr>
            <a:endParaRPr lang="en-GB" sz="4000" b="1" dirty="0">
              <a:solidFill>
                <a:srgbClr val="3E2D57"/>
              </a:solidFill>
            </a:endParaRPr>
          </a:p>
          <a:p>
            <a:pPr>
              <a:lnSpc>
                <a:spcPct val="85000"/>
              </a:lnSpc>
              <a:spcBef>
                <a:spcPts val="800"/>
              </a:spcBef>
              <a:spcAft>
                <a:spcPts val="800"/>
              </a:spcAft>
            </a:pPr>
            <a:endParaRPr lang="en-GB" sz="4000" b="1" dirty="0">
              <a:solidFill>
                <a:srgbClr val="3E2D57"/>
              </a:solidFill>
            </a:endParaRPr>
          </a:p>
          <a:p>
            <a:pPr>
              <a:lnSpc>
                <a:spcPct val="85000"/>
              </a:lnSpc>
              <a:spcBef>
                <a:spcPts val="800"/>
              </a:spcBef>
              <a:spcAft>
                <a:spcPts val="800"/>
              </a:spcAft>
            </a:pPr>
            <a:endParaRPr lang="en-GB" sz="4000" b="1" dirty="0">
              <a:solidFill>
                <a:srgbClr val="3E2D57"/>
              </a:solidFill>
            </a:endParaRPr>
          </a:p>
          <a:p>
            <a:pPr>
              <a:lnSpc>
                <a:spcPct val="85000"/>
              </a:lnSpc>
              <a:spcBef>
                <a:spcPts val="800"/>
              </a:spcBef>
              <a:spcAft>
                <a:spcPts val="800"/>
              </a:spcAft>
            </a:pPr>
            <a:endParaRPr lang="en-GB" sz="4000" b="1" dirty="0">
              <a:solidFill>
                <a:srgbClr val="3E2D57"/>
              </a:solidFill>
            </a:endParaRPr>
          </a:p>
          <a:p>
            <a:pPr>
              <a:lnSpc>
                <a:spcPct val="85000"/>
              </a:lnSpc>
              <a:spcBef>
                <a:spcPts val="800"/>
              </a:spcBef>
              <a:spcAft>
                <a:spcPts val="800"/>
              </a:spcAft>
            </a:pPr>
            <a:endParaRPr lang="en-GB" sz="4000" b="1" dirty="0">
              <a:solidFill>
                <a:srgbClr val="3E2D57"/>
              </a:solidFill>
            </a:endParaRPr>
          </a:p>
          <a:p>
            <a:pPr>
              <a:lnSpc>
                <a:spcPct val="85000"/>
              </a:lnSpc>
              <a:spcBef>
                <a:spcPts val="800"/>
              </a:spcBef>
              <a:spcAft>
                <a:spcPts val="800"/>
              </a:spcAft>
            </a:pPr>
            <a:endParaRPr lang="en-GB" sz="4000" b="1" dirty="0">
              <a:solidFill>
                <a:srgbClr val="3E2D57"/>
              </a:solidFill>
            </a:endParaRPr>
          </a:p>
          <a:p>
            <a:pPr>
              <a:lnSpc>
                <a:spcPct val="85000"/>
              </a:lnSpc>
              <a:spcBef>
                <a:spcPts val="800"/>
              </a:spcBef>
              <a:spcAft>
                <a:spcPts val="800"/>
              </a:spcAft>
            </a:pPr>
            <a:endParaRPr lang="en-GB" sz="4000" b="1" dirty="0">
              <a:solidFill>
                <a:srgbClr val="3E2D57"/>
              </a:solidFill>
            </a:endParaRPr>
          </a:p>
          <a:p>
            <a:pPr>
              <a:lnSpc>
                <a:spcPct val="85000"/>
              </a:lnSpc>
              <a:spcBef>
                <a:spcPts val="800"/>
              </a:spcBef>
              <a:spcAft>
                <a:spcPts val="800"/>
              </a:spcAft>
            </a:pPr>
            <a:endParaRPr lang="en-GB" sz="4000" b="1" dirty="0">
              <a:solidFill>
                <a:srgbClr val="3E2D57"/>
              </a:solidFill>
            </a:endParaRPr>
          </a:p>
          <a:p>
            <a:pPr>
              <a:lnSpc>
                <a:spcPct val="85000"/>
              </a:lnSpc>
              <a:spcBef>
                <a:spcPts val="800"/>
              </a:spcBef>
              <a:spcAft>
                <a:spcPts val="800"/>
              </a:spcAft>
            </a:pPr>
            <a:endParaRPr lang="en-GB" sz="4000" b="1" dirty="0">
              <a:solidFill>
                <a:srgbClr val="3E2D57"/>
              </a:solidFill>
            </a:endParaRPr>
          </a:p>
          <a:p>
            <a:pPr>
              <a:lnSpc>
                <a:spcPct val="85000"/>
              </a:lnSpc>
              <a:spcBef>
                <a:spcPts val="800"/>
              </a:spcBef>
              <a:spcAft>
                <a:spcPts val="800"/>
              </a:spcAft>
            </a:pPr>
            <a:r>
              <a:rPr lang="en-GB" sz="4000" b="1" dirty="0">
                <a:solidFill>
                  <a:srgbClr val="3E2D57"/>
                </a:solidFill>
              </a:rPr>
              <a:t>Presented by Alan Chandler </a:t>
            </a:r>
          </a:p>
          <a:p>
            <a:pPr>
              <a:lnSpc>
                <a:spcPct val="85000"/>
              </a:lnSpc>
              <a:spcBef>
                <a:spcPts val="800"/>
              </a:spcBef>
              <a:spcAft>
                <a:spcPts val="800"/>
              </a:spcAft>
            </a:pPr>
            <a:r>
              <a:rPr lang="en-GB" sz="2000" dirty="0">
                <a:solidFill>
                  <a:srgbClr val="3E2D57"/>
                </a:solidFill>
              </a:rPr>
              <a:t>In association with</a:t>
            </a:r>
            <a:r>
              <a:rPr lang="en-GB" sz="1800" dirty="0">
                <a:solidFill>
                  <a:srgbClr val="3E2D57"/>
                </a:solidFill>
              </a:rPr>
              <a:t> </a:t>
            </a:r>
          </a:p>
          <a:p>
            <a:pPr>
              <a:lnSpc>
                <a:spcPct val="85000"/>
              </a:lnSpc>
              <a:spcBef>
                <a:spcPts val="800"/>
              </a:spcBef>
              <a:spcAft>
                <a:spcPts val="800"/>
              </a:spcAft>
            </a:pPr>
            <a:r>
              <a:rPr lang="en-GB" sz="4000" b="1" dirty="0">
                <a:solidFill>
                  <a:srgbClr val="3E2D57"/>
                </a:solidFill>
              </a:rPr>
              <a:t>Create Solutions Ltd </a:t>
            </a:r>
          </a:p>
          <a:p>
            <a:pPr>
              <a:lnSpc>
                <a:spcPct val="85000"/>
              </a:lnSpc>
              <a:spcBef>
                <a:spcPts val="800"/>
              </a:spcBef>
              <a:spcAft>
                <a:spcPts val="800"/>
              </a:spcAft>
            </a:pPr>
            <a:r>
              <a:rPr lang="en-GB" sz="2000" dirty="0">
                <a:solidFill>
                  <a:srgbClr val="3E2D57"/>
                </a:solidFill>
              </a:rPr>
              <a:t>The specialist training and compliance company for the general insurance industry  </a:t>
            </a:r>
          </a:p>
          <a:p>
            <a:pPr>
              <a:lnSpc>
                <a:spcPct val="85000"/>
              </a:lnSpc>
              <a:spcBef>
                <a:spcPts val="800"/>
              </a:spcBef>
              <a:spcAft>
                <a:spcPts val="800"/>
              </a:spcAft>
            </a:pPr>
            <a:r>
              <a:rPr lang="en-GB" sz="2000" dirty="0">
                <a:solidFill>
                  <a:srgbClr val="3E2D57"/>
                </a:solidFill>
              </a:rPr>
              <a:t>Tel 0161 870 6637</a:t>
            </a:r>
          </a:p>
          <a:p>
            <a:pPr>
              <a:lnSpc>
                <a:spcPct val="85000"/>
              </a:lnSpc>
              <a:spcBef>
                <a:spcPts val="800"/>
              </a:spcBef>
              <a:spcAft>
                <a:spcPts val="800"/>
              </a:spcAft>
            </a:pPr>
            <a:r>
              <a:rPr lang="en-GB" sz="2800" b="1" dirty="0">
                <a:solidFill>
                  <a:srgbClr val="3E2D57"/>
                </a:solidFill>
              </a:rPr>
              <a:t>www.createsolutions.co.uk</a:t>
            </a:r>
            <a:endParaRPr lang="en-GB" sz="2800" b="1" u="sng" dirty="0">
              <a:solidFill>
                <a:schemeClr val="tx1"/>
              </a:solidFill>
            </a:endParaRPr>
          </a:p>
          <a:p>
            <a:pPr>
              <a:lnSpc>
                <a:spcPct val="85000"/>
              </a:lnSpc>
              <a:spcBef>
                <a:spcPts val="800"/>
              </a:spcBef>
              <a:spcAft>
                <a:spcPts val="800"/>
              </a:spcAft>
            </a:pPr>
            <a:endParaRPr lang="en-GB" sz="4000" b="1" dirty="0">
              <a:solidFill>
                <a:srgbClr val="3E2D57"/>
              </a:solidFill>
            </a:endParaRPr>
          </a:p>
          <a:p>
            <a:pPr>
              <a:lnSpc>
                <a:spcPct val="85000"/>
              </a:lnSpc>
              <a:spcBef>
                <a:spcPts val="800"/>
              </a:spcBef>
              <a:spcAft>
                <a:spcPts val="800"/>
              </a:spcAft>
            </a:pPr>
            <a:endParaRPr lang="en-GB" sz="4000" b="1" dirty="0">
              <a:solidFill>
                <a:srgbClr val="3E2D57"/>
              </a:solidFill>
            </a:endParaRPr>
          </a:p>
          <a:p>
            <a:pPr>
              <a:lnSpc>
                <a:spcPct val="85000"/>
              </a:lnSpc>
              <a:spcBef>
                <a:spcPts val="800"/>
              </a:spcBef>
              <a:spcAft>
                <a:spcPts val="800"/>
              </a:spcAft>
            </a:pPr>
            <a:endParaRPr lang="en-GB" sz="4000" b="1" dirty="0">
              <a:solidFill>
                <a:srgbClr val="3E2D57"/>
              </a:solidFill>
            </a:endParaRPr>
          </a:p>
          <a:p>
            <a:pPr>
              <a:lnSpc>
                <a:spcPct val="85000"/>
              </a:lnSpc>
              <a:spcBef>
                <a:spcPts val="800"/>
              </a:spcBef>
              <a:spcAft>
                <a:spcPts val="800"/>
              </a:spcAft>
            </a:pPr>
            <a:r>
              <a:rPr lang="en-GB" sz="4000" b="1" dirty="0">
                <a:solidFill>
                  <a:srgbClr val="3E2D57"/>
                </a:solidFill>
              </a:rPr>
              <a:t> </a:t>
            </a:r>
          </a:p>
        </p:txBody>
      </p:sp>
    </p:spTree>
    <p:extLst>
      <p:ext uri="{BB962C8B-B14F-4D97-AF65-F5344CB8AC3E}">
        <p14:creationId xmlns:p14="http://schemas.microsoft.com/office/powerpoint/2010/main" val="2845526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4882547"/>
          </a:xfrm>
        </p:spPr>
        <p:txBody>
          <a:bodyPr>
            <a:normAutofit/>
          </a:bodyPr>
          <a:lstStyle/>
          <a:p>
            <a:r>
              <a:rPr lang="en-GB" sz="2800" dirty="0"/>
              <a:t>ICO will have increased powers (bigger fines!)</a:t>
            </a:r>
          </a:p>
          <a:p>
            <a:endParaRPr lang="en-GB" sz="2800" dirty="0"/>
          </a:p>
          <a:p>
            <a:r>
              <a:rPr lang="en-GB" sz="2800" dirty="0"/>
              <a:t>Previous maximum fines under DPA was £500,000</a:t>
            </a:r>
          </a:p>
          <a:p>
            <a:endParaRPr lang="en-GB" sz="2800" dirty="0"/>
          </a:p>
          <a:p>
            <a:r>
              <a:rPr lang="en-GB" sz="2800" dirty="0"/>
              <a:t>New powers may increase to 20m Euros or up to 4% of global turnover, whichever is greater</a:t>
            </a:r>
          </a:p>
        </p:txBody>
      </p:sp>
      <p:sp>
        <p:nvSpPr>
          <p:cNvPr id="2" name="Title 1"/>
          <p:cNvSpPr>
            <a:spLocks noGrp="1"/>
          </p:cNvSpPr>
          <p:nvPr>
            <p:ph type="title"/>
          </p:nvPr>
        </p:nvSpPr>
        <p:spPr/>
        <p:txBody>
          <a:bodyPr>
            <a:normAutofit/>
          </a:bodyPr>
          <a:lstStyle/>
          <a:p>
            <a:r>
              <a:rPr lang="en-GB" sz="2800" dirty="0">
                <a:solidFill>
                  <a:srgbClr val="3A1953"/>
                </a:solidFill>
              </a:rPr>
              <a:t>Background</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6165304"/>
            <a:ext cx="4404984" cy="692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004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51F37F-882A-4D1E-9121-E4DBAD901332}"/>
              </a:ext>
            </a:extLst>
          </p:cNvPr>
          <p:cNvSpPr>
            <a:spLocks noGrp="1"/>
          </p:cNvSpPr>
          <p:nvPr>
            <p:ph idx="1"/>
          </p:nvPr>
        </p:nvSpPr>
        <p:spPr/>
        <p:txBody>
          <a:bodyPr/>
          <a:lstStyle/>
          <a:p>
            <a:r>
              <a:rPr lang="en-GB" sz="2400" dirty="0"/>
              <a:t>First major GDPR fine was a Portuguese hospital hit by their equivalent of the ICO, fine 400,000 euros for breaches including allowing 985 users doctor level privilege even though they only had 296 doctors!</a:t>
            </a:r>
          </a:p>
          <a:p>
            <a:endParaRPr lang="en-GB" dirty="0"/>
          </a:p>
        </p:txBody>
      </p:sp>
      <p:sp>
        <p:nvSpPr>
          <p:cNvPr id="3" name="Title 2">
            <a:extLst>
              <a:ext uri="{FF2B5EF4-FFF2-40B4-BE49-F238E27FC236}">
                <a16:creationId xmlns:a16="http://schemas.microsoft.com/office/drawing/2014/main" id="{F8A4235E-A683-4703-9463-D89B52D47B31}"/>
              </a:ext>
            </a:extLst>
          </p:cNvPr>
          <p:cNvSpPr>
            <a:spLocks noGrp="1"/>
          </p:cNvSpPr>
          <p:nvPr>
            <p:ph type="title"/>
          </p:nvPr>
        </p:nvSpPr>
        <p:spPr/>
        <p:txBody>
          <a:bodyPr/>
          <a:lstStyle/>
          <a:p>
            <a:r>
              <a:rPr lang="en-GB" dirty="0"/>
              <a:t>First GDPR fine</a:t>
            </a:r>
          </a:p>
        </p:txBody>
      </p:sp>
    </p:spTree>
    <p:extLst>
      <p:ext uri="{BB962C8B-B14F-4D97-AF65-F5344CB8AC3E}">
        <p14:creationId xmlns:p14="http://schemas.microsoft.com/office/powerpoint/2010/main" val="42876065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6694</TotalTime>
  <Words>4892</Words>
  <Application>Microsoft Office PowerPoint</Application>
  <PresentationFormat>On-screen Show (4:3)</PresentationFormat>
  <Paragraphs>477</Paragraphs>
  <Slides>72</Slides>
  <Notes>36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72</vt:i4>
      </vt:variant>
    </vt:vector>
  </HeadingPairs>
  <TitlesOfParts>
    <vt:vector size="79" baseType="lpstr">
      <vt:lpstr>Arial</vt:lpstr>
      <vt:lpstr>Calibri</vt:lpstr>
      <vt:lpstr>Lucida Sans Unicode</vt:lpstr>
      <vt:lpstr>Verdana</vt:lpstr>
      <vt:lpstr>Wingdings 2</vt:lpstr>
      <vt:lpstr>Wingdings 3</vt:lpstr>
      <vt:lpstr>Concourse</vt:lpstr>
      <vt:lpstr>PowerPoint Presentation</vt:lpstr>
      <vt:lpstr>Alan Chandler, Chartered Insurer on linkedin  mail alanchandler@uwclub.net </vt:lpstr>
      <vt:lpstr>Objectives </vt:lpstr>
      <vt:lpstr>What we will cover </vt:lpstr>
      <vt:lpstr>Background</vt:lpstr>
      <vt:lpstr>Background</vt:lpstr>
      <vt:lpstr>Background</vt:lpstr>
      <vt:lpstr>Background</vt:lpstr>
      <vt:lpstr>First GDPR fine</vt:lpstr>
      <vt:lpstr>What would have been the case had GDPR been in place at the time</vt:lpstr>
      <vt:lpstr>What would have been the case had GDPR been in place at the time</vt:lpstr>
      <vt:lpstr>EU GDPR Breaches</vt:lpstr>
      <vt:lpstr>In the past </vt:lpstr>
      <vt:lpstr>Recent ICO case under DPA 1998</vt:lpstr>
      <vt:lpstr>Fines under the DPA 1998</vt:lpstr>
      <vt:lpstr>ICO’s recent fines under DPA 1998</vt:lpstr>
      <vt:lpstr>GDPR Breaches</vt:lpstr>
      <vt:lpstr>Out of no where the ICO start punching like Tyson Fury</vt:lpstr>
      <vt:lpstr>BA and Marriott = just under £300m fines</vt:lpstr>
      <vt:lpstr>BA Eye Watering Fine from the ICO</vt:lpstr>
      <vt:lpstr>Marriott Eye Watering Fine from the ICO</vt:lpstr>
      <vt:lpstr>Be afraid – be very afraid!</vt:lpstr>
      <vt:lpstr>ICO comments on fines</vt:lpstr>
      <vt:lpstr>EU GDPR fines</vt:lpstr>
      <vt:lpstr>EU GDPR fines</vt:lpstr>
      <vt:lpstr>Google main issues</vt:lpstr>
      <vt:lpstr> Insurers’ IT platforms were put in place at the same time as Diamond lights! – this is leading to many unintentional GDPR violations</vt:lpstr>
      <vt:lpstr>Background</vt:lpstr>
      <vt:lpstr>What is ‘Personal Data’?</vt:lpstr>
      <vt:lpstr>What is ‘Personal Data’?</vt:lpstr>
      <vt:lpstr>What is ‘Personal Data’?</vt:lpstr>
      <vt:lpstr>What is ‘Personal Data’?</vt:lpstr>
      <vt:lpstr>‘Special Categories’ of Data</vt:lpstr>
      <vt:lpstr>‘Special Categories’ of Data</vt:lpstr>
      <vt:lpstr>‘Special Categories’ of Data</vt:lpstr>
      <vt:lpstr>Criminal Convictions &amp; Offences</vt:lpstr>
      <vt:lpstr>Data Protection</vt:lpstr>
      <vt:lpstr>Data Protection</vt:lpstr>
      <vt:lpstr>Understanding you legal basis for processing data </vt:lpstr>
      <vt:lpstr>Legal Basis for Processing Data</vt:lpstr>
      <vt:lpstr>Legal Basis for Processing Data</vt:lpstr>
      <vt:lpstr>Rights of Individuals</vt:lpstr>
      <vt:lpstr>GDPR provides the following rights for individuals </vt:lpstr>
      <vt:lpstr>Individuals get new rights under GDPR</vt:lpstr>
      <vt:lpstr>Individuals get new rights under GDPR</vt:lpstr>
      <vt:lpstr>Right to Object</vt:lpstr>
      <vt:lpstr>Right to Object</vt:lpstr>
      <vt:lpstr>Legal Basis for Marketing</vt:lpstr>
      <vt:lpstr>Legitimate Interest</vt:lpstr>
      <vt:lpstr>Legitimate Interest</vt:lpstr>
      <vt:lpstr>Legitimate Interest</vt:lpstr>
      <vt:lpstr>Consent</vt:lpstr>
      <vt:lpstr>Conditions of Consent</vt:lpstr>
      <vt:lpstr>Conditions of Consent</vt:lpstr>
      <vt:lpstr>Conditions of Consent</vt:lpstr>
      <vt:lpstr>Other Firms</vt:lpstr>
      <vt:lpstr>Governance, Systems and procedures  </vt:lpstr>
      <vt:lpstr>Documents</vt:lpstr>
      <vt:lpstr>Record of Processing Activities</vt:lpstr>
      <vt:lpstr>Privacy Notices</vt:lpstr>
      <vt:lpstr>Privacy Notices</vt:lpstr>
      <vt:lpstr>Data Protection Officers</vt:lpstr>
      <vt:lpstr>Data Protection Officers</vt:lpstr>
      <vt:lpstr>Data Protection Officers</vt:lpstr>
      <vt:lpstr>Subject Access Requests</vt:lpstr>
      <vt:lpstr>Subject Access Requests</vt:lpstr>
      <vt:lpstr>Reporting of Breaches</vt:lpstr>
      <vt:lpstr>Reporting of Breaches</vt:lpstr>
      <vt:lpstr>GDPR CHECKLIST </vt:lpstr>
      <vt:lpstr>Objectives </vt:lpstr>
      <vt:lpstr>What firms should be doing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GDPR</dc:title>
  <dc:creator>User</dc:creator>
  <cp:lastModifiedBy>paul tunnell</cp:lastModifiedBy>
  <cp:revision>169</cp:revision>
  <cp:lastPrinted>2018-01-04T21:55:48Z</cp:lastPrinted>
  <dcterms:created xsi:type="dcterms:W3CDTF">2017-08-02T09:20:02Z</dcterms:created>
  <dcterms:modified xsi:type="dcterms:W3CDTF">2019-10-03T11:57:56Z</dcterms:modified>
</cp:coreProperties>
</file>