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62" r:id="rId2"/>
    <p:sldId id="326" r:id="rId3"/>
    <p:sldId id="327" r:id="rId4"/>
    <p:sldId id="308" r:id="rId5"/>
    <p:sldId id="333" r:id="rId6"/>
    <p:sldId id="334" r:id="rId7"/>
    <p:sldId id="322" r:id="rId8"/>
    <p:sldId id="309" r:id="rId9"/>
    <p:sldId id="320" r:id="rId10"/>
    <p:sldId id="319" r:id="rId11"/>
    <p:sldId id="311" r:id="rId12"/>
    <p:sldId id="312" r:id="rId13"/>
    <p:sldId id="323" r:id="rId14"/>
    <p:sldId id="314" r:id="rId15"/>
    <p:sldId id="315" r:id="rId16"/>
    <p:sldId id="316" r:id="rId17"/>
    <p:sldId id="317" r:id="rId18"/>
    <p:sldId id="336" r:id="rId19"/>
    <p:sldId id="328" r:id="rId20"/>
    <p:sldId id="329" r:id="rId21"/>
    <p:sldId id="330" r:id="rId22"/>
    <p:sldId id="337" r:id="rId23"/>
    <p:sldId id="335" r:id="rId24"/>
    <p:sldId id="325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tes, Karen W." initials="WKW" lastIdx="5" clrIdx="0"/>
  <p:cmAuthor id="1" name="Read, Chris" initials="RC" lastIdx="2" clrIdx="1"/>
  <p:cmAuthor id="2" name="Chris Read" initials="" lastIdx="0" clrIdx="2"/>
  <p:cmAuthor id="3" name="Steadman, Courtney G." initials="SC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0B1"/>
    <a:srgbClr val="009DDC"/>
    <a:srgbClr val="69B454"/>
    <a:srgbClr val="04364E"/>
    <a:srgbClr val="118ACA"/>
    <a:srgbClr val="D74520"/>
    <a:srgbClr val="5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35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4A2-1AE0-45C6-8F5F-E557B54E8A2D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FDD2-B172-463C-9963-3BE310A23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3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3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7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0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2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0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5410200"/>
            <a:ext cx="68580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0">
                <a:solidFill>
                  <a:srgbClr val="04364E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2209800" y="6629401"/>
            <a:ext cx="6553200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0"/>
            <a:r>
              <a:rPr lang="en-US" sz="800" b="0" i="0" u="none" strike="noStrike" kern="100" spc="0" baseline="300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6019800"/>
            <a:ext cx="6858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9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18ACA"/>
              </a:buCl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 marL="548640" indent="-228600">
              <a:buClr>
                <a:srgbClr val="118ACA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822960" indent="-182880">
              <a:buClr>
                <a:srgbClr val="118ACA"/>
              </a:buClr>
              <a:buFont typeface="Calibri" panose="020F0502020204030204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097280" indent="-182880">
              <a:buClr>
                <a:srgbClr val="118ACA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1371600" indent="-182880">
              <a:buClr>
                <a:srgbClr val="118ACA"/>
              </a:buClr>
              <a:buFont typeface="Calibri" panose="020F0502020204030204" pitchFamily="34" charset="0"/>
              <a:buChar char="▪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1500" y="6446520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FEEB50-F236-4642-B703-53D012411D0C}" type="slidenum">
              <a:rPr lang="en-US" sz="900" b="0" smtClean="0">
                <a:solidFill>
                  <a:srgbClr val="7F7F7F"/>
                </a:solidFill>
                <a:effectLst/>
                <a:latin typeface="+mn-lt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7F7F7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228600" y="6477000"/>
            <a:ext cx="3142657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800" b="0" i="0" u="none" strike="noStrike" kern="1200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 </a:t>
            </a:r>
          </a:p>
        </p:txBody>
      </p:sp>
    </p:spTree>
    <p:extLst>
      <p:ext uri="{BB962C8B-B14F-4D97-AF65-F5344CB8AC3E}">
        <p14:creationId xmlns:p14="http://schemas.microsoft.com/office/powerpoint/2010/main" val="117911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5334000"/>
            <a:ext cx="7162799" cy="609600"/>
          </a:xfrm>
        </p:spPr>
        <p:txBody>
          <a:bodyPr/>
          <a:lstStyle/>
          <a:p>
            <a:r>
              <a:rPr lang="en-GB" sz="1600" dirty="0" smtClean="0"/>
              <a:t>Leicester CII – 4 September 2019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The Salisbury </a:t>
            </a:r>
            <a:r>
              <a:rPr lang="en-GB" sz="3200" dirty="0" err="1" smtClean="0"/>
              <a:t>Novichok</a:t>
            </a:r>
            <a:r>
              <a:rPr lang="en-GB" sz="3200" dirty="0" smtClean="0"/>
              <a:t> Poisoning</a:t>
            </a:r>
            <a:endParaRPr lang="en-GB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1" y="6096000"/>
            <a:ext cx="6858000" cy="457200"/>
          </a:xfrm>
        </p:spPr>
        <p:txBody>
          <a:bodyPr/>
          <a:lstStyle/>
          <a:p>
            <a:r>
              <a:rPr lang="en-GB" sz="1800" dirty="0" smtClean="0"/>
              <a:t>Damian Glynn - Director, Head of Financial Lines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85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damage </a:t>
            </a:r>
            <a:r>
              <a:rPr lang="en-GB" dirty="0"/>
              <a:t>d</a:t>
            </a:r>
            <a:r>
              <a:rPr lang="en-GB" dirty="0" smtClean="0"/>
              <a:t>enial of access?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9800" y="1447800"/>
            <a:ext cx="2514600" cy="1981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 smtClean="0">
                <a:solidFill>
                  <a:srgbClr val="FFFFFF"/>
                </a:solidFill>
              </a:rPr>
              <a:t>action (</a:t>
            </a:r>
            <a:r>
              <a:rPr lang="en-US" sz="1600" dirty="0">
                <a:solidFill>
                  <a:srgbClr val="FFFFFF"/>
                </a:solidFill>
              </a:rPr>
              <a:t>in or outside UK)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Designed to influence </a:t>
            </a:r>
            <a:r>
              <a:rPr lang="en-US" sz="1600" dirty="0" smtClean="0">
                <a:solidFill>
                  <a:srgbClr val="FFFFFF"/>
                </a:solidFill>
              </a:rPr>
              <a:t>Government </a:t>
            </a:r>
            <a:r>
              <a:rPr lang="en-US" sz="1600" dirty="0">
                <a:solidFill>
                  <a:srgbClr val="FFFFFF"/>
                </a:solidFill>
              </a:rPr>
              <a:t>or public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GB" sz="1600" dirty="0">
                <a:solidFill>
                  <a:srgbClr val="FFFFFF"/>
                </a:solidFill>
              </a:rPr>
              <a:t>Re </a:t>
            </a:r>
            <a:r>
              <a:rPr lang="en-GB" sz="1600" dirty="0" smtClean="0">
                <a:solidFill>
                  <a:srgbClr val="FFFFFF"/>
                </a:solidFill>
              </a:rPr>
              <a:t>a political/ religious/racial/ ideological cause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AutoShape 2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alisbury zizzi novichok att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612775" y="1170840"/>
            <a:ext cx="7769225" cy="49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</a:t>
            </a:r>
            <a:r>
              <a:rPr lang="en-GB" dirty="0"/>
              <a:t>D</a:t>
            </a:r>
            <a:r>
              <a:rPr lang="en-GB" dirty="0" smtClean="0"/>
              <a:t>amage </a:t>
            </a:r>
            <a:r>
              <a:rPr lang="en-GB" dirty="0"/>
              <a:t>D</a:t>
            </a:r>
            <a:r>
              <a:rPr lang="en-GB" dirty="0" smtClean="0"/>
              <a:t>enial of Access - textbooks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54864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Riley</a:t>
            </a:r>
            <a:r>
              <a:rPr lang="en-US" dirty="0"/>
              <a:t>: loss resulting from access being prevented/hindered due to property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Occupied by terrorists/unlawfully by TP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Closed down/sealed off by police, statutory authority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Hoax bomb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on </a:t>
            </a:r>
            <a:r>
              <a:rPr lang="en-GB" dirty="0"/>
              <a:t>D</a:t>
            </a:r>
            <a:r>
              <a:rPr lang="en-GB" dirty="0" smtClean="0"/>
              <a:t>amage </a:t>
            </a:r>
            <a:r>
              <a:rPr lang="en-GB" dirty="0"/>
              <a:t>D</a:t>
            </a:r>
            <a:r>
              <a:rPr lang="en-GB" dirty="0" smtClean="0"/>
              <a:t>enial of Access: actual policy wordings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Police/statutory </a:t>
            </a:r>
            <a:r>
              <a:rPr lang="en-GB" dirty="0"/>
              <a:t>restriction of access due to</a:t>
            </a:r>
            <a:endParaRPr lang="en-US" dirty="0"/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Incident </a:t>
            </a:r>
            <a:r>
              <a:rPr lang="en-US" sz="2000" b="1" dirty="0"/>
              <a:t>in the vicinity</a:t>
            </a:r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Disturbance/commotion </a:t>
            </a:r>
            <a:r>
              <a:rPr lang="en-US" sz="2000" b="1" dirty="0"/>
              <a:t>in the 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Causation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2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 directly affected – damage?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Damage 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State of property has changed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Subsequent repair/remediation</a:t>
            </a:r>
            <a:endParaRPr lang="en-US" sz="20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9 sites: </a:t>
            </a:r>
            <a:r>
              <a:rPr lang="en-US" dirty="0" err="1"/>
              <a:t>Novichok</a:t>
            </a:r>
            <a:r>
              <a:rPr lang="en-US" dirty="0"/>
              <a:t> contamination</a:t>
            </a:r>
          </a:p>
          <a:p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Damage: policy considerations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Chemical exclusion (CBRN)?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Pollution/contamination </a:t>
            </a:r>
            <a:r>
              <a:rPr lang="en-US" dirty="0"/>
              <a:t>exclusion</a:t>
            </a:r>
          </a:p>
          <a:p>
            <a:pPr>
              <a:spcAft>
                <a:spcPts val="1200"/>
              </a:spcAft>
            </a:pPr>
            <a:r>
              <a:rPr lang="en-US" dirty="0"/>
              <a:t>Exception to the exclusion: defined perils</a:t>
            </a:r>
          </a:p>
          <a:p>
            <a:pPr>
              <a:spcAft>
                <a:spcPts val="1200"/>
              </a:spcAft>
            </a:pPr>
            <a:r>
              <a:rPr lang="en-GB" dirty="0"/>
              <a:t>Malicious persons: </a:t>
            </a:r>
            <a:r>
              <a:rPr lang="en-GB" dirty="0" err="1"/>
              <a:t>ejusdem</a:t>
            </a:r>
            <a:r>
              <a:rPr lang="en-GB" dirty="0"/>
              <a:t> generis, and relevance of location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0" t="16260" r="5029" b="42525"/>
          <a:stretch/>
        </p:blipFill>
        <p:spPr>
          <a:xfrm>
            <a:off x="6019800" y="3466926"/>
            <a:ext cx="2584823" cy="2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Damage denial of access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damage </a:t>
            </a:r>
            <a:r>
              <a:rPr lang="en-US" dirty="0"/>
              <a:t>in the vicinity</a:t>
            </a:r>
          </a:p>
          <a:p>
            <a:pPr>
              <a:spcAft>
                <a:spcPts val="1200"/>
              </a:spcAft>
            </a:pPr>
            <a:r>
              <a:rPr lang="en-US" dirty="0"/>
              <a:t>Physical restriction (but wordings not always explicit)</a:t>
            </a:r>
          </a:p>
          <a:p>
            <a:pPr>
              <a:spcAft>
                <a:spcPts val="1200"/>
              </a:spcAft>
            </a:pPr>
            <a:r>
              <a:rPr lang="en-US" dirty="0"/>
              <a:t>Disinclination to travel is not a restriction</a:t>
            </a:r>
          </a:p>
          <a:p>
            <a:endParaRPr lang="en-GB" dirty="0"/>
          </a:p>
        </p:txBody>
      </p:sp>
      <p:pic>
        <p:nvPicPr>
          <p:cNvPr id="4" name="Picture 3" descr="PPT-cord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2433" r="22222" b="15303"/>
          <a:stretch/>
        </p:blipFill>
        <p:spPr>
          <a:xfrm>
            <a:off x="4648200" y="3429771"/>
            <a:ext cx="3849955" cy="25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3823638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0" b="5495"/>
          <a:stretch/>
        </p:blipFill>
        <p:spPr>
          <a:xfrm>
            <a:off x="381000" y="1219200"/>
            <a:ext cx="8382000" cy="486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 of attraction?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29200" y="1447800"/>
            <a:ext cx="3505200" cy="1752600"/>
          </a:xfrm>
          <a:prstGeom prst="rect">
            <a:avLst/>
          </a:prstGeom>
          <a:solidFill>
            <a:srgbClr val="009DDC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29200" y="1524000"/>
            <a:ext cx="3505200" cy="4800600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en-US" sz="1600" dirty="0" smtClean="0">
                <a:solidFill>
                  <a:srgbClr val="FFFFFF"/>
                </a:solidFill>
              </a:rPr>
              <a:t>Damage </a:t>
            </a:r>
            <a:r>
              <a:rPr lang="en-US" sz="1600" dirty="0">
                <a:solidFill>
                  <a:srgbClr val="FFFFFF"/>
                </a:solidFill>
              </a:rPr>
              <a:t>to property in the vicinity causing a fall in the number of customers to the insured premises</a:t>
            </a:r>
          </a:p>
          <a:p>
            <a:pPr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‘Salisbury’ is not an attraction: need specific property damage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Subsequent developments (June/July): D </a:t>
            </a:r>
            <a:r>
              <a:rPr lang="en-GB" dirty="0" err="1" smtClean="0"/>
              <a:t>Sturgess</a:t>
            </a:r>
            <a:r>
              <a:rPr lang="en-GB" dirty="0" smtClean="0"/>
              <a:t>/C Rowley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4593" y="4419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Queen Elizabeth Gardens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Skripals</a:t>
            </a:r>
            <a:r>
              <a:rPr lang="en-US" sz="1200" b="1" dirty="0" smtClean="0">
                <a:solidFill>
                  <a:schemeClr val="bg1"/>
                </a:solidFill>
              </a:rPr>
              <a:t> found 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on bench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3260" r="25952" b="79"/>
          <a:stretch>
            <a:fillRect/>
          </a:stretch>
        </p:blipFill>
        <p:spPr bwMode="auto">
          <a:xfrm>
            <a:off x="2438400" y="1752600"/>
            <a:ext cx="441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7007772" y="2590800"/>
            <a:ext cx="1374228" cy="838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61223"/>
              <a:gd name="adj6" fmla="val -153918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Skiprals</a:t>
            </a:r>
            <a:r>
              <a:rPr lang="en-US" sz="1600" b="1" dirty="0" smtClean="0">
                <a:solidFill>
                  <a:schemeClr val="bg1"/>
                </a:solidFill>
              </a:rPr>
              <a:t> found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on bench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762000" y="4564117"/>
            <a:ext cx="1524000" cy="838200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62282"/>
              <a:gd name="adj6" fmla="val -2845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Queen Elizabeth Gardens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116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Policy Wordings – the lessons learned from claims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16085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Policy Wordings – the lessons learned from claims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912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Agenda/Learning points</a:t>
            </a:r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 smtClean="0"/>
              <a:t>Overview of the circumstances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Identify practical challenges and responses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Highlight issues arising with regards policy wordings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708"/>
            <a:ext cx="3613061" cy="26139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14" y="3352800"/>
            <a:ext cx="14446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Policy Wordings – the lessons learned from claims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34099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Policy Wordings – the lessons learned from claims)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1"/>
            <a:ext cx="5410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Policy Wordings – the lessons learned from claims)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 smtClean="0"/>
              <a:t>Damage – needs a better definition? Expert presumption?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Wide area damage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19400"/>
            <a:ext cx="3613061" cy="26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="" xmlns:a16="http://schemas.microsoft.com/office/drawing/2014/main" id="{71C59BAD-A4E4-FA43-B193-EF34F3034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25" y="1309035"/>
            <a:ext cx="7457691" cy="4765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C7FEB-00BC-6947-A11E-EA8DDA23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/>
              <a:t>Zizzi </a:t>
            </a:r>
            <a:r>
              <a:rPr lang="en-US" dirty="0" smtClean="0"/>
              <a:t>postscript: re-opening </a:t>
            </a:r>
            <a:r>
              <a:rPr lang="en-US" dirty="0"/>
              <a:t>– 6 November 2018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BE2F8D0-4A56-ED43-8718-A823D8A5A003}"/>
              </a:ext>
            </a:extLst>
          </p:cNvPr>
          <p:cNvSpPr/>
          <p:nvPr/>
        </p:nvSpPr>
        <p:spPr>
          <a:xfrm>
            <a:off x="5940118" y="2759568"/>
            <a:ext cx="2975282" cy="1888632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C0E4D3-3A02-7842-9CB3-4450EB025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800" y="2895600"/>
            <a:ext cx="2895600" cy="197242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6 week refit turnaround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‘Pay what you think it is worth’</a:t>
            </a:r>
          </a:p>
          <a:p>
            <a:pPr>
              <a:buClr>
                <a:schemeClr val="bg1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Outcome </a:t>
            </a:r>
            <a:r>
              <a:rPr lang="en-US" sz="1800" dirty="0">
                <a:solidFill>
                  <a:schemeClr val="bg1"/>
                </a:solidFill>
              </a:rPr>
              <a:t>– no longer impacted by </a:t>
            </a:r>
            <a:r>
              <a:rPr lang="en-US" sz="1800" dirty="0" err="1">
                <a:solidFill>
                  <a:schemeClr val="bg1"/>
                </a:solidFill>
              </a:rPr>
              <a:t>Novichok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227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6737728" cy="6619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Any questions?</a:t>
            </a:r>
            <a:endParaRPr lang="en-US" b="1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352800"/>
            <a:ext cx="3887010" cy="101600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 ?</a:t>
            </a:r>
            <a:endParaRPr lang="en-US" sz="3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1066800" y="2133600"/>
            <a:ext cx="994661" cy="1838273"/>
          </a:xfrm>
          <a:prstGeom prst="rect">
            <a:avLst/>
          </a:prstGeom>
        </p:spPr>
      </p:pic>
      <p:pic>
        <p:nvPicPr>
          <p:cNvPr id="8" name="Picture 7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6934200" y="2895600"/>
            <a:ext cx="968019" cy="1847154"/>
          </a:xfrm>
          <a:prstGeom prst="rect">
            <a:avLst/>
          </a:prstGeom>
        </p:spPr>
      </p:pic>
      <p:pic>
        <p:nvPicPr>
          <p:cNvPr id="9" name="Picture 8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2438400" y="4343400"/>
            <a:ext cx="448885" cy="856554"/>
          </a:xfrm>
          <a:prstGeom prst="rect">
            <a:avLst/>
          </a:prstGeom>
        </p:spPr>
      </p:pic>
      <p:pic>
        <p:nvPicPr>
          <p:cNvPr id="10" name="Picture 9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3124200" y="2057400"/>
            <a:ext cx="376201" cy="695273"/>
          </a:xfrm>
          <a:prstGeom prst="rect">
            <a:avLst/>
          </a:prstGeom>
        </p:spPr>
      </p:pic>
      <p:pic>
        <p:nvPicPr>
          <p:cNvPr id="11" name="Picture 10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5638800" y="2209800"/>
            <a:ext cx="448885" cy="856554"/>
          </a:xfrm>
          <a:prstGeom prst="rect">
            <a:avLst/>
          </a:prstGeom>
        </p:spPr>
      </p:pic>
      <p:pic>
        <p:nvPicPr>
          <p:cNvPr id="12" name="Picture 11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4953000" y="4419600"/>
            <a:ext cx="376201" cy="6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Submitted as (Non Damage) </a:t>
            </a:r>
            <a:r>
              <a:rPr lang="en-GB" dirty="0"/>
              <a:t>d</a:t>
            </a:r>
            <a:r>
              <a:rPr lang="en-GB" dirty="0" smtClean="0"/>
              <a:t>enial of access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9800" y="1447800"/>
            <a:ext cx="2514600" cy="1981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 smtClean="0">
                <a:solidFill>
                  <a:srgbClr val="FFFFFF"/>
                </a:solidFill>
              </a:rPr>
              <a:t>action (</a:t>
            </a:r>
            <a:r>
              <a:rPr lang="en-US" sz="1600" dirty="0">
                <a:solidFill>
                  <a:srgbClr val="FFFFFF"/>
                </a:solidFill>
              </a:rPr>
              <a:t>in or outside UK)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Designed to influence </a:t>
            </a:r>
            <a:r>
              <a:rPr lang="en-US" sz="1600" dirty="0" smtClean="0">
                <a:solidFill>
                  <a:srgbClr val="FFFFFF"/>
                </a:solidFill>
              </a:rPr>
              <a:t>Government </a:t>
            </a:r>
            <a:r>
              <a:rPr lang="en-US" sz="1600" dirty="0">
                <a:solidFill>
                  <a:srgbClr val="FFFFFF"/>
                </a:solidFill>
              </a:rPr>
              <a:t>or public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GB" sz="1600" dirty="0">
                <a:solidFill>
                  <a:srgbClr val="FFFFFF"/>
                </a:solidFill>
              </a:rPr>
              <a:t>Re </a:t>
            </a:r>
            <a:r>
              <a:rPr lang="en-GB" sz="1600" dirty="0" smtClean="0">
                <a:solidFill>
                  <a:srgbClr val="FFFFFF"/>
                </a:solidFill>
              </a:rPr>
              <a:t>a political/ religious/racial/ ideological cause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AutoShape 2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alisbury zizzi novichok att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612775" y="1170840"/>
            <a:ext cx="7769225" cy="49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om ma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4665" r="110" b="8199"/>
          <a:stretch/>
        </p:blipFill>
        <p:spPr>
          <a:xfrm>
            <a:off x="381000" y="1219200"/>
            <a:ext cx="8382000" cy="486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Movements of Sergei and </a:t>
            </a:r>
            <a:r>
              <a:rPr lang="en-GB" dirty="0" err="1" smtClean="0"/>
              <a:t>Yulia</a:t>
            </a:r>
            <a:r>
              <a:rPr lang="en-GB" dirty="0" smtClean="0"/>
              <a:t> </a:t>
            </a:r>
            <a:r>
              <a:rPr lang="en-GB" dirty="0" err="1" smtClean="0"/>
              <a:t>Skripal</a:t>
            </a:r>
            <a:r>
              <a:rPr lang="en-GB" dirty="0" smtClean="0"/>
              <a:t> : Cause?</a:t>
            </a:r>
            <a:endParaRPr lang="en-GB" dirty="0"/>
          </a:p>
        </p:txBody>
      </p:sp>
      <p:sp>
        <p:nvSpPr>
          <p:cNvPr id="6" name="Line Callout 2 5"/>
          <p:cNvSpPr/>
          <p:nvPr/>
        </p:nvSpPr>
        <p:spPr>
          <a:xfrm flipH="1">
            <a:off x="6248400" y="1752600"/>
            <a:ext cx="1143000" cy="457200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-43988"/>
              <a:gd name="adj6" fmla="val -32358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752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1. Sainsbury’s car park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 flipH="1">
            <a:off x="914400" y="16764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7042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2. The Mill Pub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781800" y="4925199"/>
            <a:ext cx="6858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800" y="4953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3. </a:t>
            </a:r>
            <a:r>
              <a:rPr lang="en-US" sz="1200" b="1" dirty="0" err="1" smtClean="0">
                <a:solidFill>
                  <a:schemeClr val="bg1"/>
                </a:solidFill>
              </a:rPr>
              <a:t>Zizzi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5562600" y="36576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36854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4. Market Walk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6781800" y="2590800"/>
            <a:ext cx="1066800" cy="457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-1029"/>
              <a:gd name="adj6" fmla="val -6448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5. </a:t>
            </a:r>
            <a:r>
              <a:rPr lang="en-US" sz="1200" b="1" smtClean="0">
                <a:solidFill>
                  <a:schemeClr val="bg1"/>
                </a:solidFill>
              </a:rPr>
              <a:t>Skripls </a:t>
            </a:r>
            <a:r>
              <a:rPr lang="en-US" sz="1200" b="1" dirty="0" smtClean="0">
                <a:solidFill>
                  <a:schemeClr val="bg1"/>
                </a:solidFill>
              </a:rPr>
              <a:t>found 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on bench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Timetable: March </a:t>
            </a:r>
            <a:r>
              <a:rPr lang="en-GB" altLang="en-US" dirty="0" smtClean="0"/>
              <a:t>2018</a:t>
            </a:r>
            <a:endParaRPr lang="en-GB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AE98ABDA-20B3-124A-98FB-D078C1405D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100" y="1917138"/>
          <a:ext cx="7429500" cy="312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="" xmlns:a16="http://schemas.microsoft.com/office/drawing/2014/main" val="1478263599"/>
                    </a:ext>
                  </a:extLst>
                </a:gridCol>
                <a:gridCol w="5791200">
                  <a:extLst>
                    <a:ext uri="{9D8B030D-6E8A-4147-A177-3AD203B41FA5}">
                      <a16:colId xmlns="" xmlns:a16="http://schemas.microsoft.com/office/drawing/2014/main" val="2523473585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4th March 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2018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Clr>
                          <a:srgbClr val="186672"/>
                        </a:buClr>
                        <a:buFont typeface="Arial"/>
                        <a:buNone/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Initial uncertainty re cause/location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42136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6th March 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2018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Clr>
                          <a:srgbClr val="186672"/>
                        </a:buClr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Counter – terrorism officers take over from Wiltshire police investigation</a:t>
                      </a: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08652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12th March 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2018 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Presence of </a:t>
                      </a:r>
                      <a:r>
                        <a:rPr lang="en-GB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Novichok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identified</a:t>
                      </a: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411327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14th March 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2018 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Calibri" panose="020F0502020204030204" pitchFamily="34" charset="0"/>
                        </a:rPr>
                        <a:t>Investigation focusing on </a:t>
                      </a:r>
                      <a:r>
                        <a:rPr lang="en-GB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Calibri" panose="020F0502020204030204" pitchFamily="34" charset="0"/>
                        </a:rPr>
                        <a:t>Skripal’s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Calibri" panose="020F0502020204030204" pitchFamily="34" charset="0"/>
                        </a:rPr>
                        <a:t> home. 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392266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28th March 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2018 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Conclusion that </a:t>
                      </a:r>
                      <a:r>
                        <a:rPr lang="en-GB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Skripal’s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front door handle has been initially contaminated</a:t>
                      </a: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87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19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89DF3-BDB6-0B4A-AA32-9528253E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Timetable: </a:t>
            </a:r>
            <a:r>
              <a:rPr lang="en-GB" altLang="en-US" dirty="0" smtClean="0"/>
              <a:t>Overview 2018/2019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0E76AAA-CEE9-0F4B-965C-89AC4ED711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100" y="1600200"/>
          <a:ext cx="7734300" cy="36575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="" xmlns:a16="http://schemas.microsoft.com/office/drawing/2014/main" val="1478263599"/>
                    </a:ext>
                  </a:extLst>
                </a:gridCol>
                <a:gridCol w="6172200">
                  <a:extLst>
                    <a:ext uri="{9D8B030D-6E8A-4147-A177-3AD203B41FA5}">
                      <a16:colId xmlns="" xmlns:a16="http://schemas.microsoft.com/office/drawing/2014/main" val="2523473585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2018</a:t>
                      </a: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Clr>
                          <a:srgbClr val="186672"/>
                        </a:buClr>
                        <a:buFont typeface="Arial"/>
                        <a:buNone/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Poisoning: Salisbury economy down 50%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42136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April/May 2018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Clr>
                          <a:srgbClr val="186672"/>
                        </a:buClr>
                        <a:buFont typeface="Arial"/>
                        <a:buNone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Skripals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released from hospital</a:t>
                      </a: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08652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June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Prince Charles visit to Salisbury to show support. N</a:t>
                      </a: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ormality returning - economy at 75%</a:t>
                      </a: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202400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Dawn </a:t>
                      </a:r>
                      <a:r>
                        <a:rPr lang="en-GB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Sturgess</a:t>
                      </a: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dies (‘perfume bottle’)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133970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 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DEFRA hand back the restaurant. ‘</a:t>
                      </a:r>
                      <a:r>
                        <a:rPr lang="en-GB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Novichokol</a:t>
                      </a: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brothers’ in the press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13079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November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Zizzi reopens</a:t>
                      </a: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90199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2019</a:t>
                      </a:r>
                    </a:p>
                  </a:txBody>
                  <a:tcPr marL="40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Salisbury declared decontaminated</a:t>
                      </a:r>
                    </a:p>
                  </a:txBody>
                  <a:tcPr marL="112005" marR="40005" marT="40005" marB="4000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676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10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Scope of investigation</a:t>
            </a:r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2,500 pedestrians searched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 smtClean="0"/>
              <a:t>900 witness statements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14,000 vehicles checked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2,300 exhibits recovered</a:t>
            </a:r>
            <a:endParaRPr lang="en-GB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4,000 hours of CCTV footage reviewed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Terrorism?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9800" y="1447800"/>
            <a:ext cx="2514600" cy="1981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 smtClean="0">
                <a:solidFill>
                  <a:srgbClr val="FFFFFF"/>
                </a:solidFill>
              </a:rPr>
              <a:t>Designed </a:t>
            </a:r>
            <a:r>
              <a:rPr lang="en-US" sz="1600" dirty="0">
                <a:solidFill>
                  <a:srgbClr val="FFFFFF"/>
                </a:solidFill>
              </a:rPr>
              <a:t>to influence </a:t>
            </a:r>
            <a:r>
              <a:rPr lang="en-US" sz="1600" dirty="0" smtClean="0">
                <a:solidFill>
                  <a:srgbClr val="FFFFFF"/>
                </a:solidFill>
              </a:rPr>
              <a:t>Government </a:t>
            </a:r>
            <a:r>
              <a:rPr lang="en-US" sz="1600" dirty="0">
                <a:solidFill>
                  <a:srgbClr val="FFFFFF"/>
                </a:solidFill>
              </a:rPr>
              <a:t>or public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GB" sz="1600" dirty="0">
                <a:solidFill>
                  <a:srgbClr val="FFFFFF"/>
                </a:solidFill>
              </a:rPr>
              <a:t>Re </a:t>
            </a:r>
            <a:r>
              <a:rPr lang="en-GB" sz="1600" dirty="0" smtClean="0">
                <a:solidFill>
                  <a:srgbClr val="FFFFFF"/>
                </a:solidFill>
              </a:rPr>
              <a:t>a political/ religious/racial/ ideological cause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20" y="1808284"/>
            <a:ext cx="5922579" cy="35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Terrorism</a:t>
            </a:r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Threat of action (inside or outside UK)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Designed to influence Government or public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Political/religious/racial/ideological cause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Pool Re claims process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b="1" dirty="0" smtClean="0"/>
              <a:t>Not</a:t>
            </a:r>
            <a:r>
              <a:rPr lang="en-GB" dirty="0" smtClean="0"/>
              <a:t> certified as terrorism by the government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dirty="0">
                <a:solidFill>
                  <a:srgbClr val="FFFFFF"/>
                </a:solidFill>
              </a:rPr>
              <a:t>Threat of action (in or </a:t>
            </a:r>
            <a:r>
              <a:rPr lang="en-US" dirty="0" smtClean="0">
                <a:solidFill>
                  <a:srgbClr val="FFFFFF"/>
                </a:solidFill>
              </a:rPr>
              <a:t>outs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597</Words>
  <Application>Microsoft Office PowerPoint</Application>
  <PresentationFormat>On-screen Show (4:3)</PresentationFormat>
  <Paragraphs>117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Leicester CII – 4 September 2019 The Salisbury Novichok Poisoning</vt:lpstr>
      <vt:lpstr>Agenda/Learning points</vt:lpstr>
      <vt:lpstr>Submitted as (Non Damage) denial of access</vt:lpstr>
      <vt:lpstr>Movements of Sergei and Yulia Skripal : Cause?</vt:lpstr>
      <vt:lpstr>Timetable: March 2018</vt:lpstr>
      <vt:lpstr>Timetable: Overview 2018/2019</vt:lpstr>
      <vt:lpstr>Scope of investigation</vt:lpstr>
      <vt:lpstr>Terrorism?</vt:lpstr>
      <vt:lpstr>Terrorism</vt:lpstr>
      <vt:lpstr>Non damage denial of access?</vt:lpstr>
      <vt:lpstr>Non Damage Denial of Access - textbooks</vt:lpstr>
      <vt:lpstr>Non Damage Denial of Access: actual policy wordings</vt:lpstr>
      <vt:lpstr>Premises directly affected – damage?</vt:lpstr>
      <vt:lpstr>Damage: policy considerations</vt:lpstr>
      <vt:lpstr>Damage denial of access</vt:lpstr>
      <vt:lpstr>Loss of attraction?</vt:lpstr>
      <vt:lpstr>Subsequent developments (June/July): D Sturgess/C Rowley</vt:lpstr>
      <vt:lpstr>Policy Wordings – the lessons learned from claims</vt:lpstr>
      <vt:lpstr>Policy Wordings – the lessons learned from claims</vt:lpstr>
      <vt:lpstr>Policy Wordings – the lessons learned from claims</vt:lpstr>
      <vt:lpstr>Policy Wordings – the lessons learned from claims)</vt:lpstr>
      <vt:lpstr>Policy Wordings – the lessons learned from claims)</vt:lpstr>
      <vt:lpstr>Zizzi postscript: re-opening – 6 November 2018 </vt:lpstr>
      <vt:lpstr>Any questions?</vt:lpstr>
    </vt:vector>
  </TitlesOfParts>
  <Company>Sedgwick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protocols</dc:title>
  <dc:creator>Waites, Karen W.</dc:creator>
  <cp:lastModifiedBy>Wallace, Jackie</cp:lastModifiedBy>
  <cp:revision>172</cp:revision>
  <cp:lastPrinted>2019-08-13T09:42:42Z</cp:lastPrinted>
  <dcterms:created xsi:type="dcterms:W3CDTF">2014-12-02T20:26:26Z</dcterms:created>
  <dcterms:modified xsi:type="dcterms:W3CDTF">2019-08-15T13:15:16Z</dcterms:modified>
</cp:coreProperties>
</file>