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11"/>
  </p:notesMasterIdLst>
  <p:handoutMasterIdLst>
    <p:handoutMasterId r:id="rId12"/>
  </p:handoutMasterIdLst>
  <p:sldIdLst>
    <p:sldId id="256" r:id="rId2"/>
    <p:sldId id="300" r:id="rId3"/>
    <p:sldId id="262" r:id="rId4"/>
    <p:sldId id="298" r:id="rId5"/>
    <p:sldId id="299" r:id="rId6"/>
    <p:sldId id="270" r:id="rId7"/>
    <p:sldId id="263" r:id="rId8"/>
    <p:sldId id="294" r:id="rId9"/>
    <p:sldId id="301" r:id="rId10"/>
  </p:sldIdLst>
  <p:sldSz cx="9906000" cy="6858000" type="A4"/>
  <p:notesSz cx="6669088" cy="9775825"/>
  <p:defaultTextStyle>
    <a:defPPr>
      <a:defRPr lang="en-GB"/>
    </a:defPPr>
    <a:lvl1pPr algn="l" rtl="0" fontAlgn="base">
      <a:spcBef>
        <a:spcPct val="0"/>
      </a:spcBef>
      <a:spcAft>
        <a:spcPct val="0"/>
      </a:spcAft>
      <a:defRPr sz="2000" kern="1200">
        <a:solidFill>
          <a:schemeClr val="hlink"/>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hlink"/>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hlink"/>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hlink"/>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hlink"/>
        </a:solidFill>
        <a:latin typeface="Arial" pitchFamily="34" charset="0"/>
        <a:ea typeface="+mn-ea"/>
        <a:cs typeface="Arial" pitchFamily="34" charset="0"/>
      </a:defRPr>
    </a:lvl5pPr>
    <a:lvl6pPr marL="2286000" algn="l" defTabSz="914400" rtl="0" eaLnBrk="1" latinLnBrk="0" hangingPunct="1">
      <a:defRPr sz="2000" kern="1200">
        <a:solidFill>
          <a:schemeClr val="hlink"/>
        </a:solidFill>
        <a:latin typeface="Arial" pitchFamily="34" charset="0"/>
        <a:ea typeface="+mn-ea"/>
        <a:cs typeface="Arial" pitchFamily="34" charset="0"/>
      </a:defRPr>
    </a:lvl6pPr>
    <a:lvl7pPr marL="2743200" algn="l" defTabSz="914400" rtl="0" eaLnBrk="1" latinLnBrk="0" hangingPunct="1">
      <a:defRPr sz="2000" kern="1200">
        <a:solidFill>
          <a:schemeClr val="hlink"/>
        </a:solidFill>
        <a:latin typeface="Arial" pitchFamily="34" charset="0"/>
        <a:ea typeface="+mn-ea"/>
        <a:cs typeface="Arial" pitchFamily="34" charset="0"/>
      </a:defRPr>
    </a:lvl7pPr>
    <a:lvl8pPr marL="3200400" algn="l" defTabSz="914400" rtl="0" eaLnBrk="1" latinLnBrk="0" hangingPunct="1">
      <a:defRPr sz="2000" kern="1200">
        <a:solidFill>
          <a:schemeClr val="hlink"/>
        </a:solidFill>
        <a:latin typeface="Arial" pitchFamily="34" charset="0"/>
        <a:ea typeface="+mn-ea"/>
        <a:cs typeface="Arial" pitchFamily="34" charset="0"/>
      </a:defRPr>
    </a:lvl8pPr>
    <a:lvl9pPr marL="3657600" algn="l" defTabSz="914400" rtl="0" eaLnBrk="1" latinLnBrk="0" hangingPunct="1">
      <a:defRPr sz="2000" kern="1200">
        <a:solidFill>
          <a:schemeClr val="hlink"/>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013">
          <p15:clr>
            <a:srgbClr val="A4A3A4"/>
          </p15:clr>
        </p15:guide>
        <p15:guide id="2" orient="horz" pos="997">
          <p15:clr>
            <a:srgbClr val="A4A3A4"/>
          </p15:clr>
        </p15:guide>
        <p15:guide id="3" pos="19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BFFFF"/>
    <a:srgbClr val="EDF5F2"/>
    <a:srgbClr val="002262"/>
    <a:srgbClr val="A54119"/>
    <a:srgbClr val="B63F5E"/>
    <a:srgbClr val="C0D727"/>
    <a:srgbClr val="5D5E63"/>
    <a:srgbClr val="831732"/>
    <a:srgbClr val="E5A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50059" autoAdjust="0"/>
  </p:normalViewPr>
  <p:slideViewPr>
    <p:cSldViewPr snapToGrid="0">
      <p:cViewPr varScale="1">
        <p:scale>
          <a:sx n="56" d="100"/>
          <a:sy n="56" d="100"/>
        </p:scale>
        <p:origin x="2766" y="78"/>
      </p:cViewPr>
      <p:guideLst>
        <p:guide orient="horz" pos="4013"/>
        <p:guide orient="horz" pos="997"/>
        <p:guide pos="19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5" d="100"/>
          <a:sy n="65" d="100"/>
        </p:scale>
        <p:origin x="291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4663086-109E-4381-A0A1-DE042584200B}"/>
              </a:ext>
            </a:extLst>
          </p:cNvPr>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DF7EC30E-0437-49A3-9384-1239C2BDD82F}"/>
              </a:ext>
            </a:extLst>
          </p:cNvPr>
          <p:cNvSpPr>
            <a:spLocks noGrp="1"/>
          </p:cNvSpPr>
          <p:nvPr>
            <p:ph type="dt" sz="quarter" idx="1"/>
          </p:nvPr>
        </p:nvSpPr>
        <p:spPr>
          <a:xfrm>
            <a:off x="3778250" y="0"/>
            <a:ext cx="2889250" cy="490538"/>
          </a:xfrm>
          <a:prstGeom prst="rect">
            <a:avLst/>
          </a:prstGeom>
        </p:spPr>
        <p:txBody>
          <a:bodyPr vert="horz" lIns="91440" tIns="45720" rIns="91440" bIns="45720" rtlCol="0"/>
          <a:lstStyle>
            <a:lvl1pPr algn="r">
              <a:defRPr sz="1200"/>
            </a:lvl1pPr>
          </a:lstStyle>
          <a:p>
            <a:fld id="{A807F0BE-AA07-4ADA-9C20-C06738D92851}" type="datetimeFigureOut">
              <a:rPr lang="en-GB" smtClean="0"/>
              <a:t>09/09/2019</a:t>
            </a:fld>
            <a:endParaRPr lang="en-GB"/>
          </a:p>
        </p:txBody>
      </p:sp>
      <p:sp>
        <p:nvSpPr>
          <p:cNvPr id="4" name="Footer Placeholder 3">
            <a:extLst>
              <a:ext uri="{FF2B5EF4-FFF2-40B4-BE49-F238E27FC236}">
                <a16:creationId xmlns="" xmlns:a16="http://schemas.microsoft.com/office/drawing/2014/main" id="{A0A4D013-B121-47BC-B67D-BFCA85D1BD87}"/>
              </a:ext>
            </a:extLst>
          </p:cNvPr>
          <p:cNvSpPr>
            <a:spLocks noGrp="1"/>
          </p:cNvSpPr>
          <p:nvPr>
            <p:ph type="ftr" sz="quarter" idx="2"/>
          </p:nvPr>
        </p:nvSpPr>
        <p:spPr>
          <a:xfrm>
            <a:off x="0" y="9285288"/>
            <a:ext cx="2889250" cy="49053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0C1F5AB2-406E-422C-84EA-F2A2F529D35C}"/>
              </a:ext>
            </a:extLst>
          </p:cNvPr>
          <p:cNvSpPr>
            <a:spLocks noGrp="1"/>
          </p:cNvSpPr>
          <p:nvPr>
            <p:ph type="sldNum" sz="quarter" idx="3"/>
          </p:nvPr>
        </p:nvSpPr>
        <p:spPr>
          <a:xfrm>
            <a:off x="3778250" y="9285288"/>
            <a:ext cx="2889250" cy="490537"/>
          </a:xfrm>
          <a:prstGeom prst="rect">
            <a:avLst/>
          </a:prstGeom>
        </p:spPr>
        <p:txBody>
          <a:bodyPr vert="horz" lIns="91440" tIns="45720" rIns="91440" bIns="45720" rtlCol="0" anchor="b"/>
          <a:lstStyle>
            <a:lvl1pPr algn="r">
              <a:defRPr sz="1200"/>
            </a:lvl1pPr>
          </a:lstStyle>
          <a:p>
            <a:fld id="{B1BC34EA-E903-419C-9DC8-0B4B85815472}" type="slidenum">
              <a:rPr lang="en-GB" smtClean="0"/>
              <a:t>‹#›</a:t>
            </a:fld>
            <a:endParaRPr lang="en-GB"/>
          </a:p>
        </p:txBody>
      </p:sp>
    </p:spTree>
    <p:extLst>
      <p:ext uri="{BB962C8B-B14F-4D97-AF65-F5344CB8AC3E}">
        <p14:creationId xmlns:p14="http://schemas.microsoft.com/office/powerpoint/2010/main" val="856471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solidFill>
                  <a:schemeClr val="tx1"/>
                </a:solidFill>
                <a:latin typeface="Arial" charset="0"/>
                <a:cs typeface="Arial" charset="0"/>
              </a:defRPr>
            </a:lvl1pPr>
          </a:lstStyle>
          <a:p>
            <a:pPr>
              <a:defRPr/>
            </a:pPr>
            <a:endParaRPr lang="en-US" dirty="0"/>
          </a:p>
        </p:txBody>
      </p:sp>
      <p:sp>
        <p:nvSpPr>
          <p:cNvPr id="233475" name="Rectangle 3"/>
          <p:cNvSpPr>
            <a:spLocks noGrp="1" noChangeArrowheads="1"/>
          </p:cNvSpPr>
          <p:nvPr>
            <p:ph type="dt" idx="1"/>
          </p:nvPr>
        </p:nvSpPr>
        <p:spPr bwMode="auto">
          <a:xfrm>
            <a:off x="377825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cs typeface="Arial"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687388" y="733425"/>
            <a:ext cx="5294312" cy="3665538"/>
          </a:xfrm>
          <a:prstGeom prst="rect">
            <a:avLst/>
          </a:prstGeom>
          <a:noFill/>
          <a:ln w="9525">
            <a:solidFill>
              <a:srgbClr val="000000"/>
            </a:solidFill>
            <a:miter lim="800000"/>
            <a:headEnd/>
            <a:tailEnd/>
          </a:ln>
        </p:spPr>
      </p:sp>
      <p:sp>
        <p:nvSpPr>
          <p:cNvPr id="233477" name="Rectangle 5"/>
          <p:cNvSpPr>
            <a:spLocks noGrp="1" noChangeArrowheads="1"/>
          </p:cNvSpPr>
          <p:nvPr>
            <p:ph type="body" sz="quarter" idx="3"/>
          </p:nvPr>
        </p:nvSpPr>
        <p:spPr bwMode="auto">
          <a:xfrm>
            <a:off x="666750" y="4643438"/>
            <a:ext cx="5335588" cy="439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spcBef>
                <a:spcPts val="0"/>
              </a:spcBef>
            </a:pPr>
            <a:r>
              <a:rPr lang="en-GB" sz="1200" kern="0" dirty="0"/>
              <a:t>FACTS: </a:t>
            </a:r>
          </a:p>
          <a:p>
            <a:pPr marL="0" indent="0">
              <a:spcBef>
                <a:spcPts val="0"/>
              </a:spcBef>
            </a:pPr>
            <a:endParaRPr lang="en-GB" sz="1200" kern="0" dirty="0"/>
          </a:p>
          <a:p>
            <a:pPr marL="0" indent="0">
              <a:spcBef>
                <a:spcPts val="0"/>
              </a:spcBef>
            </a:pPr>
            <a:r>
              <a:rPr lang="en-GB" sz="1200" kern="0" dirty="0"/>
              <a:t>Fire in Farmhouse</a:t>
            </a:r>
          </a:p>
          <a:p>
            <a:pPr marL="0" indent="0">
              <a:spcBef>
                <a:spcPts val="0"/>
              </a:spcBef>
            </a:pPr>
            <a:r>
              <a:rPr lang="en-GB" sz="1200" kern="0" dirty="0"/>
              <a:t>Hole in chimney (Where it meets roof)</a:t>
            </a:r>
          </a:p>
          <a:p>
            <a:pPr marL="0" indent="0">
              <a:spcBef>
                <a:spcPts val="0"/>
              </a:spcBef>
            </a:pPr>
            <a:r>
              <a:rPr lang="en-GB" sz="1200" kern="0" dirty="0"/>
              <a:t>Change of Public Liability policies - price</a:t>
            </a:r>
          </a:p>
          <a:p>
            <a:pPr marL="0" indent="0">
              <a:spcBef>
                <a:spcPts val="0"/>
              </a:spcBef>
            </a:pPr>
            <a:r>
              <a:rPr lang="en-GB" sz="1200" kern="0" dirty="0"/>
              <a:t>Different trigger definitions of cover for past acts</a:t>
            </a:r>
          </a:p>
          <a:p>
            <a:pPr marL="0" indent="0">
              <a:spcBef>
                <a:spcPts val="0"/>
              </a:spcBef>
            </a:pPr>
            <a:r>
              <a:rPr lang="en-GB" sz="1200" kern="0" dirty="0"/>
              <a:t>Resulting in stalemate over who pays claim.</a:t>
            </a:r>
          </a:p>
          <a:p>
            <a:pPr marL="0" indent="0">
              <a:spcBef>
                <a:spcPts val="0"/>
              </a:spcBef>
            </a:pPr>
            <a:endParaRPr lang="en-GB" sz="1200" kern="0" dirty="0"/>
          </a:p>
          <a:p>
            <a:pPr marL="0" indent="0">
              <a:spcBef>
                <a:spcPts val="0"/>
              </a:spcBef>
            </a:pPr>
            <a:r>
              <a:rPr lang="en-GB" sz="1200" kern="0" dirty="0"/>
              <a:t>A supplier and installer of wood-burning stoves for over thirty years suffered a calamitous misfortune that nearly brought the business to collapse; and the family of five to bankruptcy; mainly as a result of two respected insurers disputing cover for the loss.</a:t>
            </a:r>
          </a:p>
          <a:p>
            <a:pPr marL="0" indent="0">
              <a:spcBef>
                <a:spcPts val="0"/>
              </a:spcBef>
            </a:pPr>
            <a:endParaRPr lang="en-GB" sz="1200" kern="0" dirty="0"/>
          </a:p>
          <a:p>
            <a:pPr marL="0" indent="0">
              <a:spcBef>
                <a:spcPts val="0"/>
              </a:spcBef>
            </a:pPr>
            <a:r>
              <a:rPr lang="en-GB" sz="1200" kern="0" dirty="0"/>
              <a:t>A fire in a customer’s farmhouse had been caused by an undetected hole in the lining of the chimney. The houseowner’s insurers paid the claim and instructed solicitors to subrogate against the installer of the stove; who became our client.</a:t>
            </a:r>
          </a:p>
          <a:p>
            <a:pPr marL="0" indent="0">
              <a:spcBef>
                <a:spcPts val="0"/>
              </a:spcBef>
            </a:pPr>
            <a:endParaRPr lang="en-GB" sz="1200" kern="0" dirty="0"/>
          </a:p>
          <a:p>
            <a:pPr marL="0" indent="0">
              <a:spcBef>
                <a:spcPts val="0"/>
              </a:spcBef>
            </a:pPr>
            <a:r>
              <a:rPr lang="en-GB" sz="1200" kern="0" dirty="0"/>
              <a:t>The broker to the stove company, of some fifteen years, had checked the market for price and coverage at the previous renewal, and recommended a change of insurer. On the face of it the two “Combined Commercial” polices seemed to provide the same cover. However, on closer examination the Third Party and Products covers were materially different, in practice.</a:t>
            </a:r>
          </a:p>
          <a:p>
            <a:pPr marL="0" indent="0">
              <a:spcBef>
                <a:spcPts val="0"/>
              </a:spcBef>
            </a:pPr>
            <a:endParaRPr lang="en-GB" sz="1200" kern="0" dirty="0"/>
          </a:p>
          <a:p>
            <a:pPr marL="0" indent="0">
              <a:spcBef>
                <a:spcPts val="0"/>
              </a:spcBef>
            </a:pPr>
            <a:r>
              <a:rPr lang="en-GB" sz="1200" kern="0" dirty="0"/>
              <a:t>This was due to the phrasing of the words in each policy being sufficiently different as to cause lawyers to assume there was an intended, meaningful difference in fact. This gave each insurer, in its opinion, a legitimate reason to deny liability for the claim and pass it to the other. In fact each insurer was potentially liable but the existence of a new insurer gave rise to an opportunity to deflect the claim. It went to lawyers, and was set down for trial estimated at £350,000 of uninsured costs and with very low prospects of success. This would bankrupt the business and the family.</a:t>
            </a:r>
          </a:p>
          <a:p>
            <a:pPr marL="0" indent="0">
              <a:spcBef>
                <a:spcPts val="0"/>
              </a:spcBef>
            </a:pPr>
            <a:endParaRPr lang="en-GB" sz="1200" kern="0" dirty="0"/>
          </a:p>
          <a:p>
            <a:pPr marL="6350" indent="-6350">
              <a:buFont typeface="Wingdings" pitchFamily="2" charset="2"/>
              <a:buChar char="§"/>
            </a:pPr>
            <a:endParaRPr lang="en-GB" sz="1050" kern="0" dirty="0"/>
          </a:p>
          <a:p>
            <a:pPr lvl="4"/>
            <a:endParaRPr lang="en-GB" noProof="0" dirty="0"/>
          </a:p>
        </p:txBody>
      </p:sp>
      <p:sp>
        <p:nvSpPr>
          <p:cNvPr id="233478" name="Rectangle 6"/>
          <p:cNvSpPr>
            <a:spLocks noGrp="1" noChangeArrowheads="1"/>
          </p:cNvSpPr>
          <p:nvPr>
            <p:ph type="ftr" sz="quarter" idx="4"/>
          </p:nvPr>
        </p:nvSpPr>
        <p:spPr bwMode="auto">
          <a:xfrm>
            <a:off x="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solidFill>
                  <a:schemeClr val="tx1"/>
                </a:solidFill>
                <a:latin typeface="Arial" charset="0"/>
                <a:cs typeface="Arial" charset="0"/>
              </a:defRPr>
            </a:lvl1pPr>
          </a:lstStyle>
          <a:p>
            <a:pPr>
              <a:defRPr/>
            </a:pPr>
            <a:endParaRPr lang="en-US" dirty="0"/>
          </a:p>
        </p:txBody>
      </p:sp>
      <p:sp>
        <p:nvSpPr>
          <p:cNvPr id="233479" name="Rectangle 7"/>
          <p:cNvSpPr>
            <a:spLocks noGrp="1" noChangeArrowheads="1"/>
          </p:cNvSpPr>
          <p:nvPr>
            <p:ph type="sldNum" sz="quarter" idx="5"/>
          </p:nvPr>
        </p:nvSpPr>
        <p:spPr bwMode="auto">
          <a:xfrm>
            <a:off x="377825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cs typeface="Arial" charset="0"/>
              </a:defRPr>
            </a:lvl1pPr>
          </a:lstStyle>
          <a:p>
            <a:pPr>
              <a:defRPr/>
            </a:pPr>
            <a:fld id="{7E1C95AB-B501-4594-BF3A-0DAAE2E3D08C}" type="slidenum">
              <a:rPr lang="en-GB"/>
              <a:pPr>
                <a:defRPr/>
              </a:pPr>
              <a:t>‹#›</a:t>
            </a:fld>
            <a:endParaRPr lang="en-GB" dirty="0"/>
          </a:p>
        </p:txBody>
      </p:sp>
    </p:spTree>
    <p:extLst>
      <p:ext uri="{BB962C8B-B14F-4D97-AF65-F5344CB8AC3E}">
        <p14:creationId xmlns:p14="http://schemas.microsoft.com/office/powerpoint/2010/main" val="2124664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0</a:t>
            </a:fld>
            <a:endParaRPr lang="en-GB" dirty="0"/>
          </a:p>
        </p:txBody>
      </p:sp>
    </p:spTree>
    <p:extLst>
      <p:ext uri="{BB962C8B-B14F-4D97-AF65-F5344CB8AC3E}">
        <p14:creationId xmlns:p14="http://schemas.microsoft.com/office/powerpoint/2010/main" val="113596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Everyone here will understand me when I say that the average member of the insuring public does not understand the first thing about insurance except perhaps the one word they all know is “comprehensive”. We have all heard someone say “oh, I’m not worried about that, I’m insured”. Even my son in law said it to me a couple of weeks ago when one of his employees damaged a customer’s shop front. Don’t be too sure, I thought, but did not say.  </a:t>
            </a:r>
          </a:p>
          <a:p>
            <a:pPr marL="0" indent="0"/>
            <a:endParaRPr lang="en-GB" dirty="0"/>
          </a:p>
          <a:p>
            <a:pPr marL="0" indent="0"/>
            <a:r>
              <a:rPr lang="en-GB" dirty="0"/>
              <a:t>The point I make is simply that customer expectation of insurance is usually far  greater than the actuality; and that is not to say they are right to have the expectation but it is a default position because everyone  seems to believe that “I’m insured” means insured for everything. </a:t>
            </a:r>
          </a:p>
          <a:p>
            <a:pPr marL="0" indent="0"/>
            <a:endParaRPr lang="en-GB" dirty="0"/>
          </a:p>
          <a:p>
            <a:pPr marL="0" indent="0"/>
            <a:r>
              <a:rPr lang="en-GB" dirty="0"/>
              <a:t>We, we know it doesn’t but that expectation is the starting point for many insurance disputes. </a:t>
            </a:r>
          </a:p>
          <a:p>
            <a:pPr marL="0" indent="0"/>
            <a:r>
              <a:rPr lang="en-GB" dirty="0"/>
              <a:t>This perhaps typifies the public expectation:</a:t>
            </a:r>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1</a:t>
            </a:fld>
            <a:endParaRPr lang="en-GB" dirty="0"/>
          </a:p>
        </p:txBody>
      </p:sp>
    </p:spTree>
    <p:extLst>
      <p:ext uri="{BB962C8B-B14F-4D97-AF65-F5344CB8AC3E}">
        <p14:creationId xmlns:p14="http://schemas.microsoft.com/office/powerpoint/2010/main" val="126363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Everyone here will understand me when I say that the average member of the insuring public does not understand the first thing about insurance except perhaps the one word they all know is “comprehensive”. We have all heard someone say “oh, I’m not worried about that, I’m insured”. Even my son in law said it to me a couple of weeks ago when one of his employees damaged a customer’s shop front. Don’t be too sure, I thought, but did not say.  </a:t>
            </a:r>
          </a:p>
          <a:p>
            <a:pPr marL="0" indent="0"/>
            <a:endParaRPr lang="en-GB" dirty="0"/>
          </a:p>
          <a:p>
            <a:pPr marL="0" indent="0"/>
            <a:r>
              <a:rPr lang="en-GB" dirty="0"/>
              <a:t>The point I make is simply that customer expectation of insurance is usually far  greater than the actuality; and that is not to say they are right to have the expectation but it is a default position because everyone  seems to believe that “I’m insured” means insured for everything. </a:t>
            </a:r>
          </a:p>
          <a:p>
            <a:pPr marL="0" indent="0"/>
            <a:endParaRPr lang="en-GB" dirty="0"/>
          </a:p>
          <a:p>
            <a:pPr marL="0" indent="0"/>
            <a:r>
              <a:rPr lang="en-GB" dirty="0"/>
              <a:t>We, we know it doesn’t but that expectation is the starting point for many insurance disputes. </a:t>
            </a:r>
          </a:p>
          <a:p>
            <a:pPr marL="0" indent="0"/>
            <a:r>
              <a:rPr lang="en-GB" dirty="0"/>
              <a:t>This perhaps typifies the public expectation:</a:t>
            </a:r>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2</a:t>
            </a:fld>
            <a:endParaRPr lang="en-GB" dirty="0"/>
          </a:p>
        </p:txBody>
      </p:sp>
    </p:spTree>
    <p:extLst>
      <p:ext uri="{BB962C8B-B14F-4D97-AF65-F5344CB8AC3E}">
        <p14:creationId xmlns:p14="http://schemas.microsoft.com/office/powerpoint/2010/main" val="8708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Everyone here will understand me when I say that the average member of the insuring public does not understand the first thing about insurance except perhaps the one word they all know is “comprehensive”. We have all heard someone say “oh, I’m not worried about that, I’m insured”. Even my son in law said it to me a couple of weeks ago when one of his employees damaged a customer’s shop front. Don’t be too sure, I thought, but did not say.  </a:t>
            </a:r>
          </a:p>
          <a:p>
            <a:pPr marL="0" indent="0"/>
            <a:endParaRPr lang="en-GB" dirty="0"/>
          </a:p>
          <a:p>
            <a:pPr marL="0" indent="0"/>
            <a:r>
              <a:rPr lang="en-GB" dirty="0"/>
              <a:t>The point I make is simply that customer expectation of insurance is usually far  greater than the actuality; and that is not to say they are right to have the expectation but it is a default position because everyone  seems to believe that “I’m insured” means insured for everything. </a:t>
            </a:r>
          </a:p>
          <a:p>
            <a:pPr marL="0" indent="0"/>
            <a:endParaRPr lang="en-GB" dirty="0"/>
          </a:p>
          <a:p>
            <a:pPr marL="0" indent="0"/>
            <a:r>
              <a:rPr lang="en-GB" dirty="0"/>
              <a:t>We, we know it doesn’t but that expectation is the starting point for many insurance disputes. </a:t>
            </a:r>
          </a:p>
          <a:p>
            <a:pPr marL="0" indent="0"/>
            <a:r>
              <a:rPr lang="en-GB" dirty="0"/>
              <a:t>This perhaps typifies the public expectation:</a:t>
            </a:r>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3</a:t>
            </a:fld>
            <a:endParaRPr lang="en-GB" dirty="0"/>
          </a:p>
        </p:txBody>
      </p:sp>
    </p:spTree>
    <p:extLst>
      <p:ext uri="{BB962C8B-B14F-4D97-AF65-F5344CB8AC3E}">
        <p14:creationId xmlns:p14="http://schemas.microsoft.com/office/powerpoint/2010/main" val="428887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Everyone here will understand me when I say that the average member of the insuring public does not understand the first thing about insurance except perhaps the one word they all know is “comprehensive”. We have all heard someone say “oh, I’m not worried about that, I’m insured”. Even my son in law said it to me a couple of weeks ago when one of his employees damaged a customer’s shop front. Don’t be too sure, I thought, but did not say.  </a:t>
            </a:r>
          </a:p>
          <a:p>
            <a:pPr marL="0" indent="0"/>
            <a:endParaRPr lang="en-GB" dirty="0"/>
          </a:p>
          <a:p>
            <a:pPr marL="0" indent="0"/>
            <a:r>
              <a:rPr lang="en-GB" dirty="0"/>
              <a:t>The point I make is simply that customer expectation of insurance is usually far  greater than the actuality; and that is not to say they are right to have the expectation but it is a default position because everyone  seems to believe that “I’m insured” means insured for everything. </a:t>
            </a:r>
          </a:p>
          <a:p>
            <a:pPr marL="0" indent="0"/>
            <a:endParaRPr lang="en-GB" dirty="0"/>
          </a:p>
          <a:p>
            <a:pPr marL="0" indent="0"/>
            <a:r>
              <a:rPr lang="en-GB" dirty="0"/>
              <a:t>We, we know it doesn’t but that expectation is the starting point for many insurance disputes. </a:t>
            </a:r>
          </a:p>
          <a:p>
            <a:pPr marL="0" indent="0"/>
            <a:r>
              <a:rPr lang="en-GB" dirty="0"/>
              <a:t>This perhaps typifies the public expectation:</a:t>
            </a:r>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4</a:t>
            </a:fld>
            <a:endParaRPr lang="en-GB" dirty="0"/>
          </a:p>
        </p:txBody>
      </p:sp>
    </p:spTree>
    <p:extLst>
      <p:ext uri="{BB962C8B-B14F-4D97-AF65-F5344CB8AC3E}">
        <p14:creationId xmlns:p14="http://schemas.microsoft.com/office/powerpoint/2010/main" val="284675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r>
              <a:rPr lang="en-GB" b="1" dirty="0"/>
              <a:t>The public expects that every insurer will do its duty;</a:t>
            </a:r>
          </a:p>
          <a:p>
            <a:pPr marL="0" lvl="0" indent="0"/>
            <a:r>
              <a:rPr lang="en-GB" dirty="0"/>
              <a:t>Every insurance policy is “comprehensive”</a:t>
            </a:r>
          </a:p>
          <a:p>
            <a:pPr marL="0" lvl="0" indent="0"/>
            <a:r>
              <a:rPr lang="en-GB" dirty="0"/>
              <a:t>Every claim will be met with courtesy, speed and in good faith,</a:t>
            </a:r>
          </a:p>
          <a:p>
            <a:pPr marL="0" lvl="0" indent="0"/>
            <a:r>
              <a:rPr lang="en-GB" dirty="0"/>
              <a:t>EXCEPT</a:t>
            </a:r>
          </a:p>
          <a:p>
            <a:pPr lvl="0">
              <a:buFont typeface="+mj-lt"/>
              <a:buAutoNum type="arabicPeriod"/>
            </a:pPr>
            <a:r>
              <a:rPr lang="en-GB" dirty="0"/>
              <a:t>If the claim is clearly and unequivocally excluded by the policy exclusions;</a:t>
            </a:r>
          </a:p>
          <a:p>
            <a:pPr lvl="0">
              <a:buFont typeface="+mj-lt"/>
              <a:buAutoNum type="arabicPeriod"/>
            </a:pPr>
            <a:r>
              <a:rPr lang="en-GB" dirty="0"/>
              <a:t>If the  Insured is clearly and unequivocally in breach of an essential policy condition;</a:t>
            </a:r>
          </a:p>
          <a:p>
            <a:pPr lvl="0">
              <a:buFont typeface="+mj-lt"/>
              <a:buAutoNum type="arabicPeriod"/>
            </a:pPr>
            <a:r>
              <a:rPr lang="en-GB" dirty="0"/>
              <a:t>If the Insured is clearly and unequivocally dishonest or fraudulent;</a:t>
            </a:r>
          </a:p>
          <a:p>
            <a:pPr marL="0" lvl="0" indent="0"/>
            <a:r>
              <a:rPr lang="en-GB" dirty="0"/>
              <a:t>Insurance is an economic necessity of modern life and business and every honest policy holder should be able to rely upon the insurance to protect them when it is needed. </a:t>
            </a:r>
          </a:p>
          <a:p>
            <a:pPr marL="0" lvl="0" indent="0"/>
            <a:r>
              <a:rPr lang="en-GB" dirty="0"/>
              <a:t>Head to head “thank you for your business- pleased you chose us” </a:t>
            </a:r>
          </a:p>
          <a:p>
            <a:pPr marL="0" lvl="0" indent="0"/>
            <a:r>
              <a:rPr lang="en-GB" dirty="0"/>
              <a:t>If you have a claim you will not deal with us.</a:t>
            </a:r>
          </a:p>
          <a:p>
            <a:endParaRPr lang="en-GB" dirty="0"/>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5</a:t>
            </a:fld>
            <a:endParaRPr lang="en-GB" dirty="0"/>
          </a:p>
        </p:txBody>
      </p:sp>
    </p:spTree>
    <p:extLst>
      <p:ext uri="{BB962C8B-B14F-4D97-AF65-F5344CB8AC3E}">
        <p14:creationId xmlns:p14="http://schemas.microsoft.com/office/powerpoint/2010/main" val="74623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indent="-6350"/>
            <a:r>
              <a:rPr lang="en-GB" b="1" dirty="0"/>
              <a:t>Consider: Could more public trust be won by the successful and fair treatment of a complaint, a dispute or a misunderstanding than advertising  “we pay 99.5% of all legitimate claims”.  </a:t>
            </a:r>
            <a:endParaRPr lang="en-GB" dirty="0"/>
          </a:p>
          <a:p>
            <a:pPr marL="6350" indent="-6350"/>
            <a:r>
              <a:rPr lang="en-GB" b="1" dirty="0"/>
              <a:t> </a:t>
            </a:r>
            <a:endParaRPr lang="en-GB" dirty="0"/>
          </a:p>
          <a:p>
            <a:pPr marL="6350" indent="-6350"/>
            <a:r>
              <a:rPr lang="en-GB" b="1" dirty="0"/>
              <a:t>Complaints</a:t>
            </a:r>
            <a:endParaRPr lang="en-GB" dirty="0"/>
          </a:p>
          <a:p>
            <a:pPr marL="6350" indent="-6350"/>
            <a:r>
              <a:rPr lang="en-GB" dirty="0"/>
              <a:t>A problem we often see today is that the compulsory Complaints procedure has too often become a rubber stamp process in which the original decision is upheld with no proper explanation. I have seen only a couple in the last ten years where the insurer has agreed to revise its original decision.</a:t>
            </a:r>
          </a:p>
          <a:p>
            <a:pPr marL="6350" indent="-6350"/>
            <a:r>
              <a:rPr lang="en-GB" b="1" dirty="0"/>
              <a:t>The Outsourcing conundrum</a:t>
            </a:r>
            <a:endParaRPr lang="en-GB" dirty="0"/>
          </a:p>
          <a:p>
            <a:pPr marL="6350" indent="-6350"/>
            <a:r>
              <a:rPr lang="en-GB" dirty="0"/>
              <a:t>The industry now outsources a large part of its claims to third parties; </a:t>
            </a:r>
            <a:r>
              <a:rPr lang="en-GB" i="1" dirty="0"/>
              <a:t>claims management companies, loss adjusters, and lawyers. </a:t>
            </a:r>
            <a:endParaRPr lang="en-GB" dirty="0"/>
          </a:p>
          <a:p>
            <a:pPr marL="6350" indent="-6350"/>
            <a:r>
              <a:rPr lang="en-GB" dirty="0"/>
              <a:t>These companies are not the insurer per se and so are </a:t>
            </a:r>
            <a:r>
              <a:rPr lang="en-GB" i="1" dirty="0"/>
              <a:t>vulnerable to complaint by the Insured</a:t>
            </a:r>
            <a:r>
              <a:rPr lang="en-GB" dirty="0"/>
              <a:t> that they are not dealing with the insurer they chose, paid their money to and relied upon.</a:t>
            </a:r>
          </a:p>
          <a:p>
            <a:pPr marL="6350" indent="-6350"/>
            <a:r>
              <a:rPr lang="en-GB" i="1" dirty="0"/>
              <a:t>The quality of the service of each</a:t>
            </a:r>
            <a:r>
              <a:rPr lang="en-GB" dirty="0"/>
              <a:t> of these varies and in our experience the public’s poor perception of the insurance industry is largely founded upon the person they deal with first and last in the claims process. </a:t>
            </a:r>
          </a:p>
          <a:p>
            <a:endParaRPr lang="en-GB" dirty="0"/>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6</a:t>
            </a:fld>
            <a:endParaRPr lang="en-GB" dirty="0"/>
          </a:p>
        </p:txBody>
      </p:sp>
    </p:spTree>
    <p:extLst>
      <p:ext uri="{BB962C8B-B14F-4D97-AF65-F5344CB8AC3E}">
        <p14:creationId xmlns:p14="http://schemas.microsoft.com/office/powerpoint/2010/main" val="375147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indent="-6350"/>
            <a:r>
              <a:rPr lang="en-GB" sz="1200" dirty="0"/>
              <a:t>A few days later Andy Mann drove the car out of the country and was involved in an accident that killed a woman on the roadside.</a:t>
            </a:r>
          </a:p>
          <a:p>
            <a:pPr marL="6350" indent="-6350"/>
            <a:r>
              <a:rPr lang="en-GB" sz="1200" dirty="0"/>
              <a:t>The insurer found that Andy Mann was not insured because he was not a named driver under the policy.</a:t>
            </a:r>
          </a:p>
          <a:p>
            <a:pPr marL="6350" indent="-6350"/>
            <a:r>
              <a:rPr lang="en-GB" sz="1200" dirty="0"/>
              <a:t>There were in fact two policies with the broker; and there were two Andy </a:t>
            </a:r>
            <a:r>
              <a:rPr lang="en-GB" sz="1200" dirty="0" err="1"/>
              <a:t>Manns</a:t>
            </a:r>
            <a:r>
              <a:rPr lang="en-GB" sz="1200" dirty="0"/>
              <a:t>.</a:t>
            </a:r>
          </a:p>
          <a:p>
            <a:pPr marL="6350" indent="-6350"/>
            <a:r>
              <a:rPr lang="en-GB" sz="1200" dirty="0"/>
              <a:t>Father and son, both, Andy, living at the same address with the same name. Father owned two businesses; a motor dealership and a decorating business. Andy junior was a named driver on the decorating business policy, only.</a:t>
            </a:r>
          </a:p>
          <a:p>
            <a:pPr marL="6350" indent="-6350"/>
            <a:r>
              <a:rPr lang="en-GB" sz="1200" dirty="0"/>
              <a:t>Solicitors for Mr Mann senior recommended suing the broker for breach of contract (Toba) and/or breach of common law duty of care.  </a:t>
            </a:r>
          </a:p>
          <a:p>
            <a:pPr marL="6350" indent="-6350"/>
            <a:r>
              <a:rPr lang="en-GB" sz="1200" dirty="0"/>
              <a:t>The broker pleaded there was no breach of contract or of duty of care because the caller failed to identify himself.</a:t>
            </a:r>
          </a:p>
          <a:p>
            <a:pPr marL="6350" indent="-6350"/>
            <a:endParaRPr lang="en-GB" sz="1200" b="1" dirty="0"/>
          </a:p>
          <a:p>
            <a:pPr marL="6350" indent="-6350"/>
            <a:r>
              <a:rPr lang="en-GB" sz="1200" b="1" dirty="0"/>
              <a:t>DISCUSS</a:t>
            </a: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7</a:t>
            </a:fld>
            <a:endParaRPr lang="en-GB" dirty="0"/>
          </a:p>
        </p:txBody>
      </p:sp>
    </p:spTree>
    <p:extLst>
      <p:ext uri="{BB962C8B-B14F-4D97-AF65-F5344CB8AC3E}">
        <p14:creationId xmlns:p14="http://schemas.microsoft.com/office/powerpoint/2010/main" val="332166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E1C95AB-B501-4594-BF3A-0DAAE2E3D08C}" type="slidenum">
              <a:rPr lang="en-GB" smtClean="0"/>
              <a:pPr>
                <a:defRPr/>
              </a:pPr>
              <a:t>8</a:t>
            </a:fld>
            <a:endParaRPr lang="en-GB" dirty="0"/>
          </a:p>
        </p:txBody>
      </p:sp>
    </p:spTree>
    <p:extLst>
      <p:ext uri="{BB962C8B-B14F-4D97-AF65-F5344CB8AC3E}">
        <p14:creationId xmlns:p14="http://schemas.microsoft.com/office/powerpoint/2010/main" val="4221167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315913" cy="863600"/>
          </a:xfrm>
          <a:prstGeom prst="rect">
            <a:avLst/>
          </a:prstGeom>
          <a:solidFill>
            <a:schemeClr val="accent1"/>
          </a:solidFill>
          <a:ln w="9525">
            <a:noFill/>
            <a:miter lim="800000"/>
            <a:headEnd/>
            <a:tailEnd/>
          </a:ln>
          <a:effectLst/>
        </p:spPr>
        <p:txBody>
          <a:bodyPr wrap="none" anchor="ctr"/>
          <a:lstStyle/>
          <a:p>
            <a:pPr algn="ctr">
              <a:spcBef>
                <a:spcPct val="75000"/>
              </a:spcBef>
              <a:buFontTx/>
              <a:buChar char="–"/>
              <a:defRPr/>
            </a:pPr>
            <a:endParaRPr lang="en-US" dirty="0">
              <a:latin typeface="Arial" charset="0"/>
              <a:cs typeface="Arial" charset="0"/>
            </a:endParaRPr>
          </a:p>
        </p:txBody>
      </p:sp>
      <p:sp>
        <p:nvSpPr>
          <p:cNvPr id="5122" name="Rectangle 2"/>
          <p:cNvSpPr>
            <a:spLocks noGrp="1" noChangeArrowheads="1"/>
          </p:cNvSpPr>
          <p:nvPr>
            <p:ph type="ctrTitle"/>
          </p:nvPr>
        </p:nvSpPr>
        <p:spPr>
          <a:xfrm>
            <a:off x="307975" y="863600"/>
            <a:ext cx="6132930" cy="5105332"/>
          </a:xfrm>
          <a:solidFill>
            <a:schemeClr val="accent2"/>
          </a:solidFill>
        </p:spPr>
        <p:txBody>
          <a:bodyPr anchor="t"/>
          <a:lstStyle>
            <a:lvl1pPr>
              <a:defRPr sz="2000"/>
            </a:lvl1pPr>
          </a:lstStyle>
          <a:p>
            <a:r>
              <a:rPr lang="en-GB" dirty="0"/>
              <a:t>Click to edit master title style</a:t>
            </a:r>
          </a:p>
        </p:txBody>
      </p:sp>
      <p:sp>
        <p:nvSpPr>
          <p:cNvPr id="5123" name="Rectangle 3"/>
          <p:cNvSpPr>
            <a:spLocks noGrp="1" noChangeArrowheads="1"/>
          </p:cNvSpPr>
          <p:nvPr>
            <p:ph type="subTitle" idx="1"/>
          </p:nvPr>
        </p:nvSpPr>
        <p:spPr>
          <a:xfrm>
            <a:off x="307975" y="6070600"/>
            <a:ext cx="9598025" cy="787400"/>
          </a:xfrm>
          <a:solidFill>
            <a:schemeClr val="folHlink"/>
          </a:solidFill>
          <a:ln/>
        </p:spPr>
        <p:txBody>
          <a:bodyPr anchor="b"/>
          <a:lstStyle>
            <a:lvl1pPr>
              <a:defRPr sz="1300" b="1">
                <a:solidFill>
                  <a:schemeClr val="tx1"/>
                </a:solidFill>
              </a:defRPr>
            </a:lvl1pPr>
          </a:lstStyle>
          <a:p>
            <a:r>
              <a:rPr lang="en-GB"/>
              <a:t>Click to edit Master subtitle style</a:t>
            </a:r>
          </a:p>
        </p:txBody>
      </p:sp>
      <p:pic>
        <p:nvPicPr>
          <p:cNvPr id="9" name="Picture 8">
            <a:extLst>
              <a:ext uri="{FF2B5EF4-FFF2-40B4-BE49-F238E27FC236}">
                <a16:creationId xmlns="" xmlns:a16="http://schemas.microsoft.com/office/drawing/2014/main" id="{590C5A83-A696-BC43-BD65-660E36C5A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06" y="-101824"/>
            <a:ext cx="3418646" cy="1067092"/>
          </a:xfrm>
          <a:prstGeom prst="rect">
            <a:avLst/>
          </a:prstGeom>
        </p:spPr>
      </p:pic>
      <p:pic>
        <p:nvPicPr>
          <p:cNvPr id="3" name="Picture 2">
            <a:extLst>
              <a:ext uri="{FF2B5EF4-FFF2-40B4-BE49-F238E27FC236}">
                <a16:creationId xmlns="" xmlns:a16="http://schemas.microsoft.com/office/drawing/2014/main" id="{11C821DD-72BB-7A47-A219-5B379A55282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870" r="25927"/>
          <a:stretch/>
        </p:blipFill>
        <p:spPr>
          <a:xfrm>
            <a:off x="6440905" y="863600"/>
            <a:ext cx="3465095" cy="51053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07288" y="862013"/>
            <a:ext cx="2398712" cy="5362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7975" y="862013"/>
            <a:ext cx="7046913" cy="536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7975" y="862013"/>
            <a:ext cx="9598025" cy="622300"/>
          </a:xfrm>
        </p:spPr>
        <p:txBody>
          <a:bodyPr/>
          <a:lstStyle/>
          <a:p>
            <a:r>
              <a:rPr lang="en-US"/>
              <a:t>Click to edit Master title style</a:t>
            </a:r>
            <a:endParaRPr lang="en-GB"/>
          </a:p>
        </p:txBody>
      </p:sp>
      <p:sp>
        <p:nvSpPr>
          <p:cNvPr id="3" name="Table Placeholder 2"/>
          <p:cNvSpPr>
            <a:spLocks noGrp="1"/>
          </p:cNvSpPr>
          <p:nvPr>
            <p:ph type="tbl" idx="1"/>
          </p:nvPr>
        </p:nvSpPr>
        <p:spPr>
          <a:xfrm>
            <a:off x="307975" y="1625600"/>
            <a:ext cx="9283700" cy="4598988"/>
          </a:xfrm>
        </p:spPr>
        <p:txBody>
          <a:bodyPr/>
          <a:lstStyle/>
          <a:p>
            <a:pPr lvl="0"/>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2184934"/>
            <a:ext cx="6602964" cy="4039653"/>
          </a:xfrm>
        </p:spPr>
        <p:txBody>
          <a:bodyPr/>
          <a:lstStyle>
            <a:lvl1pPr>
              <a:defRPr sz="24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2">
            <a:extLst>
              <a:ext uri="{FF2B5EF4-FFF2-40B4-BE49-F238E27FC236}">
                <a16:creationId xmlns="" xmlns:a16="http://schemas.microsoft.com/office/drawing/2014/main" id="{D9C77299-E009-5E43-82BA-4881CE365B06}"/>
              </a:ext>
            </a:extLst>
          </p:cNvPr>
          <p:cNvSpPr>
            <a:spLocks noGrp="1" noChangeArrowheads="1"/>
          </p:cNvSpPr>
          <p:nvPr>
            <p:ph type="title"/>
          </p:nvPr>
        </p:nvSpPr>
        <p:spPr bwMode="auto">
          <a:xfrm>
            <a:off x="307975" y="862012"/>
            <a:ext cx="9598025" cy="869066"/>
          </a:xfrm>
          <a:prstGeom prst="rect">
            <a:avLst/>
          </a:prstGeom>
          <a:solidFill>
            <a:schemeClr val="folHlink"/>
          </a:solidFill>
          <a:ln w="9525">
            <a:noFill/>
            <a:miter lim="800000"/>
            <a:headEnd/>
            <a:tailEnd/>
          </a:ln>
        </p:spPr>
        <p:txBody>
          <a:bodyPr vert="horz" wrap="square" lIns="144000" tIns="144000" rIns="144000" bIns="144000" numCol="1" anchor="ctr" anchorCtr="0" compatLnSpc="1">
            <a:prstTxWarp prst="textNoShape">
              <a:avLst/>
            </a:prstTxWarp>
          </a:bodyPr>
          <a:lstStyle>
            <a:lvl1pPr>
              <a:defRPr sz="2800"/>
            </a:lvl1pPr>
          </a:lstStyle>
          <a:p>
            <a:pPr lvl="0"/>
            <a:r>
              <a:rPr lang="en-GB" dirty="0"/>
              <a:t>Click to edit master title style</a:t>
            </a:r>
          </a:p>
        </p:txBody>
      </p:sp>
      <p:sp>
        <p:nvSpPr>
          <p:cNvPr id="5" name="TextBox 4">
            <a:extLst>
              <a:ext uri="{FF2B5EF4-FFF2-40B4-BE49-F238E27FC236}">
                <a16:creationId xmlns="" xmlns:a16="http://schemas.microsoft.com/office/drawing/2014/main" id="{9D6F64F2-8ED3-0444-A5CF-1FC38B7200C8}"/>
              </a:ext>
            </a:extLst>
          </p:cNvPr>
          <p:cNvSpPr txBox="1"/>
          <p:nvPr userDrawn="1"/>
        </p:nvSpPr>
        <p:spPr>
          <a:xfrm>
            <a:off x="404261" y="6448926"/>
            <a:ext cx="6628999"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kern="1200" dirty="0">
                <a:solidFill>
                  <a:schemeClr val="hlink"/>
                </a:solidFill>
                <a:effectLst/>
                <a:latin typeface="Arial" pitchFamily="34" charset="0"/>
                <a:ea typeface="+mn-ea"/>
                <a:cs typeface="Arial" pitchFamily="34" charset="0"/>
              </a:rPr>
              <a:t>Insurance Disputes - Lessons Learned - and how to manage them</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b="0" kern="1200" dirty="0">
              <a:solidFill>
                <a:schemeClr val="hlink"/>
              </a:solidFill>
              <a:effectLst/>
              <a:latin typeface="Arial" pitchFamily="34" charset="0"/>
              <a:ea typeface="+mn-ea"/>
              <a:cs typeface="Arial" pitchFamily="34" charset="0"/>
            </a:endParaRPr>
          </a:p>
          <a:p>
            <a:endParaRPr lang="en-US" dirty="0"/>
          </a:p>
        </p:txBody>
      </p:sp>
      <p:sp>
        <p:nvSpPr>
          <p:cNvPr id="6" name="TextBox 5">
            <a:extLst>
              <a:ext uri="{FF2B5EF4-FFF2-40B4-BE49-F238E27FC236}">
                <a16:creationId xmlns="" xmlns:a16="http://schemas.microsoft.com/office/drawing/2014/main" id="{E3E10BAB-F15E-5B4C-AFD3-B6FEB0A971D5}"/>
              </a:ext>
            </a:extLst>
          </p:cNvPr>
          <p:cNvSpPr txBox="1"/>
          <p:nvPr userDrawn="1"/>
        </p:nvSpPr>
        <p:spPr>
          <a:xfrm>
            <a:off x="7159592" y="6448925"/>
            <a:ext cx="2531445" cy="58477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b="0" kern="1200" dirty="0">
                <a:solidFill>
                  <a:schemeClr val="hlink"/>
                </a:solidFill>
                <a:effectLst/>
                <a:latin typeface="Arial" pitchFamily="34" charset="0"/>
                <a:ea typeface="+mn-ea"/>
                <a:cs typeface="Arial" pitchFamily="34" charset="0"/>
              </a:rPr>
              <a:t>September 2019</a:t>
            </a:r>
          </a:p>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7975" y="1625600"/>
            <a:ext cx="456565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6025" y="1625600"/>
            <a:ext cx="456565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2420" y="861779"/>
            <a:ext cx="9593580" cy="736015"/>
          </a:xfrm>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a:xfrm>
            <a:off x="312420" y="1722487"/>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B5509E1-5C02-7949-85EA-BCE0E1CD6D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5329" y="-45681"/>
            <a:ext cx="3418646" cy="1067092"/>
          </a:xfrm>
          <a:prstGeom prst="rect">
            <a:avLst/>
          </a:prstGeom>
        </p:spPr>
      </p:pic>
      <p:sp>
        <p:nvSpPr>
          <p:cNvPr id="1026" name="Rectangle 2"/>
          <p:cNvSpPr>
            <a:spLocks noGrp="1" noChangeArrowheads="1"/>
          </p:cNvSpPr>
          <p:nvPr>
            <p:ph type="title"/>
          </p:nvPr>
        </p:nvSpPr>
        <p:spPr bwMode="auto">
          <a:xfrm>
            <a:off x="307975" y="862013"/>
            <a:ext cx="9598025" cy="622300"/>
          </a:xfrm>
          <a:prstGeom prst="rect">
            <a:avLst/>
          </a:prstGeom>
          <a:solidFill>
            <a:schemeClr val="folHlink"/>
          </a:solidFill>
          <a:ln w="9525">
            <a:noFill/>
            <a:miter lim="800000"/>
            <a:headEnd/>
            <a:tailEnd/>
          </a:ln>
        </p:spPr>
        <p:txBody>
          <a:bodyPr vert="horz" wrap="square" lIns="144000" tIns="144000" rIns="144000" bIns="14400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7975" y="1625600"/>
            <a:ext cx="9283700" cy="4598988"/>
          </a:xfrm>
          <a:prstGeom prst="rect">
            <a:avLst/>
          </a:prstGeom>
          <a:noFill/>
          <a:ln w="9525" algn="ctr">
            <a:noFill/>
            <a:miter lim="800000"/>
            <a:headEnd/>
            <a:tailEnd/>
          </a:ln>
        </p:spPr>
        <p:txBody>
          <a:bodyPr vert="horz" wrap="square" lIns="144000" tIns="144000" rIns="144000" bIns="144000" numCol="1" anchor="t" anchorCtr="0" compatLnSpc="1">
            <a:prstTxWarp prst="textNoShape">
              <a:avLst/>
            </a:prstTxWarp>
          </a:bodyPr>
          <a:lstStyle/>
          <a:p>
            <a:pPr lvl="0"/>
            <a:r>
              <a:rPr lang="en-GB"/>
              <a:t>Click to edit Master text styles	</a:t>
            </a:r>
          </a:p>
          <a:p>
            <a:pPr lvl="1"/>
            <a:r>
              <a:rPr lang="en-GB"/>
              <a:t>First level </a:t>
            </a:r>
          </a:p>
          <a:p>
            <a:pPr lvl="2"/>
            <a:r>
              <a:rPr lang="en-GB"/>
              <a:t>second level</a:t>
            </a:r>
          </a:p>
        </p:txBody>
      </p:sp>
      <p:sp>
        <p:nvSpPr>
          <p:cNvPr id="4100" name="Rectangle 4"/>
          <p:cNvSpPr>
            <a:spLocks noChangeArrowheads="1"/>
          </p:cNvSpPr>
          <p:nvPr/>
        </p:nvSpPr>
        <p:spPr bwMode="auto">
          <a:xfrm>
            <a:off x="0" y="0"/>
            <a:ext cx="315913" cy="863600"/>
          </a:xfrm>
          <a:prstGeom prst="rect">
            <a:avLst/>
          </a:prstGeom>
          <a:solidFill>
            <a:schemeClr val="accent1"/>
          </a:solidFill>
          <a:ln w="9525">
            <a:noFill/>
            <a:miter lim="800000"/>
            <a:headEnd/>
            <a:tailEnd/>
          </a:ln>
          <a:effectLst/>
        </p:spPr>
        <p:txBody>
          <a:bodyPr wrap="none" anchor="ctr"/>
          <a:lstStyle/>
          <a:p>
            <a:pPr algn="ctr">
              <a:spcBef>
                <a:spcPct val="75000"/>
              </a:spcBef>
              <a:buFontTx/>
              <a:buChar char="–"/>
              <a:defRPr/>
            </a:pPr>
            <a:endParaRPr lang="en-US" dirty="0">
              <a:latin typeface="Arial" charset="0"/>
              <a:cs typeface="Arial" charset="0"/>
            </a:endParaRPr>
          </a:p>
        </p:txBody>
      </p:sp>
      <p:sp>
        <p:nvSpPr>
          <p:cNvPr id="4104" name="Rectangle 8"/>
          <p:cNvSpPr>
            <a:spLocks noChangeArrowheads="1"/>
          </p:cNvSpPr>
          <p:nvPr/>
        </p:nvSpPr>
        <p:spPr bwMode="auto">
          <a:xfrm>
            <a:off x="0" y="6210300"/>
            <a:ext cx="315913" cy="647700"/>
          </a:xfrm>
          <a:prstGeom prst="rect">
            <a:avLst/>
          </a:prstGeom>
          <a:solidFill>
            <a:schemeClr val="accent1"/>
          </a:solidFill>
          <a:ln w="9525">
            <a:noFill/>
            <a:miter lim="800000"/>
            <a:headEnd/>
            <a:tailEnd/>
          </a:ln>
          <a:effectLst/>
        </p:spPr>
        <p:txBody>
          <a:bodyPr wrap="none" anchor="ctr"/>
          <a:lstStyle/>
          <a:p>
            <a:pPr algn="ctr">
              <a:spcBef>
                <a:spcPct val="75000"/>
              </a:spcBef>
              <a:buFontTx/>
              <a:buChar char="–"/>
              <a:defRPr/>
            </a:pPr>
            <a:endParaRPr lang="en-US" dirty="0">
              <a:latin typeface="Arial" charset="0"/>
              <a:cs typeface="Arial" charset="0"/>
            </a:endParaRPr>
          </a:p>
        </p:txBody>
      </p:sp>
      <p:sp>
        <p:nvSpPr>
          <p:cNvPr id="4105" name="Freeform 9"/>
          <p:cNvSpPr>
            <a:spLocks/>
          </p:cNvSpPr>
          <p:nvPr/>
        </p:nvSpPr>
        <p:spPr bwMode="auto">
          <a:xfrm>
            <a:off x="300038" y="6203950"/>
            <a:ext cx="9605962" cy="12700"/>
          </a:xfrm>
          <a:custGeom>
            <a:avLst/>
            <a:gdLst/>
            <a:ahLst/>
            <a:cxnLst>
              <a:cxn ang="0">
                <a:pos x="0" y="8"/>
              </a:cxn>
              <a:cxn ang="0">
                <a:pos x="6051" y="0"/>
              </a:cxn>
            </a:cxnLst>
            <a:rect l="0" t="0" r="r" b="b"/>
            <a:pathLst>
              <a:path w="6051" h="8">
                <a:moveTo>
                  <a:pt x="0" y="8"/>
                </a:moveTo>
                <a:lnTo>
                  <a:pt x="6051" y="0"/>
                </a:lnTo>
              </a:path>
            </a:pathLst>
          </a:custGeom>
          <a:noFill/>
          <a:ln w="12700">
            <a:solidFill>
              <a:schemeClr val="accent1"/>
            </a:solidFill>
            <a:round/>
            <a:headEnd/>
            <a:tailEnd/>
          </a:ln>
          <a:effectLst/>
        </p:spPr>
        <p:txBody>
          <a:bodyPr lIns="144000" tIns="72000"/>
          <a:lstStyle/>
          <a:p>
            <a:pPr algn="ctr">
              <a:spcBef>
                <a:spcPct val="75000"/>
              </a:spcBef>
              <a:buFontTx/>
              <a:buChar char="–"/>
              <a:defRPr/>
            </a:pPr>
            <a:endParaRPr lang="en-US"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33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Clr>
          <a:schemeClr val="folHlink"/>
        </a:buClr>
        <a:buSzPct val="80000"/>
        <a:buFont typeface="Wingdings" pitchFamily="2" charset="2"/>
        <a:defRPr sz="1200">
          <a:solidFill>
            <a:schemeClr val="hlink"/>
          </a:solidFill>
          <a:latin typeface="+mn-lt"/>
          <a:ea typeface="+mn-ea"/>
          <a:cs typeface="+mn-cs"/>
        </a:defRPr>
      </a:lvl1pPr>
      <a:lvl2pPr marL="263525" indent="-261938" algn="l" rtl="0" eaLnBrk="0" fontAlgn="base" hangingPunct="0">
        <a:spcBef>
          <a:spcPct val="50000"/>
        </a:spcBef>
        <a:spcAft>
          <a:spcPct val="0"/>
        </a:spcAft>
        <a:buClr>
          <a:schemeClr val="accent2"/>
        </a:buClr>
        <a:buFont typeface="Wingdings" pitchFamily="2" charset="2"/>
        <a:buChar char="n"/>
        <a:defRPr sz="1000">
          <a:solidFill>
            <a:schemeClr val="hlink"/>
          </a:solidFill>
          <a:latin typeface="+mn-lt"/>
          <a:cs typeface="+mn-cs"/>
        </a:defRPr>
      </a:lvl2pPr>
      <a:lvl3pPr marL="538163" indent="-273050" algn="l" rtl="0" eaLnBrk="0" fontAlgn="base" hangingPunct="0">
        <a:spcBef>
          <a:spcPct val="25000"/>
        </a:spcBef>
        <a:spcAft>
          <a:spcPct val="0"/>
        </a:spcAft>
        <a:buClr>
          <a:schemeClr val="accent2"/>
        </a:buClr>
        <a:buFont typeface="Arial" pitchFamily="34" charset="0"/>
        <a:buChar char="–"/>
        <a:defRPr sz="1000">
          <a:solidFill>
            <a:schemeClr val="hlink"/>
          </a:solidFill>
          <a:latin typeface="+mn-lt"/>
          <a:cs typeface="+mn-cs"/>
        </a:defRPr>
      </a:lvl3pPr>
      <a:lvl4pPr marL="814388" indent="-274638" algn="l" rtl="0" eaLnBrk="0" fontAlgn="base" hangingPunct="0">
        <a:spcBef>
          <a:spcPct val="25000"/>
        </a:spcBef>
        <a:spcAft>
          <a:spcPct val="0"/>
        </a:spcAft>
        <a:buClr>
          <a:schemeClr val="accent2"/>
        </a:buClr>
        <a:buFont typeface="Wingdings" pitchFamily="2" charset="2"/>
        <a:defRPr sz="1000">
          <a:solidFill>
            <a:schemeClr val="hlink"/>
          </a:solidFill>
          <a:latin typeface="+mn-lt"/>
          <a:cs typeface="+mn-cs"/>
        </a:defRPr>
      </a:lvl4pPr>
      <a:lvl5pPr marL="1079500" indent="-263525" algn="l" rtl="0" eaLnBrk="0" fontAlgn="base" hangingPunct="0">
        <a:spcBef>
          <a:spcPct val="25000"/>
        </a:spcBef>
        <a:spcAft>
          <a:spcPct val="0"/>
        </a:spcAft>
        <a:buClr>
          <a:schemeClr val="accent2"/>
        </a:buClr>
        <a:buFont typeface="Arial" pitchFamily="34" charset="0"/>
        <a:buChar char="–"/>
        <a:defRPr sz="1000">
          <a:solidFill>
            <a:schemeClr val="hlink"/>
          </a:solidFill>
          <a:latin typeface="+mn-lt"/>
          <a:cs typeface="+mn-cs"/>
        </a:defRPr>
      </a:lvl5pPr>
      <a:lvl6pPr marL="1536700" indent="-263525" algn="l" rtl="0" fontAlgn="base">
        <a:spcBef>
          <a:spcPct val="25000"/>
        </a:spcBef>
        <a:spcAft>
          <a:spcPct val="0"/>
        </a:spcAft>
        <a:buClr>
          <a:schemeClr val="accent2"/>
        </a:buClr>
        <a:buFont typeface="Arial" charset="0"/>
        <a:buChar char="–"/>
        <a:defRPr sz="1000">
          <a:solidFill>
            <a:schemeClr val="hlink"/>
          </a:solidFill>
          <a:latin typeface="+mn-lt"/>
          <a:cs typeface="+mn-cs"/>
        </a:defRPr>
      </a:lvl6pPr>
      <a:lvl7pPr marL="1993900" indent="-263525" algn="l" rtl="0" fontAlgn="base">
        <a:spcBef>
          <a:spcPct val="25000"/>
        </a:spcBef>
        <a:spcAft>
          <a:spcPct val="0"/>
        </a:spcAft>
        <a:buClr>
          <a:schemeClr val="accent2"/>
        </a:buClr>
        <a:buFont typeface="Arial" charset="0"/>
        <a:buChar char="–"/>
        <a:defRPr sz="1000">
          <a:solidFill>
            <a:schemeClr val="hlink"/>
          </a:solidFill>
          <a:latin typeface="+mn-lt"/>
          <a:cs typeface="+mn-cs"/>
        </a:defRPr>
      </a:lvl7pPr>
      <a:lvl8pPr marL="2451100" indent="-263525" algn="l" rtl="0" fontAlgn="base">
        <a:spcBef>
          <a:spcPct val="25000"/>
        </a:spcBef>
        <a:spcAft>
          <a:spcPct val="0"/>
        </a:spcAft>
        <a:buClr>
          <a:schemeClr val="accent2"/>
        </a:buClr>
        <a:buFont typeface="Arial" charset="0"/>
        <a:buChar char="–"/>
        <a:defRPr sz="1000">
          <a:solidFill>
            <a:schemeClr val="hlink"/>
          </a:solidFill>
          <a:latin typeface="+mn-lt"/>
          <a:cs typeface="+mn-cs"/>
        </a:defRPr>
      </a:lvl8pPr>
      <a:lvl9pPr marL="2908300" indent="-263525" algn="l" rtl="0" fontAlgn="base">
        <a:spcBef>
          <a:spcPct val="25000"/>
        </a:spcBef>
        <a:spcAft>
          <a:spcPct val="0"/>
        </a:spcAft>
        <a:buClr>
          <a:schemeClr val="accent2"/>
        </a:buClr>
        <a:buFont typeface="Arial" charset="0"/>
        <a:buChar char="–"/>
        <a:defRPr sz="1000">
          <a:solidFill>
            <a:schemeClr val="hlink"/>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p:txBody>
          <a:bodyPr/>
          <a:lstStyle/>
          <a:p>
            <a:r>
              <a:rPr lang="en-GB" sz="3200" dirty="0"/>
              <a:t/>
            </a:r>
            <a:br>
              <a:rPr lang="en-GB" sz="3200" dirty="0"/>
            </a:br>
            <a:r>
              <a:rPr lang="en-GB" sz="3200" dirty="0"/>
              <a:t/>
            </a:r>
            <a:br>
              <a:rPr lang="en-GB" sz="3200" dirty="0"/>
            </a:br>
            <a:r>
              <a:rPr lang="en-GB" sz="3200" dirty="0"/>
              <a:t/>
            </a:r>
            <a:br>
              <a:rPr lang="en-GB" sz="3200" dirty="0"/>
            </a:br>
            <a:r>
              <a:rPr lang="en-GB" sz="3200" dirty="0"/>
              <a:t>Insurance Disputes</a:t>
            </a:r>
            <a:br>
              <a:rPr lang="en-GB" sz="3200" dirty="0"/>
            </a:br>
            <a:r>
              <a:rPr lang="en-GB" sz="3200" dirty="0"/>
              <a:t/>
            </a:r>
            <a:br>
              <a:rPr lang="en-GB" sz="3200" dirty="0"/>
            </a:br>
            <a:r>
              <a:rPr lang="en-GB" dirty="0"/>
              <a:t>Insurance Disputes - Lessons Learned -</a:t>
            </a:r>
            <a:br>
              <a:rPr lang="en-GB" dirty="0"/>
            </a:br>
            <a:r>
              <a:rPr lang="en-GB" dirty="0"/>
              <a:t/>
            </a:r>
            <a:br>
              <a:rPr lang="en-GB" dirty="0"/>
            </a:br>
            <a:r>
              <a:rPr lang="en-GB" dirty="0"/>
              <a:t>and how to manage them</a:t>
            </a:r>
            <a:br>
              <a:rPr lang="en-GB" dirty="0"/>
            </a:br>
            <a:r>
              <a:rPr lang="en-GB" dirty="0"/>
              <a:t/>
            </a:r>
            <a:br>
              <a:rPr lang="en-GB" dirty="0"/>
            </a:br>
            <a:r>
              <a:rPr lang="en-GB" dirty="0"/>
              <a:t/>
            </a:r>
            <a:br>
              <a:rPr lang="en-GB" dirty="0"/>
            </a:br>
            <a:endParaRPr lang="en-GB" sz="3200" dirty="0"/>
          </a:p>
        </p:txBody>
      </p:sp>
      <p:sp>
        <p:nvSpPr>
          <p:cNvPr id="13315" name="Rectangle 6"/>
          <p:cNvSpPr>
            <a:spLocks noGrp="1" noChangeArrowheads="1"/>
          </p:cNvSpPr>
          <p:nvPr>
            <p:ph type="subTitle" idx="1"/>
          </p:nvPr>
        </p:nvSpPr>
        <p:spPr/>
        <p:txBody>
          <a:bodyPr/>
          <a:lstStyle/>
          <a:p>
            <a:pPr marL="0" indent="0" eaLnBrk="1" hangingPunct="1"/>
            <a:r>
              <a:rPr lang="en-GB" dirty="0"/>
              <a:t>September 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C110395-70B8-FF4D-8C5D-7ACBA2D69C6B}"/>
              </a:ext>
            </a:extLst>
          </p:cNvPr>
          <p:cNvSpPr>
            <a:spLocks noGrp="1"/>
          </p:cNvSpPr>
          <p:nvPr>
            <p:ph idx="1"/>
          </p:nvPr>
        </p:nvSpPr>
        <p:spPr>
          <a:xfrm>
            <a:off x="490855" y="1920438"/>
            <a:ext cx="6233502" cy="4039653"/>
          </a:xfrm>
        </p:spPr>
        <p:txBody>
          <a:bodyPr/>
          <a:lstStyle/>
          <a:p>
            <a:pPr marL="0" indent="0"/>
            <a:endParaRPr lang="en-GB" sz="1600" dirty="0"/>
          </a:p>
          <a:p>
            <a:pPr marL="0" indent="0"/>
            <a:endParaRPr lang="en-GB" sz="1600" dirty="0"/>
          </a:p>
          <a:p>
            <a:pPr marL="0" indent="0"/>
            <a:endParaRPr lang="en-GB" sz="1600" dirty="0"/>
          </a:p>
          <a:p>
            <a:pPr marL="0" indent="0"/>
            <a:endParaRPr lang="en-GB" sz="1600" dirty="0"/>
          </a:p>
          <a:p>
            <a:pPr marL="0" indent="0" algn="ctr"/>
            <a:r>
              <a:rPr lang="en-GB" sz="2000" b="1" dirty="0" smtClean="0"/>
              <a:t>What does this mean?</a:t>
            </a:r>
          </a:p>
          <a:p>
            <a:pPr marL="0" indent="0" algn="ctr"/>
            <a:r>
              <a:rPr lang="en-GB" sz="2000" dirty="0" smtClean="0"/>
              <a:t>“England confides (expects) </a:t>
            </a:r>
            <a:r>
              <a:rPr lang="en-GB" sz="2000" dirty="0"/>
              <a:t>that every man will do his </a:t>
            </a:r>
            <a:r>
              <a:rPr lang="en-GB" sz="2000" dirty="0" smtClean="0"/>
              <a:t>duty”</a:t>
            </a:r>
            <a:endParaRPr lang="en-GB" sz="2000" b="1" dirty="0"/>
          </a:p>
          <a:p>
            <a:pPr marL="0" indent="0" algn="ctr"/>
            <a:endParaRPr lang="en-GB" sz="1500" b="1" dirty="0"/>
          </a:p>
        </p:txBody>
      </p:sp>
      <p:sp>
        <p:nvSpPr>
          <p:cNvPr id="3" name="Title 2">
            <a:extLst>
              <a:ext uri="{FF2B5EF4-FFF2-40B4-BE49-F238E27FC236}">
                <a16:creationId xmlns="" xmlns:a16="http://schemas.microsoft.com/office/drawing/2014/main" id="{BB483263-A8D4-D04A-B1AF-5030203D535D}"/>
              </a:ext>
            </a:extLst>
          </p:cNvPr>
          <p:cNvSpPr>
            <a:spLocks noGrp="1"/>
          </p:cNvSpPr>
          <p:nvPr>
            <p:ph type="title"/>
          </p:nvPr>
        </p:nvSpPr>
        <p:spPr/>
        <p:txBody>
          <a:bodyPr/>
          <a:lstStyle/>
          <a:p>
            <a:pPr lvl="0"/>
            <a:r>
              <a:rPr lang="en-GB" dirty="0" smtClean="0"/>
              <a:t>Flag it up!</a:t>
            </a:r>
            <a:endParaRPr lang="en-GB" dirty="0"/>
          </a:p>
        </p:txBody>
      </p:sp>
      <p:pic>
        <p:nvPicPr>
          <p:cNvPr id="8" name="Picture 7">
            <a:extLst>
              <a:ext uri="{FF2B5EF4-FFF2-40B4-BE49-F238E27FC236}">
                <a16:creationId xmlns="" xmlns:a16="http://schemas.microsoft.com/office/drawing/2014/main" id="{3D0CA337-A0C8-3848-BD4D-F93276D72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63" y="1731077"/>
            <a:ext cx="3107738" cy="4473145"/>
          </a:xfrm>
          <a:prstGeom prst="rect">
            <a:avLst/>
          </a:prstGeom>
        </p:spPr>
      </p:pic>
    </p:spTree>
    <p:extLst>
      <p:ext uri="{BB962C8B-B14F-4D97-AF65-F5344CB8AC3E}">
        <p14:creationId xmlns:p14="http://schemas.microsoft.com/office/powerpoint/2010/main" val="21206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C110395-70B8-FF4D-8C5D-7ACBA2D69C6B}"/>
              </a:ext>
            </a:extLst>
          </p:cNvPr>
          <p:cNvSpPr>
            <a:spLocks noGrp="1"/>
          </p:cNvSpPr>
          <p:nvPr>
            <p:ph idx="1"/>
          </p:nvPr>
        </p:nvSpPr>
        <p:spPr>
          <a:xfrm>
            <a:off x="490855" y="1920438"/>
            <a:ext cx="6233502" cy="4039653"/>
          </a:xfrm>
        </p:spPr>
        <p:txBody>
          <a:bodyPr/>
          <a:lstStyle/>
          <a:p>
            <a:pPr marL="0" indent="0"/>
            <a:endParaRPr lang="en-GB" sz="1600" dirty="0"/>
          </a:p>
          <a:p>
            <a:pPr marL="0" indent="0"/>
            <a:endParaRPr lang="en-GB" sz="1600" dirty="0"/>
          </a:p>
          <a:p>
            <a:pPr marL="0" indent="0"/>
            <a:endParaRPr lang="en-GB" sz="1600" dirty="0"/>
          </a:p>
          <a:p>
            <a:pPr marL="0" indent="0"/>
            <a:endParaRPr lang="en-GB" sz="1600" dirty="0"/>
          </a:p>
          <a:p>
            <a:pPr marL="0" indent="0" algn="ctr"/>
            <a:r>
              <a:rPr lang="en-GB" sz="2000" b="1" dirty="0"/>
              <a:t>The Public Expects </a:t>
            </a:r>
          </a:p>
          <a:p>
            <a:pPr marL="0" indent="0" algn="ctr"/>
            <a:r>
              <a:rPr lang="en-GB" sz="2000" b="1" dirty="0"/>
              <a:t>WHAT </a:t>
            </a:r>
            <a:r>
              <a:rPr lang="en-GB" sz="2000" b="1" i="1" dirty="0"/>
              <a:t>IT</a:t>
            </a:r>
            <a:r>
              <a:rPr lang="en-GB" sz="2000" b="1" dirty="0"/>
              <a:t> BELIEVES IS RIGHT and FAIR</a:t>
            </a:r>
            <a:endParaRPr lang="en-GB" sz="1500" b="1" dirty="0"/>
          </a:p>
        </p:txBody>
      </p:sp>
      <p:sp>
        <p:nvSpPr>
          <p:cNvPr id="3" name="Title 2">
            <a:extLst>
              <a:ext uri="{FF2B5EF4-FFF2-40B4-BE49-F238E27FC236}">
                <a16:creationId xmlns="" xmlns:a16="http://schemas.microsoft.com/office/drawing/2014/main" id="{BB483263-A8D4-D04A-B1AF-5030203D535D}"/>
              </a:ext>
            </a:extLst>
          </p:cNvPr>
          <p:cNvSpPr>
            <a:spLocks noGrp="1"/>
          </p:cNvSpPr>
          <p:nvPr>
            <p:ph type="title"/>
          </p:nvPr>
        </p:nvSpPr>
        <p:spPr/>
        <p:txBody>
          <a:bodyPr/>
          <a:lstStyle/>
          <a:p>
            <a:pPr lvl="0"/>
            <a:r>
              <a:rPr lang="en-GB" dirty="0"/>
              <a:t>EXPECTATION </a:t>
            </a:r>
            <a:r>
              <a:rPr lang="en-GB" dirty="0" smtClean="0"/>
              <a:t>?</a:t>
            </a:r>
            <a:endParaRPr lang="en-GB" dirty="0"/>
          </a:p>
        </p:txBody>
      </p:sp>
      <p:pic>
        <p:nvPicPr>
          <p:cNvPr id="8" name="Picture 7">
            <a:extLst>
              <a:ext uri="{FF2B5EF4-FFF2-40B4-BE49-F238E27FC236}">
                <a16:creationId xmlns="" xmlns:a16="http://schemas.microsoft.com/office/drawing/2014/main" id="{3D0CA337-A0C8-3848-BD4D-F93276D72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63" y="1731077"/>
            <a:ext cx="3107738" cy="4473145"/>
          </a:xfrm>
          <a:prstGeom prst="rect">
            <a:avLst/>
          </a:prstGeom>
        </p:spPr>
      </p:pic>
    </p:spTree>
    <p:extLst>
      <p:ext uri="{BB962C8B-B14F-4D97-AF65-F5344CB8AC3E}">
        <p14:creationId xmlns:p14="http://schemas.microsoft.com/office/powerpoint/2010/main" val="137312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C110395-70B8-FF4D-8C5D-7ACBA2D69C6B}"/>
              </a:ext>
            </a:extLst>
          </p:cNvPr>
          <p:cNvSpPr>
            <a:spLocks noGrp="1"/>
          </p:cNvSpPr>
          <p:nvPr>
            <p:ph idx="1"/>
          </p:nvPr>
        </p:nvSpPr>
        <p:spPr>
          <a:xfrm>
            <a:off x="490855" y="1920438"/>
            <a:ext cx="6233502" cy="4039653"/>
          </a:xfrm>
        </p:spPr>
        <p:txBody>
          <a:bodyPr/>
          <a:lstStyle/>
          <a:p>
            <a:pPr marL="0" indent="0"/>
            <a:endParaRPr lang="en-GB" sz="1600" dirty="0"/>
          </a:p>
          <a:p>
            <a:pPr marL="0" indent="0"/>
            <a:endParaRPr lang="en-GB" sz="1600" dirty="0"/>
          </a:p>
          <a:p>
            <a:pPr marL="0" indent="0"/>
            <a:endParaRPr lang="en-GB" sz="1600" dirty="0"/>
          </a:p>
          <a:p>
            <a:pPr marL="0" indent="0"/>
            <a:endParaRPr lang="en-GB" sz="1600" dirty="0"/>
          </a:p>
          <a:p>
            <a:pPr marL="0" indent="0" algn="ctr"/>
            <a:r>
              <a:rPr lang="en-GB" sz="2000" b="1" dirty="0"/>
              <a:t>The Public Expects </a:t>
            </a:r>
          </a:p>
          <a:p>
            <a:pPr marL="0" indent="0" algn="ctr"/>
            <a:r>
              <a:rPr lang="en-GB" sz="2000" b="1" dirty="0"/>
              <a:t>NOT TO BE DISAPPOINTED </a:t>
            </a:r>
            <a:endParaRPr lang="en-GB" sz="1500" b="1" dirty="0"/>
          </a:p>
        </p:txBody>
      </p:sp>
      <p:sp>
        <p:nvSpPr>
          <p:cNvPr id="3" name="Title 2">
            <a:extLst>
              <a:ext uri="{FF2B5EF4-FFF2-40B4-BE49-F238E27FC236}">
                <a16:creationId xmlns="" xmlns:a16="http://schemas.microsoft.com/office/drawing/2014/main" id="{BB483263-A8D4-D04A-B1AF-5030203D535D}"/>
              </a:ext>
            </a:extLst>
          </p:cNvPr>
          <p:cNvSpPr>
            <a:spLocks noGrp="1"/>
          </p:cNvSpPr>
          <p:nvPr>
            <p:ph type="title"/>
          </p:nvPr>
        </p:nvSpPr>
        <p:spPr/>
        <p:txBody>
          <a:bodyPr/>
          <a:lstStyle/>
          <a:p>
            <a:pPr lvl="0"/>
            <a:r>
              <a:rPr lang="en-GB" dirty="0"/>
              <a:t>EXPECTATION – AND DISAPPOINTMENT </a:t>
            </a:r>
          </a:p>
        </p:txBody>
      </p:sp>
      <p:pic>
        <p:nvPicPr>
          <p:cNvPr id="8" name="Picture 7">
            <a:extLst>
              <a:ext uri="{FF2B5EF4-FFF2-40B4-BE49-F238E27FC236}">
                <a16:creationId xmlns="" xmlns:a16="http://schemas.microsoft.com/office/drawing/2014/main" id="{3D0CA337-A0C8-3848-BD4D-F93276D72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63" y="1731077"/>
            <a:ext cx="3107738" cy="4473145"/>
          </a:xfrm>
          <a:prstGeom prst="rect">
            <a:avLst/>
          </a:prstGeom>
        </p:spPr>
      </p:pic>
    </p:spTree>
    <p:extLst>
      <p:ext uri="{BB962C8B-B14F-4D97-AF65-F5344CB8AC3E}">
        <p14:creationId xmlns:p14="http://schemas.microsoft.com/office/powerpoint/2010/main" val="38970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C110395-70B8-FF4D-8C5D-7ACBA2D69C6B}"/>
              </a:ext>
            </a:extLst>
          </p:cNvPr>
          <p:cNvSpPr>
            <a:spLocks noGrp="1"/>
          </p:cNvSpPr>
          <p:nvPr>
            <p:ph idx="1"/>
          </p:nvPr>
        </p:nvSpPr>
        <p:spPr>
          <a:xfrm>
            <a:off x="490855" y="1920438"/>
            <a:ext cx="6233502" cy="4039653"/>
          </a:xfrm>
        </p:spPr>
        <p:txBody>
          <a:bodyPr/>
          <a:lstStyle/>
          <a:p>
            <a:pPr marL="0" indent="0"/>
            <a:endParaRPr lang="en-GB" sz="1600" dirty="0"/>
          </a:p>
          <a:p>
            <a:pPr marL="0" indent="0"/>
            <a:endParaRPr lang="en-GB" sz="1600" dirty="0"/>
          </a:p>
          <a:p>
            <a:pPr marL="0" indent="0"/>
            <a:endParaRPr lang="en-GB" sz="1600" dirty="0"/>
          </a:p>
          <a:p>
            <a:pPr marL="0" indent="0"/>
            <a:endParaRPr lang="en-GB" sz="1600" dirty="0"/>
          </a:p>
          <a:p>
            <a:pPr marL="0" indent="0" algn="ctr"/>
            <a:r>
              <a:rPr lang="en-GB" sz="2000" b="1" dirty="0"/>
              <a:t>The Public Expects </a:t>
            </a:r>
          </a:p>
          <a:p>
            <a:pPr marL="0" indent="0" algn="ctr"/>
            <a:r>
              <a:rPr lang="en-GB" sz="2000" b="1" dirty="0"/>
              <a:t> TO BE COMPENSATED</a:t>
            </a:r>
          </a:p>
          <a:p>
            <a:pPr marL="0" indent="0" algn="ctr"/>
            <a:r>
              <a:rPr lang="en-GB" sz="2000" b="1" dirty="0"/>
              <a:t>For Disappointment</a:t>
            </a:r>
            <a:endParaRPr lang="en-GB" sz="1500" b="1" dirty="0"/>
          </a:p>
        </p:txBody>
      </p:sp>
      <p:sp>
        <p:nvSpPr>
          <p:cNvPr id="3" name="Title 2">
            <a:extLst>
              <a:ext uri="{FF2B5EF4-FFF2-40B4-BE49-F238E27FC236}">
                <a16:creationId xmlns="" xmlns:a16="http://schemas.microsoft.com/office/drawing/2014/main" id="{BB483263-A8D4-D04A-B1AF-5030203D535D}"/>
              </a:ext>
            </a:extLst>
          </p:cNvPr>
          <p:cNvSpPr>
            <a:spLocks noGrp="1"/>
          </p:cNvSpPr>
          <p:nvPr>
            <p:ph type="title"/>
          </p:nvPr>
        </p:nvSpPr>
        <p:spPr/>
        <p:txBody>
          <a:bodyPr/>
          <a:lstStyle/>
          <a:p>
            <a:pPr lvl="0"/>
            <a:r>
              <a:rPr lang="en-GB" dirty="0"/>
              <a:t>DISAPPOINTMENT -  The CONSEQUENCES</a:t>
            </a:r>
          </a:p>
        </p:txBody>
      </p:sp>
      <p:pic>
        <p:nvPicPr>
          <p:cNvPr id="8" name="Picture 7">
            <a:extLst>
              <a:ext uri="{FF2B5EF4-FFF2-40B4-BE49-F238E27FC236}">
                <a16:creationId xmlns="" xmlns:a16="http://schemas.microsoft.com/office/drawing/2014/main" id="{3D0CA337-A0C8-3848-BD4D-F93276D72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263" y="1731077"/>
            <a:ext cx="3107738" cy="4473145"/>
          </a:xfrm>
          <a:prstGeom prst="rect">
            <a:avLst/>
          </a:prstGeom>
        </p:spPr>
      </p:pic>
    </p:spTree>
    <p:extLst>
      <p:ext uri="{BB962C8B-B14F-4D97-AF65-F5344CB8AC3E}">
        <p14:creationId xmlns:p14="http://schemas.microsoft.com/office/powerpoint/2010/main" val="127120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C110395-70B8-FF4D-8C5D-7ACBA2D69C6B}"/>
              </a:ext>
            </a:extLst>
          </p:cNvPr>
          <p:cNvSpPr>
            <a:spLocks noGrp="1"/>
          </p:cNvSpPr>
          <p:nvPr>
            <p:ph idx="1"/>
          </p:nvPr>
        </p:nvSpPr>
        <p:spPr>
          <a:xfrm>
            <a:off x="420517" y="1819174"/>
            <a:ext cx="6602964" cy="4039653"/>
          </a:xfrm>
        </p:spPr>
        <p:txBody>
          <a:bodyPr/>
          <a:lstStyle/>
          <a:p>
            <a:pPr marL="0" lvl="0" indent="0"/>
            <a:endParaRPr lang="en-GB" sz="1400" b="1" dirty="0"/>
          </a:p>
          <a:p>
            <a:pPr marL="0" lvl="0" indent="0"/>
            <a:r>
              <a:rPr lang="en-GB" sz="1600" b="1" dirty="0">
                <a:solidFill>
                  <a:srgbClr val="990033"/>
                </a:solidFill>
              </a:rPr>
              <a:t>EVERY INSURER WILL DO ITS DUTY;</a:t>
            </a:r>
          </a:p>
          <a:p>
            <a:pPr marL="0" lvl="0" indent="0"/>
            <a:endParaRPr lang="en-GB" sz="1400" dirty="0"/>
          </a:p>
          <a:p>
            <a:pPr marL="0" lvl="0" indent="0"/>
            <a:r>
              <a:rPr lang="en-GB" sz="1600" dirty="0"/>
              <a:t>Every insurance policy is “comprehensive”</a:t>
            </a:r>
          </a:p>
          <a:p>
            <a:pPr marL="0" lvl="0" indent="0"/>
            <a:r>
              <a:rPr lang="en-GB" sz="1600" dirty="0"/>
              <a:t>Every claim will be met with courtesy, speed and in good faith,</a:t>
            </a:r>
          </a:p>
          <a:p>
            <a:pPr marL="0" lvl="0" indent="0"/>
            <a:r>
              <a:rPr lang="en-GB" sz="1600" dirty="0"/>
              <a:t>EXCEPT</a:t>
            </a:r>
          </a:p>
          <a:p>
            <a:pPr lvl="0">
              <a:buFont typeface="+mj-lt"/>
              <a:buAutoNum type="arabicPeriod"/>
            </a:pPr>
            <a:r>
              <a:rPr lang="en-GB" sz="1600" dirty="0"/>
              <a:t>If the claim is clearly and unequivocally excluded by the policy exclusions;</a:t>
            </a:r>
          </a:p>
          <a:p>
            <a:pPr lvl="0">
              <a:buFont typeface="+mj-lt"/>
              <a:buAutoNum type="arabicPeriod"/>
            </a:pPr>
            <a:r>
              <a:rPr lang="en-GB" sz="1600" dirty="0"/>
              <a:t>If the  Insured is clearly and unequivocally in breach of an essential policy condition;</a:t>
            </a:r>
          </a:p>
          <a:p>
            <a:pPr lvl="0">
              <a:buFont typeface="+mj-lt"/>
              <a:buAutoNum type="arabicPeriod"/>
            </a:pPr>
            <a:r>
              <a:rPr lang="en-GB" sz="1600" dirty="0"/>
              <a:t>If the Insured is clearly and unequivocally dishonest or fraudulent;</a:t>
            </a:r>
          </a:p>
          <a:p>
            <a:pPr marL="0" lvl="0" indent="0"/>
            <a:endParaRPr lang="en-GB" sz="1400" dirty="0"/>
          </a:p>
          <a:p>
            <a:pPr marL="0" lvl="0" indent="0"/>
            <a:endParaRPr lang="en-GB" sz="1400" dirty="0"/>
          </a:p>
          <a:p>
            <a:pPr marL="0" lvl="0" indent="0"/>
            <a:endParaRPr lang="en-GB" dirty="0"/>
          </a:p>
          <a:p>
            <a:pPr marL="0" lvl="0" indent="0"/>
            <a:r>
              <a:rPr lang="en-GB" dirty="0" smtClean="0"/>
              <a:t> </a:t>
            </a:r>
            <a:endParaRPr lang="en-GB" dirty="0"/>
          </a:p>
        </p:txBody>
      </p:sp>
      <p:sp>
        <p:nvSpPr>
          <p:cNvPr id="3" name="Title 2">
            <a:extLst>
              <a:ext uri="{FF2B5EF4-FFF2-40B4-BE49-F238E27FC236}">
                <a16:creationId xmlns="" xmlns:a16="http://schemas.microsoft.com/office/drawing/2014/main" id="{BB483263-A8D4-D04A-B1AF-5030203D535D}"/>
              </a:ext>
            </a:extLst>
          </p:cNvPr>
          <p:cNvSpPr>
            <a:spLocks noGrp="1"/>
          </p:cNvSpPr>
          <p:nvPr>
            <p:ph type="title"/>
          </p:nvPr>
        </p:nvSpPr>
        <p:spPr/>
        <p:txBody>
          <a:bodyPr/>
          <a:lstStyle/>
          <a:p>
            <a:r>
              <a:rPr lang="en-GB" dirty="0"/>
              <a:t>The Public Expects that …………….</a:t>
            </a:r>
            <a:endParaRPr lang="en-US" dirty="0"/>
          </a:p>
        </p:txBody>
      </p:sp>
      <p:pic>
        <p:nvPicPr>
          <p:cNvPr id="6" name="Picture 5">
            <a:extLst>
              <a:ext uri="{FF2B5EF4-FFF2-40B4-BE49-F238E27FC236}">
                <a16:creationId xmlns="" xmlns:a16="http://schemas.microsoft.com/office/drawing/2014/main" id="{8E824B15-3D2D-1349-BAE9-F03BB05A8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591" y="1731078"/>
            <a:ext cx="2717409" cy="4462594"/>
          </a:xfrm>
          <a:prstGeom prst="rect">
            <a:avLst/>
          </a:prstGeom>
        </p:spPr>
      </p:pic>
    </p:spTree>
    <p:extLst>
      <p:ext uri="{BB962C8B-B14F-4D97-AF65-F5344CB8AC3E}">
        <p14:creationId xmlns:p14="http://schemas.microsoft.com/office/powerpoint/2010/main" val="304770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50787B27-34AD-C54D-B342-2076A870D5AC}"/>
              </a:ext>
            </a:extLst>
          </p:cNvPr>
          <p:cNvSpPr>
            <a:spLocks noGrp="1"/>
          </p:cNvSpPr>
          <p:nvPr>
            <p:ph idx="1"/>
          </p:nvPr>
        </p:nvSpPr>
        <p:spPr>
          <a:xfrm>
            <a:off x="1250509" y="2014462"/>
            <a:ext cx="8020099" cy="4039653"/>
          </a:xfrm>
        </p:spPr>
        <p:txBody>
          <a:bodyPr/>
          <a:lstStyle/>
          <a:p>
            <a:pPr marL="6350" indent="-6350"/>
            <a:r>
              <a:rPr lang="en-GB" sz="1400" b="1" dirty="0"/>
              <a:t>How the public trust of the industry can be made or ruined by the way a dispute is resolved.</a:t>
            </a:r>
          </a:p>
          <a:p>
            <a:pPr marL="6350" indent="-6350"/>
            <a:endParaRPr lang="en-GB" sz="1200" b="1" dirty="0"/>
          </a:p>
          <a:p>
            <a:pPr marL="6350" indent="-6350"/>
            <a:endParaRPr lang="en-GB" sz="1200" b="1" dirty="0"/>
          </a:p>
          <a:p>
            <a:pPr marL="6350" indent="-6350"/>
            <a:r>
              <a:rPr lang="en-GB" sz="1200" b="1" dirty="0"/>
              <a:t>Consider: Could more public trust be won by the successful and fair treatment of a complaint, a dispute or a misunderstanding than advertising  “we pay 99.5% of all legitimate claims”.  </a:t>
            </a:r>
            <a:endParaRPr lang="en-GB" sz="1200" dirty="0"/>
          </a:p>
          <a:p>
            <a:pPr marL="6350" indent="-6350"/>
            <a:r>
              <a:rPr lang="en-GB" sz="1200" b="1" dirty="0"/>
              <a:t> </a:t>
            </a:r>
            <a:endParaRPr lang="en-GB" sz="1200" dirty="0"/>
          </a:p>
          <a:p>
            <a:pPr marL="6350" indent="-6350"/>
            <a:r>
              <a:rPr lang="en-GB" sz="1200" b="1" dirty="0"/>
              <a:t>Complaints</a:t>
            </a:r>
            <a:endParaRPr lang="en-GB" sz="1200" dirty="0"/>
          </a:p>
          <a:p>
            <a:pPr marL="6350" indent="-6350"/>
            <a:r>
              <a:rPr lang="en-GB" sz="1200" dirty="0"/>
              <a:t>Complaints procedure - a rubber stamp process?</a:t>
            </a:r>
          </a:p>
          <a:p>
            <a:pPr marL="6350" indent="-6350"/>
            <a:endParaRPr lang="en-GB" sz="1200" b="1" dirty="0"/>
          </a:p>
          <a:p>
            <a:pPr marL="6350" indent="-6350"/>
            <a:r>
              <a:rPr lang="en-GB" sz="1200" b="1" dirty="0"/>
              <a:t>The Outsourcing Conundrum</a:t>
            </a:r>
            <a:endParaRPr lang="en-GB" sz="1200" dirty="0"/>
          </a:p>
          <a:p>
            <a:pPr marL="6350" indent="-6350"/>
            <a:r>
              <a:rPr lang="en-GB" sz="1200" dirty="0"/>
              <a:t>Claims management companies, Loss adjusters, and Lawyers. </a:t>
            </a:r>
          </a:p>
        </p:txBody>
      </p:sp>
      <p:sp>
        <p:nvSpPr>
          <p:cNvPr id="2" name="Title 1">
            <a:extLst>
              <a:ext uri="{FF2B5EF4-FFF2-40B4-BE49-F238E27FC236}">
                <a16:creationId xmlns="" xmlns:a16="http://schemas.microsoft.com/office/drawing/2014/main" id="{BF79C437-3BDF-3B4B-8FDD-37B2E7F61ED7}"/>
              </a:ext>
            </a:extLst>
          </p:cNvPr>
          <p:cNvSpPr>
            <a:spLocks noGrp="1"/>
          </p:cNvSpPr>
          <p:nvPr>
            <p:ph type="title"/>
          </p:nvPr>
        </p:nvSpPr>
        <p:spPr/>
        <p:txBody>
          <a:bodyPr/>
          <a:lstStyle/>
          <a:p>
            <a:r>
              <a:rPr lang="en-GB" dirty="0"/>
              <a:t>Part 1 </a:t>
            </a:r>
            <a:br>
              <a:rPr lang="en-GB" dirty="0"/>
            </a:br>
            <a:r>
              <a:rPr lang="en-GB" sz="1400" dirty="0"/>
              <a:t>Winning trust. </a:t>
            </a:r>
          </a:p>
        </p:txBody>
      </p:sp>
    </p:spTree>
    <p:extLst>
      <p:ext uri="{BB962C8B-B14F-4D97-AF65-F5344CB8AC3E}">
        <p14:creationId xmlns:p14="http://schemas.microsoft.com/office/powerpoint/2010/main" val="421744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down)">
                                      <p:cBhvr>
                                        <p:cTn id="7" dur="500"/>
                                        <p:tgtEl>
                                          <p:spTgt spid="7">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wipe(down)">
                                      <p:cBhvr>
                                        <p:cTn id="10" dur="500"/>
                                        <p:tgtEl>
                                          <p:spTgt spid="7">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Effect transition="in" filter="wipe(down)">
                                      <p:cBhvr>
                                        <p:cTn id="15" dur="500"/>
                                        <p:tgtEl>
                                          <p:spTgt spid="7">
                                            <p:txEl>
                                              <p:pRg st="8" end="8"/>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9" end="9"/>
                                            </p:txEl>
                                          </p:spTgt>
                                        </p:tgtEl>
                                        <p:attrNameLst>
                                          <p:attrName>style.visibility</p:attrName>
                                        </p:attrNameLst>
                                      </p:cBhvr>
                                      <p:to>
                                        <p:strVal val="visible"/>
                                      </p:to>
                                    </p:set>
                                    <p:animEffect transition="in" filter="wipe(down)">
                                      <p:cBhvr>
                                        <p:cTn id="1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9C437-3BDF-3B4B-8FDD-37B2E7F61ED7}"/>
              </a:ext>
            </a:extLst>
          </p:cNvPr>
          <p:cNvSpPr>
            <a:spLocks noGrp="1"/>
          </p:cNvSpPr>
          <p:nvPr>
            <p:ph type="title"/>
          </p:nvPr>
        </p:nvSpPr>
        <p:spPr>
          <a:xfrm>
            <a:off x="307975" y="876080"/>
            <a:ext cx="9598025" cy="869066"/>
          </a:xfrm>
        </p:spPr>
        <p:txBody>
          <a:bodyPr/>
          <a:lstStyle/>
          <a:p>
            <a:pPr lvl="0"/>
            <a:r>
              <a:rPr lang="en-GB" dirty="0"/>
              <a:t>Part 5 </a:t>
            </a:r>
            <a:br>
              <a:rPr lang="en-GB" dirty="0"/>
            </a:br>
            <a:r>
              <a:rPr lang="en-GB" sz="2000" dirty="0"/>
              <a:t>How to spot a dispute in the making - and what to do about it. </a:t>
            </a:r>
          </a:p>
        </p:txBody>
      </p:sp>
      <p:sp>
        <p:nvSpPr>
          <p:cNvPr id="8" name="Content Placeholder 6">
            <a:extLst>
              <a:ext uri="{FF2B5EF4-FFF2-40B4-BE49-F238E27FC236}">
                <a16:creationId xmlns="" xmlns:a16="http://schemas.microsoft.com/office/drawing/2014/main" id="{4B4CCC1A-E8B2-A547-8DEB-46944A5155B4}"/>
              </a:ext>
            </a:extLst>
          </p:cNvPr>
          <p:cNvSpPr>
            <a:spLocks noGrp="1"/>
          </p:cNvSpPr>
          <p:nvPr>
            <p:ph idx="1"/>
          </p:nvPr>
        </p:nvSpPr>
        <p:spPr>
          <a:xfrm>
            <a:off x="1327881" y="2044258"/>
            <a:ext cx="8034167" cy="3090450"/>
          </a:xfrm>
        </p:spPr>
        <p:txBody>
          <a:bodyPr numCol="2"/>
          <a:lstStyle/>
          <a:p>
            <a:r>
              <a:rPr lang="en-GB" sz="1100" dirty="0"/>
              <a:t>Broker:  Good afternoon John Smith here</a:t>
            </a:r>
          </a:p>
          <a:p>
            <a:r>
              <a:rPr lang="en-GB" sz="1100" dirty="0"/>
              <a:t>Andy Mann:  How you doing? It's Andy Mann here. </a:t>
            </a:r>
          </a:p>
          <a:p>
            <a:r>
              <a:rPr lang="en-GB" sz="1100" dirty="0"/>
              <a:t>Broker:  I'm alright mate, yourself?</a:t>
            </a:r>
          </a:p>
          <a:p>
            <a:r>
              <a:rPr lang="en-GB" sz="1100" dirty="0"/>
              <a:t>Andy Mann:  Not bad, not bad, can I put a car on my policy, mate?</a:t>
            </a:r>
          </a:p>
          <a:p>
            <a:r>
              <a:rPr lang="en-GB" sz="1100" dirty="0"/>
              <a:t>Broker:  Right, what's your postcode?</a:t>
            </a:r>
          </a:p>
          <a:p>
            <a:r>
              <a:rPr lang="en-GB" sz="1100" dirty="0"/>
              <a:t>Andy Mann:  It's SW21 </a:t>
            </a:r>
          </a:p>
          <a:p>
            <a:r>
              <a:rPr lang="en-GB" sz="1100" dirty="0"/>
              <a:t>Broker: Yeah</a:t>
            </a:r>
          </a:p>
          <a:p>
            <a:r>
              <a:rPr lang="en-GB" sz="1100" dirty="0"/>
              <a:t>Andy Mann:5QY</a:t>
            </a:r>
          </a:p>
          <a:p>
            <a:r>
              <a:rPr lang="en-GB" sz="1100" dirty="0"/>
              <a:t>Broker: 4 what?</a:t>
            </a:r>
          </a:p>
          <a:p>
            <a:r>
              <a:rPr lang="en-GB" sz="1100" dirty="0"/>
              <a:t>Andy Mann:  5 - QY</a:t>
            </a:r>
          </a:p>
          <a:p>
            <a:r>
              <a:rPr lang="en-GB" sz="1100" dirty="0"/>
              <a:t>Broker: Let’s just have a look. This is on a motor trade is it?</a:t>
            </a:r>
          </a:p>
          <a:p>
            <a:r>
              <a:rPr lang="en-GB" sz="1100" dirty="0"/>
              <a:t>Andy Mann: Yeah</a:t>
            </a:r>
          </a:p>
          <a:p>
            <a:r>
              <a:rPr lang="en-GB" sz="1100" dirty="0"/>
              <a:t> Broker: Right, what’s the registration number?</a:t>
            </a:r>
          </a:p>
          <a:p>
            <a:r>
              <a:rPr lang="en-GB" sz="1100" dirty="0"/>
              <a:t>Andy Mann: It’s LX</a:t>
            </a:r>
          </a:p>
          <a:p>
            <a:r>
              <a:rPr lang="en-GB" sz="1100" dirty="0"/>
              <a:t>Broker:  Lima X-ray</a:t>
            </a:r>
          </a:p>
          <a:p>
            <a:r>
              <a:rPr lang="en-GB" sz="1100" dirty="0"/>
              <a:t>Andy Mann: 27</a:t>
            </a:r>
          </a:p>
          <a:p>
            <a:r>
              <a:rPr lang="en-GB" sz="1100" dirty="0"/>
              <a:t>Broker: 27</a:t>
            </a:r>
          </a:p>
          <a:p>
            <a:r>
              <a:rPr lang="en-GB" sz="1100" dirty="0"/>
              <a:t>Andy Mann: Zulu, </a:t>
            </a:r>
            <a:r>
              <a:rPr lang="en-GB" sz="1100" dirty="0" err="1"/>
              <a:t>Mike,T</a:t>
            </a:r>
            <a:endParaRPr lang="en-GB" sz="1100" dirty="0"/>
          </a:p>
          <a:p>
            <a:r>
              <a:rPr lang="en-GB" sz="1100" dirty="0"/>
              <a:t>Broker: Zulu, Mike, Papa?</a:t>
            </a:r>
          </a:p>
          <a:p>
            <a:r>
              <a:rPr lang="en-GB" sz="1100" dirty="0"/>
              <a:t>Andy Mann:  No, T</a:t>
            </a:r>
          </a:p>
          <a:p>
            <a:r>
              <a:rPr lang="en-GB" sz="1100" dirty="0"/>
              <a:t>Broker: Tango?</a:t>
            </a:r>
          </a:p>
          <a:p>
            <a:r>
              <a:rPr lang="en-GB" sz="1100" dirty="0"/>
              <a:t>Andy Mann:  Yeah</a:t>
            </a:r>
          </a:p>
          <a:p>
            <a:r>
              <a:rPr lang="en-GB" sz="1100" dirty="0"/>
              <a:t>Broker: What’s the make and model of that?</a:t>
            </a:r>
          </a:p>
          <a:p>
            <a:r>
              <a:rPr lang="en-GB" sz="1100" dirty="0"/>
              <a:t>Andy Mann:  It’s a Renault </a:t>
            </a:r>
            <a:r>
              <a:rPr lang="en-GB" sz="1100" dirty="0" err="1"/>
              <a:t>Megane</a:t>
            </a:r>
            <a:endParaRPr lang="en-GB" sz="1100" dirty="0"/>
          </a:p>
          <a:p>
            <a:r>
              <a:rPr lang="en-GB" sz="1100" dirty="0"/>
              <a:t>Broker: Right, no worries I’ll get it added on for you.</a:t>
            </a:r>
          </a:p>
          <a:p>
            <a:r>
              <a:rPr lang="en-GB" sz="1100" dirty="0"/>
              <a:t>Andy Mann: Alright, cheers mate.</a:t>
            </a:r>
          </a:p>
          <a:p>
            <a:r>
              <a:rPr lang="en-GB" sz="1100" dirty="0"/>
              <a:t> </a:t>
            </a:r>
          </a:p>
          <a:p>
            <a:r>
              <a:rPr lang="en-GB" sz="1100" dirty="0"/>
              <a:t/>
            </a:r>
            <a:br>
              <a:rPr lang="en-GB" sz="1100" dirty="0"/>
            </a:br>
            <a:r>
              <a:rPr lang="en-GB" sz="1100" dirty="0"/>
              <a:t> </a:t>
            </a:r>
          </a:p>
        </p:txBody>
      </p:sp>
    </p:spTree>
    <p:extLst>
      <p:ext uri="{BB962C8B-B14F-4D97-AF65-F5344CB8AC3E}">
        <p14:creationId xmlns:p14="http://schemas.microsoft.com/office/powerpoint/2010/main" val="352816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p:txBody>
          <a:bodyPr/>
          <a:lstStyle/>
          <a:p>
            <a:r>
              <a:rPr lang="en-GB" sz="3200" dirty="0"/>
              <a:t/>
            </a:r>
            <a:br>
              <a:rPr lang="en-GB" sz="3200" dirty="0"/>
            </a:br>
            <a:r>
              <a:rPr lang="en-GB" sz="3200" dirty="0"/>
              <a:t/>
            </a:r>
            <a:br>
              <a:rPr lang="en-GB" sz="3200" dirty="0"/>
            </a:br>
            <a:r>
              <a:rPr lang="en-GB" sz="3200" dirty="0"/>
              <a:t/>
            </a:r>
            <a:br>
              <a:rPr lang="en-GB" sz="3200" dirty="0"/>
            </a:br>
            <a:r>
              <a:rPr lang="en-GB" sz="3200" dirty="0"/>
              <a:t>Insurance Disputes</a:t>
            </a:r>
            <a:br>
              <a:rPr lang="en-GB" sz="3200" dirty="0"/>
            </a:br>
            <a:r>
              <a:rPr lang="en-GB" sz="3200" dirty="0"/>
              <a:t/>
            </a:r>
            <a:br>
              <a:rPr lang="en-GB" sz="3200" dirty="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t>
            </a:r>
            <a:r>
              <a:rPr lang="en-GB" sz="1800" dirty="0" smtClean="0"/>
              <a:t>We close the gap with skilled expert negotiation</a:t>
            </a:r>
            <a:r>
              <a:rPr lang="en-GB" sz="1800" dirty="0"/>
              <a:t/>
            </a:r>
            <a:br>
              <a:rPr lang="en-GB" sz="1800" dirty="0"/>
            </a:br>
            <a:r>
              <a:rPr lang="en-GB" dirty="0"/>
              <a:t/>
            </a:r>
            <a:br>
              <a:rPr lang="en-GB" dirty="0"/>
            </a:br>
            <a:r>
              <a:rPr lang="en-GB" dirty="0"/>
              <a:t/>
            </a:r>
            <a:br>
              <a:rPr lang="en-GB" dirty="0"/>
            </a:br>
            <a:endParaRPr lang="en-GB" sz="3200" dirty="0"/>
          </a:p>
        </p:txBody>
      </p:sp>
      <p:sp>
        <p:nvSpPr>
          <p:cNvPr id="13315" name="Rectangle 6"/>
          <p:cNvSpPr>
            <a:spLocks noGrp="1" noChangeArrowheads="1"/>
          </p:cNvSpPr>
          <p:nvPr>
            <p:ph type="subTitle" idx="1"/>
          </p:nvPr>
        </p:nvSpPr>
        <p:spPr/>
        <p:txBody>
          <a:bodyPr/>
          <a:lstStyle/>
          <a:p>
            <a:pPr marL="0" indent="0" eaLnBrk="1" hangingPunct="1"/>
            <a:r>
              <a:rPr lang="en-GB" dirty="0"/>
              <a:t>September 2019</a:t>
            </a:r>
          </a:p>
        </p:txBody>
      </p:sp>
    </p:spTree>
    <p:extLst>
      <p:ext uri="{BB962C8B-B14F-4D97-AF65-F5344CB8AC3E}">
        <p14:creationId xmlns:p14="http://schemas.microsoft.com/office/powerpoint/2010/main" val="192785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L_pitchbook_A4">
  <a:themeElements>
    <a:clrScheme name="Custom 3">
      <a:dk1>
        <a:srgbClr val="FFFFFF"/>
      </a:dk1>
      <a:lt1>
        <a:srgbClr val="FFFFFF"/>
      </a:lt1>
      <a:dk2>
        <a:srgbClr val="FFFFFF"/>
      </a:dk2>
      <a:lt2>
        <a:srgbClr val="5D5E63"/>
      </a:lt2>
      <a:accent1>
        <a:srgbClr val="D2D5D7"/>
      </a:accent1>
      <a:accent2>
        <a:srgbClr val="79003C"/>
      </a:accent2>
      <a:accent3>
        <a:srgbClr val="FFFFFF"/>
      </a:accent3>
      <a:accent4>
        <a:srgbClr val="DADADA"/>
      </a:accent4>
      <a:accent5>
        <a:srgbClr val="E5E7E8"/>
      </a:accent5>
      <a:accent6>
        <a:srgbClr val="79003C"/>
      </a:accent6>
      <a:hlink>
        <a:srgbClr val="5D5E63"/>
      </a:hlink>
      <a:folHlink>
        <a:srgbClr val="79003C"/>
      </a:folHlink>
    </a:clrScheme>
    <a:fontScheme name="WL_pitchbook_A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hlink"/>
          </a:solidFill>
          <a:prstDash val="solid"/>
          <a:round/>
          <a:headEnd type="none" w="med" len="med"/>
          <a:tailEnd type="none" w="med" len="med"/>
        </a:ln>
        <a:effectLst/>
      </a:spPr>
      <a:bodyPr vert="horz" wrap="square" lIns="144000" tIns="72000" rIns="90000" bIns="46800" numCol="1" anchor="t" anchorCtr="0" compatLnSpc="1">
        <a:prstTxWarp prst="textNoShape">
          <a:avLst/>
        </a:prstTxWarp>
      </a:bodyPr>
      <a:lstStyle>
        <a:defPPr marL="682625" marR="0" indent="-334963" algn="ctr" defTabSz="914400" rtl="0" eaLnBrk="1" fontAlgn="base" latinLnBrk="0" hangingPunct="1">
          <a:lnSpc>
            <a:spcPct val="100000"/>
          </a:lnSpc>
          <a:spcBef>
            <a:spcPct val="75000"/>
          </a:spcBef>
          <a:spcAft>
            <a:spcPct val="0"/>
          </a:spcAft>
          <a:buClrTx/>
          <a:buSzTx/>
          <a:buFontTx/>
          <a:buChar char="–"/>
          <a:tabLst/>
          <a:defRPr kumimoji="0" lang="en-GB" sz="2000" b="0" i="0" u="none" strike="noStrike" cap="none" normalizeH="0" baseline="0" smtClean="0">
            <a:ln>
              <a:noFill/>
            </a:ln>
            <a:solidFill>
              <a:schemeClr val="hlink"/>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hlink"/>
          </a:solidFill>
          <a:prstDash val="solid"/>
          <a:round/>
          <a:headEnd type="none" w="med" len="med"/>
          <a:tailEnd type="none" w="med" len="med"/>
        </a:ln>
        <a:effectLst/>
      </a:spPr>
      <a:bodyPr vert="horz" wrap="square" lIns="144000" tIns="72000" rIns="90000" bIns="46800" numCol="1" anchor="t" anchorCtr="0" compatLnSpc="1">
        <a:prstTxWarp prst="textNoShape">
          <a:avLst/>
        </a:prstTxWarp>
      </a:bodyPr>
      <a:lstStyle>
        <a:defPPr marL="682625" marR="0" indent="-334963" algn="ctr" defTabSz="914400" rtl="0" eaLnBrk="1" fontAlgn="base" latinLnBrk="0" hangingPunct="1">
          <a:lnSpc>
            <a:spcPct val="100000"/>
          </a:lnSpc>
          <a:spcBef>
            <a:spcPct val="75000"/>
          </a:spcBef>
          <a:spcAft>
            <a:spcPct val="0"/>
          </a:spcAft>
          <a:buClrTx/>
          <a:buSzTx/>
          <a:buFontTx/>
          <a:buChar char="–"/>
          <a:tabLst/>
          <a:defRPr kumimoji="0" lang="en-GB" sz="2000" b="0" i="0" u="none" strike="noStrike" cap="none" normalizeH="0" baseline="0" smtClean="0">
            <a:ln>
              <a:noFill/>
            </a:ln>
            <a:solidFill>
              <a:schemeClr val="hlink"/>
            </a:solidFill>
            <a:effectLst/>
            <a:latin typeface="Arial" charset="0"/>
            <a:cs typeface="Arial" charset="0"/>
          </a:defRPr>
        </a:defPPr>
      </a:lstStyle>
    </a:lnDef>
  </a:objectDefaults>
  <a:extraClrSchemeLst>
    <a:extraClrScheme>
      <a:clrScheme name="WL_pitchbook_A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L_pitchbook_A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L_pitchbook_A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L_pitchbook_A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L_pitchbook_A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L_pitchbook_A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L_pitchbook_A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L_pitchbook_A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L_pitchbook_A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L_pitchbook_A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L_pitchbook_A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L_pitchbook_A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L_pitchbook_A4 13">
        <a:dk1>
          <a:srgbClr val="FFFFFF"/>
        </a:dk1>
        <a:lt1>
          <a:srgbClr val="FFFFFF"/>
        </a:lt1>
        <a:dk2>
          <a:srgbClr val="FFFFFF"/>
        </a:dk2>
        <a:lt2>
          <a:srgbClr val="5D5E63"/>
        </a:lt2>
        <a:accent1>
          <a:srgbClr val="D2D5D7"/>
        </a:accent1>
        <a:accent2>
          <a:srgbClr val="0087D9"/>
        </a:accent2>
        <a:accent3>
          <a:srgbClr val="FFFFFF"/>
        </a:accent3>
        <a:accent4>
          <a:srgbClr val="DADADA"/>
        </a:accent4>
        <a:accent5>
          <a:srgbClr val="E5E7E8"/>
        </a:accent5>
        <a:accent6>
          <a:srgbClr val="007AC4"/>
        </a:accent6>
        <a:hlink>
          <a:srgbClr val="5D5E63"/>
        </a:hlink>
        <a:folHlink>
          <a:srgbClr val="0022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WL_pitchbook_A4</Template>
  <TotalTime>7397</TotalTime>
  <Words>1396</Words>
  <Application>Microsoft Office PowerPoint</Application>
  <PresentationFormat>A4 Paper (210x297 mm)</PresentationFormat>
  <Paragraphs>146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Wingdings</vt:lpstr>
      <vt:lpstr>WL_pitchbook_A4</vt:lpstr>
      <vt:lpstr>   Insurance Disputes  Insurance Disputes - Lessons Learned -  and how to manage them   </vt:lpstr>
      <vt:lpstr>Flag it up!</vt:lpstr>
      <vt:lpstr>EXPECTATION ?</vt:lpstr>
      <vt:lpstr>EXPECTATION – AND DISAPPOINTMENT </vt:lpstr>
      <vt:lpstr>DISAPPOINTMENT -  The CONSEQUENCES</vt:lpstr>
      <vt:lpstr>The Public Expects that …………….</vt:lpstr>
      <vt:lpstr>Part 1  Winning trust. </vt:lpstr>
      <vt:lpstr>Part 5  How to spot a dispute in the making - and what to do about it. </vt:lpstr>
      <vt:lpstr>   Insurance Disputes        We close the gap with skilled expert negotiation   </vt:lpstr>
    </vt:vector>
  </TitlesOfParts>
  <Manager>Lorraine Watkins</Manager>
  <Company>Williams Lea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Pitchbook Presentation title slide</dc:title>
  <dc:subject>Pitchbook Presentation Template Mockup</dc:subject>
  <dc:creator>wlcspremedia</dc:creator>
  <cp:lastModifiedBy>Roger Flaxman</cp:lastModifiedBy>
  <cp:revision>505</cp:revision>
  <dcterms:created xsi:type="dcterms:W3CDTF">2008-03-25T16:08:54Z</dcterms:created>
  <dcterms:modified xsi:type="dcterms:W3CDTF">2019-09-09T17:13:31Z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Williams Lea</vt:lpwstr>
  </property>
  <property fmtid="{D5CDD505-2E9C-101B-9397-08002B2CF9AE}" pid="3" name="Editor">
    <vt:lpwstr>Kyeiwah Offe-Burobey, Key Focus Integrated Solutions, +447983227337</vt:lpwstr>
  </property>
  <property fmtid="{D5CDD505-2E9C-101B-9397-08002B2CF9AE}" pid="4" name="LB_TRACKING_NAME">
    <vt:lpwstr>\\LEH\EU\CORP\GROUPS\TSS\REPRO\Managers\Nomura Folder\Client Action Plan\2010\Nomura CAP Jan 10 v4.ppt - rograham - 15/01/2010 15:02:31</vt:lpwstr>
  </property>
</Properties>
</file>