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8"/>
  </p:handoutMasterIdLst>
  <p:sldIdLst>
    <p:sldId id="256" r:id="rId2"/>
    <p:sldId id="263" r:id="rId3"/>
    <p:sldId id="295" r:id="rId4"/>
    <p:sldId id="294" r:id="rId5"/>
    <p:sldId id="296" r:id="rId6"/>
    <p:sldId id="297" r:id="rId7"/>
    <p:sldId id="303" r:id="rId8"/>
    <p:sldId id="304" r:id="rId9"/>
    <p:sldId id="306" r:id="rId10"/>
    <p:sldId id="305" r:id="rId11"/>
    <p:sldId id="307" r:id="rId12"/>
    <p:sldId id="308" r:id="rId13"/>
    <p:sldId id="309" r:id="rId14"/>
    <p:sldId id="310" r:id="rId15"/>
    <p:sldId id="317" r:id="rId16"/>
    <p:sldId id="318" r:id="rId17"/>
    <p:sldId id="298" r:id="rId18"/>
    <p:sldId id="311" r:id="rId19"/>
    <p:sldId id="312" r:id="rId20"/>
    <p:sldId id="313" r:id="rId21"/>
    <p:sldId id="314" r:id="rId22"/>
    <p:sldId id="315" r:id="rId23"/>
    <p:sldId id="316" r:id="rId24"/>
    <p:sldId id="328" r:id="rId25"/>
    <p:sldId id="300" r:id="rId26"/>
    <p:sldId id="319" r:id="rId27"/>
    <p:sldId id="320" r:id="rId28"/>
    <p:sldId id="321" r:id="rId29"/>
    <p:sldId id="322" r:id="rId30"/>
    <p:sldId id="302" r:id="rId31"/>
    <p:sldId id="324" r:id="rId32"/>
    <p:sldId id="323" r:id="rId33"/>
    <p:sldId id="325" r:id="rId34"/>
    <p:sldId id="293" r:id="rId35"/>
    <p:sldId id="327" r:id="rId36"/>
    <p:sldId id="282" r:id="rId3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80" d="100"/>
          <a:sy n="80" d="100"/>
        </p:scale>
        <p:origin x="106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97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F7A3C-4D6D-4450-A08C-746B72C88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085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4fe6ae7c7d34e932db12861e52c7c4c6.jpg"/>
          <p:cNvPicPr>
            <a:picLocks noChangeAspect="1"/>
          </p:cNvPicPr>
          <p:nvPr/>
        </p:nvPicPr>
        <p:blipFill>
          <a:blip r:embed="rId2" cstate="print"/>
          <a:srcRect r="5212"/>
          <a:stretch>
            <a:fillRect/>
          </a:stretch>
        </p:blipFill>
        <p:spPr>
          <a:xfrm>
            <a:off x="5257800" y="4381567"/>
            <a:ext cx="3886200" cy="2476433"/>
          </a:xfrm>
          <a:prstGeom prst="rect">
            <a:avLst/>
          </a:prstGeom>
        </p:spPr>
      </p:pic>
      <p:pic>
        <p:nvPicPr>
          <p:cNvPr id="8" name="Picture 7" descr="left swirl.jpg"/>
          <p:cNvPicPr>
            <a:picLocks noChangeAspect="1"/>
          </p:cNvPicPr>
          <p:nvPr/>
        </p:nvPicPr>
        <p:blipFill>
          <a:blip r:embed="rId3" cstate="print"/>
          <a:srcRect l="11250" t="6560" r="6250"/>
          <a:stretch>
            <a:fillRect/>
          </a:stretch>
        </p:blipFill>
        <p:spPr>
          <a:xfrm>
            <a:off x="0" y="1752600"/>
            <a:ext cx="5029200" cy="5105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5000"/>
            <a:ext cx="6934200" cy="160020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kumimoji="0" lang="en-US" sz="5000" b="0" kern="1200" dirty="0">
                <a:ln>
                  <a:noFill/>
                </a:ln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Picture 13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00" y="5884015"/>
            <a:ext cx="1388788" cy="973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bg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ilii.org/" TargetMode="External"/><Relationship Id="rId2" Type="http://schemas.openxmlformats.org/officeDocument/2006/relationships/hyperlink" Target="http://www.legislation.gov.uk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ilii.org/" TargetMode="External"/><Relationship Id="rId2" Type="http://schemas.openxmlformats.org/officeDocument/2006/relationships/hyperlink" Target="http://www.supremecourt.gov.uk/decided-cases/index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lr.co.uk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76400" y="990600"/>
            <a:ext cx="7467600" cy="44196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dirty="0"/>
              <a:t>Where do I begin? </a:t>
            </a:r>
            <a:br>
              <a:rPr lang="en-GB" sz="4000" b="1" dirty="0"/>
            </a:br>
            <a:r>
              <a:rPr lang="en-GB" sz="4000" b="1" dirty="0"/>
              <a:t>Researching, structuring and writing coursework assignments  </a:t>
            </a:r>
            <a:br>
              <a:rPr lang="en-GB" b="1" dirty="0"/>
            </a:br>
            <a:r>
              <a:rPr lang="en-GB" sz="3600" dirty="0"/>
              <a:t>by</a:t>
            </a:r>
            <a:br>
              <a:rPr lang="en-GB" dirty="0"/>
            </a:br>
            <a:r>
              <a:rPr lang="en-GB" dirty="0"/>
              <a:t> </a:t>
            </a:r>
            <a:r>
              <a:rPr lang="en-GB" sz="3100" dirty="0"/>
              <a:t>Jeff Heasman PGCert CELTA, LL.B (Hons), LL.M</a:t>
            </a:r>
            <a:br>
              <a:rPr lang="en-GB" sz="3600" dirty="0"/>
            </a:br>
            <a:br>
              <a:rPr lang="en-GB" sz="3600" dirty="0"/>
            </a:br>
            <a:r>
              <a:rPr lang="en-GB" sz="2400" dirty="0">
                <a:solidFill>
                  <a:schemeClr val="bg2"/>
                </a:solidFill>
              </a:rPr>
              <a:t>linkedin.com/in/</a:t>
            </a:r>
            <a:r>
              <a:rPr lang="en-GB" sz="2400" dirty="0" err="1">
                <a:solidFill>
                  <a:schemeClr val="bg2"/>
                </a:solidFill>
              </a:rPr>
              <a:t>jeffheasman</a:t>
            </a:r>
            <a:br>
              <a:rPr lang="en-GB" sz="2200" dirty="0"/>
            </a:br>
            <a:br>
              <a:rPr lang="en-GB" sz="2200" dirty="0"/>
            </a:br>
            <a:r>
              <a:rPr lang="en-GB" sz="2000" dirty="0"/>
              <a:t>@</a:t>
            </a:r>
            <a:r>
              <a:rPr lang="en-GB" sz="2000" dirty="0" err="1"/>
              <a:t>JHTCTweet</a:t>
            </a:r>
            <a:br>
              <a:rPr lang="en-GB" sz="2800" dirty="0"/>
            </a:br>
            <a:endParaRPr lang="en-GB" sz="3600" dirty="0">
              <a:solidFill>
                <a:schemeClr val="bg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042" y="4953000"/>
            <a:ext cx="691095" cy="45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4C5EC8-F002-484B-888E-6EE320DA63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4191000"/>
            <a:ext cx="744415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67512" lvl="2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Try to get a good grounding with the more basic texts and then move on to the more challenging journals.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Use skim reading techniques to check that the text does have the information you are looking for.  Make a note of relevant sections so you can return to read them in detail.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Set yourself achievable goals.   </a:t>
            </a:r>
          </a:p>
        </p:txBody>
      </p:sp>
    </p:spTree>
    <p:extLst>
      <p:ext uri="{BB962C8B-B14F-4D97-AF65-F5344CB8AC3E}">
        <p14:creationId xmlns:p14="http://schemas.microsoft.com/office/powerpoint/2010/main" val="253046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Making notes is more effective than simply highlighting lines of text.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It’s important that you distinguish between whether your note is a direct quote or a paraphrase.  More later!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Think about how you structure and organise your notes and keep references as you go.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Making notes </a:t>
            </a:r>
          </a:p>
        </p:txBody>
      </p:sp>
    </p:spTree>
    <p:extLst>
      <p:ext uri="{BB962C8B-B14F-4D97-AF65-F5344CB8AC3E}">
        <p14:creationId xmlns:p14="http://schemas.microsoft.com/office/powerpoint/2010/main" val="74991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Think about developing a key for yourself for when referring back to text that you have read: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2"/>
                </a:solidFill>
              </a:rPr>
              <a:t>!  - Important point 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bg2"/>
                </a:solidFill>
              </a:rPr>
              <a:t>!!  - Very important point 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bg2"/>
                </a:solidFill>
              </a:rPr>
              <a:t>*  - This also relates to something else 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bg2"/>
                </a:solidFill>
              </a:rPr>
              <a:t>?  - Need to check by reading or asking a question 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bg2"/>
                </a:solidFill>
              </a:rPr>
              <a:t>?!  - I disagree with this point 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bg2"/>
                </a:solidFill>
              </a:rPr>
              <a:t>@  - Look up on the internet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838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423699"/>
              </p:ext>
            </p:extLst>
          </p:nvPr>
        </p:nvGraphicFramePr>
        <p:xfrm>
          <a:off x="304800" y="1986280"/>
          <a:ext cx="8229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28485742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57003276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976835449"/>
                    </a:ext>
                  </a:extLst>
                </a:gridCol>
              </a:tblGrid>
              <a:tr h="360889">
                <a:tc>
                  <a:txBody>
                    <a:bodyPr/>
                    <a:lstStyle/>
                    <a:p>
                      <a:r>
                        <a:rPr lang="en-GB" dirty="0"/>
                        <a:t>Issue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Source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608165"/>
                  </a:ext>
                </a:extLst>
              </a:tr>
              <a:tr h="1156822">
                <a:tc>
                  <a:txBody>
                    <a:bodyPr/>
                    <a:lstStyle/>
                    <a:p>
                      <a:r>
                        <a:rPr lang="en-GB" dirty="0"/>
                        <a:t>Classification of terms in a contract of insurance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There are two types of terms in the contract – conditions and warranties.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Doctrines and Principles of Insurance Law p.217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064435"/>
                  </a:ext>
                </a:extLst>
              </a:tr>
              <a:tr h="622904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220927"/>
                  </a:ext>
                </a:extLst>
              </a:tr>
              <a:tr h="622904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49198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GB" sz="3600" b="1" dirty="0"/>
              <a:t>Use a template for your reading notes </a:t>
            </a:r>
          </a:p>
        </p:txBody>
      </p:sp>
    </p:spTree>
    <p:extLst>
      <p:ext uri="{BB962C8B-B14F-4D97-AF65-F5344CB8AC3E}">
        <p14:creationId xmlns:p14="http://schemas.microsoft.com/office/powerpoint/2010/main" val="1774341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When you have finished your reading, think of the following: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What is my viewpoint on the subject and did my reading change this?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Has the reading given me sufficient examples and evidence to include in my work?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Is there anything else I need to research?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GB" sz="3600" b="1" dirty="0"/>
              <a:t>Reflection </a:t>
            </a:r>
          </a:p>
        </p:txBody>
      </p:sp>
    </p:spTree>
    <p:extLst>
      <p:ext uri="{BB962C8B-B14F-4D97-AF65-F5344CB8AC3E}">
        <p14:creationId xmlns:p14="http://schemas.microsoft.com/office/powerpoint/2010/main" val="286639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Because of the nature of our common law system, finding laws can be particularly time consuming and frustrating and so here are some tips.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In print: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i="1" dirty="0">
                <a:solidFill>
                  <a:schemeClr val="bg2"/>
                </a:solidFill>
              </a:rPr>
              <a:t>Halsbury’s Statutes of England &amp; Wales </a:t>
            </a:r>
            <a:r>
              <a:rPr lang="en-GB" dirty="0">
                <a:solidFill>
                  <a:schemeClr val="bg2"/>
                </a:solidFill>
              </a:rPr>
              <a:t>– arranged by subjects and has annotations</a:t>
            </a:r>
          </a:p>
          <a:p>
            <a:pPr marL="393192" lvl="1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Online: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  <a:hlinkClick r:id="rId2"/>
              </a:rPr>
              <a:t>www.legislation.gov.uk</a:t>
            </a:r>
            <a:r>
              <a:rPr lang="en-GB" dirty="0">
                <a:solidFill>
                  <a:schemeClr val="bg2"/>
                </a:solidFill>
              </a:rPr>
              <a:t> – shows subsequent amendments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  <a:hlinkClick r:id="rId3"/>
              </a:rPr>
              <a:t>www.bailii.org</a:t>
            </a:r>
            <a:r>
              <a:rPr lang="en-GB" dirty="0">
                <a:solidFill>
                  <a:schemeClr val="bg2"/>
                </a:solidFill>
              </a:rPr>
              <a:t>  - doesn’t show subsequent amendments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GB" sz="3200" b="1" dirty="0"/>
              <a:t>How to find laws – statutes </a:t>
            </a:r>
          </a:p>
        </p:txBody>
      </p:sp>
    </p:spTree>
    <p:extLst>
      <p:ext uri="{BB962C8B-B14F-4D97-AF65-F5344CB8AC3E}">
        <p14:creationId xmlns:p14="http://schemas.microsoft.com/office/powerpoint/2010/main" val="568950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  <a:hlinkClick r:id="rId2"/>
              </a:rPr>
              <a:t>www.supremecourt.gov.uk/decided-cases/index.shtml</a:t>
            </a:r>
            <a:r>
              <a:rPr lang="en-GB" dirty="0">
                <a:solidFill>
                  <a:schemeClr val="bg2"/>
                </a:solidFill>
              </a:rPr>
              <a:t> (press summary and judgments available)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  <a:hlinkClick r:id="rId3"/>
              </a:rPr>
              <a:t>www.bailii.org</a:t>
            </a:r>
            <a:r>
              <a:rPr lang="en-GB" dirty="0">
                <a:solidFill>
                  <a:schemeClr val="bg2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  <a:hlinkClick r:id="rId4"/>
              </a:rPr>
              <a:t>www.iclr.co.uk</a:t>
            </a:r>
            <a:r>
              <a:rPr lang="en-GB" dirty="0">
                <a:solidFill>
                  <a:schemeClr val="bg2"/>
                </a:solidFill>
              </a:rPr>
              <a:t> – The Incorporated Council of Law Reporting for England &amp; Wales (has the latest case summaries and an alert subscription)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r>
              <a:rPr lang="en-GB" sz="5400" b="1" dirty="0"/>
              <a:t>How to find laws – cases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150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19400"/>
            <a:ext cx="6934200" cy="990600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val="4241854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There may be templates provided for your answers – check!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 structure will very much depend on the type of assignment you are being asked to complete.  But there will always be an introduction, a main body and a conclusion.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Think of a thesis statement for the introduction (what’s the main argument/point) and link this to the conclusion.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In this section we are going to look at how to structure paragraphs so as to present information coherently and effectively.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76303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Each paragraph in the main body should have the following: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	Topic sentence </a:t>
            </a:r>
          </a:p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	Supporting points (2 or 3 sentences)</a:t>
            </a:r>
          </a:p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	Concluding sentence </a:t>
            </a:r>
          </a:p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Think of the following example, taken from Bailey, S. ‘Academic Writing’, Routledge: 2011.  </a:t>
            </a:r>
          </a:p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GB" sz="3600" b="1" dirty="0"/>
              <a:t>The structure of a paragraph</a:t>
            </a:r>
          </a:p>
        </p:txBody>
      </p:sp>
    </p:spTree>
    <p:extLst>
      <p:ext uri="{BB962C8B-B14F-4D97-AF65-F5344CB8AC3E}">
        <p14:creationId xmlns:p14="http://schemas.microsoft.com/office/powerpoint/2010/main" val="366157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GB" sz="3200" b="1" dirty="0"/>
              <a:t>Learning outcomes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By the end of the session participants will be able to: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properly plan and research coursework assignments.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structure assignments and use appropriate language throughout.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include evidence in an assignment in a structured and easy to read format.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properly reference sources and avoid plagiarism.     </a:t>
            </a:r>
          </a:p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5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67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Put the sentences in the correct order and label the type of sentence (e.g., topic sentence):</a:t>
            </a:r>
          </a:p>
          <a:p>
            <a:pPr marL="0" indent="0">
              <a:buNone/>
            </a:pPr>
            <a:endParaRPr lang="en-GB" sz="2200" dirty="0">
              <a:solidFill>
                <a:schemeClr val="bg2"/>
              </a:solidFill>
            </a:endParaRPr>
          </a:p>
          <a:p>
            <a:pPr marL="640080" lvl="2" indent="0">
              <a:buNone/>
            </a:pPr>
            <a:r>
              <a:rPr lang="en-GB" sz="2200" i="1" dirty="0">
                <a:solidFill>
                  <a:schemeClr val="bg2"/>
                </a:solidFill>
              </a:rPr>
              <a:t>Both the USA and Britain have similar rates of about 69 per cent.  </a:t>
            </a:r>
          </a:p>
          <a:p>
            <a:pPr marL="640080" lvl="2" indent="0">
              <a:buNone/>
            </a:pPr>
            <a:endParaRPr lang="en-GB" sz="2200" i="1" dirty="0">
              <a:solidFill>
                <a:schemeClr val="bg2"/>
              </a:solidFill>
            </a:endParaRPr>
          </a:p>
          <a:p>
            <a:pPr marL="640080" lvl="2" indent="0">
              <a:buNone/>
            </a:pPr>
            <a:r>
              <a:rPr lang="en-GB" sz="2200" i="1" dirty="0">
                <a:solidFill>
                  <a:schemeClr val="bg2"/>
                </a:solidFill>
              </a:rPr>
              <a:t>The rate of home ownership varies widely across the developed world. </a:t>
            </a:r>
          </a:p>
          <a:p>
            <a:pPr marL="640080" lvl="2" indent="0">
              <a:buNone/>
            </a:pPr>
            <a:endParaRPr lang="en-GB" sz="2200" i="1" dirty="0">
              <a:solidFill>
                <a:schemeClr val="bg2"/>
              </a:solidFill>
            </a:endParaRPr>
          </a:p>
          <a:p>
            <a:pPr marL="640080" lvl="2" indent="0">
              <a:buNone/>
            </a:pPr>
            <a:r>
              <a:rPr lang="en-GB" sz="2200" i="1" dirty="0">
                <a:solidFill>
                  <a:schemeClr val="bg2"/>
                </a:solidFill>
              </a:rPr>
              <a:t>There appears to be no conclusive link between national prosperity and the number of homeowners. </a:t>
            </a:r>
          </a:p>
          <a:p>
            <a:pPr marL="640080" lvl="2" indent="0">
              <a:buNone/>
            </a:pPr>
            <a:endParaRPr lang="en-GB" sz="2200" i="1" dirty="0">
              <a:solidFill>
                <a:schemeClr val="bg2"/>
              </a:solidFill>
            </a:endParaRPr>
          </a:p>
          <a:p>
            <a:pPr marL="640080" lvl="2" indent="0">
              <a:buNone/>
            </a:pPr>
            <a:r>
              <a:rPr lang="en-GB" sz="2200" i="1" dirty="0">
                <a:solidFill>
                  <a:schemeClr val="bg2"/>
                </a:solidFill>
              </a:rPr>
              <a:t>Germany, for instance, has one of the lowest rates, at 42 per cent, while in Spain it is twice as high, 85 per cent. </a:t>
            </a:r>
          </a:p>
        </p:txBody>
      </p:sp>
    </p:spTree>
    <p:extLst>
      <p:ext uri="{BB962C8B-B14F-4D97-AF65-F5344CB8AC3E}">
        <p14:creationId xmlns:p14="http://schemas.microsoft.com/office/powerpoint/2010/main" val="740568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During your research into whether fraudulent claims are more prevalent in developing or developed countries, you have found the following data.  Write a paragraph expressing your findings. </a:t>
            </a:r>
          </a:p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In India, only 5% of household claims are proven to be fraudulent.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In the UK and USA, about 12% of household claims are proven to be fraudulent.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In Australia, about 15% of household claims are proven to be fraudulent.  </a:t>
            </a:r>
          </a:p>
        </p:txBody>
      </p:sp>
    </p:spTree>
    <p:extLst>
      <p:ext uri="{BB962C8B-B14F-4D97-AF65-F5344CB8AC3E}">
        <p14:creationId xmlns:p14="http://schemas.microsoft.com/office/powerpoint/2010/main" val="968037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There are two different styles – block and point by point.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If we use point by point in a compare and contrast style paper, the structure would look as follows:</a:t>
            </a:r>
          </a:p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	</a:t>
            </a:r>
            <a:r>
              <a:rPr lang="en-GB" b="1" dirty="0">
                <a:solidFill>
                  <a:schemeClr val="bg2"/>
                </a:solidFill>
              </a:rPr>
              <a:t>Introduction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bg2"/>
                </a:solidFill>
              </a:rPr>
              <a:t>	Main body</a:t>
            </a:r>
          </a:p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	</a:t>
            </a:r>
            <a:r>
              <a:rPr lang="en-GB" sz="2200" i="1" dirty="0">
                <a:solidFill>
                  <a:schemeClr val="bg2"/>
                </a:solidFill>
              </a:rPr>
              <a:t>Point 1 – similarities and differences</a:t>
            </a:r>
          </a:p>
          <a:p>
            <a:pPr marL="0" indent="0">
              <a:buNone/>
            </a:pPr>
            <a:r>
              <a:rPr lang="en-GB" sz="2200" i="1" dirty="0">
                <a:solidFill>
                  <a:schemeClr val="bg2"/>
                </a:solidFill>
              </a:rPr>
              <a:t>	Point 2 – similarities and differences </a:t>
            </a:r>
          </a:p>
          <a:p>
            <a:pPr marL="0" indent="0">
              <a:buNone/>
            </a:pPr>
            <a:r>
              <a:rPr lang="en-GB" sz="2200" i="1" dirty="0">
                <a:solidFill>
                  <a:schemeClr val="bg2"/>
                </a:solidFill>
              </a:rPr>
              <a:t>	Point 3 – similarities and differences </a:t>
            </a:r>
          </a:p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	</a:t>
            </a:r>
            <a:r>
              <a:rPr lang="en-GB" b="1" dirty="0">
                <a:solidFill>
                  <a:schemeClr val="bg2"/>
                </a:solidFill>
              </a:rPr>
              <a:t>Conclusion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Putting your paragraphs in order</a:t>
            </a:r>
          </a:p>
        </p:txBody>
      </p:sp>
    </p:spTree>
    <p:extLst>
      <p:ext uri="{BB962C8B-B14F-4D97-AF65-F5344CB8AC3E}">
        <p14:creationId xmlns:p14="http://schemas.microsoft.com/office/powerpoint/2010/main" val="21958559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In a block style structure, however, it would look like this:</a:t>
            </a:r>
          </a:p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	</a:t>
            </a:r>
            <a:r>
              <a:rPr lang="en-GB" b="1" dirty="0">
                <a:solidFill>
                  <a:schemeClr val="bg2"/>
                </a:solidFill>
              </a:rPr>
              <a:t>Introduction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bg2"/>
                </a:solidFill>
              </a:rPr>
              <a:t>	Main body</a:t>
            </a:r>
          </a:p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	1. </a:t>
            </a:r>
            <a:r>
              <a:rPr lang="en-GB" sz="2800" i="1" dirty="0">
                <a:solidFill>
                  <a:schemeClr val="bg2"/>
                </a:solidFill>
              </a:rPr>
              <a:t>All the similarities </a:t>
            </a:r>
          </a:p>
          <a:p>
            <a:pPr marL="0" indent="0">
              <a:buNone/>
            </a:pPr>
            <a:r>
              <a:rPr lang="en-GB" sz="2800" i="1" dirty="0">
                <a:solidFill>
                  <a:schemeClr val="bg2"/>
                </a:solidFill>
              </a:rPr>
              <a:t> 	2. Transition paragraph </a:t>
            </a:r>
          </a:p>
          <a:p>
            <a:pPr marL="0" indent="0">
              <a:buNone/>
            </a:pPr>
            <a:r>
              <a:rPr lang="en-GB" sz="2800" i="1" dirty="0">
                <a:solidFill>
                  <a:schemeClr val="bg2"/>
                </a:solidFill>
              </a:rPr>
              <a:t>	3. All the differences </a:t>
            </a:r>
          </a:p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	</a:t>
            </a:r>
            <a:r>
              <a:rPr lang="en-GB" b="1" dirty="0">
                <a:solidFill>
                  <a:schemeClr val="bg2"/>
                </a:solidFill>
              </a:rPr>
              <a:t>Conclusion </a:t>
            </a:r>
          </a:p>
          <a:p>
            <a:pPr marL="0" indent="0">
              <a:buNone/>
            </a:pPr>
            <a:endParaRPr lang="en-GB" b="1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By choosing one of these structures, and following the advice about paragraphs, your work will have clear direction and be organised.</a:t>
            </a:r>
          </a:p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  </a:t>
            </a:r>
          </a:p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99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013039-0F69-4763-A82D-4291A27BF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chemeClr val="bg2"/>
                </a:solidFill>
              </a:rPr>
              <a:t>I</a:t>
            </a:r>
            <a:r>
              <a:rPr lang="es-ES" dirty="0" err="1">
                <a:solidFill>
                  <a:schemeClr val="bg2"/>
                </a:solidFill>
              </a:rPr>
              <a:t>ssue</a:t>
            </a:r>
            <a:r>
              <a:rPr lang="es-ES" dirty="0">
                <a:solidFill>
                  <a:schemeClr val="bg2"/>
                </a:solidFill>
              </a:rPr>
              <a:t>	</a:t>
            </a:r>
            <a:r>
              <a:rPr lang="es-ES" b="1" dirty="0">
                <a:solidFill>
                  <a:schemeClr val="bg2"/>
                </a:solidFill>
              </a:rPr>
              <a:t>					</a:t>
            </a:r>
            <a:r>
              <a:rPr lang="es-ES" b="1" dirty="0" err="1">
                <a:solidFill>
                  <a:schemeClr val="bg2"/>
                </a:solidFill>
              </a:rPr>
              <a:t>C</a:t>
            </a:r>
            <a:r>
              <a:rPr lang="es-ES" dirty="0" err="1">
                <a:solidFill>
                  <a:schemeClr val="bg2"/>
                </a:solidFill>
              </a:rPr>
              <a:t>laim</a:t>
            </a:r>
            <a:endParaRPr lang="es-ES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bg2"/>
                </a:solidFill>
              </a:rPr>
              <a:t>R</a:t>
            </a:r>
            <a:r>
              <a:rPr lang="en-GB" dirty="0">
                <a:solidFill>
                  <a:schemeClr val="bg2"/>
                </a:solidFill>
              </a:rPr>
              <a:t>ule</a:t>
            </a:r>
            <a:r>
              <a:rPr lang="es-ES" dirty="0">
                <a:solidFill>
                  <a:schemeClr val="bg2"/>
                </a:solidFill>
              </a:rPr>
              <a:t>	</a:t>
            </a:r>
            <a:r>
              <a:rPr lang="es-ES" b="1" dirty="0">
                <a:solidFill>
                  <a:schemeClr val="bg2"/>
                </a:solidFill>
              </a:rPr>
              <a:t>					</a:t>
            </a:r>
            <a:r>
              <a:rPr lang="es-ES" b="1" dirty="0" err="1">
                <a:solidFill>
                  <a:schemeClr val="bg2"/>
                </a:solidFill>
              </a:rPr>
              <a:t>L</a:t>
            </a:r>
            <a:r>
              <a:rPr lang="es-ES" dirty="0" err="1">
                <a:solidFill>
                  <a:schemeClr val="bg2"/>
                </a:solidFill>
              </a:rPr>
              <a:t>aw</a:t>
            </a:r>
            <a:endParaRPr lang="es-ES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bg2"/>
                </a:solidFill>
              </a:rPr>
              <a:t>				or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bg2"/>
                </a:solidFill>
              </a:rPr>
              <a:t>A</a:t>
            </a:r>
            <a:r>
              <a:rPr lang="en-GB" dirty="0">
                <a:solidFill>
                  <a:schemeClr val="bg2"/>
                </a:solidFill>
              </a:rPr>
              <a:t>nalysis</a:t>
            </a:r>
            <a:r>
              <a:rPr lang="es-ES" b="1" dirty="0">
                <a:solidFill>
                  <a:schemeClr val="bg2"/>
                </a:solidFill>
              </a:rPr>
              <a:t>					</a:t>
            </a:r>
            <a:r>
              <a:rPr lang="es-ES" b="1" dirty="0" err="1">
                <a:solidFill>
                  <a:schemeClr val="bg2"/>
                </a:solidFill>
              </a:rPr>
              <a:t>E</a:t>
            </a:r>
            <a:r>
              <a:rPr lang="es-ES" dirty="0" err="1">
                <a:solidFill>
                  <a:schemeClr val="bg2"/>
                </a:solidFill>
              </a:rPr>
              <a:t>valuation</a:t>
            </a:r>
            <a:endParaRPr lang="es-ES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bg2"/>
                </a:solidFill>
              </a:rPr>
              <a:t>C</a:t>
            </a:r>
            <a:r>
              <a:rPr lang="en-GB" dirty="0">
                <a:solidFill>
                  <a:schemeClr val="bg2"/>
                </a:solidFill>
              </a:rPr>
              <a:t>onclusion</a:t>
            </a:r>
            <a:r>
              <a:rPr lang="es-ES" b="1" dirty="0">
                <a:solidFill>
                  <a:schemeClr val="bg2"/>
                </a:solidFill>
              </a:rPr>
              <a:t>					</a:t>
            </a:r>
            <a:r>
              <a:rPr lang="es-ES" b="1" dirty="0" err="1">
                <a:solidFill>
                  <a:schemeClr val="bg2"/>
                </a:solidFill>
              </a:rPr>
              <a:t>O</a:t>
            </a:r>
            <a:r>
              <a:rPr lang="es-ES" dirty="0" err="1">
                <a:solidFill>
                  <a:schemeClr val="bg2"/>
                </a:solidFill>
              </a:rPr>
              <a:t>utcome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1FFE5E-9D7A-4B38-92F0-F0E792BAE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GB" sz="3600" b="1" dirty="0"/>
              <a:t>Answering problem questions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1445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19400"/>
            <a:ext cx="6934200" cy="990600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Incorporating evidence</a:t>
            </a:r>
          </a:p>
        </p:txBody>
      </p:sp>
    </p:spTree>
    <p:extLst>
      <p:ext uri="{BB962C8B-B14F-4D97-AF65-F5344CB8AC3E}">
        <p14:creationId xmlns:p14="http://schemas.microsoft.com/office/powerpoint/2010/main" val="13821311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Which of these sentences are you more likely to consider as credible: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It is estimated that, on average, fraud results in an extra £5o being added to the insurance bill of every UK policyholder. 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According to the Association of British Insurers, it is estimated that, on average, fraud results in an extra £5o being added to the insurance bill of every UK policyholder. </a:t>
            </a:r>
          </a:p>
        </p:txBody>
      </p:sp>
    </p:spTree>
    <p:extLst>
      <p:ext uri="{BB962C8B-B14F-4D97-AF65-F5344CB8AC3E}">
        <p14:creationId xmlns:p14="http://schemas.microsoft.com/office/powerpoint/2010/main" val="407757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There are three ways we can incorporate evidence into our writing: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Summary – this provides the ‘general’ ideas of a piece of text and in a reduced size to </a:t>
            </a:r>
            <a:r>
              <a:rPr lang="en-GB">
                <a:solidFill>
                  <a:schemeClr val="bg2"/>
                </a:solidFill>
              </a:rPr>
              <a:t>the original. </a:t>
            </a:r>
            <a:endParaRPr lang="en-GB" dirty="0">
              <a:solidFill>
                <a:schemeClr val="bg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Paraphrase – this relates to a specific point that the author has made, though it is in your own words and is not necessarily shorter than the original. 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Direct quotation – this is when you use the exact words of someone else.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In each of the above, you must reference.  We will look at this in the next section.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3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It is important not to overuse quotes.  Remember, the examiner wants to see what knowledge </a:t>
            </a:r>
            <a:r>
              <a:rPr lang="en-GB" b="1" dirty="0">
                <a:solidFill>
                  <a:schemeClr val="bg2"/>
                </a:solidFill>
              </a:rPr>
              <a:t>you</a:t>
            </a:r>
            <a:r>
              <a:rPr lang="en-GB" dirty="0">
                <a:solidFill>
                  <a:schemeClr val="bg2"/>
                </a:solidFill>
              </a:rPr>
              <a:t> have gained and how </a:t>
            </a:r>
            <a:r>
              <a:rPr lang="en-GB" b="1" dirty="0">
                <a:solidFill>
                  <a:schemeClr val="bg2"/>
                </a:solidFill>
              </a:rPr>
              <a:t>you </a:t>
            </a:r>
            <a:r>
              <a:rPr lang="en-GB" dirty="0">
                <a:solidFill>
                  <a:schemeClr val="bg2"/>
                </a:solidFill>
              </a:rPr>
              <a:t>apply it.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When you paraphrase, you need to: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read and understand the text.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take notes of the main ideas.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cover the original.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think of synonyms for key words (you must not change technical terms).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think about how to restructure.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write.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check against the original. 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Using the text provided, paraphrase paragraph one. 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GB" sz="3600" b="1" dirty="0"/>
              <a:t>How to paraphrase</a:t>
            </a:r>
          </a:p>
        </p:txBody>
      </p:sp>
    </p:spTree>
    <p:extLst>
      <p:ext uri="{BB962C8B-B14F-4D97-AF65-F5344CB8AC3E}">
        <p14:creationId xmlns:p14="http://schemas.microsoft.com/office/powerpoint/2010/main" val="376925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bg2"/>
                </a:solidFill>
              </a:rPr>
              <a:t>Short quotation: exact words placed in quote marks within the sentence.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000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bg2"/>
                </a:solidFill>
              </a:rPr>
              <a:t>Long quotation (30+ words): the quote is indented on the next line:</a:t>
            </a:r>
          </a:p>
          <a:p>
            <a:endParaRPr lang="en-GB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GB" sz="3600" b="1" dirty="0"/>
              <a:t>Quotations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635896" y="4437112"/>
            <a:ext cx="223202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dirty="0"/>
              <a:t>paragraph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962400" y="5084539"/>
            <a:ext cx="16002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dirty="0"/>
              <a:t>long quote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635896" y="5734100"/>
            <a:ext cx="2232025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dirty="0"/>
              <a:t>paragraph</a:t>
            </a:r>
          </a:p>
        </p:txBody>
      </p:sp>
    </p:spTree>
    <p:extLst>
      <p:ext uri="{BB962C8B-B14F-4D97-AF65-F5344CB8AC3E}">
        <p14:creationId xmlns:p14="http://schemas.microsoft.com/office/powerpoint/2010/main" val="148231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19400"/>
            <a:ext cx="6934200" cy="990600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Before you get stuck in … </a:t>
            </a:r>
          </a:p>
        </p:txBody>
      </p:sp>
    </p:spTree>
    <p:extLst>
      <p:ext uri="{BB962C8B-B14F-4D97-AF65-F5344CB8AC3E}">
        <p14:creationId xmlns:p14="http://schemas.microsoft.com/office/powerpoint/2010/main" val="3566276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19400"/>
            <a:ext cx="69342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Referencing and plagiarism </a:t>
            </a:r>
          </a:p>
        </p:txBody>
      </p:sp>
    </p:spTree>
    <p:extLst>
      <p:ext uri="{BB962C8B-B14F-4D97-AF65-F5344CB8AC3E}">
        <p14:creationId xmlns:p14="http://schemas.microsoft.com/office/powerpoint/2010/main" val="3791690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Acknowledge the use of other people’s work and ideas.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Help the reader to evaluate the extent of your reading.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Give your reader information to be able to find your source.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Avoid plagiarism!!!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GB" sz="3600" b="1" dirty="0"/>
              <a:t>Why is referencing important?</a:t>
            </a:r>
          </a:p>
        </p:txBody>
      </p:sp>
    </p:spTree>
    <p:extLst>
      <p:ext uri="{BB962C8B-B14F-4D97-AF65-F5344CB8AC3E}">
        <p14:creationId xmlns:p14="http://schemas.microsoft.com/office/powerpoint/2010/main" val="85294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There is a clear definition of plagiarism provided in the CII guidance notes.  The consequences of plagiarism are also very clear. Let’s look at this together.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Remember, it’s not just about copying from published work, you also need to be careful about similarity with co-workers.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We will now look at the CII’s preferred referencing style in the handout provided.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3600" b="1" dirty="0"/>
              <a:t>Read </a:t>
            </a:r>
            <a:r>
              <a:rPr lang="en-GB" sz="3600" b="1"/>
              <a:t>the CII/PFS </a:t>
            </a:r>
            <a:r>
              <a:rPr lang="en-GB" sz="3600" b="1" dirty="0"/>
              <a:t>guidance </a:t>
            </a:r>
          </a:p>
        </p:txBody>
      </p:sp>
    </p:spTree>
    <p:extLst>
      <p:ext uri="{BB962C8B-B14F-4D97-AF65-F5344CB8AC3E}">
        <p14:creationId xmlns:p14="http://schemas.microsoft.com/office/powerpoint/2010/main" val="177590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A typical case citation will look like this: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2"/>
                </a:solidFill>
              </a:rPr>
              <a:t>	</a:t>
            </a:r>
            <a:r>
              <a:rPr lang="en-GB" i="1" dirty="0">
                <a:solidFill>
                  <a:schemeClr val="bg2"/>
                </a:solidFill>
              </a:rPr>
              <a:t>Jones v Smith </a:t>
            </a:r>
            <a:r>
              <a:rPr lang="en-GB" dirty="0">
                <a:solidFill>
                  <a:schemeClr val="bg2"/>
                </a:solidFill>
              </a:rPr>
              <a:t>[1967] 2 All ER 365</a:t>
            </a:r>
          </a:p>
          <a:p>
            <a:pPr marL="457200" lvl="1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 marL="548640" indent="-4572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An Act should be cited using its short title.</a:t>
            </a:r>
          </a:p>
          <a:p>
            <a:pPr marL="9144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 marL="548640" indent="-4572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Let’s do the exercise in the handout.  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marL="457200" lvl="1" indent="0">
              <a:buNone/>
            </a:pPr>
            <a:endParaRPr lang="en-GB" i="1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3600" b="1" dirty="0"/>
              <a:t>Citing laws</a:t>
            </a:r>
          </a:p>
        </p:txBody>
      </p:sp>
    </p:spTree>
    <p:extLst>
      <p:ext uri="{BB962C8B-B14F-4D97-AF65-F5344CB8AC3E}">
        <p14:creationId xmlns:p14="http://schemas.microsoft.com/office/powerpoint/2010/main" val="49959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000" b="1" i="1" dirty="0">
                <a:solidFill>
                  <a:schemeClr val="bg2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37597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In 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Understand the marking criteria and the question.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Have a strategy for selecting reading material and take appropriate notes.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Use appropriate structures for the overall work and individual paragraphs.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Vary how you incorporate evidence.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Ensure that your paraphrasing is not too close to the original.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Properly reference any ideas or text that are not yours.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Don’t panic! </a:t>
            </a:r>
          </a:p>
        </p:txBody>
      </p:sp>
    </p:spTree>
    <p:extLst>
      <p:ext uri="{BB962C8B-B14F-4D97-AF65-F5344CB8AC3E}">
        <p14:creationId xmlns:p14="http://schemas.microsoft.com/office/powerpoint/2010/main" val="53949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3</a:t>
            </a:r>
            <a:r>
              <a:rPr lang="en-GB" sz="2400" baseline="30000" dirty="0">
                <a:solidFill>
                  <a:schemeClr val="bg2"/>
                </a:solidFill>
              </a:rPr>
              <a:t>rd</a:t>
            </a:r>
            <a:r>
              <a:rPr lang="en-GB" sz="2400" dirty="0">
                <a:solidFill>
                  <a:schemeClr val="bg2"/>
                </a:solidFill>
              </a:rPr>
              <a:t> Floor, Capital Tower		     +44 (0) 2921 660 283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Greyfriars Road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Cardiff					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CF10 3AG				     info@jeffheasman.com		</a:t>
            </a:r>
          </a:p>
          <a:p>
            <a:pPr marL="0" indent="0">
              <a:buNone/>
            </a:pPr>
            <a:endParaRPr lang="en-GB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www.jeffheasman.com 		     @</a:t>
            </a:r>
            <a:r>
              <a:rPr lang="en-GB" sz="2400" dirty="0" err="1">
                <a:solidFill>
                  <a:schemeClr val="bg2"/>
                </a:solidFill>
              </a:rPr>
              <a:t>JHTCTweet</a:t>
            </a:r>
            <a:endParaRPr lang="en-GB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GB" sz="2400" dirty="0">
                <a:solidFill>
                  <a:schemeClr val="bg2"/>
                </a:solidFill>
              </a:rPr>
              <a:t>	linkedin.com/in/</a:t>
            </a:r>
            <a:r>
              <a:rPr lang="en-GB" sz="2400" dirty="0" err="1">
                <a:solidFill>
                  <a:schemeClr val="bg2"/>
                </a:solidFill>
              </a:rPr>
              <a:t>jeffheasman</a:t>
            </a:r>
            <a:endParaRPr lang="en-GB" sz="2400" dirty="0">
              <a:solidFill>
                <a:schemeClr val="bg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58200" cy="97401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Thank you and please stay in touch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52" y="1826105"/>
            <a:ext cx="1048512" cy="917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011" y="2054002"/>
            <a:ext cx="905256" cy="6891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550" y="3227774"/>
            <a:ext cx="692717" cy="6691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33900"/>
            <a:ext cx="990600" cy="533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6242" y="4462975"/>
            <a:ext cx="619332" cy="457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5ED99EC-B716-4CA5-89FA-4F6CF59902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5638800"/>
            <a:ext cx="905257" cy="68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66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Before you even start your research into the question, you need to understand: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 assessment guidelines and instructions, which include the marking criteria with weightings.  For example, the Advanced Diploma gives 50% weighting towards application and analysis.  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whether there are standard templates you need to be using for your answer.  Look at any model answers provided. 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 wording of the question so that you know what exactly it is the examiner is looking for.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GB" sz="3600" b="1" dirty="0"/>
              <a:t>What does the examiner want?</a:t>
            </a:r>
          </a:p>
        </p:txBody>
      </p:sp>
    </p:spTree>
    <p:extLst>
      <p:ext uri="{BB962C8B-B14F-4D97-AF65-F5344CB8AC3E}">
        <p14:creationId xmlns:p14="http://schemas.microsoft.com/office/powerpoint/2010/main" val="73728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You need to look for certain key words in the question.  Below are some examples.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Compare and contrast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explain similarities and differences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Account for or comment on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explain why something happens and the reasons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Discuss or evaluate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look at the main arguments and provide advantages and disadvantages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3600" b="1" dirty="0"/>
              <a:t>Understanding the question</a:t>
            </a:r>
          </a:p>
        </p:txBody>
      </p:sp>
    </p:spTree>
    <p:extLst>
      <p:ext uri="{BB962C8B-B14F-4D97-AF65-F5344CB8AC3E}">
        <p14:creationId xmlns:p14="http://schemas.microsoft.com/office/powerpoint/2010/main" val="182279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19400"/>
            <a:ext cx="6934200" cy="990600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Research and planning </a:t>
            </a:r>
          </a:p>
        </p:txBody>
      </p:sp>
    </p:spTree>
    <p:extLst>
      <p:ext uri="{BB962C8B-B14F-4D97-AF65-F5344CB8AC3E}">
        <p14:creationId xmlns:p14="http://schemas.microsoft.com/office/powerpoint/2010/main" val="2073841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When you first see the question and when you look at the suggested readings lists, don’t panic!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Don’t go straight to the books - think to yourself: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What do I know about the topic already?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What areas do I know least about?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What are the arguments or main points likely to be?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What type of publications are likely to help me (e.g., journals or books etc.)?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Following this process also helps to trigger your critical thinking skills.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GB" sz="3600" b="1" dirty="0"/>
              <a:t>Don’t panic! </a:t>
            </a:r>
          </a:p>
        </p:txBody>
      </p:sp>
    </p:spTree>
    <p:extLst>
      <p:ext uri="{BB962C8B-B14F-4D97-AF65-F5344CB8AC3E}">
        <p14:creationId xmlns:p14="http://schemas.microsoft.com/office/powerpoint/2010/main" val="24515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It seems obvious but ensure you read the contents page and look in the index for key words.   Is the text relevant?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Different writing styles suit different people.  Pick a selection of texts and randomly select some paragraphs.  See which best suits you.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Use skim reading techniques to check that the text does have the information you are looking for.  Make a note of relevant sections for further reading.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Let’s try: skim read the text you have been given – does it deal with the effect of </a:t>
            </a:r>
            <a:r>
              <a:rPr lang="en-GB" b="1" i="1" dirty="0">
                <a:solidFill>
                  <a:schemeClr val="bg2"/>
                </a:solidFill>
              </a:rPr>
              <a:t>breach</a:t>
            </a:r>
            <a:r>
              <a:rPr lang="en-GB" dirty="0">
                <a:solidFill>
                  <a:schemeClr val="bg2"/>
                </a:solidFill>
              </a:rPr>
              <a:t> of </a:t>
            </a:r>
            <a:r>
              <a:rPr lang="en-GB" b="1" i="1" dirty="0">
                <a:solidFill>
                  <a:schemeClr val="bg2"/>
                </a:solidFill>
              </a:rPr>
              <a:t>warranties</a:t>
            </a:r>
            <a:r>
              <a:rPr lang="en-GB" dirty="0">
                <a:solidFill>
                  <a:schemeClr val="bg2"/>
                </a:solidFill>
              </a:rPr>
              <a:t> and </a:t>
            </a:r>
            <a:r>
              <a:rPr lang="en-GB" b="1" i="1" dirty="0">
                <a:solidFill>
                  <a:schemeClr val="bg2"/>
                </a:solidFill>
              </a:rPr>
              <a:t>conditions</a:t>
            </a:r>
            <a:r>
              <a:rPr lang="en-GB" dirty="0">
                <a:solidFill>
                  <a:schemeClr val="bg2"/>
                </a:solidFill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GB" sz="3600" b="1" dirty="0"/>
              <a:t>Reading strategies </a:t>
            </a:r>
          </a:p>
        </p:txBody>
      </p:sp>
    </p:spTree>
    <p:extLst>
      <p:ext uri="{BB962C8B-B14F-4D97-AF65-F5344CB8AC3E}">
        <p14:creationId xmlns:p14="http://schemas.microsoft.com/office/powerpoint/2010/main" val="421969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Think about which texts you read first from any reading list.  For example: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Textbooks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CII study texts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Journals 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Which would you start with and why? </a:t>
            </a:r>
          </a:p>
        </p:txBody>
      </p:sp>
    </p:spTree>
    <p:extLst>
      <p:ext uri="{BB962C8B-B14F-4D97-AF65-F5344CB8AC3E}">
        <p14:creationId xmlns:p14="http://schemas.microsoft.com/office/powerpoint/2010/main" val="268514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eff Heasman">
  <a:themeElements>
    <a:clrScheme name="Custom 1">
      <a:dk1>
        <a:sysClr val="windowText" lastClr="000000"/>
      </a:dk1>
      <a:lt1>
        <a:sysClr val="window" lastClr="FFFFFF"/>
      </a:lt1>
      <a:dk2>
        <a:srgbClr val="12B3E9"/>
      </a:dk2>
      <a:lt2>
        <a:srgbClr val="005494"/>
      </a:lt2>
      <a:accent1>
        <a:srgbClr val="005494"/>
      </a:accent1>
      <a:accent2>
        <a:srgbClr val="12B3E9"/>
      </a:accent2>
      <a:accent3>
        <a:srgbClr val="005494"/>
      </a:accent3>
      <a:accent4>
        <a:srgbClr val="005494"/>
      </a:accent4>
      <a:accent5>
        <a:srgbClr val="005494"/>
      </a:accent5>
      <a:accent6>
        <a:srgbClr val="12B3E9"/>
      </a:accent6>
      <a:hlink>
        <a:srgbClr val="005494"/>
      </a:hlink>
      <a:folHlink>
        <a:srgbClr val="12B3E9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Jeff Heasman</Template>
  <TotalTime>797</TotalTime>
  <Words>1662</Words>
  <Application>Microsoft Office PowerPoint</Application>
  <PresentationFormat>On-screen Show (4:3)</PresentationFormat>
  <Paragraphs>253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Calibri</vt:lpstr>
      <vt:lpstr>Constantia</vt:lpstr>
      <vt:lpstr>Wingdings</vt:lpstr>
      <vt:lpstr>Wingdings 2</vt:lpstr>
      <vt:lpstr>Jeff Heasman</vt:lpstr>
      <vt:lpstr>Where do I begin?  Researching, structuring and writing coursework assignments   by  Jeff Heasman PGCert CELTA, LL.B (Hons), LL.M  linkedin.com/in/jeffheasman  @JHTCTweet </vt:lpstr>
      <vt:lpstr>Learning outcomes </vt:lpstr>
      <vt:lpstr>Before you get stuck in … </vt:lpstr>
      <vt:lpstr>What does the examiner want?</vt:lpstr>
      <vt:lpstr>Understanding the question</vt:lpstr>
      <vt:lpstr>Research and planning </vt:lpstr>
      <vt:lpstr>Don’t panic! </vt:lpstr>
      <vt:lpstr>Reading strategies </vt:lpstr>
      <vt:lpstr>PowerPoint Presentation</vt:lpstr>
      <vt:lpstr>PowerPoint Presentation</vt:lpstr>
      <vt:lpstr>Making notes </vt:lpstr>
      <vt:lpstr>PowerPoint Presentation</vt:lpstr>
      <vt:lpstr>Use a template for your reading notes </vt:lpstr>
      <vt:lpstr>Reflection </vt:lpstr>
      <vt:lpstr>How to find laws – statutes </vt:lpstr>
      <vt:lpstr>How to find laws – cases</vt:lpstr>
      <vt:lpstr>Structure</vt:lpstr>
      <vt:lpstr>PowerPoint Presentation</vt:lpstr>
      <vt:lpstr>The structure of a paragraph</vt:lpstr>
      <vt:lpstr>PowerPoint Presentation</vt:lpstr>
      <vt:lpstr>PowerPoint Presentation</vt:lpstr>
      <vt:lpstr>Putting your paragraphs in order</vt:lpstr>
      <vt:lpstr>PowerPoint Presentation</vt:lpstr>
      <vt:lpstr>Answering problem questions</vt:lpstr>
      <vt:lpstr>Incorporating evidence</vt:lpstr>
      <vt:lpstr>PowerPoint Presentation</vt:lpstr>
      <vt:lpstr>PowerPoint Presentation</vt:lpstr>
      <vt:lpstr>How to paraphrase</vt:lpstr>
      <vt:lpstr>Quotations </vt:lpstr>
      <vt:lpstr>Referencing and plagiarism </vt:lpstr>
      <vt:lpstr>Why is referencing important?</vt:lpstr>
      <vt:lpstr>Read the CII/PFS guidance </vt:lpstr>
      <vt:lpstr>Citing laws</vt:lpstr>
      <vt:lpstr>PowerPoint Presentation</vt:lpstr>
      <vt:lpstr>In summary </vt:lpstr>
      <vt:lpstr>Thank you and please stay in touch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</dc:creator>
  <cp:lastModifiedBy>paul tunnell</cp:lastModifiedBy>
  <cp:revision>150</cp:revision>
  <cp:lastPrinted>2016-01-21T14:12:47Z</cp:lastPrinted>
  <dcterms:created xsi:type="dcterms:W3CDTF">2015-11-23T19:41:09Z</dcterms:created>
  <dcterms:modified xsi:type="dcterms:W3CDTF">2019-07-03T10:47:58Z</dcterms:modified>
</cp:coreProperties>
</file>