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1"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83" r:id="rId19"/>
    <p:sldId id="275" r:id="rId20"/>
    <p:sldId id="276" r:id="rId21"/>
    <p:sldId id="277" r:id="rId22"/>
    <p:sldId id="278" r:id="rId23"/>
    <p:sldId id="280" r:id="rId24"/>
    <p:sldId id="279" r:id="rId25"/>
    <p:sldId id="281" r:id="rId26"/>
    <p:sldId id="282" r:id="rId27"/>
    <p:sldId id="284" r:id="rId28"/>
    <p:sldId id="285" r:id="rId29"/>
    <p:sldId id="28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D61392E-5340-4C43-9EF6-F20727CBEEF3}" type="datetimeFigureOut">
              <a:rPr lang="en-GB" smtClean="0"/>
              <a:t>02/09/2018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2284570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61392E-5340-4C43-9EF6-F20727CBEEF3}" type="datetimeFigureOut">
              <a:rPr lang="en-GB" smtClean="0"/>
              <a:t>02/09/2018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1957526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61392E-5340-4C43-9EF6-F20727CBEEF3}" type="datetimeFigureOut">
              <a:rPr lang="en-GB" smtClean="0"/>
              <a:t>02/09/2018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192721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61392E-5340-4C43-9EF6-F20727CBEEF3}" type="datetimeFigureOut">
              <a:rPr lang="en-GB" smtClean="0"/>
              <a:t>02/09/2018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3212491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61392E-5340-4C43-9EF6-F20727CBEEF3}" type="datetimeFigureOut">
              <a:rPr lang="en-GB" smtClean="0"/>
              <a:t>02/09/2018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1608876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D61392E-5340-4C43-9EF6-F20727CBEEF3}" type="datetimeFigureOut">
              <a:rPr lang="en-GB" smtClean="0"/>
              <a:t>02/09/2018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186331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D61392E-5340-4C43-9EF6-F20727CBEEF3}" type="datetimeFigureOut">
              <a:rPr lang="en-GB" smtClean="0"/>
              <a:t>02/09/2018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1736325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D61392E-5340-4C43-9EF6-F20727CBEEF3}" type="datetimeFigureOut">
              <a:rPr lang="en-GB" smtClean="0"/>
              <a:t>02/09/2018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3503679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1392E-5340-4C43-9EF6-F20727CBEEF3}" type="datetimeFigureOut">
              <a:rPr lang="en-GB" smtClean="0"/>
              <a:t>02/09/2018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960711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61392E-5340-4C43-9EF6-F20727CBEEF3}" type="datetimeFigureOut">
              <a:rPr lang="en-GB" smtClean="0"/>
              <a:t>02/09/2018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2060334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61392E-5340-4C43-9EF6-F20727CBEEF3}" type="datetimeFigureOut">
              <a:rPr lang="en-GB" smtClean="0"/>
              <a:t>02/09/2018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4257029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1392E-5340-4C43-9EF6-F20727CBEEF3}" type="datetimeFigureOut">
              <a:rPr lang="en-GB" smtClean="0"/>
              <a:t>02/09/2018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2502A-9216-49F5-9880-D329D7307307}" type="slidenum">
              <a:rPr lang="en-GB" smtClean="0"/>
              <a:t>‹#›</a:t>
            </a:fld>
            <a:endParaRPr lang="en-GB"/>
          </a:p>
        </p:txBody>
      </p:sp>
    </p:spTree>
    <p:extLst>
      <p:ext uri="{BB962C8B-B14F-4D97-AF65-F5344CB8AC3E}">
        <p14:creationId xmlns:p14="http://schemas.microsoft.com/office/powerpoint/2010/main" val="1016398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Solvency II and Ogden the Perfect Storm</a:t>
            </a:r>
          </a:p>
        </p:txBody>
      </p:sp>
      <p:sp>
        <p:nvSpPr>
          <p:cNvPr id="3" name="Content Placeholder 2"/>
          <p:cNvSpPr>
            <a:spLocks noGrp="1"/>
          </p:cNvSpPr>
          <p:nvPr>
            <p:ph idx="1"/>
          </p:nvPr>
        </p:nvSpPr>
        <p:spPr/>
        <p:txBody>
          <a:bodyPr/>
          <a:lstStyle/>
          <a:p>
            <a:r>
              <a:rPr lang="en-GB" dirty="0"/>
              <a:t>Presentation by Alan Chandler, Chartered Insurer</a:t>
            </a:r>
          </a:p>
        </p:txBody>
      </p:sp>
    </p:spTree>
    <p:extLst>
      <p:ext uri="{BB962C8B-B14F-4D97-AF65-F5344CB8AC3E}">
        <p14:creationId xmlns:p14="http://schemas.microsoft.com/office/powerpoint/2010/main" val="423982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some more!</a:t>
            </a:r>
          </a:p>
        </p:txBody>
      </p:sp>
      <p:graphicFrame>
        <p:nvGraphicFramePr>
          <p:cNvPr id="4" name="Content Placeholder 3"/>
          <p:cNvGraphicFramePr>
            <a:graphicFrameLocks noGrp="1"/>
          </p:cNvGraphicFramePr>
          <p:nvPr>
            <p:ph idx="1"/>
          </p:nvPr>
        </p:nvGraphicFramePr>
        <p:xfrm>
          <a:off x="838200" y="2721134"/>
          <a:ext cx="10515600" cy="2560320"/>
        </p:xfrm>
        <a:graphic>
          <a:graphicData uri="http://schemas.openxmlformats.org/drawingml/2006/table">
            <a:tbl>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0">
                <a:tc>
                  <a:txBody>
                    <a:bodyPr/>
                    <a:lstStyle/>
                    <a:p>
                      <a:r>
                        <a:rPr lang="en-GB">
                          <a:effectLst/>
                          <a:latin typeface="Lucida Grande"/>
                        </a:rPr>
                        <a:t>Millburn Insurance Company Ltd</a:t>
                      </a:r>
                    </a:p>
                  </a:txBody>
                  <a:tcPr anchor="ctr">
                    <a:lnL>
                      <a:noFill/>
                    </a:lnL>
                    <a:lnR>
                      <a:noFill/>
                    </a:lnR>
                    <a:lnT>
                      <a:noFill/>
                    </a:lnT>
                    <a:lnB>
                      <a:noFill/>
                    </a:lnB>
                    <a:solidFill>
                      <a:srgbClr val="FFFFFF"/>
                    </a:solidFill>
                  </a:tcPr>
                </a:tc>
                <a:tc>
                  <a:txBody>
                    <a:bodyPr/>
                    <a:lstStyle/>
                    <a:p>
                      <a:r>
                        <a:rPr lang="en-GB">
                          <a:effectLst/>
                          <a:latin typeface="Lucida Grande"/>
                        </a:rPr>
                        <a:t>11/12/2013</a:t>
                      </a:r>
                    </a:p>
                  </a:txBody>
                  <a:tcPr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r>
                        <a:rPr lang="en-GB">
                          <a:effectLst/>
                          <a:latin typeface="Lucida Grande"/>
                        </a:rPr>
                        <a:t>Municipal General Insurance Ltd</a:t>
                      </a:r>
                    </a:p>
                  </a:txBody>
                  <a:tcPr anchor="ctr">
                    <a:lnL>
                      <a:noFill/>
                    </a:lnL>
                    <a:lnR>
                      <a:noFill/>
                    </a:lnR>
                    <a:lnT>
                      <a:noFill/>
                    </a:lnT>
                    <a:lnB>
                      <a:noFill/>
                    </a:lnB>
                    <a:solidFill>
                      <a:srgbClr val="FFFFFF"/>
                    </a:solidFill>
                  </a:tcPr>
                </a:tc>
                <a:tc>
                  <a:txBody>
                    <a:bodyPr/>
                    <a:lstStyle/>
                    <a:p>
                      <a:r>
                        <a:rPr lang="en-GB">
                          <a:effectLst/>
                          <a:latin typeface="Lucida Grande"/>
                        </a:rPr>
                        <a:t>09/03/1994</a:t>
                      </a:r>
                    </a:p>
                  </a:txBody>
                  <a:tcPr anchor="ctr">
                    <a:lnL>
                      <a:noFill/>
                    </a:lnL>
                    <a:lnR>
                      <a:noFill/>
                    </a:lnR>
                    <a:lnT>
                      <a:noFill/>
                    </a:lnT>
                    <a:lnB>
                      <a:noFill/>
                    </a:lnB>
                    <a:solidFill>
                      <a:srgbClr val="FFFFFF"/>
                    </a:solidFill>
                  </a:tcPr>
                </a:tc>
                <a:extLst>
                  <a:ext uri="{0D108BD9-81ED-4DB2-BD59-A6C34878D82A}">
                    <a16:rowId xmlns:a16="http://schemas.microsoft.com/office/drawing/2014/main" val="10001"/>
                  </a:ext>
                </a:extLst>
              </a:tr>
              <a:tr h="0">
                <a:tc>
                  <a:txBody>
                    <a:bodyPr/>
                    <a:lstStyle/>
                    <a:p>
                      <a:r>
                        <a:rPr lang="en-GB">
                          <a:effectLst/>
                          <a:latin typeface="Lucida Grande"/>
                        </a:rPr>
                        <a:t>North Atlantic Insurance Company Ltd</a:t>
                      </a:r>
                    </a:p>
                  </a:txBody>
                  <a:tcPr anchor="ctr">
                    <a:lnL>
                      <a:noFill/>
                    </a:lnL>
                    <a:lnR>
                      <a:noFill/>
                    </a:lnR>
                    <a:lnT>
                      <a:noFill/>
                    </a:lnT>
                    <a:lnB>
                      <a:noFill/>
                    </a:lnB>
                    <a:solidFill>
                      <a:srgbClr val="FFFFFF"/>
                    </a:solidFill>
                  </a:tcPr>
                </a:tc>
                <a:tc>
                  <a:txBody>
                    <a:bodyPr/>
                    <a:lstStyle/>
                    <a:p>
                      <a:r>
                        <a:rPr lang="en-GB">
                          <a:effectLst/>
                          <a:latin typeface="Lucida Grande"/>
                        </a:rPr>
                        <a:t>06/03/1997</a:t>
                      </a:r>
                    </a:p>
                  </a:txBody>
                  <a:tcPr anchor="ctr">
                    <a:lnL>
                      <a:noFill/>
                    </a:lnL>
                    <a:lnR>
                      <a:noFill/>
                    </a:lnR>
                    <a:lnT>
                      <a:noFill/>
                    </a:lnT>
                    <a:lnB>
                      <a:noFill/>
                    </a:lnB>
                    <a:solidFill>
                      <a:srgbClr val="FFFFFF"/>
                    </a:solidFill>
                  </a:tcPr>
                </a:tc>
                <a:extLst>
                  <a:ext uri="{0D108BD9-81ED-4DB2-BD59-A6C34878D82A}">
                    <a16:rowId xmlns:a16="http://schemas.microsoft.com/office/drawing/2014/main" val="10002"/>
                  </a:ext>
                </a:extLst>
              </a:tr>
              <a:tr h="0">
                <a:tc>
                  <a:txBody>
                    <a:bodyPr/>
                    <a:lstStyle/>
                    <a:p>
                      <a:r>
                        <a:rPr lang="en-GB">
                          <a:effectLst/>
                          <a:latin typeface="Lucida Grande"/>
                        </a:rPr>
                        <a:t>OIC Run Off Ltd / London and Overseas</a:t>
                      </a:r>
                    </a:p>
                  </a:txBody>
                  <a:tcPr anchor="ctr">
                    <a:lnL>
                      <a:noFill/>
                    </a:lnL>
                    <a:lnR>
                      <a:noFill/>
                    </a:lnR>
                    <a:lnT>
                      <a:noFill/>
                    </a:lnT>
                    <a:lnB>
                      <a:noFill/>
                    </a:lnB>
                    <a:solidFill>
                      <a:srgbClr val="FFFFFF"/>
                    </a:solidFill>
                  </a:tcPr>
                </a:tc>
                <a:tc>
                  <a:txBody>
                    <a:bodyPr/>
                    <a:lstStyle/>
                    <a:p>
                      <a:r>
                        <a:rPr lang="en-GB">
                          <a:effectLst/>
                          <a:latin typeface="Lucida Grande"/>
                        </a:rPr>
                        <a:t>21/10/1994</a:t>
                      </a:r>
                    </a:p>
                  </a:txBody>
                  <a:tcPr anchor="ctr">
                    <a:lnL>
                      <a:noFill/>
                    </a:lnL>
                    <a:lnR>
                      <a:noFill/>
                    </a:lnR>
                    <a:lnT>
                      <a:noFill/>
                    </a:lnT>
                    <a:lnB>
                      <a:noFill/>
                    </a:lnB>
                    <a:solidFill>
                      <a:srgbClr val="FFFFFF"/>
                    </a:solidFill>
                  </a:tcPr>
                </a:tc>
                <a:extLst>
                  <a:ext uri="{0D108BD9-81ED-4DB2-BD59-A6C34878D82A}">
                    <a16:rowId xmlns:a16="http://schemas.microsoft.com/office/drawing/2014/main" val="10003"/>
                  </a:ext>
                </a:extLst>
              </a:tr>
              <a:tr h="0">
                <a:tc>
                  <a:txBody>
                    <a:bodyPr/>
                    <a:lstStyle/>
                    <a:p>
                      <a:r>
                        <a:rPr lang="en-GB">
                          <a:effectLst/>
                          <a:latin typeface="Lucida Grande"/>
                        </a:rPr>
                        <a:t>Pacific and General Insurance Company Ltd</a:t>
                      </a:r>
                    </a:p>
                  </a:txBody>
                  <a:tcPr anchor="ctr">
                    <a:lnL>
                      <a:noFill/>
                    </a:lnL>
                    <a:lnR>
                      <a:noFill/>
                    </a:lnR>
                    <a:lnT>
                      <a:noFill/>
                    </a:lnT>
                    <a:lnB>
                      <a:noFill/>
                    </a:lnB>
                    <a:solidFill>
                      <a:srgbClr val="FFFFFF"/>
                    </a:solidFill>
                  </a:tcPr>
                </a:tc>
                <a:tc>
                  <a:txBody>
                    <a:bodyPr/>
                    <a:lstStyle/>
                    <a:p>
                      <a:r>
                        <a:rPr lang="en-GB">
                          <a:effectLst/>
                          <a:latin typeface="Lucida Grande"/>
                        </a:rPr>
                        <a:t>15/11/1985</a:t>
                      </a:r>
                    </a:p>
                  </a:txBody>
                  <a:tcPr anchor="ctr">
                    <a:lnL>
                      <a:noFill/>
                    </a:lnL>
                    <a:lnR>
                      <a:noFill/>
                    </a:lnR>
                    <a:lnT>
                      <a:noFill/>
                    </a:lnT>
                    <a:lnB>
                      <a:noFill/>
                    </a:lnB>
                    <a:solidFill>
                      <a:srgbClr val="FFFFFF"/>
                    </a:solidFill>
                  </a:tcPr>
                </a:tc>
                <a:extLst>
                  <a:ext uri="{0D108BD9-81ED-4DB2-BD59-A6C34878D82A}">
                    <a16:rowId xmlns:a16="http://schemas.microsoft.com/office/drawing/2014/main" val="10004"/>
                  </a:ext>
                </a:extLst>
              </a:tr>
              <a:tr h="0">
                <a:tc>
                  <a:txBody>
                    <a:bodyPr/>
                    <a:lstStyle/>
                    <a:p>
                      <a:r>
                        <a:rPr lang="en-GB">
                          <a:effectLst/>
                          <a:latin typeface="Lucida Grande"/>
                        </a:rPr>
                        <a:t>Paramount Insurance Company Ltd</a:t>
                      </a:r>
                    </a:p>
                  </a:txBody>
                  <a:tcPr anchor="ctr">
                    <a:lnL>
                      <a:noFill/>
                    </a:lnL>
                    <a:lnR>
                      <a:noFill/>
                    </a:lnR>
                    <a:lnT>
                      <a:noFill/>
                    </a:lnT>
                    <a:lnB>
                      <a:noFill/>
                    </a:lnB>
                    <a:solidFill>
                      <a:srgbClr val="FFFFFF"/>
                    </a:solidFill>
                  </a:tcPr>
                </a:tc>
                <a:tc>
                  <a:txBody>
                    <a:bodyPr/>
                    <a:lstStyle/>
                    <a:p>
                      <a:r>
                        <a:rPr lang="en-GB">
                          <a:effectLst/>
                          <a:latin typeface="Lucida Grande"/>
                        </a:rPr>
                        <a:t>24/06/1996</a:t>
                      </a:r>
                    </a:p>
                  </a:txBody>
                  <a:tcPr anchor="ctr">
                    <a:lnL>
                      <a:noFill/>
                    </a:lnL>
                    <a:lnR>
                      <a:noFill/>
                    </a:lnR>
                    <a:lnT>
                      <a:noFill/>
                    </a:lnT>
                    <a:lnB>
                      <a:noFill/>
                    </a:lnB>
                    <a:solidFill>
                      <a:srgbClr val="FFFFFF"/>
                    </a:solidFill>
                  </a:tcPr>
                </a:tc>
                <a:extLst>
                  <a:ext uri="{0D108BD9-81ED-4DB2-BD59-A6C34878D82A}">
                    <a16:rowId xmlns:a16="http://schemas.microsoft.com/office/drawing/2014/main" val="10005"/>
                  </a:ext>
                </a:extLst>
              </a:tr>
              <a:tr h="0">
                <a:tc>
                  <a:txBody>
                    <a:bodyPr/>
                    <a:lstStyle/>
                    <a:p>
                      <a:r>
                        <a:rPr lang="en-GB">
                          <a:effectLst/>
                          <a:latin typeface="Lucida Grande"/>
                        </a:rPr>
                        <a:t>Scan Re Insurance Company Ltd</a:t>
                      </a:r>
                    </a:p>
                  </a:txBody>
                  <a:tcPr anchor="ctr">
                    <a:lnL>
                      <a:noFill/>
                    </a:lnL>
                    <a:lnR>
                      <a:noFill/>
                    </a:lnR>
                    <a:lnT>
                      <a:noFill/>
                    </a:lnT>
                    <a:lnB>
                      <a:noFill/>
                    </a:lnB>
                    <a:solidFill>
                      <a:srgbClr val="FFFFFF"/>
                    </a:solidFill>
                  </a:tcPr>
                </a:tc>
                <a:tc>
                  <a:txBody>
                    <a:bodyPr/>
                    <a:lstStyle/>
                    <a:p>
                      <a:r>
                        <a:rPr lang="en-GB" dirty="0">
                          <a:effectLst/>
                          <a:latin typeface="Lucida Grande"/>
                        </a:rPr>
                        <a:t>10/03/1994</a:t>
                      </a:r>
                    </a:p>
                  </a:txBody>
                  <a:tcPr anchor="ctr">
                    <a:lnL>
                      <a:noFill/>
                    </a:lnL>
                    <a:lnR>
                      <a:noFill/>
                    </a:lnR>
                    <a:lnT>
                      <a:noFill/>
                    </a:lnT>
                    <a:lnB>
                      <a:noFill/>
                    </a:lnB>
                    <a:solidFill>
                      <a:srgbClr val="FF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74719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290" y="468156"/>
            <a:ext cx="10515600" cy="2133376"/>
          </a:xfrm>
        </p:spPr>
        <p:txBody>
          <a:bodyPr>
            <a:normAutofit fontScale="90000"/>
          </a:bodyPr>
          <a:lstStyle/>
          <a:p>
            <a:r>
              <a:rPr lang="en-GB" dirty="0"/>
              <a:t>And some more again! Remember this list does not include many foreign insurers who pass ported in like Quinn and this was why Solvency II was introduced </a:t>
            </a:r>
          </a:p>
        </p:txBody>
      </p:sp>
      <p:graphicFrame>
        <p:nvGraphicFramePr>
          <p:cNvPr id="4"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0">
                <a:tc>
                  <a:txBody>
                    <a:bodyPr/>
                    <a:lstStyle/>
                    <a:p>
                      <a:r>
                        <a:rPr lang="en-GB" dirty="0">
                          <a:effectLst/>
                          <a:latin typeface="Lucida Grande"/>
                        </a:rPr>
                        <a:t>Sovereign Marine and General Insurance Company Ltd</a:t>
                      </a:r>
                    </a:p>
                  </a:txBody>
                  <a:tcPr anchor="ctr">
                    <a:lnL>
                      <a:noFill/>
                    </a:lnL>
                    <a:lnR>
                      <a:noFill/>
                    </a:lnR>
                    <a:lnT>
                      <a:noFill/>
                    </a:lnT>
                    <a:lnB>
                      <a:noFill/>
                    </a:lnB>
                  </a:tcPr>
                </a:tc>
                <a:tc>
                  <a:txBody>
                    <a:bodyPr/>
                    <a:lstStyle/>
                    <a:p>
                      <a:r>
                        <a:rPr lang="en-GB">
                          <a:effectLst/>
                          <a:latin typeface="Lucida Grande"/>
                        </a:rPr>
                        <a:t>11/07/1997</a:t>
                      </a:r>
                    </a:p>
                  </a:txBody>
                  <a:tcPr anchor="ctr">
                    <a:lnL>
                      <a:noFill/>
                    </a:lnL>
                    <a:lnR>
                      <a:noFill/>
                    </a:lnR>
                    <a:lnT>
                      <a:noFill/>
                    </a:lnT>
                    <a:lnB>
                      <a:noFill/>
                    </a:lnB>
                  </a:tcPr>
                </a:tc>
                <a:extLst>
                  <a:ext uri="{0D108BD9-81ED-4DB2-BD59-A6C34878D82A}">
                    <a16:rowId xmlns:a16="http://schemas.microsoft.com/office/drawing/2014/main" val="10000"/>
                  </a:ext>
                </a:extLst>
              </a:tr>
              <a:tr h="0">
                <a:tc>
                  <a:txBody>
                    <a:bodyPr/>
                    <a:lstStyle/>
                    <a:p>
                      <a:r>
                        <a:rPr lang="en-GB">
                          <a:effectLst/>
                          <a:latin typeface="Lucida Grande"/>
                        </a:rPr>
                        <a:t>The Aldgate Insurance Company Ltd</a:t>
                      </a:r>
                    </a:p>
                  </a:txBody>
                  <a:tcPr anchor="ctr">
                    <a:lnL>
                      <a:noFill/>
                    </a:lnL>
                    <a:lnR>
                      <a:noFill/>
                    </a:lnR>
                    <a:lnT>
                      <a:noFill/>
                    </a:lnT>
                    <a:lnB>
                      <a:noFill/>
                    </a:lnB>
                  </a:tcPr>
                </a:tc>
                <a:tc>
                  <a:txBody>
                    <a:bodyPr/>
                    <a:lstStyle/>
                    <a:p>
                      <a:r>
                        <a:rPr lang="en-GB">
                          <a:effectLst/>
                          <a:latin typeface="Lucida Grande"/>
                        </a:rPr>
                        <a:t>12/11/2009</a:t>
                      </a:r>
                    </a:p>
                  </a:txBody>
                  <a:tcPr anchor="ctr">
                    <a:lnL>
                      <a:noFill/>
                    </a:lnL>
                    <a:lnR>
                      <a:noFill/>
                    </a:lnR>
                    <a:lnT>
                      <a:noFill/>
                    </a:lnT>
                    <a:lnB>
                      <a:noFill/>
                    </a:lnB>
                  </a:tcPr>
                </a:tc>
                <a:extLst>
                  <a:ext uri="{0D108BD9-81ED-4DB2-BD59-A6C34878D82A}">
                    <a16:rowId xmlns:a16="http://schemas.microsoft.com/office/drawing/2014/main" val="10001"/>
                  </a:ext>
                </a:extLst>
              </a:tr>
              <a:tr h="0">
                <a:tc>
                  <a:txBody>
                    <a:bodyPr/>
                    <a:lstStyle/>
                    <a:p>
                      <a:r>
                        <a:rPr lang="en-GB">
                          <a:effectLst/>
                          <a:latin typeface="Lucida Grande"/>
                        </a:rPr>
                        <a:t>The Exchange Insurance Company Ltd</a:t>
                      </a:r>
                    </a:p>
                  </a:txBody>
                  <a:tcPr anchor="ctr">
                    <a:lnL>
                      <a:noFill/>
                    </a:lnL>
                    <a:lnR>
                      <a:noFill/>
                    </a:lnR>
                    <a:lnT>
                      <a:noFill/>
                    </a:lnT>
                    <a:lnB>
                      <a:noFill/>
                    </a:lnB>
                  </a:tcPr>
                </a:tc>
                <a:tc>
                  <a:txBody>
                    <a:bodyPr/>
                    <a:lstStyle/>
                    <a:p>
                      <a:r>
                        <a:rPr lang="en-GB">
                          <a:effectLst/>
                          <a:latin typeface="Lucida Grande"/>
                        </a:rPr>
                        <a:t>06/10/2010</a:t>
                      </a:r>
                    </a:p>
                  </a:txBody>
                  <a:tcPr anchor="ctr">
                    <a:lnL>
                      <a:noFill/>
                    </a:lnL>
                    <a:lnR>
                      <a:noFill/>
                    </a:lnR>
                    <a:lnT>
                      <a:noFill/>
                    </a:lnT>
                    <a:lnB>
                      <a:noFill/>
                    </a:lnB>
                  </a:tcPr>
                </a:tc>
                <a:extLst>
                  <a:ext uri="{0D108BD9-81ED-4DB2-BD59-A6C34878D82A}">
                    <a16:rowId xmlns:a16="http://schemas.microsoft.com/office/drawing/2014/main" val="10002"/>
                  </a:ext>
                </a:extLst>
              </a:tr>
              <a:tr h="0">
                <a:tc>
                  <a:txBody>
                    <a:bodyPr/>
                    <a:lstStyle/>
                    <a:p>
                      <a:r>
                        <a:rPr lang="en-GB">
                          <a:effectLst/>
                          <a:latin typeface="Lucida Grande"/>
                        </a:rPr>
                        <a:t>Trinity Insurance Company Ltd</a:t>
                      </a:r>
                    </a:p>
                  </a:txBody>
                  <a:tcPr anchor="ctr">
                    <a:lnL>
                      <a:noFill/>
                    </a:lnL>
                    <a:lnR>
                      <a:noFill/>
                    </a:lnR>
                    <a:lnT>
                      <a:noFill/>
                    </a:lnT>
                    <a:lnB>
                      <a:noFill/>
                    </a:lnB>
                  </a:tcPr>
                </a:tc>
                <a:tc>
                  <a:txBody>
                    <a:bodyPr/>
                    <a:lstStyle/>
                    <a:p>
                      <a:r>
                        <a:rPr lang="en-GB">
                          <a:effectLst/>
                          <a:latin typeface="Lucida Grande"/>
                        </a:rPr>
                        <a:t>23/03/1992</a:t>
                      </a:r>
                    </a:p>
                  </a:txBody>
                  <a:tcPr anchor="ctr">
                    <a:lnL>
                      <a:noFill/>
                    </a:lnL>
                    <a:lnR>
                      <a:noFill/>
                    </a:lnR>
                    <a:lnT>
                      <a:noFill/>
                    </a:lnT>
                    <a:lnB>
                      <a:noFill/>
                    </a:lnB>
                  </a:tcPr>
                </a:tc>
                <a:extLst>
                  <a:ext uri="{0D108BD9-81ED-4DB2-BD59-A6C34878D82A}">
                    <a16:rowId xmlns:a16="http://schemas.microsoft.com/office/drawing/2014/main" val="10003"/>
                  </a:ext>
                </a:extLst>
              </a:tr>
              <a:tr h="0">
                <a:tc>
                  <a:txBody>
                    <a:bodyPr/>
                    <a:lstStyle/>
                    <a:p>
                      <a:r>
                        <a:rPr lang="en-GB">
                          <a:effectLst/>
                          <a:latin typeface="Lucida Grande"/>
                        </a:rPr>
                        <a:t>UIC Insurance Company Ltd</a:t>
                      </a:r>
                    </a:p>
                  </a:txBody>
                  <a:tcPr anchor="ctr">
                    <a:lnL>
                      <a:noFill/>
                    </a:lnL>
                    <a:lnR>
                      <a:noFill/>
                    </a:lnR>
                    <a:lnT>
                      <a:noFill/>
                    </a:lnT>
                    <a:lnB>
                      <a:noFill/>
                    </a:lnB>
                  </a:tcPr>
                </a:tc>
                <a:tc>
                  <a:txBody>
                    <a:bodyPr/>
                    <a:lstStyle/>
                    <a:p>
                      <a:r>
                        <a:rPr lang="en-GB" dirty="0">
                          <a:effectLst/>
                          <a:latin typeface="Lucida Grande"/>
                        </a:rPr>
                        <a:t>12/08/1996</a:t>
                      </a:r>
                    </a:p>
                  </a:txBody>
                  <a:tcPr anchor="ctr">
                    <a:lnL>
                      <a:noFill/>
                    </a:lnL>
                    <a:lnR>
                      <a:noFill/>
                    </a:lnR>
                    <a:lnT>
                      <a:noFill/>
                    </a:lnT>
                    <a:lnB>
                      <a:noFill/>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4057310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solvency margins</a:t>
            </a:r>
          </a:p>
        </p:txBody>
      </p:sp>
      <p:sp>
        <p:nvSpPr>
          <p:cNvPr id="3" name="Content Placeholder 2"/>
          <p:cNvSpPr>
            <a:spLocks noGrp="1"/>
          </p:cNvSpPr>
          <p:nvPr>
            <p:ph idx="1"/>
          </p:nvPr>
        </p:nvSpPr>
        <p:spPr/>
        <p:txBody>
          <a:bodyPr/>
          <a:lstStyle/>
          <a:p>
            <a:r>
              <a:rPr lang="en-GB" dirty="0"/>
              <a:t>A solvency margin is the amount of surplus assets insurance companies have to hold over and above their liabilities.</a:t>
            </a:r>
          </a:p>
          <a:p>
            <a:r>
              <a:rPr lang="en-GB" dirty="0"/>
              <a:t>Solvency margins are set by regulators and stipulate the minimum surplus assets the insurer has to hold over and above their liabilities.</a:t>
            </a:r>
          </a:p>
          <a:p>
            <a:r>
              <a:rPr lang="en-GB" dirty="0"/>
              <a:t> Example if an Insurer has to hold a solvency margin of at least £500M and their liabilities are £400m, they will need to make sure they hold assets of at least £900m</a:t>
            </a:r>
          </a:p>
          <a:p>
            <a:endParaRPr lang="en-GB" dirty="0"/>
          </a:p>
          <a:p>
            <a:endParaRPr lang="en-GB" dirty="0"/>
          </a:p>
        </p:txBody>
      </p:sp>
    </p:spTree>
    <p:extLst>
      <p:ext uri="{BB962C8B-B14F-4D97-AF65-F5344CB8AC3E}">
        <p14:creationId xmlns:p14="http://schemas.microsoft.com/office/powerpoint/2010/main" val="339488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Solvency I</a:t>
            </a:r>
          </a:p>
        </p:txBody>
      </p:sp>
      <p:sp>
        <p:nvSpPr>
          <p:cNvPr id="3" name="Content Placeholder 2"/>
          <p:cNvSpPr>
            <a:spLocks noGrp="1"/>
          </p:cNvSpPr>
          <p:nvPr>
            <p:ph idx="1"/>
          </p:nvPr>
        </p:nvSpPr>
        <p:spPr/>
        <p:txBody>
          <a:bodyPr/>
          <a:lstStyle/>
          <a:p>
            <a:r>
              <a:rPr lang="en-GB" dirty="0"/>
              <a:t>The EU have stipulated some form of solvency requirements since 1973 and the principles of Solvency I still remain today.</a:t>
            </a:r>
          </a:p>
          <a:p>
            <a:r>
              <a:rPr lang="en-GB" dirty="0"/>
              <a:t>The Minimum Capital Requirement (MCR) known as solvency one has been with us for some time</a:t>
            </a:r>
          </a:p>
          <a:p>
            <a:r>
              <a:rPr lang="en-GB" dirty="0"/>
              <a:t>This has both a premium and claims calculation and the insurer takes the highest of the two. </a:t>
            </a:r>
          </a:p>
          <a:p>
            <a:r>
              <a:rPr lang="en-GB" dirty="0"/>
              <a:t>The MCR has been calculated at a 85% confidence level</a:t>
            </a:r>
          </a:p>
          <a:p>
            <a:r>
              <a:rPr lang="en-GB" dirty="0"/>
              <a:t>Broadly speaking the MCR comes to around 20 to 25% of annual GWP</a:t>
            </a:r>
          </a:p>
        </p:txBody>
      </p:sp>
    </p:spTree>
    <p:extLst>
      <p:ext uri="{BB962C8B-B14F-4D97-AF65-F5344CB8AC3E}">
        <p14:creationId xmlns:p14="http://schemas.microsoft.com/office/powerpoint/2010/main" val="3550586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Solvency I</a:t>
            </a:r>
          </a:p>
        </p:txBody>
      </p:sp>
      <p:sp>
        <p:nvSpPr>
          <p:cNvPr id="3" name="Content Placeholder 2"/>
          <p:cNvSpPr>
            <a:spLocks noGrp="1"/>
          </p:cNvSpPr>
          <p:nvPr>
            <p:ph idx="1"/>
          </p:nvPr>
        </p:nvSpPr>
        <p:spPr/>
        <p:txBody>
          <a:bodyPr/>
          <a:lstStyle/>
          <a:p>
            <a:r>
              <a:rPr lang="en-GB" dirty="0"/>
              <a:t>The FSA as was never felt Solvency I was enough and the previous list of bust insurance companies certainly testified this fact, so they introduced their own solvency requirements.</a:t>
            </a:r>
          </a:p>
          <a:p>
            <a:r>
              <a:rPr lang="en-GB" dirty="0"/>
              <a:t>They introduced their own requirements of Enhanced Capital Requirement and Individual Capital Assessment but these only applied to the UK - hence many insurers who were struggling for capital headed for the offshore havens</a:t>
            </a:r>
          </a:p>
        </p:txBody>
      </p:sp>
    </p:spTree>
    <p:extLst>
      <p:ext uri="{BB962C8B-B14F-4D97-AF65-F5344CB8AC3E}">
        <p14:creationId xmlns:p14="http://schemas.microsoft.com/office/powerpoint/2010/main" val="581923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Solvency II</a:t>
            </a:r>
          </a:p>
        </p:txBody>
      </p:sp>
      <p:sp>
        <p:nvSpPr>
          <p:cNvPr id="3" name="Content Placeholder 2"/>
          <p:cNvSpPr>
            <a:spLocks noGrp="1"/>
          </p:cNvSpPr>
          <p:nvPr>
            <p:ph idx="1"/>
          </p:nvPr>
        </p:nvSpPr>
        <p:spPr/>
        <p:txBody>
          <a:bodyPr/>
          <a:lstStyle/>
          <a:p>
            <a:r>
              <a:rPr lang="en-GB" dirty="0"/>
              <a:t>The EU had originally planned to roll out new solvency requirements in 2005 but due to a combination of politics and the financial crash Solvency II never saw the light of day until the beginning of 2016.</a:t>
            </a:r>
          </a:p>
          <a:p>
            <a:endParaRPr lang="en-GB" dirty="0"/>
          </a:p>
          <a:p>
            <a:r>
              <a:rPr lang="en-GB" dirty="0"/>
              <a:t>From January 2016 Solvency II applies to all EU insurers and there is no longer hiding places in the EU to obtain soft touches</a:t>
            </a:r>
          </a:p>
          <a:p>
            <a:endParaRPr lang="en-GB" dirty="0"/>
          </a:p>
          <a:p>
            <a:r>
              <a:rPr lang="en-GB" dirty="0"/>
              <a:t>It is estimated that it cost the UK insurance industry £3 Billion to implement !</a:t>
            </a:r>
          </a:p>
        </p:txBody>
      </p:sp>
    </p:spTree>
    <p:extLst>
      <p:ext uri="{BB962C8B-B14F-4D97-AF65-F5344CB8AC3E}">
        <p14:creationId xmlns:p14="http://schemas.microsoft.com/office/powerpoint/2010/main" val="2742967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Three Pillars of Solvency II</a:t>
            </a:r>
          </a:p>
        </p:txBody>
      </p:sp>
      <p:pic>
        <p:nvPicPr>
          <p:cNvPr id="9222" name="Picture 6" descr="Image result for the three pillars of solvency i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57375" y="2682081"/>
            <a:ext cx="8477250" cy="2638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3441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Solvency II</a:t>
            </a:r>
          </a:p>
        </p:txBody>
      </p:sp>
      <p:sp>
        <p:nvSpPr>
          <p:cNvPr id="3" name="Content Placeholder 2"/>
          <p:cNvSpPr>
            <a:spLocks noGrp="1"/>
          </p:cNvSpPr>
          <p:nvPr>
            <p:ph idx="1"/>
          </p:nvPr>
        </p:nvSpPr>
        <p:spPr/>
        <p:txBody>
          <a:bodyPr/>
          <a:lstStyle/>
          <a:p>
            <a:r>
              <a:rPr lang="en-GB" dirty="0"/>
              <a:t>The new capital requirement under Solvency II is known as the Solvency Capital Requirement (SCR)</a:t>
            </a:r>
          </a:p>
          <a:p>
            <a:r>
              <a:rPr lang="en-GB" dirty="0"/>
              <a:t>This has to be at a confidence level of at least 99.5% </a:t>
            </a:r>
          </a:p>
          <a:p>
            <a:r>
              <a:rPr lang="en-GB" dirty="0"/>
              <a:t>Insurers can use the EU generic formula or use their own formula which has to be signed off by the PRA</a:t>
            </a:r>
          </a:p>
          <a:p>
            <a:r>
              <a:rPr lang="en-GB" dirty="0"/>
              <a:t>It is also compulsory that insurers have an actuarial function, believe it or not certain EU insurers existed without one </a:t>
            </a:r>
            <a:r>
              <a:rPr lang="en-GB"/>
              <a:t>until Solvency II.</a:t>
            </a:r>
            <a:endParaRPr lang="en-GB" dirty="0"/>
          </a:p>
        </p:txBody>
      </p:sp>
    </p:spTree>
    <p:extLst>
      <p:ext uri="{BB962C8B-B14F-4D97-AF65-F5344CB8AC3E}">
        <p14:creationId xmlns:p14="http://schemas.microsoft.com/office/powerpoint/2010/main" val="471245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Solvency I (Red card) and Solvency II (Yellow card)</a:t>
            </a:r>
          </a:p>
        </p:txBody>
      </p:sp>
      <p:pic>
        <p:nvPicPr>
          <p:cNvPr id="1026" name="Picture 2" descr="Image result for pictures of red and yellow cards in socc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0" y="1851383"/>
            <a:ext cx="5860985" cy="43513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pictures of red and yellow cards in socc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640" y="1851383"/>
            <a:ext cx="519018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2842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t>Solvency II was a massive challenge for almost everyone – some have got to the top of the solvency mountain ,some are working with their regulator and some have given up!</a:t>
            </a:r>
          </a:p>
        </p:txBody>
      </p:sp>
      <p:pic>
        <p:nvPicPr>
          <p:cNvPr id="11266"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54202" y="2506662"/>
            <a:ext cx="581389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956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1968501" y="611189"/>
            <a:ext cx="6784975" cy="338137"/>
          </a:xfrm>
        </p:spPr>
        <p:txBody>
          <a:bodyPr>
            <a:noAutofit/>
          </a:bodyPr>
          <a:lstStyle/>
          <a:p>
            <a:r>
              <a:rPr lang="en-GB" altLang="en-US" sz="2000" b="1" dirty="0">
                <a:latin typeface="Arial" panose="020B0604020202020204" pitchFamily="34" charset="0"/>
                <a:cs typeface="Arial" panose="020B0604020202020204" pitchFamily="34" charset="0"/>
              </a:rPr>
              <a:t>Alan Chandler, Chartered Insurer</a:t>
            </a:r>
          </a:p>
        </p:txBody>
      </p:sp>
      <p:sp>
        <p:nvSpPr>
          <p:cNvPr id="3075" name="Content Placeholder 4"/>
          <p:cNvSpPr>
            <a:spLocks noGrp="1"/>
          </p:cNvSpPr>
          <p:nvPr>
            <p:ph idx="1"/>
          </p:nvPr>
        </p:nvSpPr>
        <p:spPr>
          <a:xfrm>
            <a:off x="1968500" y="949326"/>
            <a:ext cx="8053388" cy="5908675"/>
          </a:xfrm>
        </p:spPr>
        <p:txBody>
          <a:bodyPr/>
          <a:lstStyle/>
          <a:p>
            <a:r>
              <a:rPr lang="en-GB" altLang="en-US" sz="2000" b="1" dirty="0">
                <a:latin typeface="Arial" panose="020B0604020202020204" pitchFamily="34" charset="0"/>
                <a:cs typeface="Arial" panose="020B0604020202020204" pitchFamily="34" charset="0"/>
              </a:rPr>
              <a:t>I have trained more than 1,000 individuals to become ACII qualified</a:t>
            </a:r>
          </a:p>
          <a:p>
            <a:r>
              <a:rPr lang="en-GB" altLang="en-US" sz="2000" dirty="0">
                <a:latin typeface="Arial" panose="020B0604020202020204" pitchFamily="34" charset="0"/>
                <a:cs typeface="Arial" panose="020B0604020202020204" pitchFamily="34" charset="0"/>
              </a:rPr>
              <a:t>I have trained over 50% of the individuals in the last 8 years that have gone onto achieve the highest ACII pass in the whole of the UK. </a:t>
            </a:r>
          </a:p>
          <a:p>
            <a:r>
              <a:rPr lang="en-GB" altLang="en-US" sz="2000" dirty="0">
                <a:latin typeface="Arial" panose="020B0604020202020204" pitchFamily="34" charset="0"/>
                <a:cs typeface="Arial" panose="020B0604020202020204" pitchFamily="34" charset="0"/>
              </a:rPr>
              <a:t>I train to a pass rate of more than 96% in all CII qualification levels. Certificate , Diploma and Advanced Diploma.</a:t>
            </a:r>
          </a:p>
          <a:p>
            <a:r>
              <a:rPr lang="en-GB" altLang="en-US" sz="2000" dirty="0">
                <a:latin typeface="Arial" panose="020B0604020202020204" pitchFamily="34" charset="0"/>
                <a:cs typeface="Arial" panose="020B0604020202020204" pitchFamily="34" charset="0"/>
              </a:rPr>
              <a:t>I deliver the Allianz scholarship and academy programmes in both the UK and Ireland and I have been a </a:t>
            </a:r>
            <a:r>
              <a:rPr lang="en-GB" altLang="en-US" sz="2000" dirty="0" err="1">
                <a:latin typeface="Arial" panose="020B0604020202020204" pitchFamily="34" charset="0"/>
                <a:cs typeface="Arial" panose="020B0604020202020204" pitchFamily="34" charset="0"/>
              </a:rPr>
              <a:t>Cii</a:t>
            </a:r>
            <a:r>
              <a:rPr lang="en-GB" altLang="en-US" sz="2000" dirty="0">
                <a:latin typeface="Arial" panose="020B0604020202020204" pitchFamily="34" charset="0"/>
                <a:cs typeface="Arial" panose="020B0604020202020204" pitchFamily="34" charset="0"/>
              </a:rPr>
              <a:t> examiner.</a:t>
            </a:r>
          </a:p>
          <a:p>
            <a:r>
              <a:rPr lang="en-GB" altLang="en-US" sz="2000" dirty="0">
                <a:latin typeface="Arial" panose="020B0604020202020204" pitchFamily="34" charset="0"/>
                <a:cs typeface="Arial" panose="020B0604020202020204" pitchFamily="34" charset="0"/>
              </a:rPr>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dirty="0"/>
          </a:p>
          <a:p>
            <a:endParaRPr lang="en-GB" altLang="en-US" dirty="0"/>
          </a:p>
          <a:p>
            <a:endParaRPr lang="en-GB" altLang="en-US" dirty="0"/>
          </a:p>
        </p:txBody>
      </p:sp>
    </p:spTree>
    <p:extLst>
      <p:ext uri="{BB962C8B-B14F-4D97-AF65-F5344CB8AC3E}">
        <p14:creationId xmlns:p14="http://schemas.microsoft.com/office/powerpoint/2010/main" val="1359674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t>So having used up most of their spare capital to become compliant the last thing the insurance industry needed was a large claim hike!</a:t>
            </a:r>
          </a:p>
        </p:txBody>
      </p:sp>
      <p:pic>
        <p:nvPicPr>
          <p:cNvPr id="12290" name="Picture 2" descr="Image result for hilda ogden imag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67062" y="2053431"/>
            <a:ext cx="5857875" cy="3895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8918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Ogden Table change</a:t>
            </a:r>
          </a:p>
        </p:txBody>
      </p:sp>
      <p:sp>
        <p:nvSpPr>
          <p:cNvPr id="3" name="Content Placeholder 2"/>
          <p:cNvSpPr>
            <a:spLocks noGrp="1"/>
          </p:cNvSpPr>
          <p:nvPr>
            <p:ph idx="1"/>
          </p:nvPr>
        </p:nvSpPr>
        <p:spPr/>
        <p:txBody>
          <a:bodyPr/>
          <a:lstStyle/>
          <a:p>
            <a:r>
              <a:rPr lang="en-GB" dirty="0"/>
              <a:t>In 2017 Liz Truss made a decision to move the Ogden table rate from 2.5% to -0.75%</a:t>
            </a:r>
          </a:p>
          <a:p>
            <a:r>
              <a:rPr lang="en-GB" dirty="0"/>
              <a:t>This meant most motor and EL books had to be increased by a rate increase of between 9 and 15%</a:t>
            </a:r>
          </a:p>
          <a:p>
            <a:r>
              <a:rPr lang="en-GB" dirty="0"/>
              <a:t>When premiums go up so does an insurers capital requirement  - fine if you had spare capital not if you used it all up being compliant with Solvency II</a:t>
            </a:r>
          </a:p>
        </p:txBody>
      </p:sp>
    </p:spTree>
    <p:extLst>
      <p:ext uri="{BB962C8B-B14F-4D97-AF65-F5344CB8AC3E}">
        <p14:creationId xmlns:p14="http://schemas.microsoft.com/office/powerpoint/2010/main" val="2260050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1992313" y="1052514"/>
            <a:ext cx="8229600" cy="5102225"/>
          </a:xfrm>
        </p:spPr>
        <p:txBody>
          <a:bodyPr>
            <a:normAutofit fontScale="92500" lnSpcReduction="20000"/>
          </a:bodyPr>
          <a:lstStyle/>
          <a:p>
            <a:pPr eaLnBrk="1" hangingPunct="1">
              <a:lnSpc>
                <a:spcPct val="80000"/>
              </a:lnSpc>
              <a:buFontTx/>
              <a:buNone/>
            </a:pPr>
            <a:r>
              <a:rPr lang="en-GB" altLang="en-US" sz="2400" dirty="0">
                <a:solidFill>
                  <a:srgbClr val="FF3300"/>
                </a:solidFill>
              </a:rPr>
              <a:t>Example of an Ogden settlement</a:t>
            </a:r>
          </a:p>
          <a:p>
            <a:pPr eaLnBrk="1" hangingPunct="1">
              <a:lnSpc>
                <a:spcPct val="80000"/>
              </a:lnSpc>
              <a:buFontTx/>
              <a:buNone/>
            </a:pPr>
            <a:endParaRPr lang="en-GB" altLang="en-US" sz="2400" dirty="0">
              <a:solidFill>
                <a:srgbClr val="FF3300"/>
              </a:solidFill>
            </a:endParaRPr>
          </a:p>
          <a:p>
            <a:pPr eaLnBrk="1" hangingPunct="1">
              <a:lnSpc>
                <a:spcPct val="80000"/>
              </a:lnSpc>
              <a:buFontTx/>
              <a:buNone/>
            </a:pPr>
            <a:r>
              <a:rPr lang="en-GB" altLang="en-US" sz="2400" dirty="0"/>
              <a:t>Serious Brain injury to a person of 21 years of age at date of settlement.</a:t>
            </a:r>
          </a:p>
          <a:p>
            <a:pPr eaLnBrk="1" hangingPunct="1">
              <a:lnSpc>
                <a:spcPct val="80000"/>
              </a:lnSpc>
              <a:buFontTx/>
              <a:buNone/>
            </a:pPr>
            <a:r>
              <a:rPr lang="en-GB" altLang="en-US" sz="2400" dirty="0"/>
              <a:t>At 2.5% rate</a:t>
            </a:r>
          </a:p>
          <a:p>
            <a:pPr eaLnBrk="1" hangingPunct="1">
              <a:lnSpc>
                <a:spcPct val="80000"/>
              </a:lnSpc>
              <a:buFontTx/>
              <a:buNone/>
            </a:pPr>
            <a:r>
              <a:rPr lang="en-GB" altLang="en-US" sz="2400" dirty="0"/>
              <a:t>Claim would settle at £9,072,028 with a future loss element of £8,242,086.</a:t>
            </a:r>
          </a:p>
          <a:p>
            <a:pPr eaLnBrk="1" hangingPunct="1">
              <a:lnSpc>
                <a:spcPct val="80000"/>
              </a:lnSpc>
              <a:buFontTx/>
              <a:buNone/>
            </a:pPr>
            <a:endParaRPr lang="en-GB" altLang="en-US" sz="2400" dirty="0"/>
          </a:p>
          <a:p>
            <a:pPr eaLnBrk="1" hangingPunct="1">
              <a:lnSpc>
                <a:spcPct val="80000"/>
              </a:lnSpc>
              <a:buFontTx/>
              <a:buNone/>
            </a:pPr>
            <a:r>
              <a:rPr lang="en-GB" altLang="en-US" sz="2400" dirty="0"/>
              <a:t>At – 0.75% rate</a:t>
            </a:r>
          </a:p>
          <a:p>
            <a:pPr eaLnBrk="1" hangingPunct="1">
              <a:lnSpc>
                <a:spcPct val="80000"/>
              </a:lnSpc>
              <a:buFontTx/>
              <a:buNone/>
            </a:pPr>
            <a:r>
              <a:rPr lang="en-GB" altLang="en-US" sz="2400" dirty="0"/>
              <a:t>Claim would settle at £20,020,103 with a future loss element of £19,193,161</a:t>
            </a:r>
          </a:p>
          <a:p>
            <a:pPr eaLnBrk="1" hangingPunct="1">
              <a:lnSpc>
                <a:spcPct val="80000"/>
              </a:lnSpc>
              <a:buFontTx/>
              <a:buNone/>
            </a:pPr>
            <a:endParaRPr lang="en-GB" altLang="en-US" sz="2400" dirty="0"/>
          </a:p>
          <a:p>
            <a:pPr eaLnBrk="1" hangingPunct="1">
              <a:lnSpc>
                <a:spcPct val="80000"/>
              </a:lnSpc>
              <a:buFontTx/>
              <a:buNone/>
            </a:pPr>
            <a:r>
              <a:rPr lang="en-GB" altLang="en-US" sz="2400" dirty="0"/>
              <a:t>This is an increase of 121%</a:t>
            </a:r>
          </a:p>
          <a:p>
            <a:pPr eaLnBrk="1" hangingPunct="1">
              <a:lnSpc>
                <a:spcPct val="80000"/>
              </a:lnSpc>
              <a:buFontTx/>
              <a:buNone/>
            </a:pPr>
            <a:endParaRPr lang="en-GB" altLang="en-US" sz="2400" dirty="0"/>
          </a:p>
          <a:p>
            <a:pPr eaLnBrk="1" hangingPunct="1">
              <a:lnSpc>
                <a:spcPct val="80000"/>
              </a:lnSpc>
              <a:buFontTx/>
              <a:buNone/>
            </a:pPr>
            <a:r>
              <a:rPr lang="en-GB" altLang="en-US" sz="2400" dirty="0"/>
              <a:t>Think about policy limits – EL, PL, Products are probably now all too low!</a:t>
            </a:r>
          </a:p>
        </p:txBody>
      </p:sp>
    </p:spTree>
    <p:extLst>
      <p:ext uri="{BB962C8B-B14F-4D97-AF65-F5344CB8AC3E}">
        <p14:creationId xmlns:p14="http://schemas.microsoft.com/office/powerpoint/2010/main" val="3836707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838200" y="365125"/>
            <a:ext cx="10515600" cy="1052513"/>
          </a:xfrm>
        </p:spPr>
        <p:txBody>
          <a:bodyPr/>
          <a:lstStyle/>
          <a:p>
            <a:r>
              <a:rPr lang="en-GB" altLang="en-US" dirty="0"/>
              <a:t>What’s next for Ogden </a:t>
            </a:r>
          </a:p>
        </p:txBody>
      </p:sp>
      <p:sp>
        <p:nvSpPr>
          <p:cNvPr id="21507" name="Content Placeholder 2"/>
          <p:cNvSpPr>
            <a:spLocks noGrp="1"/>
          </p:cNvSpPr>
          <p:nvPr>
            <p:ph idx="1"/>
          </p:nvPr>
        </p:nvSpPr>
        <p:spPr>
          <a:xfrm>
            <a:off x="1981200" y="1417638"/>
            <a:ext cx="8229600" cy="5440362"/>
          </a:xfrm>
        </p:spPr>
        <p:txBody>
          <a:bodyPr/>
          <a:lstStyle/>
          <a:p>
            <a:r>
              <a:rPr lang="en-GB" altLang="en-US" sz="2400" dirty="0"/>
              <a:t>David </a:t>
            </a:r>
            <a:r>
              <a:rPr lang="en-GB" altLang="en-US" sz="2400" dirty="0" err="1"/>
              <a:t>Gauke</a:t>
            </a:r>
            <a:r>
              <a:rPr lang="en-GB" altLang="en-US" sz="2400" dirty="0"/>
              <a:t> was made the new Lord Chancellor on 8/1/18  - he does have a law degree unlike his last two predecessors!!!</a:t>
            </a:r>
          </a:p>
          <a:p>
            <a:r>
              <a:rPr lang="en-GB" altLang="en-US" sz="2400" dirty="0"/>
              <a:t>MOJ proposed on 7/9/17 that new rate will be between 0 to 1% and a three year review date set by an independent committee.</a:t>
            </a:r>
          </a:p>
          <a:p>
            <a:r>
              <a:rPr lang="en-GB" altLang="en-US" sz="2400" dirty="0"/>
              <a:t>This will have to go through parliament will take many months and around 12 stages including votes so the future is by no means certain.</a:t>
            </a:r>
          </a:p>
          <a:p>
            <a:r>
              <a:rPr lang="en-GB" altLang="en-US" sz="2400" dirty="0"/>
              <a:t>It looked like parliament would  push through a change to the Ogden rate urgently but since September 2017 it has moved at the speed of a tortoise.</a:t>
            </a:r>
          </a:p>
        </p:txBody>
      </p:sp>
    </p:spTree>
    <p:extLst>
      <p:ext uri="{BB962C8B-B14F-4D97-AF65-F5344CB8AC3E}">
        <p14:creationId xmlns:p14="http://schemas.microsoft.com/office/powerpoint/2010/main" val="3890445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Perfect Storm</a:t>
            </a:r>
          </a:p>
        </p:txBody>
      </p:sp>
      <p:sp>
        <p:nvSpPr>
          <p:cNvPr id="3" name="Content Placeholder 2"/>
          <p:cNvSpPr>
            <a:spLocks noGrp="1"/>
          </p:cNvSpPr>
          <p:nvPr>
            <p:ph idx="1"/>
          </p:nvPr>
        </p:nvSpPr>
        <p:spPr/>
        <p:txBody>
          <a:bodyPr/>
          <a:lstStyle/>
          <a:p>
            <a:r>
              <a:rPr lang="en-GB" dirty="0"/>
              <a:t>So with the combination of Solvency II and Ogden we have the perfect storm</a:t>
            </a:r>
          </a:p>
          <a:p>
            <a:r>
              <a:rPr lang="en-GB" dirty="0"/>
              <a:t>Those with large spare capital will be king.</a:t>
            </a:r>
          </a:p>
          <a:p>
            <a:r>
              <a:rPr lang="en-GB" dirty="0"/>
              <a:t>We now have a significant barrier to entry and MGA’s may well become more popular than setting up a new insurer.</a:t>
            </a:r>
          </a:p>
          <a:p>
            <a:r>
              <a:rPr lang="en-GB" dirty="0"/>
              <a:t>Lets have a look at some of the effects of the perfect storm</a:t>
            </a:r>
          </a:p>
          <a:p>
            <a:pPr marL="0" indent="0">
              <a:buNone/>
            </a:pPr>
            <a:r>
              <a:rPr lang="en-GB" dirty="0"/>
              <a:t> </a:t>
            </a:r>
          </a:p>
        </p:txBody>
      </p:sp>
    </p:spTree>
    <p:extLst>
      <p:ext uri="{BB962C8B-B14F-4D97-AF65-F5344CB8AC3E}">
        <p14:creationId xmlns:p14="http://schemas.microsoft.com/office/powerpoint/2010/main" val="3796249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Perfect Storm</a:t>
            </a:r>
          </a:p>
        </p:txBody>
      </p:sp>
      <p:sp>
        <p:nvSpPr>
          <p:cNvPr id="3" name="Content Placeholder 2"/>
          <p:cNvSpPr>
            <a:spLocks noGrp="1"/>
          </p:cNvSpPr>
          <p:nvPr>
            <p:ph idx="1"/>
          </p:nvPr>
        </p:nvSpPr>
        <p:spPr/>
        <p:txBody>
          <a:bodyPr>
            <a:normAutofit/>
          </a:bodyPr>
          <a:lstStyle/>
          <a:p>
            <a:pPr lvl="0"/>
            <a:r>
              <a:rPr lang="en-GB" dirty="0"/>
              <a:t>LV seek out Allianz’s massive cash pile despite its operation running well</a:t>
            </a:r>
          </a:p>
          <a:p>
            <a:pPr lvl="0"/>
            <a:r>
              <a:rPr lang="en-GB" dirty="0"/>
              <a:t>Marker study are turning to the vast wealth of Qatar Re to keep them going</a:t>
            </a:r>
          </a:p>
          <a:p>
            <a:pPr lvl="0"/>
            <a:r>
              <a:rPr lang="en-GB" dirty="0"/>
              <a:t>ERS pull of haulage fleet despite 12 months ago being one of the ‘go to’ markets</a:t>
            </a:r>
          </a:p>
          <a:p>
            <a:pPr lvl="0"/>
            <a:r>
              <a:rPr lang="en-GB" dirty="0"/>
              <a:t>Gable insurance disappear completely </a:t>
            </a:r>
          </a:p>
          <a:p>
            <a:pPr lvl="0"/>
            <a:r>
              <a:rPr lang="en-GB" dirty="0"/>
              <a:t>Enterprise insurance go bankrupt</a:t>
            </a:r>
          </a:p>
          <a:p>
            <a:pPr lvl="0"/>
            <a:r>
              <a:rPr lang="en-GB" dirty="0"/>
              <a:t>CBL insurance go bankrupt</a:t>
            </a:r>
          </a:p>
          <a:p>
            <a:pPr lvl="0"/>
            <a:endParaRPr lang="en-GB" dirty="0"/>
          </a:p>
          <a:p>
            <a:endParaRPr lang="en-GB" dirty="0"/>
          </a:p>
        </p:txBody>
      </p:sp>
    </p:spTree>
    <p:extLst>
      <p:ext uri="{BB962C8B-B14F-4D97-AF65-F5344CB8AC3E}">
        <p14:creationId xmlns:p14="http://schemas.microsoft.com/office/powerpoint/2010/main" val="4257758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Perfect Storm</a:t>
            </a:r>
          </a:p>
        </p:txBody>
      </p:sp>
      <p:sp>
        <p:nvSpPr>
          <p:cNvPr id="3" name="Content Placeholder 2"/>
          <p:cNvSpPr>
            <a:spLocks noGrp="1"/>
          </p:cNvSpPr>
          <p:nvPr>
            <p:ph idx="1"/>
          </p:nvPr>
        </p:nvSpPr>
        <p:spPr/>
        <p:txBody>
          <a:bodyPr/>
          <a:lstStyle/>
          <a:p>
            <a:r>
              <a:rPr lang="en-GB" dirty="0"/>
              <a:t>There is a rush to the exit door for motor trade and construction business for many insurers and minimum premiums are increasing massively.</a:t>
            </a:r>
          </a:p>
          <a:p>
            <a:r>
              <a:rPr lang="en-GB" dirty="0"/>
              <a:t>Many insurers will want to write more of the ‘new covers’ like Cyber and D&amp;O – these covers are very capital hungry, so to capitalise these new covers insurers will have to start writing less of the traditional covers.</a:t>
            </a:r>
          </a:p>
          <a:p>
            <a:r>
              <a:rPr lang="en-GB" dirty="0"/>
              <a:t>If you have to reduce your writing of traditional covers what will you write less of  - particularly as Ogden will probably not change in 2018</a:t>
            </a:r>
          </a:p>
          <a:p>
            <a:endParaRPr lang="en-GB" dirty="0"/>
          </a:p>
          <a:p>
            <a:endParaRPr lang="en-GB" dirty="0"/>
          </a:p>
        </p:txBody>
      </p:sp>
    </p:spTree>
    <p:extLst>
      <p:ext uri="{BB962C8B-B14F-4D97-AF65-F5344CB8AC3E}">
        <p14:creationId xmlns:p14="http://schemas.microsoft.com/office/powerpoint/2010/main" val="2776039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Covers under threat</a:t>
            </a:r>
          </a:p>
        </p:txBody>
      </p:sp>
      <p:pic>
        <p:nvPicPr>
          <p:cNvPr id="4098" name="Picture 2" descr="Image result for badly run motor traders imag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4318" y="1803232"/>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Image result for images of scaffolders working"/>
          <p:cNvSpPr>
            <a:spLocks noChangeAspect="1" noChangeArrowheads="1"/>
          </p:cNvSpPr>
          <p:nvPr/>
        </p:nvSpPr>
        <p:spPr bwMode="auto">
          <a:xfrm>
            <a:off x="3378893" y="16906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102" name="Picture 6" descr="Image result for images of scaffolders work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2468" y="1345750"/>
            <a:ext cx="4404862" cy="2080030"/>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Image result for haulage fleet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4318" y="3871488"/>
            <a:ext cx="3802510" cy="2590800"/>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Image result for motor traders apprentice imag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39233" y="4406405"/>
            <a:ext cx="4811332" cy="2055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1982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brokers deal with the perfect storm</a:t>
            </a:r>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GB" dirty="0"/>
              <a:t>Educate clients about the affect of Solvency II and Ogden</a:t>
            </a:r>
          </a:p>
          <a:p>
            <a:pPr marL="514350" indent="-514350">
              <a:buFont typeface="+mj-lt"/>
              <a:buAutoNum type="arabicPeriod"/>
            </a:pPr>
            <a:r>
              <a:rPr lang="en-GB" dirty="0"/>
              <a:t>Get clients to invest in risk management – if insurers are going to write high risk business they are going to be more far more ‘picky’ going forward. Give underwriters a reason to quote on your clients business.</a:t>
            </a:r>
          </a:p>
          <a:p>
            <a:pPr marL="514350" indent="-514350">
              <a:buFont typeface="+mj-lt"/>
              <a:buAutoNum type="arabicPeriod"/>
            </a:pPr>
            <a:r>
              <a:rPr lang="en-GB" dirty="0"/>
              <a:t>Be aware of using offshore solutions – they never had ECR/ICA requirements so the gap they have to get to solvency II has been far greater than UK FCA/PRA regulated insurers and they are far more vulnerable to the perfect storm.</a:t>
            </a:r>
          </a:p>
          <a:p>
            <a:pPr marL="514350" indent="-514350">
              <a:buFont typeface="+mj-lt"/>
              <a:buAutoNum type="arabicPeriod"/>
            </a:pPr>
            <a:r>
              <a:rPr lang="en-GB" dirty="0"/>
              <a:t>Look to proactively work with insurers who are in a great capital position – they are in a strong place and will get more and more of market share</a:t>
            </a:r>
          </a:p>
        </p:txBody>
      </p:sp>
    </p:spTree>
    <p:extLst>
      <p:ext uri="{BB962C8B-B14F-4D97-AF65-F5344CB8AC3E}">
        <p14:creationId xmlns:p14="http://schemas.microsoft.com/office/powerpoint/2010/main" val="3981903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Learning Objectives</a:t>
            </a:r>
          </a:p>
        </p:txBody>
      </p:sp>
      <p:sp>
        <p:nvSpPr>
          <p:cNvPr id="3" name="Content Placeholder 2"/>
          <p:cNvSpPr>
            <a:spLocks noGrp="1"/>
          </p:cNvSpPr>
          <p:nvPr>
            <p:ph idx="1"/>
          </p:nvPr>
        </p:nvSpPr>
        <p:spPr/>
        <p:txBody>
          <a:bodyPr/>
          <a:lstStyle/>
          <a:p>
            <a:pPr lvl="0"/>
            <a:r>
              <a:rPr lang="en-GB" dirty="0"/>
              <a:t>Understand Insurers Solvency margins</a:t>
            </a:r>
          </a:p>
          <a:p>
            <a:pPr lvl="0"/>
            <a:r>
              <a:rPr lang="en-GB" dirty="0"/>
              <a:t>Obtain an overview of Solvency II</a:t>
            </a:r>
          </a:p>
          <a:p>
            <a:pPr lvl="0"/>
            <a:r>
              <a:rPr lang="en-GB" dirty="0"/>
              <a:t>Understand the current position of the Ogden table changes</a:t>
            </a:r>
          </a:p>
          <a:p>
            <a:pPr lvl="0"/>
            <a:r>
              <a:rPr lang="en-GB" dirty="0"/>
              <a:t>Understand and be able to explain to your clients how Solvency II and Ogden is affecting the cover and premium being offered by the market.</a:t>
            </a:r>
          </a:p>
          <a:p>
            <a:pPr marL="0" indent="0">
              <a:buNone/>
            </a:pPr>
            <a:endParaRPr lang="en-GB" dirty="0"/>
          </a:p>
        </p:txBody>
      </p:sp>
    </p:spTree>
    <p:extLst>
      <p:ext uri="{BB962C8B-B14F-4D97-AF65-F5344CB8AC3E}">
        <p14:creationId xmlns:p14="http://schemas.microsoft.com/office/powerpoint/2010/main" val="2662599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Learning Objectives</a:t>
            </a:r>
          </a:p>
        </p:txBody>
      </p:sp>
      <p:sp>
        <p:nvSpPr>
          <p:cNvPr id="3" name="Content Placeholder 2"/>
          <p:cNvSpPr>
            <a:spLocks noGrp="1"/>
          </p:cNvSpPr>
          <p:nvPr>
            <p:ph idx="1"/>
          </p:nvPr>
        </p:nvSpPr>
        <p:spPr/>
        <p:txBody>
          <a:bodyPr/>
          <a:lstStyle/>
          <a:p>
            <a:pPr lvl="0"/>
            <a:r>
              <a:rPr lang="en-GB" dirty="0"/>
              <a:t>Understand Insurers Solvency margins</a:t>
            </a:r>
          </a:p>
          <a:p>
            <a:pPr lvl="0"/>
            <a:r>
              <a:rPr lang="en-GB" dirty="0"/>
              <a:t>Obtain an overview of Solvency II</a:t>
            </a:r>
          </a:p>
          <a:p>
            <a:pPr lvl="0"/>
            <a:r>
              <a:rPr lang="en-GB" dirty="0"/>
              <a:t>Understand the current position of the Ogden table changes</a:t>
            </a:r>
          </a:p>
          <a:p>
            <a:pPr lvl="0"/>
            <a:r>
              <a:rPr lang="en-GB" dirty="0"/>
              <a:t>Understand and be able to explain to your clients how Solvency II and Ogden is affecting the cover and premium being offered by the market.</a:t>
            </a:r>
          </a:p>
          <a:p>
            <a:pPr marL="0" indent="0">
              <a:buNone/>
            </a:pPr>
            <a:endParaRPr lang="en-GB" dirty="0"/>
          </a:p>
        </p:txBody>
      </p:sp>
    </p:spTree>
    <p:extLst>
      <p:ext uri="{BB962C8B-B14F-4D97-AF65-F5344CB8AC3E}">
        <p14:creationId xmlns:p14="http://schemas.microsoft.com/office/powerpoint/2010/main" val="222299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Solvency II and Ogden</a:t>
            </a:r>
          </a:p>
        </p:txBody>
      </p:sp>
      <p:pic>
        <p:nvPicPr>
          <p:cNvPr id="1026" name="Picture 2" descr="Image result for the perfect stor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5459" y="1690687"/>
            <a:ext cx="10109916" cy="4813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802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Solvency Margins</a:t>
            </a:r>
          </a:p>
        </p:txBody>
      </p:sp>
      <p:sp>
        <p:nvSpPr>
          <p:cNvPr id="3" name="Content Placeholder 2"/>
          <p:cNvSpPr>
            <a:spLocks noGrp="1"/>
          </p:cNvSpPr>
          <p:nvPr>
            <p:ph idx="1"/>
          </p:nvPr>
        </p:nvSpPr>
        <p:spPr/>
        <p:txBody>
          <a:bodyPr/>
          <a:lstStyle/>
          <a:p>
            <a:r>
              <a:rPr lang="en-GB" dirty="0"/>
              <a:t>In The UK and indeed right across Europe there has been a history of Insurance companies going bankrupt during the years.</a:t>
            </a:r>
          </a:p>
          <a:p>
            <a:r>
              <a:rPr lang="en-GB" dirty="0"/>
              <a:t>One of the main reasons for this is the business model and accounting of insurance companies.</a:t>
            </a:r>
          </a:p>
          <a:p>
            <a:r>
              <a:rPr lang="en-GB" dirty="0"/>
              <a:t>Most businesses cite their greatest challenge as cash flow not so insurance companies.</a:t>
            </a:r>
          </a:p>
          <a:p>
            <a:pPr marL="0" indent="0">
              <a:buNone/>
            </a:pPr>
            <a:endParaRPr lang="en-GB" dirty="0"/>
          </a:p>
        </p:txBody>
      </p:sp>
    </p:spTree>
    <p:extLst>
      <p:ext uri="{BB962C8B-B14F-4D97-AF65-F5344CB8AC3E}">
        <p14:creationId xmlns:p14="http://schemas.microsoft.com/office/powerpoint/2010/main" val="201613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Having lots of upfront cash can mean big dividends are often paid</a:t>
            </a:r>
          </a:p>
        </p:txBody>
      </p:sp>
      <p:sp>
        <p:nvSpPr>
          <p:cNvPr id="3" name="Content Placeholder 2"/>
          <p:cNvSpPr>
            <a:spLocks noGrp="1"/>
          </p:cNvSpPr>
          <p:nvPr>
            <p:ph idx="1"/>
          </p:nvPr>
        </p:nvSpPr>
        <p:spPr>
          <a:xfrm>
            <a:off x="1082899" y="1413501"/>
            <a:ext cx="10515600" cy="4351338"/>
          </a:xfrm>
        </p:spPr>
        <p:txBody>
          <a:bodyPr/>
          <a:lstStyle/>
          <a:p>
            <a:pPr marL="0" indent="0">
              <a:buNone/>
            </a:pPr>
            <a:endParaRPr lang="en-GB" dirty="0"/>
          </a:p>
          <a:p>
            <a:endParaRPr lang="en-GB" dirty="0"/>
          </a:p>
          <a:p>
            <a:endParaRPr lang="en-GB" dirty="0"/>
          </a:p>
          <a:p>
            <a:endParaRPr lang="en-GB" dirty="0"/>
          </a:p>
        </p:txBody>
      </p:sp>
      <p:pic>
        <p:nvPicPr>
          <p:cNvPr id="2052" name="Picture 4" descr="Image result for party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036" y="2210359"/>
            <a:ext cx="2143125" cy="21336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party 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4549" y="2210359"/>
            <a:ext cx="2619375"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5972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2279560"/>
          </a:xfrm>
        </p:spPr>
        <p:txBody>
          <a:bodyPr>
            <a:normAutofit fontScale="90000"/>
          </a:bodyPr>
          <a:lstStyle/>
          <a:p>
            <a:r>
              <a:rPr lang="en-GB" dirty="0"/>
              <a:t>Then reality catches up!  Lack of claims reserves, lack of unearned premium, lack of IBNR, lack of IBNER and lack of unearned risk provision – insurance accounting is complicated!</a:t>
            </a:r>
          </a:p>
        </p:txBody>
      </p:sp>
      <p:pic>
        <p:nvPicPr>
          <p:cNvPr id="3074" name="Picture 2" descr="Image result for images of 2008 financial crash"/>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7227" y="3433013"/>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images of 2008 financial cras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3648" y="3107016"/>
            <a:ext cx="25812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672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List of recent bankrupt insurance companies</a:t>
            </a:r>
          </a:p>
        </p:txBody>
      </p:sp>
      <p:graphicFrame>
        <p:nvGraphicFramePr>
          <p:cNvPr id="4" name="Content Placeholder 3"/>
          <p:cNvGraphicFramePr>
            <a:graphicFrameLocks noGrp="1"/>
          </p:cNvGraphicFramePr>
          <p:nvPr>
            <p:ph idx="1"/>
          </p:nvPr>
        </p:nvGraphicFramePr>
        <p:xfrm>
          <a:off x="1091961" y="1825625"/>
          <a:ext cx="10008078" cy="4351337"/>
        </p:xfrm>
        <a:graphic>
          <a:graphicData uri="http://schemas.openxmlformats.org/drawingml/2006/table">
            <a:tbl>
              <a:tblPr/>
              <a:tblGrid>
                <a:gridCol w="5004039">
                  <a:extLst>
                    <a:ext uri="{9D8B030D-6E8A-4147-A177-3AD203B41FA5}">
                      <a16:colId xmlns:a16="http://schemas.microsoft.com/office/drawing/2014/main" val="20000"/>
                    </a:ext>
                  </a:extLst>
                </a:gridCol>
                <a:gridCol w="5004039">
                  <a:extLst>
                    <a:ext uri="{9D8B030D-6E8A-4147-A177-3AD203B41FA5}">
                      <a16:colId xmlns:a16="http://schemas.microsoft.com/office/drawing/2014/main" val="20001"/>
                    </a:ext>
                  </a:extLst>
                </a:gridCol>
              </a:tblGrid>
              <a:tr h="348107">
                <a:tc>
                  <a:txBody>
                    <a:bodyPr/>
                    <a:lstStyle/>
                    <a:p>
                      <a:r>
                        <a:rPr lang="en-GB" sz="1700" b="1">
                          <a:effectLst/>
                          <a:latin typeface="Lucida Grande"/>
                        </a:rPr>
                        <a:t>Company</a:t>
                      </a:r>
                      <a:endParaRPr lang="en-GB" sz="1700">
                        <a:effectLst/>
                        <a:latin typeface="Lucida Grande"/>
                      </a:endParaRPr>
                    </a:p>
                  </a:txBody>
                  <a:tcPr marL="87027" marR="87027" marT="43513" marB="43513" anchor="ctr">
                    <a:lnL>
                      <a:noFill/>
                    </a:lnL>
                    <a:lnR>
                      <a:noFill/>
                    </a:lnR>
                    <a:lnT>
                      <a:noFill/>
                    </a:lnT>
                    <a:lnB>
                      <a:noFill/>
                    </a:lnB>
                    <a:solidFill>
                      <a:srgbClr val="FFFFFF"/>
                    </a:solidFill>
                  </a:tcPr>
                </a:tc>
                <a:tc>
                  <a:txBody>
                    <a:bodyPr/>
                    <a:lstStyle/>
                    <a:p>
                      <a:r>
                        <a:rPr lang="en-GB" sz="1700" b="1">
                          <a:effectLst/>
                          <a:latin typeface="Lucida Grande"/>
                        </a:rPr>
                        <a:t>Date</a:t>
                      </a:r>
                      <a:endParaRPr lang="en-GB" sz="1700">
                        <a:effectLst/>
                        <a:latin typeface="Lucida Grande"/>
                      </a:endParaRP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00"/>
                  </a:ext>
                </a:extLst>
              </a:tr>
              <a:tr h="348107">
                <a:tc>
                  <a:txBody>
                    <a:bodyPr/>
                    <a:lstStyle/>
                    <a:p>
                      <a:r>
                        <a:rPr lang="en-GB" sz="1700">
                          <a:effectLst/>
                          <a:latin typeface="Lucida Grande"/>
                        </a:rPr>
                        <a:t>AA Mutual International Insurance Services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01/05/2007</a:t>
                      </a: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01"/>
                  </a:ext>
                </a:extLst>
              </a:tr>
              <a:tr h="348107">
                <a:tc>
                  <a:txBody>
                    <a:bodyPr/>
                    <a:lstStyle/>
                    <a:p>
                      <a:r>
                        <a:rPr lang="en-GB" sz="1700">
                          <a:effectLst/>
                          <a:latin typeface="Lucida Grande"/>
                        </a:rPr>
                        <a:t>Andrew Weir Insurance Company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12/11/1992</a:t>
                      </a: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02"/>
                  </a:ext>
                </a:extLst>
              </a:tr>
              <a:tr h="348107">
                <a:tc>
                  <a:txBody>
                    <a:bodyPr/>
                    <a:lstStyle/>
                    <a:p>
                      <a:r>
                        <a:rPr lang="en-GB" sz="1700">
                          <a:effectLst/>
                          <a:latin typeface="Lucida Grande"/>
                        </a:rPr>
                        <a:t>Anglo American Insurance Company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10/03/1997</a:t>
                      </a: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03"/>
                  </a:ext>
                </a:extLst>
              </a:tr>
              <a:tr h="348107">
                <a:tc>
                  <a:txBody>
                    <a:bodyPr/>
                    <a:lstStyle/>
                    <a:p>
                      <a:r>
                        <a:rPr lang="en-GB" sz="1700">
                          <a:effectLst/>
                          <a:latin typeface="Lucida Grande"/>
                        </a:rPr>
                        <a:t>BAI Ltd (Builders Accident)</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30/07/1998</a:t>
                      </a: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04"/>
                  </a:ext>
                </a:extLst>
              </a:tr>
              <a:tr h="348107">
                <a:tc>
                  <a:txBody>
                    <a:bodyPr/>
                    <a:lstStyle/>
                    <a:p>
                      <a:r>
                        <a:rPr lang="en-GB" sz="1700">
                          <a:effectLst/>
                          <a:latin typeface="Lucida Grande"/>
                        </a:rPr>
                        <a:t>Balva AAS Insurance </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04/07/2014</a:t>
                      </a: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05"/>
                  </a:ext>
                </a:extLst>
              </a:tr>
              <a:tr h="609187">
                <a:tc>
                  <a:txBody>
                    <a:bodyPr/>
                    <a:lstStyle/>
                    <a:p>
                      <a:r>
                        <a:rPr lang="en-GB" sz="1700">
                          <a:effectLst/>
                          <a:latin typeface="Lucida Grande"/>
                        </a:rPr>
                        <a:t>Bermuda Fire and Marine Insurance Company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16/12/1994</a:t>
                      </a: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06"/>
                  </a:ext>
                </a:extLst>
              </a:tr>
              <a:tr h="609187">
                <a:tc>
                  <a:txBody>
                    <a:bodyPr/>
                    <a:lstStyle/>
                    <a:p>
                      <a:r>
                        <a:rPr lang="en-GB" sz="1700">
                          <a:effectLst/>
                          <a:latin typeface="Lucida Grande"/>
                        </a:rPr>
                        <a:t>Black Sea and Baltic General Insurance Company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24/08/1998</a:t>
                      </a: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07"/>
                  </a:ext>
                </a:extLst>
              </a:tr>
              <a:tr h="348107">
                <a:tc>
                  <a:txBody>
                    <a:bodyPr/>
                    <a:lstStyle/>
                    <a:p>
                      <a:r>
                        <a:rPr lang="en-GB" sz="1700">
                          <a:effectLst/>
                          <a:latin typeface="Lucida Grande"/>
                        </a:rPr>
                        <a:t>Bryanston Insurance Company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23/03/1992</a:t>
                      </a: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08"/>
                  </a:ext>
                </a:extLst>
              </a:tr>
              <a:tr h="348107">
                <a:tc>
                  <a:txBody>
                    <a:bodyPr/>
                    <a:lstStyle/>
                    <a:p>
                      <a:r>
                        <a:rPr lang="en-GB" sz="1700">
                          <a:effectLst/>
                          <a:latin typeface="Lucida Grande"/>
                        </a:rPr>
                        <a:t>Chester Street Insurance Holdings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09/01/2001</a:t>
                      </a: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09"/>
                  </a:ext>
                </a:extLst>
              </a:tr>
              <a:tr h="348107">
                <a:tc>
                  <a:txBody>
                    <a:bodyPr/>
                    <a:lstStyle/>
                    <a:p>
                      <a:r>
                        <a:rPr lang="en-GB" sz="1700">
                          <a:effectLst/>
                          <a:latin typeface="Lucida Grande"/>
                        </a:rPr>
                        <a:t>Continental Assurance Company of London plc</a:t>
                      </a:r>
                    </a:p>
                  </a:txBody>
                  <a:tcPr marL="87027" marR="87027" marT="43513" marB="43513" anchor="ctr">
                    <a:lnL>
                      <a:noFill/>
                    </a:lnL>
                    <a:lnR>
                      <a:noFill/>
                    </a:lnR>
                    <a:lnT>
                      <a:noFill/>
                    </a:lnT>
                    <a:lnB>
                      <a:noFill/>
                    </a:lnB>
                    <a:solidFill>
                      <a:srgbClr val="FFFFFF"/>
                    </a:solidFill>
                  </a:tcPr>
                </a:tc>
                <a:tc>
                  <a:txBody>
                    <a:bodyPr/>
                    <a:lstStyle/>
                    <a:p>
                      <a:r>
                        <a:rPr lang="en-GB" sz="1700" dirty="0">
                          <a:effectLst/>
                          <a:latin typeface="Lucida Grande"/>
                        </a:rPr>
                        <a:t>27/03/1992</a:t>
                      </a:r>
                    </a:p>
                  </a:txBody>
                  <a:tcPr marL="87027" marR="87027" marT="43513" marB="43513" anchor="ctr">
                    <a:lnL>
                      <a:noFill/>
                    </a:lnL>
                    <a:lnR>
                      <a:noFill/>
                    </a:lnR>
                    <a:lnT>
                      <a:noFill/>
                    </a:lnT>
                    <a:lnB>
                      <a:noFill/>
                    </a:lnB>
                    <a:solidFill>
                      <a:srgbClr val="FFFFFF"/>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750496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here is some more</a:t>
            </a:r>
          </a:p>
        </p:txBody>
      </p:sp>
      <p:graphicFrame>
        <p:nvGraphicFramePr>
          <p:cNvPr id="4" name="Content Placeholder 3"/>
          <p:cNvGraphicFramePr>
            <a:graphicFrameLocks noGrp="1"/>
          </p:cNvGraphicFramePr>
          <p:nvPr>
            <p:ph idx="1"/>
          </p:nvPr>
        </p:nvGraphicFramePr>
        <p:xfrm>
          <a:off x="838200" y="2035334"/>
          <a:ext cx="10515600" cy="3657600"/>
        </p:xfrm>
        <a:graphic>
          <a:graphicData uri="http://schemas.openxmlformats.org/drawingml/2006/table">
            <a:tbl>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0">
                <a:tc>
                  <a:txBody>
                    <a:bodyPr/>
                    <a:lstStyle/>
                    <a:p>
                      <a:r>
                        <a:rPr lang="en-GB">
                          <a:effectLst/>
                          <a:latin typeface="Lucida Grande"/>
                        </a:rPr>
                        <a:t>Drake Insurance plc</a:t>
                      </a:r>
                    </a:p>
                  </a:txBody>
                  <a:tcPr anchor="ctr">
                    <a:lnL>
                      <a:noFill/>
                    </a:lnL>
                    <a:lnR>
                      <a:noFill/>
                    </a:lnR>
                    <a:lnT>
                      <a:noFill/>
                    </a:lnT>
                    <a:lnB>
                      <a:noFill/>
                    </a:lnB>
                    <a:solidFill>
                      <a:srgbClr val="FFFFFF"/>
                    </a:solidFill>
                  </a:tcPr>
                </a:tc>
                <a:tc>
                  <a:txBody>
                    <a:bodyPr/>
                    <a:lstStyle/>
                    <a:p>
                      <a:r>
                        <a:rPr lang="en-GB">
                          <a:effectLst/>
                          <a:latin typeface="Lucida Grande"/>
                        </a:rPr>
                        <a:t>11/05/2000</a:t>
                      </a:r>
                    </a:p>
                  </a:txBody>
                  <a:tcPr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r>
                        <a:rPr lang="en-GB">
                          <a:effectLst/>
                          <a:latin typeface="Lucida Grande"/>
                        </a:rPr>
                        <a:t>English and American Insurance Company Ltd</a:t>
                      </a:r>
                    </a:p>
                  </a:txBody>
                  <a:tcPr anchor="ctr">
                    <a:lnL>
                      <a:noFill/>
                    </a:lnL>
                    <a:lnR>
                      <a:noFill/>
                    </a:lnR>
                    <a:lnT>
                      <a:noFill/>
                    </a:lnT>
                    <a:lnB>
                      <a:noFill/>
                    </a:lnB>
                    <a:solidFill>
                      <a:srgbClr val="FFFFFF"/>
                    </a:solidFill>
                  </a:tcPr>
                </a:tc>
                <a:tc>
                  <a:txBody>
                    <a:bodyPr/>
                    <a:lstStyle/>
                    <a:p>
                      <a:r>
                        <a:rPr lang="en-GB">
                          <a:effectLst/>
                          <a:latin typeface="Lucida Grande"/>
                        </a:rPr>
                        <a:t>19/03/1993</a:t>
                      </a:r>
                    </a:p>
                  </a:txBody>
                  <a:tcPr anchor="ctr">
                    <a:lnL>
                      <a:noFill/>
                    </a:lnL>
                    <a:lnR>
                      <a:noFill/>
                    </a:lnR>
                    <a:lnT>
                      <a:noFill/>
                    </a:lnT>
                    <a:lnB>
                      <a:noFill/>
                    </a:lnB>
                    <a:solidFill>
                      <a:srgbClr val="FFFFFF"/>
                    </a:solidFill>
                  </a:tcPr>
                </a:tc>
                <a:extLst>
                  <a:ext uri="{0D108BD9-81ED-4DB2-BD59-A6C34878D82A}">
                    <a16:rowId xmlns:a16="http://schemas.microsoft.com/office/drawing/2014/main" val="10001"/>
                  </a:ext>
                </a:extLst>
              </a:tr>
              <a:tr h="0">
                <a:tc>
                  <a:txBody>
                    <a:bodyPr/>
                    <a:lstStyle/>
                    <a:p>
                      <a:r>
                        <a:rPr lang="en-GB">
                          <a:effectLst/>
                          <a:latin typeface="Lucida Grande"/>
                        </a:rPr>
                        <a:t>Eurolife Assurance (International)Ltd</a:t>
                      </a:r>
                    </a:p>
                  </a:txBody>
                  <a:tcPr anchor="ctr">
                    <a:lnL>
                      <a:noFill/>
                    </a:lnL>
                    <a:lnR>
                      <a:noFill/>
                    </a:lnR>
                    <a:lnT>
                      <a:noFill/>
                    </a:lnT>
                    <a:lnB>
                      <a:noFill/>
                    </a:lnB>
                    <a:solidFill>
                      <a:srgbClr val="FFFFFF"/>
                    </a:solidFill>
                  </a:tcPr>
                </a:tc>
                <a:tc>
                  <a:txBody>
                    <a:bodyPr/>
                    <a:lstStyle/>
                    <a:p>
                      <a:r>
                        <a:rPr lang="en-GB">
                          <a:effectLst/>
                          <a:latin typeface="Lucida Grande"/>
                        </a:rPr>
                        <a:t>24/04/2009</a:t>
                      </a:r>
                    </a:p>
                  </a:txBody>
                  <a:tcPr anchor="ctr">
                    <a:lnL>
                      <a:noFill/>
                    </a:lnL>
                    <a:lnR>
                      <a:noFill/>
                    </a:lnR>
                    <a:lnT>
                      <a:noFill/>
                    </a:lnT>
                    <a:lnB>
                      <a:noFill/>
                    </a:lnB>
                    <a:solidFill>
                      <a:srgbClr val="FFFFFF"/>
                    </a:solidFill>
                  </a:tcPr>
                </a:tc>
                <a:extLst>
                  <a:ext uri="{0D108BD9-81ED-4DB2-BD59-A6C34878D82A}">
                    <a16:rowId xmlns:a16="http://schemas.microsoft.com/office/drawing/2014/main" val="10002"/>
                  </a:ext>
                </a:extLst>
              </a:tr>
              <a:tr h="0">
                <a:tc>
                  <a:txBody>
                    <a:bodyPr/>
                    <a:lstStyle/>
                    <a:p>
                      <a:r>
                        <a:rPr lang="en-GB">
                          <a:effectLst/>
                          <a:latin typeface="Lucida Grande"/>
                        </a:rPr>
                        <a:t>European Risk Insurance Company hf.</a:t>
                      </a:r>
                    </a:p>
                  </a:txBody>
                  <a:tcPr anchor="ctr">
                    <a:lnL>
                      <a:noFill/>
                    </a:lnL>
                    <a:lnR>
                      <a:noFill/>
                    </a:lnR>
                    <a:lnT>
                      <a:noFill/>
                    </a:lnT>
                    <a:lnB>
                      <a:noFill/>
                    </a:lnB>
                    <a:solidFill>
                      <a:srgbClr val="FFFFFF"/>
                    </a:solidFill>
                  </a:tcPr>
                </a:tc>
                <a:tc>
                  <a:txBody>
                    <a:bodyPr/>
                    <a:lstStyle/>
                    <a:p>
                      <a:r>
                        <a:rPr lang="en-GB">
                          <a:effectLst/>
                          <a:latin typeface="Lucida Grande"/>
                        </a:rPr>
                        <a:t>28/04/2014</a:t>
                      </a:r>
                    </a:p>
                  </a:txBody>
                  <a:tcPr anchor="ctr">
                    <a:lnL>
                      <a:noFill/>
                    </a:lnL>
                    <a:lnR>
                      <a:noFill/>
                    </a:lnR>
                    <a:lnT>
                      <a:noFill/>
                    </a:lnT>
                    <a:lnB>
                      <a:noFill/>
                    </a:lnB>
                    <a:solidFill>
                      <a:srgbClr val="FFFFFF"/>
                    </a:solidFill>
                  </a:tcPr>
                </a:tc>
                <a:extLst>
                  <a:ext uri="{0D108BD9-81ED-4DB2-BD59-A6C34878D82A}">
                    <a16:rowId xmlns:a16="http://schemas.microsoft.com/office/drawing/2014/main" val="10003"/>
                  </a:ext>
                </a:extLst>
              </a:tr>
              <a:tr h="0">
                <a:tc>
                  <a:txBody>
                    <a:bodyPr/>
                    <a:lstStyle/>
                    <a:p>
                      <a:r>
                        <a:rPr lang="en-GB">
                          <a:effectLst/>
                          <a:latin typeface="Lucida Grande"/>
                        </a:rPr>
                        <a:t>Highlands Insurance Company (UK) Ltd</a:t>
                      </a:r>
                    </a:p>
                  </a:txBody>
                  <a:tcPr anchor="ctr">
                    <a:lnL>
                      <a:noFill/>
                    </a:lnL>
                    <a:lnR>
                      <a:noFill/>
                    </a:lnR>
                    <a:lnT>
                      <a:noFill/>
                    </a:lnT>
                    <a:lnB>
                      <a:noFill/>
                    </a:lnB>
                    <a:solidFill>
                      <a:srgbClr val="FFFFFF"/>
                    </a:solidFill>
                  </a:tcPr>
                </a:tc>
                <a:tc>
                  <a:txBody>
                    <a:bodyPr/>
                    <a:lstStyle/>
                    <a:p>
                      <a:r>
                        <a:rPr lang="en-GB">
                          <a:effectLst/>
                          <a:latin typeface="Lucida Grande"/>
                        </a:rPr>
                        <a:t>01/11/2007</a:t>
                      </a:r>
                    </a:p>
                  </a:txBody>
                  <a:tcPr anchor="ctr">
                    <a:lnL>
                      <a:noFill/>
                    </a:lnL>
                    <a:lnR>
                      <a:noFill/>
                    </a:lnR>
                    <a:lnT>
                      <a:noFill/>
                    </a:lnT>
                    <a:lnB>
                      <a:noFill/>
                    </a:lnB>
                    <a:solidFill>
                      <a:srgbClr val="FFFFFF"/>
                    </a:solidFill>
                  </a:tcPr>
                </a:tc>
                <a:extLst>
                  <a:ext uri="{0D108BD9-81ED-4DB2-BD59-A6C34878D82A}">
                    <a16:rowId xmlns:a16="http://schemas.microsoft.com/office/drawing/2014/main" val="10004"/>
                  </a:ext>
                </a:extLst>
              </a:tr>
              <a:tr h="0">
                <a:tc>
                  <a:txBody>
                    <a:bodyPr/>
                    <a:lstStyle/>
                    <a:p>
                      <a:r>
                        <a:rPr lang="en-GB">
                          <a:effectLst/>
                          <a:latin typeface="Lucida Grande"/>
                        </a:rPr>
                        <a:t>HIH Casualty and General Insurance Company Ltd</a:t>
                      </a:r>
                    </a:p>
                  </a:txBody>
                  <a:tcPr anchor="ctr">
                    <a:lnL>
                      <a:noFill/>
                    </a:lnL>
                    <a:lnR>
                      <a:noFill/>
                    </a:lnR>
                    <a:lnT>
                      <a:noFill/>
                    </a:lnT>
                    <a:lnB>
                      <a:noFill/>
                    </a:lnB>
                    <a:solidFill>
                      <a:srgbClr val="FFFFFF"/>
                    </a:solidFill>
                  </a:tcPr>
                </a:tc>
                <a:tc>
                  <a:txBody>
                    <a:bodyPr/>
                    <a:lstStyle/>
                    <a:p>
                      <a:r>
                        <a:rPr lang="en-GB">
                          <a:effectLst/>
                          <a:latin typeface="Lucida Grande"/>
                        </a:rPr>
                        <a:t>16/03/2001</a:t>
                      </a:r>
                    </a:p>
                  </a:txBody>
                  <a:tcPr anchor="ctr">
                    <a:lnL>
                      <a:noFill/>
                    </a:lnL>
                    <a:lnR>
                      <a:noFill/>
                    </a:lnR>
                    <a:lnT>
                      <a:noFill/>
                    </a:lnT>
                    <a:lnB>
                      <a:noFill/>
                    </a:lnB>
                    <a:solidFill>
                      <a:srgbClr val="FFFFFF"/>
                    </a:solidFill>
                  </a:tcPr>
                </a:tc>
                <a:extLst>
                  <a:ext uri="{0D108BD9-81ED-4DB2-BD59-A6C34878D82A}">
                    <a16:rowId xmlns:a16="http://schemas.microsoft.com/office/drawing/2014/main" val="10005"/>
                  </a:ext>
                </a:extLst>
              </a:tr>
              <a:tr h="0">
                <a:tc>
                  <a:txBody>
                    <a:bodyPr/>
                    <a:lstStyle/>
                    <a:p>
                      <a:r>
                        <a:rPr lang="en-GB">
                          <a:effectLst/>
                          <a:latin typeface="Lucida Grande"/>
                        </a:rPr>
                        <a:t>Independent Insurance Company Ltd</a:t>
                      </a:r>
                    </a:p>
                  </a:txBody>
                  <a:tcPr anchor="ctr">
                    <a:lnL>
                      <a:noFill/>
                    </a:lnL>
                    <a:lnR>
                      <a:noFill/>
                    </a:lnR>
                    <a:lnT>
                      <a:noFill/>
                    </a:lnT>
                    <a:lnB>
                      <a:noFill/>
                    </a:lnB>
                    <a:solidFill>
                      <a:srgbClr val="FFFFFF"/>
                    </a:solidFill>
                  </a:tcPr>
                </a:tc>
                <a:tc>
                  <a:txBody>
                    <a:bodyPr/>
                    <a:lstStyle/>
                    <a:p>
                      <a:r>
                        <a:rPr lang="en-GB">
                          <a:effectLst/>
                          <a:latin typeface="Lucida Grande"/>
                        </a:rPr>
                        <a:t>18/06/2001</a:t>
                      </a:r>
                    </a:p>
                  </a:txBody>
                  <a:tcPr anchor="ctr">
                    <a:lnL>
                      <a:noFill/>
                    </a:lnL>
                    <a:lnR>
                      <a:noFill/>
                    </a:lnR>
                    <a:lnT>
                      <a:noFill/>
                    </a:lnT>
                    <a:lnB>
                      <a:noFill/>
                    </a:lnB>
                    <a:solidFill>
                      <a:srgbClr val="FFFFFF"/>
                    </a:solidFill>
                  </a:tcPr>
                </a:tc>
                <a:extLst>
                  <a:ext uri="{0D108BD9-81ED-4DB2-BD59-A6C34878D82A}">
                    <a16:rowId xmlns:a16="http://schemas.microsoft.com/office/drawing/2014/main" val="10006"/>
                  </a:ext>
                </a:extLst>
              </a:tr>
              <a:tr h="0">
                <a:tc>
                  <a:txBody>
                    <a:bodyPr/>
                    <a:lstStyle/>
                    <a:p>
                      <a:r>
                        <a:rPr lang="en-GB">
                          <a:effectLst/>
                          <a:latin typeface="Lucida Grande"/>
                        </a:rPr>
                        <a:t>KWELM Group of Companies</a:t>
                      </a:r>
                    </a:p>
                  </a:txBody>
                  <a:tcPr anchor="ctr">
                    <a:lnL>
                      <a:noFill/>
                    </a:lnL>
                    <a:lnR>
                      <a:noFill/>
                    </a:lnR>
                    <a:lnT>
                      <a:noFill/>
                    </a:lnT>
                    <a:lnB>
                      <a:noFill/>
                    </a:lnB>
                    <a:solidFill>
                      <a:srgbClr val="FFFFFF"/>
                    </a:solidFill>
                  </a:tcPr>
                </a:tc>
                <a:tc>
                  <a:txBody>
                    <a:bodyPr/>
                    <a:lstStyle/>
                    <a:p>
                      <a:r>
                        <a:rPr lang="en-GB">
                          <a:effectLst/>
                          <a:latin typeface="Lucida Grande"/>
                        </a:rPr>
                        <a:t>17/11/1993</a:t>
                      </a:r>
                    </a:p>
                  </a:txBody>
                  <a:tcPr anchor="ctr">
                    <a:lnL>
                      <a:noFill/>
                    </a:lnL>
                    <a:lnR>
                      <a:noFill/>
                    </a:lnR>
                    <a:lnT>
                      <a:noFill/>
                    </a:lnT>
                    <a:lnB>
                      <a:noFill/>
                    </a:lnB>
                    <a:solidFill>
                      <a:srgbClr val="FFFFFF"/>
                    </a:solidFill>
                  </a:tcPr>
                </a:tc>
                <a:extLst>
                  <a:ext uri="{0D108BD9-81ED-4DB2-BD59-A6C34878D82A}">
                    <a16:rowId xmlns:a16="http://schemas.microsoft.com/office/drawing/2014/main" val="10007"/>
                  </a:ext>
                </a:extLst>
              </a:tr>
              <a:tr h="0">
                <a:tc>
                  <a:txBody>
                    <a:bodyPr/>
                    <a:lstStyle/>
                    <a:p>
                      <a:r>
                        <a:rPr lang="en-GB">
                          <a:effectLst/>
                          <a:latin typeface="Lucida Grande"/>
                        </a:rPr>
                        <a:t>Lemma Europe Insurance Company Limited </a:t>
                      </a:r>
                    </a:p>
                  </a:txBody>
                  <a:tcPr anchor="ctr">
                    <a:lnL>
                      <a:noFill/>
                    </a:lnL>
                    <a:lnR>
                      <a:noFill/>
                    </a:lnR>
                    <a:lnT>
                      <a:noFill/>
                    </a:lnT>
                    <a:lnB>
                      <a:noFill/>
                    </a:lnB>
                    <a:solidFill>
                      <a:srgbClr val="FFFFFF"/>
                    </a:solidFill>
                  </a:tcPr>
                </a:tc>
                <a:tc>
                  <a:txBody>
                    <a:bodyPr/>
                    <a:lstStyle/>
                    <a:p>
                      <a:r>
                        <a:rPr lang="en-GB">
                          <a:effectLst/>
                          <a:latin typeface="Lucida Grande"/>
                        </a:rPr>
                        <a:t>05/10/2012</a:t>
                      </a:r>
                    </a:p>
                  </a:txBody>
                  <a:tcPr anchor="ctr">
                    <a:lnL>
                      <a:noFill/>
                    </a:lnL>
                    <a:lnR>
                      <a:noFill/>
                    </a:lnR>
                    <a:lnT>
                      <a:noFill/>
                    </a:lnT>
                    <a:lnB>
                      <a:noFill/>
                    </a:lnB>
                    <a:solidFill>
                      <a:srgbClr val="FFFFFF"/>
                    </a:solidFill>
                  </a:tcPr>
                </a:tc>
                <a:extLst>
                  <a:ext uri="{0D108BD9-81ED-4DB2-BD59-A6C34878D82A}">
                    <a16:rowId xmlns:a16="http://schemas.microsoft.com/office/drawing/2014/main" val="10008"/>
                  </a:ext>
                </a:extLst>
              </a:tr>
              <a:tr h="0">
                <a:tc>
                  <a:txBody>
                    <a:bodyPr/>
                    <a:lstStyle/>
                    <a:p>
                      <a:r>
                        <a:rPr lang="en-GB">
                          <a:effectLst/>
                          <a:latin typeface="Lucida Grande"/>
                        </a:rPr>
                        <a:t>Marina Mutual Insurance Association Ltd</a:t>
                      </a:r>
                    </a:p>
                  </a:txBody>
                  <a:tcPr anchor="ctr">
                    <a:lnL>
                      <a:noFill/>
                    </a:lnL>
                    <a:lnR>
                      <a:noFill/>
                    </a:lnR>
                    <a:lnT>
                      <a:noFill/>
                    </a:lnT>
                    <a:lnB>
                      <a:noFill/>
                    </a:lnB>
                    <a:solidFill>
                      <a:srgbClr val="FFFFFF"/>
                    </a:solidFill>
                  </a:tcPr>
                </a:tc>
                <a:tc>
                  <a:txBody>
                    <a:bodyPr/>
                    <a:lstStyle/>
                    <a:p>
                      <a:r>
                        <a:rPr lang="en-GB" dirty="0">
                          <a:effectLst/>
                          <a:latin typeface="Lucida Grande"/>
                        </a:rPr>
                        <a:t>14/11/1997</a:t>
                      </a:r>
                    </a:p>
                  </a:txBody>
                  <a:tcPr anchor="ctr">
                    <a:lnL>
                      <a:noFill/>
                    </a:lnL>
                    <a:lnR>
                      <a:noFill/>
                    </a:lnR>
                    <a:lnT>
                      <a:noFill/>
                    </a:lnT>
                    <a:lnB>
                      <a:noFill/>
                    </a:lnB>
                    <a:solidFill>
                      <a:srgbClr val="FFFFFF"/>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50082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258</TotalTime>
  <Words>1705</Words>
  <Application>Microsoft Office PowerPoint</Application>
  <PresentationFormat>Widescreen</PresentationFormat>
  <Paragraphs>170</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Lucida Grande</vt:lpstr>
      <vt:lpstr>Office Theme</vt:lpstr>
      <vt:lpstr>Solvency II and Ogden the Perfect Storm</vt:lpstr>
      <vt:lpstr>Alan Chandler, Chartered Insurer</vt:lpstr>
      <vt:lpstr>Learning Objectives</vt:lpstr>
      <vt:lpstr>Solvency II and Ogden</vt:lpstr>
      <vt:lpstr>What are Solvency Margins</vt:lpstr>
      <vt:lpstr>Having lots of upfront cash can mean big dividends are often paid</vt:lpstr>
      <vt:lpstr>Then reality catches up!  Lack of claims reserves, lack of unearned premium, lack of IBNR, lack of IBNER and lack of unearned risk provision – insurance accounting is complicated!</vt:lpstr>
      <vt:lpstr>List of recent bankrupt insurance companies</vt:lpstr>
      <vt:lpstr>And here is some more</vt:lpstr>
      <vt:lpstr>And some more!</vt:lpstr>
      <vt:lpstr>And some more again! Remember this list does not include many foreign insurers who pass ported in like Quinn and this was why Solvency II was introduced </vt:lpstr>
      <vt:lpstr>What are solvency margins</vt:lpstr>
      <vt:lpstr>Solvency I</vt:lpstr>
      <vt:lpstr>Solvency I</vt:lpstr>
      <vt:lpstr>Solvency II</vt:lpstr>
      <vt:lpstr>The Three Pillars of Solvency II</vt:lpstr>
      <vt:lpstr>Solvency II</vt:lpstr>
      <vt:lpstr>Solvency I (Red card) and Solvency II (Yellow card)</vt:lpstr>
      <vt:lpstr>Solvency II was a massive challenge for almost everyone – some have got to the top of the solvency mountain ,some are working with their regulator and some have given up!</vt:lpstr>
      <vt:lpstr>So having used up most of their spare capital to become compliant the last thing the insurance industry needed was a large claim hike!</vt:lpstr>
      <vt:lpstr>Ogden Table change</vt:lpstr>
      <vt:lpstr>PowerPoint Presentation</vt:lpstr>
      <vt:lpstr>What’s next for Ogden </vt:lpstr>
      <vt:lpstr>The Perfect Storm</vt:lpstr>
      <vt:lpstr>The Perfect Storm</vt:lpstr>
      <vt:lpstr>The Perfect Storm</vt:lpstr>
      <vt:lpstr>Covers under threat</vt:lpstr>
      <vt:lpstr>How can brokers deal with the perfect storm</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Solvency II and Ogden the Perfect Storm</dc:title>
  <dc:creator>alan chandler</dc:creator>
  <cp:lastModifiedBy>alan chandler</cp:lastModifiedBy>
  <cp:revision>36</cp:revision>
  <dcterms:created xsi:type="dcterms:W3CDTF">2018-03-04T17:47:54Z</dcterms:created>
  <dcterms:modified xsi:type="dcterms:W3CDTF">2018-09-02T19:53:35Z</dcterms:modified>
</cp:coreProperties>
</file>