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16" r:id="rId2"/>
    <p:sldId id="264" r:id="rId3"/>
    <p:sldId id="284" r:id="rId4"/>
    <p:sldId id="257" r:id="rId5"/>
    <p:sldId id="266" r:id="rId6"/>
    <p:sldId id="267" r:id="rId7"/>
    <p:sldId id="268" r:id="rId8"/>
    <p:sldId id="270" r:id="rId9"/>
    <p:sldId id="259" r:id="rId10"/>
    <p:sldId id="258" r:id="rId11"/>
    <p:sldId id="271" r:id="rId12"/>
    <p:sldId id="260" r:id="rId13"/>
    <p:sldId id="276" r:id="rId14"/>
    <p:sldId id="272" r:id="rId15"/>
    <p:sldId id="273" r:id="rId16"/>
    <p:sldId id="274" r:id="rId17"/>
    <p:sldId id="275" r:id="rId18"/>
    <p:sldId id="277" r:id="rId19"/>
    <p:sldId id="261" r:id="rId20"/>
    <p:sldId id="265" r:id="rId21"/>
    <p:sldId id="280" r:id="rId22"/>
    <p:sldId id="281"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25F83F2-9893-40FD-8F76-5AF63ECACD75}"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126018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5F83F2-9893-40FD-8F76-5AF63ECACD75}"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404574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5F83F2-9893-40FD-8F76-5AF63ECACD75}"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3453396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25F83F2-9893-40FD-8F76-5AF63ECACD75}"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1673075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5F83F2-9893-40FD-8F76-5AF63ECACD75}"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368161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25F83F2-9893-40FD-8F76-5AF63ECACD75}"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305165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25F83F2-9893-40FD-8F76-5AF63ECACD75}" type="datetimeFigureOut">
              <a:rPr lang="en-GB" smtClean="0"/>
              <a:t>24/04/2019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153369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25F83F2-9893-40FD-8F76-5AF63ECACD75}" type="datetimeFigureOut">
              <a:rPr lang="en-GB" smtClean="0"/>
              <a:t>24/04/2019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407506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F83F2-9893-40FD-8F76-5AF63ECACD75}" type="datetimeFigureOut">
              <a:rPr lang="en-GB" smtClean="0"/>
              <a:t>24/04/2019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660105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5F83F2-9893-40FD-8F76-5AF63ECACD75}"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280863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5F83F2-9893-40FD-8F76-5AF63ECACD75}"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8D5051-F358-4D16-B9B7-7D40CB11B82C}" type="slidenum">
              <a:rPr lang="en-GB" smtClean="0"/>
              <a:t>‹#›</a:t>
            </a:fld>
            <a:endParaRPr lang="en-GB"/>
          </a:p>
        </p:txBody>
      </p:sp>
    </p:spTree>
    <p:extLst>
      <p:ext uri="{BB962C8B-B14F-4D97-AF65-F5344CB8AC3E}">
        <p14:creationId xmlns:p14="http://schemas.microsoft.com/office/powerpoint/2010/main" val="761775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F83F2-9893-40FD-8F76-5AF63ECACD75}" type="datetimeFigureOut">
              <a:rPr lang="en-GB" smtClean="0"/>
              <a:t>24/04/2019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D5051-F358-4D16-B9B7-7D40CB11B82C}" type="slidenum">
              <a:rPr lang="en-GB" smtClean="0"/>
              <a:t>‹#›</a:t>
            </a:fld>
            <a:endParaRPr lang="en-GB"/>
          </a:p>
        </p:txBody>
      </p:sp>
    </p:spTree>
    <p:extLst>
      <p:ext uri="{BB962C8B-B14F-4D97-AF65-F5344CB8AC3E}">
        <p14:creationId xmlns:p14="http://schemas.microsoft.com/office/powerpoint/2010/main" val="261012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lanchandler.co.uk/" TargetMode="External"/><Relationship Id="rId2" Type="http://schemas.openxmlformats.org/officeDocument/2006/relationships/hyperlink" Target="mailto:alnchandler@uwclub.ne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ytimes.com/2017/02/15/us/remote-workers-work-from-home.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moteefe.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0" y="1"/>
            <a:ext cx="11971175" cy="830424"/>
          </a:xfrm>
        </p:spPr>
        <p:txBody>
          <a:bodyPr>
            <a:normAutofit/>
          </a:bodyPr>
          <a:lstStyle/>
          <a:p>
            <a:r>
              <a:rPr lang="en-GB" altLang="en-US" sz="2000" b="1" dirty="0">
                <a:solidFill>
                  <a:srgbClr val="FF0000"/>
                </a:solidFill>
              </a:rPr>
              <a:t>Alan Chandler, Chartered Insurer e mail </a:t>
            </a:r>
            <a:r>
              <a:rPr lang="en-GB" altLang="en-US" sz="2000" b="1" dirty="0">
                <a:solidFill>
                  <a:srgbClr val="FF0000"/>
                </a:solidFill>
                <a:hlinkClick r:id="rId2"/>
              </a:rPr>
              <a:t>alnchandler@uwclub.net</a:t>
            </a:r>
            <a:r>
              <a:rPr lang="en-GB" altLang="en-US" sz="2000" b="1" dirty="0">
                <a:solidFill>
                  <a:srgbClr val="FF0000"/>
                </a:solidFill>
              </a:rPr>
              <a:t> website </a:t>
            </a:r>
            <a:r>
              <a:rPr lang="en-GB" altLang="en-US" sz="2000" b="1" dirty="0">
                <a:solidFill>
                  <a:srgbClr val="FF0000"/>
                </a:solidFill>
                <a:hlinkClick r:id="rId3"/>
              </a:rPr>
              <a:t>www.alanchandler.co.uk</a:t>
            </a:r>
            <a:r>
              <a:rPr lang="en-GB" altLang="en-US" sz="2000" b="1" dirty="0">
                <a:solidFill>
                  <a:srgbClr val="FF0000"/>
                </a:solidFill>
              </a:rPr>
              <a:t> </a:t>
            </a:r>
            <a:br>
              <a:rPr lang="en-GB" altLang="en-US" sz="2000" b="1" dirty="0">
                <a:solidFill>
                  <a:srgbClr val="FF0000"/>
                </a:solidFill>
              </a:rPr>
            </a:br>
            <a:r>
              <a:rPr lang="en-GB" altLang="en-US" sz="2000" b="1" dirty="0">
                <a:solidFill>
                  <a:srgbClr val="FF0000"/>
                </a:solidFill>
              </a:rPr>
              <a:t>Also on linked in Alan Chandler </a:t>
            </a:r>
            <a:r>
              <a:rPr lang="en-GB" altLang="en-US" sz="2000" b="1" dirty="0" err="1">
                <a:solidFill>
                  <a:srgbClr val="FF0000"/>
                </a:solidFill>
              </a:rPr>
              <a:t>Ceo</a:t>
            </a:r>
            <a:r>
              <a:rPr lang="en-GB" altLang="en-US" sz="2000" b="1" dirty="0">
                <a:solidFill>
                  <a:srgbClr val="FF0000"/>
                </a:solidFill>
              </a:rPr>
              <a:t> Alan </a:t>
            </a:r>
            <a:r>
              <a:rPr lang="en-GB" altLang="en-US" sz="2000" b="1" dirty="0" err="1">
                <a:solidFill>
                  <a:srgbClr val="FF0000"/>
                </a:solidFill>
              </a:rPr>
              <a:t>ChandlerTraining</a:t>
            </a:r>
            <a:endParaRPr lang="en-GB" altLang="en-US" sz="2000" b="1" dirty="0">
              <a:solidFill>
                <a:srgbClr val="FF0000"/>
              </a:solidFill>
            </a:endParaRPr>
          </a:p>
        </p:txBody>
      </p:sp>
      <p:sp>
        <p:nvSpPr>
          <p:cNvPr id="3075" name="Content Placeholder 4"/>
          <p:cNvSpPr>
            <a:spLocks noGrp="1"/>
          </p:cNvSpPr>
          <p:nvPr>
            <p:ph idx="1"/>
          </p:nvPr>
        </p:nvSpPr>
        <p:spPr>
          <a:xfrm>
            <a:off x="1991544" y="764704"/>
            <a:ext cx="7920880" cy="5472608"/>
          </a:xfrm>
        </p:spPr>
        <p:txBody>
          <a:bodyPr>
            <a:normAutofit lnSpcReduction="10000"/>
          </a:bodyPr>
          <a:lstStyle/>
          <a:p>
            <a:endParaRPr lang="en-GB" altLang="en-US" sz="2000" b="1" dirty="0">
              <a:latin typeface="Arial" panose="020B0604020202020204" pitchFamily="34" charset="0"/>
              <a:cs typeface="Arial" panose="020B0604020202020204" pitchFamily="34" charset="0"/>
            </a:endParaRPr>
          </a:p>
          <a:p>
            <a:r>
              <a:rPr lang="en-GB" altLang="en-US" sz="2000" b="1" dirty="0">
                <a:latin typeface="Arial" panose="020B0604020202020204" pitchFamily="34" charset="0"/>
                <a:cs typeface="Arial" panose="020B0604020202020204" pitchFamily="34" charset="0"/>
              </a:rPr>
              <a:t>I have trained more than 2,000 individuals to become ACII qualified</a:t>
            </a:r>
          </a:p>
          <a:p>
            <a:r>
              <a:rPr lang="en-GB" altLang="en-US" sz="2000" dirty="0">
                <a:latin typeface="Arial" panose="020B0604020202020204" pitchFamily="34" charset="0"/>
                <a:cs typeface="Arial" panose="020B0604020202020204" pitchFamily="34" charset="0"/>
              </a:rPr>
              <a:t>I have trained over 50% of the individuals in the last 8 years that have gone onto achieve the highest ACII pass in the whole of the UK. </a:t>
            </a:r>
          </a:p>
          <a:p>
            <a:r>
              <a:rPr lang="en-GB" altLang="en-US" sz="2000" dirty="0">
                <a:latin typeface="Arial" panose="020B0604020202020204" pitchFamily="34" charset="0"/>
                <a:cs typeface="Arial" panose="020B0604020202020204" pitchFamily="34" charset="0"/>
              </a:rPr>
              <a:t>I train to a pass rate of more than 96% in all CII qualification levels. Certificate , Diploma and Advanced Diploma.</a:t>
            </a:r>
          </a:p>
          <a:p>
            <a:r>
              <a:rPr lang="en-GB" altLang="en-US" sz="2000" dirty="0">
                <a:latin typeface="Arial" panose="020B0604020202020204" pitchFamily="34" charset="0"/>
                <a:cs typeface="Arial" panose="020B0604020202020204" pitchFamily="34" charset="0"/>
              </a:rPr>
              <a:t>I deliver the Allianz and </a:t>
            </a:r>
            <a:r>
              <a:rPr lang="en-GB" altLang="en-US" sz="2000">
                <a:latin typeface="Arial" panose="020B0604020202020204" pitchFamily="34" charset="0"/>
                <a:cs typeface="Arial" panose="020B0604020202020204" pitchFamily="34" charset="0"/>
              </a:rPr>
              <a:t>many other </a:t>
            </a:r>
            <a:r>
              <a:rPr lang="en-GB" altLang="en-US" sz="2000" dirty="0">
                <a:latin typeface="Arial" panose="020B0604020202020204" pitchFamily="34" charset="0"/>
                <a:cs typeface="Arial" panose="020B0604020202020204" pitchFamily="34" charset="0"/>
              </a:rPr>
              <a:t>scholarship and academy programmes in both the UK and Ireland and I have been a </a:t>
            </a:r>
            <a:r>
              <a:rPr lang="en-GB" altLang="en-US" sz="2000" dirty="0" err="1">
                <a:latin typeface="Arial" panose="020B0604020202020204" pitchFamily="34" charset="0"/>
                <a:cs typeface="Arial" panose="020B0604020202020204" pitchFamily="34" charset="0"/>
              </a:rPr>
              <a:t>Cii</a:t>
            </a:r>
            <a:r>
              <a:rPr lang="en-GB" altLang="en-US" sz="2000" dirty="0">
                <a:latin typeface="Arial" panose="020B0604020202020204" pitchFamily="34" charset="0"/>
                <a:cs typeface="Arial" panose="020B0604020202020204" pitchFamily="34" charset="0"/>
              </a:rPr>
              <a:t> examiner.</a:t>
            </a:r>
          </a:p>
          <a:p>
            <a:r>
              <a:rPr lang="en-GB" altLang="en-US" sz="2000" dirty="0">
                <a:latin typeface="Arial" panose="020B0604020202020204" pitchFamily="34" charset="0"/>
                <a:cs typeface="Arial" panose="020B0604020202020204" pitchFamily="34" charset="0"/>
              </a:rPr>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844162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Major employment trend two</a:t>
            </a:r>
            <a:br>
              <a:rPr lang="en-GB" dirty="0"/>
            </a:br>
            <a:r>
              <a:rPr lang="en-GB" dirty="0"/>
              <a:t>Increasing service sector</a:t>
            </a:r>
          </a:p>
        </p:txBody>
      </p:sp>
      <p:sp>
        <p:nvSpPr>
          <p:cNvPr id="3" name="Content Placeholder 2"/>
          <p:cNvSpPr>
            <a:spLocks noGrp="1"/>
          </p:cNvSpPr>
          <p:nvPr>
            <p:ph idx="1"/>
          </p:nvPr>
        </p:nvSpPr>
        <p:spPr/>
        <p:txBody>
          <a:bodyPr/>
          <a:lstStyle/>
          <a:p>
            <a:r>
              <a:rPr lang="en-GB" dirty="0"/>
              <a:t>We are increasingly becoming a service sector economy</a:t>
            </a:r>
          </a:p>
          <a:p>
            <a:r>
              <a:rPr lang="en-GB" dirty="0"/>
              <a:t>80% of jobs are now in the service sector compared to around 50% in the 1960’s</a:t>
            </a:r>
          </a:p>
          <a:p>
            <a:r>
              <a:rPr lang="en-GB" dirty="0"/>
              <a:t>This means in many cases advice giving which means increased demand for Pi (but remember service sector does include many non pi risks also)</a:t>
            </a:r>
          </a:p>
        </p:txBody>
      </p:sp>
    </p:spTree>
    <p:extLst>
      <p:ext uri="{BB962C8B-B14F-4D97-AF65-F5344CB8AC3E}">
        <p14:creationId xmlns:p14="http://schemas.microsoft.com/office/powerpoint/2010/main" val="2821467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Geographical spread </a:t>
            </a:r>
            <a:br>
              <a:rPr lang="en-GB" dirty="0"/>
            </a:br>
            <a:r>
              <a:rPr lang="en-GB" dirty="0"/>
              <a:t>Percentage of jobs in the service sector by region</a:t>
            </a:r>
          </a:p>
        </p:txBody>
      </p:sp>
      <p:pic>
        <p:nvPicPr>
          <p:cNvPr id="1026" name="Picture 2" descr="https://static.ons.gov.uk/visual/2016/09/figure-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3944" y="1825625"/>
            <a:ext cx="10709856" cy="4536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2738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 two</a:t>
            </a:r>
          </a:p>
        </p:txBody>
      </p:sp>
      <p:sp>
        <p:nvSpPr>
          <p:cNvPr id="3" name="Content Placeholder 2"/>
          <p:cNvSpPr>
            <a:spLocks noGrp="1"/>
          </p:cNvSpPr>
          <p:nvPr>
            <p:ph idx="1"/>
          </p:nvPr>
        </p:nvSpPr>
        <p:spPr/>
        <p:txBody>
          <a:bodyPr/>
          <a:lstStyle/>
          <a:p>
            <a:r>
              <a:rPr lang="en-GB" dirty="0"/>
              <a:t>How good is the Pi market in catering for the needs of the new advice givers in the service sector</a:t>
            </a:r>
          </a:p>
          <a:p>
            <a:r>
              <a:rPr lang="en-GB" dirty="0"/>
              <a:t>Do they need advice or should pi be purchased on line on a non advised basis making them the insurance experts!</a:t>
            </a:r>
          </a:p>
          <a:p>
            <a:pPr marL="0" indent="0">
              <a:buNone/>
            </a:pPr>
            <a:endParaRPr lang="en-GB" dirty="0"/>
          </a:p>
          <a:p>
            <a:endParaRPr lang="en-GB" dirty="0"/>
          </a:p>
        </p:txBody>
      </p:sp>
    </p:spTree>
    <p:extLst>
      <p:ext uri="{BB962C8B-B14F-4D97-AF65-F5344CB8AC3E}">
        <p14:creationId xmlns:p14="http://schemas.microsoft.com/office/powerpoint/2010/main" val="308838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 three – much more working for home</a:t>
            </a:r>
          </a:p>
        </p:txBody>
      </p:sp>
      <p:sp>
        <p:nvSpPr>
          <p:cNvPr id="3" name="Content Placeholder 2"/>
          <p:cNvSpPr>
            <a:spLocks noGrp="1"/>
          </p:cNvSpPr>
          <p:nvPr>
            <p:ph idx="1"/>
          </p:nvPr>
        </p:nvSpPr>
        <p:spPr/>
        <p:txBody>
          <a:bodyPr/>
          <a:lstStyle/>
          <a:p>
            <a:r>
              <a:rPr lang="en-GB" dirty="0"/>
              <a:t>This is occurring in the self employed and employed sectors</a:t>
            </a:r>
          </a:p>
          <a:p>
            <a:r>
              <a:rPr lang="en-GB" dirty="0"/>
              <a:t>IT is driving this trend which will increase considerably over the next few decades</a:t>
            </a:r>
          </a:p>
          <a:p>
            <a:endParaRPr lang="en-GB" dirty="0"/>
          </a:p>
        </p:txBody>
      </p:sp>
    </p:spTree>
    <p:extLst>
      <p:ext uri="{BB962C8B-B14F-4D97-AF65-F5344CB8AC3E}">
        <p14:creationId xmlns:p14="http://schemas.microsoft.com/office/powerpoint/2010/main" val="124827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 three – much more working for home</a:t>
            </a:r>
          </a:p>
        </p:txBody>
      </p:sp>
      <p:sp>
        <p:nvSpPr>
          <p:cNvPr id="3" name="Content Placeholder 2"/>
          <p:cNvSpPr>
            <a:spLocks noGrp="1"/>
          </p:cNvSpPr>
          <p:nvPr>
            <p:ph idx="1"/>
          </p:nvPr>
        </p:nvSpPr>
        <p:spPr/>
        <p:txBody>
          <a:bodyPr/>
          <a:lstStyle/>
          <a:p>
            <a:endParaRPr lang="en-GB" dirty="0"/>
          </a:p>
          <a:p>
            <a:r>
              <a:rPr lang="en-GB" dirty="0"/>
              <a:t>A recent </a:t>
            </a:r>
            <a:r>
              <a:rPr lang="en-GB" dirty="0">
                <a:hlinkClick r:id="rId2"/>
              </a:rPr>
              <a:t>Gallup study</a:t>
            </a:r>
            <a:r>
              <a:rPr lang="en-GB" dirty="0"/>
              <a:t> showing that employees who work from home three to four days a week are far more likely (41 percent versus 30 percent) to "feel engaged"</a:t>
            </a:r>
          </a:p>
          <a:p>
            <a:r>
              <a:rPr lang="en-GB" dirty="0"/>
              <a:t>Data from the ONS shows that 4.2 million people regularly worked from home</a:t>
            </a:r>
          </a:p>
          <a:p>
            <a:r>
              <a:rPr lang="en-GB" dirty="0"/>
              <a:t>The TUC found that the amount of people remote working has increased by nearly quarter of a million (241,000) over a decade</a:t>
            </a:r>
          </a:p>
        </p:txBody>
      </p:sp>
    </p:spTree>
    <p:extLst>
      <p:ext uri="{BB962C8B-B14F-4D97-AF65-F5344CB8AC3E}">
        <p14:creationId xmlns:p14="http://schemas.microsoft.com/office/powerpoint/2010/main" val="4184158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Advantages of remote working</a:t>
            </a:r>
          </a:p>
        </p:txBody>
      </p:sp>
      <p:sp>
        <p:nvSpPr>
          <p:cNvPr id="3" name="Content Placeholder 2"/>
          <p:cNvSpPr>
            <a:spLocks noGrp="1"/>
          </p:cNvSpPr>
          <p:nvPr>
            <p:ph idx="1"/>
          </p:nvPr>
        </p:nvSpPr>
        <p:spPr/>
        <p:txBody>
          <a:bodyPr>
            <a:normAutofit fontScale="92500" lnSpcReduction="10000"/>
          </a:bodyPr>
          <a:lstStyle/>
          <a:p>
            <a:r>
              <a:rPr lang="en-GB" dirty="0"/>
              <a:t> Increased productivity – working remotely increases productivity by 16 per cent</a:t>
            </a:r>
          </a:p>
          <a:p>
            <a:r>
              <a:rPr lang="en-GB" dirty="0"/>
              <a:t>Higher morale – a study showed that those who work from home love their job more than those who work in an office· Higher employee retention</a:t>
            </a:r>
          </a:p>
          <a:p>
            <a:r>
              <a:rPr lang="en-GB" dirty="0"/>
              <a:t>Less stress – one in five employees say that juggling their work and personal lives is the main cause of stress</a:t>
            </a:r>
          </a:p>
          <a:p>
            <a:r>
              <a:rPr lang="en-GB" dirty="0"/>
              <a:t>Reducing sick days and absenteeism (less people coming into work with contagious colds and flu and if you feel unwell you may still attempt some work)</a:t>
            </a:r>
          </a:p>
          <a:p>
            <a:endParaRPr lang="en-GB" dirty="0"/>
          </a:p>
          <a:p>
            <a:pPr marL="0" indent="0">
              <a:buNone/>
            </a:pPr>
            <a:r>
              <a:rPr lang="en-GB" dirty="0"/>
              <a:t>Source smallbusiness.co.uk</a:t>
            </a:r>
          </a:p>
          <a:p>
            <a:endParaRPr lang="en-GB" dirty="0"/>
          </a:p>
        </p:txBody>
      </p:sp>
    </p:spTree>
    <p:extLst>
      <p:ext uri="{BB962C8B-B14F-4D97-AF65-F5344CB8AC3E}">
        <p14:creationId xmlns:p14="http://schemas.microsoft.com/office/powerpoint/2010/main" val="1735308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Advantages of remote working</a:t>
            </a:r>
          </a:p>
        </p:txBody>
      </p:sp>
      <p:sp>
        <p:nvSpPr>
          <p:cNvPr id="3" name="Content Placeholder 2"/>
          <p:cNvSpPr>
            <a:spLocks noGrp="1"/>
          </p:cNvSpPr>
          <p:nvPr>
            <p:ph idx="1"/>
          </p:nvPr>
        </p:nvSpPr>
        <p:spPr/>
        <p:txBody>
          <a:bodyPr/>
          <a:lstStyle/>
          <a:p>
            <a:r>
              <a:rPr lang="en-GB" dirty="0"/>
              <a:t>Get it right and there is major advantages for the employer who saves cost on office space and will get more hours from employees</a:t>
            </a:r>
          </a:p>
          <a:p>
            <a:r>
              <a:rPr lang="en-GB" dirty="0"/>
              <a:t>Major advantages for employees are no commute so no wasted time, more flexibility to help with care responsibilities (or just enjoy life)</a:t>
            </a:r>
          </a:p>
          <a:p>
            <a:r>
              <a:rPr lang="en-GB" dirty="0"/>
              <a:t>Better for the environment also</a:t>
            </a:r>
          </a:p>
          <a:p>
            <a:endParaRPr lang="en-GB" dirty="0"/>
          </a:p>
        </p:txBody>
      </p:sp>
    </p:spTree>
    <p:extLst>
      <p:ext uri="{BB962C8B-B14F-4D97-AF65-F5344CB8AC3E}">
        <p14:creationId xmlns:p14="http://schemas.microsoft.com/office/powerpoint/2010/main" val="2444469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Disadvantages of remote working</a:t>
            </a:r>
          </a:p>
        </p:txBody>
      </p:sp>
      <p:sp>
        <p:nvSpPr>
          <p:cNvPr id="3" name="Content Placeholder 2"/>
          <p:cNvSpPr>
            <a:spLocks noGrp="1"/>
          </p:cNvSpPr>
          <p:nvPr>
            <p:ph idx="1"/>
          </p:nvPr>
        </p:nvSpPr>
        <p:spPr/>
        <p:txBody>
          <a:bodyPr/>
          <a:lstStyle/>
          <a:p>
            <a:r>
              <a:rPr lang="en-GB" dirty="0"/>
              <a:t>Lack of control</a:t>
            </a:r>
          </a:p>
          <a:p>
            <a:r>
              <a:rPr lang="en-GB" dirty="0"/>
              <a:t>Employers trust could be abused</a:t>
            </a:r>
          </a:p>
          <a:p>
            <a:r>
              <a:rPr lang="en-GB" dirty="0"/>
              <a:t>Employees may start feeling isolated</a:t>
            </a:r>
          </a:p>
          <a:p>
            <a:r>
              <a:rPr lang="en-GB" dirty="0"/>
              <a:t>Hot desking in the office (needed to cater for more homeworking) is seen as negative by employees who like their own personal area at work</a:t>
            </a:r>
          </a:p>
        </p:txBody>
      </p:sp>
    </p:spTree>
    <p:extLst>
      <p:ext uri="{BB962C8B-B14F-4D97-AF65-F5344CB8AC3E}">
        <p14:creationId xmlns:p14="http://schemas.microsoft.com/office/powerpoint/2010/main" val="1052692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make home working work</a:t>
            </a:r>
          </a:p>
        </p:txBody>
      </p:sp>
      <p:sp>
        <p:nvSpPr>
          <p:cNvPr id="3" name="Content Placeholder 2"/>
          <p:cNvSpPr>
            <a:spLocks noGrp="1"/>
          </p:cNvSpPr>
          <p:nvPr>
            <p:ph idx="1"/>
          </p:nvPr>
        </p:nvSpPr>
        <p:spPr/>
        <p:txBody>
          <a:bodyPr/>
          <a:lstStyle/>
          <a:p>
            <a:r>
              <a:rPr lang="en-GB" dirty="0"/>
              <a:t>To make home work effectively, we encourage our staff to over-communicate on their home working days days – everyone talks electronically much more and many also fill out exactly what they’re doing on their Gmail calendars so that it’s completely clear as to what everyone is working on and how long it has taken them.’</a:t>
            </a:r>
          </a:p>
          <a:p>
            <a:r>
              <a:rPr lang="en-GB" b="1" dirty="0" err="1"/>
              <a:t>Mathijs</a:t>
            </a:r>
            <a:r>
              <a:rPr lang="en-GB" b="1" dirty="0"/>
              <a:t> </a:t>
            </a:r>
            <a:r>
              <a:rPr lang="en-GB" b="1" dirty="0" err="1"/>
              <a:t>Eefting</a:t>
            </a:r>
            <a:r>
              <a:rPr lang="en-GB" b="1" dirty="0"/>
              <a:t>, CEO and co-founder of </a:t>
            </a:r>
            <a:r>
              <a:rPr lang="en-GB" b="1" dirty="0" err="1">
                <a:hlinkClick r:id="rId2"/>
              </a:rPr>
              <a:t>Moteefe</a:t>
            </a:r>
            <a:r>
              <a:rPr lang="en-GB" b="1" dirty="0"/>
              <a:t> (IT company who help create brands )</a:t>
            </a:r>
            <a:endParaRPr lang="en-GB" dirty="0"/>
          </a:p>
          <a:p>
            <a:endParaRPr lang="en-GB" dirty="0"/>
          </a:p>
        </p:txBody>
      </p:sp>
    </p:spTree>
    <p:extLst>
      <p:ext uri="{BB962C8B-B14F-4D97-AF65-F5344CB8AC3E}">
        <p14:creationId xmlns:p14="http://schemas.microsoft.com/office/powerpoint/2010/main" val="2249511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 three – much more working for home</a:t>
            </a:r>
          </a:p>
        </p:txBody>
      </p:sp>
      <p:sp>
        <p:nvSpPr>
          <p:cNvPr id="3" name="Content Placeholder 2"/>
          <p:cNvSpPr>
            <a:spLocks noGrp="1"/>
          </p:cNvSpPr>
          <p:nvPr>
            <p:ph idx="1"/>
          </p:nvPr>
        </p:nvSpPr>
        <p:spPr/>
        <p:txBody>
          <a:bodyPr/>
          <a:lstStyle/>
          <a:p>
            <a:r>
              <a:rPr lang="en-GB" dirty="0"/>
              <a:t>Have wordings kept up with this ?</a:t>
            </a:r>
          </a:p>
          <a:p>
            <a:r>
              <a:rPr lang="en-GB" dirty="0"/>
              <a:t>What is the position of losses at employees homes are these losses covered, how clear is the wording.</a:t>
            </a:r>
          </a:p>
          <a:p>
            <a:r>
              <a:rPr lang="en-GB" dirty="0"/>
              <a:t>What about the self employed who work from home do current household policies cater properly for these individuals can they be improved?</a:t>
            </a:r>
          </a:p>
          <a:p>
            <a:r>
              <a:rPr lang="en-GB" dirty="0"/>
              <a:t>Could an element of cyber be added to home workers policies?</a:t>
            </a:r>
          </a:p>
        </p:txBody>
      </p:sp>
    </p:spTree>
    <p:extLst>
      <p:ext uri="{BB962C8B-B14F-4D97-AF65-F5344CB8AC3E}">
        <p14:creationId xmlns:p14="http://schemas.microsoft.com/office/powerpoint/2010/main" val="83395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trends the background</a:t>
            </a:r>
          </a:p>
        </p:txBody>
      </p:sp>
      <p:sp>
        <p:nvSpPr>
          <p:cNvPr id="3" name="Content Placeholder 2"/>
          <p:cNvSpPr>
            <a:spLocks noGrp="1"/>
          </p:cNvSpPr>
          <p:nvPr>
            <p:ph idx="1"/>
          </p:nvPr>
        </p:nvSpPr>
        <p:spPr/>
        <p:txBody>
          <a:bodyPr/>
          <a:lstStyle/>
          <a:p>
            <a:r>
              <a:rPr lang="en-GB" dirty="0"/>
              <a:t>Lets start by looking at the recent trends of the economy</a:t>
            </a:r>
          </a:p>
          <a:p>
            <a:endParaRPr lang="en-GB" dirty="0"/>
          </a:p>
          <a:p>
            <a:r>
              <a:rPr lang="en-GB" dirty="0"/>
              <a:t>Lets think how employment practices have changed since the 1960’s</a:t>
            </a:r>
          </a:p>
          <a:p>
            <a:endParaRPr lang="en-GB" dirty="0"/>
          </a:p>
        </p:txBody>
      </p:sp>
    </p:spTree>
    <p:extLst>
      <p:ext uri="{BB962C8B-B14F-4D97-AF65-F5344CB8AC3E}">
        <p14:creationId xmlns:p14="http://schemas.microsoft.com/office/powerpoint/2010/main" val="3480741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Trend three continued</a:t>
            </a:r>
            <a:br>
              <a:rPr lang="en-GB" dirty="0"/>
            </a:br>
            <a:r>
              <a:rPr lang="en-GB" dirty="0"/>
              <a:t>More people working from home</a:t>
            </a:r>
          </a:p>
        </p:txBody>
      </p:sp>
      <p:sp>
        <p:nvSpPr>
          <p:cNvPr id="3" name="Content Placeholder 2"/>
          <p:cNvSpPr>
            <a:spLocks noGrp="1"/>
          </p:cNvSpPr>
          <p:nvPr>
            <p:ph idx="1"/>
          </p:nvPr>
        </p:nvSpPr>
        <p:spPr/>
        <p:txBody>
          <a:bodyPr/>
          <a:lstStyle/>
          <a:p>
            <a:r>
              <a:rPr lang="en-GB" dirty="0"/>
              <a:t>Should Insurers/brokers be making more use of this option from an employee perspective, will it help to retain the experienced staff by giving them the flexibility to work and balance their child care responsibilities</a:t>
            </a:r>
          </a:p>
          <a:p>
            <a:r>
              <a:rPr lang="en-GB" dirty="0"/>
              <a:t>Remember child care is only one aspect – the ageing population means there will increasingly be many more elderly relatives to look after, so the challenge will be greater going forward.</a:t>
            </a:r>
          </a:p>
        </p:txBody>
      </p:sp>
    </p:spTree>
    <p:extLst>
      <p:ext uri="{BB962C8B-B14F-4D97-AF65-F5344CB8AC3E}">
        <p14:creationId xmlns:p14="http://schemas.microsoft.com/office/powerpoint/2010/main" val="2082264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 four</a:t>
            </a:r>
            <a:br>
              <a:rPr lang="en-GB" dirty="0"/>
            </a:br>
            <a:r>
              <a:rPr lang="en-GB" dirty="0"/>
              <a:t>Many people have come to the UK to work</a:t>
            </a:r>
          </a:p>
        </p:txBody>
      </p:sp>
      <p:pic>
        <p:nvPicPr>
          <p:cNvPr id="2050" name="Picture 2" descr="https://fullfact.org/media/uploads/Migration_by_nationality_Feb_18_emOF7KV.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6372" y="1825625"/>
            <a:ext cx="9800822" cy="4832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873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1821"/>
            <a:ext cx="10515600" cy="1764404"/>
          </a:xfrm>
        </p:spPr>
        <p:txBody>
          <a:bodyPr>
            <a:normAutofit fontScale="90000"/>
          </a:bodyPr>
          <a:lstStyle/>
          <a:p>
            <a:r>
              <a:rPr lang="en-GB" sz="2800" dirty="0"/>
              <a:t>Example of the changing workforce – graph of Polish </a:t>
            </a:r>
            <a:r>
              <a:rPr lang="en-GB" sz="2800" b="1" dirty="0"/>
              <a:t>workers</a:t>
            </a:r>
            <a:r>
              <a:rPr lang="en-GB" sz="2800" dirty="0"/>
              <a:t> in the UK .</a:t>
            </a:r>
            <a:br>
              <a:rPr lang="en-GB" sz="2800" dirty="0"/>
            </a:br>
            <a:r>
              <a:rPr lang="en-GB" sz="2800" dirty="0"/>
              <a:t>The number of Polish people in total is over 800,000 meaning Poland has overtaken India as the most common non-UK country of birth for people living in the UK, Office for National Statistics</a:t>
            </a:r>
            <a:br>
              <a:rPr lang="en-GB" sz="2800" dirty="0"/>
            </a:br>
            <a:endParaRPr lang="en-GB" sz="2800" dirty="0"/>
          </a:p>
        </p:txBody>
      </p:sp>
      <p:pic>
        <p:nvPicPr>
          <p:cNvPr id="3074" name="Picture 2" descr="Image resul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00767" y="2705894"/>
            <a:ext cx="7714444"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829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 four</a:t>
            </a:r>
            <a:br>
              <a:rPr lang="en-GB" dirty="0"/>
            </a:br>
            <a:r>
              <a:rPr lang="en-GB" dirty="0"/>
              <a:t>Many people have come to the UK to work</a:t>
            </a:r>
          </a:p>
        </p:txBody>
      </p:sp>
      <p:sp>
        <p:nvSpPr>
          <p:cNvPr id="3" name="Content Placeholder 2"/>
          <p:cNvSpPr>
            <a:spLocks noGrp="1"/>
          </p:cNvSpPr>
          <p:nvPr>
            <p:ph idx="1"/>
          </p:nvPr>
        </p:nvSpPr>
        <p:spPr/>
        <p:txBody>
          <a:bodyPr/>
          <a:lstStyle/>
          <a:p>
            <a:r>
              <a:rPr lang="en-GB" dirty="0"/>
              <a:t>How well are the recently arrived immigrants insurance needs catered for</a:t>
            </a:r>
          </a:p>
          <a:p>
            <a:r>
              <a:rPr lang="en-GB" dirty="0"/>
              <a:t>Could insurers/brokers do better on foreign language offerings</a:t>
            </a:r>
          </a:p>
          <a:p>
            <a:r>
              <a:rPr lang="en-GB" dirty="0"/>
              <a:t>Could bespoke schemes be set up to attract the new workforce, example Polish food shop scheme</a:t>
            </a:r>
          </a:p>
          <a:p>
            <a:r>
              <a:rPr lang="en-GB" dirty="0"/>
              <a:t>Should brokers/insurers employ more polish/Latvian/Spanish </a:t>
            </a:r>
            <a:r>
              <a:rPr lang="en-GB"/>
              <a:t>etc speakers </a:t>
            </a:r>
            <a:r>
              <a:rPr lang="en-GB" dirty="0"/>
              <a:t>so they can help target the insurance needs of these workers, taking this action could mean overcoming language and cultural barriers, and make their offering more meaningful as they would be dealing with someone from their background. </a:t>
            </a:r>
          </a:p>
        </p:txBody>
      </p:sp>
    </p:spTree>
    <p:extLst>
      <p:ext uri="{BB962C8B-B14F-4D97-AF65-F5344CB8AC3E}">
        <p14:creationId xmlns:p14="http://schemas.microsoft.com/office/powerpoint/2010/main" val="1696625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UK employment trends the background</a:t>
            </a:r>
          </a:p>
        </p:txBody>
      </p:sp>
      <p:sp>
        <p:nvSpPr>
          <p:cNvPr id="3" name="Content Placeholder 2"/>
          <p:cNvSpPr>
            <a:spLocks noGrp="1"/>
          </p:cNvSpPr>
          <p:nvPr>
            <p:ph idx="1"/>
          </p:nvPr>
        </p:nvSpPr>
        <p:spPr/>
        <p:txBody>
          <a:bodyPr/>
          <a:lstStyle/>
          <a:p>
            <a:r>
              <a:rPr lang="en-GB" dirty="0"/>
              <a:t>There were 32.34 million people in work, 197,000 more than for October to December 2017 and 396,000 more than for a year earlier</a:t>
            </a:r>
          </a:p>
          <a:p>
            <a:endParaRPr lang="en-GB" dirty="0"/>
          </a:p>
          <a:p>
            <a:r>
              <a:rPr lang="en-GB" dirty="0"/>
              <a:t>The unemployment rate was 4.2%, down from 4.6% for a year earlier and the joint lowest since 1975</a:t>
            </a:r>
          </a:p>
          <a:p>
            <a:pPr marL="0" indent="0">
              <a:buNone/>
            </a:pPr>
            <a:endParaRPr lang="en-GB" dirty="0"/>
          </a:p>
          <a:p>
            <a:r>
              <a:rPr lang="en-GB" dirty="0"/>
              <a:t>There were 1.42 million unemployed people (people not in work but seeking and available to work), 46,000 fewer than for October to December 2017 and 116,000 fewer than for a year earlier</a:t>
            </a:r>
          </a:p>
        </p:txBody>
      </p:sp>
    </p:spTree>
    <p:extLst>
      <p:ext uri="{BB962C8B-B14F-4D97-AF65-F5344CB8AC3E}">
        <p14:creationId xmlns:p14="http://schemas.microsoft.com/office/powerpoint/2010/main" val="239584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Major Employment trend one – Many more small businesses starting up</a:t>
            </a:r>
          </a:p>
        </p:txBody>
      </p:sp>
      <p:sp>
        <p:nvSpPr>
          <p:cNvPr id="3" name="Content Placeholder 2"/>
          <p:cNvSpPr>
            <a:spLocks noGrp="1"/>
          </p:cNvSpPr>
          <p:nvPr>
            <p:ph idx="1"/>
          </p:nvPr>
        </p:nvSpPr>
        <p:spPr/>
        <p:txBody>
          <a:bodyPr/>
          <a:lstStyle/>
          <a:p>
            <a:r>
              <a:rPr lang="en-GB" dirty="0"/>
              <a:t>Three main reasons</a:t>
            </a:r>
          </a:p>
          <a:p>
            <a:pPr marL="514350" indent="-514350">
              <a:buAutoNum type="arabicPeriod"/>
            </a:pPr>
            <a:r>
              <a:rPr lang="en-GB" dirty="0"/>
              <a:t>Some want to be their own boss</a:t>
            </a:r>
          </a:p>
          <a:p>
            <a:pPr marL="514350" indent="-514350">
              <a:buAutoNum type="arabicPeriod"/>
            </a:pPr>
            <a:r>
              <a:rPr lang="en-GB" dirty="0"/>
              <a:t>Some want the perceived tax advantages</a:t>
            </a:r>
          </a:p>
          <a:p>
            <a:pPr marL="514350" indent="-514350">
              <a:buAutoNum type="arabicPeriod"/>
            </a:pPr>
            <a:r>
              <a:rPr lang="en-GB" dirty="0"/>
              <a:t>The main driver is in fact ‘they have no choice’ – because to secure the work they want they are told to become ‘freelance’</a:t>
            </a:r>
          </a:p>
        </p:txBody>
      </p:sp>
    </p:spTree>
    <p:extLst>
      <p:ext uri="{BB962C8B-B14F-4D97-AF65-F5344CB8AC3E}">
        <p14:creationId xmlns:p14="http://schemas.microsoft.com/office/powerpoint/2010/main" val="1101037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Trend one</a:t>
            </a:r>
            <a:br>
              <a:rPr lang="en-GB" dirty="0"/>
            </a:br>
            <a:r>
              <a:rPr lang="en-GB" dirty="0"/>
              <a:t>Many more small businesses starting up</a:t>
            </a:r>
          </a:p>
        </p:txBody>
      </p:sp>
      <p:sp>
        <p:nvSpPr>
          <p:cNvPr id="3" name="Content Placeholder 2"/>
          <p:cNvSpPr>
            <a:spLocks noGrp="1"/>
          </p:cNvSpPr>
          <p:nvPr>
            <p:ph idx="1"/>
          </p:nvPr>
        </p:nvSpPr>
        <p:spPr/>
        <p:txBody>
          <a:bodyPr/>
          <a:lstStyle/>
          <a:p>
            <a:r>
              <a:rPr lang="en-GB" dirty="0"/>
              <a:t>There were a record 5.7 million private sector businesses at the start of 2017. Of these 1.8m are actively trading limited companies, 3.3m are </a:t>
            </a:r>
            <a:r>
              <a:rPr lang="en-GB"/>
              <a:t>sole traders </a:t>
            </a:r>
            <a:r>
              <a:rPr lang="en-GB" dirty="0"/>
              <a:t>and 0.6 m are partnerships.</a:t>
            </a:r>
          </a:p>
          <a:p>
            <a:pPr marL="0" indent="0">
              <a:buNone/>
            </a:pPr>
            <a:endParaRPr lang="en-GB" dirty="0"/>
          </a:p>
          <a:p>
            <a:r>
              <a:rPr lang="en-GB" dirty="0"/>
              <a:t>This is an increase of 197,000 businesses since 2016, and 2.2 million more than in 2000.</a:t>
            </a:r>
          </a:p>
          <a:p>
            <a:endParaRPr lang="en-GB" dirty="0"/>
          </a:p>
          <a:p>
            <a:r>
              <a:rPr lang="en-GB" dirty="0"/>
              <a:t>The number of employing businesses increased by 41,000 (+3%) since 2016, and the number of non-employing businesses by 155,000 (+4%)</a:t>
            </a:r>
          </a:p>
          <a:p>
            <a:endParaRPr lang="en-GB" dirty="0"/>
          </a:p>
        </p:txBody>
      </p:sp>
    </p:spTree>
    <p:extLst>
      <p:ext uri="{BB962C8B-B14F-4D97-AF65-F5344CB8AC3E}">
        <p14:creationId xmlns:p14="http://schemas.microsoft.com/office/powerpoint/2010/main" val="2103659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Trend one</a:t>
            </a:r>
            <a:br>
              <a:rPr lang="en-GB" dirty="0"/>
            </a:br>
            <a:r>
              <a:rPr lang="en-GB" dirty="0"/>
              <a:t>Many more small businesses starting up</a:t>
            </a:r>
          </a:p>
        </p:txBody>
      </p:sp>
      <p:sp>
        <p:nvSpPr>
          <p:cNvPr id="3" name="Content Placeholder 2"/>
          <p:cNvSpPr>
            <a:spLocks noGrp="1"/>
          </p:cNvSpPr>
          <p:nvPr>
            <p:ph idx="1"/>
          </p:nvPr>
        </p:nvSpPr>
        <p:spPr/>
        <p:txBody>
          <a:bodyPr/>
          <a:lstStyle/>
          <a:p>
            <a:r>
              <a:rPr lang="en-GB" dirty="0"/>
              <a:t>In 2017 there were 1.3 million employing businesses and 4.3 million non-employing businesses. Therefore, 76% of businesses did not employ anyone aside from the owner(s)</a:t>
            </a:r>
          </a:p>
          <a:p>
            <a:pPr marL="0" indent="0">
              <a:buNone/>
            </a:pPr>
            <a:endParaRPr lang="en-GB" dirty="0"/>
          </a:p>
          <a:p>
            <a:r>
              <a:rPr lang="en-GB" dirty="0"/>
              <a:t>Of the 5.7 million businesses, 45% (2.6 million) were registered for VAT </a:t>
            </a:r>
            <a:r>
              <a:rPr lang="en-GB" b="1" dirty="0"/>
              <a:t>or</a:t>
            </a:r>
            <a:r>
              <a:rPr lang="en-GB" dirty="0"/>
              <a:t> PAYE (or both) – meaning 55% (3.1 million) were very small both earning less than £85,000 in most cases (some trades are Vat exempt) and employing no one other than the owner – are the insurance needs of these very small businesses being met?</a:t>
            </a:r>
          </a:p>
          <a:p>
            <a:endParaRPr lang="en-GB" dirty="0"/>
          </a:p>
        </p:txBody>
      </p:sp>
    </p:spTree>
    <p:extLst>
      <p:ext uri="{BB962C8B-B14F-4D97-AF65-F5344CB8AC3E}">
        <p14:creationId xmlns:p14="http://schemas.microsoft.com/office/powerpoint/2010/main" val="191411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Trend one</a:t>
            </a:r>
            <a:br>
              <a:rPr lang="en-GB" dirty="0"/>
            </a:br>
            <a:r>
              <a:rPr lang="en-GB" dirty="0"/>
              <a:t>Many more small businesses starting up</a:t>
            </a:r>
            <a:br>
              <a:rPr lang="en-GB" dirty="0"/>
            </a:br>
            <a:endParaRPr lang="en-GB" dirty="0"/>
          </a:p>
        </p:txBody>
      </p:sp>
      <p:sp>
        <p:nvSpPr>
          <p:cNvPr id="3" name="Content Placeholder 2"/>
          <p:cNvSpPr>
            <a:spLocks noGrp="1"/>
          </p:cNvSpPr>
          <p:nvPr>
            <p:ph idx="1"/>
          </p:nvPr>
        </p:nvSpPr>
        <p:spPr/>
        <p:txBody>
          <a:bodyPr/>
          <a:lstStyle/>
          <a:p>
            <a:r>
              <a:rPr lang="en-GB" dirty="0"/>
              <a:t>SMEs account for at least 99.5% of the businesses in every main industry sector.</a:t>
            </a:r>
          </a:p>
          <a:p>
            <a:r>
              <a:rPr lang="en-GB" dirty="0"/>
              <a:t>Nearly a fifth of all SMEs operate in Construction, compared with less than 1% in the Mining, Quarrying and Utilities sector</a:t>
            </a:r>
          </a:p>
          <a:p>
            <a:endParaRPr lang="en-GB" dirty="0"/>
          </a:p>
        </p:txBody>
      </p:sp>
    </p:spTree>
    <p:extLst>
      <p:ext uri="{BB962C8B-B14F-4D97-AF65-F5344CB8AC3E}">
        <p14:creationId xmlns:p14="http://schemas.microsoft.com/office/powerpoint/2010/main" val="1029382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Trend one</a:t>
            </a:r>
            <a:br>
              <a:rPr lang="en-GB" dirty="0"/>
            </a:br>
            <a:r>
              <a:rPr lang="en-GB" dirty="0"/>
              <a:t>Many more small businesses starting up</a:t>
            </a:r>
            <a:br>
              <a:rPr lang="en-GB" dirty="0"/>
            </a:br>
            <a:endParaRPr lang="en-GB" dirty="0"/>
          </a:p>
        </p:txBody>
      </p:sp>
      <p:sp>
        <p:nvSpPr>
          <p:cNvPr id="3" name="Content Placeholder 2"/>
          <p:cNvSpPr>
            <a:spLocks noGrp="1"/>
          </p:cNvSpPr>
          <p:nvPr>
            <p:ph idx="1"/>
          </p:nvPr>
        </p:nvSpPr>
        <p:spPr/>
        <p:txBody>
          <a:bodyPr/>
          <a:lstStyle/>
          <a:p>
            <a:r>
              <a:rPr lang="en-GB" dirty="0"/>
              <a:t>There are 1m businesses in London, and 900,000 in the South East – together accounting for 1/3 of all UK businesses.</a:t>
            </a:r>
          </a:p>
          <a:p>
            <a:pPr marL="0" indent="0">
              <a:buNone/>
            </a:pPr>
            <a:endParaRPr lang="en-GB" dirty="0"/>
          </a:p>
          <a:p>
            <a:r>
              <a:rPr lang="en-GB" dirty="0"/>
              <a:t>London has seen a 41% increase in total business numbers since 2010, compared to a mere 16% rise in the West Midlands.</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305828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Employment trend one </a:t>
            </a:r>
            <a:br>
              <a:rPr lang="en-GB" dirty="0"/>
            </a:br>
            <a:r>
              <a:rPr lang="en-GB" dirty="0"/>
              <a:t>Small businesses – insurance needs</a:t>
            </a:r>
          </a:p>
        </p:txBody>
      </p:sp>
      <p:sp>
        <p:nvSpPr>
          <p:cNvPr id="3" name="Content Placeholder 2"/>
          <p:cNvSpPr>
            <a:spLocks noGrp="1"/>
          </p:cNvSpPr>
          <p:nvPr>
            <p:ph idx="1"/>
          </p:nvPr>
        </p:nvSpPr>
        <p:spPr/>
        <p:txBody>
          <a:bodyPr>
            <a:normAutofit lnSpcReduction="10000"/>
          </a:bodyPr>
          <a:lstStyle/>
          <a:p>
            <a:r>
              <a:rPr lang="en-GB" dirty="0"/>
              <a:t>Often work from home – is the insurance sector good enough here is there an opportunity</a:t>
            </a:r>
          </a:p>
          <a:p>
            <a:r>
              <a:rPr lang="en-GB" dirty="0"/>
              <a:t>Do they need advice ?</a:t>
            </a:r>
          </a:p>
          <a:p>
            <a:r>
              <a:rPr lang="en-GB" dirty="0"/>
              <a:t>The FCA have estimated that 40% of SME’s are under insured many Insurers surveys have put figures well above this 40%</a:t>
            </a:r>
          </a:p>
          <a:p>
            <a:r>
              <a:rPr lang="en-GB" dirty="0"/>
              <a:t>What does a typical package offer</a:t>
            </a:r>
          </a:p>
          <a:p>
            <a:r>
              <a:rPr lang="en-GB" dirty="0"/>
              <a:t>Can the package offering get better</a:t>
            </a:r>
          </a:p>
          <a:p>
            <a:r>
              <a:rPr lang="en-GB" dirty="0"/>
              <a:t>Should a package include cyber and D&amp;O as standard? – at the end of 2016 86.3% of SME’s did not have any cyber cover</a:t>
            </a:r>
          </a:p>
          <a:p>
            <a:r>
              <a:rPr lang="en-GB" dirty="0"/>
              <a:t>Is the cover for personal effects good enough – think motor traders</a:t>
            </a:r>
          </a:p>
          <a:p>
            <a:endParaRPr lang="en-GB" dirty="0"/>
          </a:p>
        </p:txBody>
      </p:sp>
    </p:spTree>
    <p:extLst>
      <p:ext uri="{BB962C8B-B14F-4D97-AF65-F5344CB8AC3E}">
        <p14:creationId xmlns:p14="http://schemas.microsoft.com/office/powerpoint/2010/main" val="1227382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1304</Words>
  <Application>Microsoft Office PowerPoint</Application>
  <PresentationFormat>Widescreen</PresentationFormat>
  <Paragraphs>99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Alan Chandler, Chartered Insurer e mail alnchandler@uwclub.net website www.alanchandler.co.uk  Also on linked in Alan Chandler Ceo Alan ChandlerTraining</vt:lpstr>
      <vt:lpstr>Employment trends the background</vt:lpstr>
      <vt:lpstr>UK employment trends the background</vt:lpstr>
      <vt:lpstr>Major Employment trend one – Many more small businesses starting up</vt:lpstr>
      <vt:lpstr>Trend one Many more small businesses starting up</vt:lpstr>
      <vt:lpstr>Trend one Many more small businesses starting up</vt:lpstr>
      <vt:lpstr>Trend one Many more small businesses starting up </vt:lpstr>
      <vt:lpstr>Trend one Many more small businesses starting up </vt:lpstr>
      <vt:lpstr>Employment trend one  Small businesses – insurance needs</vt:lpstr>
      <vt:lpstr>Major employment trend two Increasing service sector</vt:lpstr>
      <vt:lpstr>Geographical spread  Percentage of jobs in the service sector by region</vt:lpstr>
      <vt:lpstr>Employment trend two</vt:lpstr>
      <vt:lpstr>Employment trend three – much more working for home</vt:lpstr>
      <vt:lpstr>Employment trend three – much more working for home</vt:lpstr>
      <vt:lpstr>Advantages of remote working</vt:lpstr>
      <vt:lpstr>Advantages of remote working</vt:lpstr>
      <vt:lpstr>Disadvantages of remote working</vt:lpstr>
      <vt:lpstr>How to make home working work</vt:lpstr>
      <vt:lpstr>Employment trend three – much more working for home</vt:lpstr>
      <vt:lpstr>Trend three continued More people working from home</vt:lpstr>
      <vt:lpstr>Employment trend four Many people have come to the UK to work</vt:lpstr>
      <vt:lpstr>Example of the changing workforce – graph of Polish workers in the UK . The number of Polish people in total is over 800,000 meaning Poland has overtaken India as the most common non-UK country of birth for people living in the UK, Office for National Statistics </vt:lpstr>
      <vt:lpstr>Employment trend four Many people have come to the UK to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530 Employment trends in the UK</dc:title>
  <dc:creator>alan chandler</dc:creator>
  <cp:lastModifiedBy>Emily Westacott</cp:lastModifiedBy>
  <cp:revision>38</cp:revision>
  <dcterms:created xsi:type="dcterms:W3CDTF">2018-05-20T13:44:56Z</dcterms:created>
  <dcterms:modified xsi:type="dcterms:W3CDTF">2019-04-24T06:54:10Z</dcterms:modified>
</cp:coreProperties>
</file>