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57" r:id="rId4"/>
    <p:sldId id="258" r:id="rId5"/>
    <p:sldId id="259" r:id="rId6"/>
    <p:sldId id="263" r:id="rId7"/>
    <p:sldId id="272" r:id="rId8"/>
    <p:sldId id="270" r:id="rId9"/>
    <p:sldId id="271" r:id="rId10"/>
    <p:sldId id="260" r:id="rId11"/>
    <p:sldId id="274" r:id="rId12"/>
    <p:sldId id="261" r:id="rId13"/>
    <p:sldId id="262" r:id="rId14"/>
    <p:sldId id="264" r:id="rId15"/>
    <p:sldId id="265" r:id="rId16"/>
    <p:sldId id="267" r:id="rId17"/>
    <p:sldId id="268" r:id="rId18"/>
    <p:sldId id="277" r:id="rId19"/>
    <p:sldId id="269" r:id="rId20"/>
    <p:sldId id="276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BF209-34A8-4380-869D-E16BAA69C276}" type="datetimeFigureOut">
              <a:rPr lang="en-GB" smtClean="0"/>
              <a:t>06/06/2019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461E9-FE7A-4EED-825C-4EDAAB5EB92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BF209-34A8-4380-869D-E16BAA69C276}" type="datetimeFigureOut">
              <a:rPr lang="en-GB" smtClean="0"/>
              <a:t>06/06/2019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461E9-FE7A-4EED-825C-4EDAAB5EB92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BF209-34A8-4380-869D-E16BAA69C276}" type="datetimeFigureOut">
              <a:rPr lang="en-GB" smtClean="0"/>
              <a:t>06/06/2019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461E9-FE7A-4EED-825C-4EDAAB5EB924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BF209-34A8-4380-869D-E16BAA69C276}" type="datetimeFigureOut">
              <a:rPr lang="en-GB" smtClean="0"/>
              <a:t>06/06/2019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461E9-FE7A-4EED-825C-4EDAAB5EB92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BF209-34A8-4380-869D-E16BAA69C276}" type="datetimeFigureOut">
              <a:rPr lang="en-GB" smtClean="0"/>
              <a:t>06/06/2019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461E9-FE7A-4EED-825C-4EDAAB5EB92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BF209-34A8-4380-869D-E16BAA69C276}" type="datetimeFigureOut">
              <a:rPr lang="en-GB" smtClean="0"/>
              <a:t>06/06/2019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461E9-FE7A-4EED-825C-4EDAAB5EB92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BF209-34A8-4380-869D-E16BAA69C276}" type="datetimeFigureOut">
              <a:rPr lang="en-GB" smtClean="0"/>
              <a:t>06/06/2019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461E9-FE7A-4EED-825C-4EDAAB5EB92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BF209-34A8-4380-869D-E16BAA69C276}" type="datetimeFigureOut">
              <a:rPr lang="en-GB" smtClean="0"/>
              <a:t>06/06/2019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461E9-FE7A-4EED-825C-4EDAAB5EB92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BF209-34A8-4380-869D-E16BAA69C276}" type="datetimeFigureOut">
              <a:rPr lang="en-GB" smtClean="0"/>
              <a:t>06/06/2019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461E9-FE7A-4EED-825C-4EDAAB5EB92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BF209-34A8-4380-869D-E16BAA69C276}" type="datetimeFigureOut">
              <a:rPr lang="en-GB" smtClean="0"/>
              <a:t>06/06/2019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461E9-FE7A-4EED-825C-4EDAAB5EB924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BF209-34A8-4380-869D-E16BAA69C276}" type="datetimeFigureOut">
              <a:rPr lang="en-GB" smtClean="0"/>
              <a:t>06/06/2019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461E9-FE7A-4EED-825C-4EDAAB5EB924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F8BF209-34A8-4380-869D-E16BAA69C276}" type="datetimeFigureOut">
              <a:rPr lang="en-GB" smtClean="0"/>
              <a:t>06/06/2019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B2461E9-FE7A-4EED-825C-4EDAAB5EB924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v.uk/government/publications/thriving-at-work-a-review-of-mental-health-and-employers" TargetMode="External"/><Relationship Id="rId3" Type="http://schemas.openxmlformats.org/officeDocument/2006/relationships/hyperlink" Target="http://www.mentalhealth.org.uk/" TargetMode="External"/><Relationship Id="rId7" Type="http://schemas.openxmlformats.org/officeDocument/2006/relationships/hyperlink" Target="https://www.nhs.uk/conditions/stress-anxiety-depression/" TargetMode="External"/><Relationship Id="rId2" Type="http://schemas.openxmlformats.org/officeDocument/2006/relationships/hyperlink" Target="http://www.mind.org.u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ii.co.uk/news-insight/news/articles/supporting-mental-health-at-work/69898" TargetMode="External"/><Relationship Id="rId5" Type="http://schemas.openxmlformats.org/officeDocument/2006/relationships/hyperlink" Target="http://www.rethink.org/" TargetMode="External"/><Relationship Id="rId4" Type="http://schemas.openxmlformats.org/officeDocument/2006/relationships/hyperlink" Target="http://www.time-to-change.org.uk/" TargetMode="External"/><Relationship Id="rId9" Type="http://schemas.openxmlformats.org/officeDocument/2006/relationships/hyperlink" Target="https://www.mentalhealthatwork.org.uk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4800" b="1" dirty="0"/>
              <a:t>Understanding </a:t>
            </a:r>
            <a:r>
              <a:rPr lang="en-GB" sz="4800" b="1" dirty="0" smtClean="0"/>
              <a:t/>
            </a:r>
            <a:br>
              <a:rPr lang="en-GB" sz="4800" b="1" dirty="0" smtClean="0"/>
            </a:br>
            <a:r>
              <a:rPr lang="en-GB" sz="4800" b="1" dirty="0" smtClean="0"/>
              <a:t>Mental </a:t>
            </a:r>
            <a:r>
              <a:rPr lang="en-GB" sz="4800" b="1" dirty="0"/>
              <a:t>Health </a:t>
            </a:r>
            <a:r>
              <a:rPr lang="en-GB" sz="4800" b="1" dirty="0" smtClean="0"/>
              <a:t>&amp; Wellbeing</a:t>
            </a:r>
            <a:br>
              <a:rPr lang="en-GB" sz="4800" b="1" dirty="0" smtClean="0"/>
            </a:br>
            <a:r>
              <a:rPr lang="en-GB" b="1" i="1" dirty="0" smtClean="0"/>
              <a:t>building more resilience</a:t>
            </a:r>
            <a:endParaRPr lang="en-GB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89039"/>
            <a:ext cx="6400800" cy="1512169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GB" sz="3000" b="1" dirty="0" smtClean="0"/>
              <a:t>Workshop facilitator: Andrew Burton</a:t>
            </a:r>
          </a:p>
          <a:p>
            <a:pPr algn="l"/>
            <a:endParaRPr lang="en-GB" dirty="0" smtClean="0"/>
          </a:p>
          <a:p>
            <a:pPr algn="l"/>
            <a:r>
              <a:rPr lang="en-GB" dirty="0" smtClean="0"/>
              <a:t>Date: Thursday 6th June 2019</a:t>
            </a:r>
          </a:p>
          <a:p>
            <a:pPr algn="l"/>
            <a:r>
              <a:rPr lang="en-GB" dirty="0" smtClean="0"/>
              <a:t>Time: 5:00pm - 6:30pm</a:t>
            </a:r>
          </a:p>
          <a:p>
            <a:pPr algn="l"/>
            <a:r>
              <a:rPr lang="en-GB" dirty="0" smtClean="0"/>
              <a:t>Venue: Hilton Double Tree</a:t>
            </a:r>
          </a:p>
        </p:txBody>
      </p:sp>
    </p:spTree>
    <p:extLst>
      <p:ext uri="{BB962C8B-B14F-4D97-AF65-F5344CB8AC3E}">
        <p14:creationId xmlns:p14="http://schemas.microsoft.com/office/powerpoint/2010/main" val="193694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Discuss in your group what mental health and wellbeing is and share what it means to you.</a:t>
            </a:r>
          </a:p>
          <a:p>
            <a:r>
              <a:rPr lang="en-GB" sz="2800" dirty="0" smtClean="0"/>
              <a:t>What are the signs and symptoms of poor mental health and wellbeing?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Mental Health?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578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What are the different kinds of causes?</a:t>
            </a:r>
          </a:p>
          <a:p>
            <a:r>
              <a:rPr lang="en-GB" sz="3200" dirty="0"/>
              <a:t>What kind of impact does this have</a:t>
            </a:r>
            <a:r>
              <a:rPr lang="en-GB" sz="3200" dirty="0" smtClean="0"/>
              <a:t>?</a:t>
            </a:r>
          </a:p>
          <a:p>
            <a:pPr lvl="1"/>
            <a:r>
              <a:rPr lang="en-GB" sz="3000" dirty="0" smtClean="0"/>
              <a:t>Home</a:t>
            </a:r>
          </a:p>
          <a:p>
            <a:pPr lvl="1"/>
            <a:r>
              <a:rPr lang="en-GB" sz="3000" dirty="0" smtClean="0"/>
              <a:t>Work</a:t>
            </a:r>
            <a:endParaRPr lang="en-GB" sz="3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Mental Health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243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564904"/>
            <a:ext cx="7408333" cy="3816424"/>
          </a:xfrm>
        </p:spPr>
        <p:txBody>
          <a:bodyPr>
            <a:normAutofit fontScale="62500" lnSpcReduction="20000"/>
          </a:bodyPr>
          <a:lstStyle/>
          <a:p>
            <a:r>
              <a:rPr lang="en-GB" sz="3400" dirty="0"/>
              <a:t>Anyone can suffer a period of mental ill health. It can emerge suddenly, as a result of a specific event, or gradually, where it worsens over time. </a:t>
            </a:r>
            <a:endParaRPr lang="en-GB" sz="3400" dirty="0" smtClean="0"/>
          </a:p>
          <a:p>
            <a:r>
              <a:rPr lang="en-GB" sz="3400" dirty="0" smtClean="0"/>
              <a:t>It </a:t>
            </a:r>
            <a:r>
              <a:rPr lang="en-GB" sz="3400" dirty="0"/>
              <a:t>can range from feeling stressed to </a:t>
            </a:r>
            <a:r>
              <a:rPr lang="en-GB" sz="3400" dirty="0" smtClean="0"/>
              <a:t>conditions </a:t>
            </a:r>
            <a:r>
              <a:rPr lang="en-GB" sz="3400" dirty="0"/>
              <a:t>such as anxiety and depression and, in limited cases, to severe mental health conditions such as bipolar disorder or schizophrenia.  </a:t>
            </a:r>
            <a:endParaRPr lang="en-GB" sz="3400" dirty="0" smtClean="0"/>
          </a:p>
          <a:p>
            <a:r>
              <a:rPr lang="en-GB" sz="3400" dirty="0" smtClean="0"/>
              <a:t>Some </a:t>
            </a:r>
            <a:r>
              <a:rPr lang="en-GB" sz="3400" dirty="0"/>
              <a:t>conditions can be persistent and may be classed as a disability, while others come and go, giving the individual ‘good days’ and ‘bad days’. </a:t>
            </a:r>
            <a:endParaRPr lang="en-GB" sz="3400" dirty="0" smtClean="0"/>
          </a:p>
          <a:p>
            <a:r>
              <a:rPr lang="en-GB" sz="3400" dirty="0" smtClean="0"/>
              <a:t>While </a:t>
            </a:r>
            <a:r>
              <a:rPr lang="en-GB" sz="3400" dirty="0"/>
              <a:t>someone may be diagnosed with a mental health condition, with the right support they can still enjoy positive mental health. </a:t>
            </a:r>
            <a:endParaRPr lang="en-GB" sz="3400" dirty="0" smtClean="0"/>
          </a:p>
          <a:p>
            <a:r>
              <a:rPr lang="en-GB" dirty="0" err="1" smtClean="0"/>
              <a:t>Acas</a:t>
            </a:r>
            <a:r>
              <a:rPr lang="en-GB" dirty="0" smtClean="0"/>
              <a:t> 2017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470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On our daily lives</a:t>
            </a:r>
          </a:p>
          <a:p>
            <a:r>
              <a:rPr lang="en-GB" dirty="0"/>
              <a:t>Our relationships</a:t>
            </a:r>
          </a:p>
          <a:p>
            <a:r>
              <a:rPr lang="en-GB" dirty="0"/>
              <a:t>Business</a:t>
            </a:r>
          </a:p>
          <a:p>
            <a:r>
              <a:rPr lang="en-GB" dirty="0"/>
              <a:t>Colleagues</a:t>
            </a:r>
          </a:p>
          <a:p>
            <a:r>
              <a:rPr lang="en-GB" dirty="0"/>
              <a:t>Decision making</a:t>
            </a:r>
          </a:p>
          <a:p>
            <a:r>
              <a:rPr lang="en-GB" dirty="0"/>
              <a:t>Organisation</a:t>
            </a:r>
          </a:p>
          <a:p>
            <a:r>
              <a:rPr lang="en-GB" dirty="0" smtClean="0"/>
              <a:t>Personal</a:t>
            </a:r>
          </a:p>
          <a:p>
            <a:r>
              <a:rPr lang="en-GB" dirty="0" smtClean="0"/>
              <a:t>Finances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Impact of poor mental health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568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your group share some proven strategies that have worked for you</a:t>
            </a:r>
          </a:p>
          <a:p>
            <a:pPr lvl="1"/>
            <a:r>
              <a:rPr lang="en-GB" dirty="0" smtClean="0"/>
              <a:t>How do you deal with stress?</a:t>
            </a:r>
          </a:p>
          <a:p>
            <a:pPr lvl="1"/>
            <a:r>
              <a:rPr lang="en-GB" dirty="0" smtClean="0"/>
              <a:t>How do you relax and unwind?</a:t>
            </a:r>
          </a:p>
          <a:p>
            <a:pPr lvl="1"/>
            <a:r>
              <a:rPr lang="en-GB" dirty="0" smtClean="0"/>
              <a:t>Where do you get your inspiration from?</a:t>
            </a:r>
          </a:p>
          <a:p>
            <a:pPr lvl="1"/>
            <a:r>
              <a:rPr lang="en-GB" dirty="0" smtClean="0"/>
              <a:t>What are your top tips for improved wellbeing?</a:t>
            </a:r>
          </a:p>
          <a:p>
            <a:pPr lvl="1"/>
            <a:r>
              <a:rPr lang="en-GB" dirty="0" smtClean="0"/>
              <a:t>What role does spirituality and faith play?</a:t>
            </a:r>
          </a:p>
          <a:p>
            <a:pPr lvl="1"/>
            <a:r>
              <a:rPr lang="en-GB" dirty="0" smtClean="0"/>
              <a:t>What activities have made a difference?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Taking care of yourself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99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492896"/>
            <a:ext cx="7408333" cy="3633267"/>
          </a:xfrm>
        </p:spPr>
        <p:txBody>
          <a:bodyPr>
            <a:normAutofit/>
          </a:bodyPr>
          <a:lstStyle/>
          <a:p>
            <a:r>
              <a:rPr lang="en-GB" sz="3200" dirty="0" smtClean="0"/>
              <a:t>Connect</a:t>
            </a:r>
          </a:p>
          <a:p>
            <a:r>
              <a:rPr lang="en-GB" sz="3200" dirty="0" smtClean="0"/>
              <a:t>Be active</a:t>
            </a:r>
          </a:p>
          <a:p>
            <a:r>
              <a:rPr lang="en-GB" sz="3200" dirty="0" smtClean="0"/>
              <a:t>Take notice</a:t>
            </a:r>
          </a:p>
          <a:p>
            <a:r>
              <a:rPr lang="en-GB" sz="3200" dirty="0" smtClean="0"/>
              <a:t>Learn</a:t>
            </a:r>
          </a:p>
          <a:p>
            <a:r>
              <a:rPr lang="en-GB" sz="3200" dirty="0" smtClean="0"/>
              <a:t>Give</a:t>
            </a:r>
          </a:p>
          <a:p>
            <a:r>
              <a:rPr lang="en-GB" sz="2000" dirty="0" smtClean="0"/>
              <a:t>Researched </a:t>
            </a:r>
            <a:r>
              <a:rPr lang="en-GB" sz="2000" dirty="0"/>
              <a:t>and developed by the New Economics Foundation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Five ways to wellbeing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162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Discuss how best to take care of those around you?</a:t>
            </a:r>
          </a:p>
          <a:p>
            <a:r>
              <a:rPr lang="en-GB" dirty="0" smtClean="0"/>
              <a:t>What are your top tips for promoting wellbeing at work?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Taking care of others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340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Reclaim your lunch break</a:t>
            </a:r>
          </a:p>
          <a:p>
            <a:r>
              <a:rPr lang="en-GB" dirty="0" smtClean="0"/>
              <a:t>Organise a picnic</a:t>
            </a:r>
          </a:p>
          <a:p>
            <a:r>
              <a:rPr lang="en-GB" dirty="0" smtClean="0"/>
              <a:t>Hold a group activity</a:t>
            </a:r>
          </a:p>
          <a:p>
            <a:r>
              <a:rPr lang="en-GB" dirty="0" smtClean="0"/>
              <a:t>Take up a challenge</a:t>
            </a:r>
          </a:p>
          <a:p>
            <a:r>
              <a:rPr lang="en-GB" dirty="0" smtClean="0"/>
              <a:t>Whistle while you work</a:t>
            </a:r>
          </a:p>
          <a:p>
            <a:r>
              <a:rPr lang="en-GB" dirty="0" smtClean="0"/>
              <a:t>Celebrate things</a:t>
            </a:r>
          </a:p>
          <a:p>
            <a:r>
              <a:rPr lang="en-GB" dirty="0" smtClean="0"/>
              <a:t>Go for a walk</a:t>
            </a:r>
          </a:p>
          <a:p>
            <a:r>
              <a:rPr lang="en-GB" dirty="0" smtClean="0"/>
              <a:t>Make it ok to talk about wellness</a:t>
            </a:r>
          </a:p>
          <a:p>
            <a:r>
              <a:rPr lang="en-GB" dirty="0" smtClean="0"/>
              <a:t>Remember humour is a great way to release stress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Top tips for staying well at work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14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In your groups list the key benefits of promoting positive mental health and wellbeing in the workplace?</a:t>
            </a:r>
            <a:endParaRPr lang="en-GB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are the benefits of promoting wellbeing at work?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331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Find </a:t>
            </a:r>
            <a:r>
              <a:rPr lang="en-GB" dirty="0"/>
              <a:t>out how things are at the moment</a:t>
            </a:r>
            <a:r>
              <a:rPr lang="en-GB" dirty="0" smtClean="0"/>
              <a:t>.</a:t>
            </a:r>
          </a:p>
          <a:p>
            <a:r>
              <a:rPr lang="en-GB" dirty="0"/>
              <a:t>Create a statement of intent or sign an organisational </a:t>
            </a:r>
            <a:r>
              <a:rPr lang="en-GB" dirty="0" smtClean="0"/>
              <a:t>pledge</a:t>
            </a:r>
          </a:p>
          <a:p>
            <a:r>
              <a:rPr lang="en-GB" dirty="0"/>
              <a:t>Thriving at Work Standards</a:t>
            </a:r>
          </a:p>
          <a:p>
            <a:r>
              <a:rPr lang="en-GB" dirty="0" smtClean="0"/>
              <a:t>Make </a:t>
            </a:r>
            <a:r>
              <a:rPr lang="en-GB" dirty="0"/>
              <a:t>sure senior leaders are on </a:t>
            </a:r>
            <a:r>
              <a:rPr lang="en-GB" dirty="0" smtClean="0"/>
              <a:t>board</a:t>
            </a:r>
          </a:p>
          <a:p>
            <a:r>
              <a:rPr lang="en-GB" dirty="0"/>
              <a:t>Create clear mental health policies and procedures.</a:t>
            </a:r>
            <a:endParaRPr lang="en-GB" dirty="0" smtClean="0"/>
          </a:p>
          <a:p>
            <a:r>
              <a:rPr lang="en-GB" dirty="0"/>
              <a:t>Consider a staff wellbeing strategy to ensure supporting staff wellbeing remains a priority</a:t>
            </a:r>
            <a:r>
              <a:rPr lang="en-GB" dirty="0" smtClean="0"/>
              <a:t>.</a:t>
            </a:r>
          </a:p>
          <a:p>
            <a:r>
              <a:rPr lang="en-GB" dirty="0"/>
              <a:t>Set up a mental health and wellbeing working group</a:t>
            </a:r>
            <a:r>
              <a:rPr lang="en-GB" dirty="0" smtClean="0"/>
              <a:t>.</a:t>
            </a:r>
          </a:p>
          <a:p>
            <a:r>
              <a:rPr lang="en-GB" dirty="0"/>
              <a:t>Offer training in mental health to all staff</a:t>
            </a:r>
            <a:r>
              <a:rPr lang="en-GB" dirty="0" smtClean="0"/>
              <a:t>.</a:t>
            </a:r>
          </a:p>
          <a:p>
            <a:r>
              <a:rPr lang="en-GB" dirty="0" smtClean="0"/>
              <a:t>Mental Health first aiders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can employers do?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83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Let’s just pause for a moment…</a:t>
            </a:r>
            <a:endParaRPr lang="en-GB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Welcome!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33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/>
              <a:t>What are your next steps?</a:t>
            </a:r>
          </a:p>
          <a:p>
            <a:r>
              <a:rPr lang="en-GB" sz="3200" dirty="0" smtClean="0"/>
              <a:t>What changes are you going to make in your life?</a:t>
            </a:r>
          </a:p>
          <a:p>
            <a:r>
              <a:rPr lang="en-GB" sz="3200" dirty="0" smtClean="0"/>
              <a:t>What improvements can you bring to your working environment?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766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564904"/>
            <a:ext cx="7408333" cy="3561259"/>
          </a:xfrm>
        </p:spPr>
        <p:txBody>
          <a:bodyPr>
            <a:normAutofit fontScale="92500" lnSpcReduction="10000"/>
          </a:bodyPr>
          <a:lstStyle/>
          <a:p>
            <a:r>
              <a:rPr lang="en-GB" sz="1800" dirty="0"/>
              <a:t>Mind: </a:t>
            </a:r>
            <a:r>
              <a:rPr lang="en-GB" sz="1800" dirty="0" smtClean="0">
                <a:hlinkClick r:id="rId2"/>
              </a:rPr>
              <a:t>www.mind.org.uk</a:t>
            </a:r>
            <a:endParaRPr lang="en-GB" sz="1800" dirty="0" smtClean="0"/>
          </a:p>
          <a:p>
            <a:r>
              <a:rPr lang="en-GB" sz="1800" dirty="0" smtClean="0"/>
              <a:t>The Mental </a:t>
            </a:r>
            <a:r>
              <a:rPr lang="en-GB" sz="1800" dirty="0"/>
              <a:t>Health Foundation: </a:t>
            </a:r>
            <a:r>
              <a:rPr lang="en-GB" sz="1800" dirty="0" smtClean="0">
                <a:hlinkClick r:id="rId3"/>
              </a:rPr>
              <a:t>www.mentalhealth.org.uk</a:t>
            </a:r>
            <a:endParaRPr lang="en-GB" sz="1800" dirty="0" smtClean="0"/>
          </a:p>
          <a:p>
            <a:r>
              <a:rPr lang="en-GB" sz="1800" dirty="0" smtClean="0">
                <a:hlinkClick r:id="rId4"/>
              </a:rPr>
              <a:t>www.time-to-change.org.uk</a:t>
            </a:r>
            <a:endParaRPr lang="en-GB" sz="1800" dirty="0" smtClean="0"/>
          </a:p>
          <a:p>
            <a:r>
              <a:rPr lang="en-GB" sz="1800" dirty="0" smtClean="0">
                <a:hlinkClick r:id="rId5"/>
              </a:rPr>
              <a:t>www.rethink.org</a:t>
            </a:r>
            <a:endParaRPr lang="en-GB" sz="1800" dirty="0" smtClean="0"/>
          </a:p>
          <a:p>
            <a:r>
              <a:rPr lang="en-GB" sz="1800" dirty="0" smtClean="0"/>
              <a:t>Implementing the thriving at </a:t>
            </a:r>
            <a:r>
              <a:rPr lang="en-GB" sz="1800" dirty="0"/>
              <a:t>work </a:t>
            </a:r>
            <a:r>
              <a:rPr lang="en-GB" sz="1800" dirty="0" smtClean="0"/>
              <a:t>standards CII &amp; Mind: </a:t>
            </a:r>
            <a:r>
              <a:rPr lang="en-GB" sz="1800" dirty="0">
                <a:hlinkClick r:id="rId6"/>
              </a:rPr>
              <a:t>https://</a:t>
            </a:r>
            <a:r>
              <a:rPr lang="en-GB" sz="1800" dirty="0" smtClean="0">
                <a:hlinkClick r:id="rId6"/>
              </a:rPr>
              <a:t>www.cii.co.uk/news-insight/news/articles/supporting-mental-health-at-work/69898</a:t>
            </a:r>
            <a:endParaRPr lang="en-GB" sz="1800" dirty="0" smtClean="0"/>
          </a:p>
          <a:p>
            <a:r>
              <a:rPr lang="en-GB" sz="1800" dirty="0" smtClean="0"/>
              <a:t>mentalhealth-uk.org</a:t>
            </a:r>
          </a:p>
          <a:p>
            <a:r>
              <a:rPr lang="en-GB" sz="1800" dirty="0"/>
              <a:t>NHS: </a:t>
            </a:r>
            <a:r>
              <a:rPr lang="en-GB" sz="1800" dirty="0">
                <a:hlinkClick r:id="rId7"/>
              </a:rPr>
              <a:t>https://www.nhs.uk/conditions/stress-anxiety-depression</a:t>
            </a:r>
            <a:r>
              <a:rPr lang="en-GB" sz="1800" dirty="0" smtClean="0">
                <a:hlinkClick r:id="rId7"/>
              </a:rPr>
              <a:t>/</a:t>
            </a:r>
            <a:endParaRPr lang="en-GB" sz="1800" dirty="0" smtClean="0"/>
          </a:p>
          <a:p>
            <a:r>
              <a:rPr lang="en-GB" sz="1800" dirty="0" smtClean="0"/>
              <a:t>Thriving at </a:t>
            </a:r>
            <a:r>
              <a:rPr lang="en-GB" sz="1800" dirty="0"/>
              <a:t>Work Review: </a:t>
            </a:r>
            <a:r>
              <a:rPr lang="en-GB" sz="1800" dirty="0">
                <a:hlinkClick r:id="rId8"/>
              </a:rPr>
              <a:t>https://</a:t>
            </a:r>
            <a:r>
              <a:rPr lang="en-GB" sz="1800" dirty="0" smtClean="0">
                <a:hlinkClick r:id="rId8"/>
              </a:rPr>
              <a:t>www.gov.uk/government/publications/thriving-at-work-a-review-of-mental-health-and-employers</a:t>
            </a:r>
            <a:endParaRPr lang="en-GB" sz="1800" dirty="0" smtClean="0"/>
          </a:p>
          <a:p>
            <a:r>
              <a:rPr lang="en-GB" sz="1800" dirty="0">
                <a:hlinkClick r:id="rId9"/>
              </a:rPr>
              <a:t>https://www.mentalhealthatwork.org.uk</a:t>
            </a:r>
            <a:r>
              <a:rPr lang="en-GB" sz="1800" dirty="0" smtClean="0">
                <a:hlinkClick r:id="rId9"/>
              </a:rPr>
              <a:t>/</a:t>
            </a:r>
            <a:endParaRPr lang="en-GB" sz="1800" dirty="0" smtClean="0"/>
          </a:p>
          <a:p>
            <a:endParaRPr lang="en-GB" sz="1800" dirty="0"/>
          </a:p>
          <a:p>
            <a:endParaRPr lang="en-GB" sz="1800" dirty="0" smtClean="0"/>
          </a:p>
          <a:p>
            <a:endParaRPr lang="en-GB" sz="1800" dirty="0"/>
          </a:p>
          <a:p>
            <a:endParaRPr lang="en-GB" sz="1800" dirty="0" smtClean="0"/>
          </a:p>
          <a:p>
            <a:endParaRPr lang="en-GB" sz="1800" dirty="0" smtClean="0"/>
          </a:p>
          <a:p>
            <a:endParaRPr lang="en-GB" sz="1800" dirty="0"/>
          </a:p>
          <a:p>
            <a:endParaRPr lang="en-GB" sz="1800" dirty="0" smtClean="0"/>
          </a:p>
          <a:p>
            <a:endParaRPr lang="en-GB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Further information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84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13" y="188640"/>
            <a:ext cx="9020629" cy="5976664"/>
          </a:xfrm>
        </p:spPr>
      </p:pic>
    </p:spTree>
    <p:extLst>
      <p:ext uri="{BB962C8B-B14F-4D97-AF65-F5344CB8AC3E}">
        <p14:creationId xmlns:p14="http://schemas.microsoft.com/office/powerpoint/2010/main" val="137112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9592" y="2636912"/>
            <a:ext cx="7408333" cy="3456384"/>
          </a:xfrm>
        </p:spPr>
        <p:txBody>
          <a:bodyPr>
            <a:normAutofit/>
          </a:bodyPr>
          <a:lstStyle/>
          <a:p>
            <a:r>
              <a:rPr lang="en-GB" dirty="0" smtClean="0"/>
              <a:t>Understanding what </a:t>
            </a:r>
            <a:r>
              <a:rPr lang="en-GB" dirty="0"/>
              <a:t>mental health and wellbeing means </a:t>
            </a:r>
            <a:endParaRPr lang="en-GB" dirty="0" smtClean="0"/>
          </a:p>
          <a:p>
            <a:r>
              <a:rPr lang="en-GB" dirty="0" smtClean="0"/>
              <a:t>Benefits </a:t>
            </a:r>
            <a:r>
              <a:rPr lang="en-GB" dirty="0"/>
              <a:t>of promoting a more resilient and happier workforce</a:t>
            </a:r>
          </a:p>
          <a:p>
            <a:r>
              <a:rPr lang="en-GB" dirty="0" smtClean="0"/>
              <a:t>How </a:t>
            </a:r>
            <a:r>
              <a:rPr lang="en-GB" dirty="0"/>
              <a:t>to spot some of common signs of poor mental health</a:t>
            </a:r>
          </a:p>
          <a:p>
            <a:r>
              <a:rPr lang="en-GB" dirty="0"/>
              <a:t>How to take better care of your self  </a:t>
            </a:r>
            <a:r>
              <a:rPr lang="en-GB" dirty="0" smtClean="0"/>
              <a:t>&amp; others</a:t>
            </a:r>
          </a:p>
          <a:p>
            <a:r>
              <a:rPr lang="en-GB" dirty="0" smtClean="0"/>
              <a:t>Where </a:t>
            </a:r>
            <a:r>
              <a:rPr lang="en-GB" dirty="0"/>
              <a:t>to go for further support and information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Aims of the workshop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151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2800" dirty="0" smtClean="0"/>
          </a:p>
          <a:p>
            <a:endParaRPr lang="en-GB" sz="2800" dirty="0"/>
          </a:p>
          <a:p>
            <a:r>
              <a:rPr lang="en-GB" sz="2800" dirty="0" smtClean="0"/>
              <a:t>Introduce yourself to your neighbour</a:t>
            </a:r>
          </a:p>
          <a:p>
            <a:r>
              <a:rPr lang="en-GB" sz="2800" dirty="0" smtClean="0"/>
              <a:t>Share what motivated you to attend this workshop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627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One in six British workers are affected by mental health problems like anxiety, depression and stress every </a:t>
            </a:r>
            <a:r>
              <a:rPr lang="en-GB" dirty="0" smtClean="0"/>
              <a:t>year</a:t>
            </a:r>
          </a:p>
          <a:p>
            <a:r>
              <a:rPr lang="en-GB" dirty="0"/>
              <a:t>300,000 people with a long-term mental health problem lose their jobs each year</a:t>
            </a:r>
          </a:p>
          <a:p>
            <a:r>
              <a:rPr lang="en-GB" dirty="0"/>
              <a:t>Around 15 per cent of people at work have symptoms of an existing mental health condition</a:t>
            </a:r>
          </a:p>
          <a:p>
            <a:r>
              <a:rPr lang="en-GB" dirty="0"/>
              <a:t>The cost of  poor mental health to  the economy is between £74billion and £99billion per year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Current picture in workplace mental health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876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One in five brokers has contemplated leaving the industry due to </a:t>
            </a:r>
            <a:r>
              <a:rPr lang="en-GB" dirty="0" smtClean="0"/>
              <a:t>stress</a:t>
            </a:r>
          </a:p>
          <a:p>
            <a:r>
              <a:rPr lang="en-GB" dirty="0"/>
              <a:t>Majority of brokers admit to feeling stressed at </a:t>
            </a:r>
            <a:r>
              <a:rPr lang="en-GB" dirty="0" smtClean="0"/>
              <a:t>work (78%), </a:t>
            </a:r>
            <a:r>
              <a:rPr lang="en-GB" dirty="0"/>
              <a:t>many feel overwhelmed by work pressures. Workloads, regulation and pressure to hit targets are contributing to mental health issues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CII recent research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862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The government’s independent review, Thriving at Work, includes six core and four enhanced standards for how organisations can better support employees’ mental </a:t>
            </a:r>
            <a:r>
              <a:rPr lang="en-GB" dirty="0" smtClean="0"/>
              <a:t>health</a:t>
            </a:r>
          </a:p>
          <a:p>
            <a:r>
              <a:rPr lang="en-GB" dirty="0"/>
              <a:t>Thriving at Work suggests that all organisations, whatever their size, will be:  </a:t>
            </a:r>
            <a:endParaRPr lang="en-GB" dirty="0" smtClean="0"/>
          </a:p>
          <a:p>
            <a:pPr lvl="1"/>
            <a:r>
              <a:rPr lang="en-GB" dirty="0" smtClean="0"/>
              <a:t>equipped </a:t>
            </a:r>
            <a:r>
              <a:rPr lang="en-GB" dirty="0"/>
              <a:t>with the awareness and tools to both address and prevent mental ill health which is caused or worsened by work </a:t>
            </a:r>
            <a:endParaRPr lang="en-GB" dirty="0" smtClean="0"/>
          </a:p>
          <a:p>
            <a:pPr lvl="1"/>
            <a:r>
              <a:rPr lang="en-GB" dirty="0" smtClean="0"/>
              <a:t>equipped </a:t>
            </a:r>
            <a:r>
              <a:rPr lang="en-GB" dirty="0"/>
              <a:t>to support people with a mental health condition to thrive, from recruitment and throughout the </a:t>
            </a:r>
            <a:r>
              <a:rPr lang="en-GB" dirty="0" smtClean="0"/>
              <a:t>organisation</a:t>
            </a:r>
          </a:p>
          <a:p>
            <a:pPr lvl="1"/>
            <a:r>
              <a:rPr lang="en-GB" dirty="0" smtClean="0"/>
              <a:t>aware </a:t>
            </a:r>
            <a:r>
              <a:rPr lang="en-GB" dirty="0"/>
              <a:t>of how to get access to timely help to reduce sickness absence caused by mental ill health.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Government Response</a:t>
            </a:r>
            <a:br>
              <a:rPr lang="en-GB" dirty="0" smtClean="0"/>
            </a:br>
            <a:r>
              <a:rPr lang="en-GB" dirty="0" smtClean="0"/>
              <a:t>Thriving at Work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972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Mind in partnership with the Chartered Insurance Institute </a:t>
            </a:r>
            <a:r>
              <a:rPr lang="en-GB" sz="2800" dirty="0" smtClean="0"/>
              <a:t>2018 have developed guidance on implementing the six core and four enhanced standards.</a:t>
            </a:r>
            <a:endParaRPr lang="en-GB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Thriving at work standards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186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7483</TotalTime>
  <Words>872</Words>
  <Application>Microsoft Office PowerPoint</Application>
  <PresentationFormat>On-screen Show (4:3)</PresentationFormat>
  <Paragraphs>118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Waveform</vt:lpstr>
      <vt:lpstr>Understanding  Mental Health &amp; Wellbeing building more resilience</vt:lpstr>
      <vt:lpstr>Welcome!</vt:lpstr>
      <vt:lpstr>PowerPoint Presentation</vt:lpstr>
      <vt:lpstr>Aims of the workshop</vt:lpstr>
      <vt:lpstr>Introductions</vt:lpstr>
      <vt:lpstr>Current picture in workplace mental health</vt:lpstr>
      <vt:lpstr>CII recent research</vt:lpstr>
      <vt:lpstr>Government Response Thriving at Work</vt:lpstr>
      <vt:lpstr>Thriving at work standards</vt:lpstr>
      <vt:lpstr>What is Mental Health?</vt:lpstr>
      <vt:lpstr>Mental Health </vt:lpstr>
      <vt:lpstr>Definitions </vt:lpstr>
      <vt:lpstr>Impact of poor mental health</vt:lpstr>
      <vt:lpstr>Taking care of yourself</vt:lpstr>
      <vt:lpstr>Five ways to wellbeing</vt:lpstr>
      <vt:lpstr>Taking care of others</vt:lpstr>
      <vt:lpstr>Top tips for staying well at work</vt:lpstr>
      <vt:lpstr>What are the benefits of promoting wellbeing at work?</vt:lpstr>
      <vt:lpstr>What can employers do?</vt:lpstr>
      <vt:lpstr>Conclusion</vt:lpstr>
      <vt:lpstr>Further information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Mental Health and Wellbeing</dc:title>
  <dc:creator>Andy Burton</dc:creator>
  <cp:lastModifiedBy>Andy Burton</cp:lastModifiedBy>
  <cp:revision>26</cp:revision>
  <dcterms:created xsi:type="dcterms:W3CDTF">2019-06-04T15:42:33Z</dcterms:created>
  <dcterms:modified xsi:type="dcterms:W3CDTF">2019-06-09T23:19:24Z</dcterms:modified>
</cp:coreProperties>
</file>