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2" r:id="rId4"/>
  </p:sldMasterIdLst>
  <p:notesMasterIdLst>
    <p:notesMasterId r:id="rId21"/>
  </p:notesMasterIdLst>
  <p:handoutMasterIdLst>
    <p:handoutMasterId r:id="rId22"/>
  </p:handoutMasterIdLst>
  <p:sldIdLst>
    <p:sldId id="271" r:id="rId5"/>
    <p:sldId id="261" r:id="rId6"/>
    <p:sldId id="272" r:id="rId7"/>
    <p:sldId id="277" r:id="rId8"/>
    <p:sldId id="274" r:id="rId9"/>
    <p:sldId id="273" r:id="rId10"/>
    <p:sldId id="280" r:id="rId11"/>
    <p:sldId id="279" r:id="rId12"/>
    <p:sldId id="282" r:id="rId13"/>
    <p:sldId id="278" r:id="rId14"/>
    <p:sldId id="283" r:id="rId15"/>
    <p:sldId id="284" r:id="rId16"/>
    <p:sldId id="287" r:id="rId17"/>
    <p:sldId id="286" r:id="rId18"/>
    <p:sldId id="275" r:id="rId19"/>
    <p:sldId id="276" r:id="rId20"/>
  </p:sldIdLst>
  <p:sldSz cx="9144000" cy="5143500" type="screen16x9"/>
  <p:notesSz cx="6810375" cy="9942513"/>
  <p:defaultTextStyle>
    <a:defPPr>
      <a:defRPr lang="en-GB"/>
    </a:defPPr>
    <a:lvl1pPr algn="l" defTabSz="3429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342900" algn="l" defTabSz="3429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685800" algn="l" defTabSz="3429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028700" algn="l" defTabSz="3429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371600" algn="l" defTabSz="3429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1714500" algn="l" defTabSz="6858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057400" algn="l" defTabSz="6858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2400300" algn="l" defTabSz="6858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2743200" algn="l" defTabSz="6858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722" userDrawn="1">
          <p15:clr>
            <a:srgbClr val="A4A3A4"/>
          </p15:clr>
        </p15:guide>
        <p15:guide id="2" pos="540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222"/>
    <a:srgbClr val="B42419"/>
    <a:srgbClr val="007AC9"/>
    <a:srgbClr val="000000"/>
    <a:srgbClr val="FFFFFF"/>
    <a:srgbClr val="E9EAE7"/>
    <a:srgbClr val="000E2B"/>
    <a:srgbClr val="017AC9"/>
    <a:srgbClr val="662382"/>
    <a:srgbClr val="E9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3" autoAdjust="0"/>
    <p:restoredTop sz="94425" autoAdjust="0"/>
  </p:normalViewPr>
  <p:slideViewPr>
    <p:cSldViewPr snapToGrid="0">
      <p:cViewPr>
        <p:scale>
          <a:sx n="102" d="100"/>
          <a:sy n="102" d="100"/>
        </p:scale>
        <p:origin x="-792" y="-54"/>
      </p:cViewPr>
      <p:guideLst>
        <p:guide orient="horz" pos="722"/>
        <p:guide pos="540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9" d="100"/>
          <a:sy n="79" d="100"/>
        </p:scale>
        <p:origin x="395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951199" cy="49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5720" tIns="47860" rIns="95720" bIns="47860" numCol="1" anchor="t" anchorCtr="0" compatLnSpc="1">
            <a:prstTxWarp prst="textNoShape">
              <a:avLst/>
            </a:prstTxWarp>
          </a:bodyPr>
          <a:lstStyle>
            <a:lvl1pPr defTabSz="479425">
              <a:defRPr sz="1300" smtClean="0">
                <a:latin typeface="Calibri" charset="0"/>
                <a:ea typeface="ＭＳ Ｐゴシック" charset="0"/>
              </a:defRPr>
            </a:lvl1pPr>
          </a:lstStyle>
          <a:p>
            <a:pPr>
              <a:defRPr/>
            </a:pPr>
            <a:endParaRPr lang="en-US" sz="100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bwMode="auto">
          <a:xfrm>
            <a:off x="3858089" y="1"/>
            <a:ext cx="2951199" cy="49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0" tIns="47860" rIns="95720" bIns="47860" numCol="1" anchor="t" anchorCtr="0" compatLnSpc="1">
            <a:prstTxWarp prst="textNoShape">
              <a:avLst/>
            </a:prstTxWarp>
          </a:bodyPr>
          <a:lstStyle>
            <a:lvl1pPr algn="r" defTabSz="479425">
              <a:defRPr sz="1300">
                <a:latin typeface="Calibri" panose="020F0502020204030204" pitchFamily="34" charset="0"/>
              </a:defRPr>
            </a:lvl1pPr>
          </a:lstStyle>
          <a:p>
            <a:fld id="{CF5FE887-CDA5-41D5-AFA4-0BBF0AAD66D6}" type="datetime1">
              <a:rPr lang="en-GB" altLang="en-US" sz="1000" smtClean="0">
                <a:latin typeface="Arial" panose="020B0604020202020204" pitchFamily="34" charset="0"/>
                <a:cs typeface="Arial" panose="020B0604020202020204" pitchFamily="34" charset="0"/>
              </a:rPr>
              <a:t>24/04/2019</a:t>
            </a:fld>
            <a:endParaRPr lang="en-GB" altLang="en-US" sz="10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bwMode="auto">
          <a:xfrm>
            <a:off x="0" y="9444230"/>
            <a:ext cx="2951199" cy="49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5720" tIns="47860" rIns="95720" bIns="47860" numCol="1" anchor="b" anchorCtr="0" compatLnSpc="1">
            <a:prstTxWarp prst="textNoShape">
              <a:avLst/>
            </a:prstTxWarp>
          </a:bodyPr>
          <a:lstStyle>
            <a:lvl1pPr defTabSz="479425">
              <a:defRPr sz="1300" smtClean="0">
                <a:latin typeface="Calibri" charset="0"/>
                <a:ea typeface="ＭＳ Ｐゴシック" charset="0"/>
              </a:defRPr>
            </a:lvl1pPr>
          </a:lstStyle>
          <a:p>
            <a:pPr>
              <a:defRPr/>
            </a:pPr>
            <a:endParaRPr lang="en-US" sz="100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bwMode="auto">
          <a:xfrm>
            <a:off x="3858089" y="9444230"/>
            <a:ext cx="2951199" cy="49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20" tIns="47860" rIns="95720" bIns="47860" numCol="1" anchor="b" anchorCtr="0" compatLnSpc="1">
            <a:prstTxWarp prst="textNoShape">
              <a:avLst/>
            </a:prstTxWarp>
          </a:bodyPr>
          <a:lstStyle>
            <a:lvl1pPr algn="r" defTabSz="479425">
              <a:defRPr sz="1300">
                <a:latin typeface="Calibri" panose="020F0502020204030204" pitchFamily="34" charset="0"/>
              </a:defRPr>
            </a:lvl1pPr>
          </a:lstStyle>
          <a:p>
            <a:fld id="{DC08CE85-A055-4B27-AC57-D8EA0B1A7AFA}" type="slidenum">
              <a:rPr lang="en-GB" altLang="en-US" sz="1000">
                <a:latin typeface="Arial" panose="020B0604020202020204" pitchFamily="34" charset="0"/>
                <a:cs typeface="Arial" panose="020B0604020202020204" pitchFamily="34" charset="0"/>
              </a:rPr>
              <a:pPr/>
              <a:t>‹#›</a:t>
            </a:fld>
            <a:endParaRPr lang="en-GB"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21285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951199" cy="49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5720" tIns="47860" rIns="95720" bIns="47860" numCol="1" anchor="t" anchorCtr="0" compatLnSpc="1">
            <a:prstTxWarp prst="textNoShape">
              <a:avLst/>
            </a:prstTxWarp>
          </a:bodyPr>
          <a:lstStyle>
            <a:lvl1pPr defTabSz="479425">
              <a:defRPr sz="1000" smtClean="0">
                <a:latin typeface="Arial" panose="020B0604020202020204" pitchFamily="34" charset="0"/>
                <a:ea typeface="ＭＳ Ｐゴシック" charset="0"/>
                <a:cs typeface="Arial" panose="020B0604020202020204" pitchFamily="34" charset="0"/>
              </a:defRPr>
            </a:lvl1pPr>
          </a:lstStyle>
          <a:p>
            <a:pPr>
              <a:defRPr/>
            </a:pPr>
            <a:endParaRPr lang="en-US"/>
          </a:p>
        </p:txBody>
      </p:sp>
      <p:sp>
        <p:nvSpPr>
          <p:cNvPr id="3" name="Date Placeholder 2"/>
          <p:cNvSpPr>
            <a:spLocks noGrp="1"/>
          </p:cNvSpPr>
          <p:nvPr>
            <p:ph type="dt" idx="1"/>
          </p:nvPr>
        </p:nvSpPr>
        <p:spPr bwMode="auto">
          <a:xfrm>
            <a:off x="3858089" y="1"/>
            <a:ext cx="2951199" cy="49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5720" tIns="47860" rIns="95720" bIns="47860" numCol="1" anchor="t" anchorCtr="0" compatLnSpc="1">
            <a:prstTxWarp prst="textNoShape">
              <a:avLst/>
            </a:prstTxWarp>
          </a:bodyPr>
          <a:lstStyle>
            <a:lvl1pPr algn="r" defTabSz="479425">
              <a:defRPr sz="1000">
                <a:latin typeface="Arial" panose="020B0604020202020204" pitchFamily="34" charset="0"/>
                <a:cs typeface="Arial" panose="020B0604020202020204" pitchFamily="34" charset="0"/>
              </a:defRPr>
            </a:lvl1pPr>
          </a:lstStyle>
          <a:p>
            <a:fld id="{B50A4DBD-E1DB-455C-A730-3E108B66241B}" type="datetime1">
              <a:rPr lang="en-GB" altLang="en-US" smtClean="0"/>
              <a:t>24/04/2019</a:t>
            </a:fld>
            <a:endParaRPr lang="en-GB" altLang="en-US"/>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0711" y="4723274"/>
            <a:ext cx="5448953" cy="44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5720" tIns="47860" rIns="95720" bIns="4786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bwMode="auto">
          <a:xfrm>
            <a:off x="0" y="9444230"/>
            <a:ext cx="2951199" cy="49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5720" tIns="47860" rIns="95720" bIns="47860" numCol="1" anchor="b" anchorCtr="0" compatLnSpc="1">
            <a:prstTxWarp prst="textNoShape">
              <a:avLst/>
            </a:prstTxWarp>
          </a:bodyPr>
          <a:lstStyle>
            <a:lvl1pPr defTabSz="479425">
              <a:defRPr sz="1000" smtClean="0">
                <a:latin typeface="Arial" panose="020B0604020202020204" pitchFamily="34" charset="0"/>
                <a:ea typeface="ＭＳ Ｐゴシック"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bwMode="auto">
          <a:xfrm>
            <a:off x="3858089" y="9444230"/>
            <a:ext cx="2951199" cy="49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5720" tIns="47860" rIns="95720" bIns="47860" numCol="1" anchor="b" anchorCtr="0" compatLnSpc="1">
            <a:prstTxWarp prst="textNoShape">
              <a:avLst/>
            </a:prstTxWarp>
          </a:bodyPr>
          <a:lstStyle>
            <a:lvl1pPr algn="r" defTabSz="479425">
              <a:defRPr sz="1000">
                <a:latin typeface="Arial" panose="020B0604020202020204" pitchFamily="34" charset="0"/>
                <a:cs typeface="Arial" panose="020B0604020202020204" pitchFamily="34" charset="0"/>
              </a:defRPr>
            </a:lvl1pPr>
          </a:lstStyle>
          <a:p>
            <a:fld id="{E741111F-4199-4398-A0BF-A28D5A171571}" type="slidenum">
              <a:rPr lang="en-GB" altLang="en-US" smtClean="0"/>
              <a:pPr/>
              <a:t>‹#›</a:t>
            </a:fld>
            <a:endParaRPr lang="en-GB" altLang="en-US"/>
          </a:p>
        </p:txBody>
      </p:sp>
    </p:spTree>
    <p:extLst>
      <p:ext uri="{BB962C8B-B14F-4D97-AF65-F5344CB8AC3E}">
        <p14:creationId xmlns:p14="http://schemas.microsoft.com/office/powerpoint/2010/main" val="454153526"/>
      </p:ext>
    </p:extLst>
  </p:cSld>
  <p:clrMap bg1="lt1" tx1="dk1" bg2="lt2" tx2="dk2" accent1="accent1" accent2="accent2" accent3="accent3" accent4="accent4" accent5="accent5" accent6="accent6" hlink="hlink" folHlink="folHlink"/>
  <p:hf/>
  <p:notesStyle>
    <a:lvl1pPr marL="171450" indent="-171450" algn="l" defTabSz="342900" rtl="0" eaLnBrk="0" fontAlgn="base" hangingPunct="0">
      <a:spcBef>
        <a:spcPts val="0"/>
      </a:spcBef>
      <a:spcAft>
        <a:spcPts val="300"/>
      </a:spcAft>
      <a:buFontTx/>
      <a:buBlip>
        <a:blip r:embed="rId2"/>
      </a:buBlip>
      <a:defRPr sz="1000" kern="1200">
        <a:solidFill>
          <a:schemeClr val="tx1"/>
        </a:solidFill>
        <a:latin typeface="Arial" panose="020B0604020202020204" pitchFamily="34" charset="0"/>
        <a:ea typeface="ＭＳ Ｐゴシック" charset="0"/>
        <a:cs typeface="Arial" panose="020B0604020202020204" pitchFamily="34" charset="0"/>
      </a:defRPr>
    </a:lvl1pPr>
    <a:lvl2pPr marL="514350" indent="-171450" algn="l" defTabSz="342900" rtl="0" eaLnBrk="0" fontAlgn="base" hangingPunct="0">
      <a:spcBef>
        <a:spcPts val="0"/>
      </a:spcBef>
      <a:spcAft>
        <a:spcPts val="300"/>
      </a:spcAft>
      <a:buFontTx/>
      <a:buBlip>
        <a:blip r:embed="rId2"/>
      </a:buBlip>
      <a:defRPr sz="1000" kern="1200">
        <a:solidFill>
          <a:schemeClr val="tx1"/>
        </a:solidFill>
        <a:latin typeface="+mn-lt"/>
        <a:ea typeface="Arial" charset="0"/>
        <a:cs typeface="Arial" charset="0"/>
      </a:defRPr>
    </a:lvl2pPr>
    <a:lvl3pPr marL="857250" indent="-171450" algn="l" defTabSz="342900" rtl="0" eaLnBrk="0" fontAlgn="base" hangingPunct="0">
      <a:spcBef>
        <a:spcPts val="0"/>
      </a:spcBef>
      <a:spcAft>
        <a:spcPts val="300"/>
      </a:spcAft>
      <a:buFontTx/>
      <a:buBlip>
        <a:blip r:embed="rId2"/>
      </a:buBlip>
      <a:defRPr sz="1000" kern="1200">
        <a:solidFill>
          <a:schemeClr val="tx1"/>
        </a:solidFill>
        <a:latin typeface="+mn-lt"/>
        <a:ea typeface="Arial" charset="0"/>
        <a:cs typeface="Arial" charset="0"/>
      </a:defRPr>
    </a:lvl3pPr>
    <a:lvl4pPr marL="1200150" indent="-171450" algn="l" defTabSz="342900" rtl="0" eaLnBrk="0" fontAlgn="base" hangingPunct="0">
      <a:spcBef>
        <a:spcPts val="0"/>
      </a:spcBef>
      <a:spcAft>
        <a:spcPts val="300"/>
      </a:spcAft>
      <a:buFontTx/>
      <a:buBlip>
        <a:blip r:embed="rId2"/>
      </a:buBlip>
      <a:defRPr sz="1000" kern="1200">
        <a:solidFill>
          <a:schemeClr val="tx1"/>
        </a:solidFill>
        <a:latin typeface="+mn-lt"/>
        <a:ea typeface="Arial" charset="0"/>
        <a:cs typeface="Arial" charset="0"/>
      </a:defRPr>
    </a:lvl4pPr>
    <a:lvl5pPr marL="1543050" indent="-171450" algn="l" defTabSz="342900" rtl="0" eaLnBrk="0" fontAlgn="base" hangingPunct="0">
      <a:spcBef>
        <a:spcPts val="0"/>
      </a:spcBef>
      <a:spcAft>
        <a:spcPts val="300"/>
      </a:spcAft>
      <a:buFontTx/>
      <a:buBlip>
        <a:blip r:embed="rId2"/>
      </a:buBlip>
      <a:defRPr sz="1000" kern="1200">
        <a:solidFill>
          <a:schemeClr val="tx1"/>
        </a:solidFill>
        <a:latin typeface="+mn-lt"/>
        <a:ea typeface="Arial" charset="0"/>
        <a:cs typeface="Arial" charset="0"/>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fld id="{B50A4DBD-E1DB-455C-A730-3E108B66241B}" type="datetime1">
              <a:rPr lang="en-GB" altLang="en-US" smtClean="0"/>
              <a:t>24/04/2019</a:t>
            </a:fld>
            <a:endParaRPr lang="en-GB" altLang="en-US"/>
          </a:p>
        </p:txBody>
      </p:sp>
      <p:sp>
        <p:nvSpPr>
          <p:cNvPr id="6" name="Footer Placeholder 5"/>
          <p:cNvSpPr>
            <a:spLocks noGrp="1"/>
          </p:cNvSpPr>
          <p:nvPr>
            <p:ph type="ftr" sz="quarter" idx="12"/>
          </p:nvPr>
        </p:nvSpPr>
        <p:spPr/>
        <p:txBody>
          <a:bodyPr/>
          <a:lstStyle/>
          <a:p>
            <a:pPr>
              <a:defRPr/>
            </a:pPr>
            <a:endParaRPr lang="en-US"/>
          </a:p>
        </p:txBody>
      </p:sp>
      <p:sp>
        <p:nvSpPr>
          <p:cNvPr id="7" name="Slide Number Placeholder 6"/>
          <p:cNvSpPr>
            <a:spLocks noGrp="1"/>
          </p:cNvSpPr>
          <p:nvPr>
            <p:ph type="sldNum" sz="quarter" idx="13"/>
          </p:nvPr>
        </p:nvSpPr>
        <p:spPr/>
        <p:txBody>
          <a:bodyPr/>
          <a:lstStyle/>
          <a:p>
            <a:fld id="{E741111F-4199-4398-A0BF-A28D5A171571}" type="slidenum">
              <a:rPr lang="en-GB" altLang="en-US" smtClean="0"/>
              <a:pPr/>
              <a:t>13</a:t>
            </a:fld>
            <a:endParaRPr lang="en-GB" altLang="en-US"/>
          </a:p>
        </p:txBody>
      </p:sp>
    </p:spTree>
    <p:extLst>
      <p:ext uri="{BB962C8B-B14F-4D97-AF65-F5344CB8AC3E}">
        <p14:creationId xmlns:p14="http://schemas.microsoft.com/office/powerpoint/2010/main" val="120450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9"/>
              </a:spcAft>
            </a:pPr>
            <a:endParaRPr lang="en-GB" dirty="0"/>
          </a:p>
        </p:txBody>
      </p:sp>
      <p:sp>
        <p:nvSpPr>
          <p:cNvPr id="4" name="Slide Number Placeholder 3"/>
          <p:cNvSpPr>
            <a:spLocks noGrp="1"/>
          </p:cNvSpPr>
          <p:nvPr>
            <p:ph type="sldNum" sz="quarter" idx="10"/>
          </p:nvPr>
        </p:nvSpPr>
        <p:spPr/>
        <p:txBody>
          <a:bodyPr/>
          <a:lstStyle/>
          <a:p>
            <a:fld id="{E741111F-4199-4398-A0BF-A28D5A171571}" type="slidenum">
              <a:rPr lang="en-GB" altLang="en-US" smtClean="0"/>
              <a:pPr/>
              <a:t>16</a:t>
            </a:fld>
            <a:endParaRPr lang="en-GB" altLang="en-US"/>
          </a:p>
        </p:txBody>
      </p:sp>
      <p:sp>
        <p:nvSpPr>
          <p:cNvPr id="5" name="Date Placeholder 4"/>
          <p:cNvSpPr>
            <a:spLocks noGrp="1"/>
          </p:cNvSpPr>
          <p:nvPr>
            <p:ph type="dt" idx="11"/>
          </p:nvPr>
        </p:nvSpPr>
        <p:spPr/>
        <p:txBody>
          <a:bodyPr/>
          <a:lstStyle/>
          <a:p>
            <a:fld id="{3C1F850D-1A2C-43BA-94FF-943ED4FA4B7D}" type="datetime1">
              <a:rPr lang="en-GB" altLang="en-US" smtClean="0"/>
              <a:t>24/04/2019</a:t>
            </a:fld>
            <a:endParaRPr lang="en-GB" alt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extLst>
      <p:ext uri="{BB962C8B-B14F-4D97-AF65-F5344CB8AC3E}">
        <p14:creationId xmlns:p14="http://schemas.microsoft.com/office/powerpoint/2010/main" val="1551427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1620000" y="1620000"/>
            <a:ext cx="7200000" cy="648000"/>
          </a:xfrm>
        </p:spPr>
        <p:txBody>
          <a:bodyPr>
            <a:noAutofit/>
          </a:bodyPr>
          <a:lstStyle>
            <a:lvl1pPr marL="0" indent="0" algn="r">
              <a:lnSpc>
                <a:spcPct val="100000"/>
              </a:lnSpc>
              <a:spcBef>
                <a:spcPts val="0"/>
              </a:spcBef>
              <a:spcAft>
                <a:spcPts val="0"/>
              </a:spcAft>
              <a:buFontTx/>
              <a:buNone/>
              <a:defRPr sz="1800" b="1">
                <a:solidFill>
                  <a:schemeClr val="bg1"/>
                </a:solidFill>
                <a:latin typeface="+mj-lt"/>
              </a:defRPr>
            </a:lvl1pPr>
            <a:lvl2pPr marL="278606" indent="0" algn="r">
              <a:buFontTx/>
              <a:buNone/>
              <a:defRPr sz="1706" b="1">
                <a:solidFill>
                  <a:schemeClr val="bg1"/>
                </a:solidFill>
              </a:defRPr>
            </a:lvl2pPr>
            <a:lvl3pPr marL="557213" indent="0" algn="r">
              <a:buFontTx/>
              <a:buNone/>
              <a:defRPr sz="1706" b="1">
                <a:solidFill>
                  <a:schemeClr val="bg1"/>
                </a:solidFill>
              </a:defRPr>
            </a:lvl3pPr>
            <a:lvl4pPr marL="835819" indent="0" algn="r">
              <a:buFontTx/>
              <a:buNone/>
              <a:defRPr sz="1706" b="1">
                <a:solidFill>
                  <a:schemeClr val="bg1"/>
                </a:solidFill>
              </a:defRPr>
            </a:lvl4pPr>
            <a:lvl5pPr marL="1114425" indent="0" algn="r">
              <a:buFontTx/>
              <a:buNone/>
              <a:defRPr sz="1706" b="1">
                <a:solidFill>
                  <a:schemeClr val="bg1"/>
                </a:solidFill>
              </a:defRPr>
            </a:lvl5pPr>
          </a:lstStyle>
          <a:p>
            <a:pPr lvl="0"/>
            <a:r>
              <a:rPr lang="en-US" dirty="0" smtClean="0"/>
              <a:t>Subheading Here</a:t>
            </a:r>
          </a:p>
        </p:txBody>
      </p:sp>
      <p:sp>
        <p:nvSpPr>
          <p:cNvPr id="9" name="Text Placeholder 4"/>
          <p:cNvSpPr>
            <a:spLocks noGrp="1"/>
          </p:cNvSpPr>
          <p:nvPr>
            <p:ph type="body" sz="quarter" idx="14" hasCustomPrompt="1"/>
          </p:nvPr>
        </p:nvSpPr>
        <p:spPr>
          <a:xfrm>
            <a:off x="1620000" y="2340000"/>
            <a:ext cx="7200000" cy="540000"/>
          </a:xfrm>
        </p:spPr>
        <p:txBody>
          <a:bodyPr>
            <a:noAutofit/>
          </a:bodyPr>
          <a:lstStyle>
            <a:lvl1pPr marL="0" indent="0" algn="r">
              <a:spcBef>
                <a:spcPts val="0"/>
              </a:spcBef>
              <a:spcAft>
                <a:spcPts val="0"/>
              </a:spcAft>
              <a:buFont typeface="Arial" panose="020B0604020202020204" pitchFamily="34" charset="0"/>
              <a:buNone/>
              <a:defRPr sz="1600" baseline="0">
                <a:solidFill>
                  <a:schemeClr val="bg1"/>
                </a:solidFill>
              </a:defRPr>
            </a:lvl1pPr>
            <a:lvl2pPr marL="452735" indent="-174129">
              <a:buFont typeface="Arial" panose="020B0604020202020204" pitchFamily="34" charset="0"/>
              <a:buChar char="•"/>
              <a:defRPr/>
            </a:lvl2pPr>
            <a:lvl3pPr marL="696516" indent="-139304">
              <a:buFont typeface="Arial" panose="020B0604020202020204" pitchFamily="34" charset="0"/>
              <a:buChar char="•"/>
              <a:defRPr/>
            </a:lvl3pPr>
            <a:lvl4pPr marL="975122" indent="-139304">
              <a:buFont typeface="Arial" panose="020B0604020202020204" pitchFamily="34" charset="0"/>
              <a:buChar char="•"/>
              <a:defRPr/>
            </a:lvl4pPr>
            <a:lvl5pPr marL="1253729" indent="-139304">
              <a:buFont typeface="Arial" panose="020B0604020202020204" pitchFamily="34" charset="0"/>
              <a:buChar char="•"/>
              <a:defRPr/>
            </a:lvl5pPr>
          </a:lstStyle>
          <a:p>
            <a:pPr lvl="0"/>
            <a:r>
              <a:rPr lang="en-GB" dirty="0" smtClean="0"/>
              <a:t>Presented by Name, Job Title</a:t>
            </a:r>
          </a:p>
          <a:p>
            <a:pPr lvl="0"/>
            <a:r>
              <a:rPr lang="en-GB" dirty="0" smtClean="0"/>
              <a:t>Department / Team</a:t>
            </a:r>
          </a:p>
        </p:txBody>
      </p:sp>
      <p:sp>
        <p:nvSpPr>
          <p:cNvPr id="6" name="Title 1"/>
          <p:cNvSpPr>
            <a:spLocks noGrp="1"/>
          </p:cNvSpPr>
          <p:nvPr>
            <p:ph type="title" hasCustomPrompt="1"/>
          </p:nvPr>
        </p:nvSpPr>
        <p:spPr>
          <a:xfrm>
            <a:off x="1620000" y="828000"/>
            <a:ext cx="7200000" cy="720000"/>
          </a:xfrm>
        </p:spPr>
        <p:txBody>
          <a:bodyPr/>
          <a:lstStyle>
            <a:lvl1pPr algn="r">
              <a:lnSpc>
                <a:spcPct val="100000"/>
              </a:lnSpc>
              <a:spcBef>
                <a:spcPts val="0"/>
              </a:spcBef>
              <a:defRPr sz="2400" cap="none" baseline="0">
                <a:solidFill>
                  <a:schemeClr val="accent2"/>
                </a:solidFill>
                <a:latin typeface="+mj-lt"/>
              </a:defRPr>
            </a:lvl1pPr>
          </a:lstStyle>
          <a:p>
            <a:r>
              <a:rPr lang="en-US" dirty="0" smtClean="0"/>
              <a:t>TITLE DESIGN 1</a:t>
            </a:r>
            <a:br>
              <a:rPr lang="en-US" dirty="0" smtClean="0"/>
            </a:br>
            <a:r>
              <a:rPr lang="en-US" dirty="0" smtClean="0"/>
              <a:t>(FOR OFFSITE USE)</a:t>
            </a:r>
            <a:endParaRPr lang="en-GB" dirty="0"/>
          </a:p>
        </p:txBody>
      </p:sp>
    </p:spTree>
    <p:extLst>
      <p:ext uri="{BB962C8B-B14F-4D97-AF65-F5344CB8AC3E}">
        <p14:creationId xmlns:p14="http://schemas.microsoft.com/office/powerpoint/2010/main" val="120270428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 Double Orange">
    <p:spTree>
      <p:nvGrpSpPr>
        <p:cNvPr id="1" name=""/>
        <p:cNvGrpSpPr/>
        <p:nvPr/>
      </p:nvGrpSpPr>
      <p:grpSpPr>
        <a:xfrm>
          <a:off x="0" y="0"/>
          <a:ext cx="0" cy="0"/>
          <a:chOff x="0" y="0"/>
          <a:chExt cx="0" cy="0"/>
        </a:xfrm>
      </p:grpSpPr>
      <p:sp>
        <p:nvSpPr>
          <p:cNvPr id="12" name="Line 8"/>
          <p:cNvSpPr>
            <a:spLocks noChangeShapeType="1"/>
          </p:cNvSpPr>
          <p:nvPr userDrawn="1"/>
        </p:nvSpPr>
        <p:spPr bwMode="auto">
          <a:xfrm>
            <a:off x="270000" y="4860000"/>
            <a:ext cx="8640000"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5" name="Title 4"/>
          <p:cNvSpPr>
            <a:spLocks noGrp="1"/>
          </p:cNvSpPr>
          <p:nvPr>
            <p:ph type="title"/>
          </p:nvPr>
        </p:nvSpPr>
        <p:spPr/>
        <p:txBody>
          <a:bodyPr/>
          <a:lstStyle>
            <a:lvl1pPr>
              <a:defRPr>
                <a:solidFill>
                  <a:schemeClr val="accent2"/>
                </a:solidFill>
              </a:defRPr>
            </a:lvl1pPr>
          </a:lstStyle>
          <a:p>
            <a:r>
              <a:rPr lang="en-US" dirty="0" smtClean="0"/>
              <a:t>Click to edit Master title style</a:t>
            </a:r>
            <a:endParaRPr lang="en-GB" dirty="0"/>
          </a:p>
        </p:txBody>
      </p:sp>
      <p:sp>
        <p:nvSpPr>
          <p:cNvPr id="10" name="Text Placeholder 2"/>
          <p:cNvSpPr>
            <a:spLocks noGrp="1"/>
          </p:cNvSpPr>
          <p:nvPr>
            <p:ph idx="1"/>
          </p:nvPr>
        </p:nvSpPr>
        <p:spPr>
          <a:xfrm>
            <a:off x="270000" y="1350000"/>
            <a:ext cx="4185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Placeholder 2"/>
          <p:cNvSpPr>
            <a:spLocks noGrp="1"/>
          </p:cNvSpPr>
          <p:nvPr>
            <p:ph idx="13"/>
          </p:nvPr>
        </p:nvSpPr>
        <p:spPr>
          <a:xfrm>
            <a:off x="4725000" y="1350000"/>
            <a:ext cx="4185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Footer Placeholder 5"/>
          <p:cNvSpPr>
            <a:spLocks noGrp="1"/>
          </p:cNvSpPr>
          <p:nvPr>
            <p:ph type="ftr" sz="quarter" idx="14"/>
          </p:nvPr>
        </p:nvSpPr>
        <p:spPr/>
        <p:txBody>
          <a:bodyPr/>
          <a:lstStyle/>
          <a:p>
            <a:endParaRPr lang="en-GB" dirty="0"/>
          </a:p>
        </p:txBody>
      </p:sp>
      <p:sp>
        <p:nvSpPr>
          <p:cNvPr id="7" name="Slide Number Placeholder 6"/>
          <p:cNvSpPr>
            <a:spLocks noGrp="1"/>
          </p:cNvSpPr>
          <p:nvPr>
            <p:ph type="sldNum" sz="quarter" idx="15"/>
          </p:nvPr>
        </p:nvSpPr>
        <p:spPr/>
        <p:txBody>
          <a:bodyPr/>
          <a:lstStyle/>
          <a:p>
            <a:fld id="{9C339539-FC25-4D3F-8E85-7177AA1EE7EC}" type="slidenum">
              <a:rPr lang="en-GB" smtClean="0"/>
              <a:pPr/>
              <a:t>‹#›</a:t>
            </a:fld>
            <a:endParaRPr lang="en-GB"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75"/>
          <a:stretch/>
        </p:blipFill>
        <p:spPr>
          <a:xfrm>
            <a:off x="0" y="0"/>
            <a:ext cx="9144000" cy="432000"/>
          </a:xfrm>
          <a:prstGeom prst="rect">
            <a:avLst/>
          </a:prstGeom>
        </p:spPr>
      </p:pic>
    </p:spTree>
    <p:extLst>
      <p:ext uri="{BB962C8B-B14F-4D97-AF65-F5344CB8AC3E}">
        <p14:creationId xmlns:p14="http://schemas.microsoft.com/office/powerpoint/2010/main" val="2200281209"/>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 Single Yellow">
    <p:spTree>
      <p:nvGrpSpPr>
        <p:cNvPr id="1" name=""/>
        <p:cNvGrpSpPr/>
        <p:nvPr/>
      </p:nvGrpSpPr>
      <p:grpSpPr>
        <a:xfrm>
          <a:off x="0" y="0"/>
          <a:ext cx="0" cy="0"/>
          <a:chOff x="0" y="0"/>
          <a:chExt cx="0" cy="0"/>
        </a:xfrm>
      </p:grpSpPr>
      <p:sp>
        <p:nvSpPr>
          <p:cNvPr id="13" name="Line 8"/>
          <p:cNvSpPr>
            <a:spLocks noChangeShapeType="1"/>
          </p:cNvSpPr>
          <p:nvPr userDrawn="1"/>
        </p:nvSpPr>
        <p:spPr bwMode="auto">
          <a:xfrm>
            <a:off x="270000" y="4860000"/>
            <a:ext cx="8640000" cy="0"/>
          </a:xfrm>
          <a:prstGeom prst="line">
            <a:avLst/>
          </a:prstGeom>
          <a:noFill/>
          <a:ln w="12700">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5" name="Title 4"/>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GB" dirty="0"/>
          </a:p>
        </p:txBody>
      </p:sp>
      <p:sp>
        <p:nvSpPr>
          <p:cNvPr id="6" name="Footer Placeholder 5"/>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fld id="{9C339539-FC25-4D3F-8E85-7177AA1EE7EC}" type="slidenum">
              <a:rPr lang="en-GB" smtClean="0"/>
              <a:pPr/>
              <a:t>‹#›</a:t>
            </a:fld>
            <a:endParaRPr lang="en-GB" dirty="0"/>
          </a:p>
        </p:txBody>
      </p:sp>
      <p:sp>
        <p:nvSpPr>
          <p:cNvPr id="8" name="Text Placeholder 2"/>
          <p:cNvSpPr>
            <a:spLocks noGrp="1"/>
          </p:cNvSpPr>
          <p:nvPr>
            <p:ph idx="1"/>
          </p:nvPr>
        </p:nvSpPr>
        <p:spPr>
          <a:xfrm>
            <a:off x="270000" y="1350000"/>
            <a:ext cx="8640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44" r="31"/>
          <a:stretch/>
        </p:blipFill>
        <p:spPr>
          <a:xfrm>
            <a:off x="0" y="0"/>
            <a:ext cx="9144000" cy="432000"/>
          </a:xfrm>
          <a:prstGeom prst="rect">
            <a:avLst/>
          </a:prstGeom>
        </p:spPr>
      </p:pic>
    </p:spTree>
    <p:extLst>
      <p:ext uri="{BB962C8B-B14F-4D97-AF65-F5344CB8AC3E}">
        <p14:creationId xmlns:p14="http://schemas.microsoft.com/office/powerpoint/2010/main" val="872686391"/>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 Double Yellow">
    <p:spTree>
      <p:nvGrpSpPr>
        <p:cNvPr id="1" name=""/>
        <p:cNvGrpSpPr/>
        <p:nvPr/>
      </p:nvGrpSpPr>
      <p:grpSpPr>
        <a:xfrm>
          <a:off x="0" y="0"/>
          <a:ext cx="0" cy="0"/>
          <a:chOff x="0" y="0"/>
          <a:chExt cx="0" cy="0"/>
        </a:xfrm>
      </p:grpSpPr>
      <p:sp>
        <p:nvSpPr>
          <p:cNvPr id="13" name="Line 8"/>
          <p:cNvSpPr>
            <a:spLocks noChangeShapeType="1"/>
          </p:cNvSpPr>
          <p:nvPr userDrawn="1"/>
        </p:nvSpPr>
        <p:spPr bwMode="auto">
          <a:xfrm>
            <a:off x="270000" y="4860000"/>
            <a:ext cx="8640000" cy="0"/>
          </a:xfrm>
          <a:prstGeom prst="line">
            <a:avLst/>
          </a:prstGeom>
          <a:noFill/>
          <a:ln w="12700">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5" name="Title 4"/>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GB" dirty="0"/>
          </a:p>
        </p:txBody>
      </p:sp>
      <p:sp>
        <p:nvSpPr>
          <p:cNvPr id="10" name="Text Placeholder 2"/>
          <p:cNvSpPr>
            <a:spLocks noGrp="1"/>
          </p:cNvSpPr>
          <p:nvPr>
            <p:ph idx="1"/>
          </p:nvPr>
        </p:nvSpPr>
        <p:spPr>
          <a:xfrm>
            <a:off x="270000" y="1350000"/>
            <a:ext cx="4185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2"/>
          <p:cNvSpPr>
            <a:spLocks noGrp="1"/>
          </p:cNvSpPr>
          <p:nvPr>
            <p:ph idx="14"/>
          </p:nvPr>
        </p:nvSpPr>
        <p:spPr>
          <a:xfrm>
            <a:off x="4725000" y="1350000"/>
            <a:ext cx="4185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Footer Placeholder 5"/>
          <p:cNvSpPr>
            <a:spLocks noGrp="1"/>
          </p:cNvSpPr>
          <p:nvPr>
            <p:ph type="ftr" sz="quarter" idx="15"/>
          </p:nvPr>
        </p:nvSpPr>
        <p:spPr/>
        <p:txBody>
          <a:bodyPr/>
          <a:lstStyle/>
          <a:p>
            <a:endParaRPr lang="en-GB" dirty="0"/>
          </a:p>
        </p:txBody>
      </p:sp>
      <p:sp>
        <p:nvSpPr>
          <p:cNvPr id="7" name="Slide Number Placeholder 6"/>
          <p:cNvSpPr>
            <a:spLocks noGrp="1"/>
          </p:cNvSpPr>
          <p:nvPr>
            <p:ph type="sldNum" sz="quarter" idx="16"/>
          </p:nvPr>
        </p:nvSpPr>
        <p:spPr/>
        <p:txBody>
          <a:bodyPr/>
          <a:lstStyle/>
          <a:p>
            <a:fld id="{9C339539-FC25-4D3F-8E85-7177AA1EE7EC}" type="slidenum">
              <a:rPr lang="en-GB" smtClean="0"/>
              <a:pPr/>
              <a:t>‹#›</a:t>
            </a:fld>
            <a:endParaRPr lang="en-GB" dirty="0"/>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744" r="31"/>
          <a:stretch/>
        </p:blipFill>
        <p:spPr>
          <a:xfrm>
            <a:off x="0" y="0"/>
            <a:ext cx="9144000" cy="432000"/>
          </a:xfrm>
          <a:prstGeom prst="rect">
            <a:avLst/>
          </a:prstGeom>
        </p:spPr>
      </p:pic>
    </p:spTree>
    <p:extLst>
      <p:ext uri="{BB962C8B-B14F-4D97-AF65-F5344CB8AC3E}">
        <p14:creationId xmlns:p14="http://schemas.microsoft.com/office/powerpoint/2010/main" val="1075984169"/>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 Single Green">
    <p:spTree>
      <p:nvGrpSpPr>
        <p:cNvPr id="1" name=""/>
        <p:cNvGrpSpPr/>
        <p:nvPr/>
      </p:nvGrpSpPr>
      <p:grpSpPr>
        <a:xfrm>
          <a:off x="0" y="0"/>
          <a:ext cx="0" cy="0"/>
          <a:chOff x="0" y="0"/>
          <a:chExt cx="0" cy="0"/>
        </a:xfrm>
      </p:grpSpPr>
      <p:sp>
        <p:nvSpPr>
          <p:cNvPr id="13" name="Line 8"/>
          <p:cNvSpPr>
            <a:spLocks noChangeShapeType="1"/>
          </p:cNvSpPr>
          <p:nvPr userDrawn="1"/>
        </p:nvSpPr>
        <p:spPr bwMode="auto">
          <a:xfrm>
            <a:off x="270000" y="4860000"/>
            <a:ext cx="8640000" cy="0"/>
          </a:xfrm>
          <a:prstGeom prst="line">
            <a:avLst/>
          </a:prstGeom>
          <a:noFill/>
          <a:ln w="127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 name="Title 2"/>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GB" dirty="0"/>
          </a:p>
        </p:txBody>
      </p:sp>
      <p:sp>
        <p:nvSpPr>
          <p:cNvPr id="6" name="Footer Placeholder 5"/>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fld id="{9C339539-FC25-4D3F-8E85-7177AA1EE7EC}" type="slidenum">
              <a:rPr lang="en-GB" smtClean="0"/>
              <a:pPr/>
              <a:t>‹#›</a:t>
            </a:fld>
            <a:endParaRPr lang="en-GB" dirty="0"/>
          </a:p>
        </p:txBody>
      </p:sp>
      <p:sp>
        <p:nvSpPr>
          <p:cNvPr id="8" name="Text Placeholder 2"/>
          <p:cNvSpPr>
            <a:spLocks noGrp="1"/>
          </p:cNvSpPr>
          <p:nvPr>
            <p:ph idx="1"/>
          </p:nvPr>
        </p:nvSpPr>
        <p:spPr>
          <a:xfrm>
            <a:off x="270000" y="1350000"/>
            <a:ext cx="8640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781" r="-6"/>
          <a:stretch/>
        </p:blipFill>
        <p:spPr>
          <a:xfrm>
            <a:off x="0" y="0"/>
            <a:ext cx="9144000" cy="432000"/>
          </a:xfrm>
          <a:prstGeom prst="rect">
            <a:avLst/>
          </a:prstGeom>
        </p:spPr>
      </p:pic>
    </p:spTree>
    <p:extLst>
      <p:ext uri="{BB962C8B-B14F-4D97-AF65-F5344CB8AC3E}">
        <p14:creationId xmlns:p14="http://schemas.microsoft.com/office/powerpoint/2010/main" val="2977870086"/>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 Double Green">
    <p:spTree>
      <p:nvGrpSpPr>
        <p:cNvPr id="1" name=""/>
        <p:cNvGrpSpPr/>
        <p:nvPr/>
      </p:nvGrpSpPr>
      <p:grpSpPr>
        <a:xfrm>
          <a:off x="0" y="0"/>
          <a:ext cx="0" cy="0"/>
          <a:chOff x="0" y="0"/>
          <a:chExt cx="0" cy="0"/>
        </a:xfrm>
      </p:grpSpPr>
      <p:sp>
        <p:nvSpPr>
          <p:cNvPr id="10" name="Line 8"/>
          <p:cNvSpPr>
            <a:spLocks noChangeShapeType="1"/>
          </p:cNvSpPr>
          <p:nvPr userDrawn="1"/>
        </p:nvSpPr>
        <p:spPr bwMode="auto">
          <a:xfrm>
            <a:off x="270000" y="4860000"/>
            <a:ext cx="8640000" cy="0"/>
          </a:xfrm>
          <a:prstGeom prst="line">
            <a:avLst/>
          </a:prstGeom>
          <a:noFill/>
          <a:ln w="127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5" name="Title 4"/>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GB" dirty="0"/>
          </a:p>
        </p:txBody>
      </p:sp>
      <p:sp>
        <p:nvSpPr>
          <p:cNvPr id="11" name="Text Placeholder 2"/>
          <p:cNvSpPr>
            <a:spLocks noGrp="1"/>
          </p:cNvSpPr>
          <p:nvPr>
            <p:ph idx="1"/>
          </p:nvPr>
        </p:nvSpPr>
        <p:spPr>
          <a:xfrm>
            <a:off x="270000" y="1350000"/>
            <a:ext cx="4185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 Placeholder 2"/>
          <p:cNvSpPr>
            <a:spLocks noGrp="1"/>
          </p:cNvSpPr>
          <p:nvPr>
            <p:ph idx="13"/>
          </p:nvPr>
        </p:nvSpPr>
        <p:spPr>
          <a:xfrm>
            <a:off x="4725000" y="1350000"/>
            <a:ext cx="4185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Footer Placeholder 5"/>
          <p:cNvSpPr>
            <a:spLocks noGrp="1"/>
          </p:cNvSpPr>
          <p:nvPr>
            <p:ph type="ftr" sz="quarter" idx="14"/>
          </p:nvPr>
        </p:nvSpPr>
        <p:spPr/>
        <p:txBody>
          <a:bodyPr/>
          <a:lstStyle/>
          <a:p>
            <a:endParaRPr lang="en-GB" dirty="0"/>
          </a:p>
        </p:txBody>
      </p:sp>
      <p:sp>
        <p:nvSpPr>
          <p:cNvPr id="7" name="Slide Number Placeholder 6"/>
          <p:cNvSpPr>
            <a:spLocks noGrp="1"/>
          </p:cNvSpPr>
          <p:nvPr>
            <p:ph type="sldNum" sz="quarter" idx="15"/>
          </p:nvPr>
        </p:nvSpPr>
        <p:spPr/>
        <p:txBody>
          <a:bodyPr/>
          <a:lstStyle/>
          <a:p>
            <a:fld id="{9C339539-FC25-4D3F-8E85-7177AA1EE7EC}" type="slidenum">
              <a:rPr lang="en-GB" smtClean="0"/>
              <a:pPr/>
              <a:t>‹#›</a:t>
            </a:fld>
            <a:endParaRPr lang="en-GB"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81" r="-6"/>
          <a:stretch/>
        </p:blipFill>
        <p:spPr>
          <a:xfrm>
            <a:off x="0" y="0"/>
            <a:ext cx="9144000" cy="432000"/>
          </a:xfrm>
          <a:prstGeom prst="rect">
            <a:avLst/>
          </a:prstGeom>
        </p:spPr>
      </p:pic>
    </p:spTree>
    <p:extLst>
      <p:ext uri="{BB962C8B-B14F-4D97-AF65-F5344CB8AC3E}">
        <p14:creationId xmlns:p14="http://schemas.microsoft.com/office/powerpoint/2010/main" val="1167208361"/>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 Single Blue">
    <p:spTree>
      <p:nvGrpSpPr>
        <p:cNvPr id="1" name=""/>
        <p:cNvGrpSpPr/>
        <p:nvPr/>
      </p:nvGrpSpPr>
      <p:grpSpPr>
        <a:xfrm>
          <a:off x="0" y="0"/>
          <a:ext cx="0" cy="0"/>
          <a:chOff x="0" y="0"/>
          <a:chExt cx="0" cy="0"/>
        </a:xfrm>
      </p:grpSpPr>
      <p:sp>
        <p:nvSpPr>
          <p:cNvPr id="10" name="Line 8"/>
          <p:cNvSpPr>
            <a:spLocks noChangeShapeType="1"/>
          </p:cNvSpPr>
          <p:nvPr userDrawn="1"/>
        </p:nvSpPr>
        <p:spPr bwMode="auto">
          <a:xfrm>
            <a:off x="270000" y="4860000"/>
            <a:ext cx="8640000"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 name="Title 3"/>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GB" dirty="0"/>
          </a:p>
        </p:txBody>
      </p:sp>
      <p:sp>
        <p:nvSpPr>
          <p:cNvPr id="5" name="Footer Placeholder 4"/>
          <p:cNvSpPr>
            <a:spLocks noGrp="1"/>
          </p:cNvSpPr>
          <p:nvPr>
            <p:ph type="ftr" sz="quarter" idx="10"/>
          </p:nvPr>
        </p:nvSpPr>
        <p:spPr/>
        <p:txBody>
          <a:bodyPr/>
          <a:lstStyle/>
          <a:p>
            <a:endParaRPr lang="en-GB" dirty="0"/>
          </a:p>
        </p:txBody>
      </p:sp>
      <p:sp>
        <p:nvSpPr>
          <p:cNvPr id="6" name="Slide Number Placeholder 5"/>
          <p:cNvSpPr>
            <a:spLocks noGrp="1"/>
          </p:cNvSpPr>
          <p:nvPr>
            <p:ph type="sldNum" sz="quarter" idx="11"/>
          </p:nvPr>
        </p:nvSpPr>
        <p:spPr/>
        <p:txBody>
          <a:bodyPr/>
          <a:lstStyle/>
          <a:p>
            <a:fld id="{9C339539-FC25-4D3F-8E85-7177AA1EE7EC}" type="slidenum">
              <a:rPr lang="en-GB" smtClean="0"/>
              <a:pPr/>
              <a:t>‹#›</a:t>
            </a:fld>
            <a:endParaRPr lang="en-GB" dirty="0"/>
          </a:p>
        </p:txBody>
      </p:sp>
      <p:sp>
        <p:nvSpPr>
          <p:cNvPr id="11" name="Text Placeholder 2"/>
          <p:cNvSpPr>
            <a:spLocks noGrp="1"/>
          </p:cNvSpPr>
          <p:nvPr>
            <p:ph idx="1"/>
          </p:nvPr>
        </p:nvSpPr>
        <p:spPr>
          <a:xfrm>
            <a:off x="270000" y="1350000"/>
            <a:ext cx="8640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81" r="-6"/>
          <a:stretch/>
        </p:blipFill>
        <p:spPr>
          <a:xfrm>
            <a:off x="0" y="0"/>
            <a:ext cx="9144000" cy="432000"/>
          </a:xfrm>
          <a:prstGeom prst="rect">
            <a:avLst/>
          </a:prstGeom>
        </p:spPr>
      </p:pic>
    </p:spTree>
    <p:extLst>
      <p:ext uri="{BB962C8B-B14F-4D97-AF65-F5344CB8AC3E}">
        <p14:creationId xmlns:p14="http://schemas.microsoft.com/office/powerpoint/2010/main" val="408466796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 Double Blue">
    <p:spTree>
      <p:nvGrpSpPr>
        <p:cNvPr id="1" name=""/>
        <p:cNvGrpSpPr/>
        <p:nvPr/>
      </p:nvGrpSpPr>
      <p:grpSpPr>
        <a:xfrm>
          <a:off x="0" y="0"/>
          <a:ext cx="0" cy="0"/>
          <a:chOff x="0" y="0"/>
          <a:chExt cx="0" cy="0"/>
        </a:xfrm>
      </p:grpSpPr>
      <p:sp>
        <p:nvSpPr>
          <p:cNvPr id="10" name="Line 8"/>
          <p:cNvSpPr>
            <a:spLocks noChangeShapeType="1"/>
          </p:cNvSpPr>
          <p:nvPr userDrawn="1"/>
        </p:nvSpPr>
        <p:spPr bwMode="auto">
          <a:xfrm>
            <a:off x="270000" y="4860000"/>
            <a:ext cx="8640000"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5" name="Title 4"/>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a:p>
        </p:txBody>
      </p:sp>
      <p:sp>
        <p:nvSpPr>
          <p:cNvPr id="11" name="Text Placeholder 2"/>
          <p:cNvSpPr>
            <a:spLocks noGrp="1"/>
          </p:cNvSpPr>
          <p:nvPr>
            <p:ph idx="1"/>
          </p:nvPr>
        </p:nvSpPr>
        <p:spPr>
          <a:xfrm>
            <a:off x="270000" y="1350000"/>
            <a:ext cx="4185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 Placeholder 2"/>
          <p:cNvSpPr>
            <a:spLocks noGrp="1"/>
          </p:cNvSpPr>
          <p:nvPr>
            <p:ph idx="13"/>
          </p:nvPr>
        </p:nvSpPr>
        <p:spPr>
          <a:xfrm>
            <a:off x="4725000" y="1350000"/>
            <a:ext cx="4185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Footer Placeholder 5"/>
          <p:cNvSpPr>
            <a:spLocks noGrp="1"/>
          </p:cNvSpPr>
          <p:nvPr>
            <p:ph type="ftr" sz="quarter" idx="14"/>
          </p:nvPr>
        </p:nvSpPr>
        <p:spPr/>
        <p:txBody>
          <a:bodyPr/>
          <a:lstStyle/>
          <a:p>
            <a:endParaRPr lang="en-GB" dirty="0"/>
          </a:p>
        </p:txBody>
      </p:sp>
      <p:sp>
        <p:nvSpPr>
          <p:cNvPr id="7" name="Slide Number Placeholder 6"/>
          <p:cNvSpPr>
            <a:spLocks noGrp="1"/>
          </p:cNvSpPr>
          <p:nvPr>
            <p:ph type="sldNum" sz="quarter" idx="15"/>
          </p:nvPr>
        </p:nvSpPr>
        <p:spPr/>
        <p:txBody>
          <a:bodyPr/>
          <a:lstStyle/>
          <a:p>
            <a:fld id="{9C339539-FC25-4D3F-8E85-7177AA1EE7EC}" type="slidenum">
              <a:rPr lang="en-GB" smtClean="0"/>
              <a:pPr/>
              <a:t>‹#›</a:t>
            </a:fld>
            <a:endParaRPr lang="en-GB" dirty="0"/>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781" r="-6"/>
          <a:stretch/>
        </p:blipFill>
        <p:spPr>
          <a:xfrm>
            <a:off x="0" y="0"/>
            <a:ext cx="9144000" cy="432000"/>
          </a:xfrm>
          <a:prstGeom prst="rect">
            <a:avLst/>
          </a:prstGeom>
        </p:spPr>
      </p:pic>
    </p:spTree>
    <p:extLst>
      <p:ext uri="{BB962C8B-B14F-4D97-AF65-F5344CB8AC3E}">
        <p14:creationId xmlns:p14="http://schemas.microsoft.com/office/powerpoint/2010/main" val="2378446436"/>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 Single Pur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smtClean="0"/>
              <a:t>Click to edit Master title style</a:t>
            </a:r>
            <a:endParaRPr lang="en-GB" dirty="0"/>
          </a:p>
        </p:txBody>
      </p:sp>
      <p:sp>
        <p:nvSpPr>
          <p:cNvPr id="5" name="Line 8"/>
          <p:cNvSpPr>
            <a:spLocks noChangeShapeType="1"/>
          </p:cNvSpPr>
          <p:nvPr userDrawn="1"/>
        </p:nvSpPr>
        <p:spPr bwMode="auto">
          <a:xfrm>
            <a:off x="270000" y="4860000"/>
            <a:ext cx="8640000"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 name="Footer Placeholder 2"/>
          <p:cNvSpPr>
            <a:spLocks noGrp="1"/>
          </p:cNvSpPr>
          <p:nvPr>
            <p:ph type="ftr" sz="quarter" idx="10"/>
          </p:nvPr>
        </p:nvSpPr>
        <p:spPr/>
        <p:txBody>
          <a:bodyPr/>
          <a:lstStyle/>
          <a:p>
            <a:endParaRPr lang="en-GB" dirty="0"/>
          </a:p>
        </p:txBody>
      </p:sp>
      <p:sp>
        <p:nvSpPr>
          <p:cNvPr id="9" name="Slide Number Placeholder 8"/>
          <p:cNvSpPr>
            <a:spLocks noGrp="1"/>
          </p:cNvSpPr>
          <p:nvPr>
            <p:ph type="sldNum" sz="quarter" idx="11"/>
          </p:nvPr>
        </p:nvSpPr>
        <p:spPr/>
        <p:txBody>
          <a:bodyPr/>
          <a:lstStyle/>
          <a:p>
            <a:fld id="{9C339539-FC25-4D3F-8E85-7177AA1EE7EC}" type="slidenum">
              <a:rPr lang="en-GB" smtClean="0"/>
              <a:pPr/>
              <a:t>‹#›</a:t>
            </a:fld>
            <a:endParaRPr lang="en-GB" dirty="0"/>
          </a:p>
        </p:txBody>
      </p:sp>
      <p:sp>
        <p:nvSpPr>
          <p:cNvPr id="10" name="Text Placeholder 2"/>
          <p:cNvSpPr>
            <a:spLocks noGrp="1"/>
          </p:cNvSpPr>
          <p:nvPr>
            <p:ph idx="1"/>
          </p:nvPr>
        </p:nvSpPr>
        <p:spPr>
          <a:xfrm>
            <a:off x="270000" y="1350000"/>
            <a:ext cx="8640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781" r="-6"/>
          <a:stretch/>
        </p:blipFill>
        <p:spPr>
          <a:xfrm>
            <a:off x="0" y="0"/>
            <a:ext cx="9144000" cy="432000"/>
          </a:xfrm>
          <a:prstGeom prst="rect">
            <a:avLst/>
          </a:prstGeom>
        </p:spPr>
      </p:pic>
    </p:spTree>
    <p:extLst>
      <p:ext uri="{BB962C8B-B14F-4D97-AF65-F5344CB8AC3E}">
        <p14:creationId xmlns:p14="http://schemas.microsoft.com/office/powerpoint/2010/main" val="4270328766"/>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 Double Purple">
    <p:spTree>
      <p:nvGrpSpPr>
        <p:cNvPr id="1" name=""/>
        <p:cNvGrpSpPr/>
        <p:nvPr/>
      </p:nvGrpSpPr>
      <p:grpSpPr>
        <a:xfrm>
          <a:off x="0" y="0"/>
          <a:ext cx="0" cy="0"/>
          <a:chOff x="0" y="0"/>
          <a:chExt cx="0" cy="0"/>
        </a:xfrm>
      </p:grpSpPr>
      <p:sp>
        <p:nvSpPr>
          <p:cNvPr id="10" name="Line 8"/>
          <p:cNvSpPr>
            <a:spLocks noChangeShapeType="1"/>
          </p:cNvSpPr>
          <p:nvPr userDrawn="1"/>
        </p:nvSpPr>
        <p:spPr bwMode="auto">
          <a:xfrm>
            <a:off x="270000" y="4860000"/>
            <a:ext cx="8640000"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5" name="Title 4"/>
          <p:cNvSpPr>
            <a:spLocks noGrp="1"/>
          </p:cNvSpPr>
          <p:nvPr>
            <p:ph type="title"/>
          </p:nvPr>
        </p:nvSpPr>
        <p:spPr/>
        <p:txBody>
          <a:bodyPr/>
          <a:lstStyle>
            <a:lvl1pPr>
              <a:defRPr>
                <a:solidFill>
                  <a:schemeClr val="accent3"/>
                </a:solidFill>
              </a:defRPr>
            </a:lvl1pPr>
          </a:lstStyle>
          <a:p>
            <a:r>
              <a:rPr lang="en-US" dirty="0" smtClean="0"/>
              <a:t>Click to edit Master title style</a:t>
            </a:r>
            <a:endParaRPr lang="en-GB" dirty="0"/>
          </a:p>
        </p:txBody>
      </p:sp>
      <p:sp>
        <p:nvSpPr>
          <p:cNvPr id="13" name="Text Placeholder 2"/>
          <p:cNvSpPr>
            <a:spLocks noGrp="1"/>
          </p:cNvSpPr>
          <p:nvPr>
            <p:ph idx="1"/>
          </p:nvPr>
        </p:nvSpPr>
        <p:spPr>
          <a:xfrm>
            <a:off x="270000" y="1350000"/>
            <a:ext cx="4185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Text Placeholder 2"/>
          <p:cNvSpPr>
            <a:spLocks noGrp="1"/>
          </p:cNvSpPr>
          <p:nvPr>
            <p:ph idx="13"/>
          </p:nvPr>
        </p:nvSpPr>
        <p:spPr>
          <a:xfrm>
            <a:off x="4725000" y="1350000"/>
            <a:ext cx="4185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3"/>
          <p:cNvSpPr>
            <a:spLocks noGrp="1"/>
          </p:cNvSpPr>
          <p:nvPr>
            <p:ph type="ftr" sz="quarter" idx="14"/>
          </p:nvPr>
        </p:nvSpPr>
        <p:spPr/>
        <p:txBody>
          <a:bodyPr/>
          <a:lstStyle/>
          <a:p>
            <a:endParaRPr lang="en-GB" dirty="0"/>
          </a:p>
        </p:txBody>
      </p:sp>
      <p:sp>
        <p:nvSpPr>
          <p:cNvPr id="6" name="Slide Number Placeholder 5"/>
          <p:cNvSpPr>
            <a:spLocks noGrp="1"/>
          </p:cNvSpPr>
          <p:nvPr>
            <p:ph type="sldNum" sz="quarter" idx="15"/>
          </p:nvPr>
        </p:nvSpPr>
        <p:spPr/>
        <p:txBody>
          <a:bodyPr/>
          <a:lstStyle/>
          <a:p>
            <a:fld id="{9C339539-FC25-4D3F-8E85-7177AA1EE7EC}" type="slidenum">
              <a:rPr lang="en-GB" smtClean="0"/>
              <a:pPr/>
              <a:t>‹#›</a:t>
            </a:fld>
            <a:endParaRPr lang="en-GB" dirty="0"/>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781" r="-6"/>
          <a:stretch/>
        </p:blipFill>
        <p:spPr>
          <a:xfrm>
            <a:off x="0" y="0"/>
            <a:ext cx="9144000" cy="432000"/>
          </a:xfrm>
          <a:prstGeom prst="rect">
            <a:avLst/>
          </a:prstGeom>
        </p:spPr>
      </p:pic>
    </p:spTree>
    <p:extLst>
      <p:ext uri="{BB962C8B-B14F-4D97-AF65-F5344CB8AC3E}">
        <p14:creationId xmlns:p14="http://schemas.microsoft.com/office/powerpoint/2010/main" val="1734957699"/>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1620000" y="1620000"/>
            <a:ext cx="7200000" cy="648000"/>
          </a:xfrm>
        </p:spPr>
        <p:txBody>
          <a:bodyPr>
            <a:noAutofit/>
          </a:bodyPr>
          <a:lstStyle>
            <a:lvl1pPr marL="0" indent="0" algn="r">
              <a:lnSpc>
                <a:spcPct val="100000"/>
              </a:lnSpc>
              <a:spcBef>
                <a:spcPts val="0"/>
              </a:spcBef>
              <a:spcAft>
                <a:spcPts val="0"/>
              </a:spcAft>
              <a:buFontTx/>
              <a:buNone/>
              <a:defRPr sz="1800" b="1">
                <a:solidFill>
                  <a:schemeClr val="bg1"/>
                </a:solidFill>
                <a:latin typeface="+mj-lt"/>
              </a:defRPr>
            </a:lvl1pPr>
            <a:lvl2pPr marL="278606" indent="0" algn="r">
              <a:buFontTx/>
              <a:buNone/>
              <a:defRPr sz="1706" b="1">
                <a:solidFill>
                  <a:schemeClr val="bg1"/>
                </a:solidFill>
              </a:defRPr>
            </a:lvl2pPr>
            <a:lvl3pPr marL="557213" indent="0" algn="r">
              <a:buFontTx/>
              <a:buNone/>
              <a:defRPr sz="1706" b="1">
                <a:solidFill>
                  <a:schemeClr val="bg1"/>
                </a:solidFill>
              </a:defRPr>
            </a:lvl3pPr>
            <a:lvl4pPr marL="835819" indent="0" algn="r">
              <a:buFontTx/>
              <a:buNone/>
              <a:defRPr sz="1706" b="1">
                <a:solidFill>
                  <a:schemeClr val="bg1"/>
                </a:solidFill>
              </a:defRPr>
            </a:lvl4pPr>
            <a:lvl5pPr marL="1114425" indent="0" algn="r">
              <a:buFontTx/>
              <a:buNone/>
              <a:defRPr sz="1706" b="1">
                <a:solidFill>
                  <a:schemeClr val="bg1"/>
                </a:solidFill>
              </a:defRPr>
            </a:lvl5pPr>
          </a:lstStyle>
          <a:p>
            <a:pPr lvl="0"/>
            <a:r>
              <a:rPr lang="en-US" dirty="0" smtClean="0"/>
              <a:t>Subheading Here</a:t>
            </a:r>
          </a:p>
        </p:txBody>
      </p:sp>
      <p:sp>
        <p:nvSpPr>
          <p:cNvPr id="9" name="Text Placeholder 4"/>
          <p:cNvSpPr>
            <a:spLocks noGrp="1"/>
          </p:cNvSpPr>
          <p:nvPr>
            <p:ph type="body" sz="quarter" idx="14" hasCustomPrompt="1"/>
          </p:nvPr>
        </p:nvSpPr>
        <p:spPr>
          <a:xfrm>
            <a:off x="1620000" y="2340000"/>
            <a:ext cx="7200000" cy="540000"/>
          </a:xfrm>
        </p:spPr>
        <p:txBody>
          <a:bodyPr>
            <a:noAutofit/>
          </a:bodyPr>
          <a:lstStyle>
            <a:lvl1pPr marL="0" indent="0" algn="r">
              <a:spcBef>
                <a:spcPts val="0"/>
              </a:spcBef>
              <a:spcAft>
                <a:spcPts val="0"/>
              </a:spcAft>
              <a:buFont typeface="Arial" panose="020B0604020202020204" pitchFamily="34" charset="0"/>
              <a:buNone/>
              <a:defRPr sz="1600" baseline="0">
                <a:solidFill>
                  <a:schemeClr val="bg1"/>
                </a:solidFill>
              </a:defRPr>
            </a:lvl1pPr>
            <a:lvl2pPr marL="452735" indent="-174129">
              <a:buFont typeface="Arial" panose="020B0604020202020204" pitchFamily="34" charset="0"/>
              <a:buChar char="•"/>
              <a:defRPr/>
            </a:lvl2pPr>
            <a:lvl3pPr marL="696516" indent="-139304">
              <a:buFont typeface="Arial" panose="020B0604020202020204" pitchFamily="34" charset="0"/>
              <a:buChar char="•"/>
              <a:defRPr/>
            </a:lvl3pPr>
            <a:lvl4pPr marL="975122" indent="-139304">
              <a:buFont typeface="Arial" panose="020B0604020202020204" pitchFamily="34" charset="0"/>
              <a:buChar char="•"/>
              <a:defRPr/>
            </a:lvl4pPr>
            <a:lvl5pPr marL="1253729" indent="-139304">
              <a:buFont typeface="Arial" panose="020B0604020202020204" pitchFamily="34" charset="0"/>
              <a:buChar char="•"/>
              <a:defRPr/>
            </a:lvl5pPr>
          </a:lstStyle>
          <a:p>
            <a:pPr lvl="0"/>
            <a:r>
              <a:rPr lang="en-GB" dirty="0" smtClean="0"/>
              <a:t>Presented by Name, Job Title</a:t>
            </a:r>
          </a:p>
          <a:p>
            <a:pPr lvl="0"/>
            <a:r>
              <a:rPr lang="en-GB" dirty="0" smtClean="0"/>
              <a:t>Department / Team</a:t>
            </a:r>
          </a:p>
        </p:txBody>
      </p:sp>
      <p:sp>
        <p:nvSpPr>
          <p:cNvPr id="10" name="Text Placeholder 2"/>
          <p:cNvSpPr>
            <a:spLocks noGrp="1"/>
          </p:cNvSpPr>
          <p:nvPr>
            <p:ph type="body" sz="quarter" idx="15" hasCustomPrompt="1"/>
          </p:nvPr>
        </p:nvSpPr>
        <p:spPr>
          <a:xfrm>
            <a:off x="5857250" y="4378250"/>
            <a:ext cx="2340000" cy="288000"/>
          </a:xfrm>
        </p:spPr>
        <p:txBody>
          <a:bodyPr anchor="ctr" anchorCtr="0">
            <a:noAutofit/>
          </a:bodyPr>
          <a:lstStyle>
            <a:lvl1pPr marL="0" indent="0" algn="l">
              <a:spcBef>
                <a:spcPts val="0"/>
              </a:spcBef>
              <a:spcAft>
                <a:spcPts val="0"/>
              </a:spcAft>
              <a:buNone/>
              <a:defRPr sz="1100" b="0" baseline="0">
                <a:solidFill>
                  <a:schemeClr val="bg1"/>
                </a:solidFill>
              </a:defRPr>
            </a:lvl1pPr>
          </a:lstStyle>
          <a:p>
            <a:pPr lvl="0"/>
            <a:r>
              <a:rPr lang="en-GB" dirty="0" smtClean="0"/>
              <a:t>BDB </a:t>
            </a:r>
            <a:r>
              <a:rPr lang="en-GB" dirty="0" err="1" smtClean="0"/>
              <a:t>Wi-fi</a:t>
            </a:r>
            <a:r>
              <a:rPr lang="en-GB" dirty="0" smtClean="0"/>
              <a:t> code</a:t>
            </a:r>
            <a:endParaRPr lang="en-GB" dirty="0"/>
          </a:p>
        </p:txBody>
      </p:sp>
      <p:sp>
        <p:nvSpPr>
          <p:cNvPr id="6" name="Title 1"/>
          <p:cNvSpPr>
            <a:spLocks noGrp="1"/>
          </p:cNvSpPr>
          <p:nvPr>
            <p:ph type="title" hasCustomPrompt="1"/>
          </p:nvPr>
        </p:nvSpPr>
        <p:spPr>
          <a:xfrm>
            <a:off x="1620000" y="828000"/>
            <a:ext cx="7200000" cy="720000"/>
          </a:xfrm>
        </p:spPr>
        <p:txBody>
          <a:bodyPr/>
          <a:lstStyle>
            <a:lvl1pPr algn="r">
              <a:lnSpc>
                <a:spcPct val="100000"/>
              </a:lnSpc>
              <a:spcBef>
                <a:spcPts val="0"/>
              </a:spcBef>
              <a:defRPr cap="all" baseline="0">
                <a:solidFill>
                  <a:schemeClr val="accent2"/>
                </a:solidFill>
                <a:latin typeface="+mj-lt"/>
              </a:defRPr>
            </a:lvl1pPr>
          </a:lstStyle>
          <a:p>
            <a:r>
              <a:rPr lang="en-US" dirty="0" smtClean="0"/>
              <a:t>Click to edit </a:t>
            </a:r>
            <a:br>
              <a:rPr lang="en-US" dirty="0" smtClean="0"/>
            </a:br>
            <a:r>
              <a:rPr lang="en-US" dirty="0" smtClean="0"/>
              <a:t>front page (style 1)</a:t>
            </a:r>
            <a:endParaRPr lang="en-GB" dirty="0"/>
          </a:p>
        </p:txBody>
      </p:sp>
    </p:spTree>
    <p:extLst>
      <p:ext uri="{BB962C8B-B14F-4D97-AF65-F5344CB8AC3E}">
        <p14:creationId xmlns:p14="http://schemas.microsoft.com/office/powerpoint/2010/main" val="2797573427"/>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1620000" y="1620000"/>
            <a:ext cx="7200000" cy="648000"/>
          </a:xfrm>
        </p:spPr>
        <p:txBody>
          <a:bodyPr>
            <a:noAutofit/>
          </a:bodyPr>
          <a:lstStyle>
            <a:lvl1pPr marL="0" indent="0" algn="r">
              <a:lnSpc>
                <a:spcPct val="100000"/>
              </a:lnSpc>
              <a:spcBef>
                <a:spcPts val="0"/>
              </a:spcBef>
              <a:spcAft>
                <a:spcPts val="0"/>
              </a:spcAft>
              <a:buFontTx/>
              <a:buNone/>
              <a:defRPr sz="1800" b="1">
                <a:solidFill>
                  <a:schemeClr val="bg1"/>
                </a:solidFill>
                <a:latin typeface="+mj-lt"/>
              </a:defRPr>
            </a:lvl1pPr>
            <a:lvl2pPr marL="278606" indent="0" algn="r">
              <a:buFontTx/>
              <a:buNone/>
              <a:defRPr sz="1706" b="1">
                <a:solidFill>
                  <a:schemeClr val="bg1"/>
                </a:solidFill>
              </a:defRPr>
            </a:lvl2pPr>
            <a:lvl3pPr marL="557213" indent="0" algn="r">
              <a:buFontTx/>
              <a:buNone/>
              <a:defRPr sz="1706" b="1">
                <a:solidFill>
                  <a:schemeClr val="bg1"/>
                </a:solidFill>
              </a:defRPr>
            </a:lvl3pPr>
            <a:lvl4pPr marL="835819" indent="0" algn="r">
              <a:buFontTx/>
              <a:buNone/>
              <a:defRPr sz="1706" b="1">
                <a:solidFill>
                  <a:schemeClr val="bg1"/>
                </a:solidFill>
              </a:defRPr>
            </a:lvl4pPr>
            <a:lvl5pPr marL="1114425" indent="0" algn="r">
              <a:buFontTx/>
              <a:buNone/>
              <a:defRPr sz="1706" b="1">
                <a:solidFill>
                  <a:schemeClr val="bg1"/>
                </a:solidFill>
              </a:defRPr>
            </a:lvl5pPr>
          </a:lstStyle>
          <a:p>
            <a:pPr lvl="0"/>
            <a:r>
              <a:rPr lang="en-US" dirty="0" smtClean="0"/>
              <a:t>Subheading Here</a:t>
            </a:r>
          </a:p>
        </p:txBody>
      </p:sp>
      <p:sp>
        <p:nvSpPr>
          <p:cNvPr id="9" name="Text Placeholder 4"/>
          <p:cNvSpPr>
            <a:spLocks noGrp="1"/>
          </p:cNvSpPr>
          <p:nvPr>
            <p:ph type="body" sz="quarter" idx="14" hasCustomPrompt="1"/>
          </p:nvPr>
        </p:nvSpPr>
        <p:spPr>
          <a:xfrm>
            <a:off x="1620000" y="2340000"/>
            <a:ext cx="7200000" cy="540000"/>
          </a:xfrm>
        </p:spPr>
        <p:txBody>
          <a:bodyPr>
            <a:noAutofit/>
          </a:bodyPr>
          <a:lstStyle>
            <a:lvl1pPr marL="0" indent="0" algn="r">
              <a:spcBef>
                <a:spcPts val="0"/>
              </a:spcBef>
              <a:spcAft>
                <a:spcPts val="0"/>
              </a:spcAft>
              <a:buFont typeface="Arial" panose="020B0604020202020204" pitchFamily="34" charset="0"/>
              <a:buNone/>
              <a:defRPr sz="1600" baseline="0">
                <a:solidFill>
                  <a:schemeClr val="bg1"/>
                </a:solidFill>
              </a:defRPr>
            </a:lvl1pPr>
            <a:lvl2pPr marL="452735" indent="-174129">
              <a:buFont typeface="Arial" panose="020B0604020202020204" pitchFamily="34" charset="0"/>
              <a:buChar char="•"/>
              <a:defRPr/>
            </a:lvl2pPr>
            <a:lvl3pPr marL="696516" indent="-139304">
              <a:buFont typeface="Arial" panose="020B0604020202020204" pitchFamily="34" charset="0"/>
              <a:buChar char="•"/>
              <a:defRPr/>
            </a:lvl3pPr>
            <a:lvl4pPr marL="975122" indent="-139304">
              <a:buFont typeface="Arial" panose="020B0604020202020204" pitchFamily="34" charset="0"/>
              <a:buChar char="•"/>
              <a:defRPr/>
            </a:lvl4pPr>
            <a:lvl5pPr marL="1253729" indent="-139304">
              <a:buFont typeface="Arial" panose="020B0604020202020204" pitchFamily="34" charset="0"/>
              <a:buChar char="•"/>
              <a:defRPr/>
            </a:lvl5pPr>
          </a:lstStyle>
          <a:p>
            <a:pPr lvl="0"/>
            <a:r>
              <a:rPr lang="en-GB" dirty="0" smtClean="0"/>
              <a:t>Presented by Name, Job Title</a:t>
            </a:r>
          </a:p>
          <a:p>
            <a:pPr lvl="0"/>
            <a:r>
              <a:rPr lang="en-GB" dirty="0" smtClean="0"/>
              <a:t>Department / Team</a:t>
            </a:r>
          </a:p>
        </p:txBody>
      </p:sp>
      <p:sp>
        <p:nvSpPr>
          <p:cNvPr id="6" name="Title 1"/>
          <p:cNvSpPr>
            <a:spLocks noGrp="1"/>
          </p:cNvSpPr>
          <p:nvPr>
            <p:ph type="title" hasCustomPrompt="1"/>
          </p:nvPr>
        </p:nvSpPr>
        <p:spPr>
          <a:xfrm>
            <a:off x="1620000" y="828000"/>
            <a:ext cx="7200000" cy="720000"/>
          </a:xfrm>
        </p:spPr>
        <p:txBody>
          <a:bodyPr/>
          <a:lstStyle>
            <a:lvl1pPr algn="r">
              <a:lnSpc>
                <a:spcPct val="100000"/>
              </a:lnSpc>
              <a:spcBef>
                <a:spcPts val="0"/>
              </a:spcBef>
              <a:defRPr cap="all" baseline="0">
                <a:solidFill>
                  <a:schemeClr val="accent2"/>
                </a:solidFill>
                <a:latin typeface="+mj-lt"/>
              </a:defRPr>
            </a:lvl1pPr>
          </a:lstStyle>
          <a:p>
            <a:r>
              <a:rPr lang="en-US" dirty="0" smtClean="0"/>
              <a:t>TITLE DESIGN 1</a:t>
            </a:r>
            <a:br>
              <a:rPr lang="en-US" dirty="0" smtClean="0"/>
            </a:br>
            <a:r>
              <a:rPr lang="en-US" dirty="0" smtClean="0"/>
              <a:t>(for ON-SITE use)</a:t>
            </a:r>
            <a:endParaRPr lang="en-GB" dirty="0"/>
          </a:p>
        </p:txBody>
      </p:sp>
      <p:sp>
        <p:nvSpPr>
          <p:cNvPr id="5" name="Text Placeholder 2"/>
          <p:cNvSpPr>
            <a:spLocks noGrp="1"/>
          </p:cNvSpPr>
          <p:nvPr>
            <p:ph type="body" sz="quarter" idx="15" hasCustomPrompt="1"/>
          </p:nvPr>
        </p:nvSpPr>
        <p:spPr>
          <a:xfrm>
            <a:off x="6146374" y="4382062"/>
            <a:ext cx="2083226" cy="288000"/>
          </a:xfrm>
        </p:spPr>
        <p:txBody>
          <a:bodyPr lIns="36000" tIns="36000" rIns="36000" bIns="36000" anchor="ctr" anchorCtr="0">
            <a:noAutofit/>
          </a:bodyPr>
          <a:lstStyle>
            <a:lvl1pPr marL="0" indent="0" algn="l">
              <a:spcBef>
                <a:spcPts val="0"/>
              </a:spcBef>
              <a:spcAft>
                <a:spcPts val="0"/>
              </a:spcAft>
              <a:buNone/>
              <a:defRPr sz="1100" b="0" baseline="0">
                <a:solidFill>
                  <a:schemeClr val="bg1"/>
                </a:solidFill>
              </a:defRPr>
            </a:lvl1pPr>
          </a:lstStyle>
          <a:p>
            <a:pPr lvl="0"/>
            <a:r>
              <a:rPr lang="en-GB" dirty="0" smtClean="0"/>
              <a:t>BDB </a:t>
            </a:r>
            <a:r>
              <a:rPr lang="en-GB" dirty="0" err="1" smtClean="0"/>
              <a:t>Wi-fi</a:t>
            </a:r>
            <a:r>
              <a:rPr lang="en-GB" dirty="0" smtClean="0"/>
              <a:t> code</a:t>
            </a:r>
            <a:endParaRPr lang="en-GB" dirty="0"/>
          </a:p>
        </p:txBody>
      </p:sp>
    </p:spTree>
    <p:extLst>
      <p:ext uri="{BB962C8B-B14F-4D97-AF65-F5344CB8AC3E}">
        <p14:creationId xmlns:p14="http://schemas.microsoft.com/office/powerpoint/2010/main" val="138065097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620000" y="828000"/>
            <a:ext cx="7200000" cy="720000"/>
          </a:xfrm>
        </p:spPr>
        <p:txBody>
          <a:bodyPr/>
          <a:lstStyle>
            <a:lvl1pPr algn="r">
              <a:lnSpc>
                <a:spcPct val="100000"/>
              </a:lnSpc>
              <a:spcBef>
                <a:spcPts val="0"/>
              </a:spcBef>
              <a:defRPr cap="all" baseline="0">
                <a:solidFill>
                  <a:srgbClr val="E9AB00"/>
                </a:solidFill>
                <a:latin typeface="+mj-lt"/>
              </a:defRPr>
            </a:lvl1pPr>
          </a:lstStyle>
          <a:p>
            <a:r>
              <a:rPr lang="en-GB" dirty="0" smtClean="0"/>
              <a:t>TITLE design 2</a:t>
            </a:r>
            <a:br>
              <a:rPr lang="en-GB" dirty="0" smtClean="0"/>
            </a:br>
            <a:r>
              <a:rPr lang="en-GB" dirty="0" smtClean="0"/>
              <a:t>(For On-Site Use)</a:t>
            </a:r>
            <a:endParaRPr lang="en-GB" dirty="0"/>
          </a:p>
        </p:txBody>
      </p:sp>
      <p:sp>
        <p:nvSpPr>
          <p:cNvPr id="8" name="Text Placeholder 3"/>
          <p:cNvSpPr>
            <a:spLocks noGrp="1"/>
          </p:cNvSpPr>
          <p:nvPr>
            <p:ph type="body" sz="quarter" idx="12" hasCustomPrompt="1"/>
          </p:nvPr>
        </p:nvSpPr>
        <p:spPr>
          <a:xfrm>
            <a:off x="1620000" y="1620000"/>
            <a:ext cx="7200000" cy="648000"/>
          </a:xfrm>
        </p:spPr>
        <p:txBody>
          <a:bodyPr>
            <a:noAutofit/>
          </a:bodyPr>
          <a:lstStyle>
            <a:lvl1pPr marL="0" indent="0" algn="r">
              <a:lnSpc>
                <a:spcPct val="100000"/>
              </a:lnSpc>
              <a:spcBef>
                <a:spcPts val="0"/>
              </a:spcBef>
              <a:spcAft>
                <a:spcPts val="0"/>
              </a:spcAft>
              <a:buFontTx/>
              <a:buNone/>
              <a:defRPr sz="1800" b="1">
                <a:solidFill>
                  <a:schemeClr val="tx2"/>
                </a:solidFill>
                <a:latin typeface="+mj-lt"/>
              </a:defRPr>
            </a:lvl1pPr>
            <a:lvl2pPr marL="278606" indent="0" algn="r">
              <a:buFontTx/>
              <a:buNone/>
              <a:defRPr sz="1706" b="1">
                <a:solidFill>
                  <a:schemeClr val="bg1"/>
                </a:solidFill>
              </a:defRPr>
            </a:lvl2pPr>
            <a:lvl3pPr marL="557213" indent="0" algn="r">
              <a:buFontTx/>
              <a:buNone/>
              <a:defRPr sz="1706" b="1">
                <a:solidFill>
                  <a:schemeClr val="bg1"/>
                </a:solidFill>
              </a:defRPr>
            </a:lvl3pPr>
            <a:lvl4pPr marL="835819" indent="0" algn="r">
              <a:buFontTx/>
              <a:buNone/>
              <a:defRPr sz="1706" b="1">
                <a:solidFill>
                  <a:schemeClr val="bg1"/>
                </a:solidFill>
              </a:defRPr>
            </a:lvl4pPr>
            <a:lvl5pPr marL="1114425" indent="0" algn="r">
              <a:buFontTx/>
              <a:buNone/>
              <a:defRPr sz="1706" b="1">
                <a:solidFill>
                  <a:schemeClr val="bg1"/>
                </a:solidFill>
              </a:defRPr>
            </a:lvl5pPr>
          </a:lstStyle>
          <a:p>
            <a:pPr lvl="0"/>
            <a:r>
              <a:rPr lang="en-US" dirty="0" smtClean="0"/>
              <a:t>Subheading Here</a:t>
            </a:r>
          </a:p>
        </p:txBody>
      </p:sp>
      <p:sp>
        <p:nvSpPr>
          <p:cNvPr id="10" name="Text Placeholder 4"/>
          <p:cNvSpPr>
            <a:spLocks noGrp="1"/>
          </p:cNvSpPr>
          <p:nvPr>
            <p:ph type="body" sz="quarter" idx="14" hasCustomPrompt="1"/>
          </p:nvPr>
        </p:nvSpPr>
        <p:spPr>
          <a:xfrm>
            <a:off x="1620000" y="2340000"/>
            <a:ext cx="7200000" cy="540000"/>
          </a:xfrm>
        </p:spPr>
        <p:txBody>
          <a:bodyPr>
            <a:noAutofit/>
          </a:bodyPr>
          <a:lstStyle>
            <a:lvl1pPr marL="0" indent="0" algn="r">
              <a:spcBef>
                <a:spcPts val="0"/>
              </a:spcBef>
              <a:spcAft>
                <a:spcPts val="0"/>
              </a:spcAft>
              <a:buFont typeface="Arial" panose="020B0604020202020204" pitchFamily="34" charset="0"/>
              <a:buNone/>
              <a:defRPr sz="1600">
                <a:solidFill>
                  <a:schemeClr val="tx2"/>
                </a:solidFill>
              </a:defRPr>
            </a:lvl1pPr>
            <a:lvl2pPr marL="452735" indent="-174129">
              <a:buFont typeface="Arial" panose="020B0604020202020204" pitchFamily="34" charset="0"/>
              <a:buChar char="•"/>
              <a:defRPr/>
            </a:lvl2pPr>
            <a:lvl3pPr marL="696516" indent="-139304">
              <a:buFont typeface="Arial" panose="020B0604020202020204" pitchFamily="34" charset="0"/>
              <a:buChar char="•"/>
              <a:defRPr/>
            </a:lvl3pPr>
            <a:lvl4pPr marL="975122" indent="-139304">
              <a:buFont typeface="Arial" panose="020B0604020202020204" pitchFamily="34" charset="0"/>
              <a:buChar char="•"/>
              <a:defRPr/>
            </a:lvl4pPr>
            <a:lvl5pPr marL="1253729" indent="-139304">
              <a:buFont typeface="Arial" panose="020B0604020202020204" pitchFamily="34" charset="0"/>
              <a:buChar char="•"/>
              <a:defRPr/>
            </a:lvl5pPr>
          </a:lstStyle>
          <a:p>
            <a:pPr lvl="0"/>
            <a:r>
              <a:rPr lang="en-GB" dirty="0" smtClean="0"/>
              <a:t>Presented by Name, Job Title</a:t>
            </a:r>
          </a:p>
          <a:p>
            <a:pPr lvl="0"/>
            <a:r>
              <a:rPr lang="en-GB" dirty="0" smtClean="0"/>
              <a:t>Department / Team</a:t>
            </a:r>
            <a:endParaRPr lang="en-GB" dirty="0"/>
          </a:p>
        </p:txBody>
      </p:sp>
      <p:sp>
        <p:nvSpPr>
          <p:cNvPr id="5" name="Text Placeholder 2"/>
          <p:cNvSpPr>
            <a:spLocks noGrp="1"/>
          </p:cNvSpPr>
          <p:nvPr>
            <p:ph type="body" sz="quarter" idx="15" hasCustomPrompt="1"/>
          </p:nvPr>
        </p:nvSpPr>
        <p:spPr>
          <a:xfrm>
            <a:off x="5251853" y="4392001"/>
            <a:ext cx="2340000" cy="288000"/>
          </a:xfrm>
        </p:spPr>
        <p:txBody>
          <a:bodyPr anchor="ctr" anchorCtr="0">
            <a:noAutofit/>
          </a:bodyPr>
          <a:lstStyle>
            <a:lvl1pPr marL="0" indent="0" algn="l">
              <a:spcBef>
                <a:spcPts val="0"/>
              </a:spcBef>
              <a:spcAft>
                <a:spcPts val="0"/>
              </a:spcAft>
              <a:buNone/>
              <a:defRPr sz="1100" b="0" baseline="0">
                <a:solidFill>
                  <a:schemeClr val="tx2"/>
                </a:solidFill>
              </a:defRPr>
            </a:lvl1pPr>
          </a:lstStyle>
          <a:p>
            <a:pPr lvl="0"/>
            <a:r>
              <a:rPr lang="en-GB" dirty="0" smtClean="0"/>
              <a:t>BDB </a:t>
            </a:r>
            <a:r>
              <a:rPr lang="en-GB" dirty="0" err="1" smtClean="0"/>
              <a:t>Wi-fi</a:t>
            </a:r>
            <a:r>
              <a:rPr lang="en-GB" dirty="0" smtClean="0"/>
              <a:t> code</a:t>
            </a:r>
            <a:endParaRPr lang="en-GB" dirty="0"/>
          </a:p>
        </p:txBody>
      </p:sp>
    </p:spTree>
    <p:extLst>
      <p:ext uri="{BB962C8B-B14F-4D97-AF65-F5344CB8AC3E}">
        <p14:creationId xmlns:p14="http://schemas.microsoft.com/office/powerpoint/2010/main" val="1632980315"/>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61685" y="817297"/>
            <a:ext cx="5858634" cy="2937408"/>
          </a:xfrm>
        </p:spPr>
        <p:txBody>
          <a:bodyPr anchor="ctr" anchorCtr="0">
            <a:normAutofit/>
          </a:bodyPr>
          <a:lstStyle>
            <a:lvl1pPr algn="r">
              <a:defRPr sz="2400">
                <a:solidFill>
                  <a:schemeClr val="tx2"/>
                </a:solidFill>
              </a:defRPr>
            </a:lvl1pPr>
          </a:lstStyle>
          <a:p>
            <a:r>
              <a:rPr lang="en-GB" dirty="0" smtClean="0"/>
              <a:t>CLICK TO EDIT</a:t>
            </a:r>
            <a:br>
              <a:rPr lang="en-GB" dirty="0" smtClean="0"/>
            </a:br>
            <a:r>
              <a:rPr lang="en-GB" dirty="0" smtClean="0"/>
              <a:t>DIVIDER PAGE TEXT</a:t>
            </a:r>
            <a:endParaRPr lang="en-GB" dirty="0"/>
          </a:p>
        </p:txBody>
      </p:sp>
    </p:spTree>
    <p:extLst>
      <p:ext uri="{BB962C8B-B14F-4D97-AF65-F5344CB8AC3E}">
        <p14:creationId xmlns:p14="http://schemas.microsoft.com/office/powerpoint/2010/main" val="419182130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 Single">
    <p:spTree>
      <p:nvGrpSpPr>
        <p:cNvPr id="1" name=""/>
        <p:cNvGrpSpPr/>
        <p:nvPr/>
      </p:nvGrpSpPr>
      <p:grpSpPr>
        <a:xfrm>
          <a:off x="0" y="0"/>
          <a:ext cx="0" cy="0"/>
          <a:chOff x="0" y="0"/>
          <a:chExt cx="0" cy="0"/>
        </a:xfrm>
      </p:grpSpPr>
      <p:sp>
        <p:nvSpPr>
          <p:cNvPr id="11" name="Line 8"/>
          <p:cNvSpPr>
            <a:spLocks noChangeShapeType="1"/>
          </p:cNvSpPr>
          <p:nvPr userDrawn="1"/>
        </p:nvSpPr>
        <p:spPr bwMode="auto">
          <a:xfrm>
            <a:off x="270000" y="4860000"/>
            <a:ext cx="8640000" cy="0"/>
          </a:xfrm>
          <a:prstGeom prst="line">
            <a:avLst/>
          </a:prstGeom>
          <a:noFill/>
          <a:ln w="12700">
            <a:solidFill>
              <a:srgbClr val="051E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5" name="Footer Placeholder 4"/>
          <p:cNvSpPr>
            <a:spLocks noGrp="1"/>
          </p:cNvSpPr>
          <p:nvPr>
            <p:ph type="ftr" sz="quarter" idx="10"/>
          </p:nvPr>
        </p:nvSpPr>
        <p:spPr/>
        <p:txBody>
          <a:bodyPr/>
          <a:lstStyle/>
          <a:p>
            <a:endParaRPr lang="en-GB" dirty="0"/>
          </a:p>
        </p:txBody>
      </p:sp>
      <p:sp>
        <p:nvSpPr>
          <p:cNvPr id="6" name="Slide Number Placeholder 5"/>
          <p:cNvSpPr>
            <a:spLocks noGrp="1"/>
          </p:cNvSpPr>
          <p:nvPr>
            <p:ph type="sldNum" sz="quarter" idx="11"/>
          </p:nvPr>
        </p:nvSpPr>
        <p:spPr/>
        <p:txBody>
          <a:bodyPr/>
          <a:lstStyle/>
          <a:p>
            <a:fld id="{9C339539-FC25-4D3F-8E85-7177AA1EE7EC}" type="slidenum">
              <a:rPr lang="en-GB" smtClean="0"/>
              <a:pPr/>
              <a:t>‹#›</a:t>
            </a:fld>
            <a:endParaRPr lang="en-GB" dirty="0"/>
          </a:p>
        </p:txBody>
      </p:sp>
      <p:sp>
        <p:nvSpPr>
          <p:cNvPr id="3" name="Title 2"/>
          <p:cNvSpPr>
            <a:spLocks noGrp="1"/>
          </p:cNvSpPr>
          <p:nvPr>
            <p:ph type="title" hasCustomPrompt="1"/>
          </p:nvPr>
        </p:nvSpPr>
        <p:spPr/>
        <p:txBody>
          <a:bodyPr/>
          <a:lstStyle/>
          <a:p>
            <a:r>
              <a:rPr lang="en-US" dirty="0" smtClean="0"/>
              <a:t>Click to edit Content Title</a:t>
            </a:r>
            <a:endParaRPr lang="en-GB" dirty="0"/>
          </a:p>
        </p:txBody>
      </p:sp>
      <p:sp>
        <p:nvSpPr>
          <p:cNvPr id="14" name="Text Placeholder 2"/>
          <p:cNvSpPr>
            <a:spLocks noGrp="1"/>
          </p:cNvSpPr>
          <p:nvPr>
            <p:ph idx="1"/>
          </p:nvPr>
        </p:nvSpPr>
        <p:spPr>
          <a:xfrm>
            <a:off x="270000" y="1350000"/>
            <a:ext cx="8640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44"/>
          <a:stretch/>
        </p:blipFill>
        <p:spPr>
          <a:xfrm>
            <a:off x="6350" y="0"/>
            <a:ext cx="9137650" cy="432000"/>
          </a:xfrm>
          <a:prstGeom prst="rect">
            <a:avLst/>
          </a:prstGeom>
        </p:spPr>
      </p:pic>
    </p:spTree>
    <p:extLst>
      <p:ext uri="{BB962C8B-B14F-4D97-AF65-F5344CB8AC3E}">
        <p14:creationId xmlns:p14="http://schemas.microsoft.com/office/powerpoint/2010/main" val="4056246985"/>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 Double">
    <p:spTree>
      <p:nvGrpSpPr>
        <p:cNvPr id="1" name=""/>
        <p:cNvGrpSpPr/>
        <p:nvPr/>
      </p:nvGrpSpPr>
      <p:grpSpPr>
        <a:xfrm>
          <a:off x="0" y="0"/>
          <a:ext cx="0" cy="0"/>
          <a:chOff x="0" y="0"/>
          <a:chExt cx="0" cy="0"/>
        </a:xfrm>
      </p:grpSpPr>
      <p:sp>
        <p:nvSpPr>
          <p:cNvPr id="13" name="Line 8"/>
          <p:cNvSpPr>
            <a:spLocks noChangeShapeType="1"/>
          </p:cNvSpPr>
          <p:nvPr userDrawn="1"/>
        </p:nvSpPr>
        <p:spPr bwMode="auto">
          <a:xfrm>
            <a:off x="270000" y="4860000"/>
            <a:ext cx="8640000" cy="0"/>
          </a:xfrm>
          <a:prstGeom prst="line">
            <a:avLst/>
          </a:prstGeom>
          <a:noFill/>
          <a:ln w="12700">
            <a:solidFill>
              <a:srgbClr val="051E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5" name="Title 4"/>
          <p:cNvSpPr>
            <a:spLocks noGrp="1"/>
          </p:cNvSpPr>
          <p:nvPr>
            <p:ph type="title"/>
          </p:nvPr>
        </p:nvSpPr>
        <p:spPr>
          <a:xfrm>
            <a:off x="270000" y="539999"/>
            <a:ext cx="8640000" cy="675000"/>
          </a:xfrm>
        </p:spPr>
        <p:txBody>
          <a:bodyPr/>
          <a:lstStyle/>
          <a:p>
            <a:r>
              <a:rPr lang="en-US" dirty="0" smtClean="0"/>
              <a:t>Click to edit Master title style</a:t>
            </a:r>
            <a:endParaRPr lang="en-GB" dirty="0"/>
          </a:p>
        </p:txBody>
      </p:sp>
      <p:sp>
        <p:nvSpPr>
          <p:cNvPr id="10" name="Text Placeholder 2"/>
          <p:cNvSpPr>
            <a:spLocks noGrp="1"/>
          </p:cNvSpPr>
          <p:nvPr>
            <p:ph idx="1"/>
          </p:nvPr>
        </p:nvSpPr>
        <p:spPr>
          <a:xfrm>
            <a:off x="270000" y="1350000"/>
            <a:ext cx="4185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Placeholder 2"/>
          <p:cNvSpPr>
            <a:spLocks noGrp="1"/>
          </p:cNvSpPr>
          <p:nvPr>
            <p:ph idx="12"/>
          </p:nvPr>
        </p:nvSpPr>
        <p:spPr>
          <a:xfrm>
            <a:off x="4725000" y="1350000"/>
            <a:ext cx="4185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Footer Placeholder 6"/>
          <p:cNvSpPr>
            <a:spLocks noGrp="1"/>
          </p:cNvSpPr>
          <p:nvPr>
            <p:ph type="ftr" sz="quarter" idx="13"/>
          </p:nvPr>
        </p:nvSpPr>
        <p:spPr/>
        <p:txBody>
          <a:bodyPr/>
          <a:lstStyle/>
          <a:p>
            <a:endParaRPr lang="en-GB" dirty="0"/>
          </a:p>
        </p:txBody>
      </p:sp>
      <p:sp>
        <p:nvSpPr>
          <p:cNvPr id="9" name="Slide Number Placeholder 8"/>
          <p:cNvSpPr>
            <a:spLocks noGrp="1"/>
          </p:cNvSpPr>
          <p:nvPr>
            <p:ph type="sldNum" sz="quarter" idx="14"/>
          </p:nvPr>
        </p:nvSpPr>
        <p:spPr/>
        <p:txBody>
          <a:bodyPr/>
          <a:lstStyle/>
          <a:p>
            <a:fld id="{9C339539-FC25-4D3F-8E85-7177AA1EE7EC}" type="slidenum">
              <a:rPr lang="en-GB" smtClean="0"/>
              <a:pPr/>
              <a:t>‹#›</a:t>
            </a:fld>
            <a:endParaRPr lang="en-GB" dirty="0"/>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844"/>
          <a:stretch/>
        </p:blipFill>
        <p:spPr>
          <a:xfrm>
            <a:off x="6350" y="0"/>
            <a:ext cx="9137650" cy="432000"/>
          </a:xfrm>
          <a:prstGeom prst="rect">
            <a:avLst/>
          </a:prstGeom>
        </p:spPr>
      </p:pic>
    </p:spTree>
    <p:extLst>
      <p:ext uri="{BB962C8B-B14F-4D97-AF65-F5344CB8AC3E}">
        <p14:creationId xmlns:p14="http://schemas.microsoft.com/office/powerpoint/2010/main" val="3028390954"/>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 Single Red">
    <p:spTree>
      <p:nvGrpSpPr>
        <p:cNvPr id="1" name=""/>
        <p:cNvGrpSpPr/>
        <p:nvPr/>
      </p:nvGrpSpPr>
      <p:grpSpPr>
        <a:xfrm>
          <a:off x="0" y="0"/>
          <a:ext cx="0" cy="0"/>
          <a:chOff x="0" y="0"/>
          <a:chExt cx="0" cy="0"/>
        </a:xfrm>
      </p:grpSpPr>
      <p:sp>
        <p:nvSpPr>
          <p:cNvPr id="17" name="Line 8"/>
          <p:cNvSpPr>
            <a:spLocks noChangeShapeType="1"/>
          </p:cNvSpPr>
          <p:nvPr userDrawn="1"/>
        </p:nvSpPr>
        <p:spPr bwMode="auto">
          <a:xfrm>
            <a:off x="270000" y="4860000"/>
            <a:ext cx="8640000" cy="0"/>
          </a:xfrm>
          <a:prstGeom prst="line">
            <a:avLst/>
          </a:prstGeom>
          <a:noFill/>
          <a:ln w="12700">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5" name="Title 4"/>
          <p:cNvSpPr>
            <a:spLocks noGrp="1"/>
          </p:cNvSpPr>
          <p:nvPr>
            <p:ph type="title"/>
          </p:nvPr>
        </p:nvSpPr>
        <p:spPr/>
        <p:txBody>
          <a:bodyPr/>
          <a:lstStyle>
            <a:lvl1pPr>
              <a:defRPr>
                <a:solidFill>
                  <a:schemeClr val="accent5"/>
                </a:solidFill>
              </a:defRPr>
            </a:lvl1pPr>
          </a:lstStyle>
          <a:p>
            <a:r>
              <a:rPr lang="en-US" dirty="0" smtClean="0"/>
              <a:t>Click to edit Master title style</a:t>
            </a:r>
            <a:endParaRPr lang="en-GB" dirty="0"/>
          </a:p>
        </p:txBody>
      </p:sp>
      <p:sp>
        <p:nvSpPr>
          <p:cNvPr id="6" name="Footer Placeholder 5"/>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fld id="{9C339539-FC25-4D3F-8E85-7177AA1EE7EC}" type="slidenum">
              <a:rPr lang="en-GB" smtClean="0"/>
              <a:pPr/>
              <a:t>‹#›</a:t>
            </a:fld>
            <a:endParaRPr lang="en-GB" dirty="0"/>
          </a:p>
        </p:txBody>
      </p:sp>
      <p:sp>
        <p:nvSpPr>
          <p:cNvPr id="8" name="Text Placeholder 2"/>
          <p:cNvSpPr>
            <a:spLocks noGrp="1"/>
          </p:cNvSpPr>
          <p:nvPr>
            <p:ph idx="1"/>
          </p:nvPr>
        </p:nvSpPr>
        <p:spPr>
          <a:xfrm>
            <a:off x="270000" y="1350000"/>
            <a:ext cx="8640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775"/>
          <a:stretch/>
        </p:blipFill>
        <p:spPr>
          <a:xfrm>
            <a:off x="0" y="0"/>
            <a:ext cx="9144000" cy="432000"/>
          </a:xfrm>
          <a:prstGeom prst="rect">
            <a:avLst/>
          </a:prstGeom>
        </p:spPr>
      </p:pic>
    </p:spTree>
    <p:extLst>
      <p:ext uri="{BB962C8B-B14F-4D97-AF65-F5344CB8AC3E}">
        <p14:creationId xmlns:p14="http://schemas.microsoft.com/office/powerpoint/2010/main" val="2732349450"/>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 Double Red">
    <p:spTree>
      <p:nvGrpSpPr>
        <p:cNvPr id="1" name=""/>
        <p:cNvGrpSpPr/>
        <p:nvPr/>
      </p:nvGrpSpPr>
      <p:grpSpPr>
        <a:xfrm>
          <a:off x="0" y="0"/>
          <a:ext cx="0" cy="0"/>
          <a:chOff x="0" y="0"/>
          <a:chExt cx="0" cy="0"/>
        </a:xfrm>
      </p:grpSpPr>
      <p:sp>
        <p:nvSpPr>
          <p:cNvPr id="17" name="Line 8"/>
          <p:cNvSpPr>
            <a:spLocks noChangeShapeType="1"/>
          </p:cNvSpPr>
          <p:nvPr userDrawn="1"/>
        </p:nvSpPr>
        <p:spPr bwMode="auto">
          <a:xfrm>
            <a:off x="270000" y="4860000"/>
            <a:ext cx="8640000" cy="0"/>
          </a:xfrm>
          <a:prstGeom prst="line">
            <a:avLst/>
          </a:prstGeom>
          <a:noFill/>
          <a:ln w="12700">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 name="Title 3"/>
          <p:cNvSpPr>
            <a:spLocks noGrp="1"/>
          </p:cNvSpPr>
          <p:nvPr>
            <p:ph type="title"/>
          </p:nvPr>
        </p:nvSpPr>
        <p:spPr>
          <a:xfrm>
            <a:off x="270000" y="540000"/>
            <a:ext cx="8640000" cy="675000"/>
          </a:xfrm>
        </p:spPr>
        <p:txBody>
          <a:bodyPr/>
          <a:lstStyle>
            <a:lvl1pPr>
              <a:defRPr>
                <a:solidFill>
                  <a:schemeClr val="accent5"/>
                </a:solidFill>
              </a:defRPr>
            </a:lvl1pPr>
          </a:lstStyle>
          <a:p>
            <a:r>
              <a:rPr lang="en-US" dirty="0" smtClean="0"/>
              <a:t>Click to edit Master title style</a:t>
            </a:r>
            <a:endParaRPr lang="en-GB" dirty="0"/>
          </a:p>
        </p:txBody>
      </p:sp>
      <p:sp>
        <p:nvSpPr>
          <p:cNvPr id="10" name="Text Placeholder 2"/>
          <p:cNvSpPr>
            <a:spLocks noGrp="1"/>
          </p:cNvSpPr>
          <p:nvPr>
            <p:ph idx="1"/>
          </p:nvPr>
        </p:nvSpPr>
        <p:spPr>
          <a:xfrm>
            <a:off x="270000" y="1350000"/>
            <a:ext cx="4185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Placeholder 2"/>
          <p:cNvSpPr>
            <a:spLocks noGrp="1"/>
          </p:cNvSpPr>
          <p:nvPr>
            <p:ph idx="13"/>
          </p:nvPr>
        </p:nvSpPr>
        <p:spPr>
          <a:xfrm>
            <a:off x="4725000" y="1350000"/>
            <a:ext cx="4185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4"/>
          </p:nvPr>
        </p:nvSpPr>
        <p:spPr/>
        <p:txBody>
          <a:bodyPr/>
          <a:lstStyle/>
          <a:p>
            <a:endParaRPr lang="en-GB" dirty="0"/>
          </a:p>
        </p:txBody>
      </p:sp>
      <p:sp>
        <p:nvSpPr>
          <p:cNvPr id="6" name="Slide Number Placeholder 5"/>
          <p:cNvSpPr>
            <a:spLocks noGrp="1"/>
          </p:cNvSpPr>
          <p:nvPr>
            <p:ph type="sldNum" sz="quarter" idx="15"/>
          </p:nvPr>
        </p:nvSpPr>
        <p:spPr/>
        <p:txBody>
          <a:bodyPr/>
          <a:lstStyle/>
          <a:p>
            <a:fld id="{9C339539-FC25-4D3F-8E85-7177AA1EE7EC}" type="slidenum">
              <a:rPr lang="en-GB" smtClean="0"/>
              <a:pPr/>
              <a:t>‹#›</a:t>
            </a:fld>
            <a:endParaRPr lang="en-GB"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775"/>
          <a:stretch/>
        </p:blipFill>
        <p:spPr>
          <a:xfrm>
            <a:off x="0" y="0"/>
            <a:ext cx="9144000" cy="432000"/>
          </a:xfrm>
          <a:prstGeom prst="rect">
            <a:avLst/>
          </a:prstGeom>
        </p:spPr>
      </p:pic>
    </p:spTree>
    <p:extLst>
      <p:ext uri="{BB962C8B-B14F-4D97-AF65-F5344CB8AC3E}">
        <p14:creationId xmlns:p14="http://schemas.microsoft.com/office/powerpoint/2010/main" val="66782643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 Single Orange">
    <p:spTree>
      <p:nvGrpSpPr>
        <p:cNvPr id="1" name=""/>
        <p:cNvGrpSpPr/>
        <p:nvPr/>
      </p:nvGrpSpPr>
      <p:grpSpPr>
        <a:xfrm>
          <a:off x="0" y="0"/>
          <a:ext cx="0" cy="0"/>
          <a:chOff x="0" y="0"/>
          <a:chExt cx="0" cy="0"/>
        </a:xfrm>
      </p:grpSpPr>
      <p:sp>
        <p:nvSpPr>
          <p:cNvPr id="12" name="Line 8"/>
          <p:cNvSpPr>
            <a:spLocks noChangeShapeType="1"/>
          </p:cNvSpPr>
          <p:nvPr userDrawn="1"/>
        </p:nvSpPr>
        <p:spPr bwMode="auto">
          <a:xfrm>
            <a:off x="270000" y="4860000"/>
            <a:ext cx="8640000"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5" name="Title 4"/>
          <p:cNvSpPr>
            <a:spLocks noGrp="1"/>
          </p:cNvSpPr>
          <p:nvPr>
            <p:ph type="title"/>
          </p:nvPr>
        </p:nvSpPr>
        <p:spPr/>
        <p:txBody>
          <a:bodyPr/>
          <a:lstStyle>
            <a:lvl1pPr>
              <a:defRPr>
                <a:solidFill>
                  <a:schemeClr val="accent2"/>
                </a:solidFill>
              </a:defRPr>
            </a:lvl1pPr>
          </a:lstStyle>
          <a:p>
            <a:r>
              <a:rPr lang="en-US" dirty="0" smtClean="0"/>
              <a:t>Click to edit Master title style</a:t>
            </a:r>
            <a:endParaRPr lang="en-GB" dirty="0"/>
          </a:p>
        </p:txBody>
      </p:sp>
      <p:sp>
        <p:nvSpPr>
          <p:cNvPr id="6" name="Footer Placeholder 5"/>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fld id="{9C339539-FC25-4D3F-8E85-7177AA1EE7EC}" type="slidenum">
              <a:rPr lang="en-GB" smtClean="0"/>
              <a:pPr/>
              <a:t>‹#›</a:t>
            </a:fld>
            <a:endParaRPr lang="en-GB" dirty="0"/>
          </a:p>
        </p:txBody>
      </p:sp>
      <p:sp>
        <p:nvSpPr>
          <p:cNvPr id="8" name="Text Placeholder 2"/>
          <p:cNvSpPr>
            <a:spLocks noGrp="1"/>
          </p:cNvSpPr>
          <p:nvPr>
            <p:ph idx="1"/>
          </p:nvPr>
        </p:nvSpPr>
        <p:spPr>
          <a:xfrm>
            <a:off x="270000" y="1350000"/>
            <a:ext cx="8640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775"/>
          <a:stretch/>
        </p:blipFill>
        <p:spPr>
          <a:xfrm>
            <a:off x="0" y="0"/>
            <a:ext cx="9144000" cy="432000"/>
          </a:xfrm>
          <a:prstGeom prst="rect">
            <a:avLst/>
          </a:prstGeom>
        </p:spPr>
      </p:pic>
    </p:spTree>
    <p:extLst>
      <p:ext uri="{BB962C8B-B14F-4D97-AF65-F5344CB8AC3E}">
        <p14:creationId xmlns:p14="http://schemas.microsoft.com/office/powerpoint/2010/main" val="1498949984"/>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0000" y="1350000"/>
            <a:ext cx="8640000" cy="3456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1692000" y="4896000"/>
            <a:ext cx="6660000" cy="180000"/>
          </a:xfrm>
          <a:prstGeom prst="rect">
            <a:avLst/>
          </a:prstGeom>
        </p:spPr>
        <p:txBody>
          <a:bodyPr vert="horz" lIns="91440" tIns="45720" rIns="91440" bIns="45720" rtlCol="0" anchor="ctr"/>
          <a:lstStyle>
            <a:lvl1pPr algn="l">
              <a:defRPr sz="800" cap="none" baseline="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32000" y="4896000"/>
            <a:ext cx="360000" cy="180000"/>
          </a:xfrm>
          <a:prstGeom prst="rect">
            <a:avLst/>
          </a:prstGeom>
        </p:spPr>
        <p:txBody>
          <a:bodyPr vert="horz" lIns="91440" tIns="45720" rIns="91440" bIns="45720" rtlCol="0" anchor="ctr"/>
          <a:lstStyle>
            <a:lvl1pPr algn="r">
              <a:defRPr sz="800" cap="all" baseline="0">
                <a:solidFill>
                  <a:schemeClr val="tx1">
                    <a:tint val="75000"/>
                  </a:schemeClr>
                </a:solidFill>
              </a:defRPr>
            </a:lvl1pPr>
          </a:lstStyle>
          <a:p>
            <a:fld id="{9C339539-FC25-4D3F-8E85-7177AA1EE7EC}" type="slidenum">
              <a:rPr lang="en-GB" smtClean="0"/>
              <a:pPr/>
              <a:t>‹#›</a:t>
            </a:fld>
            <a:endParaRPr lang="en-GB" dirty="0"/>
          </a:p>
        </p:txBody>
      </p:sp>
      <p:sp>
        <p:nvSpPr>
          <p:cNvPr id="9" name="Title Placeholder 8"/>
          <p:cNvSpPr>
            <a:spLocks noGrp="1"/>
          </p:cNvSpPr>
          <p:nvPr>
            <p:ph type="title"/>
          </p:nvPr>
        </p:nvSpPr>
        <p:spPr>
          <a:xfrm>
            <a:off x="270000" y="540000"/>
            <a:ext cx="8640000" cy="675000"/>
          </a:xfrm>
          <a:prstGeom prst="rect">
            <a:avLst/>
          </a:prstGeom>
        </p:spPr>
        <p:txBody>
          <a:bodyPr vert="horz" lIns="91440" tIns="45720" rIns="91440" bIns="45720" rtlCol="0" anchor="ctr" anchorCtr="0">
            <a:normAutofit/>
          </a:bodyPr>
          <a:lstStyle/>
          <a:p>
            <a:r>
              <a:rPr lang="en-US" dirty="0" smtClean="0"/>
              <a:t>Click to edit Content Title</a:t>
            </a:r>
            <a:endParaRPr lang="en-GB" dirty="0"/>
          </a:p>
        </p:txBody>
      </p:sp>
    </p:spTree>
  </p:cSld>
  <p:clrMap bg1="lt1" tx1="dk1" bg2="lt2" tx2="dk2" accent1="accent1" accent2="accent2" accent3="accent3" accent4="accent4" accent5="accent5" accent6="accent6" hlink="hlink" folHlink="folHlink"/>
  <p:sldLayoutIdLst>
    <p:sldLayoutId id="2147483677" r:id="rId1"/>
    <p:sldLayoutId id="2147483687" r:id="rId2"/>
    <p:sldLayoutId id="2147483653" r:id="rId3"/>
    <p:sldLayoutId id="2147483676" r:id="rId4"/>
    <p:sldLayoutId id="2147483654" r:id="rId5"/>
    <p:sldLayoutId id="2147483678" r:id="rId6"/>
    <p:sldLayoutId id="2147483672" r:id="rId7"/>
    <p:sldLayoutId id="2147483679" r:id="rId8"/>
    <p:sldLayoutId id="2147483670" r:id="rId9"/>
    <p:sldLayoutId id="2147483680" r:id="rId10"/>
    <p:sldLayoutId id="2147483673" r:id="rId11"/>
    <p:sldLayoutId id="2147483681" r:id="rId12"/>
    <p:sldLayoutId id="2147483683" r:id="rId13"/>
    <p:sldLayoutId id="2147483674" r:id="rId14"/>
    <p:sldLayoutId id="2147483675" r:id="rId15"/>
    <p:sldLayoutId id="2147483682" r:id="rId16"/>
    <p:sldLayoutId id="2147483685" r:id="rId17"/>
    <p:sldLayoutId id="2147483686" r:id="rId18"/>
    <p:sldLayoutId id="2147483688" r:id="rId19"/>
  </p:sldLayoutIdLst>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2400" b="1" cap="none" baseline="0">
          <a:solidFill>
            <a:schemeClr val="tx2"/>
          </a:solidFill>
          <a:latin typeface="+mj-lt"/>
          <a:ea typeface="+mj-ea"/>
          <a:cs typeface="+mj-cs"/>
        </a:defRPr>
      </a:lvl1pPr>
      <a:lvl2pPr algn="l" rtl="0" eaLnBrk="0" fontAlgn="base" hangingPunct="0">
        <a:spcBef>
          <a:spcPct val="0"/>
        </a:spcBef>
        <a:spcAft>
          <a:spcPct val="0"/>
        </a:spcAft>
        <a:defRPr sz="1950" b="1">
          <a:solidFill>
            <a:srgbClr val="051E58"/>
          </a:solidFill>
          <a:latin typeface="Arial" charset="0"/>
          <a:ea typeface="ＭＳ Ｐゴシック" charset="0"/>
          <a:cs typeface="Arial" charset="0"/>
        </a:defRPr>
      </a:lvl2pPr>
      <a:lvl3pPr algn="l" rtl="0" eaLnBrk="0" fontAlgn="base" hangingPunct="0">
        <a:spcBef>
          <a:spcPct val="0"/>
        </a:spcBef>
        <a:spcAft>
          <a:spcPct val="0"/>
        </a:spcAft>
        <a:defRPr sz="1950" b="1">
          <a:solidFill>
            <a:srgbClr val="051E58"/>
          </a:solidFill>
          <a:latin typeface="Arial" charset="0"/>
          <a:ea typeface="ＭＳ Ｐゴシック" charset="0"/>
          <a:cs typeface="Arial" charset="0"/>
        </a:defRPr>
      </a:lvl3pPr>
      <a:lvl4pPr algn="l" rtl="0" eaLnBrk="0" fontAlgn="base" hangingPunct="0">
        <a:spcBef>
          <a:spcPct val="0"/>
        </a:spcBef>
        <a:spcAft>
          <a:spcPct val="0"/>
        </a:spcAft>
        <a:defRPr sz="1950" b="1">
          <a:solidFill>
            <a:srgbClr val="051E58"/>
          </a:solidFill>
          <a:latin typeface="Arial" charset="0"/>
          <a:ea typeface="ＭＳ Ｐゴシック" charset="0"/>
          <a:cs typeface="Arial" charset="0"/>
        </a:defRPr>
      </a:lvl4pPr>
      <a:lvl5pPr algn="l" rtl="0" eaLnBrk="0" fontAlgn="base" hangingPunct="0">
        <a:spcBef>
          <a:spcPct val="0"/>
        </a:spcBef>
        <a:spcAft>
          <a:spcPct val="0"/>
        </a:spcAft>
        <a:defRPr sz="1950" b="1">
          <a:solidFill>
            <a:srgbClr val="051E58"/>
          </a:solidFill>
          <a:latin typeface="Arial" charset="0"/>
          <a:ea typeface="ＭＳ Ｐゴシック" charset="0"/>
          <a:cs typeface="Arial" charset="0"/>
        </a:defRPr>
      </a:lvl5pPr>
      <a:lvl6pPr marL="278606" algn="l" rtl="0" fontAlgn="base">
        <a:spcBef>
          <a:spcPct val="0"/>
        </a:spcBef>
        <a:spcAft>
          <a:spcPct val="0"/>
        </a:spcAft>
        <a:defRPr sz="1950" b="1">
          <a:solidFill>
            <a:srgbClr val="051E58"/>
          </a:solidFill>
          <a:latin typeface="Arial" charset="0"/>
          <a:ea typeface="ＭＳ Ｐゴシック" charset="0"/>
          <a:cs typeface="Arial" charset="0"/>
        </a:defRPr>
      </a:lvl6pPr>
      <a:lvl7pPr marL="557213" algn="l" rtl="0" fontAlgn="base">
        <a:spcBef>
          <a:spcPct val="0"/>
        </a:spcBef>
        <a:spcAft>
          <a:spcPct val="0"/>
        </a:spcAft>
        <a:defRPr sz="1950" b="1">
          <a:solidFill>
            <a:srgbClr val="051E58"/>
          </a:solidFill>
          <a:latin typeface="Arial" charset="0"/>
          <a:ea typeface="ＭＳ Ｐゴシック" charset="0"/>
          <a:cs typeface="Arial" charset="0"/>
        </a:defRPr>
      </a:lvl7pPr>
      <a:lvl8pPr marL="835819" algn="l" rtl="0" fontAlgn="base">
        <a:spcBef>
          <a:spcPct val="0"/>
        </a:spcBef>
        <a:spcAft>
          <a:spcPct val="0"/>
        </a:spcAft>
        <a:defRPr sz="1950" b="1">
          <a:solidFill>
            <a:srgbClr val="051E58"/>
          </a:solidFill>
          <a:latin typeface="Arial" charset="0"/>
          <a:ea typeface="ＭＳ Ｐゴシック" charset="0"/>
          <a:cs typeface="Arial" charset="0"/>
        </a:defRPr>
      </a:lvl8pPr>
      <a:lvl9pPr marL="1114425" algn="l" rtl="0" fontAlgn="base">
        <a:spcBef>
          <a:spcPct val="0"/>
        </a:spcBef>
        <a:spcAft>
          <a:spcPct val="0"/>
        </a:spcAft>
        <a:defRPr sz="1950" b="1">
          <a:solidFill>
            <a:srgbClr val="051E58"/>
          </a:solidFill>
          <a:latin typeface="Arial" charset="0"/>
          <a:ea typeface="ＭＳ Ｐゴシック" charset="0"/>
          <a:cs typeface="Arial" charset="0"/>
        </a:defRPr>
      </a:lvl9pPr>
    </p:titleStyle>
    <p:bodyStyle>
      <a:lvl1pPr marL="358775" indent="-358775" algn="l" rtl="0" eaLnBrk="0" fontAlgn="base" hangingPunct="0">
        <a:lnSpc>
          <a:spcPct val="100000"/>
        </a:lnSpc>
        <a:spcBef>
          <a:spcPts val="600"/>
        </a:spcBef>
        <a:spcAft>
          <a:spcPts val="100"/>
        </a:spcAft>
        <a:buSzPct val="100000"/>
        <a:buFontTx/>
        <a:buBlip>
          <a:blip r:embed="rId21"/>
        </a:buBlip>
        <a:defRPr sz="2000">
          <a:solidFill>
            <a:schemeClr val="tx2"/>
          </a:solidFill>
          <a:latin typeface="+mn-lt"/>
          <a:ea typeface="+mn-ea"/>
          <a:cs typeface="+mn-cs"/>
        </a:defRPr>
      </a:lvl1pPr>
      <a:lvl2pPr marL="631825" indent="-284163" algn="l" rtl="0" eaLnBrk="0" fontAlgn="base" hangingPunct="0">
        <a:lnSpc>
          <a:spcPct val="100000"/>
        </a:lnSpc>
        <a:spcBef>
          <a:spcPts val="0"/>
        </a:spcBef>
        <a:spcAft>
          <a:spcPts val="100"/>
        </a:spcAft>
        <a:buSzPct val="100000"/>
        <a:buFontTx/>
        <a:buBlip>
          <a:blip r:embed="rId21"/>
        </a:buBlip>
        <a:tabLst/>
        <a:defRPr sz="1800">
          <a:solidFill>
            <a:schemeClr val="tx2"/>
          </a:solidFill>
          <a:latin typeface="+mn-lt"/>
          <a:ea typeface="Arial" charset="0"/>
          <a:cs typeface="+mn-cs"/>
        </a:defRPr>
      </a:lvl2pPr>
      <a:lvl3pPr marL="892175" indent="-260350" algn="l" rtl="0" eaLnBrk="0" fontAlgn="base" hangingPunct="0">
        <a:lnSpc>
          <a:spcPct val="100000"/>
        </a:lnSpc>
        <a:spcBef>
          <a:spcPts val="0"/>
        </a:spcBef>
        <a:spcAft>
          <a:spcPts val="100"/>
        </a:spcAft>
        <a:buSzPct val="100000"/>
        <a:buFontTx/>
        <a:buBlip>
          <a:blip r:embed="rId21"/>
        </a:buBlip>
        <a:defRPr sz="1800">
          <a:solidFill>
            <a:schemeClr val="tx2"/>
          </a:solidFill>
          <a:latin typeface="+mn-lt"/>
          <a:ea typeface="Arial" charset="0"/>
          <a:cs typeface="+mn-cs"/>
        </a:defRPr>
      </a:lvl3pPr>
      <a:lvl4pPr marL="1077913" marR="0" indent="-185738" algn="l" defTabSz="557213" rtl="0" eaLnBrk="0" fontAlgn="base" latinLnBrk="0" hangingPunct="0">
        <a:lnSpc>
          <a:spcPct val="100000"/>
        </a:lnSpc>
        <a:spcBef>
          <a:spcPts val="0"/>
        </a:spcBef>
        <a:spcAft>
          <a:spcPts val="100"/>
        </a:spcAft>
        <a:buClrTx/>
        <a:buSzPct val="100000"/>
        <a:buFontTx/>
        <a:buBlip>
          <a:blip r:embed="rId21"/>
        </a:buBlip>
        <a:tabLst/>
        <a:defRPr sz="1800">
          <a:solidFill>
            <a:schemeClr val="tx2"/>
          </a:solidFill>
          <a:latin typeface="+mn-lt"/>
          <a:ea typeface="Arial" charset="0"/>
          <a:cs typeface="+mn-cs"/>
        </a:defRPr>
      </a:lvl4pPr>
      <a:lvl5pPr marL="1253729" indent="-139304" algn="l" rtl="0" eaLnBrk="0" fontAlgn="base" hangingPunct="0">
        <a:spcBef>
          <a:spcPct val="20000"/>
        </a:spcBef>
        <a:spcAft>
          <a:spcPct val="0"/>
        </a:spcAft>
        <a:buFont typeface="Wingdings 2" panose="05020102010507070707" pitchFamily="18" charset="2"/>
        <a:buBlip>
          <a:blip r:embed="rId22"/>
        </a:buBlip>
        <a:defRPr sz="1219">
          <a:solidFill>
            <a:srgbClr val="051E58"/>
          </a:solidFill>
          <a:latin typeface="+mn-lt"/>
          <a:ea typeface="Arial" charset="0"/>
          <a:cs typeface="+mn-cs"/>
        </a:defRPr>
      </a:lvl5pPr>
      <a:lvl6pPr marL="1532335" indent="-139304" algn="l" rtl="0" fontAlgn="base">
        <a:spcBef>
          <a:spcPct val="20000"/>
        </a:spcBef>
        <a:spcAft>
          <a:spcPct val="0"/>
        </a:spcAft>
        <a:buFont typeface="Wingdings 2" charset="0"/>
        <a:buBlip>
          <a:blip r:embed="rId22"/>
        </a:buBlip>
        <a:defRPr sz="1219">
          <a:solidFill>
            <a:srgbClr val="051E58"/>
          </a:solidFill>
          <a:latin typeface="+mn-lt"/>
          <a:ea typeface="Arial" charset="0"/>
          <a:cs typeface="+mn-cs"/>
        </a:defRPr>
      </a:lvl6pPr>
      <a:lvl7pPr marL="1810941" indent="-139304" algn="l" rtl="0" fontAlgn="base">
        <a:spcBef>
          <a:spcPct val="20000"/>
        </a:spcBef>
        <a:spcAft>
          <a:spcPct val="0"/>
        </a:spcAft>
        <a:buFont typeface="Wingdings 2" charset="0"/>
        <a:buBlip>
          <a:blip r:embed="rId22"/>
        </a:buBlip>
        <a:defRPr sz="1219">
          <a:solidFill>
            <a:srgbClr val="051E58"/>
          </a:solidFill>
          <a:latin typeface="+mn-lt"/>
          <a:ea typeface="Arial" charset="0"/>
          <a:cs typeface="+mn-cs"/>
        </a:defRPr>
      </a:lvl7pPr>
      <a:lvl8pPr marL="2089547" indent="-139304" algn="l" rtl="0" fontAlgn="base">
        <a:spcBef>
          <a:spcPct val="20000"/>
        </a:spcBef>
        <a:spcAft>
          <a:spcPct val="0"/>
        </a:spcAft>
        <a:buFont typeface="Wingdings 2" charset="0"/>
        <a:buBlip>
          <a:blip r:embed="rId22"/>
        </a:buBlip>
        <a:defRPr sz="1219">
          <a:solidFill>
            <a:srgbClr val="051E58"/>
          </a:solidFill>
          <a:latin typeface="+mn-lt"/>
          <a:ea typeface="Arial" charset="0"/>
          <a:cs typeface="+mn-cs"/>
        </a:defRPr>
      </a:lvl8pPr>
      <a:lvl9pPr marL="2368154" indent="-139304" algn="l" rtl="0" fontAlgn="base">
        <a:spcBef>
          <a:spcPct val="20000"/>
        </a:spcBef>
        <a:spcAft>
          <a:spcPct val="0"/>
        </a:spcAft>
        <a:buFont typeface="Wingdings 2" charset="0"/>
        <a:buBlip>
          <a:blip r:embed="rId22"/>
        </a:buBlip>
        <a:defRPr sz="1219">
          <a:solidFill>
            <a:srgbClr val="051E58"/>
          </a:solidFill>
          <a:latin typeface="+mn-lt"/>
          <a:ea typeface="Arial" charset="0"/>
          <a:cs typeface="+mn-cs"/>
        </a:defRPr>
      </a:lvl9pPr>
    </p:bodyStyle>
    <p:otherStyle>
      <a:defPPr>
        <a:defRPr lang="en-US"/>
      </a:defPPr>
      <a:lvl1pPr marL="0" algn="l" defTabSz="278606" rtl="0" eaLnBrk="1" latinLnBrk="0" hangingPunct="1">
        <a:defRPr sz="1097" kern="1200">
          <a:solidFill>
            <a:schemeClr val="tx1"/>
          </a:solidFill>
          <a:latin typeface="+mn-lt"/>
          <a:ea typeface="+mn-ea"/>
          <a:cs typeface="+mn-cs"/>
        </a:defRPr>
      </a:lvl1pPr>
      <a:lvl2pPr marL="278606" algn="l" defTabSz="278606" rtl="0" eaLnBrk="1" latinLnBrk="0" hangingPunct="1">
        <a:defRPr sz="1097" kern="1200">
          <a:solidFill>
            <a:schemeClr val="tx1"/>
          </a:solidFill>
          <a:latin typeface="+mn-lt"/>
          <a:ea typeface="+mn-ea"/>
          <a:cs typeface="+mn-cs"/>
        </a:defRPr>
      </a:lvl2pPr>
      <a:lvl3pPr marL="557213" algn="l" defTabSz="278606" rtl="0" eaLnBrk="1" latinLnBrk="0" hangingPunct="1">
        <a:defRPr sz="1097" kern="1200">
          <a:solidFill>
            <a:schemeClr val="tx1"/>
          </a:solidFill>
          <a:latin typeface="+mn-lt"/>
          <a:ea typeface="+mn-ea"/>
          <a:cs typeface="+mn-cs"/>
        </a:defRPr>
      </a:lvl3pPr>
      <a:lvl4pPr marL="835819" algn="l" defTabSz="278606" rtl="0" eaLnBrk="1" latinLnBrk="0" hangingPunct="1">
        <a:defRPr sz="1097" kern="1200">
          <a:solidFill>
            <a:schemeClr val="tx1"/>
          </a:solidFill>
          <a:latin typeface="+mn-lt"/>
          <a:ea typeface="+mn-ea"/>
          <a:cs typeface="+mn-cs"/>
        </a:defRPr>
      </a:lvl4pPr>
      <a:lvl5pPr marL="1114425" algn="l" defTabSz="278606" rtl="0" eaLnBrk="1" latinLnBrk="0" hangingPunct="1">
        <a:defRPr sz="1097" kern="1200">
          <a:solidFill>
            <a:schemeClr val="tx1"/>
          </a:solidFill>
          <a:latin typeface="+mn-lt"/>
          <a:ea typeface="+mn-ea"/>
          <a:cs typeface="+mn-cs"/>
        </a:defRPr>
      </a:lvl5pPr>
      <a:lvl6pPr marL="1393031" algn="l" defTabSz="278606" rtl="0" eaLnBrk="1" latinLnBrk="0" hangingPunct="1">
        <a:defRPr sz="1097" kern="1200">
          <a:solidFill>
            <a:schemeClr val="tx1"/>
          </a:solidFill>
          <a:latin typeface="+mn-lt"/>
          <a:ea typeface="+mn-ea"/>
          <a:cs typeface="+mn-cs"/>
        </a:defRPr>
      </a:lvl6pPr>
      <a:lvl7pPr marL="1671638" algn="l" defTabSz="278606" rtl="0" eaLnBrk="1" latinLnBrk="0" hangingPunct="1">
        <a:defRPr sz="1097" kern="1200">
          <a:solidFill>
            <a:schemeClr val="tx1"/>
          </a:solidFill>
          <a:latin typeface="+mn-lt"/>
          <a:ea typeface="+mn-ea"/>
          <a:cs typeface="+mn-cs"/>
        </a:defRPr>
      </a:lvl7pPr>
      <a:lvl8pPr marL="1950244" algn="l" defTabSz="278606" rtl="0" eaLnBrk="1" latinLnBrk="0" hangingPunct="1">
        <a:defRPr sz="1097" kern="1200">
          <a:solidFill>
            <a:schemeClr val="tx1"/>
          </a:solidFill>
          <a:latin typeface="+mn-lt"/>
          <a:ea typeface="+mn-ea"/>
          <a:cs typeface="+mn-cs"/>
        </a:defRPr>
      </a:lvl8pPr>
      <a:lvl9pPr marL="2228850" algn="l" defTabSz="278606" rtl="0" eaLnBrk="1" latinLnBrk="0" hangingPunct="1">
        <a:defRPr sz="1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jonathangray@bdbpitmans.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620000" y="2968903"/>
            <a:ext cx="7200000" cy="648000"/>
          </a:xfrm>
        </p:spPr>
        <p:txBody>
          <a:bodyPr/>
          <a:lstStyle/>
          <a:p>
            <a:r>
              <a:rPr lang="en-GB" dirty="0" smtClean="0"/>
              <a:t>24 April 2019</a:t>
            </a:r>
            <a:endParaRPr lang="en-GB" dirty="0"/>
          </a:p>
        </p:txBody>
      </p:sp>
      <p:sp>
        <p:nvSpPr>
          <p:cNvPr id="3" name="Text Placeholder 2"/>
          <p:cNvSpPr>
            <a:spLocks noGrp="1"/>
          </p:cNvSpPr>
          <p:nvPr>
            <p:ph type="body" sz="quarter" idx="14"/>
          </p:nvPr>
        </p:nvSpPr>
        <p:spPr/>
        <p:txBody>
          <a:bodyPr/>
          <a:lstStyle/>
          <a:p>
            <a:r>
              <a:rPr lang="en-GB" dirty="0" smtClean="0"/>
              <a:t>Jonathan </a:t>
            </a:r>
            <a:r>
              <a:rPr lang="en-GB" dirty="0" err="1" smtClean="0"/>
              <a:t>Gray</a:t>
            </a:r>
            <a:r>
              <a:rPr lang="en-GB" dirty="0" smtClean="0"/>
              <a:t>, Partner</a:t>
            </a:r>
            <a:endParaRPr lang="en-GB" dirty="0"/>
          </a:p>
        </p:txBody>
      </p:sp>
      <p:sp>
        <p:nvSpPr>
          <p:cNvPr id="4" name="Title 3"/>
          <p:cNvSpPr>
            <a:spLocks noGrp="1"/>
          </p:cNvSpPr>
          <p:nvPr>
            <p:ph type="title"/>
          </p:nvPr>
        </p:nvSpPr>
        <p:spPr>
          <a:xfrm>
            <a:off x="1620000" y="1100374"/>
            <a:ext cx="7200000" cy="720000"/>
          </a:xfrm>
        </p:spPr>
        <p:txBody>
          <a:bodyPr>
            <a:normAutofit fontScale="90000"/>
          </a:bodyPr>
          <a:lstStyle/>
          <a:p>
            <a:r>
              <a:rPr lang="en-GB" dirty="0"/>
              <a:t>An insurers’ guide to what makes a fair sickness absence procedure in the work place </a:t>
            </a:r>
            <a:r>
              <a:rPr lang="en-GB" dirty="0" smtClean="0"/>
              <a:t/>
            </a:r>
            <a:br>
              <a:rPr lang="en-GB" dirty="0" smtClean="0"/>
            </a:br>
            <a:r>
              <a:rPr lang="en-GB" dirty="0" smtClean="0"/>
              <a:t>based </a:t>
            </a:r>
            <a:r>
              <a:rPr lang="en-GB" dirty="0"/>
              <a:t>on recent case law</a:t>
            </a:r>
          </a:p>
        </p:txBody>
      </p:sp>
    </p:spTree>
    <p:extLst>
      <p:ext uri="{BB962C8B-B14F-4D97-AF65-F5344CB8AC3E}">
        <p14:creationId xmlns:p14="http://schemas.microsoft.com/office/powerpoint/2010/main" val="1477525271"/>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ICTS –v- </a:t>
            </a:r>
            <a:r>
              <a:rPr lang="en-GB" dirty="0" err="1" smtClean="0"/>
              <a:t>Visram</a:t>
            </a:r>
            <a:r>
              <a:rPr lang="en-GB" dirty="0" smtClean="0"/>
              <a:t> - Employee </a:t>
            </a:r>
            <a:r>
              <a:rPr lang="en-GB" dirty="0"/>
              <a:t>entitled to PHI benefits until he could return to the same job with the </a:t>
            </a:r>
            <a:r>
              <a:rPr lang="en-GB" dirty="0" smtClean="0"/>
              <a:t>employer</a:t>
            </a:r>
            <a:endParaRPr lang="en-GB" dirty="0"/>
          </a:p>
        </p:txBody>
      </p:sp>
      <p:sp>
        <p:nvSpPr>
          <p:cNvPr id="6" name="Content Placeholder 5"/>
          <p:cNvSpPr>
            <a:spLocks noGrp="1"/>
          </p:cNvSpPr>
          <p:nvPr>
            <p:ph idx="1"/>
          </p:nvPr>
        </p:nvSpPr>
        <p:spPr>
          <a:xfrm>
            <a:off x="270000" y="1350000"/>
            <a:ext cx="4212000" cy="3456000"/>
          </a:xfrm>
        </p:spPr>
        <p:txBody>
          <a:bodyPr>
            <a:normAutofit fontScale="55000" lnSpcReduction="20000"/>
          </a:bodyPr>
          <a:lstStyle/>
          <a:p>
            <a:endParaRPr lang="en-GB" dirty="0"/>
          </a:p>
          <a:p>
            <a:r>
              <a:rPr lang="en-GB" dirty="0"/>
              <a:t>In May 1992, Mr </a:t>
            </a:r>
            <a:r>
              <a:rPr lang="en-GB" dirty="0" err="1"/>
              <a:t>Visram</a:t>
            </a:r>
            <a:r>
              <a:rPr lang="en-GB" dirty="0"/>
              <a:t> started work at Heathrow Airport with American Airlines (AA). His contract of employment included a long-term disability benefits plan (the Plan), the details of which were set out in a booklet (the Booklet). The Plan is funded by an insurance policy (the Policy). </a:t>
            </a:r>
          </a:p>
          <a:p>
            <a:r>
              <a:rPr lang="en-GB" dirty="0"/>
              <a:t>The Booklet provides that benefits will commence 26 weeks after the start of the employee's absence and continue under the "earlier date of your return to work, death or retirement</a:t>
            </a:r>
            <a:r>
              <a:rPr lang="en-GB" dirty="0" smtClean="0"/>
              <a:t>".</a:t>
            </a:r>
            <a:endParaRPr lang="en-GB" dirty="0"/>
          </a:p>
          <a:p>
            <a:r>
              <a:rPr lang="en-GB" dirty="0"/>
              <a:t>The Policy provides that</a:t>
            </a:r>
            <a:r>
              <a:rPr lang="en-GB" dirty="0" smtClean="0"/>
              <a:t>:</a:t>
            </a:r>
            <a:endParaRPr lang="en-GB" dirty="0"/>
          </a:p>
          <a:p>
            <a:pPr lvl="1"/>
            <a:r>
              <a:rPr lang="en-GB" dirty="0"/>
              <a:t>An Insured Member will be entitled to benefit under the Policy but only so long as he is a Disabled Member. </a:t>
            </a:r>
          </a:p>
          <a:p>
            <a:pPr lvl="1"/>
            <a:r>
              <a:rPr lang="en-GB" dirty="0"/>
              <a:t>A Disabled Member is defined as an insured member who "is incapacitated by an illness or injury which prevents him from performing his own occupation". </a:t>
            </a:r>
          </a:p>
          <a:p>
            <a:pPr lvl="1"/>
            <a:r>
              <a:rPr lang="en-GB" dirty="0"/>
              <a:t>"his own occupation" is defined as "the essential duties required of the Insured Member in his occupation immediately prior to the commencement of the Deferred Period…". </a:t>
            </a:r>
          </a:p>
          <a:p>
            <a:endParaRPr lang="en-GB" dirty="0"/>
          </a:p>
        </p:txBody>
      </p:sp>
      <p:sp>
        <p:nvSpPr>
          <p:cNvPr id="7" name="Content Placeholder 6"/>
          <p:cNvSpPr>
            <a:spLocks noGrp="1"/>
          </p:cNvSpPr>
          <p:nvPr>
            <p:ph idx="12"/>
          </p:nvPr>
        </p:nvSpPr>
        <p:spPr/>
        <p:txBody>
          <a:bodyPr>
            <a:normAutofit fontScale="32500" lnSpcReduction="20000"/>
          </a:bodyPr>
          <a:lstStyle/>
          <a:p>
            <a:endParaRPr lang="en-GB" dirty="0"/>
          </a:p>
          <a:p>
            <a:r>
              <a:rPr lang="en-GB" sz="3100" dirty="0"/>
              <a:t>In October 2012, Mr </a:t>
            </a:r>
            <a:r>
              <a:rPr lang="en-GB" sz="3100" dirty="0" err="1"/>
              <a:t>Visram</a:t>
            </a:r>
            <a:r>
              <a:rPr lang="en-GB" sz="3100" dirty="0"/>
              <a:t> went on sick leave from his job as International Security Co-ordinator and, two months later in December 2012, his employment transferred from AA to ICTS (UK) Limited under TUPE. </a:t>
            </a:r>
          </a:p>
          <a:p>
            <a:r>
              <a:rPr lang="en-GB" sz="3100" dirty="0" smtClean="0"/>
              <a:t>Mr </a:t>
            </a:r>
            <a:r>
              <a:rPr lang="en-GB" sz="3100" dirty="0" err="1"/>
              <a:t>Visram</a:t>
            </a:r>
            <a:r>
              <a:rPr lang="en-GB" sz="3100" dirty="0"/>
              <a:t> attempted a phased return to work on a part-time basis in March and April 2013 but that was unsuccessful and he reverted to sickness absence until his dismissal. Once Mr </a:t>
            </a:r>
            <a:r>
              <a:rPr lang="en-GB" sz="3100" dirty="0" err="1"/>
              <a:t>Visram</a:t>
            </a:r>
            <a:r>
              <a:rPr lang="en-GB" sz="3100" dirty="0"/>
              <a:t> had been absent on sick leave for 26 weeks, he expected to receive benefits pursuant to the Plan. When that did not happen, he presented a grievance in June 2013. That prompted negotiations between ICTS and the insurer </a:t>
            </a:r>
            <a:r>
              <a:rPr lang="en-GB" sz="3100" dirty="0" smtClean="0"/>
              <a:t>which resulted in the </a:t>
            </a:r>
            <a:r>
              <a:rPr lang="en-GB" sz="3100" dirty="0"/>
              <a:t>insurer </a:t>
            </a:r>
            <a:r>
              <a:rPr lang="en-GB" sz="3100" dirty="0" smtClean="0"/>
              <a:t>agreeing </a:t>
            </a:r>
            <a:r>
              <a:rPr lang="en-GB" sz="3100" dirty="0"/>
              <a:t>to pay those benefits only for one year until the end of September 2014. After expiry of that period, he was dismissed on the grounds of </a:t>
            </a:r>
            <a:r>
              <a:rPr lang="en-GB" sz="3100" dirty="0" smtClean="0"/>
              <a:t>capability.</a:t>
            </a:r>
            <a:endParaRPr lang="en-GB" sz="3100" dirty="0"/>
          </a:p>
          <a:p>
            <a:r>
              <a:rPr lang="en-GB" sz="3100" dirty="0"/>
              <a:t>He brought a claim for unfair dismissal and disability discrimination which were </a:t>
            </a:r>
            <a:r>
              <a:rPr lang="en-GB" sz="3100" dirty="0" smtClean="0"/>
              <a:t>successful.</a:t>
            </a:r>
            <a:r>
              <a:rPr lang="en-GB" sz="3100" dirty="0"/>
              <a:t> </a:t>
            </a:r>
            <a:r>
              <a:rPr lang="en-GB" sz="3100" dirty="0" smtClean="0"/>
              <a:t>At </a:t>
            </a:r>
            <a:r>
              <a:rPr lang="en-GB" sz="3100" dirty="0"/>
              <a:t>the remedy hearing, the employment tribunal accepted that Mr </a:t>
            </a:r>
            <a:r>
              <a:rPr lang="en-GB" sz="3100" dirty="0" err="1"/>
              <a:t>Visram</a:t>
            </a:r>
            <a:r>
              <a:rPr lang="en-GB" sz="3100" dirty="0"/>
              <a:t> was contractually entitled to benefits under the Plan until his return to his original job with ICTS, death or retirement. It rejected ICTS's argument that his entitlement ceased when he was able to return to any full-time suitable work. The tribunal therefore awarded compensation to Mr </a:t>
            </a:r>
            <a:r>
              <a:rPr lang="en-GB" sz="3100" dirty="0" err="1"/>
              <a:t>Visram</a:t>
            </a:r>
            <a:r>
              <a:rPr lang="en-GB" sz="3100" dirty="0"/>
              <a:t> on the basis that the benefits which he would have been entitled to under the Plan would have continued until death or retirement.</a:t>
            </a:r>
          </a:p>
        </p:txBody>
      </p:sp>
      <p:sp>
        <p:nvSpPr>
          <p:cNvPr id="2" name="Slide Number Placeholder 1"/>
          <p:cNvSpPr>
            <a:spLocks noGrp="1"/>
          </p:cNvSpPr>
          <p:nvPr>
            <p:ph type="sldNum" sz="quarter" idx="14"/>
          </p:nvPr>
        </p:nvSpPr>
        <p:spPr/>
        <p:txBody>
          <a:bodyPr/>
          <a:lstStyle/>
          <a:p>
            <a:fld id="{9C339539-FC25-4D3F-8E85-7177AA1EE7EC}" type="slidenum">
              <a:rPr lang="en-GB" smtClean="0"/>
              <a:pPr/>
              <a:t>10</a:t>
            </a:fld>
            <a:endParaRPr lang="en-GB" dirty="0"/>
          </a:p>
        </p:txBody>
      </p:sp>
    </p:spTree>
    <p:extLst>
      <p:ext uri="{BB962C8B-B14F-4D97-AF65-F5344CB8AC3E}">
        <p14:creationId xmlns:p14="http://schemas.microsoft.com/office/powerpoint/2010/main" val="3209526426"/>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ICTS –v- </a:t>
            </a:r>
            <a:r>
              <a:rPr lang="en-GB" dirty="0" err="1"/>
              <a:t>Visram</a:t>
            </a:r>
            <a:r>
              <a:rPr lang="en-GB" dirty="0"/>
              <a:t> - Employee entitled to PHI benefits until he could return to the same job with the employer</a:t>
            </a:r>
          </a:p>
        </p:txBody>
      </p:sp>
      <p:sp>
        <p:nvSpPr>
          <p:cNvPr id="6" name="Content Placeholder 5"/>
          <p:cNvSpPr>
            <a:spLocks noGrp="1"/>
          </p:cNvSpPr>
          <p:nvPr>
            <p:ph idx="1"/>
          </p:nvPr>
        </p:nvSpPr>
        <p:spPr>
          <a:xfrm>
            <a:off x="270000" y="1350000"/>
            <a:ext cx="4212000" cy="3456000"/>
          </a:xfrm>
        </p:spPr>
        <p:txBody>
          <a:bodyPr>
            <a:normAutofit fontScale="70000" lnSpcReduction="20000"/>
          </a:bodyPr>
          <a:lstStyle/>
          <a:p>
            <a:pPr marL="0" indent="0">
              <a:buNone/>
            </a:pPr>
            <a:endParaRPr lang="en-GB" dirty="0"/>
          </a:p>
          <a:p>
            <a:r>
              <a:rPr lang="en-GB" dirty="0"/>
              <a:t>ICTS </a:t>
            </a:r>
            <a:r>
              <a:rPr lang="en-GB" dirty="0" smtClean="0"/>
              <a:t>appealed arguing that the </a:t>
            </a:r>
            <a:r>
              <a:rPr lang="en-GB" dirty="0"/>
              <a:t>words "return to work" in the Booklet meant return to any suitable work which Mr </a:t>
            </a:r>
            <a:r>
              <a:rPr lang="en-GB" dirty="0" err="1"/>
              <a:t>Visram</a:t>
            </a:r>
            <a:r>
              <a:rPr lang="en-GB" dirty="0"/>
              <a:t> was able to carry out, whether for ICTS or otherwise. </a:t>
            </a:r>
            <a:r>
              <a:rPr lang="en-GB" dirty="0" smtClean="0"/>
              <a:t>ICTS </a:t>
            </a:r>
            <a:r>
              <a:rPr lang="en-GB" dirty="0"/>
              <a:t>said that the word "return" added </a:t>
            </a:r>
            <a:r>
              <a:rPr lang="en-GB" dirty="0" smtClean="0"/>
              <a:t>nothing. </a:t>
            </a:r>
            <a:r>
              <a:rPr lang="en-GB" dirty="0"/>
              <a:t>The employment tribunal should have concluded that Mr </a:t>
            </a:r>
            <a:r>
              <a:rPr lang="en-GB" dirty="0" err="1"/>
              <a:t>Visram's</a:t>
            </a:r>
            <a:r>
              <a:rPr lang="en-GB" dirty="0"/>
              <a:t> entitlement under the Plan ceased on being able to engage in any full-time employment. In any event, the employment tribunal was wrong to rely on the terms of the Policy to construe the Booklet</a:t>
            </a:r>
            <a:r>
              <a:rPr lang="en-GB" dirty="0" smtClean="0"/>
              <a:t>.</a:t>
            </a:r>
            <a:endParaRPr lang="en-GB" dirty="0"/>
          </a:p>
          <a:p>
            <a:r>
              <a:rPr lang="en-GB" dirty="0"/>
              <a:t>The </a:t>
            </a:r>
            <a:r>
              <a:rPr lang="en-GB" dirty="0" smtClean="0"/>
              <a:t>appeal argument was dismissed as </a:t>
            </a:r>
            <a:r>
              <a:rPr lang="en-GB" dirty="0"/>
              <a:t>"linguistic </a:t>
            </a:r>
            <a:r>
              <a:rPr lang="en-GB" dirty="0" smtClean="0"/>
              <a:t>sophistry“. Return </a:t>
            </a:r>
            <a:r>
              <a:rPr lang="en-GB" dirty="0"/>
              <a:t>means 'going </a:t>
            </a:r>
            <a:r>
              <a:rPr lang="en-GB" dirty="0" smtClean="0"/>
              <a:t>back‘. 'Going </a:t>
            </a:r>
            <a:r>
              <a:rPr lang="en-GB" dirty="0"/>
              <a:t>back' means going back to work for the original employer for whom Mr </a:t>
            </a:r>
            <a:r>
              <a:rPr lang="en-GB" dirty="0" err="1"/>
              <a:t>Visram</a:t>
            </a:r>
            <a:r>
              <a:rPr lang="en-GB" dirty="0"/>
              <a:t> remained an employee, which was ICTS</a:t>
            </a:r>
            <a:r>
              <a:rPr lang="en-GB" dirty="0" smtClean="0"/>
              <a:t>.</a:t>
            </a:r>
            <a:endParaRPr lang="en-GB" dirty="0"/>
          </a:p>
        </p:txBody>
      </p:sp>
      <p:sp>
        <p:nvSpPr>
          <p:cNvPr id="7" name="Content Placeholder 6"/>
          <p:cNvSpPr>
            <a:spLocks noGrp="1"/>
          </p:cNvSpPr>
          <p:nvPr>
            <p:ph idx="12"/>
          </p:nvPr>
        </p:nvSpPr>
        <p:spPr/>
        <p:txBody>
          <a:bodyPr>
            <a:normAutofit fontScale="62500" lnSpcReduction="20000"/>
          </a:bodyPr>
          <a:lstStyle/>
          <a:p>
            <a:r>
              <a:rPr lang="en-GB" dirty="0"/>
              <a:t>However, it was not clear from the Booklet what work Mr </a:t>
            </a:r>
            <a:r>
              <a:rPr lang="en-GB" dirty="0" err="1"/>
              <a:t>Visram</a:t>
            </a:r>
            <a:r>
              <a:rPr lang="en-GB" dirty="0"/>
              <a:t> had to return to in order to be disentitled to the benefits. The employment tribunal had to decide whether "return to work" meant a return to the work performed when going absent due to illness or return to ICTS to carry out any suitable full-time remunerative work. </a:t>
            </a:r>
            <a:endParaRPr lang="en-GB" dirty="0" smtClean="0"/>
          </a:p>
          <a:p>
            <a:r>
              <a:rPr lang="en-GB" dirty="0" smtClean="0"/>
              <a:t>To </a:t>
            </a:r>
            <a:r>
              <a:rPr lang="en-GB" dirty="0"/>
              <a:t>resolve this ambiguity, the employment tribunal had no option but to resort to the wording in the Policy. The terms of the Policy provided that subject to other terminating events, the benefits would continue so long as the Insured Member was a Disabled Member. </a:t>
            </a:r>
            <a:endParaRPr lang="en-GB" dirty="0" smtClean="0"/>
          </a:p>
          <a:p>
            <a:r>
              <a:rPr lang="en-GB" dirty="0" smtClean="0"/>
              <a:t>A </a:t>
            </a:r>
            <a:r>
              <a:rPr lang="en-GB" dirty="0"/>
              <a:t>Disabled Member is defined as incapacitated from carrying out the duties of the job he was carrying out when he became incapacitated. The employment tribunal was, therefore, entitled to come to its conclusion.</a:t>
            </a:r>
          </a:p>
          <a:p>
            <a:endParaRPr lang="en-GB" dirty="0"/>
          </a:p>
        </p:txBody>
      </p:sp>
      <p:sp>
        <p:nvSpPr>
          <p:cNvPr id="2" name="Slide Number Placeholder 1"/>
          <p:cNvSpPr>
            <a:spLocks noGrp="1"/>
          </p:cNvSpPr>
          <p:nvPr>
            <p:ph type="sldNum" sz="quarter" idx="14"/>
          </p:nvPr>
        </p:nvSpPr>
        <p:spPr/>
        <p:txBody>
          <a:bodyPr/>
          <a:lstStyle/>
          <a:p>
            <a:fld id="{9C339539-FC25-4D3F-8E85-7177AA1EE7EC}" type="slidenum">
              <a:rPr lang="en-GB" smtClean="0"/>
              <a:pPr/>
              <a:t>11</a:t>
            </a:fld>
            <a:endParaRPr lang="en-GB" dirty="0"/>
          </a:p>
        </p:txBody>
      </p:sp>
    </p:spTree>
    <p:extLst>
      <p:ext uri="{BB962C8B-B14F-4D97-AF65-F5344CB8AC3E}">
        <p14:creationId xmlns:p14="http://schemas.microsoft.com/office/powerpoint/2010/main" val="4046055856"/>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Steps to consider:</a:t>
            </a:r>
            <a:endParaRPr lang="en-GB" dirty="0"/>
          </a:p>
        </p:txBody>
      </p:sp>
      <p:sp>
        <p:nvSpPr>
          <p:cNvPr id="6" name="Content Placeholder 5"/>
          <p:cNvSpPr>
            <a:spLocks noGrp="1"/>
          </p:cNvSpPr>
          <p:nvPr>
            <p:ph idx="1"/>
          </p:nvPr>
        </p:nvSpPr>
        <p:spPr>
          <a:xfrm>
            <a:off x="270000" y="1350000"/>
            <a:ext cx="4212000" cy="3456000"/>
          </a:xfrm>
        </p:spPr>
        <p:txBody>
          <a:bodyPr>
            <a:normAutofit fontScale="55000" lnSpcReduction="20000"/>
          </a:bodyPr>
          <a:lstStyle/>
          <a:p>
            <a:pPr marL="0" indent="0">
              <a:buNone/>
            </a:pPr>
            <a:r>
              <a:rPr lang="en-GB" b="1" dirty="0"/>
              <a:t>STEP 1: CONSULTATION WITH THE EMPLOYEE DURING SICKNESS ABSENCES </a:t>
            </a:r>
          </a:p>
          <a:p>
            <a:pPr marL="0" indent="0">
              <a:buNone/>
            </a:pPr>
            <a:endParaRPr lang="en-GB" b="1" dirty="0" smtClean="0"/>
          </a:p>
          <a:p>
            <a:pPr marL="0" indent="0">
              <a:buNone/>
            </a:pPr>
            <a:r>
              <a:rPr lang="en-GB" b="1" dirty="0" smtClean="0"/>
              <a:t>STEP </a:t>
            </a:r>
            <a:r>
              <a:rPr lang="en-GB" b="1" dirty="0"/>
              <a:t>2: INITIAL CONSIDERATIONS ONCE THE EMPLOYEE’S ABSENCE HAS BECOME AN ISSUE </a:t>
            </a:r>
          </a:p>
          <a:p>
            <a:r>
              <a:rPr lang="en-GB" dirty="0" smtClean="0"/>
              <a:t>Record </a:t>
            </a:r>
            <a:r>
              <a:rPr lang="en-GB" dirty="0"/>
              <a:t>absence, reason and </a:t>
            </a:r>
            <a:r>
              <a:rPr lang="en-GB" dirty="0" smtClean="0"/>
              <a:t>duration</a:t>
            </a:r>
            <a:endParaRPr lang="en-GB" dirty="0"/>
          </a:p>
          <a:p>
            <a:r>
              <a:rPr lang="en-GB" dirty="0" smtClean="0"/>
              <a:t>how </a:t>
            </a:r>
            <a:r>
              <a:rPr lang="en-GB" dirty="0"/>
              <a:t>have </a:t>
            </a:r>
            <a:r>
              <a:rPr lang="en-GB" dirty="0" smtClean="0"/>
              <a:t>other </a:t>
            </a:r>
            <a:r>
              <a:rPr lang="en-GB" dirty="0"/>
              <a:t>employees </a:t>
            </a:r>
            <a:r>
              <a:rPr lang="en-GB" dirty="0" smtClean="0"/>
              <a:t>been treated in </a:t>
            </a:r>
            <a:r>
              <a:rPr lang="en-GB" dirty="0"/>
              <a:t>similar </a:t>
            </a:r>
            <a:r>
              <a:rPr lang="en-GB" dirty="0" smtClean="0"/>
              <a:t>circumstances?</a:t>
            </a:r>
            <a:endParaRPr lang="en-GB" dirty="0"/>
          </a:p>
          <a:p>
            <a:r>
              <a:rPr lang="en-GB" dirty="0" smtClean="0"/>
              <a:t>what </a:t>
            </a:r>
            <a:r>
              <a:rPr lang="en-GB" dirty="0"/>
              <a:t>impact </a:t>
            </a:r>
            <a:r>
              <a:rPr lang="en-GB" dirty="0" smtClean="0"/>
              <a:t>does the absence have on </a:t>
            </a:r>
            <a:r>
              <a:rPr lang="en-GB" dirty="0"/>
              <a:t>the employer? </a:t>
            </a:r>
          </a:p>
          <a:p>
            <a:pPr marL="0" indent="0">
              <a:buNone/>
            </a:pPr>
            <a:endParaRPr lang="en-GB" dirty="0" smtClean="0"/>
          </a:p>
          <a:p>
            <a:pPr marL="0" indent="0">
              <a:buNone/>
            </a:pPr>
            <a:r>
              <a:rPr lang="en-GB" b="1" dirty="0" smtClean="0"/>
              <a:t>STEP </a:t>
            </a:r>
            <a:r>
              <a:rPr lang="en-GB" b="1" dirty="0"/>
              <a:t>3: INITIAL MEETING WITH THE EMPLOYEE </a:t>
            </a:r>
          </a:p>
          <a:p>
            <a:r>
              <a:rPr lang="en-GB" dirty="0" smtClean="0"/>
              <a:t>Establish </a:t>
            </a:r>
            <a:r>
              <a:rPr lang="en-GB" dirty="0"/>
              <a:t>the reason for the </a:t>
            </a:r>
            <a:r>
              <a:rPr lang="en-GB" dirty="0" smtClean="0"/>
              <a:t>absence</a:t>
            </a:r>
            <a:endParaRPr lang="en-GB" dirty="0"/>
          </a:p>
          <a:p>
            <a:r>
              <a:rPr lang="en-GB" dirty="0" smtClean="0"/>
              <a:t>consider if likely </a:t>
            </a:r>
            <a:r>
              <a:rPr lang="en-GB" dirty="0"/>
              <a:t>to return to work in the foreseeable future with or without </a:t>
            </a:r>
            <a:r>
              <a:rPr lang="en-GB" dirty="0" smtClean="0"/>
              <a:t>adjustments</a:t>
            </a:r>
            <a:endParaRPr lang="en-GB" dirty="0"/>
          </a:p>
          <a:p>
            <a:r>
              <a:rPr lang="en-GB" dirty="0" smtClean="0"/>
              <a:t>consider </a:t>
            </a:r>
            <a:r>
              <a:rPr lang="en-GB" dirty="0"/>
              <a:t>the need to obtain a medical report and seek employee’s </a:t>
            </a:r>
            <a:r>
              <a:rPr lang="en-GB" dirty="0" smtClean="0"/>
              <a:t>consent</a:t>
            </a:r>
            <a:endParaRPr lang="en-GB" dirty="0"/>
          </a:p>
          <a:p>
            <a:endParaRPr lang="en-GB" dirty="0"/>
          </a:p>
        </p:txBody>
      </p:sp>
      <p:sp>
        <p:nvSpPr>
          <p:cNvPr id="7" name="Content Placeholder 6"/>
          <p:cNvSpPr>
            <a:spLocks noGrp="1"/>
          </p:cNvSpPr>
          <p:nvPr>
            <p:ph idx="12"/>
          </p:nvPr>
        </p:nvSpPr>
        <p:spPr/>
        <p:txBody>
          <a:bodyPr>
            <a:normAutofit fontScale="47500" lnSpcReduction="20000"/>
          </a:bodyPr>
          <a:lstStyle/>
          <a:p>
            <a:pPr marL="0" indent="0">
              <a:buNone/>
            </a:pPr>
            <a:r>
              <a:rPr lang="en-GB" b="1" dirty="0" smtClean="0"/>
              <a:t>STEP </a:t>
            </a:r>
            <a:r>
              <a:rPr lang="en-GB" b="1" dirty="0"/>
              <a:t>4: OBTAIN MEDICAL REPORT</a:t>
            </a:r>
          </a:p>
          <a:p>
            <a:r>
              <a:rPr lang="en-GB" dirty="0" smtClean="0"/>
              <a:t>Consider </a:t>
            </a:r>
            <a:r>
              <a:rPr lang="en-GB" dirty="0"/>
              <a:t>requesting that the employee attends an examination with an independent specialist doctor or occupational health </a:t>
            </a:r>
            <a:r>
              <a:rPr lang="en-GB" dirty="0" smtClean="0"/>
              <a:t>expert</a:t>
            </a:r>
            <a:endParaRPr lang="en-GB" dirty="0"/>
          </a:p>
          <a:p>
            <a:r>
              <a:rPr lang="en-GB" dirty="0" smtClean="0"/>
              <a:t>Check </a:t>
            </a:r>
            <a:r>
              <a:rPr lang="en-GB" dirty="0"/>
              <a:t>what the contract of employment allows </a:t>
            </a:r>
            <a:endParaRPr lang="en-GB" dirty="0" smtClean="0"/>
          </a:p>
          <a:p>
            <a:r>
              <a:rPr lang="en-GB" dirty="0" smtClean="0"/>
              <a:t>Don’t </a:t>
            </a:r>
            <a:r>
              <a:rPr lang="en-GB" dirty="0"/>
              <a:t>forget </a:t>
            </a:r>
            <a:r>
              <a:rPr lang="en-GB" dirty="0" smtClean="0"/>
              <a:t>Access </a:t>
            </a:r>
            <a:r>
              <a:rPr lang="en-GB" dirty="0"/>
              <a:t>to Medical Reports Act 1988 and GDPR!</a:t>
            </a:r>
          </a:p>
          <a:p>
            <a:pPr marL="0" indent="0">
              <a:buNone/>
            </a:pPr>
            <a:endParaRPr lang="en-GB" dirty="0" smtClean="0"/>
          </a:p>
          <a:p>
            <a:pPr marL="0" indent="0">
              <a:buNone/>
            </a:pPr>
            <a:r>
              <a:rPr lang="en-GB" b="1" dirty="0" smtClean="0"/>
              <a:t>STEP </a:t>
            </a:r>
            <a:r>
              <a:rPr lang="en-GB" b="1" dirty="0"/>
              <a:t>5: ARRANGE MEETING TO DISCUSS MEDICAL REPORT </a:t>
            </a:r>
          </a:p>
          <a:p>
            <a:r>
              <a:rPr lang="en-GB" dirty="0" smtClean="0"/>
              <a:t>Consider best location for meeting and right to be accompanied</a:t>
            </a:r>
          </a:p>
          <a:p>
            <a:r>
              <a:rPr lang="en-GB" dirty="0" smtClean="0"/>
              <a:t>Consider </a:t>
            </a:r>
            <a:r>
              <a:rPr lang="en-GB" dirty="0"/>
              <a:t>whether contractual sick pay is going to be paid, continued or </a:t>
            </a:r>
            <a:r>
              <a:rPr lang="en-GB" dirty="0" smtClean="0"/>
              <a:t>discontinued</a:t>
            </a:r>
            <a:endParaRPr lang="en-GB" dirty="0"/>
          </a:p>
          <a:p>
            <a:r>
              <a:rPr lang="en-GB" dirty="0" smtClean="0"/>
              <a:t>whether </a:t>
            </a:r>
            <a:r>
              <a:rPr lang="en-GB" dirty="0"/>
              <a:t>the individual is fit to return to work and any arrangements for a phased </a:t>
            </a:r>
            <a:r>
              <a:rPr lang="en-GB" dirty="0" smtClean="0"/>
              <a:t>return</a:t>
            </a:r>
            <a:endParaRPr lang="en-GB" dirty="0"/>
          </a:p>
          <a:p>
            <a:r>
              <a:rPr lang="en-GB" dirty="0" smtClean="0"/>
              <a:t>whether</a:t>
            </a:r>
            <a:r>
              <a:rPr lang="en-GB" dirty="0"/>
              <a:t>, if the individual has a disability, any reasonable adjustments need to be </a:t>
            </a:r>
            <a:r>
              <a:rPr lang="en-GB" dirty="0" smtClean="0"/>
              <a:t>made</a:t>
            </a:r>
            <a:endParaRPr lang="en-GB" dirty="0"/>
          </a:p>
          <a:p>
            <a:r>
              <a:rPr lang="en-GB" dirty="0" smtClean="0"/>
              <a:t>whether</a:t>
            </a:r>
            <a:r>
              <a:rPr lang="en-GB" dirty="0"/>
              <a:t>, if the individual is not fit to return to work, </a:t>
            </a:r>
            <a:r>
              <a:rPr lang="en-GB" dirty="0" smtClean="0"/>
              <a:t>whether a dismissal is possible and/or if they are </a:t>
            </a:r>
            <a:r>
              <a:rPr lang="en-GB" dirty="0"/>
              <a:t>entitled to ill-health retirement or permanent health </a:t>
            </a:r>
            <a:r>
              <a:rPr lang="en-GB" dirty="0" smtClean="0"/>
              <a:t>insurance</a:t>
            </a:r>
            <a:endParaRPr lang="en-GB" dirty="0"/>
          </a:p>
        </p:txBody>
      </p:sp>
      <p:sp>
        <p:nvSpPr>
          <p:cNvPr id="2" name="Slide Number Placeholder 1"/>
          <p:cNvSpPr>
            <a:spLocks noGrp="1"/>
          </p:cNvSpPr>
          <p:nvPr>
            <p:ph type="sldNum" sz="quarter" idx="14"/>
          </p:nvPr>
        </p:nvSpPr>
        <p:spPr/>
        <p:txBody>
          <a:bodyPr/>
          <a:lstStyle/>
          <a:p>
            <a:fld id="{9C339539-FC25-4D3F-8E85-7177AA1EE7EC}" type="slidenum">
              <a:rPr lang="en-GB" smtClean="0"/>
              <a:pPr/>
              <a:t>12</a:t>
            </a:fld>
            <a:endParaRPr lang="en-GB" dirty="0"/>
          </a:p>
        </p:txBody>
      </p:sp>
    </p:spTree>
    <p:extLst>
      <p:ext uri="{BB962C8B-B14F-4D97-AF65-F5344CB8AC3E}">
        <p14:creationId xmlns:p14="http://schemas.microsoft.com/office/powerpoint/2010/main" val="2333419044"/>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Steps to consider:</a:t>
            </a:r>
            <a:endParaRPr lang="en-GB" dirty="0"/>
          </a:p>
        </p:txBody>
      </p:sp>
      <p:sp>
        <p:nvSpPr>
          <p:cNvPr id="6" name="Content Placeholder 5"/>
          <p:cNvSpPr>
            <a:spLocks noGrp="1"/>
          </p:cNvSpPr>
          <p:nvPr>
            <p:ph idx="1"/>
          </p:nvPr>
        </p:nvSpPr>
        <p:spPr>
          <a:xfrm>
            <a:off x="270000" y="1350000"/>
            <a:ext cx="4212000" cy="3456000"/>
          </a:xfrm>
        </p:spPr>
        <p:txBody>
          <a:bodyPr>
            <a:normAutofit fontScale="47500" lnSpcReduction="20000"/>
          </a:bodyPr>
          <a:lstStyle/>
          <a:p>
            <a:pPr marL="0" indent="0">
              <a:buNone/>
            </a:pPr>
            <a:r>
              <a:rPr lang="en-GB" b="1" dirty="0" smtClean="0"/>
              <a:t>STEP 6: </a:t>
            </a:r>
            <a:r>
              <a:rPr lang="en-GB" b="1" dirty="0"/>
              <a:t>IF THE EMPLOYEE RETURNS TO WORK </a:t>
            </a:r>
          </a:p>
          <a:p>
            <a:r>
              <a:rPr lang="en-GB" dirty="0" smtClean="0"/>
              <a:t>Decide if appropriate to hold </a:t>
            </a:r>
            <a:r>
              <a:rPr lang="en-GB" dirty="0"/>
              <a:t>a return to work </a:t>
            </a:r>
            <a:r>
              <a:rPr lang="en-GB" dirty="0" smtClean="0"/>
              <a:t>interview and if so the format of it – but above all be consistent!</a:t>
            </a:r>
            <a:endParaRPr lang="en-GB" dirty="0"/>
          </a:p>
          <a:p>
            <a:pPr marL="0" indent="0">
              <a:buNone/>
            </a:pPr>
            <a:endParaRPr lang="en-GB" dirty="0" smtClean="0"/>
          </a:p>
          <a:p>
            <a:pPr marL="0" indent="0">
              <a:buNone/>
            </a:pPr>
            <a:r>
              <a:rPr lang="en-GB" b="1" dirty="0" smtClean="0"/>
              <a:t>STEP 7: </a:t>
            </a:r>
            <a:r>
              <a:rPr lang="en-GB" b="1" dirty="0"/>
              <a:t>IF THE EMPLOYEE DOES NOT RETURN TO WORK - INITIAL CONSIDERATIONS IF DISMISSAL IS CONTEMPLATED </a:t>
            </a:r>
          </a:p>
          <a:p>
            <a:r>
              <a:rPr lang="en-GB" dirty="0" smtClean="0"/>
              <a:t>the </a:t>
            </a:r>
            <a:r>
              <a:rPr lang="en-GB" dirty="0"/>
              <a:t>nature of the </a:t>
            </a:r>
            <a:r>
              <a:rPr lang="en-GB" dirty="0" smtClean="0"/>
              <a:t>illness</a:t>
            </a:r>
            <a:endParaRPr lang="en-GB" dirty="0"/>
          </a:p>
          <a:p>
            <a:r>
              <a:rPr lang="en-GB" dirty="0" smtClean="0"/>
              <a:t>its effects</a:t>
            </a:r>
            <a:endParaRPr lang="en-GB" dirty="0"/>
          </a:p>
          <a:p>
            <a:r>
              <a:rPr lang="en-GB" dirty="0" smtClean="0"/>
              <a:t>how </a:t>
            </a:r>
            <a:r>
              <a:rPr lang="en-GB" dirty="0"/>
              <a:t>long the absence may </a:t>
            </a:r>
            <a:r>
              <a:rPr lang="en-GB" dirty="0" smtClean="0"/>
              <a:t>last</a:t>
            </a:r>
            <a:endParaRPr lang="en-GB" dirty="0"/>
          </a:p>
          <a:p>
            <a:r>
              <a:rPr lang="en-GB" dirty="0" smtClean="0"/>
              <a:t>whether </a:t>
            </a:r>
            <a:r>
              <a:rPr lang="en-GB" dirty="0"/>
              <a:t>it is possible to employ a replacement and, if so, how </a:t>
            </a:r>
            <a:r>
              <a:rPr lang="en-GB" dirty="0" smtClean="0"/>
              <a:t>easily</a:t>
            </a:r>
            <a:endParaRPr lang="en-GB" dirty="0"/>
          </a:p>
          <a:p>
            <a:r>
              <a:rPr lang="en-GB" dirty="0" smtClean="0"/>
              <a:t>the </a:t>
            </a:r>
            <a:r>
              <a:rPr lang="en-GB" dirty="0"/>
              <a:t>employee's past record and length of </a:t>
            </a:r>
            <a:r>
              <a:rPr lang="en-GB" dirty="0" smtClean="0"/>
              <a:t>service</a:t>
            </a:r>
            <a:endParaRPr lang="en-GB" dirty="0"/>
          </a:p>
          <a:p>
            <a:r>
              <a:rPr lang="en-GB" dirty="0" smtClean="0"/>
              <a:t>the </a:t>
            </a:r>
            <a:r>
              <a:rPr lang="en-GB" dirty="0"/>
              <a:t>effect of the employee's absence on the business/other </a:t>
            </a:r>
            <a:r>
              <a:rPr lang="en-GB" dirty="0" smtClean="0"/>
              <a:t>employees</a:t>
            </a:r>
            <a:endParaRPr lang="en-GB" dirty="0"/>
          </a:p>
          <a:p>
            <a:r>
              <a:rPr lang="en-GB" dirty="0" smtClean="0"/>
              <a:t>whether </a:t>
            </a:r>
            <a:r>
              <a:rPr lang="en-GB" dirty="0"/>
              <a:t>continuing to employ the employee would give rise to health and safety </a:t>
            </a:r>
            <a:r>
              <a:rPr lang="en-GB" dirty="0" smtClean="0"/>
              <a:t>risks</a:t>
            </a:r>
            <a:endParaRPr lang="en-GB" dirty="0"/>
          </a:p>
          <a:p>
            <a:r>
              <a:rPr lang="en-GB" dirty="0" smtClean="0"/>
              <a:t>whether </a:t>
            </a:r>
            <a:r>
              <a:rPr lang="en-GB" dirty="0"/>
              <a:t>the employee is entitled to permanent health </a:t>
            </a:r>
            <a:r>
              <a:rPr lang="en-GB" dirty="0" smtClean="0"/>
              <a:t>insurance</a:t>
            </a:r>
            <a:endParaRPr lang="en-GB" dirty="0"/>
          </a:p>
          <a:p>
            <a:endParaRPr lang="en-GB" dirty="0"/>
          </a:p>
        </p:txBody>
      </p:sp>
      <p:sp>
        <p:nvSpPr>
          <p:cNvPr id="7" name="Content Placeholder 6"/>
          <p:cNvSpPr>
            <a:spLocks noGrp="1"/>
          </p:cNvSpPr>
          <p:nvPr>
            <p:ph idx="12"/>
          </p:nvPr>
        </p:nvSpPr>
        <p:spPr/>
        <p:txBody>
          <a:bodyPr>
            <a:normAutofit fontScale="55000" lnSpcReduction="20000"/>
          </a:bodyPr>
          <a:lstStyle/>
          <a:p>
            <a:pPr marL="0" indent="0">
              <a:buNone/>
            </a:pPr>
            <a:r>
              <a:rPr lang="en-GB" b="1" dirty="0"/>
              <a:t>STEP </a:t>
            </a:r>
            <a:r>
              <a:rPr lang="en-GB" b="1" dirty="0" smtClean="0"/>
              <a:t>8: </a:t>
            </a:r>
            <a:r>
              <a:rPr lang="en-GB" b="1" dirty="0"/>
              <a:t>PERMANENT HEALTH INSURANCE (PHI)</a:t>
            </a:r>
          </a:p>
          <a:p>
            <a:r>
              <a:rPr lang="en-GB" dirty="0" smtClean="0"/>
              <a:t>Employers </a:t>
            </a:r>
            <a:r>
              <a:rPr lang="en-GB" dirty="0"/>
              <a:t>should review their PHI policy carefully and well in advance of contemplating dismissing the </a:t>
            </a:r>
            <a:r>
              <a:rPr lang="en-GB" dirty="0" smtClean="0"/>
              <a:t>employee</a:t>
            </a:r>
            <a:endParaRPr lang="en-GB" dirty="0"/>
          </a:p>
          <a:p>
            <a:r>
              <a:rPr lang="en-GB" dirty="0" smtClean="0"/>
              <a:t>If </a:t>
            </a:r>
            <a:r>
              <a:rPr lang="en-GB" dirty="0"/>
              <a:t>the scheme plan is incorporated into the contract of employment, the employee may sue for breach of contract if they meet the criteria and are not paid PHI </a:t>
            </a:r>
            <a:r>
              <a:rPr lang="en-GB" dirty="0" smtClean="0"/>
              <a:t>benefits</a:t>
            </a:r>
            <a:endParaRPr lang="en-GB" dirty="0"/>
          </a:p>
          <a:p>
            <a:r>
              <a:rPr lang="en-GB" dirty="0" smtClean="0"/>
              <a:t>If </a:t>
            </a:r>
            <a:r>
              <a:rPr lang="en-GB" dirty="0"/>
              <a:t>the scheme plan is not contractual, the employee may nonetheless argue there is an implied term that the employer will make the PHI payments if the employee has met the criteria, and the employer is therefore in breach of contract if it does not do </a:t>
            </a:r>
            <a:r>
              <a:rPr lang="en-GB" dirty="0" smtClean="0"/>
              <a:t>so</a:t>
            </a:r>
            <a:endParaRPr lang="en-GB" dirty="0"/>
          </a:p>
          <a:p>
            <a:endParaRPr lang="en-GB" dirty="0"/>
          </a:p>
          <a:p>
            <a:pPr marL="0" indent="0">
              <a:buNone/>
            </a:pPr>
            <a:r>
              <a:rPr lang="en-GB" b="1" dirty="0"/>
              <a:t>STEP 9</a:t>
            </a:r>
            <a:r>
              <a:rPr lang="en-GB" b="1" dirty="0" smtClean="0"/>
              <a:t>: </a:t>
            </a:r>
            <a:r>
              <a:rPr lang="en-GB" b="1" dirty="0"/>
              <a:t>INVITATION TO 1ST FORMAL </a:t>
            </a:r>
            <a:r>
              <a:rPr lang="en-GB" b="1" dirty="0" smtClean="0"/>
              <a:t>MEETING</a:t>
            </a:r>
            <a:endParaRPr lang="en-GB" b="1" dirty="0"/>
          </a:p>
          <a:p>
            <a:r>
              <a:rPr lang="en-GB" dirty="0" smtClean="0"/>
              <a:t>Ultimately</a:t>
            </a:r>
            <a:r>
              <a:rPr lang="en-GB" dirty="0"/>
              <a:t>, </a:t>
            </a:r>
            <a:r>
              <a:rPr lang="en-GB" dirty="0" smtClean="0"/>
              <a:t>such a meeting </a:t>
            </a:r>
            <a:r>
              <a:rPr lang="en-GB" dirty="0"/>
              <a:t>may still need to go ahead even if the employee cannot attend due to illness. If this is the case, the employee should be advised in writing that the employer will make a decision based on the material and medical evidence it has available to it at the </a:t>
            </a:r>
            <a:r>
              <a:rPr lang="en-GB" dirty="0" smtClean="0"/>
              <a:t>meeting</a:t>
            </a:r>
            <a:endParaRPr lang="en-GB" dirty="0"/>
          </a:p>
          <a:p>
            <a:endParaRPr lang="en-GB" dirty="0"/>
          </a:p>
        </p:txBody>
      </p:sp>
      <p:sp>
        <p:nvSpPr>
          <p:cNvPr id="2" name="Slide Number Placeholder 1"/>
          <p:cNvSpPr>
            <a:spLocks noGrp="1"/>
          </p:cNvSpPr>
          <p:nvPr>
            <p:ph type="sldNum" sz="quarter" idx="14"/>
          </p:nvPr>
        </p:nvSpPr>
        <p:spPr/>
        <p:txBody>
          <a:bodyPr/>
          <a:lstStyle/>
          <a:p>
            <a:fld id="{9C339539-FC25-4D3F-8E85-7177AA1EE7EC}" type="slidenum">
              <a:rPr lang="en-GB" smtClean="0"/>
              <a:pPr/>
              <a:t>13</a:t>
            </a:fld>
            <a:endParaRPr lang="en-GB" dirty="0"/>
          </a:p>
        </p:txBody>
      </p:sp>
    </p:spTree>
    <p:extLst>
      <p:ext uri="{BB962C8B-B14F-4D97-AF65-F5344CB8AC3E}">
        <p14:creationId xmlns:p14="http://schemas.microsoft.com/office/powerpoint/2010/main" val="154596157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Steps to consider:</a:t>
            </a:r>
            <a:endParaRPr lang="en-GB" dirty="0"/>
          </a:p>
        </p:txBody>
      </p:sp>
      <p:sp>
        <p:nvSpPr>
          <p:cNvPr id="6" name="Content Placeholder 5"/>
          <p:cNvSpPr>
            <a:spLocks noGrp="1"/>
          </p:cNvSpPr>
          <p:nvPr>
            <p:ph idx="1"/>
          </p:nvPr>
        </p:nvSpPr>
        <p:spPr>
          <a:xfrm>
            <a:off x="270000" y="1350000"/>
            <a:ext cx="4212000" cy="3456000"/>
          </a:xfrm>
        </p:spPr>
        <p:txBody>
          <a:bodyPr>
            <a:normAutofit fontScale="47500" lnSpcReduction="20000"/>
          </a:bodyPr>
          <a:lstStyle/>
          <a:p>
            <a:pPr marL="0" indent="0">
              <a:buNone/>
            </a:pPr>
            <a:r>
              <a:rPr lang="en-GB" b="1" dirty="0"/>
              <a:t>STEP </a:t>
            </a:r>
            <a:r>
              <a:rPr lang="en-GB" b="1" dirty="0" smtClean="0"/>
              <a:t>10: </a:t>
            </a:r>
            <a:r>
              <a:rPr lang="en-GB" b="1" dirty="0"/>
              <a:t>1ST FORMAL MEETING </a:t>
            </a:r>
            <a:r>
              <a:rPr lang="en-GB" b="1" dirty="0" smtClean="0"/>
              <a:t>– CONSIDER:</a:t>
            </a:r>
            <a:endParaRPr lang="en-GB" b="1" dirty="0"/>
          </a:p>
          <a:p>
            <a:r>
              <a:rPr lang="en-GB" dirty="0" smtClean="0"/>
              <a:t>the </a:t>
            </a:r>
            <a:r>
              <a:rPr lang="en-GB" dirty="0"/>
              <a:t>employer's attendance/sickness </a:t>
            </a:r>
            <a:r>
              <a:rPr lang="en-GB" dirty="0" smtClean="0"/>
              <a:t>policy</a:t>
            </a:r>
            <a:endParaRPr lang="en-GB" dirty="0"/>
          </a:p>
          <a:p>
            <a:r>
              <a:rPr lang="en-GB" dirty="0" smtClean="0"/>
              <a:t>the </a:t>
            </a:r>
            <a:r>
              <a:rPr lang="en-GB" dirty="0"/>
              <a:t>employee's attendance </a:t>
            </a:r>
            <a:r>
              <a:rPr lang="en-GB" dirty="0" smtClean="0"/>
              <a:t>records</a:t>
            </a:r>
            <a:endParaRPr lang="en-GB" dirty="0"/>
          </a:p>
          <a:p>
            <a:r>
              <a:rPr lang="en-GB" dirty="0" smtClean="0"/>
              <a:t>the </a:t>
            </a:r>
            <a:r>
              <a:rPr lang="en-GB" dirty="0"/>
              <a:t>medical </a:t>
            </a:r>
            <a:r>
              <a:rPr lang="en-GB" dirty="0" smtClean="0"/>
              <a:t>evidence</a:t>
            </a:r>
            <a:endParaRPr lang="en-GB" dirty="0"/>
          </a:p>
          <a:p>
            <a:r>
              <a:rPr lang="en-GB" dirty="0" smtClean="0"/>
              <a:t>evidence </a:t>
            </a:r>
            <a:r>
              <a:rPr lang="en-GB" dirty="0"/>
              <a:t>of other matters the employer wishes to consider, such as the impact of the employee's absence on the business and health and safety concerns with continued </a:t>
            </a:r>
            <a:r>
              <a:rPr lang="en-GB" dirty="0" smtClean="0"/>
              <a:t>employment</a:t>
            </a:r>
            <a:endParaRPr lang="en-GB" dirty="0"/>
          </a:p>
          <a:p>
            <a:r>
              <a:rPr lang="en-GB" dirty="0" smtClean="0"/>
              <a:t>the </a:t>
            </a:r>
            <a:r>
              <a:rPr lang="en-GB" dirty="0"/>
              <a:t>employee's past record and length of </a:t>
            </a:r>
            <a:r>
              <a:rPr lang="en-GB" dirty="0" smtClean="0"/>
              <a:t>service</a:t>
            </a:r>
            <a:endParaRPr lang="en-GB" dirty="0"/>
          </a:p>
          <a:p>
            <a:r>
              <a:rPr lang="en-GB" dirty="0" smtClean="0"/>
              <a:t>the </a:t>
            </a:r>
            <a:r>
              <a:rPr lang="en-GB" dirty="0"/>
              <a:t>likely date of return (arrangements for future contact, further medical review and further meetings under the procedure) and whether the employer can continue to wait for the employee to </a:t>
            </a:r>
            <a:r>
              <a:rPr lang="en-GB" dirty="0" smtClean="0"/>
              <a:t>return</a:t>
            </a:r>
            <a:endParaRPr lang="en-GB" dirty="0"/>
          </a:p>
          <a:p>
            <a:r>
              <a:rPr lang="en-GB" dirty="0" smtClean="0"/>
              <a:t>what </a:t>
            </a:r>
            <a:r>
              <a:rPr lang="en-GB" dirty="0"/>
              <a:t>alternatives the employee may wish to </a:t>
            </a:r>
            <a:r>
              <a:rPr lang="en-GB" dirty="0" smtClean="0"/>
              <a:t>explore such as </a:t>
            </a:r>
            <a:r>
              <a:rPr lang="en-GB" dirty="0"/>
              <a:t>redeployment or application for employment </a:t>
            </a:r>
            <a:r>
              <a:rPr lang="en-GB" dirty="0" smtClean="0"/>
              <a:t>benefits</a:t>
            </a:r>
            <a:endParaRPr lang="en-GB" dirty="0"/>
          </a:p>
          <a:p>
            <a:r>
              <a:rPr lang="en-GB" dirty="0" smtClean="0"/>
              <a:t>whether </a:t>
            </a:r>
            <a:r>
              <a:rPr lang="en-GB" dirty="0"/>
              <a:t>the employer may have to give consideration to terminating the employee’s employment because of their ill-heath.</a:t>
            </a:r>
          </a:p>
          <a:p>
            <a:endParaRPr lang="en-GB" dirty="0"/>
          </a:p>
          <a:p>
            <a:pPr marL="0" indent="0">
              <a:buNone/>
            </a:pPr>
            <a:r>
              <a:rPr lang="en-GB" b="1" dirty="0"/>
              <a:t>STEP </a:t>
            </a:r>
            <a:r>
              <a:rPr lang="en-GB" b="1" dirty="0" smtClean="0"/>
              <a:t>11: </a:t>
            </a:r>
            <a:r>
              <a:rPr lang="en-GB" b="1" dirty="0"/>
              <a:t>INVITATION TO 2ND FORMAL MEETING</a:t>
            </a:r>
          </a:p>
          <a:p>
            <a:endParaRPr lang="en-GB" dirty="0"/>
          </a:p>
          <a:p>
            <a:endParaRPr lang="en-GB" dirty="0"/>
          </a:p>
        </p:txBody>
      </p:sp>
      <p:sp>
        <p:nvSpPr>
          <p:cNvPr id="7" name="Content Placeholder 6"/>
          <p:cNvSpPr>
            <a:spLocks noGrp="1"/>
          </p:cNvSpPr>
          <p:nvPr>
            <p:ph idx="12"/>
          </p:nvPr>
        </p:nvSpPr>
        <p:spPr/>
        <p:txBody>
          <a:bodyPr>
            <a:normAutofit fontScale="40000" lnSpcReduction="20000"/>
          </a:bodyPr>
          <a:lstStyle/>
          <a:p>
            <a:pPr marL="0" indent="0">
              <a:buNone/>
            </a:pPr>
            <a:r>
              <a:rPr lang="en-GB" b="1" dirty="0"/>
              <a:t>STEP </a:t>
            </a:r>
            <a:r>
              <a:rPr lang="en-GB" b="1" dirty="0" smtClean="0"/>
              <a:t>12: </a:t>
            </a:r>
            <a:r>
              <a:rPr lang="en-GB" b="1" dirty="0"/>
              <a:t>2ND FORMAL MEETING </a:t>
            </a:r>
            <a:r>
              <a:rPr lang="en-GB" b="1" dirty="0" smtClean="0"/>
              <a:t>– CONSIDER:</a:t>
            </a:r>
            <a:endParaRPr lang="en-GB" b="1" dirty="0"/>
          </a:p>
          <a:p>
            <a:r>
              <a:rPr lang="en-GB" dirty="0" smtClean="0"/>
              <a:t>the </a:t>
            </a:r>
            <a:r>
              <a:rPr lang="en-GB" dirty="0"/>
              <a:t>points discussed at the previous </a:t>
            </a:r>
            <a:r>
              <a:rPr lang="en-GB" dirty="0" smtClean="0"/>
              <a:t>meeting</a:t>
            </a:r>
            <a:endParaRPr lang="en-GB" dirty="0"/>
          </a:p>
          <a:p>
            <a:r>
              <a:rPr lang="en-GB" dirty="0" smtClean="0"/>
              <a:t>any </a:t>
            </a:r>
            <a:r>
              <a:rPr lang="en-GB" dirty="0"/>
              <a:t>issues arising since the last meeting regarding the employee’s </a:t>
            </a:r>
            <a:r>
              <a:rPr lang="en-GB" dirty="0" smtClean="0"/>
              <a:t>absence</a:t>
            </a:r>
            <a:endParaRPr lang="en-GB" dirty="0"/>
          </a:p>
          <a:p>
            <a:r>
              <a:rPr lang="en-GB" dirty="0" smtClean="0"/>
              <a:t>the </a:t>
            </a:r>
            <a:r>
              <a:rPr lang="en-GB" dirty="0"/>
              <a:t>likelihood of the employee returning to </a:t>
            </a:r>
            <a:r>
              <a:rPr lang="en-GB" dirty="0" smtClean="0"/>
              <a:t>work</a:t>
            </a:r>
            <a:endParaRPr lang="en-GB" dirty="0"/>
          </a:p>
          <a:p>
            <a:r>
              <a:rPr lang="en-GB" dirty="0" smtClean="0"/>
              <a:t>whether </a:t>
            </a:r>
            <a:r>
              <a:rPr lang="en-GB" dirty="0"/>
              <a:t>the employer has given consideration to terminating the employee’s employment because of their </a:t>
            </a:r>
            <a:r>
              <a:rPr lang="en-GB" dirty="0" smtClean="0"/>
              <a:t>ill-heath</a:t>
            </a:r>
            <a:endParaRPr lang="en-GB" dirty="0"/>
          </a:p>
          <a:p>
            <a:r>
              <a:rPr lang="en-GB" dirty="0" smtClean="0"/>
              <a:t>the </a:t>
            </a:r>
            <a:r>
              <a:rPr lang="en-GB" dirty="0"/>
              <a:t>employee should be given an opportunity to raise and address any objections to steps taken to </a:t>
            </a:r>
            <a:r>
              <a:rPr lang="en-GB" dirty="0" smtClean="0"/>
              <a:t>date</a:t>
            </a:r>
            <a:endParaRPr lang="en-GB" dirty="0"/>
          </a:p>
          <a:p>
            <a:r>
              <a:rPr lang="en-GB" dirty="0" smtClean="0"/>
              <a:t>the </a:t>
            </a:r>
            <a:r>
              <a:rPr lang="en-GB" dirty="0"/>
              <a:t>employee should be given an opportunity to put their case forward and outline any mitigating </a:t>
            </a:r>
            <a:r>
              <a:rPr lang="en-GB" dirty="0" smtClean="0"/>
              <a:t>circumstances</a:t>
            </a:r>
            <a:endParaRPr lang="en-GB" dirty="0"/>
          </a:p>
          <a:p>
            <a:r>
              <a:rPr lang="en-GB" dirty="0" smtClean="0"/>
              <a:t>consideration </a:t>
            </a:r>
            <a:r>
              <a:rPr lang="en-GB" dirty="0"/>
              <a:t>of the possibility of an ill-health early </a:t>
            </a:r>
            <a:r>
              <a:rPr lang="en-GB" dirty="0" smtClean="0"/>
              <a:t>retirement </a:t>
            </a:r>
            <a:endParaRPr lang="en-GB" dirty="0"/>
          </a:p>
          <a:p>
            <a:r>
              <a:rPr lang="en-GB" dirty="0" smtClean="0"/>
              <a:t>ensure </a:t>
            </a:r>
            <a:r>
              <a:rPr lang="en-GB" dirty="0"/>
              <a:t>that no definite decisions are taken before this meeting and that correspondence, minutes and internal memoranda do not indicate </a:t>
            </a:r>
            <a:r>
              <a:rPr lang="en-GB" dirty="0" smtClean="0"/>
              <a:t>otherwise</a:t>
            </a:r>
            <a:endParaRPr lang="en-GB" dirty="0"/>
          </a:p>
          <a:p>
            <a:pPr marL="0" indent="0">
              <a:buNone/>
            </a:pPr>
            <a:endParaRPr lang="en-GB" b="1" dirty="0" smtClean="0"/>
          </a:p>
          <a:p>
            <a:pPr marL="0" indent="0">
              <a:buNone/>
            </a:pPr>
            <a:r>
              <a:rPr lang="en-GB" b="1" dirty="0" smtClean="0"/>
              <a:t>STEP 13: </a:t>
            </a:r>
            <a:r>
              <a:rPr lang="en-GB" b="1" dirty="0"/>
              <a:t>DECISION </a:t>
            </a:r>
            <a:endParaRPr lang="en-GB" dirty="0" smtClean="0"/>
          </a:p>
          <a:p>
            <a:pPr marL="0" indent="0">
              <a:buNone/>
            </a:pPr>
            <a:r>
              <a:rPr lang="en-GB" b="1" dirty="0" smtClean="0"/>
              <a:t>STEP 14: APPEAL</a:t>
            </a:r>
            <a:endParaRPr lang="en-GB" dirty="0" smtClean="0"/>
          </a:p>
          <a:p>
            <a:pPr marL="0" indent="0">
              <a:buNone/>
            </a:pPr>
            <a:r>
              <a:rPr lang="en-GB" b="1" dirty="0" smtClean="0"/>
              <a:t>STEP 15: </a:t>
            </a:r>
            <a:r>
              <a:rPr lang="en-GB" b="1" dirty="0"/>
              <a:t>PROCEEDING TO DISMISSAL: GIVING NOTICE </a:t>
            </a:r>
          </a:p>
          <a:p>
            <a:r>
              <a:rPr lang="en-GB" dirty="0"/>
              <a:t>The employee should be given their contractual notice (or a payment in lieu of notice made) unless gross misconduct.</a:t>
            </a:r>
          </a:p>
          <a:p>
            <a:endParaRPr lang="en-GB" dirty="0"/>
          </a:p>
        </p:txBody>
      </p:sp>
      <p:sp>
        <p:nvSpPr>
          <p:cNvPr id="2" name="Slide Number Placeholder 1"/>
          <p:cNvSpPr>
            <a:spLocks noGrp="1"/>
          </p:cNvSpPr>
          <p:nvPr>
            <p:ph type="sldNum" sz="quarter" idx="14"/>
          </p:nvPr>
        </p:nvSpPr>
        <p:spPr/>
        <p:txBody>
          <a:bodyPr/>
          <a:lstStyle/>
          <a:p>
            <a:fld id="{9C339539-FC25-4D3F-8E85-7177AA1EE7EC}" type="slidenum">
              <a:rPr lang="en-GB" smtClean="0"/>
              <a:pPr/>
              <a:t>14</a:t>
            </a:fld>
            <a:endParaRPr lang="en-GB" dirty="0"/>
          </a:p>
        </p:txBody>
      </p:sp>
    </p:spTree>
    <p:extLst>
      <p:ext uri="{BB962C8B-B14F-4D97-AF65-F5344CB8AC3E}">
        <p14:creationId xmlns:p14="http://schemas.microsoft.com/office/powerpoint/2010/main" val="1876907717"/>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Questions?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420" y="1349375"/>
            <a:ext cx="3488547" cy="3455988"/>
          </a:xfrm>
        </p:spPr>
      </p:pic>
      <p:sp>
        <p:nvSpPr>
          <p:cNvPr id="7" name="Content Placeholder 6"/>
          <p:cNvSpPr>
            <a:spLocks noGrp="1"/>
          </p:cNvSpPr>
          <p:nvPr>
            <p:ph idx="12"/>
          </p:nvPr>
        </p:nvSpPr>
        <p:spPr/>
        <p:txBody>
          <a:bodyPr/>
          <a:lstStyle/>
          <a:p>
            <a:endParaRPr lang="en-GB" dirty="0"/>
          </a:p>
        </p:txBody>
      </p:sp>
      <p:sp>
        <p:nvSpPr>
          <p:cNvPr id="2" name="Slide Number Placeholder 1"/>
          <p:cNvSpPr>
            <a:spLocks noGrp="1"/>
          </p:cNvSpPr>
          <p:nvPr>
            <p:ph type="sldNum" sz="quarter" idx="14"/>
          </p:nvPr>
        </p:nvSpPr>
        <p:spPr/>
        <p:txBody>
          <a:bodyPr/>
          <a:lstStyle/>
          <a:p>
            <a:fld id="{9C339539-FC25-4D3F-8E85-7177AA1EE7EC}" type="slidenum">
              <a:rPr lang="en-GB" smtClean="0"/>
              <a:pPr/>
              <a:t>15</a:t>
            </a:fld>
            <a:endParaRPr lang="en-GB" dirty="0"/>
          </a:p>
        </p:txBody>
      </p:sp>
    </p:spTree>
    <p:extLst>
      <p:ext uri="{BB962C8B-B14F-4D97-AF65-F5344CB8AC3E}">
        <p14:creationId xmlns:p14="http://schemas.microsoft.com/office/powerpoint/2010/main" val="599842790"/>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77477" y="2714017"/>
            <a:ext cx="3893661" cy="246221"/>
          </a:xfrm>
          <a:prstGeom prst="rect">
            <a:avLst/>
          </a:prstGeom>
        </p:spPr>
        <p:txBody>
          <a:bodyPr wrap="square" tIns="0" bIns="0">
            <a:spAutoFit/>
          </a:bodyPr>
          <a:lstStyle/>
          <a:p>
            <a:endParaRPr lang="en-GB" sz="1600" dirty="0">
              <a:solidFill>
                <a:schemeClr val="bg1"/>
              </a:solidFill>
            </a:endParaRPr>
          </a:p>
        </p:txBody>
      </p:sp>
      <p:grpSp>
        <p:nvGrpSpPr>
          <p:cNvPr id="5" name="Group 4"/>
          <p:cNvGrpSpPr/>
          <p:nvPr/>
        </p:nvGrpSpPr>
        <p:grpSpPr>
          <a:xfrm>
            <a:off x="2518656" y="1283872"/>
            <a:ext cx="5152481" cy="1080000"/>
            <a:chOff x="2628362" y="2690336"/>
            <a:chExt cx="6869976" cy="1440000"/>
          </a:xfrm>
        </p:grpSpPr>
        <p:sp>
          <p:nvSpPr>
            <p:cNvPr id="6" name="Rectangle 5"/>
            <p:cNvSpPr/>
            <p:nvPr/>
          </p:nvSpPr>
          <p:spPr>
            <a:xfrm>
              <a:off x="4306789" y="2690336"/>
              <a:ext cx="5191549" cy="1313180"/>
            </a:xfrm>
            <a:prstGeom prst="rect">
              <a:avLst/>
            </a:prstGeom>
          </p:spPr>
          <p:txBody>
            <a:bodyPr wrap="square" tIns="0" bIns="0">
              <a:spAutoFit/>
            </a:bodyPr>
            <a:lstStyle/>
            <a:p>
              <a:r>
                <a:rPr lang="it-IT" sz="1600" dirty="0" smtClean="0">
                  <a:solidFill>
                    <a:schemeClr val="bg1"/>
                  </a:solidFill>
                </a:rPr>
                <a:t>Partner</a:t>
              </a:r>
            </a:p>
            <a:p>
              <a:pPr>
                <a:tabLst>
                  <a:tab pos="447675" algn="l"/>
                </a:tabLst>
              </a:pPr>
              <a:r>
                <a:rPr lang="it-IT" sz="1600" dirty="0" smtClean="0">
                  <a:solidFill>
                    <a:schemeClr val="accent2"/>
                  </a:solidFill>
                </a:rPr>
                <a:t>DDI:</a:t>
              </a:r>
              <a:r>
                <a:rPr lang="it-IT" sz="1600" dirty="0" smtClean="0">
                  <a:solidFill>
                    <a:schemeClr val="accent4"/>
                  </a:solidFill>
                </a:rPr>
                <a:t>	</a:t>
              </a:r>
              <a:r>
                <a:rPr lang="it-IT" sz="1600" dirty="0" smtClean="0">
                  <a:solidFill>
                    <a:schemeClr val="bg1"/>
                  </a:solidFill>
                </a:rPr>
                <a:t>02380837785</a:t>
              </a:r>
            </a:p>
            <a:p>
              <a:pPr>
                <a:tabLst>
                  <a:tab pos="447675" algn="l"/>
                </a:tabLst>
              </a:pPr>
              <a:r>
                <a:rPr lang="it-IT" sz="1600" dirty="0">
                  <a:solidFill>
                    <a:schemeClr val="accent2"/>
                  </a:solidFill>
                </a:rPr>
                <a:t>E:</a:t>
              </a:r>
              <a:r>
                <a:rPr lang="it-IT" sz="1600" dirty="0" smtClean="0">
                  <a:solidFill>
                    <a:schemeClr val="accent4"/>
                  </a:solidFill>
                </a:rPr>
                <a:t>	</a:t>
              </a:r>
              <a:r>
                <a:rPr lang="it-IT" sz="1600" smtClean="0">
                  <a:solidFill>
                    <a:schemeClr val="bg1"/>
                  </a:solidFill>
                  <a:hlinkClick r:id="rId3"/>
                </a:rPr>
                <a:t>jonathangray@bdbpitmans.com</a:t>
              </a:r>
              <a:endParaRPr lang="it-IT" sz="1600" dirty="0" smtClean="0">
                <a:solidFill>
                  <a:schemeClr val="bg1"/>
                </a:solidFill>
              </a:endParaRPr>
            </a:p>
            <a:p>
              <a:pPr>
                <a:tabLst>
                  <a:tab pos="447675" algn="l"/>
                </a:tabLst>
              </a:pPr>
              <a:endParaRPr lang="en-GB" sz="1600" dirty="0">
                <a:solidFill>
                  <a:schemeClr val="bg1"/>
                </a:solidFill>
              </a:endParaRPr>
            </a:p>
          </p:txBody>
        </p:sp>
        <p:sp>
          <p:nvSpPr>
            <p:cNvPr id="7" name="Rounded Rectangle 6"/>
            <p:cNvSpPr>
              <a:spLocks noChangeAspect="1"/>
            </p:cNvSpPr>
            <p:nvPr/>
          </p:nvSpPr>
          <p:spPr>
            <a:xfrm>
              <a:off x="2628362" y="2690336"/>
              <a:ext cx="1440000" cy="1440000"/>
            </a:xfrm>
            <a:prstGeom prst="roundRect">
              <a:avLst/>
            </a:prstGeom>
            <a:blipFill dpi="0" rotWithShape="1">
              <a:blip r:embed="rId4"/>
              <a:srcRect/>
              <a:stretch>
                <a:fillRect/>
              </a:stretch>
            </a:blip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p>
          </p:txBody>
        </p:sp>
      </p:grpSp>
      <p:sp>
        <p:nvSpPr>
          <p:cNvPr id="2" name="Rectangle 1"/>
          <p:cNvSpPr/>
          <p:nvPr/>
        </p:nvSpPr>
        <p:spPr>
          <a:xfrm>
            <a:off x="2498921" y="838610"/>
            <a:ext cx="1800493" cy="369332"/>
          </a:xfrm>
          <a:prstGeom prst="rect">
            <a:avLst/>
          </a:prstGeom>
        </p:spPr>
        <p:txBody>
          <a:bodyPr wrap="none">
            <a:spAutoFit/>
          </a:bodyPr>
          <a:lstStyle/>
          <a:p>
            <a:r>
              <a:rPr lang="it-IT" b="1" dirty="0" smtClean="0">
                <a:solidFill>
                  <a:srgbClr val="E37222"/>
                </a:solidFill>
              </a:rPr>
              <a:t>Jonathan Gray</a:t>
            </a:r>
            <a:endParaRPr lang="it-IT" b="1" dirty="0">
              <a:solidFill>
                <a:srgbClr val="E37222"/>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8783" y="1241022"/>
            <a:ext cx="1199745" cy="1165699"/>
          </a:xfrm>
          <a:prstGeom prst="rect">
            <a:avLst/>
          </a:prstGeom>
        </p:spPr>
      </p:pic>
    </p:spTree>
    <p:extLst>
      <p:ext uri="{BB962C8B-B14F-4D97-AF65-F5344CB8AC3E}">
        <p14:creationId xmlns:p14="http://schemas.microsoft.com/office/powerpoint/2010/main" val="229804234"/>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Introduction</a:t>
            </a:r>
            <a:endParaRPr lang="en-GB" dirty="0"/>
          </a:p>
        </p:txBody>
      </p:sp>
      <p:sp>
        <p:nvSpPr>
          <p:cNvPr id="6" name="Content Placeholder 5"/>
          <p:cNvSpPr>
            <a:spLocks noGrp="1"/>
          </p:cNvSpPr>
          <p:nvPr>
            <p:ph idx="1"/>
          </p:nvPr>
        </p:nvSpPr>
        <p:spPr>
          <a:xfrm>
            <a:off x="270000" y="1350000"/>
            <a:ext cx="4212000" cy="3456000"/>
          </a:xfrm>
        </p:spPr>
        <p:txBody>
          <a:bodyPr>
            <a:normAutofit fontScale="70000" lnSpcReduction="20000"/>
          </a:bodyPr>
          <a:lstStyle/>
          <a:p>
            <a:r>
              <a:rPr lang="en-GB" dirty="0"/>
              <a:t>The insurance sector provides cover for the long term ill health absence of employees and their potential early ill health retirement. </a:t>
            </a:r>
            <a:endParaRPr lang="en-GB" dirty="0" smtClean="0"/>
          </a:p>
          <a:p>
            <a:r>
              <a:rPr lang="en-GB" dirty="0" smtClean="0"/>
              <a:t>There </a:t>
            </a:r>
            <a:r>
              <a:rPr lang="en-GB" dirty="0"/>
              <a:t>have been a number of recent employment law related case decisions that address issues concerning permanent health insurance, ill health retirement and disability. </a:t>
            </a:r>
            <a:endParaRPr lang="en-GB" dirty="0" smtClean="0"/>
          </a:p>
          <a:p>
            <a:r>
              <a:rPr lang="en-GB" dirty="0" smtClean="0"/>
              <a:t>This </a:t>
            </a:r>
            <a:r>
              <a:rPr lang="en-GB" dirty="0"/>
              <a:t>presentation aims to provide a summary of the relevant issues raised by these cases and the types of considerations an employer should be making when managing sickness. </a:t>
            </a:r>
            <a:endParaRPr lang="en-GB" dirty="0" smtClean="0"/>
          </a:p>
          <a:p>
            <a:r>
              <a:rPr lang="en-GB" dirty="0" smtClean="0"/>
              <a:t>Getting </a:t>
            </a:r>
            <a:r>
              <a:rPr lang="en-GB" dirty="0"/>
              <a:t>it wrong can be costly for the employer and not only create a dispute between the employer and employee, but also the insurance/pension provider.</a:t>
            </a:r>
          </a:p>
        </p:txBody>
      </p:sp>
      <p:sp>
        <p:nvSpPr>
          <p:cNvPr id="7" name="Content Placeholder 6"/>
          <p:cNvSpPr>
            <a:spLocks noGrp="1"/>
          </p:cNvSpPr>
          <p:nvPr>
            <p:ph idx="12"/>
          </p:nvPr>
        </p:nvSpPr>
        <p:spPr/>
        <p:txBody>
          <a:bodyPr>
            <a:normAutofit fontScale="85000" lnSpcReduction="20000"/>
          </a:bodyPr>
          <a:lstStyle/>
          <a:p>
            <a:r>
              <a:rPr lang="en-GB" dirty="0"/>
              <a:t>Learning Objectives </a:t>
            </a:r>
          </a:p>
          <a:p>
            <a:endParaRPr lang="en-GB" dirty="0"/>
          </a:p>
          <a:p>
            <a:pPr marL="690562" lvl="1" indent="-342900">
              <a:buFont typeface="+mj-lt"/>
              <a:buAutoNum type="arabicPeriod"/>
            </a:pPr>
            <a:r>
              <a:rPr lang="en-GB" dirty="0" smtClean="0"/>
              <a:t>To </a:t>
            </a:r>
            <a:r>
              <a:rPr lang="en-GB" dirty="0"/>
              <a:t>understand what is needed for a fair sickness absence procedure in the work </a:t>
            </a:r>
            <a:r>
              <a:rPr lang="en-GB" dirty="0" smtClean="0"/>
              <a:t>place.</a:t>
            </a:r>
          </a:p>
          <a:p>
            <a:pPr marL="690562" lvl="1" indent="-342900">
              <a:buFont typeface="+mj-lt"/>
              <a:buAutoNum type="arabicPeriod"/>
            </a:pPr>
            <a:endParaRPr lang="en-GB" dirty="0" smtClean="0"/>
          </a:p>
          <a:p>
            <a:pPr marL="690562" lvl="1" indent="-342900">
              <a:buFont typeface="+mj-lt"/>
              <a:buAutoNum type="arabicPeriod"/>
            </a:pPr>
            <a:r>
              <a:rPr lang="en-GB" dirty="0" smtClean="0"/>
              <a:t>What </a:t>
            </a:r>
            <a:r>
              <a:rPr lang="en-GB" dirty="0"/>
              <a:t>extra is needed if the employee has a disability within the meaning of the Equality </a:t>
            </a:r>
            <a:r>
              <a:rPr lang="en-GB" dirty="0" smtClean="0"/>
              <a:t>Act.</a:t>
            </a:r>
          </a:p>
          <a:p>
            <a:pPr marL="690562" lvl="1" indent="-342900">
              <a:buFont typeface="+mj-lt"/>
              <a:buAutoNum type="arabicPeriod"/>
            </a:pPr>
            <a:endParaRPr lang="en-GB" dirty="0" smtClean="0"/>
          </a:p>
          <a:p>
            <a:pPr marL="690562" lvl="1" indent="-342900">
              <a:buFont typeface="+mj-lt"/>
              <a:buAutoNum type="arabicPeriod"/>
            </a:pPr>
            <a:r>
              <a:rPr lang="en-GB" dirty="0" smtClean="0"/>
              <a:t>What </a:t>
            </a:r>
            <a:r>
              <a:rPr lang="en-GB" dirty="0"/>
              <a:t>are an </a:t>
            </a:r>
            <a:r>
              <a:rPr lang="en-GB" dirty="0" smtClean="0"/>
              <a:t>employee’s </a:t>
            </a:r>
            <a:r>
              <a:rPr lang="en-GB" dirty="0"/>
              <a:t>contractual rights to permanent health </a:t>
            </a:r>
            <a:r>
              <a:rPr lang="en-GB" dirty="0" smtClean="0"/>
              <a:t>insurance.</a:t>
            </a:r>
          </a:p>
          <a:p>
            <a:pPr marL="690562" lvl="1" indent="-342900">
              <a:buFont typeface="+mj-lt"/>
              <a:buAutoNum type="arabicPeriod"/>
            </a:pPr>
            <a:endParaRPr lang="en-GB" dirty="0" smtClean="0"/>
          </a:p>
          <a:p>
            <a:pPr marL="690562" lvl="1" indent="-342900">
              <a:buFont typeface="+mj-lt"/>
              <a:buAutoNum type="arabicPeriod"/>
            </a:pPr>
            <a:r>
              <a:rPr lang="en-GB" dirty="0" smtClean="0"/>
              <a:t>What </a:t>
            </a:r>
            <a:r>
              <a:rPr lang="en-GB" dirty="0"/>
              <a:t>factors are relevant when considering whether early ill health retirement is a possibility. </a:t>
            </a:r>
          </a:p>
          <a:p>
            <a:endParaRPr lang="en-GB" dirty="0"/>
          </a:p>
        </p:txBody>
      </p:sp>
      <p:sp>
        <p:nvSpPr>
          <p:cNvPr id="2" name="Slide Number Placeholder 1"/>
          <p:cNvSpPr>
            <a:spLocks noGrp="1"/>
          </p:cNvSpPr>
          <p:nvPr>
            <p:ph type="sldNum" sz="quarter" idx="14"/>
          </p:nvPr>
        </p:nvSpPr>
        <p:spPr/>
        <p:txBody>
          <a:bodyPr/>
          <a:lstStyle/>
          <a:p>
            <a:fld id="{9C339539-FC25-4D3F-8E85-7177AA1EE7EC}" type="slidenum">
              <a:rPr lang="en-GB" smtClean="0"/>
              <a:pPr/>
              <a:t>2</a:t>
            </a:fld>
            <a:endParaRPr lang="en-GB" dirty="0"/>
          </a:p>
        </p:txBody>
      </p:sp>
    </p:spTree>
    <p:extLst>
      <p:ext uri="{BB962C8B-B14F-4D97-AF65-F5344CB8AC3E}">
        <p14:creationId xmlns:p14="http://schemas.microsoft.com/office/powerpoint/2010/main" val="1876922770"/>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W</a:t>
            </a:r>
            <a:r>
              <a:rPr lang="en-GB" dirty="0" smtClean="0"/>
              <a:t>hen </a:t>
            </a:r>
            <a:r>
              <a:rPr lang="en-GB" dirty="0"/>
              <a:t>dealing with sick and/or disabled </a:t>
            </a:r>
            <a:r>
              <a:rPr lang="en-GB" dirty="0" smtClean="0"/>
              <a:t>employees, consider:</a:t>
            </a:r>
            <a:endParaRPr lang="en-GB" dirty="0"/>
          </a:p>
        </p:txBody>
      </p:sp>
      <p:sp>
        <p:nvSpPr>
          <p:cNvPr id="6" name="Content Placeholder 5"/>
          <p:cNvSpPr>
            <a:spLocks noGrp="1"/>
          </p:cNvSpPr>
          <p:nvPr>
            <p:ph idx="1"/>
          </p:nvPr>
        </p:nvSpPr>
        <p:spPr>
          <a:xfrm>
            <a:off x="270000" y="1350000"/>
            <a:ext cx="4212000" cy="3456000"/>
          </a:xfrm>
        </p:spPr>
        <p:txBody>
          <a:bodyPr>
            <a:normAutofit lnSpcReduction="10000"/>
          </a:bodyPr>
          <a:lstStyle/>
          <a:p>
            <a:r>
              <a:rPr lang="en-GB" dirty="0" smtClean="0"/>
              <a:t>Entitlement </a:t>
            </a:r>
            <a:r>
              <a:rPr lang="en-GB" dirty="0"/>
              <a:t>to statutory and/or contractual sick pay, including deciding whether qualifying conditions have been met</a:t>
            </a:r>
            <a:r>
              <a:rPr lang="en-GB" dirty="0" smtClean="0"/>
              <a:t>.</a:t>
            </a:r>
          </a:p>
          <a:p>
            <a:pPr marL="0" indent="0">
              <a:buNone/>
            </a:pPr>
            <a:r>
              <a:rPr lang="en-GB" dirty="0" smtClean="0"/>
              <a:t> </a:t>
            </a:r>
            <a:endParaRPr lang="en-GB" dirty="0"/>
          </a:p>
          <a:p>
            <a:r>
              <a:rPr lang="en-GB" dirty="0" smtClean="0"/>
              <a:t>The </a:t>
            </a:r>
            <a:r>
              <a:rPr lang="en-GB" dirty="0"/>
              <a:t>reason for absence, and whether it is genuine. This will entail ascertaining the true medical position and may involve seeking a medical report.</a:t>
            </a:r>
          </a:p>
          <a:p>
            <a:endParaRPr lang="en-GB" dirty="0"/>
          </a:p>
        </p:txBody>
      </p:sp>
      <p:sp>
        <p:nvSpPr>
          <p:cNvPr id="7" name="Content Placeholder 6"/>
          <p:cNvSpPr>
            <a:spLocks noGrp="1"/>
          </p:cNvSpPr>
          <p:nvPr>
            <p:ph idx="12"/>
          </p:nvPr>
        </p:nvSpPr>
        <p:spPr/>
        <p:txBody>
          <a:bodyPr>
            <a:normAutofit/>
          </a:bodyPr>
          <a:lstStyle/>
          <a:p>
            <a:r>
              <a:rPr lang="en-GB" dirty="0"/>
              <a:t>Whether the incapacity has been caused by workplace factors such as stress, bullying or an accident at work</a:t>
            </a:r>
            <a:r>
              <a:rPr lang="en-GB" dirty="0" smtClean="0"/>
              <a:t>.</a:t>
            </a:r>
          </a:p>
          <a:p>
            <a:endParaRPr lang="en-GB" dirty="0"/>
          </a:p>
          <a:p>
            <a:r>
              <a:rPr lang="en-GB" dirty="0"/>
              <a:t>Does the absence coincide with any periods of holiday?</a:t>
            </a:r>
          </a:p>
          <a:p>
            <a:endParaRPr lang="en-GB" dirty="0"/>
          </a:p>
        </p:txBody>
      </p:sp>
      <p:sp>
        <p:nvSpPr>
          <p:cNvPr id="2" name="Slide Number Placeholder 1"/>
          <p:cNvSpPr>
            <a:spLocks noGrp="1"/>
          </p:cNvSpPr>
          <p:nvPr>
            <p:ph type="sldNum" sz="quarter" idx="14"/>
          </p:nvPr>
        </p:nvSpPr>
        <p:spPr/>
        <p:txBody>
          <a:bodyPr/>
          <a:lstStyle/>
          <a:p>
            <a:fld id="{9C339539-FC25-4D3F-8E85-7177AA1EE7EC}" type="slidenum">
              <a:rPr lang="en-GB" smtClean="0"/>
              <a:pPr/>
              <a:t>3</a:t>
            </a:fld>
            <a:endParaRPr lang="en-GB" dirty="0"/>
          </a:p>
        </p:txBody>
      </p:sp>
    </p:spTree>
    <p:extLst>
      <p:ext uri="{BB962C8B-B14F-4D97-AF65-F5344CB8AC3E}">
        <p14:creationId xmlns:p14="http://schemas.microsoft.com/office/powerpoint/2010/main" val="4063366220"/>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When </a:t>
            </a:r>
            <a:r>
              <a:rPr lang="en-GB" dirty="0"/>
              <a:t>dealing with sick and/or disabled </a:t>
            </a:r>
            <a:r>
              <a:rPr lang="en-GB" dirty="0" smtClean="0"/>
              <a:t>employees, consider:</a:t>
            </a:r>
            <a:endParaRPr lang="en-GB" dirty="0"/>
          </a:p>
        </p:txBody>
      </p:sp>
      <p:sp>
        <p:nvSpPr>
          <p:cNvPr id="6" name="Content Placeholder 5"/>
          <p:cNvSpPr>
            <a:spLocks noGrp="1"/>
          </p:cNvSpPr>
          <p:nvPr>
            <p:ph idx="1"/>
          </p:nvPr>
        </p:nvSpPr>
        <p:spPr>
          <a:xfrm>
            <a:off x="270000" y="1350000"/>
            <a:ext cx="4212000" cy="3456000"/>
          </a:xfrm>
        </p:spPr>
        <p:txBody>
          <a:bodyPr>
            <a:normAutofit fontScale="92500" lnSpcReduction="20000"/>
          </a:bodyPr>
          <a:lstStyle/>
          <a:p>
            <a:r>
              <a:rPr lang="en-GB" dirty="0"/>
              <a:t>Whether the absence/conduct is related to a disability and/or is known to relate to a disability and whether any reasonable adjustments may need to be made</a:t>
            </a:r>
            <a:r>
              <a:rPr lang="en-GB" dirty="0" smtClean="0"/>
              <a:t>.</a:t>
            </a:r>
          </a:p>
          <a:p>
            <a:pPr marL="0" indent="0">
              <a:buNone/>
            </a:pPr>
            <a:endParaRPr lang="en-GB" dirty="0"/>
          </a:p>
          <a:p>
            <a:r>
              <a:rPr lang="en-GB" dirty="0"/>
              <a:t>Whether the level or frequency of absence is a cause for concern: for example, whether it is a result of stress at work or whether there are doubts about sickness being the real reason for absence.</a:t>
            </a:r>
          </a:p>
          <a:p>
            <a:endParaRPr lang="en-GB" dirty="0"/>
          </a:p>
        </p:txBody>
      </p:sp>
      <p:sp>
        <p:nvSpPr>
          <p:cNvPr id="7" name="Content Placeholder 6"/>
          <p:cNvSpPr>
            <a:spLocks noGrp="1"/>
          </p:cNvSpPr>
          <p:nvPr>
            <p:ph idx="12"/>
          </p:nvPr>
        </p:nvSpPr>
        <p:spPr/>
        <p:txBody>
          <a:bodyPr>
            <a:normAutofit/>
          </a:bodyPr>
          <a:lstStyle/>
          <a:p>
            <a:r>
              <a:rPr lang="en-GB" dirty="0" smtClean="0"/>
              <a:t>Whether </a:t>
            </a:r>
            <a:r>
              <a:rPr lang="en-GB" dirty="0"/>
              <a:t>dismissal is appropriate and, if so, ensuring a fair process is followed</a:t>
            </a:r>
            <a:r>
              <a:rPr lang="en-GB" dirty="0" smtClean="0"/>
              <a:t>.</a:t>
            </a:r>
          </a:p>
          <a:p>
            <a:pPr marL="0" indent="0">
              <a:buNone/>
            </a:pPr>
            <a:endParaRPr lang="en-GB" dirty="0"/>
          </a:p>
          <a:p>
            <a:r>
              <a:rPr lang="en-GB" dirty="0" smtClean="0"/>
              <a:t>Whether </a:t>
            </a:r>
            <a:r>
              <a:rPr lang="en-GB" dirty="0"/>
              <a:t>the employee may be eligible for permanent health insurance or ill-health retirement.</a:t>
            </a:r>
          </a:p>
          <a:p>
            <a:endParaRPr lang="en-GB" dirty="0"/>
          </a:p>
        </p:txBody>
      </p:sp>
      <p:sp>
        <p:nvSpPr>
          <p:cNvPr id="2" name="Slide Number Placeholder 1"/>
          <p:cNvSpPr>
            <a:spLocks noGrp="1"/>
          </p:cNvSpPr>
          <p:nvPr>
            <p:ph type="sldNum" sz="quarter" idx="14"/>
          </p:nvPr>
        </p:nvSpPr>
        <p:spPr/>
        <p:txBody>
          <a:bodyPr/>
          <a:lstStyle/>
          <a:p>
            <a:fld id="{9C339539-FC25-4D3F-8E85-7177AA1EE7EC}" type="slidenum">
              <a:rPr lang="en-GB" smtClean="0"/>
              <a:pPr/>
              <a:t>4</a:t>
            </a:fld>
            <a:endParaRPr lang="en-GB" dirty="0"/>
          </a:p>
        </p:txBody>
      </p:sp>
    </p:spTree>
    <p:extLst>
      <p:ext uri="{BB962C8B-B14F-4D97-AF65-F5344CB8AC3E}">
        <p14:creationId xmlns:p14="http://schemas.microsoft.com/office/powerpoint/2010/main" val="1708658880"/>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DL Insurance Services Ltd –v- O’Connor – </a:t>
            </a:r>
            <a:r>
              <a:rPr lang="en-GB" dirty="0" smtClean="0"/>
              <a:t/>
            </a:r>
            <a:br>
              <a:rPr lang="en-GB" dirty="0" smtClean="0"/>
            </a:br>
            <a:r>
              <a:rPr lang="en-GB" dirty="0" smtClean="0"/>
              <a:t>warnings </a:t>
            </a:r>
            <a:r>
              <a:rPr lang="en-GB" dirty="0"/>
              <a:t>for sickness absence</a:t>
            </a:r>
          </a:p>
        </p:txBody>
      </p:sp>
      <p:sp>
        <p:nvSpPr>
          <p:cNvPr id="6" name="Content Placeholder 5"/>
          <p:cNvSpPr>
            <a:spLocks noGrp="1"/>
          </p:cNvSpPr>
          <p:nvPr>
            <p:ph idx="1"/>
          </p:nvPr>
        </p:nvSpPr>
        <p:spPr>
          <a:xfrm>
            <a:off x="270000" y="1350000"/>
            <a:ext cx="4212000" cy="3456000"/>
          </a:xfrm>
        </p:spPr>
        <p:txBody>
          <a:bodyPr>
            <a:normAutofit fontScale="62500" lnSpcReduction="20000"/>
          </a:bodyPr>
          <a:lstStyle/>
          <a:p>
            <a:r>
              <a:rPr lang="en-GB" dirty="0" smtClean="0"/>
              <a:t>Mrs </a:t>
            </a:r>
            <a:r>
              <a:rPr lang="en-GB" dirty="0"/>
              <a:t>O'Connor had a disability (the nature of which is not specified in the judgment), resulting in high absence levels over a number of years. </a:t>
            </a:r>
            <a:endParaRPr lang="en-GB" dirty="0" smtClean="0"/>
          </a:p>
          <a:p>
            <a:r>
              <a:rPr lang="en-GB" dirty="0" smtClean="0"/>
              <a:t>Mrs </a:t>
            </a:r>
            <a:r>
              <a:rPr lang="en-GB" dirty="0"/>
              <a:t>O'Connor's employer, DL Insurance Services Ltd (DLIS), had adopted a very careful approach in this regard and had treated her with great sensitivity and sympathy, effectively permitting her to have a much longer period of sickness absence than the strict terms of its sickness absence policy would have allowed. </a:t>
            </a:r>
            <a:endParaRPr lang="en-GB" dirty="0" smtClean="0"/>
          </a:p>
          <a:p>
            <a:r>
              <a:rPr lang="en-GB" dirty="0" smtClean="0"/>
              <a:t>Nevertheless</a:t>
            </a:r>
            <a:r>
              <a:rPr lang="en-GB" dirty="0"/>
              <a:t>, by 2016, DLIS considered that it was appropriate to issue a written warning for the 60 days' absence that Mrs O'Connor had had in the previous 12 months. This also meant her contractual sick pay ceased for future absences. Mrs O'Connor claimed discrimination arising from disability</a:t>
            </a:r>
            <a:r>
              <a:rPr lang="en-GB" dirty="0" smtClean="0"/>
              <a:t>.</a:t>
            </a:r>
            <a:endParaRPr lang="en-GB" dirty="0"/>
          </a:p>
        </p:txBody>
      </p:sp>
      <p:sp>
        <p:nvSpPr>
          <p:cNvPr id="7" name="Content Placeholder 6"/>
          <p:cNvSpPr>
            <a:spLocks noGrp="1"/>
          </p:cNvSpPr>
          <p:nvPr>
            <p:ph idx="12"/>
          </p:nvPr>
        </p:nvSpPr>
        <p:spPr/>
        <p:txBody>
          <a:bodyPr>
            <a:normAutofit fontScale="70000" lnSpcReduction="20000"/>
          </a:bodyPr>
          <a:lstStyle/>
          <a:p>
            <a:r>
              <a:rPr lang="en-GB" dirty="0" smtClean="0"/>
              <a:t>The </a:t>
            </a:r>
            <a:r>
              <a:rPr lang="en-GB" dirty="0"/>
              <a:t>case turned on the issue of objective justification. DLIS had been pursuing the legitimate aims of ensuring adequate attendance levels and seeking to improve Mrs O'Connor's attendance. However, the warning was not a proportionate means of achieving those aims. </a:t>
            </a:r>
            <a:endParaRPr lang="en-GB" dirty="0" smtClean="0"/>
          </a:p>
          <a:p>
            <a:r>
              <a:rPr lang="en-GB" dirty="0" smtClean="0"/>
              <a:t>DLIS </a:t>
            </a:r>
            <a:r>
              <a:rPr lang="en-GB" dirty="0"/>
              <a:t>had been unable to explain how the warning would assist their aims, other than by appealing to generalisations about the impact of absences. </a:t>
            </a:r>
            <a:endParaRPr lang="en-GB" dirty="0" smtClean="0"/>
          </a:p>
          <a:p>
            <a:r>
              <a:rPr lang="en-GB" dirty="0" smtClean="0"/>
              <a:t>DLIS </a:t>
            </a:r>
            <a:r>
              <a:rPr lang="en-GB" dirty="0"/>
              <a:t>had also failed to follow some of its processes, in particular failing to refer Mrs O'Connor to occupational health, and this contributed to the evidential gap on the issue of justification.</a:t>
            </a:r>
          </a:p>
        </p:txBody>
      </p:sp>
      <p:sp>
        <p:nvSpPr>
          <p:cNvPr id="2" name="Slide Number Placeholder 1"/>
          <p:cNvSpPr>
            <a:spLocks noGrp="1"/>
          </p:cNvSpPr>
          <p:nvPr>
            <p:ph type="sldNum" sz="quarter" idx="14"/>
          </p:nvPr>
        </p:nvSpPr>
        <p:spPr/>
        <p:txBody>
          <a:bodyPr/>
          <a:lstStyle/>
          <a:p>
            <a:fld id="{9C339539-FC25-4D3F-8E85-7177AA1EE7EC}" type="slidenum">
              <a:rPr lang="en-GB" smtClean="0"/>
              <a:pPr/>
              <a:t>5</a:t>
            </a:fld>
            <a:endParaRPr lang="en-GB" dirty="0"/>
          </a:p>
        </p:txBody>
      </p:sp>
    </p:spTree>
    <p:extLst>
      <p:ext uri="{BB962C8B-B14F-4D97-AF65-F5344CB8AC3E}">
        <p14:creationId xmlns:p14="http://schemas.microsoft.com/office/powerpoint/2010/main" val="1132226659"/>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City of York Council v </a:t>
            </a:r>
            <a:r>
              <a:rPr lang="en-GB" dirty="0" err="1"/>
              <a:t>Grosset</a:t>
            </a:r>
            <a:r>
              <a:rPr lang="en-GB" dirty="0"/>
              <a:t> </a:t>
            </a:r>
            <a:r>
              <a:rPr lang="en-GB" dirty="0" smtClean="0"/>
              <a:t>– </a:t>
            </a:r>
            <a:br>
              <a:rPr lang="en-GB" dirty="0" smtClean="0"/>
            </a:br>
            <a:r>
              <a:rPr lang="en-GB" dirty="0" smtClean="0"/>
              <a:t>consequences </a:t>
            </a:r>
            <a:r>
              <a:rPr lang="en-GB" dirty="0"/>
              <a:t>of an employee's disability</a:t>
            </a:r>
          </a:p>
        </p:txBody>
      </p:sp>
      <p:sp>
        <p:nvSpPr>
          <p:cNvPr id="6" name="Content Placeholder 5"/>
          <p:cNvSpPr>
            <a:spLocks noGrp="1"/>
          </p:cNvSpPr>
          <p:nvPr>
            <p:ph idx="1"/>
          </p:nvPr>
        </p:nvSpPr>
        <p:spPr>
          <a:xfrm>
            <a:off x="270000" y="1350000"/>
            <a:ext cx="4212000" cy="3456000"/>
          </a:xfrm>
        </p:spPr>
        <p:txBody>
          <a:bodyPr>
            <a:normAutofit fontScale="55000" lnSpcReduction="20000"/>
          </a:bodyPr>
          <a:lstStyle/>
          <a:p>
            <a:r>
              <a:rPr lang="en-GB" dirty="0" smtClean="0"/>
              <a:t>Mr </a:t>
            </a:r>
            <a:r>
              <a:rPr lang="en-GB" dirty="0" err="1"/>
              <a:t>Grosset</a:t>
            </a:r>
            <a:r>
              <a:rPr lang="en-GB" dirty="0"/>
              <a:t> </a:t>
            </a:r>
            <a:r>
              <a:rPr lang="en-GB" dirty="0" smtClean="0"/>
              <a:t>suffers from </a:t>
            </a:r>
            <a:r>
              <a:rPr lang="en-GB" dirty="0"/>
              <a:t>cystic fibrosis </a:t>
            </a:r>
            <a:r>
              <a:rPr lang="en-GB" dirty="0" smtClean="0"/>
              <a:t>(accepted as a disability) and </a:t>
            </a:r>
            <a:r>
              <a:rPr lang="en-GB" dirty="0"/>
              <a:t>worked as a teacher and Head of English at a </a:t>
            </a:r>
            <a:r>
              <a:rPr lang="en-GB" dirty="0" smtClean="0"/>
              <a:t>school.</a:t>
            </a:r>
            <a:endParaRPr lang="en-GB" dirty="0"/>
          </a:p>
          <a:p>
            <a:r>
              <a:rPr lang="en-GB" dirty="0" smtClean="0"/>
              <a:t>As </a:t>
            </a:r>
            <a:r>
              <a:rPr lang="en-GB" dirty="0"/>
              <a:t>a consequence of his condition, Mr </a:t>
            </a:r>
            <a:r>
              <a:rPr lang="en-GB" dirty="0" err="1"/>
              <a:t>Grosset</a:t>
            </a:r>
            <a:r>
              <a:rPr lang="en-GB" dirty="0"/>
              <a:t> spent up to three hours a day in a punishing regime of physical exercise to clear his lungs.</a:t>
            </a:r>
          </a:p>
          <a:p>
            <a:r>
              <a:rPr lang="en-GB" dirty="0" smtClean="0"/>
              <a:t>Following </a:t>
            </a:r>
            <a:r>
              <a:rPr lang="en-GB" dirty="0"/>
              <a:t>a change of head teacher, Mr </a:t>
            </a:r>
            <a:r>
              <a:rPr lang="en-GB" dirty="0" err="1"/>
              <a:t>Grosset's</a:t>
            </a:r>
            <a:r>
              <a:rPr lang="en-GB" dirty="0"/>
              <a:t> workload increased. </a:t>
            </a:r>
            <a:endParaRPr lang="en-GB" dirty="0" smtClean="0"/>
          </a:p>
          <a:p>
            <a:r>
              <a:rPr lang="en-GB" dirty="0" smtClean="0"/>
              <a:t>As </a:t>
            </a:r>
            <a:r>
              <a:rPr lang="en-GB" dirty="0"/>
              <a:t>a result of his condition, Mr </a:t>
            </a:r>
            <a:r>
              <a:rPr lang="en-GB" dirty="0" err="1"/>
              <a:t>Grosset</a:t>
            </a:r>
            <a:r>
              <a:rPr lang="en-GB" dirty="0"/>
              <a:t> struggled to cope with the additional demands placed on him. He suffered stress, which in turn exacerbated his cystic fibrosis.</a:t>
            </a:r>
          </a:p>
          <a:p>
            <a:r>
              <a:rPr lang="en-GB" dirty="0" smtClean="0"/>
              <a:t>During </a:t>
            </a:r>
            <a:r>
              <a:rPr lang="en-GB" dirty="0"/>
              <a:t>this period, Mr </a:t>
            </a:r>
            <a:r>
              <a:rPr lang="en-GB" dirty="0" err="1"/>
              <a:t>Grosset</a:t>
            </a:r>
            <a:r>
              <a:rPr lang="en-GB" dirty="0"/>
              <a:t> took two lessons of 15 and 16-year-olds </a:t>
            </a:r>
            <a:r>
              <a:rPr lang="en-GB" dirty="0" smtClean="0"/>
              <a:t>and showed </a:t>
            </a:r>
            <a:r>
              <a:rPr lang="en-GB" dirty="0"/>
              <a:t>the 18-rated film Halloween. When the head teacher later discovered this, Mr </a:t>
            </a:r>
            <a:r>
              <a:rPr lang="en-GB" dirty="0" err="1"/>
              <a:t>Grosset</a:t>
            </a:r>
            <a:r>
              <a:rPr lang="en-GB" dirty="0"/>
              <a:t> was suspended and eventually dismissed for gross misconduct. </a:t>
            </a:r>
          </a:p>
          <a:p>
            <a:r>
              <a:rPr lang="en-GB" dirty="0" smtClean="0"/>
              <a:t>The </a:t>
            </a:r>
            <a:r>
              <a:rPr lang="en-GB" dirty="0"/>
              <a:t>dismissing panel did not accept that showing the film had been a momentary error of judgment, caused by the level of stress Mr </a:t>
            </a:r>
            <a:r>
              <a:rPr lang="en-GB" dirty="0" err="1"/>
              <a:t>Grosset</a:t>
            </a:r>
            <a:r>
              <a:rPr lang="en-GB" dirty="0"/>
              <a:t> was under. </a:t>
            </a:r>
          </a:p>
          <a:p>
            <a:endParaRPr lang="en-GB" dirty="0"/>
          </a:p>
        </p:txBody>
      </p:sp>
      <p:sp>
        <p:nvSpPr>
          <p:cNvPr id="7" name="Content Placeholder 6"/>
          <p:cNvSpPr>
            <a:spLocks noGrp="1"/>
          </p:cNvSpPr>
          <p:nvPr>
            <p:ph idx="12"/>
          </p:nvPr>
        </p:nvSpPr>
        <p:spPr/>
        <p:txBody>
          <a:bodyPr>
            <a:normAutofit fontScale="55000" lnSpcReduction="20000"/>
          </a:bodyPr>
          <a:lstStyle/>
          <a:p>
            <a:r>
              <a:rPr lang="en-GB" dirty="0" smtClean="0"/>
              <a:t>The employing Council argued, in defence of the claims made by Mr </a:t>
            </a:r>
            <a:r>
              <a:rPr lang="en-GB" dirty="0" err="1" smtClean="0"/>
              <a:t>Grosset</a:t>
            </a:r>
            <a:r>
              <a:rPr lang="en-GB" dirty="0" smtClean="0"/>
              <a:t>, that they had acted reasonably based on evidence </a:t>
            </a:r>
            <a:r>
              <a:rPr lang="en-GB" dirty="0"/>
              <a:t>before them that there was no link between </a:t>
            </a:r>
            <a:r>
              <a:rPr lang="en-GB" dirty="0" smtClean="0"/>
              <a:t>employee's </a:t>
            </a:r>
            <a:r>
              <a:rPr lang="en-GB" dirty="0"/>
              <a:t>actions and </a:t>
            </a:r>
            <a:r>
              <a:rPr lang="en-GB" dirty="0" smtClean="0"/>
              <a:t>his disability</a:t>
            </a:r>
            <a:r>
              <a:rPr lang="en-GB" dirty="0"/>
              <a:t>. </a:t>
            </a:r>
          </a:p>
          <a:p>
            <a:r>
              <a:rPr lang="en-GB" dirty="0" smtClean="0"/>
              <a:t>However, knowledge </a:t>
            </a:r>
            <a:r>
              <a:rPr lang="en-GB" dirty="0"/>
              <a:t>is only relevant to the defence that the employer did not know, and could not reasonably be expected to know, that the employee was disabled. It does not apply where the employer did not know that the disability produced a certain consequence.</a:t>
            </a:r>
          </a:p>
          <a:p>
            <a:r>
              <a:rPr lang="en-GB" dirty="0" smtClean="0"/>
              <a:t>Employers </a:t>
            </a:r>
            <a:r>
              <a:rPr lang="en-GB" dirty="0"/>
              <a:t>considering disciplining/dismissing a disabled employee should consider obtaining medical evidence on whether the employee's actions could in any way be a consequence of their disability. An employer should do everything it can to establish whether there is a causal link.</a:t>
            </a:r>
          </a:p>
          <a:p>
            <a:r>
              <a:rPr lang="en-GB" dirty="0" smtClean="0"/>
              <a:t>Although </a:t>
            </a:r>
            <a:r>
              <a:rPr lang="en-GB" dirty="0"/>
              <a:t>the Council did take these steps it was still held liable as ultimately there will be cases where an employer will be forced to decide between giving an employee "the benefit of the doubt" that their unacceptable behaviour was a consequence of their disability, or risk a successful claim against them. </a:t>
            </a:r>
          </a:p>
          <a:p>
            <a:endParaRPr lang="en-GB" dirty="0"/>
          </a:p>
        </p:txBody>
      </p:sp>
      <p:sp>
        <p:nvSpPr>
          <p:cNvPr id="2" name="Slide Number Placeholder 1"/>
          <p:cNvSpPr>
            <a:spLocks noGrp="1"/>
          </p:cNvSpPr>
          <p:nvPr>
            <p:ph type="sldNum" sz="quarter" idx="14"/>
          </p:nvPr>
        </p:nvSpPr>
        <p:spPr/>
        <p:txBody>
          <a:bodyPr/>
          <a:lstStyle/>
          <a:p>
            <a:fld id="{9C339539-FC25-4D3F-8E85-7177AA1EE7EC}" type="slidenum">
              <a:rPr lang="en-GB" smtClean="0"/>
              <a:pPr/>
              <a:t>6</a:t>
            </a:fld>
            <a:endParaRPr lang="en-GB" dirty="0"/>
          </a:p>
        </p:txBody>
      </p:sp>
    </p:spTree>
    <p:extLst>
      <p:ext uri="{BB962C8B-B14F-4D97-AF65-F5344CB8AC3E}">
        <p14:creationId xmlns:p14="http://schemas.microsoft.com/office/powerpoint/2010/main" val="19571591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Williams –v- The Trustees of Swansea University – </a:t>
            </a:r>
            <a:r>
              <a:rPr lang="en-GB" dirty="0" smtClean="0"/>
              <a:t/>
            </a:r>
            <a:br>
              <a:rPr lang="en-GB" dirty="0" smtClean="0"/>
            </a:br>
            <a:r>
              <a:rPr lang="en-GB" dirty="0" smtClean="0"/>
              <a:t>ill </a:t>
            </a:r>
            <a:r>
              <a:rPr lang="en-GB" dirty="0"/>
              <a:t>health retirement</a:t>
            </a:r>
          </a:p>
        </p:txBody>
      </p:sp>
      <p:sp>
        <p:nvSpPr>
          <p:cNvPr id="6" name="Content Placeholder 5"/>
          <p:cNvSpPr>
            <a:spLocks noGrp="1"/>
          </p:cNvSpPr>
          <p:nvPr>
            <p:ph idx="1"/>
          </p:nvPr>
        </p:nvSpPr>
        <p:spPr>
          <a:xfrm>
            <a:off x="270000" y="1350000"/>
            <a:ext cx="4212000" cy="3456000"/>
          </a:xfrm>
        </p:spPr>
        <p:txBody>
          <a:bodyPr>
            <a:normAutofit fontScale="55000" lnSpcReduction="20000"/>
          </a:bodyPr>
          <a:lstStyle/>
          <a:p>
            <a:r>
              <a:rPr lang="en-GB" dirty="0" smtClean="0"/>
              <a:t>Mr </a:t>
            </a:r>
            <a:r>
              <a:rPr lang="en-GB" dirty="0"/>
              <a:t>Williams was disabled within the meaning of the Equality Act. He had been employed by the university from 2000 until 2013, when he retired for reasons of ill health, aged 38. </a:t>
            </a:r>
            <a:endParaRPr lang="en-GB" dirty="0" smtClean="0"/>
          </a:p>
          <a:p>
            <a:r>
              <a:rPr lang="en-GB" dirty="0" smtClean="0"/>
              <a:t>For </a:t>
            </a:r>
            <a:r>
              <a:rPr lang="en-GB" dirty="0"/>
              <a:t>the first 10 years of his employment he had worked full-time, and for the last three years he had worked </a:t>
            </a:r>
            <a:r>
              <a:rPr lang="en-GB" dirty="0" smtClean="0"/>
              <a:t>part-time. By </a:t>
            </a:r>
            <a:r>
              <a:rPr lang="en-GB" dirty="0"/>
              <a:t>the time of his retirement, his agreed working hours were half of his full-time hours. It was agreed that the reduction in working hours arose from his disabilities. </a:t>
            </a:r>
            <a:endParaRPr lang="en-GB" dirty="0" smtClean="0"/>
          </a:p>
          <a:p>
            <a:r>
              <a:rPr lang="en-GB" dirty="0" smtClean="0"/>
              <a:t>The </a:t>
            </a:r>
            <a:r>
              <a:rPr lang="en-GB" dirty="0"/>
              <a:t>pension scheme provided for accrual of benefits on a final salary basis until 1 August 2009. After that date, accrual of benefits was on the basis of career average revalued earnings. </a:t>
            </a:r>
            <a:endParaRPr lang="en-GB" dirty="0" smtClean="0"/>
          </a:p>
          <a:p>
            <a:r>
              <a:rPr lang="en-GB" dirty="0" smtClean="0"/>
              <a:t>Under </a:t>
            </a:r>
            <a:r>
              <a:rPr lang="en-GB" dirty="0"/>
              <a:t>the ill-health retirement provisions of the scheme, the employee was entitled to immediate payment of a lump sum and annuity. </a:t>
            </a:r>
            <a:endParaRPr lang="en-GB" dirty="0" smtClean="0"/>
          </a:p>
          <a:p>
            <a:r>
              <a:rPr lang="en-GB" dirty="0" smtClean="0"/>
              <a:t>The </a:t>
            </a:r>
            <a:r>
              <a:rPr lang="en-GB" dirty="0"/>
              <a:t>dispute concerned his entitlement to an enhancement to the lump sum and annuity, calculated by reference to his actual salary at the date of retirement</a:t>
            </a:r>
            <a:r>
              <a:rPr lang="en-GB" dirty="0" smtClean="0"/>
              <a:t>.</a:t>
            </a:r>
            <a:endParaRPr lang="en-GB" dirty="0"/>
          </a:p>
        </p:txBody>
      </p:sp>
      <p:sp>
        <p:nvSpPr>
          <p:cNvPr id="7" name="Content Placeholder 6"/>
          <p:cNvSpPr>
            <a:spLocks noGrp="1"/>
          </p:cNvSpPr>
          <p:nvPr>
            <p:ph idx="12"/>
          </p:nvPr>
        </p:nvSpPr>
        <p:spPr/>
        <p:txBody>
          <a:bodyPr>
            <a:normAutofit fontScale="62500" lnSpcReduction="20000"/>
          </a:bodyPr>
          <a:lstStyle/>
          <a:p>
            <a:r>
              <a:rPr lang="en-GB" dirty="0"/>
              <a:t>Mr Williams asserted that calculation of the enhancement based upon his part-time rather than full-time salary was discrimination under the Equality Act constituting "unfavourable" treatment because of something arising in consequence of his disability, namely his inability to work full-time</a:t>
            </a:r>
            <a:r>
              <a:rPr lang="en-GB" dirty="0" smtClean="0"/>
              <a:t>.</a:t>
            </a:r>
          </a:p>
          <a:p>
            <a:r>
              <a:rPr lang="en-GB" dirty="0" smtClean="0"/>
              <a:t>This </a:t>
            </a:r>
            <a:r>
              <a:rPr lang="en-GB" dirty="0"/>
              <a:t>was not unfavourable treatment. A disabled employee who had reduced his hours from full-time to part-time before taking ill-health retirement had not been treated "unfavourably" when an element of his pension benefits was calculated by reference to his part-time salary at the date of retirement. The only basis on which the employee had been entitled to any award at the time of his retirement was by reason of his disabilities. If he had been able to work full-time, he would not have had a right to an enhanced entitlement, but would have had no immediate right to a pension at all.</a:t>
            </a:r>
          </a:p>
        </p:txBody>
      </p:sp>
      <p:sp>
        <p:nvSpPr>
          <p:cNvPr id="2" name="Slide Number Placeholder 1"/>
          <p:cNvSpPr>
            <a:spLocks noGrp="1"/>
          </p:cNvSpPr>
          <p:nvPr>
            <p:ph type="sldNum" sz="quarter" idx="14"/>
          </p:nvPr>
        </p:nvSpPr>
        <p:spPr/>
        <p:txBody>
          <a:bodyPr/>
          <a:lstStyle/>
          <a:p>
            <a:fld id="{9C339539-FC25-4D3F-8E85-7177AA1EE7EC}" type="slidenum">
              <a:rPr lang="en-GB" smtClean="0"/>
              <a:pPr/>
              <a:t>7</a:t>
            </a:fld>
            <a:endParaRPr lang="en-GB" dirty="0"/>
          </a:p>
        </p:txBody>
      </p:sp>
    </p:spTree>
    <p:extLst>
      <p:ext uri="{BB962C8B-B14F-4D97-AF65-F5344CB8AC3E}">
        <p14:creationId xmlns:p14="http://schemas.microsoft.com/office/powerpoint/2010/main" val="1146339011"/>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Awan –v- ICTS – Permanent Health Insurance</a:t>
            </a:r>
          </a:p>
        </p:txBody>
      </p:sp>
      <p:sp>
        <p:nvSpPr>
          <p:cNvPr id="6" name="Content Placeholder 5"/>
          <p:cNvSpPr>
            <a:spLocks noGrp="1"/>
          </p:cNvSpPr>
          <p:nvPr>
            <p:ph idx="1"/>
          </p:nvPr>
        </p:nvSpPr>
        <p:spPr>
          <a:xfrm>
            <a:off x="270000" y="1350000"/>
            <a:ext cx="4212000" cy="3456000"/>
          </a:xfrm>
        </p:spPr>
        <p:txBody>
          <a:bodyPr>
            <a:normAutofit fontScale="55000" lnSpcReduction="20000"/>
          </a:bodyPr>
          <a:lstStyle/>
          <a:p>
            <a:r>
              <a:rPr lang="en-GB" dirty="0" smtClean="0"/>
              <a:t>Mr </a:t>
            </a:r>
            <a:r>
              <a:rPr lang="en-GB" dirty="0"/>
              <a:t>Awan was employed as a security agent for American Airlines at Heathrow airport. His employment contract provided that he was entitled to six months full sick pay and if still on sick leave after that time, would benefit from a long-term disability benefit plan which would pay two-thirds of his base annual salary (less any State disability benefits) until the earlier of his return to work, retirement or death. The contract also contained a clause entitling his employer to dismiss on notice. </a:t>
            </a:r>
          </a:p>
          <a:p>
            <a:r>
              <a:rPr lang="en-GB" dirty="0" smtClean="0"/>
              <a:t>American </a:t>
            </a:r>
            <a:r>
              <a:rPr lang="en-GB" dirty="0"/>
              <a:t>Airlines had a group income protection policy with Legal &amp; General covering the provision of the long-term disability benefits to its employees. The policy provided that the insured member would be entitled to benefits under the policy only so long as that person remained in employment. </a:t>
            </a:r>
          </a:p>
          <a:p>
            <a:r>
              <a:rPr lang="en-GB" dirty="0" smtClean="0"/>
              <a:t>In </a:t>
            </a:r>
            <a:r>
              <a:rPr lang="en-GB" dirty="0"/>
              <a:t>October 2012, Mr Awan was signed off sick with depression and remained on sick leave until his employment was terminated in November 2014. </a:t>
            </a:r>
          </a:p>
          <a:p>
            <a:endParaRPr lang="en-GB" dirty="0"/>
          </a:p>
        </p:txBody>
      </p:sp>
      <p:sp>
        <p:nvSpPr>
          <p:cNvPr id="7" name="Content Placeholder 6"/>
          <p:cNvSpPr>
            <a:spLocks noGrp="1"/>
          </p:cNvSpPr>
          <p:nvPr>
            <p:ph idx="12"/>
          </p:nvPr>
        </p:nvSpPr>
        <p:spPr/>
        <p:txBody>
          <a:bodyPr>
            <a:normAutofit fontScale="55000" lnSpcReduction="20000"/>
          </a:bodyPr>
          <a:lstStyle/>
          <a:p>
            <a:r>
              <a:rPr lang="en-GB" dirty="0" smtClean="0"/>
              <a:t>On </a:t>
            </a:r>
            <a:r>
              <a:rPr lang="en-GB" dirty="0"/>
              <a:t>1 December 2012, Mr Awan's employment was TUPE transferred to ICTS UK Ltd when American Airlines outsourced its security department to them. ICTS used a new insurer, Canada Life, to provide the long-term disability cover to the employees transferred to it from American Airlines. However, Canada Life refused to accept liability for employees such as Mr Awan who were already on sick leave when the policy commenced. Legal &amp; General also refused to provide benefits to Mr Awan because its contract was with American Airlines and at the time that Mr Awan became eligible to claim under the policy, he was no longer employed by that company. American Airlines raised a complaint and Legal &amp; General subsequently agreed to cover Mr Awan until September 2014 as a goodwill gesture.</a:t>
            </a:r>
          </a:p>
          <a:p>
            <a:r>
              <a:rPr lang="en-GB" dirty="0" smtClean="0"/>
              <a:t>ICTS </a:t>
            </a:r>
            <a:r>
              <a:rPr lang="en-GB" dirty="0"/>
              <a:t>wrote to Mr Awan on 6 October 2014 advising that the long-term disability benefit cover from Legal &amp; General had been reinstated to the end of September 2014, but that it was pursuing the matter further as it considered that Legal &amp; General had an obligation to continue making the payments. In the interim, ICTS advised that it would, on a without prejudice basis and without admission of liability, make equivalent monthly payments to Mr Awan until the situation was clarified. </a:t>
            </a:r>
          </a:p>
          <a:p>
            <a:endParaRPr lang="en-GB" dirty="0"/>
          </a:p>
        </p:txBody>
      </p:sp>
      <p:sp>
        <p:nvSpPr>
          <p:cNvPr id="2" name="Slide Number Placeholder 1"/>
          <p:cNvSpPr>
            <a:spLocks noGrp="1"/>
          </p:cNvSpPr>
          <p:nvPr>
            <p:ph type="sldNum" sz="quarter" idx="14"/>
          </p:nvPr>
        </p:nvSpPr>
        <p:spPr/>
        <p:txBody>
          <a:bodyPr/>
          <a:lstStyle/>
          <a:p>
            <a:fld id="{9C339539-FC25-4D3F-8E85-7177AA1EE7EC}" type="slidenum">
              <a:rPr lang="en-GB" smtClean="0"/>
              <a:pPr/>
              <a:t>8</a:t>
            </a:fld>
            <a:endParaRPr lang="en-GB" dirty="0"/>
          </a:p>
        </p:txBody>
      </p:sp>
    </p:spTree>
    <p:extLst>
      <p:ext uri="{BB962C8B-B14F-4D97-AF65-F5344CB8AC3E}">
        <p14:creationId xmlns:p14="http://schemas.microsoft.com/office/powerpoint/2010/main" val="362843687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Awan –v- ICTS – Permanent Health Insurance</a:t>
            </a:r>
          </a:p>
        </p:txBody>
      </p:sp>
      <p:sp>
        <p:nvSpPr>
          <p:cNvPr id="6" name="Content Placeholder 5"/>
          <p:cNvSpPr>
            <a:spLocks noGrp="1"/>
          </p:cNvSpPr>
          <p:nvPr>
            <p:ph idx="1"/>
          </p:nvPr>
        </p:nvSpPr>
        <p:spPr>
          <a:xfrm>
            <a:off x="270000" y="1350000"/>
            <a:ext cx="4212000" cy="3456000"/>
          </a:xfrm>
        </p:spPr>
        <p:txBody>
          <a:bodyPr>
            <a:normAutofit fontScale="55000" lnSpcReduction="20000"/>
          </a:bodyPr>
          <a:lstStyle/>
          <a:p>
            <a:r>
              <a:rPr lang="en-GB" dirty="0" smtClean="0"/>
              <a:t>Following </a:t>
            </a:r>
            <a:r>
              <a:rPr lang="en-GB" dirty="0"/>
              <a:t>a capability meeting, on 26 November 2014 ICTS wrote to Mr Awan informing him that his employment would be terminated for capability reasons. It reasoned that he had been off sick for over two years and there was no prospect of him returning to work within a defined or a reasonable period of time. Mr Awan's employment terminated on 28 November 2014 and he was paid 12 weeks salary in lieu of notice. </a:t>
            </a:r>
          </a:p>
          <a:p>
            <a:r>
              <a:rPr lang="en-GB" dirty="0" smtClean="0"/>
              <a:t>Mr </a:t>
            </a:r>
            <a:r>
              <a:rPr lang="en-GB" dirty="0"/>
              <a:t>Awan brought employment tribunal proceedings claiming that his dismissal while he was entitled to long-term disability benefits was unfair and discrimination arising from disability. </a:t>
            </a:r>
          </a:p>
          <a:p>
            <a:r>
              <a:rPr lang="en-GB" dirty="0" smtClean="0"/>
              <a:t>The </a:t>
            </a:r>
            <a:r>
              <a:rPr lang="en-GB" dirty="0"/>
              <a:t>tribunal found that ICTS was contractually obliged to pay Mr Awan long-term disability benefits while he remained employed. However, there was no implied term in his contract preventing ICTS from dismissing him for incapability while he was entitled to receive such benefits. It reasoned that there was an express term in the contract that allowed ICTS to terminate the contract on notice and an implied term cannot contradict or restrict an express term of a contract. </a:t>
            </a:r>
            <a:r>
              <a:rPr lang="en-GB" dirty="0" smtClean="0"/>
              <a:t>Therefore, dismissal was fair and there was no discrimination.</a:t>
            </a:r>
            <a:endParaRPr lang="en-GB" dirty="0"/>
          </a:p>
          <a:p>
            <a:endParaRPr lang="en-GB" dirty="0"/>
          </a:p>
        </p:txBody>
      </p:sp>
      <p:sp>
        <p:nvSpPr>
          <p:cNvPr id="7" name="Content Placeholder 6"/>
          <p:cNvSpPr>
            <a:spLocks noGrp="1"/>
          </p:cNvSpPr>
          <p:nvPr>
            <p:ph idx="12"/>
          </p:nvPr>
        </p:nvSpPr>
        <p:spPr/>
        <p:txBody>
          <a:bodyPr>
            <a:normAutofit fontScale="47500" lnSpcReduction="20000"/>
          </a:bodyPr>
          <a:lstStyle/>
          <a:p>
            <a:r>
              <a:rPr lang="en-GB" dirty="0" smtClean="0"/>
              <a:t>Mr </a:t>
            </a:r>
            <a:r>
              <a:rPr lang="en-GB" dirty="0"/>
              <a:t>Awan appealed </a:t>
            </a:r>
            <a:r>
              <a:rPr lang="en-GB" dirty="0" smtClean="0"/>
              <a:t>and this was upheld</a:t>
            </a:r>
            <a:r>
              <a:rPr lang="en-GB" dirty="0"/>
              <a:t>. In dismissing Mr Awan, ICTS had acted in breach of an implied term of the contract. Mr Awan had a contractual entitlement to be paid two-thirds of his salary after 26 weeks of sick leave. His contract did not refer to an insurance policy or state that his entitlement to disability benefits was dependent on the rules of an insurance policy or the rules of a particular insurance provider. </a:t>
            </a:r>
            <a:endParaRPr lang="en-GB" dirty="0" smtClean="0"/>
          </a:p>
          <a:p>
            <a:r>
              <a:rPr lang="en-GB" dirty="0" smtClean="0"/>
              <a:t>The </a:t>
            </a:r>
            <a:r>
              <a:rPr lang="en-GB" dirty="0"/>
              <a:t>whole purpose of PHI or other disability benefit schemes would be defeated if an employer could end entitlement under the schemes by dismissing employees when they became unfit for work. However, whether an employer had a right to do so was a matter of the construction of the particular contract in question. </a:t>
            </a:r>
          </a:p>
          <a:p>
            <a:r>
              <a:rPr lang="en-GB" dirty="0" smtClean="0"/>
              <a:t>On </a:t>
            </a:r>
            <a:r>
              <a:rPr lang="en-GB" dirty="0"/>
              <a:t>a proper construction of the contract, it was contrary to the functioning and purpose of the long-term disability plan to permit ICTS to exercise the contractual power to dismiss and deny Mr Awan the benefits the disability benefits clause envisaged would be paid. </a:t>
            </a:r>
          </a:p>
          <a:p>
            <a:r>
              <a:rPr lang="en-GB" dirty="0" smtClean="0"/>
              <a:t>A </a:t>
            </a:r>
            <a:r>
              <a:rPr lang="en-GB" dirty="0"/>
              <a:t>term could be implied into the contract, either on the officious bystander or the business efficacy tests of implied contractual incorporation, that "once the employee has become entitled to payment of disability income due under the long-term disability plan, the employer will not dismiss him on the grounds of his continuing incapacity to work." </a:t>
            </a:r>
          </a:p>
          <a:p>
            <a:endParaRPr lang="en-GB" dirty="0"/>
          </a:p>
        </p:txBody>
      </p:sp>
      <p:sp>
        <p:nvSpPr>
          <p:cNvPr id="2" name="Slide Number Placeholder 1"/>
          <p:cNvSpPr>
            <a:spLocks noGrp="1"/>
          </p:cNvSpPr>
          <p:nvPr>
            <p:ph type="sldNum" sz="quarter" idx="14"/>
          </p:nvPr>
        </p:nvSpPr>
        <p:spPr/>
        <p:txBody>
          <a:bodyPr/>
          <a:lstStyle/>
          <a:p>
            <a:fld id="{9C339539-FC25-4D3F-8E85-7177AA1EE7EC}" type="slidenum">
              <a:rPr lang="en-GB" smtClean="0"/>
              <a:pPr/>
              <a:t>9</a:t>
            </a:fld>
            <a:endParaRPr lang="en-GB" dirty="0"/>
          </a:p>
        </p:txBody>
      </p:sp>
    </p:spTree>
    <p:extLst>
      <p:ext uri="{BB962C8B-B14F-4D97-AF65-F5344CB8AC3E}">
        <p14:creationId xmlns:p14="http://schemas.microsoft.com/office/powerpoint/2010/main" val="1643636049"/>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DB Design">
  <a:themeElements>
    <a:clrScheme name="BDB Colours">
      <a:dk1>
        <a:srgbClr val="000000"/>
      </a:dk1>
      <a:lt1>
        <a:srgbClr val="FFFFFF"/>
      </a:lt1>
      <a:dk2>
        <a:srgbClr val="000E2B"/>
      </a:dk2>
      <a:lt2>
        <a:srgbClr val="E9EAE7"/>
      </a:lt2>
      <a:accent1>
        <a:srgbClr val="007AC9"/>
      </a:accent1>
      <a:accent2>
        <a:srgbClr val="E37222"/>
      </a:accent2>
      <a:accent3>
        <a:srgbClr val="662382"/>
      </a:accent3>
      <a:accent4>
        <a:srgbClr val="E9AB00"/>
      </a:accent4>
      <a:accent5>
        <a:srgbClr val="B42419"/>
      </a:accent5>
      <a:accent6>
        <a:srgbClr val="6E9017"/>
      </a:accent6>
      <a:hlink>
        <a:srgbClr val="007AC9"/>
      </a:hlink>
      <a:folHlink>
        <a:srgbClr val="6623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8A8C79A1F18B419B8DA58182EDE874" ma:contentTypeVersion="" ma:contentTypeDescription="Create a new document." ma:contentTypeScope="" ma:versionID="e4104d55035e7829c4a764da78523540">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AFAA6B-6A44-4392-BF36-B4A40F7C9650}">
  <ds:schemaRefs>
    <ds:schemaRef ds:uri="http://schemas.microsoft.com/sharepoint/v3/contenttype/forms"/>
  </ds:schemaRefs>
</ds:datastoreItem>
</file>

<file path=customXml/itemProps2.xml><?xml version="1.0" encoding="utf-8"?>
<ds:datastoreItem xmlns:ds="http://schemas.openxmlformats.org/officeDocument/2006/customXml" ds:itemID="{6E7705AF-4EF8-4A39-8B31-156893A6F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472FBAC-021C-4B1D-A29C-27E81D530CE7}">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terms/"/>
    <ds:schemaRef ds:uri="http://purl.org/dc/dcmitype/"/>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0</TotalTime>
  <Words>3766</Words>
  <Application>Microsoft Office PowerPoint</Application>
  <PresentationFormat>On-screen Show (16:9)</PresentationFormat>
  <Paragraphs>182</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BDB Design</vt:lpstr>
      <vt:lpstr>An insurers’ guide to what makes a fair sickness absence procedure in the work place  based on recent case law</vt:lpstr>
      <vt:lpstr>Introduction</vt:lpstr>
      <vt:lpstr>When dealing with sick and/or disabled employees, consider:</vt:lpstr>
      <vt:lpstr>When dealing with sick and/or disabled employees, consider:</vt:lpstr>
      <vt:lpstr>DL Insurance Services Ltd –v- O’Connor –  warnings for sickness absence</vt:lpstr>
      <vt:lpstr>City of York Council v Grosset –  consequences of an employee's disability</vt:lpstr>
      <vt:lpstr>Williams –v- The Trustees of Swansea University –  ill health retirement</vt:lpstr>
      <vt:lpstr>Awan –v- ICTS – Permanent Health Insurance</vt:lpstr>
      <vt:lpstr>Awan –v- ICTS – Permanent Health Insurance</vt:lpstr>
      <vt:lpstr>ICTS –v- Visram - Employee entitled to PHI benefits until he could return to the same job with the employer</vt:lpstr>
      <vt:lpstr>ICTS –v- Visram - Employee entitled to PHI benefits until he could return to the same job with the employer</vt:lpstr>
      <vt:lpstr>Steps to consider:</vt:lpstr>
      <vt:lpstr>Steps to consider:</vt:lpstr>
      <vt:lpstr>Steps to consider:</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2015-02-22T07:54:45Z</dcterms:created>
  <dcterms:modified xsi:type="dcterms:W3CDTF">2019-04-24T15:36:50Z</dcterms:modified>
</cp:coreProperties>
</file>