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60" r:id="rId3"/>
    <p:sldId id="273" r:id="rId4"/>
    <p:sldId id="271" r:id="rId5"/>
    <p:sldId id="272" r:id="rId6"/>
    <p:sldId id="280" r:id="rId7"/>
    <p:sldId id="269" r:id="rId8"/>
    <p:sldId id="319" r:id="rId9"/>
    <p:sldId id="264" r:id="rId10"/>
    <p:sldId id="305" r:id="rId11"/>
    <p:sldId id="313" r:id="rId12"/>
    <p:sldId id="263" r:id="rId13"/>
  </p:sldIdLst>
  <p:sldSz cx="9144000" cy="5143500" type="screen16x9"/>
  <p:notesSz cx="6858000" cy="9144000"/>
  <p:defaultTextStyle>
    <a:defPPr>
      <a:defRPr lang="en-US"/>
    </a:defPPr>
    <a:lvl1pPr marL="0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3557553-3A22-FE4C-95F3-726DC4DACD5D}">
          <p14:sldIdLst>
            <p14:sldId id="256"/>
            <p14:sldId id="260"/>
            <p14:sldId id="273"/>
            <p14:sldId id="271"/>
            <p14:sldId id="272"/>
            <p14:sldId id="280"/>
            <p14:sldId id="269"/>
            <p14:sldId id="319"/>
            <p14:sldId id="264"/>
            <p14:sldId id="305"/>
            <p14:sldId id="313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665" autoAdjust="0"/>
  </p:normalViewPr>
  <p:slideViewPr>
    <p:cSldViewPr snapToGrid="0" snapToObjects="1">
      <p:cViewPr varScale="1">
        <p:scale>
          <a:sx n="70" d="100"/>
          <a:sy n="70" d="100"/>
        </p:scale>
        <p:origin x="1386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600" dirty="0">
                <a:solidFill>
                  <a:schemeClr val="tx1"/>
                </a:solidFill>
              </a:rPr>
              <a:t>The transfer value offered instead of your pension income</a:t>
            </a:r>
            <a:r>
              <a:rPr lang="en-GB" sz="1600" baseline="0" dirty="0">
                <a:solidFill>
                  <a:schemeClr val="tx1"/>
                </a:solidFill>
              </a:rPr>
              <a:t> is: £120,000 </a:t>
            </a:r>
          </a:p>
          <a:p>
            <a:pPr algn="l">
              <a:defRPr>
                <a:solidFill>
                  <a:schemeClr val="tx1"/>
                </a:solidFill>
              </a:defRPr>
            </a:pPr>
            <a:r>
              <a:rPr lang="en-GB" sz="1600" dirty="0">
                <a:solidFill>
                  <a:schemeClr val="tx1"/>
                </a:solidFill>
              </a:rPr>
              <a:t>How does this compare with the amount</a:t>
            </a:r>
            <a:r>
              <a:rPr lang="en-GB" sz="1600" baseline="0" dirty="0">
                <a:solidFill>
                  <a:schemeClr val="tx1"/>
                </a:solidFill>
              </a:rPr>
              <a:t> you need to buy the same income on the open market?</a:t>
            </a:r>
            <a:endParaRPr lang="en-GB" sz="16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6.982113346942683E-4"/>
          <c:y val="1.12254443405051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Sheet1!$A$2:$A$5</c:f>
              <c:strCache>
                <c:ptCount val="2"/>
                <c:pt idx="0">
                  <c:v>Transfer value offered</c:v>
                </c:pt>
                <c:pt idx="1">
                  <c:v>Estimated current replacement of your pension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120000</c:v>
                </c:pt>
                <c:pt idx="1">
                  <c:v>140000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81-442A-89C6-380AE6665C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Sheet1!$A$2:$A$5</c:f>
              <c:strCache>
                <c:ptCount val="2"/>
                <c:pt idx="0">
                  <c:v>Transfer value offered</c:v>
                </c:pt>
                <c:pt idx="1">
                  <c:v>Estimated current replacement of your pension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0081-442A-89C6-380AE6665C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Sheet1!$A$2:$A$5</c:f>
              <c:strCache>
                <c:ptCount val="2"/>
                <c:pt idx="0">
                  <c:v>Transfer value offered</c:v>
                </c:pt>
                <c:pt idx="1">
                  <c:v>Estimated current replacement of your pension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0081-442A-89C6-380AE6665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5605216"/>
        <c:axId val="375603576"/>
      </c:barChart>
      <c:catAx>
        <c:axId val="37560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603576"/>
        <c:crosses val="autoZero"/>
        <c:auto val="1"/>
        <c:lblAlgn val="ctr"/>
        <c:lblOffset val="100"/>
        <c:noMultiLvlLbl val="0"/>
      </c:catAx>
      <c:valAx>
        <c:axId val="375603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60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947DD-753E-446F-9A60-969091D0FA8A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ED608-55F5-4352-9F2D-63E6A16C9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502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ED608-55F5-4352-9F2D-63E6A16C90E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92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Forward-looking</a:t>
            </a:r>
          </a:p>
          <a:p>
            <a:endParaRPr lang="en-GB" dirty="0"/>
          </a:p>
          <a:p>
            <a:r>
              <a:rPr lang="en-GB" dirty="0"/>
              <a:t>Big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ED608-55F5-4352-9F2D-63E6A16C90E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13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ED608-55F5-4352-9F2D-63E6A16C90E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163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ED608-55F5-4352-9F2D-63E6A16C90E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628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ED608-55F5-4352-9F2D-63E6A16C90E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438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8485E-5933-4102-8E1F-CAE86895D3F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183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 algn="ctr">
              <a:buNone/>
              <a:defRPr>
                <a:solidFill>
                  <a:srgbClr val="354422"/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77925" tIns="38963" rIns="77925" bIns="38963"/>
          <a:lstStyle/>
          <a:p>
            <a:fld id="{0A1A62A2-839E-F749-B5EF-1002DA012453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77925" tIns="38963" rIns="77925" bIns="38963"/>
          <a:lstStyle/>
          <a:p>
            <a:fld id="{0BA5B73C-E8B1-4546-A2F4-A7F394183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12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eaVert" lIns="77925" tIns="38963" rIns="77925" bIns="38963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77925" tIns="38963" rIns="77925" bIns="38963"/>
          <a:lstStyle/>
          <a:p>
            <a:fld id="{0A1A62A2-839E-F749-B5EF-1002DA012453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77925" tIns="38963" rIns="77925" bIns="38963"/>
          <a:lstStyle/>
          <a:p>
            <a:fld id="{0BA5B73C-E8B1-4546-A2F4-A7F394183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05980"/>
            <a:ext cx="6031523" cy="4388644"/>
          </a:xfrm>
          <a:prstGeom prst="rect">
            <a:avLst/>
          </a:prstGeom>
        </p:spPr>
        <p:txBody>
          <a:bodyPr vert="eaVert" lIns="77925" tIns="38963" rIns="77925" bIns="38963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77925" tIns="38963" rIns="77925" bIns="38963"/>
          <a:lstStyle/>
          <a:p>
            <a:fld id="{0A1A62A2-839E-F749-B5EF-1002DA012453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77925" tIns="38963" rIns="77925" bIns="38963"/>
          <a:lstStyle/>
          <a:p>
            <a:fld id="{0BA5B73C-E8B1-4546-A2F4-A7F394183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56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>
                <a:solidFill>
                  <a:srgbClr val="354422"/>
                </a:solidFill>
              </a:defRPr>
            </a:lvl1pPr>
            <a:lvl2pPr>
              <a:defRPr>
                <a:solidFill>
                  <a:srgbClr val="354422"/>
                </a:solidFill>
              </a:defRPr>
            </a:lvl2pPr>
            <a:lvl3pPr>
              <a:defRPr>
                <a:solidFill>
                  <a:srgbClr val="354422"/>
                </a:solidFill>
              </a:defRPr>
            </a:lvl3pPr>
            <a:lvl4pPr>
              <a:defRPr>
                <a:solidFill>
                  <a:srgbClr val="354422"/>
                </a:solidFill>
              </a:defRPr>
            </a:lvl4pPr>
            <a:lvl5pPr>
              <a:defRPr>
                <a:solidFill>
                  <a:srgbClr val="35442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>
                <a:solidFill>
                  <a:srgbClr val="354422"/>
                </a:solidFill>
              </a:defRPr>
            </a:lvl1pPr>
          </a:lstStyle>
          <a:p>
            <a:fld id="{0A1A62A2-839E-F749-B5EF-1002DA012453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>
                <a:solidFill>
                  <a:srgbClr val="35442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>
                <a:solidFill>
                  <a:srgbClr val="354422"/>
                </a:solidFill>
              </a:defRPr>
            </a:lvl1pPr>
          </a:lstStyle>
          <a:p>
            <a:fld id="{0BA5B73C-E8B1-4546-A2F4-A7F394183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577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3305177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180035"/>
            <a:ext cx="7772400" cy="1125140"/>
          </a:xfrm>
          <a:prstGeom prst="rect">
            <a:avLst/>
          </a:prstGeom>
        </p:spPr>
        <p:txBody>
          <a:bodyPr lIns="77925" tIns="38963" rIns="77925" bIns="38963" anchor="b"/>
          <a:lstStyle>
            <a:lvl1pPr marL="0" indent="0">
              <a:buNone/>
              <a:defRPr sz="1700">
                <a:solidFill>
                  <a:srgbClr val="354422"/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77925" tIns="38963" rIns="77925" bIns="38963"/>
          <a:lstStyle/>
          <a:p>
            <a:fld id="{0A1A62A2-839E-F749-B5EF-1002DA012453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77925" tIns="38963" rIns="77925" bIns="38963"/>
          <a:lstStyle/>
          <a:p>
            <a:fld id="{0BA5B73C-E8B1-4546-A2F4-A7F394183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72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756142"/>
            <a:ext cx="4044462" cy="2838481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2400">
                <a:solidFill>
                  <a:srgbClr val="354422"/>
                </a:solidFill>
              </a:defRPr>
            </a:lvl1pPr>
            <a:lvl2pPr>
              <a:defRPr sz="2000">
                <a:solidFill>
                  <a:srgbClr val="354422"/>
                </a:solidFill>
              </a:defRPr>
            </a:lvl2pPr>
            <a:lvl3pPr>
              <a:defRPr sz="1700">
                <a:solidFill>
                  <a:srgbClr val="354422"/>
                </a:solidFill>
              </a:defRPr>
            </a:lvl3pPr>
            <a:lvl4pPr>
              <a:defRPr sz="1500">
                <a:solidFill>
                  <a:srgbClr val="354422"/>
                </a:solidFill>
              </a:defRPr>
            </a:lvl4pPr>
            <a:lvl5pPr>
              <a:defRPr sz="1500">
                <a:solidFill>
                  <a:srgbClr val="354422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756142"/>
            <a:ext cx="4044462" cy="2838481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2400">
                <a:solidFill>
                  <a:srgbClr val="354422"/>
                </a:solidFill>
              </a:defRPr>
            </a:lvl1pPr>
            <a:lvl2pPr>
              <a:defRPr sz="2000">
                <a:solidFill>
                  <a:srgbClr val="354422"/>
                </a:solidFill>
              </a:defRPr>
            </a:lvl2pPr>
            <a:lvl3pPr>
              <a:defRPr sz="1700">
                <a:solidFill>
                  <a:srgbClr val="354422"/>
                </a:solidFill>
              </a:defRPr>
            </a:lvl3pPr>
            <a:lvl4pPr>
              <a:defRPr sz="1500">
                <a:solidFill>
                  <a:srgbClr val="354422"/>
                </a:solidFill>
              </a:defRPr>
            </a:lvl4pPr>
            <a:lvl5pPr>
              <a:defRPr sz="1500">
                <a:solidFill>
                  <a:srgbClr val="354422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>
                <a:solidFill>
                  <a:srgbClr val="354422"/>
                </a:solidFill>
              </a:defRPr>
            </a:lvl1pPr>
          </a:lstStyle>
          <a:p>
            <a:fld id="{0A1A62A2-839E-F749-B5EF-1002DA012453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>
                <a:solidFill>
                  <a:srgbClr val="354422"/>
                </a:solidFill>
              </a:defRPr>
            </a:lvl1pPr>
          </a:lstStyle>
          <a:p>
            <a:fld id="{0BA5B73C-E8B1-4546-A2F4-A7F394183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1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4428"/>
            <a:ext cx="4040066" cy="2770194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2000">
                <a:solidFill>
                  <a:srgbClr val="354422"/>
                </a:solidFill>
              </a:defRPr>
            </a:lvl1pPr>
            <a:lvl2pPr>
              <a:defRPr sz="1700">
                <a:solidFill>
                  <a:srgbClr val="354422"/>
                </a:solidFill>
              </a:defRPr>
            </a:lvl2pPr>
            <a:lvl3pPr>
              <a:defRPr sz="1500">
                <a:solidFill>
                  <a:srgbClr val="354422"/>
                </a:solidFill>
              </a:defRPr>
            </a:lvl3pPr>
            <a:lvl4pPr>
              <a:defRPr sz="1400">
                <a:solidFill>
                  <a:srgbClr val="354422"/>
                </a:solidFill>
              </a:defRPr>
            </a:lvl4pPr>
            <a:lvl5pPr>
              <a:defRPr sz="1400">
                <a:solidFill>
                  <a:srgbClr val="354422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1" y="1824428"/>
            <a:ext cx="4041531" cy="2770194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2000">
                <a:solidFill>
                  <a:srgbClr val="354422"/>
                </a:solidFill>
              </a:defRPr>
            </a:lvl1pPr>
            <a:lvl2pPr>
              <a:defRPr sz="1700">
                <a:solidFill>
                  <a:srgbClr val="354422"/>
                </a:solidFill>
              </a:defRPr>
            </a:lvl2pPr>
            <a:lvl3pPr>
              <a:defRPr sz="1500">
                <a:solidFill>
                  <a:srgbClr val="354422"/>
                </a:solidFill>
              </a:defRPr>
            </a:lvl3pPr>
            <a:lvl4pPr>
              <a:defRPr sz="1400">
                <a:solidFill>
                  <a:srgbClr val="354422"/>
                </a:solidFill>
              </a:defRPr>
            </a:lvl4pPr>
            <a:lvl5pPr>
              <a:defRPr sz="1400">
                <a:solidFill>
                  <a:srgbClr val="354422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77925" tIns="38963" rIns="77925" bIns="38963"/>
          <a:lstStyle/>
          <a:p>
            <a:fld id="{0A1A62A2-839E-F749-B5EF-1002DA012453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>
                <a:solidFill>
                  <a:srgbClr val="354422"/>
                </a:solidFill>
              </a:defRPr>
            </a:lvl1pPr>
          </a:lstStyle>
          <a:p>
            <a:fld id="{0BA5B73C-E8B1-4546-A2F4-A7F394183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866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>
                <a:solidFill>
                  <a:srgbClr val="354422"/>
                </a:solidFill>
              </a:defRPr>
            </a:lvl1pPr>
          </a:lstStyle>
          <a:p>
            <a:fld id="{0A1A62A2-839E-F749-B5EF-1002DA012453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>
                <a:solidFill>
                  <a:srgbClr val="35442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>
                <a:solidFill>
                  <a:srgbClr val="354422"/>
                </a:solidFill>
              </a:defRPr>
            </a:lvl1pPr>
          </a:lstStyle>
          <a:p>
            <a:fld id="{0BA5B73C-E8B1-4546-A2F4-A7F394183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6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>
                <a:solidFill>
                  <a:srgbClr val="354422"/>
                </a:solidFill>
              </a:defRPr>
            </a:lvl1pPr>
          </a:lstStyle>
          <a:p>
            <a:fld id="{0A1A62A2-839E-F749-B5EF-1002DA012453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>
                <a:solidFill>
                  <a:srgbClr val="354422"/>
                </a:solidFill>
              </a:defRPr>
            </a:lvl1pPr>
          </a:lstStyle>
          <a:p>
            <a:fld id="{0BA5B73C-E8B1-4546-A2F4-A7F394183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7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435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04789"/>
            <a:ext cx="5111262" cy="4389835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2700">
                <a:solidFill>
                  <a:srgbClr val="354422"/>
                </a:solidFill>
              </a:defRPr>
            </a:lvl1pPr>
            <a:lvl2pPr>
              <a:defRPr sz="2400">
                <a:solidFill>
                  <a:srgbClr val="354422"/>
                </a:solidFill>
              </a:defRPr>
            </a:lvl2pPr>
            <a:lvl3pPr>
              <a:defRPr sz="2000">
                <a:solidFill>
                  <a:srgbClr val="354422"/>
                </a:solidFill>
              </a:defRPr>
            </a:lvl3pPr>
            <a:lvl4pPr>
              <a:defRPr sz="1700">
                <a:solidFill>
                  <a:srgbClr val="354422"/>
                </a:solidFill>
              </a:defRPr>
            </a:lvl4pPr>
            <a:lvl5pPr>
              <a:defRPr sz="1700">
                <a:solidFill>
                  <a:srgbClr val="354422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435" cy="3518297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>
              <a:buNone/>
              <a:defRPr sz="1200">
                <a:solidFill>
                  <a:srgbClr val="354422"/>
                </a:solidFill>
              </a:defRPr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>
                <a:solidFill>
                  <a:srgbClr val="354422"/>
                </a:solidFill>
              </a:defRPr>
            </a:lvl1pPr>
          </a:lstStyle>
          <a:p>
            <a:fld id="{0A1A62A2-839E-F749-B5EF-1002DA012453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>
                <a:solidFill>
                  <a:srgbClr val="354422"/>
                </a:solidFill>
              </a:defRPr>
            </a:lvl1pPr>
          </a:lstStyle>
          <a:p>
            <a:fld id="{0BA5B73C-E8B1-4546-A2F4-A7F394183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083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3600450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459581"/>
            <a:ext cx="5486400" cy="3086100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4025503"/>
            <a:ext cx="5486400" cy="603647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>
              <a:buNone/>
              <a:defRPr sz="1200">
                <a:solidFill>
                  <a:srgbClr val="354422"/>
                </a:solidFill>
              </a:defRPr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>
                <a:solidFill>
                  <a:srgbClr val="354422"/>
                </a:solidFill>
              </a:defRPr>
            </a:lvl1pPr>
          </a:lstStyle>
          <a:p>
            <a:fld id="{0A1A62A2-839E-F749-B5EF-1002DA012453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>
                <a:solidFill>
                  <a:srgbClr val="354422"/>
                </a:solidFill>
              </a:defRPr>
            </a:lvl1pPr>
          </a:lstStyle>
          <a:p>
            <a:fld id="{0BA5B73C-E8B1-4546-A2F4-A7F394183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56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41173"/>
            <a:ext cx="8229600" cy="85725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6" name="Picture 5" descr="rory white 4-32crop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812" y="3845344"/>
            <a:ext cx="1741188" cy="129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89626" rtl="0" eaLnBrk="1" latinLnBrk="0" hangingPunct="1">
        <a:spcBef>
          <a:spcPct val="0"/>
        </a:spcBef>
        <a:buNone/>
        <a:defRPr sz="3700" kern="1200">
          <a:solidFill>
            <a:srgbClr val="354422"/>
          </a:solidFill>
          <a:latin typeface="+mj-lt"/>
          <a:ea typeface="+mj-ea"/>
          <a:cs typeface="+mj-cs"/>
        </a:defRPr>
      </a:lvl1pPr>
    </p:titleStyle>
    <p:bodyStyle>
      <a:lvl1pPr marL="292219" indent="-292219" algn="l" defTabSz="38962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2" indent="-243516" algn="l" defTabSz="389626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38962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389626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389626" rtl="0" eaLnBrk="1" latinLnBrk="0" hangingPunct="1">
        <a:spcBef>
          <a:spcPct val="20000"/>
        </a:spcBef>
        <a:buFont typeface="Arial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0973"/>
            <a:ext cx="7772400" cy="1102519"/>
          </a:xfrm>
        </p:spPr>
        <p:txBody>
          <a:bodyPr>
            <a:normAutofit fontScale="90000"/>
          </a:bodyPr>
          <a:lstStyle/>
          <a:p>
            <a:br>
              <a:rPr lang="en-US" sz="6000" dirty="0">
                <a:solidFill>
                  <a:srgbClr val="354422"/>
                </a:solidFill>
              </a:rPr>
            </a:br>
            <a:r>
              <a:rPr lang="en-US" sz="6000" dirty="0">
                <a:solidFill>
                  <a:srgbClr val="354422"/>
                </a:solidFill>
              </a:rPr>
              <a:t>Defined Benefit Transfers</a:t>
            </a:r>
          </a:p>
        </p:txBody>
      </p:sp>
      <p:pic>
        <p:nvPicPr>
          <p:cNvPr id="5" name="Picture 4" descr="slide 1 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3346"/>
            <a:ext cx="9144000" cy="235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39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C8990-E990-4EE9-8F5F-551FAC1F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Client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CF2DE-6392-4E21-B4D5-8949D8901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Ill health</a:t>
            </a:r>
          </a:p>
          <a:p>
            <a:r>
              <a:rPr lang="en-GB" dirty="0"/>
              <a:t>Younger clients</a:t>
            </a:r>
          </a:p>
          <a:p>
            <a:r>
              <a:rPr lang="en-GB" dirty="0"/>
              <a:t>Schemes in trouble</a:t>
            </a:r>
          </a:p>
          <a:p>
            <a:r>
              <a:rPr lang="en-GB" dirty="0"/>
              <a:t>High transfer values</a:t>
            </a:r>
          </a:p>
          <a:p>
            <a:r>
              <a:rPr lang="en-GB" dirty="0"/>
              <a:t>Death benefits</a:t>
            </a:r>
          </a:p>
          <a:p>
            <a:r>
              <a:rPr lang="en-GB" dirty="0"/>
              <a:t>Flexibility</a:t>
            </a:r>
          </a:p>
        </p:txBody>
      </p:sp>
    </p:spTree>
    <p:extLst>
      <p:ext uri="{BB962C8B-B14F-4D97-AF65-F5344CB8AC3E}">
        <p14:creationId xmlns:p14="http://schemas.microsoft.com/office/powerpoint/2010/main" val="749153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83D3E-1C5B-4391-8E64-7C3F5ED63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DEE4B-9B36-4499-95F5-3812772C3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 algn="ctr">
              <a:buNone/>
            </a:pPr>
            <a:r>
              <a:rPr lang="en-GB" sz="60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88932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solidFill>
                <a:srgbClr val="35442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rory white 4-34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239"/>
            <a:ext cx="8928992" cy="501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61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Agenda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PS 18/6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PS 18/20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Client scenarios</a:t>
            </a:r>
          </a:p>
        </p:txBody>
      </p:sp>
    </p:spTree>
    <p:extLst>
      <p:ext uri="{BB962C8B-B14F-4D97-AF65-F5344CB8AC3E}">
        <p14:creationId xmlns:p14="http://schemas.microsoft.com/office/powerpoint/2010/main" val="1045922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D443F-031C-48A4-89FC-ACEF75B0F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C6EE6-570C-4700-A900-6091D50EF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US" dirty="0"/>
              <a:t>Understand the FCA’s expectations around suitability</a:t>
            </a:r>
          </a:p>
          <a:p>
            <a:r>
              <a:rPr lang="en-US" dirty="0"/>
              <a:t>Consider good practice approaches</a:t>
            </a:r>
          </a:p>
          <a:p>
            <a:r>
              <a:rPr lang="en-US" dirty="0"/>
              <a:t>Review your approach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42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FD51C-ADA8-4CD2-B00D-6005EDDC9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3944D0-02BB-4B5C-821C-A252A716DE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36825"/>
            <a:ext cx="3700463" cy="2574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6C1E43-70C1-4A35-BE81-C24BBD170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009" y="1857820"/>
            <a:ext cx="3835022" cy="28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81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A8050-F9FB-4D5A-A889-95A8021E0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PS 18/6: New Rules and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1E0A3-B5C2-44B8-8ACB-379093102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No change to default position</a:t>
            </a:r>
          </a:p>
          <a:p>
            <a:r>
              <a:rPr lang="en-GB" dirty="0"/>
              <a:t>Guidance on assessing suitability:</a:t>
            </a:r>
          </a:p>
          <a:p>
            <a:pPr lvl="2"/>
            <a:r>
              <a:rPr lang="en-GB" sz="1200" dirty="0"/>
              <a:t>Role of DB benefits play in providing retirement income</a:t>
            </a:r>
          </a:p>
          <a:p>
            <a:pPr lvl="2"/>
            <a:r>
              <a:rPr lang="en-GB" sz="1200" dirty="0"/>
              <a:t>The relevant wider circumstances of the individual </a:t>
            </a:r>
          </a:p>
          <a:p>
            <a:pPr lvl="2"/>
            <a:r>
              <a:rPr lang="en-GB" sz="1200" dirty="0"/>
              <a:t>The way funds will be accessed</a:t>
            </a:r>
          </a:p>
          <a:p>
            <a:pPr lvl="2"/>
            <a:r>
              <a:rPr lang="en-GB" sz="1200" dirty="0"/>
              <a:t>Receiving scheme investments </a:t>
            </a:r>
          </a:p>
          <a:p>
            <a:pPr lvl="2"/>
            <a:r>
              <a:rPr lang="en-GB" sz="1200" dirty="0"/>
              <a:t>Alternative ways of achieving the client’s objectives</a:t>
            </a:r>
          </a:p>
          <a:p>
            <a:r>
              <a:rPr lang="en-GB" dirty="0"/>
              <a:t>Appropriate pension transfer analysis (APTA)</a:t>
            </a:r>
          </a:p>
          <a:p>
            <a:pPr lvl="2"/>
            <a:r>
              <a:rPr lang="en-GB" sz="1200" dirty="0"/>
              <a:t>Cash-flow planning</a:t>
            </a:r>
          </a:p>
          <a:p>
            <a:pPr lvl="2"/>
            <a:r>
              <a:rPr lang="en-GB" sz="1200" dirty="0"/>
              <a:t>Transfer value comparator (TVC)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533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EE6A9-C70C-44AC-BB70-F813E24AC3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2651E8-5144-4A95-A53F-ADBBF49F54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F9A7F189-BD80-4FC4-8938-E48C2A7290A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7200" y="434975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B51930EA-8E0E-4C1B-8F31-F161429100A5}"/>
              </a:ext>
            </a:extLst>
          </p:cNvPr>
          <p:cNvSpPr txBox="1">
            <a:spLocks/>
          </p:cNvSpPr>
          <p:nvPr/>
        </p:nvSpPr>
        <p:spPr>
          <a:xfrm>
            <a:off x="457200" y="3984460"/>
            <a:ext cx="7543800" cy="857250"/>
          </a:xfrm>
          <a:prstGeom prst="rect">
            <a:avLst/>
          </a:prstGeom>
        </p:spPr>
        <p:txBody>
          <a:bodyPr vert="horz" lIns="77925" tIns="38963" rIns="77925" bIns="38963" rtlCol="0" anchor="ctr">
            <a:normAutofit fontScale="90000"/>
          </a:bodyPr>
          <a:lstStyle>
            <a:lvl1pPr algn="ctr" defTabSz="389626" rtl="0" eaLnBrk="1" latinLnBrk="0" hangingPunct="1">
              <a:spcBef>
                <a:spcPct val="0"/>
              </a:spcBef>
              <a:buNone/>
              <a:defRPr sz="3700" kern="1200">
                <a:solidFill>
                  <a:srgbClr val="35442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3896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54422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It could cost you £140,000 to obtain a comparable level of guaranteed income on the open market.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54422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54422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This means the same retirement income could cost you £20,000 more by transferring. </a:t>
            </a:r>
          </a:p>
        </p:txBody>
      </p:sp>
    </p:spTree>
    <p:extLst>
      <p:ext uri="{BB962C8B-B14F-4D97-AF65-F5344CB8AC3E}">
        <p14:creationId xmlns:p14="http://schemas.microsoft.com/office/powerpoint/2010/main" val="2730706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5C012-AB39-4B46-BA4F-0E999D297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/>
              <a:t>PS18/20: Further New Rules and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F0354-EC3A-412B-9DA5-E7949EEFD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PTS to have investment advice qualification</a:t>
            </a:r>
          </a:p>
          <a:p>
            <a:r>
              <a:rPr lang="en-GB" sz="2000" dirty="0"/>
              <a:t>Destination of funds (including self-investors)</a:t>
            </a:r>
          </a:p>
          <a:p>
            <a:r>
              <a:rPr lang="en-GB" sz="2000" dirty="0"/>
              <a:t>Two advisers working together</a:t>
            </a:r>
          </a:p>
          <a:p>
            <a:r>
              <a:rPr lang="en-GB" sz="2000" dirty="0"/>
              <a:t>Triage</a:t>
            </a:r>
          </a:p>
          <a:p>
            <a:r>
              <a:rPr lang="en-GB" sz="2000" dirty="0"/>
              <a:t>Attitude to transfer risk</a:t>
            </a:r>
          </a:p>
          <a:p>
            <a:r>
              <a:rPr lang="en-GB" sz="2000" dirty="0"/>
              <a:t>Suitability Reports for stay recommendations</a:t>
            </a:r>
          </a:p>
          <a:p>
            <a:r>
              <a:rPr lang="en-GB" sz="2000" dirty="0"/>
              <a:t>Possible contingent charging ban: considering further (no proposals)</a:t>
            </a:r>
          </a:p>
          <a:p>
            <a:r>
              <a:rPr lang="en-GB" sz="2000" dirty="0"/>
              <a:t>Tweaks:</a:t>
            </a:r>
          </a:p>
          <a:p>
            <a:pPr lvl="2"/>
            <a:r>
              <a:rPr lang="en-GB" sz="1600" dirty="0"/>
              <a:t>Update to PTS qualification standard</a:t>
            </a:r>
          </a:p>
          <a:p>
            <a:pPr lvl="2"/>
            <a:r>
              <a:rPr lang="en-GB" sz="1600" dirty="0"/>
              <a:t>Re-defining what constitutes a DB transfer</a:t>
            </a:r>
          </a:p>
          <a:p>
            <a:pPr lvl="2"/>
            <a:r>
              <a:rPr lang="en-GB" sz="1600" dirty="0"/>
              <a:t>Changes to pension increase assumptions</a:t>
            </a:r>
          </a:p>
        </p:txBody>
      </p:sp>
    </p:spTree>
    <p:extLst>
      <p:ext uri="{BB962C8B-B14F-4D97-AF65-F5344CB8AC3E}">
        <p14:creationId xmlns:p14="http://schemas.microsoft.com/office/powerpoint/2010/main" val="1995010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45BB0-D071-48FE-B6A3-CE3635E48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Triage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0AA7F-288B-4DC6-A40C-F67DD5DF3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400" dirty="0"/>
          </a:p>
          <a:p>
            <a:r>
              <a:rPr lang="en-GB" sz="2400" dirty="0"/>
              <a:t>Generic information only</a:t>
            </a:r>
          </a:p>
          <a:p>
            <a:r>
              <a:rPr lang="en-GB" sz="2400" dirty="0"/>
              <a:t>Explanations ‘that make them more or less suitable for general groups of people’</a:t>
            </a:r>
          </a:p>
          <a:p>
            <a:r>
              <a:rPr lang="en-GB" sz="2400" dirty="0"/>
              <a:t>Can decide not to deal with some clients</a:t>
            </a:r>
          </a:p>
          <a:p>
            <a:r>
              <a:rPr lang="en-GB" sz="2400" dirty="0"/>
              <a:t>Suggest ‘at a distance’ approach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19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50BBB-2DD0-449E-A70B-408945F7B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9725"/>
            <a:ext cx="8229600" cy="857250"/>
          </a:xfrm>
        </p:spPr>
        <p:txBody>
          <a:bodyPr/>
          <a:lstStyle/>
          <a:p>
            <a:pPr algn="l"/>
            <a:r>
              <a:rPr lang="en-GB" dirty="0"/>
              <a:t>Attitude to transfer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C8167-2351-4A84-822C-39D6B3641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Client’s view/attitude on: </a:t>
            </a:r>
          </a:p>
          <a:p>
            <a:r>
              <a:rPr lang="en-GB" sz="2000" dirty="0"/>
              <a:t>Risks and benefits of staying in the DB scheme</a:t>
            </a:r>
          </a:p>
          <a:p>
            <a:r>
              <a:rPr lang="en-GB" sz="2000" dirty="0"/>
              <a:t>Risks and benefits of transferring to a flexible benefits scheme</a:t>
            </a:r>
          </a:p>
          <a:p>
            <a:r>
              <a:rPr lang="en-GB" sz="2000" dirty="0"/>
              <a:t>Certainty of income in retirement</a:t>
            </a:r>
          </a:p>
          <a:p>
            <a:r>
              <a:rPr lang="en-GB" sz="2000" dirty="0"/>
              <a:t>Likelihood of accessing funds in flexible benefits in an unplanned way (and the impact of this on )</a:t>
            </a:r>
          </a:p>
          <a:p>
            <a:r>
              <a:rPr lang="en-GB" sz="2000" dirty="0"/>
              <a:t>Restrictions on their ability to access funds in a DB scheme</a:t>
            </a:r>
          </a:p>
          <a:p>
            <a:r>
              <a:rPr lang="en-GB" sz="2000" dirty="0"/>
              <a:t>(and experience of) managing investments themselves or paying for them to be managed in a flexible benefit scheme</a:t>
            </a:r>
          </a:p>
        </p:txBody>
      </p:sp>
    </p:spTree>
    <p:extLst>
      <p:ext uri="{BB962C8B-B14F-4D97-AF65-F5344CB8AC3E}">
        <p14:creationId xmlns:p14="http://schemas.microsoft.com/office/powerpoint/2010/main" val="251558630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7">
      <a:dk1>
        <a:srgbClr val="334121"/>
      </a:dk1>
      <a:lt1>
        <a:sysClr val="window" lastClr="FFFFFF"/>
      </a:lt1>
      <a:dk2>
        <a:srgbClr val="F36F32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7">
    <a:dk1>
      <a:srgbClr val="334121"/>
    </a:dk1>
    <a:lt1>
      <a:sysClr val="window" lastClr="FFFFFF"/>
    </a:lt1>
    <a:dk2>
      <a:srgbClr val="F36F32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343</Words>
  <Application>Microsoft Office PowerPoint</Application>
  <PresentationFormat>On-screen Show (16:9)</PresentationFormat>
  <Paragraphs>70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Custom Design</vt:lpstr>
      <vt:lpstr> Defined Benefit Transfers</vt:lpstr>
      <vt:lpstr>Agenda</vt:lpstr>
      <vt:lpstr>Learning objectives</vt:lpstr>
      <vt:lpstr>PowerPoint Presentation</vt:lpstr>
      <vt:lpstr>PS 18/6: New Rules and Guidance</vt:lpstr>
      <vt:lpstr>PowerPoint Presentation</vt:lpstr>
      <vt:lpstr>PS18/20: Further New Rules and Guidance</vt:lpstr>
      <vt:lpstr>Triage</vt:lpstr>
      <vt:lpstr>Attitude to transfer risk</vt:lpstr>
      <vt:lpstr>Client scenarios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Name</dc:title>
  <dc:creator>moira</dc:creator>
  <cp:lastModifiedBy>Rory Percival</cp:lastModifiedBy>
  <cp:revision>9</cp:revision>
  <dcterms:created xsi:type="dcterms:W3CDTF">2016-11-05T12:45:43Z</dcterms:created>
  <dcterms:modified xsi:type="dcterms:W3CDTF">2019-03-08T16:34:50Z</dcterms:modified>
</cp:coreProperties>
</file>