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323" r:id="rId3"/>
    <p:sldId id="324" r:id="rId4"/>
    <p:sldId id="325" r:id="rId5"/>
    <p:sldId id="326" r:id="rId6"/>
    <p:sldId id="343" r:id="rId7"/>
    <p:sldId id="359" r:id="rId8"/>
    <p:sldId id="344" r:id="rId9"/>
    <p:sldId id="360" r:id="rId10"/>
    <p:sldId id="345" r:id="rId11"/>
    <p:sldId id="327" r:id="rId12"/>
    <p:sldId id="328" r:id="rId13"/>
    <p:sldId id="329" r:id="rId14"/>
    <p:sldId id="330" r:id="rId15"/>
    <p:sldId id="331" r:id="rId16"/>
    <p:sldId id="356" r:id="rId17"/>
    <p:sldId id="334" r:id="rId18"/>
    <p:sldId id="260" r:id="rId19"/>
    <p:sldId id="312" r:id="rId20"/>
    <p:sldId id="264" r:id="rId21"/>
    <p:sldId id="267" r:id="rId22"/>
    <p:sldId id="271" r:id="rId23"/>
    <p:sldId id="319" r:id="rId24"/>
    <p:sldId id="261" r:id="rId25"/>
    <p:sldId id="358" r:id="rId26"/>
    <p:sldId id="296" r:id="rId27"/>
    <p:sldId id="298" r:id="rId28"/>
    <p:sldId id="321" r:id="rId29"/>
    <p:sldId id="322" r:id="rId30"/>
    <p:sldId id="302" r:id="rId31"/>
    <p:sldId id="357" r:id="rId32"/>
    <p:sldId id="361" r:id="rId33"/>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1620">
          <p15:clr>
            <a:srgbClr val="A4A3A4"/>
          </p15:clr>
        </p15:guide>
        <p15:guide id="2" orient="horz" pos="758">
          <p15:clr>
            <a:srgbClr val="A4A3A4"/>
          </p15:clr>
        </p15:guide>
        <p15:guide id="3" orient="horz" pos="1257">
          <p15:clr>
            <a:srgbClr val="A4A3A4"/>
          </p15:clr>
        </p15:guide>
        <p15:guide id="4"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BB59"/>
    <a:srgbClr val="7F7F7F"/>
    <a:srgbClr val="40404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7573" autoAdjust="0"/>
    <p:restoredTop sz="74014" autoAdjust="0"/>
  </p:normalViewPr>
  <p:slideViewPr>
    <p:cSldViewPr showGuides="1">
      <p:cViewPr>
        <p:scale>
          <a:sx n="50" d="100"/>
          <a:sy n="50" d="100"/>
        </p:scale>
        <p:origin x="-1722" y="-438"/>
      </p:cViewPr>
      <p:guideLst>
        <p:guide orient="horz" pos="1620"/>
        <p:guide orient="horz" pos="758"/>
        <p:guide orient="horz" pos="1257"/>
        <p:guide pos="288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88F434A-4C38-412F-8E8B-9FC87F4F1519}" type="datetimeFigureOut">
              <a:rPr lang="en-GB" smtClean="0"/>
              <a:pPr/>
              <a:t>11/03/2019</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41F868-3BA2-4702-AC45-11101E6E96DD}" type="slidenum">
              <a:rPr lang="en-GB" smtClean="0"/>
              <a:pPr/>
              <a:t>‹#›</a:t>
            </a:fld>
            <a:endParaRPr lang="en-GB"/>
          </a:p>
        </p:txBody>
      </p:sp>
    </p:spTree>
    <p:extLst>
      <p:ext uri="{BB962C8B-B14F-4D97-AF65-F5344CB8AC3E}">
        <p14:creationId xmlns:p14="http://schemas.microsoft.com/office/powerpoint/2010/main" val="12173461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0C41F868-3BA2-4702-AC45-11101E6E96DD}" type="slidenum">
              <a:rPr lang="en-GB" smtClean="0"/>
              <a:pPr/>
              <a:t>2</a:t>
            </a:fld>
            <a:endParaRPr lang="en-GB"/>
          </a:p>
        </p:txBody>
      </p:sp>
    </p:spTree>
    <p:extLst>
      <p:ext uri="{BB962C8B-B14F-4D97-AF65-F5344CB8AC3E}">
        <p14:creationId xmlns:p14="http://schemas.microsoft.com/office/powerpoint/2010/main" val="28377205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0C41F868-3BA2-4702-AC45-11101E6E96DD}" type="slidenum">
              <a:rPr lang="en-GB" smtClean="0"/>
              <a:pPr/>
              <a:t>23</a:t>
            </a:fld>
            <a:endParaRPr lang="en-GB" dirty="0"/>
          </a:p>
        </p:txBody>
      </p:sp>
    </p:spTree>
    <p:extLst>
      <p:ext uri="{BB962C8B-B14F-4D97-AF65-F5344CB8AC3E}">
        <p14:creationId xmlns:p14="http://schemas.microsoft.com/office/powerpoint/2010/main" val="36104951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1F868-3BA2-4702-AC45-11101E6E96DD}" type="slidenum">
              <a:rPr lang="en-GB" smtClean="0"/>
              <a:pPr/>
              <a:t>25</a:t>
            </a:fld>
            <a:endParaRPr lang="en-GB"/>
          </a:p>
        </p:txBody>
      </p:sp>
    </p:spTree>
    <p:extLst>
      <p:ext uri="{BB962C8B-B14F-4D97-AF65-F5344CB8AC3E}">
        <p14:creationId xmlns:p14="http://schemas.microsoft.com/office/powerpoint/2010/main" val="1230668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41F868-3BA2-4702-AC45-11101E6E96DD}" type="slidenum">
              <a:rPr lang="en-GB" smtClean="0"/>
              <a:pPr/>
              <a:t>26</a:t>
            </a:fld>
            <a:endParaRPr lang="en-GB"/>
          </a:p>
        </p:txBody>
      </p:sp>
    </p:spTree>
    <p:extLst>
      <p:ext uri="{BB962C8B-B14F-4D97-AF65-F5344CB8AC3E}">
        <p14:creationId xmlns:p14="http://schemas.microsoft.com/office/powerpoint/2010/main" val="37484154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1F868-3BA2-4702-AC45-11101E6E96DD}" type="slidenum">
              <a:rPr lang="en-GB" smtClean="0"/>
              <a:pPr/>
              <a:t>27</a:t>
            </a:fld>
            <a:endParaRPr lang="en-GB"/>
          </a:p>
        </p:txBody>
      </p:sp>
    </p:spTree>
    <p:extLst>
      <p:ext uri="{BB962C8B-B14F-4D97-AF65-F5344CB8AC3E}">
        <p14:creationId xmlns:p14="http://schemas.microsoft.com/office/powerpoint/2010/main" val="872136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41F868-3BA2-4702-AC45-11101E6E96DD}" type="slidenum">
              <a:rPr lang="en-GB" smtClean="0"/>
              <a:pPr/>
              <a:t>28</a:t>
            </a:fld>
            <a:endParaRPr lang="en-GB"/>
          </a:p>
        </p:txBody>
      </p:sp>
    </p:spTree>
    <p:extLst>
      <p:ext uri="{BB962C8B-B14F-4D97-AF65-F5344CB8AC3E}">
        <p14:creationId xmlns:p14="http://schemas.microsoft.com/office/powerpoint/2010/main" val="2728026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41F868-3BA2-4702-AC45-11101E6E96DD}" type="slidenum">
              <a:rPr lang="en-GB" smtClean="0"/>
              <a:pPr/>
              <a:t>29</a:t>
            </a:fld>
            <a:endParaRPr lang="en-GB"/>
          </a:p>
        </p:txBody>
      </p:sp>
    </p:spTree>
    <p:extLst>
      <p:ext uri="{BB962C8B-B14F-4D97-AF65-F5344CB8AC3E}">
        <p14:creationId xmlns:p14="http://schemas.microsoft.com/office/powerpoint/2010/main" val="8721361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41F868-3BA2-4702-AC45-11101E6E96DD}" type="slidenum">
              <a:rPr lang="en-GB" smtClean="0"/>
              <a:pPr/>
              <a:t>30</a:t>
            </a:fld>
            <a:endParaRPr lang="en-GB"/>
          </a:p>
        </p:txBody>
      </p:sp>
    </p:spTree>
    <p:extLst>
      <p:ext uri="{BB962C8B-B14F-4D97-AF65-F5344CB8AC3E}">
        <p14:creationId xmlns:p14="http://schemas.microsoft.com/office/powerpoint/2010/main" val="1506698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41F868-3BA2-4702-AC45-11101E6E96DD}" type="slidenum">
              <a:rPr lang="en-GB" smtClean="0"/>
              <a:pPr/>
              <a:t>31</a:t>
            </a:fld>
            <a:endParaRPr lang="en-GB"/>
          </a:p>
        </p:txBody>
      </p:sp>
    </p:spTree>
    <p:extLst>
      <p:ext uri="{BB962C8B-B14F-4D97-AF65-F5344CB8AC3E}">
        <p14:creationId xmlns:p14="http://schemas.microsoft.com/office/powerpoint/2010/main" val="15066989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1F868-3BA2-4702-AC45-11101E6E96DD}" type="slidenum">
              <a:rPr lang="en-GB" smtClean="0"/>
              <a:pPr/>
              <a:t>3</a:t>
            </a:fld>
            <a:endParaRPr lang="en-GB"/>
          </a:p>
        </p:txBody>
      </p:sp>
    </p:spTree>
    <p:extLst>
      <p:ext uri="{BB962C8B-B14F-4D97-AF65-F5344CB8AC3E}">
        <p14:creationId xmlns:p14="http://schemas.microsoft.com/office/powerpoint/2010/main" val="606523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0C41F868-3BA2-4702-AC45-11101E6E96DD}" type="slidenum">
              <a:rPr lang="en-GB" smtClean="0"/>
              <a:pPr/>
              <a:t>4</a:t>
            </a:fld>
            <a:endParaRPr lang="en-GB"/>
          </a:p>
        </p:txBody>
      </p:sp>
    </p:spTree>
    <p:extLst>
      <p:ext uri="{BB962C8B-B14F-4D97-AF65-F5344CB8AC3E}">
        <p14:creationId xmlns:p14="http://schemas.microsoft.com/office/powerpoint/2010/main" val="394175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1F868-3BA2-4702-AC45-11101E6E96DD}" type="slidenum">
              <a:rPr lang="en-GB" smtClean="0"/>
              <a:pPr/>
              <a:t>12</a:t>
            </a:fld>
            <a:endParaRPr lang="en-GB"/>
          </a:p>
        </p:txBody>
      </p:sp>
    </p:spTree>
    <p:extLst>
      <p:ext uri="{BB962C8B-B14F-4D97-AF65-F5344CB8AC3E}">
        <p14:creationId xmlns:p14="http://schemas.microsoft.com/office/powerpoint/2010/main" val="3429750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41F868-3BA2-4702-AC45-11101E6E96DD}" type="slidenum">
              <a:rPr lang="en-GB" smtClean="0"/>
              <a:pPr/>
              <a:t>13</a:t>
            </a:fld>
            <a:endParaRPr lang="en-GB"/>
          </a:p>
        </p:txBody>
      </p:sp>
    </p:spTree>
    <p:extLst>
      <p:ext uri="{BB962C8B-B14F-4D97-AF65-F5344CB8AC3E}">
        <p14:creationId xmlns:p14="http://schemas.microsoft.com/office/powerpoint/2010/main" val="37484154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41F868-3BA2-4702-AC45-11101E6E96DD}" type="slidenum">
              <a:rPr lang="en-GB" smtClean="0"/>
              <a:pPr/>
              <a:t>14</a:t>
            </a:fld>
            <a:endParaRPr lang="en-GB"/>
          </a:p>
        </p:txBody>
      </p:sp>
    </p:spTree>
    <p:extLst>
      <p:ext uri="{BB962C8B-B14F-4D97-AF65-F5344CB8AC3E}">
        <p14:creationId xmlns:p14="http://schemas.microsoft.com/office/powerpoint/2010/main" val="3748415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10"/>
          </p:nvPr>
        </p:nvSpPr>
        <p:spPr/>
        <p:txBody>
          <a:bodyPr/>
          <a:lstStyle/>
          <a:p>
            <a:fld id="{0C41F868-3BA2-4702-AC45-11101E6E96DD}" type="slidenum">
              <a:rPr lang="en-GB" smtClean="0"/>
              <a:pPr/>
              <a:t>15</a:t>
            </a:fld>
            <a:endParaRPr lang="en-GB"/>
          </a:p>
        </p:txBody>
      </p:sp>
    </p:spTree>
    <p:extLst>
      <p:ext uri="{BB962C8B-B14F-4D97-AF65-F5344CB8AC3E}">
        <p14:creationId xmlns:p14="http://schemas.microsoft.com/office/powerpoint/2010/main" val="2196654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C41F868-3BA2-4702-AC45-11101E6E96DD}" type="slidenum">
              <a:rPr lang="en-GB" smtClean="0"/>
              <a:pPr/>
              <a:t>16</a:t>
            </a:fld>
            <a:endParaRPr lang="en-GB"/>
          </a:p>
        </p:txBody>
      </p:sp>
    </p:spTree>
    <p:extLst>
      <p:ext uri="{BB962C8B-B14F-4D97-AF65-F5344CB8AC3E}">
        <p14:creationId xmlns:p14="http://schemas.microsoft.com/office/powerpoint/2010/main" val="42562205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C41F868-3BA2-4702-AC45-11101E6E96DD}" type="slidenum">
              <a:rPr lang="en-GB" smtClean="0"/>
              <a:pPr/>
              <a:t>19</a:t>
            </a:fld>
            <a:endParaRPr lang="en-GB"/>
          </a:p>
        </p:txBody>
      </p:sp>
    </p:spTree>
    <p:extLst>
      <p:ext uri="{BB962C8B-B14F-4D97-AF65-F5344CB8AC3E}">
        <p14:creationId xmlns:p14="http://schemas.microsoft.com/office/powerpoint/2010/main" val="3105018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hteck 12"/>
          <p:cNvSpPr/>
          <p:nvPr userDrawn="1"/>
        </p:nvSpPr>
        <p:spPr>
          <a:xfrm>
            <a:off x="-72540" y="0"/>
            <a:ext cx="9216540" cy="51434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9" name="Gruppieren 13"/>
          <p:cNvGrpSpPr/>
          <p:nvPr userDrawn="1"/>
        </p:nvGrpSpPr>
        <p:grpSpPr>
          <a:xfrm>
            <a:off x="-279399" y="2571750"/>
            <a:ext cx="9867819" cy="2448831"/>
            <a:chOff x="-276225" y="3046413"/>
            <a:chExt cx="12749213" cy="3163887"/>
          </a:xfrm>
          <a:solidFill>
            <a:schemeClr val="bg1"/>
          </a:solidFill>
        </p:grpSpPr>
        <p:sp>
          <p:nvSpPr>
            <p:cNvPr id="12" name="Freeform 7"/>
            <p:cNvSpPr>
              <a:spLocks noEditPoints="1"/>
            </p:cNvSpPr>
            <p:nvPr userDrawn="1"/>
          </p:nvSpPr>
          <p:spPr bwMode="auto">
            <a:xfrm>
              <a:off x="-276225" y="3046413"/>
              <a:ext cx="12749213" cy="3163887"/>
            </a:xfrm>
            <a:custGeom>
              <a:avLst/>
              <a:gdLst>
                <a:gd name="T0" fmla="*/ 3618 w 4014"/>
                <a:gd name="T1" fmla="*/ 28 h 996"/>
                <a:gd name="T2" fmla="*/ 3397 w 4014"/>
                <a:gd name="T3" fmla="*/ 411 h 996"/>
                <a:gd name="T4" fmla="*/ 2836 w 4014"/>
                <a:gd name="T5" fmla="*/ 365 h 996"/>
                <a:gd name="T6" fmla="*/ 2841 w 4014"/>
                <a:gd name="T7" fmla="*/ 65 h 996"/>
                <a:gd name="T8" fmla="*/ 2685 w 4014"/>
                <a:gd name="T9" fmla="*/ 168 h 996"/>
                <a:gd name="T10" fmla="*/ 2523 w 4014"/>
                <a:gd name="T11" fmla="*/ 134 h 996"/>
                <a:gd name="T12" fmla="*/ 2553 w 4014"/>
                <a:gd name="T13" fmla="*/ 407 h 996"/>
                <a:gd name="T14" fmla="*/ 1431 w 4014"/>
                <a:gd name="T15" fmla="*/ 508 h 996"/>
                <a:gd name="T16" fmla="*/ 1378 w 4014"/>
                <a:gd name="T17" fmla="*/ 180 h 996"/>
                <a:gd name="T18" fmla="*/ 1149 w 4014"/>
                <a:gd name="T19" fmla="*/ 430 h 996"/>
                <a:gd name="T20" fmla="*/ 794 w 4014"/>
                <a:gd name="T21" fmla="*/ 80 h 996"/>
                <a:gd name="T22" fmla="*/ 780 w 4014"/>
                <a:gd name="T23" fmla="*/ 87 h 996"/>
                <a:gd name="T24" fmla="*/ 706 w 4014"/>
                <a:gd name="T25" fmla="*/ 344 h 996"/>
                <a:gd name="T26" fmla="*/ 231 w 4014"/>
                <a:gd name="T27" fmla="*/ 199 h 996"/>
                <a:gd name="T28" fmla="*/ 84 w 4014"/>
                <a:gd name="T29" fmla="*/ 207 h 996"/>
                <a:gd name="T30" fmla="*/ 230 w 4014"/>
                <a:gd name="T31" fmla="*/ 516 h 996"/>
                <a:gd name="T32" fmla="*/ 244 w 4014"/>
                <a:gd name="T33" fmla="*/ 523 h 996"/>
                <a:gd name="T34" fmla="*/ 653 w 4014"/>
                <a:gd name="T35" fmla="*/ 397 h 996"/>
                <a:gd name="T36" fmla="*/ 902 w 4014"/>
                <a:gd name="T37" fmla="*/ 346 h 996"/>
                <a:gd name="T38" fmla="*/ 1068 w 4014"/>
                <a:gd name="T39" fmla="*/ 567 h 996"/>
                <a:gd name="T40" fmla="*/ 1073 w 4014"/>
                <a:gd name="T41" fmla="*/ 583 h 996"/>
                <a:gd name="T42" fmla="*/ 1341 w 4014"/>
                <a:gd name="T43" fmla="*/ 711 h 996"/>
                <a:gd name="T44" fmla="*/ 1353 w 4014"/>
                <a:gd name="T45" fmla="*/ 641 h 996"/>
                <a:gd name="T46" fmla="*/ 2350 w 4014"/>
                <a:gd name="T47" fmla="*/ 651 h 996"/>
                <a:gd name="T48" fmla="*/ 2757 w 4014"/>
                <a:gd name="T49" fmla="*/ 535 h 996"/>
                <a:gd name="T50" fmla="*/ 2773 w 4014"/>
                <a:gd name="T51" fmla="*/ 530 h 996"/>
                <a:gd name="T52" fmla="*/ 3085 w 4014"/>
                <a:gd name="T53" fmla="*/ 622 h 996"/>
                <a:gd name="T54" fmla="*/ 3065 w 4014"/>
                <a:gd name="T55" fmla="*/ 833 h 996"/>
                <a:gd name="T56" fmla="*/ 3459 w 4014"/>
                <a:gd name="T57" fmla="*/ 656 h 996"/>
                <a:gd name="T58" fmla="*/ 3464 w 4014"/>
                <a:gd name="T59" fmla="*/ 641 h 996"/>
                <a:gd name="T60" fmla="*/ 3442 w 4014"/>
                <a:gd name="T61" fmla="*/ 456 h 996"/>
                <a:gd name="T62" fmla="*/ 3726 w 4014"/>
                <a:gd name="T63" fmla="*/ 244 h 996"/>
                <a:gd name="T64" fmla="*/ 3930 w 4014"/>
                <a:gd name="T65" fmla="*/ 287 h 996"/>
                <a:gd name="T66" fmla="*/ 2796 w 4014"/>
                <a:gd name="T67" fmla="*/ 42 h 996"/>
                <a:gd name="T68" fmla="*/ 2536 w 4014"/>
                <a:gd name="T69" fmla="*/ 134 h 996"/>
                <a:gd name="T70" fmla="*/ 1378 w 4014"/>
                <a:gd name="T71" fmla="*/ 202 h 996"/>
                <a:gd name="T72" fmla="*/ 744 w 4014"/>
                <a:gd name="T73" fmla="*/ 45 h 996"/>
                <a:gd name="T74" fmla="*/ 84 w 4014"/>
                <a:gd name="T75" fmla="*/ 166 h 996"/>
                <a:gd name="T76" fmla="*/ 214 w 4014"/>
                <a:gd name="T77" fmla="*/ 593 h 996"/>
                <a:gd name="T78" fmla="*/ 388 w 4014"/>
                <a:gd name="T79" fmla="*/ 385 h 996"/>
                <a:gd name="T80" fmla="*/ 706 w 4014"/>
                <a:gd name="T81" fmla="*/ 423 h 996"/>
                <a:gd name="T82" fmla="*/ 902 w 4014"/>
                <a:gd name="T83" fmla="*/ 298 h 996"/>
                <a:gd name="T84" fmla="*/ 1028 w 4014"/>
                <a:gd name="T85" fmla="*/ 611 h 996"/>
                <a:gd name="T86" fmla="*/ 1408 w 4014"/>
                <a:gd name="T87" fmla="*/ 711 h 996"/>
                <a:gd name="T88" fmla="*/ 1279 w 4014"/>
                <a:gd name="T89" fmla="*/ 595 h 996"/>
                <a:gd name="T90" fmla="*/ 2005 w 4014"/>
                <a:gd name="T91" fmla="*/ 866 h 996"/>
                <a:gd name="T92" fmla="*/ 2835 w 4014"/>
                <a:gd name="T93" fmla="*/ 611 h 996"/>
                <a:gd name="T94" fmla="*/ 2685 w 4014"/>
                <a:gd name="T95" fmla="*/ 413 h 996"/>
                <a:gd name="T96" fmla="*/ 3020 w 4014"/>
                <a:gd name="T97" fmla="*/ 855 h 996"/>
                <a:gd name="T98" fmla="*/ 3147 w 4014"/>
                <a:gd name="T99" fmla="*/ 564 h 996"/>
                <a:gd name="T100" fmla="*/ 3540 w 4014"/>
                <a:gd name="T101" fmla="*/ 633 h 996"/>
                <a:gd name="T102" fmla="*/ 3442 w 4014"/>
                <a:gd name="T103" fmla="*/ 433 h 996"/>
                <a:gd name="T104" fmla="*/ 3618 w 4014"/>
                <a:gd name="T105" fmla="*/ 240 h 996"/>
                <a:gd name="T106" fmla="*/ 3930 w 4014"/>
                <a:gd name="T107" fmla="*/ 414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14" h="996">
                  <a:moveTo>
                    <a:pt x="3930" y="287"/>
                  </a:moveTo>
                  <a:cubicBezTo>
                    <a:pt x="3903" y="287"/>
                    <a:pt x="3880" y="300"/>
                    <a:pt x="3864" y="320"/>
                  </a:cubicBezTo>
                  <a:cubicBezTo>
                    <a:pt x="3735" y="231"/>
                    <a:pt x="3735" y="231"/>
                    <a:pt x="3735" y="231"/>
                  </a:cubicBezTo>
                  <a:cubicBezTo>
                    <a:pt x="3747" y="211"/>
                    <a:pt x="3753" y="188"/>
                    <a:pt x="3753" y="163"/>
                  </a:cubicBezTo>
                  <a:cubicBezTo>
                    <a:pt x="3753" y="88"/>
                    <a:pt x="3693" y="28"/>
                    <a:pt x="3618" y="28"/>
                  </a:cubicBezTo>
                  <a:cubicBezTo>
                    <a:pt x="3544" y="28"/>
                    <a:pt x="3483" y="88"/>
                    <a:pt x="3483" y="163"/>
                  </a:cubicBezTo>
                  <a:cubicBezTo>
                    <a:pt x="3483" y="207"/>
                    <a:pt x="3505" y="247"/>
                    <a:pt x="3538" y="272"/>
                  </a:cubicBezTo>
                  <a:cubicBezTo>
                    <a:pt x="3464" y="372"/>
                    <a:pt x="3464" y="372"/>
                    <a:pt x="3464" y="372"/>
                  </a:cubicBezTo>
                  <a:cubicBezTo>
                    <a:pt x="3458" y="368"/>
                    <a:pt x="3450" y="366"/>
                    <a:pt x="3442" y="366"/>
                  </a:cubicBezTo>
                  <a:cubicBezTo>
                    <a:pt x="3417" y="366"/>
                    <a:pt x="3397" y="386"/>
                    <a:pt x="3397" y="411"/>
                  </a:cubicBezTo>
                  <a:cubicBezTo>
                    <a:pt x="3397" y="412"/>
                    <a:pt x="3397" y="412"/>
                    <a:pt x="3397" y="413"/>
                  </a:cubicBezTo>
                  <a:cubicBezTo>
                    <a:pt x="3304" y="424"/>
                    <a:pt x="3304" y="424"/>
                    <a:pt x="3304" y="424"/>
                  </a:cubicBezTo>
                  <a:cubicBezTo>
                    <a:pt x="3284" y="357"/>
                    <a:pt x="3221" y="307"/>
                    <a:pt x="3147" y="307"/>
                  </a:cubicBezTo>
                  <a:cubicBezTo>
                    <a:pt x="3077" y="307"/>
                    <a:pt x="3017" y="351"/>
                    <a:pt x="2994" y="414"/>
                  </a:cubicBezTo>
                  <a:cubicBezTo>
                    <a:pt x="2836" y="365"/>
                    <a:pt x="2836" y="365"/>
                    <a:pt x="2836" y="365"/>
                  </a:cubicBezTo>
                  <a:cubicBezTo>
                    <a:pt x="2839" y="352"/>
                    <a:pt x="2841" y="338"/>
                    <a:pt x="2841" y="324"/>
                  </a:cubicBezTo>
                  <a:cubicBezTo>
                    <a:pt x="2841" y="263"/>
                    <a:pt x="2807" y="211"/>
                    <a:pt x="2757" y="185"/>
                  </a:cubicBezTo>
                  <a:cubicBezTo>
                    <a:pt x="2787" y="109"/>
                    <a:pt x="2787" y="109"/>
                    <a:pt x="2787" y="109"/>
                  </a:cubicBezTo>
                  <a:cubicBezTo>
                    <a:pt x="2790" y="109"/>
                    <a:pt x="2793" y="110"/>
                    <a:pt x="2796" y="110"/>
                  </a:cubicBezTo>
                  <a:cubicBezTo>
                    <a:pt x="2821" y="110"/>
                    <a:pt x="2841" y="89"/>
                    <a:pt x="2841" y="65"/>
                  </a:cubicBezTo>
                  <a:cubicBezTo>
                    <a:pt x="2841" y="40"/>
                    <a:pt x="2821" y="20"/>
                    <a:pt x="2796" y="20"/>
                  </a:cubicBezTo>
                  <a:cubicBezTo>
                    <a:pt x="2771" y="20"/>
                    <a:pt x="2751" y="40"/>
                    <a:pt x="2751" y="65"/>
                  </a:cubicBezTo>
                  <a:cubicBezTo>
                    <a:pt x="2751" y="81"/>
                    <a:pt x="2760" y="95"/>
                    <a:pt x="2772" y="103"/>
                  </a:cubicBezTo>
                  <a:cubicBezTo>
                    <a:pt x="2742" y="179"/>
                    <a:pt x="2742" y="179"/>
                    <a:pt x="2742" y="179"/>
                  </a:cubicBezTo>
                  <a:cubicBezTo>
                    <a:pt x="2724" y="172"/>
                    <a:pt x="2705" y="168"/>
                    <a:pt x="2685" y="168"/>
                  </a:cubicBezTo>
                  <a:cubicBezTo>
                    <a:pt x="2658" y="168"/>
                    <a:pt x="2632" y="175"/>
                    <a:pt x="2609" y="188"/>
                  </a:cubicBezTo>
                  <a:cubicBezTo>
                    <a:pt x="2575" y="151"/>
                    <a:pt x="2575" y="151"/>
                    <a:pt x="2575" y="151"/>
                  </a:cubicBezTo>
                  <a:cubicBezTo>
                    <a:pt x="2579" y="146"/>
                    <a:pt x="2581" y="140"/>
                    <a:pt x="2581" y="134"/>
                  </a:cubicBezTo>
                  <a:cubicBezTo>
                    <a:pt x="2581" y="118"/>
                    <a:pt x="2568" y="105"/>
                    <a:pt x="2552" y="105"/>
                  </a:cubicBezTo>
                  <a:cubicBezTo>
                    <a:pt x="2536" y="105"/>
                    <a:pt x="2523" y="118"/>
                    <a:pt x="2523" y="134"/>
                  </a:cubicBezTo>
                  <a:cubicBezTo>
                    <a:pt x="2523" y="150"/>
                    <a:pt x="2536" y="163"/>
                    <a:pt x="2552" y="163"/>
                  </a:cubicBezTo>
                  <a:cubicBezTo>
                    <a:pt x="2556" y="163"/>
                    <a:pt x="2559" y="162"/>
                    <a:pt x="2563" y="161"/>
                  </a:cubicBezTo>
                  <a:cubicBezTo>
                    <a:pt x="2595" y="196"/>
                    <a:pt x="2595" y="196"/>
                    <a:pt x="2595" y="196"/>
                  </a:cubicBezTo>
                  <a:cubicBezTo>
                    <a:pt x="2555" y="225"/>
                    <a:pt x="2529" y="271"/>
                    <a:pt x="2529" y="324"/>
                  </a:cubicBezTo>
                  <a:cubicBezTo>
                    <a:pt x="2529" y="354"/>
                    <a:pt x="2538" y="383"/>
                    <a:pt x="2553" y="407"/>
                  </a:cubicBezTo>
                  <a:cubicBezTo>
                    <a:pt x="2334" y="546"/>
                    <a:pt x="2334" y="546"/>
                    <a:pt x="2334" y="546"/>
                  </a:cubicBezTo>
                  <a:cubicBezTo>
                    <a:pt x="2290" y="407"/>
                    <a:pt x="2159" y="306"/>
                    <a:pt x="2005" y="306"/>
                  </a:cubicBezTo>
                  <a:cubicBezTo>
                    <a:pt x="1840" y="306"/>
                    <a:pt x="1702" y="422"/>
                    <a:pt x="1668" y="577"/>
                  </a:cubicBezTo>
                  <a:cubicBezTo>
                    <a:pt x="1429" y="537"/>
                    <a:pt x="1429" y="537"/>
                    <a:pt x="1429" y="537"/>
                  </a:cubicBezTo>
                  <a:cubicBezTo>
                    <a:pt x="1430" y="527"/>
                    <a:pt x="1431" y="518"/>
                    <a:pt x="1431" y="508"/>
                  </a:cubicBezTo>
                  <a:cubicBezTo>
                    <a:pt x="1431" y="442"/>
                    <a:pt x="1390" y="386"/>
                    <a:pt x="1331" y="365"/>
                  </a:cubicBezTo>
                  <a:cubicBezTo>
                    <a:pt x="1374" y="269"/>
                    <a:pt x="1374" y="269"/>
                    <a:pt x="1374" y="269"/>
                  </a:cubicBezTo>
                  <a:cubicBezTo>
                    <a:pt x="1375" y="270"/>
                    <a:pt x="1377" y="270"/>
                    <a:pt x="1378" y="270"/>
                  </a:cubicBezTo>
                  <a:cubicBezTo>
                    <a:pt x="1403" y="270"/>
                    <a:pt x="1423" y="249"/>
                    <a:pt x="1423" y="225"/>
                  </a:cubicBezTo>
                  <a:cubicBezTo>
                    <a:pt x="1423" y="200"/>
                    <a:pt x="1403" y="180"/>
                    <a:pt x="1378" y="180"/>
                  </a:cubicBezTo>
                  <a:cubicBezTo>
                    <a:pt x="1353" y="180"/>
                    <a:pt x="1333" y="200"/>
                    <a:pt x="1333" y="225"/>
                  </a:cubicBezTo>
                  <a:cubicBezTo>
                    <a:pt x="1333" y="242"/>
                    <a:pt x="1343" y="258"/>
                    <a:pt x="1358" y="265"/>
                  </a:cubicBezTo>
                  <a:cubicBezTo>
                    <a:pt x="1316" y="360"/>
                    <a:pt x="1316" y="360"/>
                    <a:pt x="1316" y="360"/>
                  </a:cubicBezTo>
                  <a:cubicBezTo>
                    <a:pt x="1304" y="358"/>
                    <a:pt x="1292" y="356"/>
                    <a:pt x="1279" y="356"/>
                  </a:cubicBezTo>
                  <a:cubicBezTo>
                    <a:pt x="1224" y="356"/>
                    <a:pt x="1176" y="385"/>
                    <a:pt x="1149" y="430"/>
                  </a:cubicBezTo>
                  <a:cubicBezTo>
                    <a:pt x="994" y="297"/>
                    <a:pt x="994" y="297"/>
                    <a:pt x="994" y="297"/>
                  </a:cubicBezTo>
                  <a:cubicBezTo>
                    <a:pt x="1006" y="280"/>
                    <a:pt x="1013" y="258"/>
                    <a:pt x="1013" y="235"/>
                  </a:cubicBezTo>
                  <a:cubicBezTo>
                    <a:pt x="1013" y="174"/>
                    <a:pt x="964" y="124"/>
                    <a:pt x="902" y="124"/>
                  </a:cubicBezTo>
                  <a:cubicBezTo>
                    <a:pt x="879" y="124"/>
                    <a:pt x="858" y="131"/>
                    <a:pt x="840" y="143"/>
                  </a:cubicBezTo>
                  <a:cubicBezTo>
                    <a:pt x="794" y="80"/>
                    <a:pt x="794" y="80"/>
                    <a:pt x="794" y="80"/>
                  </a:cubicBezTo>
                  <a:cubicBezTo>
                    <a:pt x="804" y="72"/>
                    <a:pt x="811" y="59"/>
                    <a:pt x="811" y="45"/>
                  </a:cubicBezTo>
                  <a:cubicBezTo>
                    <a:pt x="811" y="20"/>
                    <a:pt x="791" y="0"/>
                    <a:pt x="766" y="0"/>
                  </a:cubicBezTo>
                  <a:cubicBezTo>
                    <a:pt x="741" y="0"/>
                    <a:pt x="721" y="20"/>
                    <a:pt x="721" y="45"/>
                  </a:cubicBezTo>
                  <a:cubicBezTo>
                    <a:pt x="721" y="69"/>
                    <a:pt x="741" y="90"/>
                    <a:pt x="766" y="90"/>
                  </a:cubicBezTo>
                  <a:cubicBezTo>
                    <a:pt x="771" y="90"/>
                    <a:pt x="775" y="89"/>
                    <a:pt x="780" y="87"/>
                  </a:cubicBezTo>
                  <a:cubicBezTo>
                    <a:pt x="827" y="153"/>
                    <a:pt x="827" y="153"/>
                    <a:pt x="827" y="153"/>
                  </a:cubicBezTo>
                  <a:cubicBezTo>
                    <a:pt x="805" y="173"/>
                    <a:pt x="791" y="203"/>
                    <a:pt x="791" y="235"/>
                  </a:cubicBezTo>
                  <a:cubicBezTo>
                    <a:pt x="791" y="256"/>
                    <a:pt x="797" y="276"/>
                    <a:pt x="808" y="293"/>
                  </a:cubicBezTo>
                  <a:cubicBezTo>
                    <a:pt x="741" y="357"/>
                    <a:pt x="741" y="357"/>
                    <a:pt x="741" y="357"/>
                  </a:cubicBezTo>
                  <a:cubicBezTo>
                    <a:pt x="732" y="349"/>
                    <a:pt x="719" y="344"/>
                    <a:pt x="706" y="344"/>
                  </a:cubicBezTo>
                  <a:cubicBezTo>
                    <a:pt x="686" y="344"/>
                    <a:pt x="669" y="355"/>
                    <a:pt x="660" y="371"/>
                  </a:cubicBezTo>
                  <a:cubicBezTo>
                    <a:pt x="564" y="325"/>
                    <a:pt x="564" y="325"/>
                    <a:pt x="564" y="325"/>
                  </a:cubicBezTo>
                  <a:cubicBezTo>
                    <a:pt x="567" y="312"/>
                    <a:pt x="569" y="298"/>
                    <a:pt x="569" y="285"/>
                  </a:cubicBezTo>
                  <a:cubicBezTo>
                    <a:pt x="569" y="188"/>
                    <a:pt x="488" y="109"/>
                    <a:pt x="388" y="109"/>
                  </a:cubicBezTo>
                  <a:cubicBezTo>
                    <a:pt x="320" y="109"/>
                    <a:pt x="261" y="146"/>
                    <a:pt x="231" y="199"/>
                  </a:cubicBezTo>
                  <a:cubicBezTo>
                    <a:pt x="162" y="155"/>
                    <a:pt x="162" y="155"/>
                    <a:pt x="162" y="155"/>
                  </a:cubicBezTo>
                  <a:cubicBezTo>
                    <a:pt x="166" y="145"/>
                    <a:pt x="168" y="135"/>
                    <a:pt x="168" y="123"/>
                  </a:cubicBezTo>
                  <a:cubicBezTo>
                    <a:pt x="168" y="77"/>
                    <a:pt x="131" y="39"/>
                    <a:pt x="84" y="39"/>
                  </a:cubicBezTo>
                  <a:cubicBezTo>
                    <a:pt x="38" y="39"/>
                    <a:pt x="0" y="77"/>
                    <a:pt x="0" y="123"/>
                  </a:cubicBezTo>
                  <a:cubicBezTo>
                    <a:pt x="0" y="170"/>
                    <a:pt x="38" y="207"/>
                    <a:pt x="84" y="207"/>
                  </a:cubicBezTo>
                  <a:cubicBezTo>
                    <a:pt x="114" y="207"/>
                    <a:pt x="139" y="192"/>
                    <a:pt x="154" y="170"/>
                  </a:cubicBezTo>
                  <a:cubicBezTo>
                    <a:pt x="223" y="214"/>
                    <a:pt x="223" y="214"/>
                    <a:pt x="223" y="214"/>
                  </a:cubicBezTo>
                  <a:cubicBezTo>
                    <a:pt x="213" y="235"/>
                    <a:pt x="208" y="259"/>
                    <a:pt x="208" y="285"/>
                  </a:cubicBezTo>
                  <a:cubicBezTo>
                    <a:pt x="208" y="344"/>
                    <a:pt x="239" y="397"/>
                    <a:pt x="286" y="429"/>
                  </a:cubicBezTo>
                  <a:cubicBezTo>
                    <a:pt x="230" y="516"/>
                    <a:pt x="230" y="516"/>
                    <a:pt x="230" y="516"/>
                  </a:cubicBezTo>
                  <a:cubicBezTo>
                    <a:pt x="225" y="514"/>
                    <a:pt x="220" y="514"/>
                    <a:pt x="214" y="514"/>
                  </a:cubicBezTo>
                  <a:cubicBezTo>
                    <a:pt x="185" y="514"/>
                    <a:pt x="161" y="537"/>
                    <a:pt x="161" y="567"/>
                  </a:cubicBezTo>
                  <a:cubicBezTo>
                    <a:pt x="161" y="596"/>
                    <a:pt x="185" y="620"/>
                    <a:pt x="214" y="620"/>
                  </a:cubicBezTo>
                  <a:cubicBezTo>
                    <a:pt x="243" y="620"/>
                    <a:pt x="267" y="596"/>
                    <a:pt x="267" y="567"/>
                  </a:cubicBezTo>
                  <a:cubicBezTo>
                    <a:pt x="267" y="549"/>
                    <a:pt x="258" y="533"/>
                    <a:pt x="244" y="523"/>
                  </a:cubicBezTo>
                  <a:cubicBezTo>
                    <a:pt x="300" y="437"/>
                    <a:pt x="300" y="437"/>
                    <a:pt x="300" y="437"/>
                  </a:cubicBezTo>
                  <a:cubicBezTo>
                    <a:pt x="326" y="452"/>
                    <a:pt x="356" y="460"/>
                    <a:pt x="388" y="460"/>
                  </a:cubicBezTo>
                  <a:cubicBezTo>
                    <a:pt x="468" y="460"/>
                    <a:pt x="535" y="410"/>
                    <a:pt x="559" y="340"/>
                  </a:cubicBezTo>
                  <a:cubicBezTo>
                    <a:pt x="654" y="386"/>
                    <a:pt x="654" y="386"/>
                    <a:pt x="654" y="386"/>
                  </a:cubicBezTo>
                  <a:cubicBezTo>
                    <a:pt x="653" y="389"/>
                    <a:pt x="653" y="393"/>
                    <a:pt x="653" y="397"/>
                  </a:cubicBezTo>
                  <a:cubicBezTo>
                    <a:pt x="653" y="426"/>
                    <a:pt x="677" y="450"/>
                    <a:pt x="706" y="450"/>
                  </a:cubicBezTo>
                  <a:cubicBezTo>
                    <a:pt x="735" y="450"/>
                    <a:pt x="759" y="426"/>
                    <a:pt x="759" y="397"/>
                  </a:cubicBezTo>
                  <a:cubicBezTo>
                    <a:pt x="759" y="387"/>
                    <a:pt x="756" y="377"/>
                    <a:pt x="751" y="369"/>
                  </a:cubicBezTo>
                  <a:cubicBezTo>
                    <a:pt x="817" y="306"/>
                    <a:pt x="817" y="306"/>
                    <a:pt x="817" y="306"/>
                  </a:cubicBezTo>
                  <a:cubicBezTo>
                    <a:pt x="838" y="331"/>
                    <a:pt x="868" y="346"/>
                    <a:pt x="902" y="346"/>
                  </a:cubicBezTo>
                  <a:cubicBezTo>
                    <a:pt x="935" y="346"/>
                    <a:pt x="964" y="332"/>
                    <a:pt x="984" y="310"/>
                  </a:cubicBezTo>
                  <a:cubicBezTo>
                    <a:pt x="1141" y="444"/>
                    <a:pt x="1141" y="444"/>
                    <a:pt x="1141" y="444"/>
                  </a:cubicBezTo>
                  <a:cubicBezTo>
                    <a:pt x="1132" y="463"/>
                    <a:pt x="1127" y="485"/>
                    <a:pt x="1127" y="508"/>
                  </a:cubicBezTo>
                  <a:cubicBezTo>
                    <a:pt x="1127" y="520"/>
                    <a:pt x="1129" y="532"/>
                    <a:pt x="1132" y="544"/>
                  </a:cubicBezTo>
                  <a:cubicBezTo>
                    <a:pt x="1068" y="567"/>
                    <a:pt x="1068" y="567"/>
                    <a:pt x="1068" y="567"/>
                  </a:cubicBezTo>
                  <a:cubicBezTo>
                    <a:pt x="1060" y="553"/>
                    <a:pt x="1045" y="544"/>
                    <a:pt x="1028" y="544"/>
                  </a:cubicBezTo>
                  <a:cubicBezTo>
                    <a:pt x="1003" y="544"/>
                    <a:pt x="983" y="564"/>
                    <a:pt x="983" y="589"/>
                  </a:cubicBezTo>
                  <a:cubicBezTo>
                    <a:pt x="983" y="613"/>
                    <a:pt x="1003" y="634"/>
                    <a:pt x="1028" y="634"/>
                  </a:cubicBezTo>
                  <a:cubicBezTo>
                    <a:pt x="1053" y="634"/>
                    <a:pt x="1073" y="613"/>
                    <a:pt x="1073" y="589"/>
                  </a:cubicBezTo>
                  <a:cubicBezTo>
                    <a:pt x="1073" y="587"/>
                    <a:pt x="1073" y="585"/>
                    <a:pt x="1073" y="583"/>
                  </a:cubicBezTo>
                  <a:cubicBezTo>
                    <a:pt x="1136" y="559"/>
                    <a:pt x="1136" y="559"/>
                    <a:pt x="1136" y="559"/>
                  </a:cubicBezTo>
                  <a:cubicBezTo>
                    <a:pt x="1157" y="618"/>
                    <a:pt x="1213" y="660"/>
                    <a:pt x="1279" y="660"/>
                  </a:cubicBezTo>
                  <a:cubicBezTo>
                    <a:pt x="1300" y="660"/>
                    <a:pt x="1320" y="656"/>
                    <a:pt x="1339" y="648"/>
                  </a:cubicBezTo>
                  <a:cubicBezTo>
                    <a:pt x="1356" y="677"/>
                    <a:pt x="1356" y="677"/>
                    <a:pt x="1356" y="677"/>
                  </a:cubicBezTo>
                  <a:cubicBezTo>
                    <a:pt x="1347" y="685"/>
                    <a:pt x="1341" y="697"/>
                    <a:pt x="1341" y="711"/>
                  </a:cubicBezTo>
                  <a:cubicBezTo>
                    <a:pt x="1341" y="735"/>
                    <a:pt x="1361" y="756"/>
                    <a:pt x="1386" y="756"/>
                  </a:cubicBezTo>
                  <a:cubicBezTo>
                    <a:pt x="1411" y="756"/>
                    <a:pt x="1431" y="735"/>
                    <a:pt x="1431" y="711"/>
                  </a:cubicBezTo>
                  <a:cubicBezTo>
                    <a:pt x="1431" y="686"/>
                    <a:pt x="1411" y="666"/>
                    <a:pt x="1386" y="666"/>
                  </a:cubicBezTo>
                  <a:cubicBezTo>
                    <a:pt x="1380" y="666"/>
                    <a:pt x="1375" y="667"/>
                    <a:pt x="1370" y="669"/>
                  </a:cubicBezTo>
                  <a:cubicBezTo>
                    <a:pt x="1353" y="641"/>
                    <a:pt x="1353" y="641"/>
                    <a:pt x="1353" y="641"/>
                  </a:cubicBezTo>
                  <a:cubicBezTo>
                    <a:pt x="1387" y="622"/>
                    <a:pt x="1413" y="590"/>
                    <a:pt x="1425" y="552"/>
                  </a:cubicBezTo>
                  <a:cubicBezTo>
                    <a:pt x="1665" y="592"/>
                    <a:pt x="1665" y="592"/>
                    <a:pt x="1665" y="592"/>
                  </a:cubicBezTo>
                  <a:cubicBezTo>
                    <a:pt x="1662" y="611"/>
                    <a:pt x="1660" y="631"/>
                    <a:pt x="1660" y="651"/>
                  </a:cubicBezTo>
                  <a:cubicBezTo>
                    <a:pt x="1660" y="841"/>
                    <a:pt x="1814" y="996"/>
                    <a:pt x="2005" y="996"/>
                  </a:cubicBezTo>
                  <a:cubicBezTo>
                    <a:pt x="2196" y="996"/>
                    <a:pt x="2350" y="841"/>
                    <a:pt x="2350" y="651"/>
                  </a:cubicBezTo>
                  <a:cubicBezTo>
                    <a:pt x="2350" y="620"/>
                    <a:pt x="2346" y="591"/>
                    <a:pt x="2338" y="562"/>
                  </a:cubicBezTo>
                  <a:cubicBezTo>
                    <a:pt x="2562" y="420"/>
                    <a:pt x="2562" y="420"/>
                    <a:pt x="2562" y="420"/>
                  </a:cubicBezTo>
                  <a:cubicBezTo>
                    <a:pt x="2591" y="456"/>
                    <a:pt x="2635" y="480"/>
                    <a:pt x="2685" y="480"/>
                  </a:cubicBezTo>
                  <a:cubicBezTo>
                    <a:pt x="2700" y="480"/>
                    <a:pt x="2715" y="478"/>
                    <a:pt x="2728" y="474"/>
                  </a:cubicBezTo>
                  <a:cubicBezTo>
                    <a:pt x="2757" y="535"/>
                    <a:pt x="2757" y="535"/>
                    <a:pt x="2757" y="535"/>
                  </a:cubicBezTo>
                  <a:cubicBezTo>
                    <a:pt x="2728" y="548"/>
                    <a:pt x="2708" y="577"/>
                    <a:pt x="2708" y="611"/>
                  </a:cubicBezTo>
                  <a:cubicBezTo>
                    <a:pt x="2708" y="658"/>
                    <a:pt x="2746" y="695"/>
                    <a:pt x="2792" y="695"/>
                  </a:cubicBezTo>
                  <a:cubicBezTo>
                    <a:pt x="2839" y="695"/>
                    <a:pt x="2876" y="658"/>
                    <a:pt x="2876" y="611"/>
                  </a:cubicBezTo>
                  <a:cubicBezTo>
                    <a:pt x="2876" y="565"/>
                    <a:pt x="2839" y="527"/>
                    <a:pt x="2792" y="527"/>
                  </a:cubicBezTo>
                  <a:cubicBezTo>
                    <a:pt x="2786" y="527"/>
                    <a:pt x="2779" y="528"/>
                    <a:pt x="2773" y="530"/>
                  </a:cubicBezTo>
                  <a:cubicBezTo>
                    <a:pt x="2743" y="469"/>
                    <a:pt x="2743" y="469"/>
                    <a:pt x="2743" y="469"/>
                  </a:cubicBezTo>
                  <a:cubicBezTo>
                    <a:pt x="2783" y="453"/>
                    <a:pt x="2815" y="420"/>
                    <a:pt x="2831" y="380"/>
                  </a:cubicBezTo>
                  <a:cubicBezTo>
                    <a:pt x="2989" y="429"/>
                    <a:pt x="2989" y="429"/>
                    <a:pt x="2989" y="429"/>
                  </a:cubicBezTo>
                  <a:cubicBezTo>
                    <a:pt x="2986" y="442"/>
                    <a:pt x="2984" y="456"/>
                    <a:pt x="2984" y="471"/>
                  </a:cubicBezTo>
                  <a:cubicBezTo>
                    <a:pt x="2984" y="539"/>
                    <a:pt x="3026" y="597"/>
                    <a:pt x="3085" y="622"/>
                  </a:cubicBezTo>
                  <a:cubicBezTo>
                    <a:pt x="3029" y="789"/>
                    <a:pt x="3029" y="789"/>
                    <a:pt x="3029" y="789"/>
                  </a:cubicBezTo>
                  <a:cubicBezTo>
                    <a:pt x="3026" y="788"/>
                    <a:pt x="3023" y="788"/>
                    <a:pt x="3020" y="788"/>
                  </a:cubicBezTo>
                  <a:cubicBezTo>
                    <a:pt x="2995" y="788"/>
                    <a:pt x="2975" y="808"/>
                    <a:pt x="2975" y="833"/>
                  </a:cubicBezTo>
                  <a:cubicBezTo>
                    <a:pt x="2975" y="857"/>
                    <a:pt x="2995" y="878"/>
                    <a:pt x="3020" y="878"/>
                  </a:cubicBezTo>
                  <a:cubicBezTo>
                    <a:pt x="3045" y="878"/>
                    <a:pt x="3065" y="857"/>
                    <a:pt x="3065" y="833"/>
                  </a:cubicBezTo>
                  <a:cubicBezTo>
                    <a:pt x="3065" y="817"/>
                    <a:pt x="3057" y="803"/>
                    <a:pt x="3044" y="795"/>
                  </a:cubicBezTo>
                  <a:cubicBezTo>
                    <a:pt x="3100" y="627"/>
                    <a:pt x="3100" y="627"/>
                    <a:pt x="3100" y="627"/>
                  </a:cubicBezTo>
                  <a:cubicBezTo>
                    <a:pt x="3115" y="631"/>
                    <a:pt x="3131" y="634"/>
                    <a:pt x="3147" y="634"/>
                  </a:cubicBezTo>
                  <a:cubicBezTo>
                    <a:pt x="3198" y="634"/>
                    <a:pt x="3243" y="611"/>
                    <a:pt x="3273" y="575"/>
                  </a:cubicBezTo>
                  <a:cubicBezTo>
                    <a:pt x="3459" y="656"/>
                    <a:pt x="3459" y="656"/>
                    <a:pt x="3459" y="656"/>
                  </a:cubicBezTo>
                  <a:cubicBezTo>
                    <a:pt x="3457" y="662"/>
                    <a:pt x="3456" y="669"/>
                    <a:pt x="3456" y="675"/>
                  </a:cubicBezTo>
                  <a:cubicBezTo>
                    <a:pt x="3456" y="722"/>
                    <a:pt x="3494" y="759"/>
                    <a:pt x="3540" y="759"/>
                  </a:cubicBezTo>
                  <a:cubicBezTo>
                    <a:pt x="3587" y="759"/>
                    <a:pt x="3624" y="722"/>
                    <a:pt x="3624" y="675"/>
                  </a:cubicBezTo>
                  <a:cubicBezTo>
                    <a:pt x="3624" y="629"/>
                    <a:pt x="3587" y="591"/>
                    <a:pt x="3540" y="591"/>
                  </a:cubicBezTo>
                  <a:cubicBezTo>
                    <a:pt x="3506" y="591"/>
                    <a:pt x="3477" y="612"/>
                    <a:pt x="3464" y="641"/>
                  </a:cubicBezTo>
                  <a:cubicBezTo>
                    <a:pt x="3283" y="562"/>
                    <a:pt x="3283" y="562"/>
                    <a:pt x="3283" y="562"/>
                  </a:cubicBezTo>
                  <a:cubicBezTo>
                    <a:pt x="3300" y="536"/>
                    <a:pt x="3311" y="504"/>
                    <a:pt x="3311" y="471"/>
                  </a:cubicBezTo>
                  <a:cubicBezTo>
                    <a:pt x="3311" y="460"/>
                    <a:pt x="3310" y="450"/>
                    <a:pt x="3308" y="440"/>
                  </a:cubicBezTo>
                  <a:cubicBezTo>
                    <a:pt x="3401" y="429"/>
                    <a:pt x="3401" y="429"/>
                    <a:pt x="3401" y="429"/>
                  </a:cubicBezTo>
                  <a:cubicBezTo>
                    <a:pt x="3408" y="445"/>
                    <a:pt x="3424" y="456"/>
                    <a:pt x="3442" y="456"/>
                  </a:cubicBezTo>
                  <a:cubicBezTo>
                    <a:pt x="3467" y="456"/>
                    <a:pt x="3487" y="435"/>
                    <a:pt x="3487" y="411"/>
                  </a:cubicBezTo>
                  <a:cubicBezTo>
                    <a:pt x="3487" y="400"/>
                    <a:pt x="3483" y="390"/>
                    <a:pt x="3477" y="382"/>
                  </a:cubicBezTo>
                  <a:cubicBezTo>
                    <a:pt x="3551" y="280"/>
                    <a:pt x="3551" y="280"/>
                    <a:pt x="3551" y="280"/>
                  </a:cubicBezTo>
                  <a:cubicBezTo>
                    <a:pt x="3571" y="291"/>
                    <a:pt x="3594" y="298"/>
                    <a:pt x="3618" y="298"/>
                  </a:cubicBezTo>
                  <a:cubicBezTo>
                    <a:pt x="3662" y="298"/>
                    <a:pt x="3702" y="277"/>
                    <a:pt x="3726" y="244"/>
                  </a:cubicBezTo>
                  <a:cubicBezTo>
                    <a:pt x="3856" y="333"/>
                    <a:pt x="3856" y="333"/>
                    <a:pt x="3856" y="333"/>
                  </a:cubicBezTo>
                  <a:cubicBezTo>
                    <a:pt x="3850" y="344"/>
                    <a:pt x="3846" y="357"/>
                    <a:pt x="3846" y="371"/>
                  </a:cubicBezTo>
                  <a:cubicBezTo>
                    <a:pt x="3846" y="418"/>
                    <a:pt x="3884" y="455"/>
                    <a:pt x="3930" y="455"/>
                  </a:cubicBezTo>
                  <a:cubicBezTo>
                    <a:pt x="3977" y="455"/>
                    <a:pt x="4014" y="418"/>
                    <a:pt x="4014" y="371"/>
                  </a:cubicBezTo>
                  <a:cubicBezTo>
                    <a:pt x="4014" y="325"/>
                    <a:pt x="3977" y="287"/>
                    <a:pt x="3930" y="287"/>
                  </a:cubicBezTo>
                  <a:close/>
                  <a:moveTo>
                    <a:pt x="2796" y="42"/>
                  </a:moveTo>
                  <a:cubicBezTo>
                    <a:pt x="2808" y="42"/>
                    <a:pt x="2818" y="52"/>
                    <a:pt x="2818" y="65"/>
                  </a:cubicBezTo>
                  <a:cubicBezTo>
                    <a:pt x="2818" y="77"/>
                    <a:pt x="2808" y="87"/>
                    <a:pt x="2796" y="87"/>
                  </a:cubicBezTo>
                  <a:cubicBezTo>
                    <a:pt x="2784" y="87"/>
                    <a:pt x="2774" y="77"/>
                    <a:pt x="2774" y="65"/>
                  </a:cubicBezTo>
                  <a:cubicBezTo>
                    <a:pt x="2774" y="52"/>
                    <a:pt x="2784" y="42"/>
                    <a:pt x="2796" y="42"/>
                  </a:cubicBezTo>
                  <a:close/>
                  <a:moveTo>
                    <a:pt x="2536" y="134"/>
                  </a:moveTo>
                  <a:cubicBezTo>
                    <a:pt x="2536" y="125"/>
                    <a:pt x="2543" y="118"/>
                    <a:pt x="2552" y="118"/>
                  </a:cubicBezTo>
                  <a:cubicBezTo>
                    <a:pt x="2561" y="118"/>
                    <a:pt x="2569" y="125"/>
                    <a:pt x="2569" y="134"/>
                  </a:cubicBezTo>
                  <a:cubicBezTo>
                    <a:pt x="2569" y="143"/>
                    <a:pt x="2561" y="150"/>
                    <a:pt x="2552" y="150"/>
                  </a:cubicBezTo>
                  <a:cubicBezTo>
                    <a:pt x="2543" y="150"/>
                    <a:pt x="2536" y="143"/>
                    <a:pt x="2536" y="134"/>
                  </a:cubicBezTo>
                  <a:close/>
                  <a:moveTo>
                    <a:pt x="1378" y="202"/>
                  </a:moveTo>
                  <a:cubicBezTo>
                    <a:pt x="1390" y="202"/>
                    <a:pt x="1400" y="212"/>
                    <a:pt x="1400" y="225"/>
                  </a:cubicBezTo>
                  <a:cubicBezTo>
                    <a:pt x="1400" y="237"/>
                    <a:pt x="1390" y="247"/>
                    <a:pt x="1378" y="247"/>
                  </a:cubicBezTo>
                  <a:cubicBezTo>
                    <a:pt x="1366" y="247"/>
                    <a:pt x="1356" y="237"/>
                    <a:pt x="1356" y="225"/>
                  </a:cubicBezTo>
                  <a:cubicBezTo>
                    <a:pt x="1356" y="212"/>
                    <a:pt x="1366" y="202"/>
                    <a:pt x="1378" y="202"/>
                  </a:cubicBezTo>
                  <a:close/>
                  <a:moveTo>
                    <a:pt x="744" y="45"/>
                  </a:moveTo>
                  <a:cubicBezTo>
                    <a:pt x="744" y="32"/>
                    <a:pt x="754" y="22"/>
                    <a:pt x="766" y="22"/>
                  </a:cubicBezTo>
                  <a:cubicBezTo>
                    <a:pt x="778" y="22"/>
                    <a:pt x="788" y="32"/>
                    <a:pt x="788" y="45"/>
                  </a:cubicBezTo>
                  <a:cubicBezTo>
                    <a:pt x="788" y="57"/>
                    <a:pt x="778" y="67"/>
                    <a:pt x="766" y="67"/>
                  </a:cubicBezTo>
                  <a:cubicBezTo>
                    <a:pt x="754" y="67"/>
                    <a:pt x="744" y="57"/>
                    <a:pt x="744" y="45"/>
                  </a:cubicBezTo>
                  <a:close/>
                  <a:moveTo>
                    <a:pt x="84" y="166"/>
                  </a:moveTo>
                  <a:cubicBezTo>
                    <a:pt x="61" y="166"/>
                    <a:pt x="42" y="147"/>
                    <a:pt x="42" y="123"/>
                  </a:cubicBezTo>
                  <a:cubicBezTo>
                    <a:pt x="42" y="100"/>
                    <a:pt x="61" y="81"/>
                    <a:pt x="84" y="81"/>
                  </a:cubicBezTo>
                  <a:cubicBezTo>
                    <a:pt x="108" y="81"/>
                    <a:pt x="127" y="100"/>
                    <a:pt x="127" y="123"/>
                  </a:cubicBezTo>
                  <a:cubicBezTo>
                    <a:pt x="127" y="147"/>
                    <a:pt x="108" y="166"/>
                    <a:pt x="84" y="166"/>
                  </a:cubicBezTo>
                  <a:close/>
                  <a:moveTo>
                    <a:pt x="214" y="593"/>
                  </a:moveTo>
                  <a:cubicBezTo>
                    <a:pt x="199" y="593"/>
                    <a:pt x="188" y="581"/>
                    <a:pt x="188" y="567"/>
                  </a:cubicBezTo>
                  <a:cubicBezTo>
                    <a:pt x="188" y="552"/>
                    <a:pt x="199" y="540"/>
                    <a:pt x="214" y="540"/>
                  </a:cubicBezTo>
                  <a:cubicBezTo>
                    <a:pt x="229" y="540"/>
                    <a:pt x="240" y="552"/>
                    <a:pt x="240" y="567"/>
                  </a:cubicBezTo>
                  <a:cubicBezTo>
                    <a:pt x="240" y="581"/>
                    <a:pt x="229" y="593"/>
                    <a:pt x="214" y="593"/>
                  </a:cubicBezTo>
                  <a:close/>
                  <a:moveTo>
                    <a:pt x="388" y="385"/>
                  </a:moveTo>
                  <a:cubicBezTo>
                    <a:pt x="330" y="385"/>
                    <a:pt x="282" y="339"/>
                    <a:pt x="282" y="282"/>
                  </a:cubicBezTo>
                  <a:cubicBezTo>
                    <a:pt x="282" y="225"/>
                    <a:pt x="330" y="179"/>
                    <a:pt x="388" y="179"/>
                  </a:cubicBezTo>
                  <a:cubicBezTo>
                    <a:pt x="447" y="179"/>
                    <a:pt x="494" y="225"/>
                    <a:pt x="494" y="282"/>
                  </a:cubicBezTo>
                  <a:cubicBezTo>
                    <a:pt x="494" y="339"/>
                    <a:pt x="447" y="385"/>
                    <a:pt x="388" y="385"/>
                  </a:cubicBezTo>
                  <a:close/>
                  <a:moveTo>
                    <a:pt x="706" y="423"/>
                  </a:moveTo>
                  <a:cubicBezTo>
                    <a:pt x="691" y="423"/>
                    <a:pt x="680" y="411"/>
                    <a:pt x="680" y="397"/>
                  </a:cubicBezTo>
                  <a:cubicBezTo>
                    <a:pt x="680" y="382"/>
                    <a:pt x="691" y="370"/>
                    <a:pt x="706" y="370"/>
                  </a:cubicBezTo>
                  <a:cubicBezTo>
                    <a:pt x="721" y="370"/>
                    <a:pt x="732" y="382"/>
                    <a:pt x="732" y="397"/>
                  </a:cubicBezTo>
                  <a:cubicBezTo>
                    <a:pt x="732" y="411"/>
                    <a:pt x="721" y="423"/>
                    <a:pt x="706" y="423"/>
                  </a:cubicBezTo>
                  <a:close/>
                  <a:moveTo>
                    <a:pt x="902" y="298"/>
                  </a:moveTo>
                  <a:cubicBezTo>
                    <a:pt x="866" y="298"/>
                    <a:pt x="837" y="269"/>
                    <a:pt x="837" y="233"/>
                  </a:cubicBezTo>
                  <a:cubicBezTo>
                    <a:pt x="837" y="197"/>
                    <a:pt x="866" y="168"/>
                    <a:pt x="902" y="168"/>
                  </a:cubicBezTo>
                  <a:cubicBezTo>
                    <a:pt x="938" y="168"/>
                    <a:pt x="967" y="197"/>
                    <a:pt x="967" y="233"/>
                  </a:cubicBezTo>
                  <a:cubicBezTo>
                    <a:pt x="967" y="269"/>
                    <a:pt x="938" y="298"/>
                    <a:pt x="902" y="298"/>
                  </a:cubicBezTo>
                  <a:close/>
                  <a:moveTo>
                    <a:pt x="1028" y="611"/>
                  </a:moveTo>
                  <a:cubicBezTo>
                    <a:pt x="1016" y="611"/>
                    <a:pt x="1006" y="601"/>
                    <a:pt x="1006" y="589"/>
                  </a:cubicBezTo>
                  <a:cubicBezTo>
                    <a:pt x="1006" y="576"/>
                    <a:pt x="1016" y="566"/>
                    <a:pt x="1028" y="566"/>
                  </a:cubicBezTo>
                  <a:cubicBezTo>
                    <a:pt x="1040" y="566"/>
                    <a:pt x="1050" y="576"/>
                    <a:pt x="1050" y="589"/>
                  </a:cubicBezTo>
                  <a:cubicBezTo>
                    <a:pt x="1050" y="601"/>
                    <a:pt x="1040" y="611"/>
                    <a:pt x="1028" y="611"/>
                  </a:cubicBezTo>
                  <a:close/>
                  <a:moveTo>
                    <a:pt x="1408" y="711"/>
                  </a:moveTo>
                  <a:cubicBezTo>
                    <a:pt x="1408" y="723"/>
                    <a:pt x="1398" y="733"/>
                    <a:pt x="1386" y="733"/>
                  </a:cubicBezTo>
                  <a:cubicBezTo>
                    <a:pt x="1374" y="733"/>
                    <a:pt x="1364" y="723"/>
                    <a:pt x="1364" y="711"/>
                  </a:cubicBezTo>
                  <a:cubicBezTo>
                    <a:pt x="1364" y="698"/>
                    <a:pt x="1374" y="688"/>
                    <a:pt x="1386" y="688"/>
                  </a:cubicBezTo>
                  <a:cubicBezTo>
                    <a:pt x="1398" y="688"/>
                    <a:pt x="1408" y="698"/>
                    <a:pt x="1408" y="711"/>
                  </a:cubicBezTo>
                  <a:close/>
                  <a:moveTo>
                    <a:pt x="1279" y="595"/>
                  </a:moveTo>
                  <a:cubicBezTo>
                    <a:pt x="1230" y="595"/>
                    <a:pt x="1190" y="555"/>
                    <a:pt x="1190" y="506"/>
                  </a:cubicBezTo>
                  <a:cubicBezTo>
                    <a:pt x="1190" y="456"/>
                    <a:pt x="1230" y="416"/>
                    <a:pt x="1279" y="416"/>
                  </a:cubicBezTo>
                  <a:cubicBezTo>
                    <a:pt x="1328" y="416"/>
                    <a:pt x="1368" y="456"/>
                    <a:pt x="1368" y="506"/>
                  </a:cubicBezTo>
                  <a:cubicBezTo>
                    <a:pt x="1368" y="555"/>
                    <a:pt x="1328" y="595"/>
                    <a:pt x="1279" y="595"/>
                  </a:cubicBezTo>
                  <a:close/>
                  <a:moveTo>
                    <a:pt x="2005" y="866"/>
                  </a:moveTo>
                  <a:cubicBezTo>
                    <a:pt x="1885" y="866"/>
                    <a:pt x="1788" y="769"/>
                    <a:pt x="1788" y="649"/>
                  </a:cubicBezTo>
                  <a:cubicBezTo>
                    <a:pt x="1788" y="529"/>
                    <a:pt x="1885" y="432"/>
                    <a:pt x="2005" y="432"/>
                  </a:cubicBezTo>
                  <a:cubicBezTo>
                    <a:pt x="2125" y="432"/>
                    <a:pt x="2222" y="529"/>
                    <a:pt x="2222" y="649"/>
                  </a:cubicBezTo>
                  <a:cubicBezTo>
                    <a:pt x="2222" y="769"/>
                    <a:pt x="2125" y="866"/>
                    <a:pt x="2005" y="866"/>
                  </a:cubicBezTo>
                  <a:close/>
                  <a:moveTo>
                    <a:pt x="2835" y="611"/>
                  </a:moveTo>
                  <a:cubicBezTo>
                    <a:pt x="2835" y="635"/>
                    <a:pt x="2816" y="654"/>
                    <a:pt x="2792" y="654"/>
                  </a:cubicBezTo>
                  <a:cubicBezTo>
                    <a:pt x="2769" y="654"/>
                    <a:pt x="2750" y="635"/>
                    <a:pt x="2750" y="611"/>
                  </a:cubicBezTo>
                  <a:cubicBezTo>
                    <a:pt x="2750" y="588"/>
                    <a:pt x="2769" y="569"/>
                    <a:pt x="2792" y="569"/>
                  </a:cubicBezTo>
                  <a:cubicBezTo>
                    <a:pt x="2816" y="569"/>
                    <a:pt x="2835" y="588"/>
                    <a:pt x="2835" y="611"/>
                  </a:cubicBezTo>
                  <a:close/>
                  <a:moveTo>
                    <a:pt x="2685" y="413"/>
                  </a:moveTo>
                  <a:cubicBezTo>
                    <a:pt x="2635" y="413"/>
                    <a:pt x="2594" y="372"/>
                    <a:pt x="2594" y="321"/>
                  </a:cubicBezTo>
                  <a:cubicBezTo>
                    <a:pt x="2594" y="271"/>
                    <a:pt x="2635" y="230"/>
                    <a:pt x="2685" y="230"/>
                  </a:cubicBezTo>
                  <a:cubicBezTo>
                    <a:pt x="2736" y="230"/>
                    <a:pt x="2777" y="271"/>
                    <a:pt x="2777" y="321"/>
                  </a:cubicBezTo>
                  <a:cubicBezTo>
                    <a:pt x="2777" y="372"/>
                    <a:pt x="2736" y="413"/>
                    <a:pt x="2685" y="413"/>
                  </a:cubicBezTo>
                  <a:close/>
                  <a:moveTo>
                    <a:pt x="3020" y="855"/>
                  </a:moveTo>
                  <a:cubicBezTo>
                    <a:pt x="3008" y="855"/>
                    <a:pt x="2998" y="845"/>
                    <a:pt x="2998" y="833"/>
                  </a:cubicBezTo>
                  <a:cubicBezTo>
                    <a:pt x="2998" y="820"/>
                    <a:pt x="3008" y="810"/>
                    <a:pt x="3020" y="810"/>
                  </a:cubicBezTo>
                  <a:cubicBezTo>
                    <a:pt x="3032" y="810"/>
                    <a:pt x="3042" y="820"/>
                    <a:pt x="3042" y="833"/>
                  </a:cubicBezTo>
                  <a:cubicBezTo>
                    <a:pt x="3042" y="845"/>
                    <a:pt x="3032" y="855"/>
                    <a:pt x="3020" y="855"/>
                  </a:cubicBezTo>
                  <a:close/>
                  <a:moveTo>
                    <a:pt x="3147" y="564"/>
                  </a:moveTo>
                  <a:cubicBezTo>
                    <a:pt x="3094" y="564"/>
                    <a:pt x="3051" y="521"/>
                    <a:pt x="3051" y="468"/>
                  </a:cubicBezTo>
                  <a:cubicBezTo>
                    <a:pt x="3051" y="415"/>
                    <a:pt x="3094" y="372"/>
                    <a:pt x="3147" y="372"/>
                  </a:cubicBezTo>
                  <a:cubicBezTo>
                    <a:pt x="3200" y="372"/>
                    <a:pt x="3243" y="415"/>
                    <a:pt x="3243" y="468"/>
                  </a:cubicBezTo>
                  <a:cubicBezTo>
                    <a:pt x="3243" y="521"/>
                    <a:pt x="3200" y="564"/>
                    <a:pt x="3147" y="564"/>
                  </a:cubicBezTo>
                  <a:close/>
                  <a:moveTo>
                    <a:pt x="3540" y="633"/>
                  </a:moveTo>
                  <a:cubicBezTo>
                    <a:pt x="3564" y="633"/>
                    <a:pt x="3583" y="652"/>
                    <a:pt x="3583" y="675"/>
                  </a:cubicBezTo>
                  <a:cubicBezTo>
                    <a:pt x="3583" y="699"/>
                    <a:pt x="3564" y="718"/>
                    <a:pt x="3540" y="718"/>
                  </a:cubicBezTo>
                  <a:cubicBezTo>
                    <a:pt x="3517" y="718"/>
                    <a:pt x="3498" y="699"/>
                    <a:pt x="3498" y="675"/>
                  </a:cubicBezTo>
                  <a:cubicBezTo>
                    <a:pt x="3498" y="652"/>
                    <a:pt x="3517" y="633"/>
                    <a:pt x="3540" y="633"/>
                  </a:cubicBezTo>
                  <a:close/>
                  <a:moveTo>
                    <a:pt x="3442" y="433"/>
                  </a:moveTo>
                  <a:cubicBezTo>
                    <a:pt x="3430" y="433"/>
                    <a:pt x="3420" y="423"/>
                    <a:pt x="3420" y="411"/>
                  </a:cubicBezTo>
                  <a:cubicBezTo>
                    <a:pt x="3420" y="398"/>
                    <a:pt x="3430" y="388"/>
                    <a:pt x="3442" y="388"/>
                  </a:cubicBezTo>
                  <a:cubicBezTo>
                    <a:pt x="3454" y="388"/>
                    <a:pt x="3464" y="398"/>
                    <a:pt x="3464" y="411"/>
                  </a:cubicBezTo>
                  <a:cubicBezTo>
                    <a:pt x="3464" y="423"/>
                    <a:pt x="3454" y="433"/>
                    <a:pt x="3442" y="433"/>
                  </a:cubicBezTo>
                  <a:close/>
                  <a:moveTo>
                    <a:pt x="3618" y="240"/>
                  </a:moveTo>
                  <a:cubicBezTo>
                    <a:pt x="3575" y="240"/>
                    <a:pt x="3539" y="205"/>
                    <a:pt x="3539" y="161"/>
                  </a:cubicBezTo>
                  <a:cubicBezTo>
                    <a:pt x="3539" y="117"/>
                    <a:pt x="3575" y="82"/>
                    <a:pt x="3618" y="82"/>
                  </a:cubicBezTo>
                  <a:cubicBezTo>
                    <a:pt x="3662" y="82"/>
                    <a:pt x="3697" y="117"/>
                    <a:pt x="3697" y="161"/>
                  </a:cubicBezTo>
                  <a:cubicBezTo>
                    <a:pt x="3697" y="205"/>
                    <a:pt x="3662" y="240"/>
                    <a:pt x="3618" y="240"/>
                  </a:cubicBezTo>
                  <a:close/>
                  <a:moveTo>
                    <a:pt x="3930" y="414"/>
                  </a:moveTo>
                  <a:cubicBezTo>
                    <a:pt x="3907" y="414"/>
                    <a:pt x="3888" y="395"/>
                    <a:pt x="3888" y="371"/>
                  </a:cubicBezTo>
                  <a:cubicBezTo>
                    <a:pt x="3888" y="348"/>
                    <a:pt x="3907" y="329"/>
                    <a:pt x="3930" y="329"/>
                  </a:cubicBezTo>
                  <a:cubicBezTo>
                    <a:pt x="3954" y="329"/>
                    <a:pt x="3973" y="348"/>
                    <a:pt x="3973" y="371"/>
                  </a:cubicBezTo>
                  <a:cubicBezTo>
                    <a:pt x="3973" y="395"/>
                    <a:pt x="3954" y="414"/>
                    <a:pt x="3930" y="4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3" name="Oval 6"/>
            <p:cNvSpPr>
              <a:spLocks noChangeArrowheads="1"/>
            </p:cNvSpPr>
            <p:nvPr userDrawn="1"/>
          </p:nvSpPr>
          <p:spPr bwMode="auto">
            <a:xfrm>
              <a:off x="5694363" y="4705350"/>
              <a:ext cx="782638" cy="78105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0" name="Rechteck 14"/>
          <p:cNvSpPr/>
          <p:nvPr userDrawn="1"/>
        </p:nvSpPr>
        <p:spPr>
          <a:xfrm>
            <a:off x="-63145" y="0"/>
            <a:ext cx="9207145" cy="5143499"/>
          </a:xfrm>
          <a:prstGeom prst="rect">
            <a:avLst/>
          </a:prstGeom>
          <a:gradFill flip="none" rotWithShape="0">
            <a:gsLst>
              <a:gs pos="0">
                <a:schemeClr val="tx1">
                  <a:alpha val="90000"/>
                </a:schemeClr>
              </a:gs>
              <a:gs pos="50000">
                <a:schemeClr val="tx1">
                  <a:lumMod val="85000"/>
                  <a:lumOff val="15000"/>
                  <a:alpha val="50000"/>
                </a:schemeClr>
              </a:gs>
              <a:gs pos="100000">
                <a:schemeClr val="tx1">
                  <a:lumMod val="65000"/>
                  <a:lumOff val="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sp>
        <p:nvSpPr>
          <p:cNvPr id="11" name="Rechteck 15"/>
          <p:cNvSpPr/>
          <p:nvPr userDrawn="1"/>
        </p:nvSpPr>
        <p:spPr>
          <a:xfrm>
            <a:off x="-63145" y="4328862"/>
            <a:ext cx="9207145" cy="8146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userDrawn="1">
            <p:ph type="ctrTitle" hasCustomPrompt="1"/>
          </p:nvPr>
        </p:nvSpPr>
        <p:spPr>
          <a:xfrm>
            <a:off x="685800" y="1"/>
            <a:ext cx="7772400" cy="2139702"/>
          </a:xfrm>
        </p:spPr>
        <p:txBody>
          <a:bodyPr anchor="b"/>
          <a:lstStyle>
            <a:lvl1pPr algn="l">
              <a:defRPr b="1">
                <a:solidFill>
                  <a:schemeClr val="accent3"/>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p:cNvSpPr>
            <a:spLocks noGrp="1"/>
          </p:cNvSpPr>
          <p:nvPr userDrawn="1">
            <p:ph type="subTitle" idx="1"/>
          </p:nvPr>
        </p:nvSpPr>
        <p:spPr>
          <a:xfrm>
            <a:off x="683568" y="2283718"/>
            <a:ext cx="6328792" cy="1314450"/>
          </a:xfr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spTree>
    <p:extLst>
      <p:ext uri="{BB962C8B-B14F-4D97-AF65-F5344CB8AC3E}">
        <p14:creationId xmlns:p14="http://schemas.microsoft.com/office/powerpoint/2010/main" val="658348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Pr>
        <a:solidFill>
          <a:srgbClr val="DDDDDD"/>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stretch>
            <a:fillRect/>
          </a:stretch>
        </p:blipFill>
        <p:spPr>
          <a:xfrm>
            <a:off x="8632512" y="4374377"/>
            <a:ext cx="383404" cy="717653"/>
          </a:xfrm>
          <a:prstGeom prst="rect">
            <a:avLst/>
          </a:prstGeom>
        </p:spPr>
      </p:pic>
      <p:sp>
        <p:nvSpPr>
          <p:cNvPr id="6" name="Slide Number Placeholder 5"/>
          <p:cNvSpPr>
            <a:spLocks noGrp="1"/>
          </p:cNvSpPr>
          <p:nvPr>
            <p:ph type="sldNum" sz="quarter" idx="12"/>
          </p:nvPr>
        </p:nvSpPr>
        <p:spPr>
          <a:xfrm>
            <a:off x="467544" y="4731990"/>
            <a:ext cx="2133600" cy="273844"/>
          </a:xfrm>
        </p:spPr>
        <p:txBody>
          <a:bodyPr/>
          <a:lstStyle>
            <a:lvl1pPr algn="l">
              <a:defRPr>
                <a:solidFill>
                  <a:schemeClr val="tx1">
                    <a:lumMod val="75000"/>
                    <a:lumOff val="25000"/>
                  </a:schemeClr>
                </a:solidFill>
              </a:defRPr>
            </a:lvl1pPr>
          </a:lstStyle>
          <a:p>
            <a:fld id="{4A72AABF-7352-4FA8-AB7A-70881CC66A59}" type="slidenum">
              <a:rPr lang="en-GB" smtClean="0"/>
              <a:pPr/>
              <a:t>‹#›</a:t>
            </a:fld>
            <a:endParaRPr lang="en-GB" dirty="0"/>
          </a:p>
        </p:txBody>
      </p:sp>
    </p:spTree>
    <p:extLst>
      <p:ext uri="{BB962C8B-B14F-4D97-AF65-F5344CB8AC3E}">
        <p14:creationId xmlns:p14="http://schemas.microsoft.com/office/powerpoint/2010/main" val="3899542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D9AAC69-F04F-4186-8DAF-E14B1D61F84E}" type="datetime1">
              <a:rPr lang="en-GB" smtClean="0"/>
              <a:pPr/>
              <a:t>11/03/2019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A72AABF-7352-4FA8-AB7A-70881CC66A59}" type="slidenum">
              <a:rPr lang="en-GB" smtClean="0"/>
              <a:pPr/>
              <a:t>‹#›</a:t>
            </a:fld>
            <a:endParaRPr lang="en-GB" dirty="0"/>
          </a:p>
        </p:txBody>
      </p:sp>
    </p:spTree>
    <p:extLst>
      <p:ext uri="{BB962C8B-B14F-4D97-AF65-F5344CB8AC3E}">
        <p14:creationId xmlns:p14="http://schemas.microsoft.com/office/powerpoint/2010/main" val="25911896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5071" y="1131590"/>
            <a:ext cx="8229600" cy="857250"/>
          </a:xfrm>
        </p:spPr>
        <p:txBody>
          <a:bodyPr anchor="b">
            <a:noAutofit/>
          </a:bodyPr>
          <a:lstStyle>
            <a:lvl1pPr algn="l">
              <a:defRPr sz="7200">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6" name="Slide Number Placeholder 5"/>
          <p:cNvSpPr>
            <a:spLocks noGrp="1"/>
          </p:cNvSpPr>
          <p:nvPr>
            <p:ph type="sldNum" sz="quarter" idx="12"/>
          </p:nvPr>
        </p:nvSpPr>
        <p:spPr>
          <a:xfrm>
            <a:off x="467544" y="4731990"/>
            <a:ext cx="2133600" cy="273844"/>
          </a:xfrm>
        </p:spPr>
        <p:txBody>
          <a:bodyPr/>
          <a:lstStyle>
            <a:lvl1pPr algn="l">
              <a:defRPr>
                <a:solidFill>
                  <a:schemeClr val="tx1">
                    <a:lumMod val="75000"/>
                    <a:lumOff val="25000"/>
                  </a:schemeClr>
                </a:solidFill>
              </a:defRPr>
            </a:lvl1pPr>
          </a:lstStyle>
          <a:p>
            <a:fld id="{4A72AABF-7352-4FA8-AB7A-70881CC66A59}" type="slidenum">
              <a:rPr lang="en-GB" smtClean="0"/>
              <a:pPr/>
              <a:t>‹#›</a:t>
            </a:fld>
            <a:endParaRPr lang="en-GB" dirty="0"/>
          </a:p>
        </p:txBody>
      </p:sp>
      <p:pic>
        <p:nvPicPr>
          <p:cNvPr id="7" name="Picture 6"/>
          <p:cNvPicPr>
            <a:picLocks noChangeAspect="1"/>
          </p:cNvPicPr>
          <p:nvPr userDrawn="1"/>
        </p:nvPicPr>
        <p:blipFill>
          <a:blip r:embed="rId2" cstate="print"/>
          <a:stretch>
            <a:fillRect/>
          </a:stretch>
        </p:blipFill>
        <p:spPr>
          <a:xfrm>
            <a:off x="8632512" y="4374377"/>
            <a:ext cx="383404" cy="717653"/>
          </a:xfrm>
          <a:prstGeom prst="rect">
            <a:avLst/>
          </a:prstGeom>
        </p:spPr>
      </p:pic>
    </p:spTree>
    <p:extLst>
      <p:ext uri="{BB962C8B-B14F-4D97-AF65-F5344CB8AC3E}">
        <p14:creationId xmlns:p14="http://schemas.microsoft.com/office/powerpoint/2010/main" val="586230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E9D2CE1-9925-42BA-B3B9-248A3663A1A9}" type="datetime1">
              <a:rPr lang="en-GB" smtClean="0"/>
              <a:pPr/>
              <a:t>11/03/2019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A72AABF-7352-4FA8-AB7A-70881CC66A59}" type="slidenum">
              <a:rPr lang="en-GB" smtClean="0"/>
              <a:pPr/>
              <a:t>‹#›</a:t>
            </a:fld>
            <a:endParaRPr lang="en-GB" dirty="0"/>
          </a:p>
        </p:txBody>
      </p:sp>
    </p:spTree>
    <p:extLst>
      <p:ext uri="{BB962C8B-B14F-4D97-AF65-F5344CB8AC3E}">
        <p14:creationId xmlns:p14="http://schemas.microsoft.com/office/powerpoint/2010/main" val="446199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24C92E-E80E-4A8C-91DD-E0778F17537A}" type="datetime1">
              <a:rPr lang="en-GB" smtClean="0"/>
              <a:pPr/>
              <a:t>11/03/2019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A72AABF-7352-4FA8-AB7A-70881CC66A59}" type="slidenum">
              <a:rPr lang="en-GB" smtClean="0"/>
              <a:pPr/>
              <a:t>‹#›</a:t>
            </a:fld>
            <a:endParaRPr lang="en-GB" dirty="0"/>
          </a:p>
        </p:txBody>
      </p:sp>
    </p:spTree>
    <p:extLst>
      <p:ext uri="{BB962C8B-B14F-4D97-AF65-F5344CB8AC3E}">
        <p14:creationId xmlns:p14="http://schemas.microsoft.com/office/powerpoint/2010/main" val="23634077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31013C1-62BB-45CD-B48C-1D2F7E66DB67}" type="datetime1">
              <a:rPr lang="en-GB" smtClean="0"/>
              <a:pPr/>
              <a:t>11/03/2019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A72AABF-7352-4FA8-AB7A-70881CC66A59}" type="slidenum">
              <a:rPr lang="en-GB" smtClean="0"/>
              <a:pPr/>
              <a:t>‹#›</a:t>
            </a:fld>
            <a:endParaRPr lang="en-GB" dirty="0"/>
          </a:p>
        </p:txBody>
      </p:sp>
    </p:spTree>
    <p:extLst>
      <p:ext uri="{BB962C8B-B14F-4D97-AF65-F5344CB8AC3E}">
        <p14:creationId xmlns:p14="http://schemas.microsoft.com/office/powerpoint/2010/main" val="327664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48029A0-9B42-4DFC-95E0-C70917398AB1}" type="datetime1">
              <a:rPr lang="en-GB" smtClean="0"/>
              <a:pPr/>
              <a:t>11/03/2019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A72AABF-7352-4FA8-AB7A-70881CC66A59}" type="slidenum">
              <a:rPr lang="en-GB" smtClean="0"/>
              <a:pPr/>
              <a:t>‹#›</a:t>
            </a:fld>
            <a:endParaRPr lang="en-GB" dirty="0"/>
          </a:p>
        </p:txBody>
      </p:sp>
    </p:spTree>
    <p:extLst>
      <p:ext uri="{BB962C8B-B14F-4D97-AF65-F5344CB8AC3E}">
        <p14:creationId xmlns:p14="http://schemas.microsoft.com/office/powerpoint/2010/main" val="882611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DDDDD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5978"/>
            <a:ext cx="8205306" cy="857250"/>
          </a:xfrm>
        </p:spPr>
        <p:txBody>
          <a:bodyPr>
            <a:normAutofit/>
          </a:bodyPr>
          <a:lstStyle>
            <a:lvl1pPr algn="l">
              <a:defRPr sz="300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457200" y="1200151"/>
            <a:ext cx="6275040" cy="3394472"/>
          </a:xfrm>
        </p:spPr>
        <p:txBody>
          <a:bodyPr/>
          <a:lstStyle>
            <a:lvl1pPr>
              <a:defRPr sz="2000">
                <a:solidFill>
                  <a:schemeClr val="tx1">
                    <a:lumMod val="75000"/>
                    <a:lumOff val="25000"/>
                  </a:schemeClr>
                </a:solidFill>
                <a:latin typeface="Arial" panose="020B0604020202020204" pitchFamily="34" charset="0"/>
                <a:cs typeface="Arial" panose="020B0604020202020204" pitchFamily="34" charset="0"/>
              </a:defRPr>
            </a:lvl1pPr>
            <a:lvl2pPr>
              <a:defRPr sz="1800">
                <a:solidFill>
                  <a:schemeClr val="tx1">
                    <a:lumMod val="75000"/>
                    <a:lumOff val="25000"/>
                  </a:schemeClr>
                </a:solidFill>
                <a:latin typeface="Arial" panose="020B0604020202020204" pitchFamily="34" charset="0"/>
                <a:cs typeface="Arial" panose="020B0604020202020204" pitchFamily="34" charset="0"/>
              </a:defRPr>
            </a:lvl2pPr>
            <a:lvl3pPr>
              <a:defRPr sz="1600">
                <a:solidFill>
                  <a:schemeClr val="tx1">
                    <a:lumMod val="75000"/>
                    <a:lumOff val="25000"/>
                  </a:schemeClr>
                </a:solidFill>
                <a:latin typeface="Arial" panose="020B0604020202020204" pitchFamily="34" charset="0"/>
                <a:cs typeface="Arial" panose="020B0604020202020204" pitchFamily="34" charset="0"/>
              </a:defRPr>
            </a:lvl3pPr>
            <a:lvl4pPr>
              <a:defRPr sz="1400">
                <a:solidFill>
                  <a:schemeClr val="tx1">
                    <a:lumMod val="75000"/>
                    <a:lumOff val="25000"/>
                  </a:schemeClr>
                </a:solidFill>
                <a:latin typeface="Arial" panose="020B0604020202020204" pitchFamily="34" charset="0"/>
                <a:cs typeface="Arial" panose="020B0604020202020204" pitchFamily="34" charset="0"/>
              </a:defRPr>
            </a:lvl4pPr>
            <a:lvl5pPr>
              <a:defRPr sz="1200">
                <a:solidFill>
                  <a:schemeClr val="tx1">
                    <a:lumMod val="75000"/>
                    <a:lumOff val="25000"/>
                  </a:schemeClr>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p:cNvSpPr>
            <a:spLocks noGrp="1"/>
          </p:cNvSpPr>
          <p:nvPr>
            <p:ph type="sldNum" sz="quarter" idx="12"/>
          </p:nvPr>
        </p:nvSpPr>
        <p:spPr>
          <a:xfrm>
            <a:off x="467544" y="4731990"/>
            <a:ext cx="2133600" cy="273844"/>
          </a:xfrm>
        </p:spPr>
        <p:txBody>
          <a:bodyPr/>
          <a:lstStyle>
            <a:lvl1pPr algn="l">
              <a:defRPr>
                <a:solidFill>
                  <a:schemeClr val="tx1">
                    <a:lumMod val="75000"/>
                    <a:lumOff val="25000"/>
                  </a:schemeClr>
                </a:solidFill>
              </a:defRPr>
            </a:lvl1pPr>
          </a:lstStyle>
          <a:p>
            <a:fld id="{4A72AABF-7352-4FA8-AB7A-70881CC66A59}" type="slidenum">
              <a:rPr lang="en-GB" smtClean="0"/>
              <a:pPr/>
              <a:t>‹#›</a:t>
            </a:fld>
            <a:endParaRPr lang="en-GB" dirty="0"/>
          </a:p>
        </p:txBody>
      </p:sp>
      <p:pic>
        <p:nvPicPr>
          <p:cNvPr id="5" name="Picture 4"/>
          <p:cNvPicPr>
            <a:picLocks noChangeAspect="1"/>
          </p:cNvPicPr>
          <p:nvPr userDrawn="1"/>
        </p:nvPicPr>
        <p:blipFill>
          <a:blip r:embed="rId2" cstate="print"/>
          <a:stretch>
            <a:fillRect/>
          </a:stretch>
        </p:blipFill>
        <p:spPr>
          <a:xfrm>
            <a:off x="8632512" y="4374377"/>
            <a:ext cx="383404" cy="717653"/>
          </a:xfrm>
          <a:prstGeom prst="rect">
            <a:avLst/>
          </a:prstGeom>
        </p:spPr>
      </p:pic>
    </p:spTree>
    <p:extLst>
      <p:ext uri="{BB962C8B-B14F-4D97-AF65-F5344CB8AC3E}">
        <p14:creationId xmlns:p14="http://schemas.microsoft.com/office/powerpoint/2010/main" val="41556865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699542"/>
            <a:ext cx="7772400" cy="1440160"/>
          </a:xfrm>
        </p:spPr>
        <p:txBody>
          <a:bodyPr anchor="b"/>
          <a:lstStyle>
            <a:lvl1pPr algn="l">
              <a:defRPr sz="4000" b="1" cap="none">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683568" y="2180035"/>
            <a:ext cx="7811145" cy="1125140"/>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grpSp>
        <p:nvGrpSpPr>
          <p:cNvPr id="8" name="Gruppieren 15"/>
          <p:cNvGrpSpPr/>
          <p:nvPr userDrawn="1"/>
        </p:nvGrpSpPr>
        <p:grpSpPr>
          <a:xfrm rot="20232963">
            <a:off x="86343" y="3472000"/>
            <a:ext cx="9561909" cy="2372915"/>
            <a:chOff x="-276225" y="3046413"/>
            <a:chExt cx="12749213" cy="3163887"/>
          </a:xfrm>
          <a:solidFill>
            <a:schemeClr val="bg1"/>
          </a:solidFill>
        </p:grpSpPr>
        <p:sp>
          <p:nvSpPr>
            <p:cNvPr id="9" name="Oval 6"/>
            <p:cNvSpPr>
              <a:spLocks noChangeArrowheads="1"/>
            </p:cNvSpPr>
            <p:nvPr userDrawn="1"/>
          </p:nvSpPr>
          <p:spPr bwMode="auto">
            <a:xfrm>
              <a:off x="5694363" y="4705349"/>
              <a:ext cx="782637" cy="781049"/>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0" name="Freeform 7"/>
            <p:cNvSpPr>
              <a:spLocks noEditPoints="1"/>
            </p:cNvSpPr>
            <p:nvPr userDrawn="1"/>
          </p:nvSpPr>
          <p:spPr bwMode="auto">
            <a:xfrm>
              <a:off x="-276225" y="3046413"/>
              <a:ext cx="12749213" cy="3163887"/>
            </a:xfrm>
            <a:custGeom>
              <a:avLst/>
              <a:gdLst>
                <a:gd name="T0" fmla="*/ 3618 w 4014"/>
                <a:gd name="T1" fmla="*/ 28 h 996"/>
                <a:gd name="T2" fmla="*/ 3397 w 4014"/>
                <a:gd name="T3" fmla="*/ 411 h 996"/>
                <a:gd name="T4" fmla="*/ 2836 w 4014"/>
                <a:gd name="T5" fmla="*/ 365 h 996"/>
                <a:gd name="T6" fmla="*/ 2841 w 4014"/>
                <a:gd name="T7" fmla="*/ 65 h 996"/>
                <a:gd name="T8" fmla="*/ 2685 w 4014"/>
                <a:gd name="T9" fmla="*/ 168 h 996"/>
                <a:gd name="T10" fmla="*/ 2523 w 4014"/>
                <a:gd name="T11" fmla="*/ 134 h 996"/>
                <a:gd name="T12" fmla="*/ 2553 w 4014"/>
                <a:gd name="T13" fmla="*/ 407 h 996"/>
                <a:gd name="T14" fmla="*/ 1431 w 4014"/>
                <a:gd name="T15" fmla="*/ 508 h 996"/>
                <a:gd name="T16" fmla="*/ 1378 w 4014"/>
                <a:gd name="T17" fmla="*/ 180 h 996"/>
                <a:gd name="T18" fmla="*/ 1149 w 4014"/>
                <a:gd name="T19" fmla="*/ 430 h 996"/>
                <a:gd name="T20" fmla="*/ 794 w 4014"/>
                <a:gd name="T21" fmla="*/ 80 h 996"/>
                <a:gd name="T22" fmla="*/ 780 w 4014"/>
                <a:gd name="T23" fmla="*/ 87 h 996"/>
                <a:gd name="T24" fmla="*/ 706 w 4014"/>
                <a:gd name="T25" fmla="*/ 344 h 996"/>
                <a:gd name="T26" fmla="*/ 231 w 4014"/>
                <a:gd name="T27" fmla="*/ 199 h 996"/>
                <a:gd name="T28" fmla="*/ 84 w 4014"/>
                <a:gd name="T29" fmla="*/ 207 h 996"/>
                <a:gd name="T30" fmla="*/ 230 w 4014"/>
                <a:gd name="T31" fmla="*/ 516 h 996"/>
                <a:gd name="T32" fmla="*/ 244 w 4014"/>
                <a:gd name="T33" fmla="*/ 523 h 996"/>
                <a:gd name="T34" fmla="*/ 653 w 4014"/>
                <a:gd name="T35" fmla="*/ 397 h 996"/>
                <a:gd name="T36" fmla="*/ 902 w 4014"/>
                <a:gd name="T37" fmla="*/ 346 h 996"/>
                <a:gd name="T38" fmla="*/ 1068 w 4014"/>
                <a:gd name="T39" fmla="*/ 567 h 996"/>
                <a:gd name="T40" fmla="*/ 1073 w 4014"/>
                <a:gd name="T41" fmla="*/ 583 h 996"/>
                <a:gd name="T42" fmla="*/ 1341 w 4014"/>
                <a:gd name="T43" fmla="*/ 711 h 996"/>
                <a:gd name="T44" fmla="*/ 1353 w 4014"/>
                <a:gd name="T45" fmla="*/ 641 h 996"/>
                <a:gd name="T46" fmla="*/ 2350 w 4014"/>
                <a:gd name="T47" fmla="*/ 651 h 996"/>
                <a:gd name="T48" fmla="*/ 2757 w 4014"/>
                <a:gd name="T49" fmla="*/ 535 h 996"/>
                <a:gd name="T50" fmla="*/ 2773 w 4014"/>
                <a:gd name="T51" fmla="*/ 530 h 996"/>
                <a:gd name="T52" fmla="*/ 3085 w 4014"/>
                <a:gd name="T53" fmla="*/ 622 h 996"/>
                <a:gd name="T54" fmla="*/ 3065 w 4014"/>
                <a:gd name="T55" fmla="*/ 833 h 996"/>
                <a:gd name="T56" fmla="*/ 3459 w 4014"/>
                <a:gd name="T57" fmla="*/ 656 h 996"/>
                <a:gd name="T58" fmla="*/ 3464 w 4014"/>
                <a:gd name="T59" fmla="*/ 641 h 996"/>
                <a:gd name="T60" fmla="*/ 3442 w 4014"/>
                <a:gd name="T61" fmla="*/ 456 h 996"/>
                <a:gd name="T62" fmla="*/ 3726 w 4014"/>
                <a:gd name="T63" fmla="*/ 244 h 996"/>
                <a:gd name="T64" fmla="*/ 3930 w 4014"/>
                <a:gd name="T65" fmla="*/ 287 h 996"/>
                <a:gd name="T66" fmla="*/ 2796 w 4014"/>
                <a:gd name="T67" fmla="*/ 42 h 996"/>
                <a:gd name="T68" fmla="*/ 2536 w 4014"/>
                <a:gd name="T69" fmla="*/ 134 h 996"/>
                <a:gd name="T70" fmla="*/ 1378 w 4014"/>
                <a:gd name="T71" fmla="*/ 202 h 996"/>
                <a:gd name="T72" fmla="*/ 744 w 4014"/>
                <a:gd name="T73" fmla="*/ 45 h 996"/>
                <a:gd name="T74" fmla="*/ 84 w 4014"/>
                <a:gd name="T75" fmla="*/ 166 h 996"/>
                <a:gd name="T76" fmla="*/ 214 w 4014"/>
                <a:gd name="T77" fmla="*/ 593 h 996"/>
                <a:gd name="T78" fmla="*/ 388 w 4014"/>
                <a:gd name="T79" fmla="*/ 385 h 996"/>
                <a:gd name="T80" fmla="*/ 706 w 4014"/>
                <a:gd name="T81" fmla="*/ 423 h 996"/>
                <a:gd name="T82" fmla="*/ 902 w 4014"/>
                <a:gd name="T83" fmla="*/ 298 h 996"/>
                <a:gd name="T84" fmla="*/ 1028 w 4014"/>
                <a:gd name="T85" fmla="*/ 611 h 996"/>
                <a:gd name="T86" fmla="*/ 1408 w 4014"/>
                <a:gd name="T87" fmla="*/ 711 h 996"/>
                <a:gd name="T88" fmla="*/ 1279 w 4014"/>
                <a:gd name="T89" fmla="*/ 595 h 996"/>
                <a:gd name="T90" fmla="*/ 2005 w 4014"/>
                <a:gd name="T91" fmla="*/ 866 h 996"/>
                <a:gd name="T92" fmla="*/ 2835 w 4014"/>
                <a:gd name="T93" fmla="*/ 611 h 996"/>
                <a:gd name="T94" fmla="*/ 2685 w 4014"/>
                <a:gd name="T95" fmla="*/ 413 h 996"/>
                <a:gd name="T96" fmla="*/ 3020 w 4014"/>
                <a:gd name="T97" fmla="*/ 855 h 996"/>
                <a:gd name="T98" fmla="*/ 3147 w 4014"/>
                <a:gd name="T99" fmla="*/ 564 h 996"/>
                <a:gd name="T100" fmla="*/ 3540 w 4014"/>
                <a:gd name="T101" fmla="*/ 633 h 996"/>
                <a:gd name="T102" fmla="*/ 3442 w 4014"/>
                <a:gd name="T103" fmla="*/ 433 h 996"/>
                <a:gd name="T104" fmla="*/ 3618 w 4014"/>
                <a:gd name="T105" fmla="*/ 240 h 996"/>
                <a:gd name="T106" fmla="*/ 3930 w 4014"/>
                <a:gd name="T107" fmla="*/ 414 h 9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014" h="996">
                  <a:moveTo>
                    <a:pt x="3930" y="287"/>
                  </a:moveTo>
                  <a:cubicBezTo>
                    <a:pt x="3903" y="287"/>
                    <a:pt x="3880" y="300"/>
                    <a:pt x="3864" y="320"/>
                  </a:cubicBezTo>
                  <a:cubicBezTo>
                    <a:pt x="3735" y="231"/>
                    <a:pt x="3735" y="231"/>
                    <a:pt x="3735" y="231"/>
                  </a:cubicBezTo>
                  <a:cubicBezTo>
                    <a:pt x="3747" y="211"/>
                    <a:pt x="3753" y="188"/>
                    <a:pt x="3753" y="163"/>
                  </a:cubicBezTo>
                  <a:cubicBezTo>
                    <a:pt x="3753" y="88"/>
                    <a:pt x="3693" y="28"/>
                    <a:pt x="3618" y="28"/>
                  </a:cubicBezTo>
                  <a:cubicBezTo>
                    <a:pt x="3544" y="28"/>
                    <a:pt x="3483" y="88"/>
                    <a:pt x="3483" y="163"/>
                  </a:cubicBezTo>
                  <a:cubicBezTo>
                    <a:pt x="3483" y="207"/>
                    <a:pt x="3505" y="247"/>
                    <a:pt x="3538" y="272"/>
                  </a:cubicBezTo>
                  <a:cubicBezTo>
                    <a:pt x="3464" y="372"/>
                    <a:pt x="3464" y="372"/>
                    <a:pt x="3464" y="372"/>
                  </a:cubicBezTo>
                  <a:cubicBezTo>
                    <a:pt x="3458" y="368"/>
                    <a:pt x="3450" y="366"/>
                    <a:pt x="3442" y="366"/>
                  </a:cubicBezTo>
                  <a:cubicBezTo>
                    <a:pt x="3417" y="366"/>
                    <a:pt x="3397" y="386"/>
                    <a:pt x="3397" y="411"/>
                  </a:cubicBezTo>
                  <a:cubicBezTo>
                    <a:pt x="3397" y="412"/>
                    <a:pt x="3397" y="412"/>
                    <a:pt x="3397" y="413"/>
                  </a:cubicBezTo>
                  <a:cubicBezTo>
                    <a:pt x="3304" y="424"/>
                    <a:pt x="3304" y="424"/>
                    <a:pt x="3304" y="424"/>
                  </a:cubicBezTo>
                  <a:cubicBezTo>
                    <a:pt x="3284" y="357"/>
                    <a:pt x="3221" y="307"/>
                    <a:pt x="3147" y="307"/>
                  </a:cubicBezTo>
                  <a:cubicBezTo>
                    <a:pt x="3077" y="307"/>
                    <a:pt x="3017" y="351"/>
                    <a:pt x="2994" y="414"/>
                  </a:cubicBezTo>
                  <a:cubicBezTo>
                    <a:pt x="2836" y="365"/>
                    <a:pt x="2836" y="365"/>
                    <a:pt x="2836" y="365"/>
                  </a:cubicBezTo>
                  <a:cubicBezTo>
                    <a:pt x="2839" y="352"/>
                    <a:pt x="2841" y="338"/>
                    <a:pt x="2841" y="324"/>
                  </a:cubicBezTo>
                  <a:cubicBezTo>
                    <a:pt x="2841" y="263"/>
                    <a:pt x="2807" y="211"/>
                    <a:pt x="2757" y="185"/>
                  </a:cubicBezTo>
                  <a:cubicBezTo>
                    <a:pt x="2787" y="109"/>
                    <a:pt x="2787" y="109"/>
                    <a:pt x="2787" y="109"/>
                  </a:cubicBezTo>
                  <a:cubicBezTo>
                    <a:pt x="2790" y="109"/>
                    <a:pt x="2793" y="110"/>
                    <a:pt x="2796" y="110"/>
                  </a:cubicBezTo>
                  <a:cubicBezTo>
                    <a:pt x="2821" y="110"/>
                    <a:pt x="2841" y="89"/>
                    <a:pt x="2841" y="65"/>
                  </a:cubicBezTo>
                  <a:cubicBezTo>
                    <a:pt x="2841" y="40"/>
                    <a:pt x="2821" y="20"/>
                    <a:pt x="2796" y="20"/>
                  </a:cubicBezTo>
                  <a:cubicBezTo>
                    <a:pt x="2771" y="20"/>
                    <a:pt x="2751" y="40"/>
                    <a:pt x="2751" y="65"/>
                  </a:cubicBezTo>
                  <a:cubicBezTo>
                    <a:pt x="2751" y="81"/>
                    <a:pt x="2760" y="95"/>
                    <a:pt x="2772" y="103"/>
                  </a:cubicBezTo>
                  <a:cubicBezTo>
                    <a:pt x="2742" y="179"/>
                    <a:pt x="2742" y="179"/>
                    <a:pt x="2742" y="179"/>
                  </a:cubicBezTo>
                  <a:cubicBezTo>
                    <a:pt x="2724" y="172"/>
                    <a:pt x="2705" y="168"/>
                    <a:pt x="2685" y="168"/>
                  </a:cubicBezTo>
                  <a:cubicBezTo>
                    <a:pt x="2658" y="168"/>
                    <a:pt x="2632" y="175"/>
                    <a:pt x="2609" y="188"/>
                  </a:cubicBezTo>
                  <a:cubicBezTo>
                    <a:pt x="2575" y="151"/>
                    <a:pt x="2575" y="151"/>
                    <a:pt x="2575" y="151"/>
                  </a:cubicBezTo>
                  <a:cubicBezTo>
                    <a:pt x="2579" y="146"/>
                    <a:pt x="2581" y="140"/>
                    <a:pt x="2581" y="134"/>
                  </a:cubicBezTo>
                  <a:cubicBezTo>
                    <a:pt x="2581" y="118"/>
                    <a:pt x="2568" y="105"/>
                    <a:pt x="2552" y="105"/>
                  </a:cubicBezTo>
                  <a:cubicBezTo>
                    <a:pt x="2536" y="105"/>
                    <a:pt x="2523" y="118"/>
                    <a:pt x="2523" y="134"/>
                  </a:cubicBezTo>
                  <a:cubicBezTo>
                    <a:pt x="2523" y="150"/>
                    <a:pt x="2536" y="163"/>
                    <a:pt x="2552" y="163"/>
                  </a:cubicBezTo>
                  <a:cubicBezTo>
                    <a:pt x="2556" y="163"/>
                    <a:pt x="2559" y="162"/>
                    <a:pt x="2563" y="161"/>
                  </a:cubicBezTo>
                  <a:cubicBezTo>
                    <a:pt x="2595" y="196"/>
                    <a:pt x="2595" y="196"/>
                    <a:pt x="2595" y="196"/>
                  </a:cubicBezTo>
                  <a:cubicBezTo>
                    <a:pt x="2555" y="225"/>
                    <a:pt x="2529" y="271"/>
                    <a:pt x="2529" y="324"/>
                  </a:cubicBezTo>
                  <a:cubicBezTo>
                    <a:pt x="2529" y="354"/>
                    <a:pt x="2538" y="383"/>
                    <a:pt x="2553" y="407"/>
                  </a:cubicBezTo>
                  <a:cubicBezTo>
                    <a:pt x="2334" y="546"/>
                    <a:pt x="2334" y="546"/>
                    <a:pt x="2334" y="546"/>
                  </a:cubicBezTo>
                  <a:cubicBezTo>
                    <a:pt x="2290" y="407"/>
                    <a:pt x="2159" y="306"/>
                    <a:pt x="2005" y="306"/>
                  </a:cubicBezTo>
                  <a:cubicBezTo>
                    <a:pt x="1840" y="306"/>
                    <a:pt x="1702" y="422"/>
                    <a:pt x="1668" y="577"/>
                  </a:cubicBezTo>
                  <a:cubicBezTo>
                    <a:pt x="1429" y="537"/>
                    <a:pt x="1429" y="537"/>
                    <a:pt x="1429" y="537"/>
                  </a:cubicBezTo>
                  <a:cubicBezTo>
                    <a:pt x="1430" y="527"/>
                    <a:pt x="1431" y="518"/>
                    <a:pt x="1431" y="508"/>
                  </a:cubicBezTo>
                  <a:cubicBezTo>
                    <a:pt x="1431" y="442"/>
                    <a:pt x="1390" y="386"/>
                    <a:pt x="1331" y="365"/>
                  </a:cubicBezTo>
                  <a:cubicBezTo>
                    <a:pt x="1374" y="269"/>
                    <a:pt x="1374" y="269"/>
                    <a:pt x="1374" y="269"/>
                  </a:cubicBezTo>
                  <a:cubicBezTo>
                    <a:pt x="1375" y="270"/>
                    <a:pt x="1377" y="270"/>
                    <a:pt x="1378" y="270"/>
                  </a:cubicBezTo>
                  <a:cubicBezTo>
                    <a:pt x="1403" y="270"/>
                    <a:pt x="1423" y="249"/>
                    <a:pt x="1423" y="225"/>
                  </a:cubicBezTo>
                  <a:cubicBezTo>
                    <a:pt x="1423" y="200"/>
                    <a:pt x="1403" y="180"/>
                    <a:pt x="1378" y="180"/>
                  </a:cubicBezTo>
                  <a:cubicBezTo>
                    <a:pt x="1353" y="180"/>
                    <a:pt x="1333" y="200"/>
                    <a:pt x="1333" y="225"/>
                  </a:cubicBezTo>
                  <a:cubicBezTo>
                    <a:pt x="1333" y="242"/>
                    <a:pt x="1343" y="258"/>
                    <a:pt x="1358" y="265"/>
                  </a:cubicBezTo>
                  <a:cubicBezTo>
                    <a:pt x="1316" y="360"/>
                    <a:pt x="1316" y="360"/>
                    <a:pt x="1316" y="360"/>
                  </a:cubicBezTo>
                  <a:cubicBezTo>
                    <a:pt x="1304" y="358"/>
                    <a:pt x="1292" y="356"/>
                    <a:pt x="1279" y="356"/>
                  </a:cubicBezTo>
                  <a:cubicBezTo>
                    <a:pt x="1224" y="356"/>
                    <a:pt x="1176" y="385"/>
                    <a:pt x="1149" y="430"/>
                  </a:cubicBezTo>
                  <a:cubicBezTo>
                    <a:pt x="994" y="297"/>
                    <a:pt x="994" y="297"/>
                    <a:pt x="994" y="297"/>
                  </a:cubicBezTo>
                  <a:cubicBezTo>
                    <a:pt x="1006" y="280"/>
                    <a:pt x="1013" y="258"/>
                    <a:pt x="1013" y="235"/>
                  </a:cubicBezTo>
                  <a:cubicBezTo>
                    <a:pt x="1013" y="174"/>
                    <a:pt x="964" y="124"/>
                    <a:pt x="902" y="124"/>
                  </a:cubicBezTo>
                  <a:cubicBezTo>
                    <a:pt x="879" y="124"/>
                    <a:pt x="858" y="131"/>
                    <a:pt x="840" y="143"/>
                  </a:cubicBezTo>
                  <a:cubicBezTo>
                    <a:pt x="794" y="80"/>
                    <a:pt x="794" y="80"/>
                    <a:pt x="794" y="80"/>
                  </a:cubicBezTo>
                  <a:cubicBezTo>
                    <a:pt x="804" y="72"/>
                    <a:pt x="811" y="59"/>
                    <a:pt x="811" y="45"/>
                  </a:cubicBezTo>
                  <a:cubicBezTo>
                    <a:pt x="811" y="20"/>
                    <a:pt x="791" y="0"/>
                    <a:pt x="766" y="0"/>
                  </a:cubicBezTo>
                  <a:cubicBezTo>
                    <a:pt x="741" y="0"/>
                    <a:pt x="721" y="20"/>
                    <a:pt x="721" y="45"/>
                  </a:cubicBezTo>
                  <a:cubicBezTo>
                    <a:pt x="721" y="69"/>
                    <a:pt x="741" y="90"/>
                    <a:pt x="766" y="90"/>
                  </a:cubicBezTo>
                  <a:cubicBezTo>
                    <a:pt x="771" y="90"/>
                    <a:pt x="775" y="89"/>
                    <a:pt x="780" y="87"/>
                  </a:cubicBezTo>
                  <a:cubicBezTo>
                    <a:pt x="827" y="153"/>
                    <a:pt x="827" y="153"/>
                    <a:pt x="827" y="153"/>
                  </a:cubicBezTo>
                  <a:cubicBezTo>
                    <a:pt x="805" y="173"/>
                    <a:pt x="791" y="203"/>
                    <a:pt x="791" y="235"/>
                  </a:cubicBezTo>
                  <a:cubicBezTo>
                    <a:pt x="791" y="256"/>
                    <a:pt x="797" y="276"/>
                    <a:pt x="808" y="293"/>
                  </a:cubicBezTo>
                  <a:cubicBezTo>
                    <a:pt x="741" y="357"/>
                    <a:pt x="741" y="357"/>
                    <a:pt x="741" y="357"/>
                  </a:cubicBezTo>
                  <a:cubicBezTo>
                    <a:pt x="732" y="349"/>
                    <a:pt x="719" y="344"/>
                    <a:pt x="706" y="344"/>
                  </a:cubicBezTo>
                  <a:cubicBezTo>
                    <a:pt x="686" y="344"/>
                    <a:pt x="669" y="355"/>
                    <a:pt x="660" y="371"/>
                  </a:cubicBezTo>
                  <a:cubicBezTo>
                    <a:pt x="564" y="325"/>
                    <a:pt x="564" y="325"/>
                    <a:pt x="564" y="325"/>
                  </a:cubicBezTo>
                  <a:cubicBezTo>
                    <a:pt x="567" y="312"/>
                    <a:pt x="569" y="298"/>
                    <a:pt x="569" y="285"/>
                  </a:cubicBezTo>
                  <a:cubicBezTo>
                    <a:pt x="569" y="188"/>
                    <a:pt x="488" y="109"/>
                    <a:pt x="388" y="109"/>
                  </a:cubicBezTo>
                  <a:cubicBezTo>
                    <a:pt x="320" y="109"/>
                    <a:pt x="261" y="146"/>
                    <a:pt x="231" y="199"/>
                  </a:cubicBezTo>
                  <a:cubicBezTo>
                    <a:pt x="162" y="155"/>
                    <a:pt x="162" y="155"/>
                    <a:pt x="162" y="155"/>
                  </a:cubicBezTo>
                  <a:cubicBezTo>
                    <a:pt x="166" y="145"/>
                    <a:pt x="168" y="135"/>
                    <a:pt x="168" y="123"/>
                  </a:cubicBezTo>
                  <a:cubicBezTo>
                    <a:pt x="168" y="77"/>
                    <a:pt x="131" y="39"/>
                    <a:pt x="84" y="39"/>
                  </a:cubicBezTo>
                  <a:cubicBezTo>
                    <a:pt x="38" y="39"/>
                    <a:pt x="0" y="77"/>
                    <a:pt x="0" y="123"/>
                  </a:cubicBezTo>
                  <a:cubicBezTo>
                    <a:pt x="0" y="170"/>
                    <a:pt x="38" y="207"/>
                    <a:pt x="84" y="207"/>
                  </a:cubicBezTo>
                  <a:cubicBezTo>
                    <a:pt x="114" y="207"/>
                    <a:pt x="139" y="192"/>
                    <a:pt x="154" y="170"/>
                  </a:cubicBezTo>
                  <a:cubicBezTo>
                    <a:pt x="223" y="214"/>
                    <a:pt x="223" y="214"/>
                    <a:pt x="223" y="214"/>
                  </a:cubicBezTo>
                  <a:cubicBezTo>
                    <a:pt x="213" y="235"/>
                    <a:pt x="208" y="259"/>
                    <a:pt x="208" y="285"/>
                  </a:cubicBezTo>
                  <a:cubicBezTo>
                    <a:pt x="208" y="344"/>
                    <a:pt x="239" y="397"/>
                    <a:pt x="286" y="429"/>
                  </a:cubicBezTo>
                  <a:cubicBezTo>
                    <a:pt x="230" y="516"/>
                    <a:pt x="230" y="516"/>
                    <a:pt x="230" y="516"/>
                  </a:cubicBezTo>
                  <a:cubicBezTo>
                    <a:pt x="225" y="514"/>
                    <a:pt x="220" y="514"/>
                    <a:pt x="214" y="514"/>
                  </a:cubicBezTo>
                  <a:cubicBezTo>
                    <a:pt x="185" y="514"/>
                    <a:pt x="161" y="537"/>
                    <a:pt x="161" y="567"/>
                  </a:cubicBezTo>
                  <a:cubicBezTo>
                    <a:pt x="161" y="596"/>
                    <a:pt x="185" y="620"/>
                    <a:pt x="214" y="620"/>
                  </a:cubicBezTo>
                  <a:cubicBezTo>
                    <a:pt x="243" y="620"/>
                    <a:pt x="267" y="596"/>
                    <a:pt x="267" y="567"/>
                  </a:cubicBezTo>
                  <a:cubicBezTo>
                    <a:pt x="267" y="549"/>
                    <a:pt x="258" y="533"/>
                    <a:pt x="244" y="523"/>
                  </a:cubicBezTo>
                  <a:cubicBezTo>
                    <a:pt x="300" y="437"/>
                    <a:pt x="300" y="437"/>
                    <a:pt x="300" y="437"/>
                  </a:cubicBezTo>
                  <a:cubicBezTo>
                    <a:pt x="326" y="452"/>
                    <a:pt x="356" y="460"/>
                    <a:pt x="388" y="460"/>
                  </a:cubicBezTo>
                  <a:cubicBezTo>
                    <a:pt x="468" y="460"/>
                    <a:pt x="535" y="410"/>
                    <a:pt x="559" y="340"/>
                  </a:cubicBezTo>
                  <a:cubicBezTo>
                    <a:pt x="654" y="386"/>
                    <a:pt x="654" y="386"/>
                    <a:pt x="654" y="386"/>
                  </a:cubicBezTo>
                  <a:cubicBezTo>
                    <a:pt x="653" y="389"/>
                    <a:pt x="653" y="393"/>
                    <a:pt x="653" y="397"/>
                  </a:cubicBezTo>
                  <a:cubicBezTo>
                    <a:pt x="653" y="426"/>
                    <a:pt x="677" y="450"/>
                    <a:pt x="706" y="450"/>
                  </a:cubicBezTo>
                  <a:cubicBezTo>
                    <a:pt x="735" y="450"/>
                    <a:pt x="759" y="426"/>
                    <a:pt x="759" y="397"/>
                  </a:cubicBezTo>
                  <a:cubicBezTo>
                    <a:pt x="759" y="387"/>
                    <a:pt x="756" y="377"/>
                    <a:pt x="751" y="369"/>
                  </a:cubicBezTo>
                  <a:cubicBezTo>
                    <a:pt x="817" y="306"/>
                    <a:pt x="817" y="306"/>
                    <a:pt x="817" y="306"/>
                  </a:cubicBezTo>
                  <a:cubicBezTo>
                    <a:pt x="838" y="331"/>
                    <a:pt x="868" y="346"/>
                    <a:pt x="902" y="346"/>
                  </a:cubicBezTo>
                  <a:cubicBezTo>
                    <a:pt x="935" y="346"/>
                    <a:pt x="964" y="332"/>
                    <a:pt x="984" y="310"/>
                  </a:cubicBezTo>
                  <a:cubicBezTo>
                    <a:pt x="1141" y="444"/>
                    <a:pt x="1141" y="444"/>
                    <a:pt x="1141" y="444"/>
                  </a:cubicBezTo>
                  <a:cubicBezTo>
                    <a:pt x="1132" y="463"/>
                    <a:pt x="1127" y="485"/>
                    <a:pt x="1127" y="508"/>
                  </a:cubicBezTo>
                  <a:cubicBezTo>
                    <a:pt x="1127" y="520"/>
                    <a:pt x="1129" y="532"/>
                    <a:pt x="1132" y="544"/>
                  </a:cubicBezTo>
                  <a:cubicBezTo>
                    <a:pt x="1068" y="567"/>
                    <a:pt x="1068" y="567"/>
                    <a:pt x="1068" y="567"/>
                  </a:cubicBezTo>
                  <a:cubicBezTo>
                    <a:pt x="1060" y="553"/>
                    <a:pt x="1045" y="544"/>
                    <a:pt x="1028" y="544"/>
                  </a:cubicBezTo>
                  <a:cubicBezTo>
                    <a:pt x="1003" y="544"/>
                    <a:pt x="983" y="564"/>
                    <a:pt x="983" y="589"/>
                  </a:cubicBezTo>
                  <a:cubicBezTo>
                    <a:pt x="983" y="613"/>
                    <a:pt x="1003" y="634"/>
                    <a:pt x="1028" y="634"/>
                  </a:cubicBezTo>
                  <a:cubicBezTo>
                    <a:pt x="1053" y="634"/>
                    <a:pt x="1073" y="613"/>
                    <a:pt x="1073" y="589"/>
                  </a:cubicBezTo>
                  <a:cubicBezTo>
                    <a:pt x="1073" y="587"/>
                    <a:pt x="1073" y="585"/>
                    <a:pt x="1073" y="583"/>
                  </a:cubicBezTo>
                  <a:cubicBezTo>
                    <a:pt x="1136" y="559"/>
                    <a:pt x="1136" y="559"/>
                    <a:pt x="1136" y="559"/>
                  </a:cubicBezTo>
                  <a:cubicBezTo>
                    <a:pt x="1157" y="618"/>
                    <a:pt x="1213" y="660"/>
                    <a:pt x="1279" y="660"/>
                  </a:cubicBezTo>
                  <a:cubicBezTo>
                    <a:pt x="1300" y="660"/>
                    <a:pt x="1320" y="656"/>
                    <a:pt x="1339" y="648"/>
                  </a:cubicBezTo>
                  <a:cubicBezTo>
                    <a:pt x="1356" y="677"/>
                    <a:pt x="1356" y="677"/>
                    <a:pt x="1356" y="677"/>
                  </a:cubicBezTo>
                  <a:cubicBezTo>
                    <a:pt x="1347" y="685"/>
                    <a:pt x="1341" y="697"/>
                    <a:pt x="1341" y="711"/>
                  </a:cubicBezTo>
                  <a:cubicBezTo>
                    <a:pt x="1341" y="735"/>
                    <a:pt x="1361" y="756"/>
                    <a:pt x="1386" y="756"/>
                  </a:cubicBezTo>
                  <a:cubicBezTo>
                    <a:pt x="1411" y="756"/>
                    <a:pt x="1431" y="735"/>
                    <a:pt x="1431" y="711"/>
                  </a:cubicBezTo>
                  <a:cubicBezTo>
                    <a:pt x="1431" y="686"/>
                    <a:pt x="1411" y="666"/>
                    <a:pt x="1386" y="666"/>
                  </a:cubicBezTo>
                  <a:cubicBezTo>
                    <a:pt x="1380" y="666"/>
                    <a:pt x="1375" y="667"/>
                    <a:pt x="1370" y="669"/>
                  </a:cubicBezTo>
                  <a:cubicBezTo>
                    <a:pt x="1353" y="641"/>
                    <a:pt x="1353" y="641"/>
                    <a:pt x="1353" y="641"/>
                  </a:cubicBezTo>
                  <a:cubicBezTo>
                    <a:pt x="1387" y="622"/>
                    <a:pt x="1413" y="590"/>
                    <a:pt x="1425" y="552"/>
                  </a:cubicBezTo>
                  <a:cubicBezTo>
                    <a:pt x="1665" y="592"/>
                    <a:pt x="1665" y="592"/>
                    <a:pt x="1665" y="592"/>
                  </a:cubicBezTo>
                  <a:cubicBezTo>
                    <a:pt x="1662" y="611"/>
                    <a:pt x="1660" y="631"/>
                    <a:pt x="1660" y="651"/>
                  </a:cubicBezTo>
                  <a:cubicBezTo>
                    <a:pt x="1660" y="841"/>
                    <a:pt x="1814" y="996"/>
                    <a:pt x="2005" y="996"/>
                  </a:cubicBezTo>
                  <a:cubicBezTo>
                    <a:pt x="2196" y="996"/>
                    <a:pt x="2350" y="841"/>
                    <a:pt x="2350" y="651"/>
                  </a:cubicBezTo>
                  <a:cubicBezTo>
                    <a:pt x="2350" y="620"/>
                    <a:pt x="2346" y="591"/>
                    <a:pt x="2338" y="562"/>
                  </a:cubicBezTo>
                  <a:cubicBezTo>
                    <a:pt x="2562" y="420"/>
                    <a:pt x="2562" y="420"/>
                    <a:pt x="2562" y="420"/>
                  </a:cubicBezTo>
                  <a:cubicBezTo>
                    <a:pt x="2591" y="456"/>
                    <a:pt x="2635" y="480"/>
                    <a:pt x="2685" y="480"/>
                  </a:cubicBezTo>
                  <a:cubicBezTo>
                    <a:pt x="2700" y="480"/>
                    <a:pt x="2715" y="478"/>
                    <a:pt x="2728" y="474"/>
                  </a:cubicBezTo>
                  <a:cubicBezTo>
                    <a:pt x="2757" y="535"/>
                    <a:pt x="2757" y="535"/>
                    <a:pt x="2757" y="535"/>
                  </a:cubicBezTo>
                  <a:cubicBezTo>
                    <a:pt x="2728" y="548"/>
                    <a:pt x="2708" y="577"/>
                    <a:pt x="2708" y="611"/>
                  </a:cubicBezTo>
                  <a:cubicBezTo>
                    <a:pt x="2708" y="658"/>
                    <a:pt x="2746" y="695"/>
                    <a:pt x="2792" y="695"/>
                  </a:cubicBezTo>
                  <a:cubicBezTo>
                    <a:pt x="2839" y="695"/>
                    <a:pt x="2876" y="658"/>
                    <a:pt x="2876" y="611"/>
                  </a:cubicBezTo>
                  <a:cubicBezTo>
                    <a:pt x="2876" y="565"/>
                    <a:pt x="2839" y="527"/>
                    <a:pt x="2792" y="527"/>
                  </a:cubicBezTo>
                  <a:cubicBezTo>
                    <a:pt x="2786" y="527"/>
                    <a:pt x="2779" y="528"/>
                    <a:pt x="2773" y="530"/>
                  </a:cubicBezTo>
                  <a:cubicBezTo>
                    <a:pt x="2743" y="469"/>
                    <a:pt x="2743" y="469"/>
                    <a:pt x="2743" y="469"/>
                  </a:cubicBezTo>
                  <a:cubicBezTo>
                    <a:pt x="2783" y="453"/>
                    <a:pt x="2815" y="420"/>
                    <a:pt x="2831" y="380"/>
                  </a:cubicBezTo>
                  <a:cubicBezTo>
                    <a:pt x="2989" y="429"/>
                    <a:pt x="2989" y="429"/>
                    <a:pt x="2989" y="429"/>
                  </a:cubicBezTo>
                  <a:cubicBezTo>
                    <a:pt x="2986" y="442"/>
                    <a:pt x="2984" y="456"/>
                    <a:pt x="2984" y="471"/>
                  </a:cubicBezTo>
                  <a:cubicBezTo>
                    <a:pt x="2984" y="539"/>
                    <a:pt x="3026" y="597"/>
                    <a:pt x="3085" y="622"/>
                  </a:cubicBezTo>
                  <a:cubicBezTo>
                    <a:pt x="3029" y="789"/>
                    <a:pt x="3029" y="789"/>
                    <a:pt x="3029" y="789"/>
                  </a:cubicBezTo>
                  <a:cubicBezTo>
                    <a:pt x="3026" y="788"/>
                    <a:pt x="3023" y="788"/>
                    <a:pt x="3020" y="788"/>
                  </a:cubicBezTo>
                  <a:cubicBezTo>
                    <a:pt x="2995" y="788"/>
                    <a:pt x="2975" y="808"/>
                    <a:pt x="2975" y="833"/>
                  </a:cubicBezTo>
                  <a:cubicBezTo>
                    <a:pt x="2975" y="857"/>
                    <a:pt x="2995" y="878"/>
                    <a:pt x="3020" y="878"/>
                  </a:cubicBezTo>
                  <a:cubicBezTo>
                    <a:pt x="3045" y="878"/>
                    <a:pt x="3065" y="857"/>
                    <a:pt x="3065" y="833"/>
                  </a:cubicBezTo>
                  <a:cubicBezTo>
                    <a:pt x="3065" y="817"/>
                    <a:pt x="3057" y="803"/>
                    <a:pt x="3044" y="795"/>
                  </a:cubicBezTo>
                  <a:cubicBezTo>
                    <a:pt x="3100" y="627"/>
                    <a:pt x="3100" y="627"/>
                    <a:pt x="3100" y="627"/>
                  </a:cubicBezTo>
                  <a:cubicBezTo>
                    <a:pt x="3115" y="631"/>
                    <a:pt x="3131" y="634"/>
                    <a:pt x="3147" y="634"/>
                  </a:cubicBezTo>
                  <a:cubicBezTo>
                    <a:pt x="3198" y="634"/>
                    <a:pt x="3243" y="611"/>
                    <a:pt x="3273" y="575"/>
                  </a:cubicBezTo>
                  <a:cubicBezTo>
                    <a:pt x="3459" y="656"/>
                    <a:pt x="3459" y="656"/>
                    <a:pt x="3459" y="656"/>
                  </a:cubicBezTo>
                  <a:cubicBezTo>
                    <a:pt x="3457" y="662"/>
                    <a:pt x="3456" y="669"/>
                    <a:pt x="3456" y="675"/>
                  </a:cubicBezTo>
                  <a:cubicBezTo>
                    <a:pt x="3456" y="722"/>
                    <a:pt x="3494" y="759"/>
                    <a:pt x="3540" y="759"/>
                  </a:cubicBezTo>
                  <a:cubicBezTo>
                    <a:pt x="3587" y="759"/>
                    <a:pt x="3624" y="722"/>
                    <a:pt x="3624" y="675"/>
                  </a:cubicBezTo>
                  <a:cubicBezTo>
                    <a:pt x="3624" y="629"/>
                    <a:pt x="3587" y="591"/>
                    <a:pt x="3540" y="591"/>
                  </a:cubicBezTo>
                  <a:cubicBezTo>
                    <a:pt x="3506" y="591"/>
                    <a:pt x="3477" y="612"/>
                    <a:pt x="3464" y="641"/>
                  </a:cubicBezTo>
                  <a:cubicBezTo>
                    <a:pt x="3283" y="562"/>
                    <a:pt x="3283" y="562"/>
                    <a:pt x="3283" y="562"/>
                  </a:cubicBezTo>
                  <a:cubicBezTo>
                    <a:pt x="3300" y="536"/>
                    <a:pt x="3311" y="504"/>
                    <a:pt x="3311" y="471"/>
                  </a:cubicBezTo>
                  <a:cubicBezTo>
                    <a:pt x="3311" y="460"/>
                    <a:pt x="3310" y="450"/>
                    <a:pt x="3308" y="440"/>
                  </a:cubicBezTo>
                  <a:cubicBezTo>
                    <a:pt x="3401" y="429"/>
                    <a:pt x="3401" y="429"/>
                    <a:pt x="3401" y="429"/>
                  </a:cubicBezTo>
                  <a:cubicBezTo>
                    <a:pt x="3408" y="445"/>
                    <a:pt x="3424" y="456"/>
                    <a:pt x="3442" y="456"/>
                  </a:cubicBezTo>
                  <a:cubicBezTo>
                    <a:pt x="3467" y="456"/>
                    <a:pt x="3487" y="435"/>
                    <a:pt x="3487" y="411"/>
                  </a:cubicBezTo>
                  <a:cubicBezTo>
                    <a:pt x="3487" y="400"/>
                    <a:pt x="3483" y="390"/>
                    <a:pt x="3477" y="382"/>
                  </a:cubicBezTo>
                  <a:cubicBezTo>
                    <a:pt x="3551" y="280"/>
                    <a:pt x="3551" y="280"/>
                    <a:pt x="3551" y="280"/>
                  </a:cubicBezTo>
                  <a:cubicBezTo>
                    <a:pt x="3571" y="291"/>
                    <a:pt x="3594" y="298"/>
                    <a:pt x="3618" y="298"/>
                  </a:cubicBezTo>
                  <a:cubicBezTo>
                    <a:pt x="3662" y="298"/>
                    <a:pt x="3702" y="277"/>
                    <a:pt x="3726" y="244"/>
                  </a:cubicBezTo>
                  <a:cubicBezTo>
                    <a:pt x="3856" y="333"/>
                    <a:pt x="3856" y="333"/>
                    <a:pt x="3856" y="333"/>
                  </a:cubicBezTo>
                  <a:cubicBezTo>
                    <a:pt x="3850" y="344"/>
                    <a:pt x="3846" y="357"/>
                    <a:pt x="3846" y="371"/>
                  </a:cubicBezTo>
                  <a:cubicBezTo>
                    <a:pt x="3846" y="418"/>
                    <a:pt x="3884" y="455"/>
                    <a:pt x="3930" y="455"/>
                  </a:cubicBezTo>
                  <a:cubicBezTo>
                    <a:pt x="3977" y="455"/>
                    <a:pt x="4014" y="418"/>
                    <a:pt x="4014" y="371"/>
                  </a:cubicBezTo>
                  <a:cubicBezTo>
                    <a:pt x="4014" y="325"/>
                    <a:pt x="3977" y="287"/>
                    <a:pt x="3930" y="287"/>
                  </a:cubicBezTo>
                  <a:close/>
                  <a:moveTo>
                    <a:pt x="2796" y="42"/>
                  </a:moveTo>
                  <a:cubicBezTo>
                    <a:pt x="2808" y="42"/>
                    <a:pt x="2818" y="52"/>
                    <a:pt x="2818" y="65"/>
                  </a:cubicBezTo>
                  <a:cubicBezTo>
                    <a:pt x="2818" y="77"/>
                    <a:pt x="2808" y="87"/>
                    <a:pt x="2796" y="87"/>
                  </a:cubicBezTo>
                  <a:cubicBezTo>
                    <a:pt x="2784" y="87"/>
                    <a:pt x="2774" y="77"/>
                    <a:pt x="2774" y="65"/>
                  </a:cubicBezTo>
                  <a:cubicBezTo>
                    <a:pt x="2774" y="52"/>
                    <a:pt x="2784" y="42"/>
                    <a:pt x="2796" y="42"/>
                  </a:cubicBezTo>
                  <a:close/>
                  <a:moveTo>
                    <a:pt x="2536" y="134"/>
                  </a:moveTo>
                  <a:cubicBezTo>
                    <a:pt x="2536" y="125"/>
                    <a:pt x="2543" y="118"/>
                    <a:pt x="2552" y="118"/>
                  </a:cubicBezTo>
                  <a:cubicBezTo>
                    <a:pt x="2561" y="118"/>
                    <a:pt x="2569" y="125"/>
                    <a:pt x="2569" y="134"/>
                  </a:cubicBezTo>
                  <a:cubicBezTo>
                    <a:pt x="2569" y="143"/>
                    <a:pt x="2561" y="150"/>
                    <a:pt x="2552" y="150"/>
                  </a:cubicBezTo>
                  <a:cubicBezTo>
                    <a:pt x="2543" y="150"/>
                    <a:pt x="2536" y="143"/>
                    <a:pt x="2536" y="134"/>
                  </a:cubicBezTo>
                  <a:close/>
                  <a:moveTo>
                    <a:pt x="1378" y="202"/>
                  </a:moveTo>
                  <a:cubicBezTo>
                    <a:pt x="1390" y="202"/>
                    <a:pt x="1400" y="212"/>
                    <a:pt x="1400" y="225"/>
                  </a:cubicBezTo>
                  <a:cubicBezTo>
                    <a:pt x="1400" y="237"/>
                    <a:pt x="1390" y="247"/>
                    <a:pt x="1378" y="247"/>
                  </a:cubicBezTo>
                  <a:cubicBezTo>
                    <a:pt x="1366" y="247"/>
                    <a:pt x="1356" y="237"/>
                    <a:pt x="1356" y="225"/>
                  </a:cubicBezTo>
                  <a:cubicBezTo>
                    <a:pt x="1356" y="212"/>
                    <a:pt x="1366" y="202"/>
                    <a:pt x="1378" y="202"/>
                  </a:cubicBezTo>
                  <a:close/>
                  <a:moveTo>
                    <a:pt x="744" y="45"/>
                  </a:moveTo>
                  <a:cubicBezTo>
                    <a:pt x="744" y="32"/>
                    <a:pt x="754" y="22"/>
                    <a:pt x="766" y="22"/>
                  </a:cubicBezTo>
                  <a:cubicBezTo>
                    <a:pt x="778" y="22"/>
                    <a:pt x="788" y="32"/>
                    <a:pt x="788" y="45"/>
                  </a:cubicBezTo>
                  <a:cubicBezTo>
                    <a:pt x="788" y="57"/>
                    <a:pt x="778" y="67"/>
                    <a:pt x="766" y="67"/>
                  </a:cubicBezTo>
                  <a:cubicBezTo>
                    <a:pt x="754" y="67"/>
                    <a:pt x="744" y="57"/>
                    <a:pt x="744" y="45"/>
                  </a:cubicBezTo>
                  <a:close/>
                  <a:moveTo>
                    <a:pt x="84" y="166"/>
                  </a:moveTo>
                  <a:cubicBezTo>
                    <a:pt x="61" y="166"/>
                    <a:pt x="42" y="147"/>
                    <a:pt x="42" y="123"/>
                  </a:cubicBezTo>
                  <a:cubicBezTo>
                    <a:pt x="42" y="100"/>
                    <a:pt x="61" y="81"/>
                    <a:pt x="84" y="81"/>
                  </a:cubicBezTo>
                  <a:cubicBezTo>
                    <a:pt x="108" y="81"/>
                    <a:pt x="127" y="100"/>
                    <a:pt x="127" y="123"/>
                  </a:cubicBezTo>
                  <a:cubicBezTo>
                    <a:pt x="127" y="147"/>
                    <a:pt x="108" y="166"/>
                    <a:pt x="84" y="166"/>
                  </a:cubicBezTo>
                  <a:close/>
                  <a:moveTo>
                    <a:pt x="214" y="593"/>
                  </a:moveTo>
                  <a:cubicBezTo>
                    <a:pt x="199" y="593"/>
                    <a:pt x="188" y="581"/>
                    <a:pt x="188" y="567"/>
                  </a:cubicBezTo>
                  <a:cubicBezTo>
                    <a:pt x="188" y="552"/>
                    <a:pt x="199" y="540"/>
                    <a:pt x="214" y="540"/>
                  </a:cubicBezTo>
                  <a:cubicBezTo>
                    <a:pt x="229" y="540"/>
                    <a:pt x="240" y="552"/>
                    <a:pt x="240" y="567"/>
                  </a:cubicBezTo>
                  <a:cubicBezTo>
                    <a:pt x="240" y="581"/>
                    <a:pt x="229" y="593"/>
                    <a:pt x="214" y="593"/>
                  </a:cubicBezTo>
                  <a:close/>
                  <a:moveTo>
                    <a:pt x="388" y="385"/>
                  </a:moveTo>
                  <a:cubicBezTo>
                    <a:pt x="330" y="385"/>
                    <a:pt x="282" y="339"/>
                    <a:pt x="282" y="282"/>
                  </a:cubicBezTo>
                  <a:cubicBezTo>
                    <a:pt x="282" y="225"/>
                    <a:pt x="330" y="179"/>
                    <a:pt x="388" y="179"/>
                  </a:cubicBezTo>
                  <a:cubicBezTo>
                    <a:pt x="447" y="179"/>
                    <a:pt x="494" y="225"/>
                    <a:pt x="494" y="282"/>
                  </a:cubicBezTo>
                  <a:cubicBezTo>
                    <a:pt x="494" y="339"/>
                    <a:pt x="447" y="385"/>
                    <a:pt x="388" y="385"/>
                  </a:cubicBezTo>
                  <a:close/>
                  <a:moveTo>
                    <a:pt x="706" y="423"/>
                  </a:moveTo>
                  <a:cubicBezTo>
                    <a:pt x="691" y="423"/>
                    <a:pt x="680" y="411"/>
                    <a:pt x="680" y="397"/>
                  </a:cubicBezTo>
                  <a:cubicBezTo>
                    <a:pt x="680" y="382"/>
                    <a:pt x="691" y="370"/>
                    <a:pt x="706" y="370"/>
                  </a:cubicBezTo>
                  <a:cubicBezTo>
                    <a:pt x="721" y="370"/>
                    <a:pt x="732" y="382"/>
                    <a:pt x="732" y="397"/>
                  </a:cubicBezTo>
                  <a:cubicBezTo>
                    <a:pt x="732" y="411"/>
                    <a:pt x="721" y="423"/>
                    <a:pt x="706" y="423"/>
                  </a:cubicBezTo>
                  <a:close/>
                  <a:moveTo>
                    <a:pt x="902" y="298"/>
                  </a:moveTo>
                  <a:cubicBezTo>
                    <a:pt x="866" y="298"/>
                    <a:pt x="837" y="269"/>
                    <a:pt x="837" y="233"/>
                  </a:cubicBezTo>
                  <a:cubicBezTo>
                    <a:pt x="837" y="197"/>
                    <a:pt x="866" y="168"/>
                    <a:pt x="902" y="168"/>
                  </a:cubicBezTo>
                  <a:cubicBezTo>
                    <a:pt x="938" y="168"/>
                    <a:pt x="967" y="197"/>
                    <a:pt x="967" y="233"/>
                  </a:cubicBezTo>
                  <a:cubicBezTo>
                    <a:pt x="967" y="269"/>
                    <a:pt x="938" y="298"/>
                    <a:pt x="902" y="298"/>
                  </a:cubicBezTo>
                  <a:close/>
                  <a:moveTo>
                    <a:pt x="1028" y="611"/>
                  </a:moveTo>
                  <a:cubicBezTo>
                    <a:pt x="1016" y="611"/>
                    <a:pt x="1006" y="601"/>
                    <a:pt x="1006" y="589"/>
                  </a:cubicBezTo>
                  <a:cubicBezTo>
                    <a:pt x="1006" y="576"/>
                    <a:pt x="1016" y="566"/>
                    <a:pt x="1028" y="566"/>
                  </a:cubicBezTo>
                  <a:cubicBezTo>
                    <a:pt x="1040" y="566"/>
                    <a:pt x="1050" y="576"/>
                    <a:pt x="1050" y="589"/>
                  </a:cubicBezTo>
                  <a:cubicBezTo>
                    <a:pt x="1050" y="601"/>
                    <a:pt x="1040" y="611"/>
                    <a:pt x="1028" y="611"/>
                  </a:cubicBezTo>
                  <a:close/>
                  <a:moveTo>
                    <a:pt x="1408" y="711"/>
                  </a:moveTo>
                  <a:cubicBezTo>
                    <a:pt x="1408" y="723"/>
                    <a:pt x="1398" y="733"/>
                    <a:pt x="1386" y="733"/>
                  </a:cubicBezTo>
                  <a:cubicBezTo>
                    <a:pt x="1374" y="733"/>
                    <a:pt x="1364" y="723"/>
                    <a:pt x="1364" y="711"/>
                  </a:cubicBezTo>
                  <a:cubicBezTo>
                    <a:pt x="1364" y="698"/>
                    <a:pt x="1374" y="688"/>
                    <a:pt x="1386" y="688"/>
                  </a:cubicBezTo>
                  <a:cubicBezTo>
                    <a:pt x="1398" y="688"/>
                    <a:pt x="1408" y="698"/>
                    <a:pt x="1408" y="711"/>
                  </a:cubicBezTo>
                  <a:close/>
                  <a:moveTo>
                    <a:pt x="1279" y="595"/>
                  </a:moveTo>
                  <a:cubicBezTo>
                    <a:pt x="1230" y="595"/>
                    <a:pt x="1190" y="555"/>
                    <a:pt x="1190" y="506"/>
                  </a:cubicBezTo>
                  <a:cubicBezTo>
                    <a:pt x="1190" y="456"/>
                    <a:pt x="1230" y="416"/>
                    <a:pt x="1279" y="416"/>
                  </a:cubicBezTo>
                  <a:cubicBezTo>
                    <a:pt x="1328" y="416"/>
                    <a:pt x="1368" y="456"/>
                    <a:pt x="1368" y="506"/>
                  </a:cubicBezTo>
                  <a:cubicBezTo>
                    <a:pt x="1368" y="555"/>
                    <a:pt x="1328" y="595"/>
                    <a:pt x="1279" y="595"/>
                  </a:cubicBezTo>
                  <a:close/>
                  <a:moveTo>
                    <a:pt x="2005" y="866"/>
                  </a:moveTo>
                  <a:cubicBezTo>
                    <a:pt x="1885" y="866"/>
                    <a:pt x="1788" y="769"/>
                    <a:pt x="1788" y="649"/>
                  </a:cubicBezTo>
                  <a:cubicBezTo>
                    <a:pt x="1788" y="529"/>
                    <a:pt x="1885" y="432"/>
                    <a:pt x="2005" y="432"/>
                  </a:cubicBezTo>
                  <a:cubicBezTo>
                    <a:pt x="2125" y="432"/>
                    <a:pt x="2222" y="529"/>
                    <a:pt x="2222" y="649"/>
                  </a:cubicBezTo>
                  <a:cubicBezTo>
                    <a:pt x="2222" y="769"/>
                    <a:pt x="2125" y="866"/>
                    <a:pt x="2005" y="866"/>
                  </a:cubicBezTo>
                  <a:close/>
                  <a:moveTo>
                    <a:pt x="2835" y="611"/>
                  </a:moveTo>
                  <a:cubicBezTo>
                    <a:pt x="2835" y="635"/>
                    <a:pt x="2816" y="654"/>
                    <a:pt x="2792" y="654"/>
                  </a:cubicBezTo>
                  <a:cubicBezTo>
                    <a:pt x="2769" y="654"/>
                    <a:pt x="2750" y="635"/>
                    <a:pt x="2750" y="611"/>
                  </a:cubicBezTo>
                  <a:cubicBezTo>
                    <a:pt x="2750" y="588"/>
                    <a:pt x="2769" y="569"/>
                    <a:pt x="2792" y="569"/>
                  </a:cubicBezTo>
                  <a:cubicBezTo>
                    <a:pt x="2816" y="569"/>
                    <a:pt x="2835" y="588"/>
                    <a:pt x="2835" y="611"/>
                  </a:cubicBezTo>
                  <a:close/>
                  <a:moveTo>
                    <a:pt x="2685" y="413"/>
                  </a:moveTo>
                  <a:cubicBezTo>
                    <a:pt x="2635" y="413"/>
                    <a:pt x="2594" y="372"/>
                    <a:pt x="2594" y="321"/>
                  </a:cubicBezTo>
                  <a:cubicBezTo>
                    <a:pt x="2594" y="271"/>
                    <a:pt x="2635" y="230"/>
                    <a:pt x="2685" y="230"/>
                  </a:cubicBezTo>
                  <a:cubicBezTo>
                    <a:pt x="2736" y="230"/>
                    <a:pt x="2777" y="271"/>
                    <a:pt x="2777" y="321"/>
                  </a:cubicBezTo>
                  <a:cubicBezTo>
                    <a:pt x="2777" y="372"/>
                    <a:pt x="2736" y="413"/>
                    <a:pt x="2685" y="413"/>
                  </a:cubicBezTo>
                  <a:close/>
                  <a:moveTo>
                    <a:pt x="3020" y="855"/>
                  </a:moveTo>
                  <a:cubicBezTo>
                    <a:pt x="3008" y="855"/>
                    <a:pt x="2998" y="845"/>
                    <a:pt x="2998" y="833"/>
                  </a:cubicBezTo>
                  <a:cubicBezTo>
                    <a:pt x="2998" y="820"/>
                    <a:pt x="3008" y="810"/>
                    <a:pt x="3020" y="810"/>
                  </a:cubicBezTo>
                  <a:cubicBezTo>
                    <a:pt x="3032" y="810"/>
                    <a:pt x="3042" y="820"/>
                    <a:pt x="3042" y="833"/>
                  </a:cubicBezTo>
                  <a:cubicBezTo>
                    <a:pt x="3042" y="845"/>
                    <a:pt x="3032" y="855"/>
                    <a:pt x="3020" y="855"/>
                  </a:cubicBezTo>
                  <a:close/>
                  <a:moveTo>
                    <a:pt x="3147" y="564"/>
                  </a:moveTo>
                  <a:cubicBezTo>
                    <a:pt x="3094" y="564"/>
                    <a:pt x="3051" y="521"/>
                    <a:pt x="3051" y="468"/>
                  </a:cubicBezTo>
                  <a:cubicBezTo>
                    <a:pt x="3051" y="415"/>
                    <a:pt x="3094" y="372"/>
                    <a:pt x="3147" y="372"/>
                  </a:cubicBezTo>
                  <a:cubicBezTo>
                    <a:pt x="3200" y="372"/>
                    <a:pt x="3243" y="415"/>
                    <a:pt x="3243" y="468"/>
                  </a:cubicBezTo>
                  <a:cubicBezTo>
                    <a:pt x="3243" y="521"/>
                    <a:pt x="3200" y="564"/>
                    <a:pt x="3147" y="564"/>
                  </a:cubicBezTo>
                  <a:close/>
                  <a:moveTo>
                    <a:pt x="3540" y="633"/>
                  </a:moveTo>
                  <a:cubicBezTo>
                    <a:pt x="3564" y="633"/>
                    <a:pt x="3583" y="652"/>
                    <a:pt x="3583" y="675"/>
                  </a:cubicBezTo>
                  <a:cubicBezTo>
                    <a:pt x="3583" y="699"/>
                    <a:pt x="3564" y="718"/>
                    <a:pt x="3540" y="718"/>
                  </a:cubicBezTo>
                  <a:cubicBezTo>
                    <a:pt x="3517" y="718"/>
                    <a:pt x="3498" y="699"/>
                    <a:pt x="3498" y="675"/>
                  </a:cubicBezTo>
                  <a:cubicBezTo>
                    <a:pt x="3498" y="652"/>
                    <a:pt x="3517" y="633"/>
                    <a:pt x="3540" y="633"/>
                  </a:cubicBezTo>
                  <a:close/>
                  <a:moveTo>
                    <a:pt x="3442" y="433"/>
                  </a:moveTo>
                  <a:cubicBezTo>
                    <a:pt x="3430" y="433"/>
                    <a:pt x="3420" y="423"/>
                    <a:pt x="3420" y="411"/>
                  </a:cubicBezTo>
                  <a:cubicBezTo>
                    <a:pt x="3420" y="398"/>
                    <a:pt x="3430" y="388"/>
                    <a:pt x="3442" y="388"/>
                  </a:cubicBezTo>
                  <a:cubicBezTo>
                    <a:pt x="3454" y="388"/>
                    <a:pt x="3464" y="398"/>
                    <a:pt x="3464" y="411"/>
                  </a:cubicBezTo>
                  <a:cubicBezTo>
                    <a:pt x="3464" y="423"/>
                    <a:pt x="3454" y="433"/>
                    <a:pt x="3442" y="433"/>
                  </a:cubicBezTo>
                  <a:close/>
                  <a:moveTo>
                    <a:pt x="3618" y="240"/>
                  </a:moveTo>
                  <a:cubicBezTo>
                    <a:pt x="3575" y="240"/>
                    <a:pt x="3539" y="205"/>
                    <a:pt x="3539" y="161"/>
                  </a:cubicBezTo>
                  <a:cubicBezTo>
                    <a:pt x="3539" y="117"/>
                    <a:pt x="3575" y="82"/>
                    <a:pt x="3618" y="82"/>
                  </a:cubicBezTo>
                  <a:cubicBezTo>
                    <a:pt x="3662" y="82"/>
                    <a:pt x="3697" y="117"/>
                    <a:pt x="3697" y="161"/>
                  </a:cubicBezTo>
                  <a:cubicBezTo>
                    <a:pt x="3697" y="205"/>
                    <a:pt x="3662" y="240"/>
                    <a:pt x="3618" y="240"/>
                  </a:cubicBezTo>
                  <a:close/>
                  <a:moveTo>
                    <a:pt x="3930" y="414"/>
                  </a:moveTo>
                  <a:cubicBezTo>
                    <a:pt x="3907" y="414"/>
                    <a:pt x="3888" y="395"/>
                    <a:pt x="3888" y="371"/>
                  </a:cubicBezTo>
                  <a:cubicBezTo>
                    <a:pt x="3888" y="348"/>
                    <a:pt x="3907" y="329"/>
                    <a:pt x="3930" y="329"/>
                  </a:cubicBezTo>
                  <a:cubicBezTo>
                    <a:pt x="3954" y="329"/>
                    <a:pt x="3973" y="348"/>
                    <a:pt x="3973" y="371"/>
                  </a:cubicBezTo>
                  <a:cubicBezTo>
                    <a:pt x="3973" y="395"/>
                    <a:pt x="3954" y="414"/>
                    <a:pt x="3930" y="4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grpSp>
      <p:sp>
        <p:nvSpPr>
          <p:cNvPr id="11" name="Rechteck 19"/>
          <p:cNvSpPr/>
          <p:nvPr userDrawn="1"/>
        </p:nvSpPr>
        <p:spPr>
          <a:xfrm>
            <a:off x="1" y="0"/>
            <a:ext cx="9142810" cy="5143500"/>
          </a:xfrm>
          <a:prstGeom prst="rect">
            <a:avLst/>
          </a:prstGeom>
          <a:gradFill flip="none" rotWithShape="0">
            <a:gsLst>
              <a:gs pos="0">
                <a:schemeClr val="tx1">
                  <a:alpha val="90000"/>
                </a:schemeClr>
              </a:gs>
              <a:gs pos="50000">
                <a:schemeClr val="tx1">
                  <a:lumMod val="85000"/>
                  <a:lumOff val="15000"/>
                  <a:alpha val="40000"/>
                </a:schemeClr>
              </a:gs>
              <a:gs pos="100000">
                <a:schemeClr val="tx1">
                  <a:lumMod val="65000"/>
                  <a:lumOff val="3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bg1"/>
              </a:solidFill>
            </a:endParaRPr>
          </a:p>
        </p:txBody>
      </p:sp>
      <p:pic>
        <p:nvPicPr>
          <p:cNvPr id="12" name="Picture 11"/>
          <p:cNvPicPr>
            <a:picLocks noChangeAspect="1"/>
          </p:cNvPicPr>
          <p:nvPr userDrawn="1"/>
        </p:nvPicPr>
        <p:blipFill>
          <a:blip r:embed="rId2" cstate="print"/>
          <a:stretch>
            <a:fillRect/>
          </a:stretch>
        </p:blipFill>
        <p:spPr>
          <a:xfrm>
            <a:off x="8632512" y="4374377"/>
            <a:ext cx="383404" cy="717653"/>
          </a:xfrm>
          <a:prstGeom prst="rect">
            <a:avLst/>
          </a:prstGeom>
        </p:spPr>
      </p:pic>
    </p:spTree>
    <p:extLst>
      <p:ext uri="{BB962C8B-B14F-4D97-AF65-F5344CB8AC3E}">
        <p14:creationId xmlns:p14="http://schemas.microsoft.com/office/powerpoint/2010/main" val="2086661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bg>
      <p:bgPr>
        <a:solidFill>
          <a:schemeClr val="bg1"/>
        </a:solidFill>
        <a:effectLst/>
      </p:bgPr>
    </p:bg>
    <p:spTree>
      <p:nvGrpSpPr>
        <p:cNvPr id="1" name=""/>
        <p:cNvGrpSpPr/>
        <p:nvPr/>
      </p:nvGrpSpPr>
      <p:grpSpPr>
        <a:xfrm>
          <a:off x="0" y="0"/>
          <a:ext cx="0" cy="0"/>
          <a:chOff x="0" y="0"/>
          <a:chExt cx="0" cy="0"/>
        </a:xfrm>
      </p:grpSpPr>
      <p:pic>
        <p:nvPicPr>
          <p:cNvPr id="1027" name="Picture 3" descr="C:\Users\claire trevitt\Downloads\shutterstock_604200317.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16821" b="30055"/>
          <a:stretch/>
        </p:blipFill>
        <p:spPr bwMode="auto">
          <a:xfrm>
            <a:off x="-31503" y="1"/>
            <a:ext cx="9175504"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683568" y="699542"/>
            <a:ext cx="7772400" cy="1440160"/>
          </a:xfrm>
        </p:spPr>
        <p:txBody>
          <a:bodyPr anchor="b"/>
          <a:lstStyle>
            <a:lvl1pPr algn="l">
              <a:defRPr sz="4000" b="1" cap="none">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683568" y="2180035"/>
            <a:ext cx="7811145" cy="1125140"/>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728458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5_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83568" y="699542"/>
            <a:ext cx="7772400" cy="1440160"/>
          </a:xfrm>
        </p:spPr>
        <p:txBody>
          <a:bodyPr anchor="b"/>
          <a:lstStyle>
            <a:lvl1pPr algn="l">
              <a:defRPr sz="4000" b="1" cap="none">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683568" y="2180035"/>
            <a:ext cx="7811145" cy="1125140"/>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5166294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chemeClr val="bg1"/>
        </a:solidFill>
        <a:effectLst/>
      </p:bgPr>
    </p:bg>
    <p:spTree>
      <p:nvGrpSpPr>
        <p:cNvPr id="1" name=""/>
        <p:cNvGrpSpPr/>
        <p:nvPr/>
      </p:nvGrpSpPr>
      <p:grpSpPr>
        <a:xfrm>
          <a:off x="0" y="0"/>
          <a:ext cx="0" cy="0"/>
          <a:chOff x="0" y="0"/>
          <a:chExt cx="0" cy="0"/>
        </a:xfrm>
      </p:grpSpPr>
      <p:pic>
        <p:nvPicPr>
          <p:cNvPr id="2051" name="Picture 3" descr="C:\Users\claire trevitt\Downloads\shutterstock_9763912.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10846" r="5582" b="20502"/>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683568" y="699542"/>
            <a:ext cx="7772400" cy="1440160"/>
          </a:xfrm>
        </p:spPr>
        <p:txBody>
          <a:bodyPr anchor="b"/>
          <a:lstStyle>
            <a:lvl1pPr algn="l">
              <a:defRPr sz="4000" b="1" cap="none">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683568" y="2180035"/>
            <a:ext cx="7811145" cy="1125140"/>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912276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3_Section Header">
    <p:bg>
      <p:bgPr>
        <a:solidFill>
          <a:schemeClr val="bg1"/>
        </a:solidFill>
        <a:effectLst/>
      </p:bgPr>
    </p:bg>
    <p:spTree>
      <p:nvGrpSpPr>
        <p:cNvPr id="1" name=""/>
        <p:cNvGrpSpPr/>
        <p:nvPr/>
      </p:nvGrpSpPr>
      <p:grpSpPr>
        <a:xfrm>
          <a:off x="0" y="0"/>
          <a:ext cx="0" cy="0"/>
          <a:chOff x="0" y="0"/>
          <a:chExt cx="0" cy="0"/>
        </a:xfrm>
      </p:grpSpPr>
      <p:pic>
        <p:nvPicPr>
          <p:cNvPr id="3074" name="Picture 2" descr="X:\People\Helena Evans\HNW Case Studies\shutterstock_381038152.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4999" b="11667"/>
          <a:stretch/>
        </p:blipFill>
        <p:spPr bwMode="auto">
          <a:xfrm>
            <a:off x="1" y="0"/>
            <a:ext cx="925697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683568" y="699542"/>
            <a:ext cx="7772400" cy="1440160"/>
          </a:xfrm>
        </p:spPr>
        <p:txBody>
          <a:bodyPr anchor="b"/>
          <a:lstStyle>
            <a:lvl1pPr algn="l">
              <a:defRPr sz="4000" b="1" cap="none">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683568" y="2180035"/>
            <a:ext cx="7811145" cy="1125140"/>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809186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4_Section Header">
    <p:bg>
      <p:bgPr>
        <a:solidFill>
          <a:schemeClr val="bg1"/>
        </a:solidFill>
        <a:effectLst/>
      </p:bgPr>
    </p:bg>
    <p:spTree>
      <p:nvGrpSpPr>
        <p:cNvPr id="1" name=""/>
        <p:cNvGrpSpPr/>
        <p:nvPr/>
      </p:nvGrpSpPr>
      <p:grpSpPr>
        <a:xfrm>
          <a:off x="0" y="0"/>
          <a:ext cx="0" cy="0"/>
          <a:chOff x="0" y="0"/>
          <a:chExt cx="0" cy="0"/>
        </a:xfrm>
      </p:grpSpPr>
      <p:pic>
        <p:nvPicPr>
          <p:cNvPr id="4098" name="Picture 2" descr="C:\Users\claire trevitt\Downloads\shutterstock_601945550.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6818" t="17494" r="2117" b="14167"/>
          <a:stretch/>
        </p:blipFill>
        <p:spPr bwMode="auto">
          <a:xfrm>
            <a:off x="1"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hasCustomPrompt="1"/>
          </p:nvPr>
        </p:nvSpPr>
        <p:spPr>
          <a:xfrm>
            <a:off x="683568" y="699542"/>
            <a:ext cx="7772400" cy="1440160"/>
          </a:xfrm>
        </p:spPr>
        <p:txBody>
          <a:bodyPr anchor="b"/>
          <a:lstStyle>
            <a:lvl1pPr algn="l">
              <a:defRPr sz="4000" b="1" cap="none">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683568" y="2180035"/>
            <a:ext cx="7811145" cy="1125140"/>
          </a:xfrm>
        </p:spPr>
        <p:txBody>
          <a:bodyPr anchor="t"/>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3387732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rgbClr val="DDDDD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lgn="l">
              <a:defRPr sz="30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467544" y="1203325"/>
            <a:ext cx="4038600" cy="2545556"/>
          </a:xfr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58544" y="1203325"/>
            <a:ext cx="4038600" cy="2545556"/>
          </a:xfrm>
        </p:spPr>
        <p:txBody>
          <a:bodyPr/>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5"/>
          <p:cNvSpPr>
            <a:spLocks noGrp="1"/>
          </p:cNvSpPr>
          <p:nvPr>
            <p:ph type="sldNum" sz="quarter" idx="12"/>
          </p:nvPr>
        </p:nvSpPr>
        <p:spPr>
          <a:xfrm>
            <a:off x="467544" y="4731990"/>
            <a:ext cx="2133600" cy="273844"/>
          </a:xfrm>
        </p:spPr>
        <p:txBody>
          <a:bodyPr/>
          <a:lstStyle>
            <a:lvl1pPr algn="l">
              <a:defRPr>
                <a:solidFill>
                  <a:schemeClr val="tx1">
                    <a:lumMod val="75000"/>
                    <a:lumOff val="25000"/>
                  </a:schemeClr>
                </a:solidFill>
              </a:defRPr>
            </a:lvl1pPr>
          </a:lstStyle>
          <a:p>
            <a:fld id="{4A72AABF-7352-4FA8-AB7A-70881CC66A59}" type="slidenum">
              <a:rPr lang="en-GB" smtClean="0"/>
              <a:pPr/>
              <a:t>‹#›</a:t>
            </a:fld>
            <a:endParaRPr lang="en-GB" dirty="0"/>
          </a:p>
        </p:txBody>
      </p:sp>
      <p:pic>
        <p:nvPicPr>
          <p:cNvPr id="6" name="Picture 5"/>
          <p:cNvPicPr>
            <a:picLocks noChangeAspect="1"/>
          </p:cNvPicPr>
          <p:nvPr userDrawn="1"/>
        </p:nvPicPr>
        <p:blipFill>
          <a:blip r:embed="rId2" cstate="print"/>
          <a:stretch>
            <a:fillRect/>
          </a:stretch>
        </p:blipFill>
        <p:spPr>
          <a:xfrm>
            <a:off x="8632512" y="4374377"/>
            <a:ext cx="383404" cy="717653"/>
          </a:xfrm>
          <a:prstGeom prst="rect">
            <a:avLst/>
          </a:prstGeom>
        </p:spPr>
      </p:pic>
    </p:spTree>
    <p:extLst>
      <p:ext uri="{BB962C8B-B14F-4D97-AF65-F5344CB8AC3E}">
        <p14:creationId xmlns:p14="http://schemas.microsoft.com/office/powerpoint/2010/main" val="3263775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8"/>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EF4F7266-0257-4BD4-8D1B-A79708A8C849}" type="datetime1">
              <a:rPr lang="en-GB" smtClean="0"/>
              <a:pPr/>
              <a:t>11/03/2019</a:t>
            </a:fld>
            <a:endParaRPr lang="en-GB"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A72AABF-7352-4FA8-AB7A-70881CC66A59}" type="slidenum">
              <a:rPr lang="en-GB" smtClean="0"/>
              <a:pPr/>
              <a:t>‹#›</a:t>
            </a:fld>
            <a:endParaRPr lang="en-GB" dirty="0"/>
          </a:p>
        </p:txBody>
      </p:sp>
    </p:spTree>
    <p:extLst>
      <p:ext uri="{BB962C8B-B14F-4D97-AF65-F5344CB8AC3E}">
        <p14:creationId xmlns:p14="http://schemas.microsoft.com/office/powerpoint/2010/main" val="1608718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0" r:id="rId4"/>
    <p:sldLayoutId id="2147483664" r:id="rId5"/>
    <p:sldLayoutId id="2147483661" r:id="rId6"/>
    <p:sldLayoutId id="2147483662" r:id="rId7"/>
    <p:sldLayoutId id="2147483663" r:id="rId8"/>
    <p:sldLayoutId id="2147483652" r:id="rId9"/>
    <p:sldLayoutId id="2147483655" r:id="rId10"/>
    <p:sldLayoutId id="2147483653" r:id="rId11"/>
    <p:sldLayoutId id="2147483654" r:id="rId12"/>
    <p:sldLayoutId id="2147483656" r:id="rId13"/>
    <p:sldLayoutId id="2147483657" r:id="rId14"/>
    <p:sldLayoutId id="2147483658" r:id="rId15"/>
    <p:sldLayoutId id="2147483659" r:id="rId1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6.svg"/><Relationship Id="rId5" Type="http://schemas.openxmlformats.org/officeDocument/2006/relationships/image" Target="../media/image13.png"/><Relationship Id="rId4" Type="http://schemas.openxmlformats.org/officeDocument/2006/relationships/image" Target="../media/image14.sv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1.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10.xml"/><Relationship Id="rId4" Type="http://schemas.openxmlformats.org/officeDocument/2006/relationships/image" Target="../media/image1.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1.emf"/></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VULNERABLE CUSTOMERS</a:t>
            </a:r>
          </a:p>
        </p:txBody>
      </p:sp>
      <p:sp>
        <p:nvSpPr>
          <p:cNvPr id="3" name="Subtitle 2"/>
          <p:cNvSpPr>
            <a:spLocks noGrp="1"/>
          </p:cNvSpPr>
          <p:nvPr>
            <p:ph type="subTitle" idx="1"/>
          </p:nvPr>
        </p:nvSpPr>
        <p:spPr/>
        <p:txBody>
          <a:bodyPr/>
          <a:lstStyle/>
          <a:p>
            <a:r>
              <a:rPr lang="en-GB" sz="2800" dirty="0"/>
              <a:t>WOMEN IN CILA</a:t>
            </a:r>
          </a:p>
          <a:p>
            <a:r>
              <a:rPr lang="en-GB" sz="1800" dirty="0" smtClean="0"/>
              <a:t>19 February 2019</a:t>
            </a:r>
            <a:endParaRPr lang="en-GB" sz="1800" dirty="0"/>
          </a:p>
        </p:txBody>
      </p:sp>
      <p:sp>
        <p:nvSpPr>
          <p:cNvPr id="4" name="AutoShape 2" descr="Chartered Institute of Loss Adjusters | Cil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5" name="AutoShape 4" descr="Chartered Institute of Loss Adjusters | Cil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03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259" y="4371950"/>
            <a:ext cx="2088885" cy="6473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3" cstate="print"/>
          <a:stretch>
            <a:fillRect/>
          </a:stretch>
        </p:blipFill>
        <p:spPr>
          <a:xfrm>
            <a:off x="8632512" y="4374377"/>
            <a:ext cx="383404" cy="717653"/>
          </a:xfrm>
          <a:prstGeom prst="rect">
            <a:avLst/>
          </a:prstGeom>
        </p:spPr>
      </p:pic>
    </p:spTree>
    <p:extLst>
      <p:ext uri="{BB962C8B-B14F-4D97-AF65-F5344CB8AC3E}">
        <p14:creationId xmlns:p14="http://schemas.microsoft.com/office/powerpoint/2010/main" val="3344400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72AABF-7352-4FA8-AB7A-70881CC66A59}" type="slidenum">
              <a:rPr lang="en-GB" smtClean="0"/>
              <a:pPr/>
              <a:t>10</a:t>
            </a:fld>
            <a:endParaRPr lang="en-GB" dirty="0"/>
          </a:p>
        </p:txBody>
      </p:sp>
      <p:sp>
        <p:nvSpPr>
          <p:cNvPr id="4" name="Content Placeholder 2">
            <a:extLst>
              <a:ext uri="{FF2B5EF4-FFF2-40B4-BE49-F238E27FC236}">
                <a16:creationId xmlns="" xmlns:a16="http://schemas.microsoft.com/office/drawing/2014/main" id="{BA5DC756-3E2A-C242-890B-E23FAAC6F035}"/>
              </a:ext>
            </a:extLst>
          </p:cNvPr>
          <p:cNvSpPr txBox="1">
            <a:spLocks/>
          </p:cNvSpPr>
          <p:nvPr/>
        </p:nvSpPr>
        <p:spPr>
          <a:xfrm>
            <a:off x="457200" y="771550"/>
            <a:ext cx="6779096" cy="382307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tabLst>
                <a:tab pos="2509838" algn="l"/>
              </a:tabLst>
            </a:pPr>
            <a:r>
              <a:rPr lang="en-US" sz="3600" b="1" dirty="0">
                <a:solidFill>
                  <a:schemeClr val="tx1">
                    <a:lumMod val="75000"/>
                    <a:lumOff val="25000"/>
                  </a:schemeClr>
                </a:solidFill>
                <a:latin typeface="Arial" panose="020B0604020202020204" pitchFamily="34" charset="0"/>
                <a:cs typeface="Arial" panose="020B0604020202020204" pitchFamily="34" charset="0"/>
              </a:rPr>
              <a:t>Mental Health</a:t>
            </a:r>
          </a:p>
          <a:p>
            <a:pPr marL="0" indent="0">
              <a:buNone/>
            </a:pPr>
            <a:r>
              <a:rPr lang="en-US" sz="3600" dirty="0">
                <a:solidFill>
                  <a:schemeClr val="tx1">
                    <a:lumMod val="75000"/>
                    <a:lumOff val="25000"/>
                  </a:schemeClr>
                </a:solidFill>
                <a:latin typeface="Arial" panose="020B0604020202020204" pitchFamily="34" charset="0"/>
                <a:cs typeface="Arial" panose="020B0604020202020204" pitchFamily="34" charset="0"/>
              </a:rPr>
              <a:t>In any given year, one in four adults experiences at least</a:t>
            </a:r>
            <a:br>
              <a:rPr lang="en-US" sz="3600" dirty="0">
                <a:solidFill>
                  <a:schemeClr val="tx1">
                    <a:lumMod val="75000"/>
                    <a:lumOff val="25000"/>
                  </a:schemeClr>
                </a:solidFill>
                <a:latin typeface="Arial" panose="020B0604020202020204" pitchFamily="34" charset="0"/>
                <a:cs typeface="Arial" panose="020B0604020202020204" pitchFamily="34" charset="0"/>
              </a:rPr>
            </a:br>
            <a:r>
              <a:rPr lang="en-US" sz="3600" dirty="0">
                <a:solidFill>
                  <a:schemeClr val="tx1">
                    <a:lumMod val="75000"/>
                    <a:lumOff val="25000"/>
                  </a:schemeClr>
                </a:solidFill>
                <a:latin typeface="Arial" panose="020B0604020202020204" pitchFamily="34" charset="0"/>
                <a:cs typeface="Arial" panose="020B0604020202020204" pitchFamily="34" charset="0"/>
              </a:rPr>
              <a:t>one mental disorder.</a:t>
            </a:r>
          </a:p>
          <a:p>
            <a:pPr marL="0" indent="0">
              <a:spcBef>
                <a:spcPts val="600"/>
              </a:spcBef>
              <a:buFont typeface="Arial" panose="020B0604020202020204" pitchFamily="34" charset="0"/>
              <a:buNone/>
            </a:pPr>
            <a:r>
              <a:rPr lang="en-US" sz="1400" dirty="0">
                <a:solidFill>
                  <a:schemeClr val="tx1">
                    <a:lumMod val="75000"/>
                    <a:lumOff val="25000"/>
                  </a:schemeClr>
                </a:solidFill>
                <a:latin typeface="Arial" panose="020B0604020202020204" pitchFamily="34" charset="0"/>
                <a:cs typeface="Arial" panose="020B0604020202020204" pitchFamily="34" charset="0"/>
              </a:rPr>
              <a:t>Source: FCA - Consumer Vulnerability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2566554"/>
            <a:ext cx="3096344" cy="2340869"/>
          </a:xfrm>
          <a:prstGeom prst="rect">
            <a:avLst/>
          </a:prstGeom>
        </p:spPr>
      </p:pic>
    </p:spTree>
    <p:extLst>
      <p:ext uri="{BB962C8B-B14F-4D97-AF65-F5344CB8AC3E}">
        <p14:creationId xmlns:p14="http://schemas.microsoft.com/office/powerpoint/2010/main" val="175532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699542"/>
            <a:ext cx="7992888" cy="1008112"/>
          </a:xfrm>
        </p:spPr>
        <p:txBody>
          <a:bodyPr/>
          <a:lstStyle/>
          <a:p>
            <a:r>
              <a:rPr lang="en-GB" dirty="0"/>
              <a:t>Who is a Vulnerable Customer ?</a:t>
            </a:r>
            <a:endParaRPr lang="en-GB" dirty="0">
              <a:solidFill>
                <a:schemeClr val="bg1"/>
              </a:solidFill>
            </a:endParaRPr>
          </a:p>
        </p:txBody>
      </p:sp>
      <p:sp>
        <p:nvSpPr>
          <p:cNvPr id="3" name="Text Placeholder 2"/>
          <p:cNvSpPr>
            <a:spLocks noGrp="1"/>
          </p:cNvSpPr>
          <p:nvPr>
            <p:ph type="body" idx="1"/>
          </p:nvPr>
        </p:nvSpPr>
        <p:spPr/>
        <p:txBody>
          <a:bodyPr/>
          <a:lstStyle/>
          <a:p>
            <a:r>
              <a:rPr lang="en-GB" dirty="0"/>
              <a:t>Exploring the ‘Hidden Vulnerable’</a:t>
            </a:r>
          </a:p>
        </p:txBody>
      </p:sp>
    </p:spTree>
    <p:extLst>
      <p:ext uri="{BB962C8B-B14F-4D97-AF65-F5344CB8AC3E}">
        <p14:creationId xmlns:p14="http://schemas.microsoft.com/office/powerpoint/2010/main" val="962535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 xmlns:a16="http://schemas.microsoft.com/office/drawing/2014/main" id="{BA5DC756-3E2A-C242-890B-E23FAAC6F035}"/>
              </a:ext>
            </a:extLst>
          </p:cNvPr>
          <p:cNvSpPr txBox="1">
            <a:spLocks/>
          </p:cNvSpPr>
          <p:nvPr/>
        </p:nvSpPr>
        <p:spPr>
          <a:xfrm>
            <a:off x="457200" y="771550"/>
            <a:ext cx="7859216" cy="382307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3600" dirty="0">
                <a:solidFill>
                  <a:schemeClr val="tx1">
                    <a:lumMod val="75000"/>
                    <a:lumOff val="25000"/>
                  </a:schemeClr>
                </a:solidFill>
                <a:latin typeface="Arial" panose="020B0604020202020204" pitchFamily="34" charset="0"/>
                <a:cs typeface="Arial" panose="020B0604020202020204" pitchFamily="34" charset="0"/>
              </a:rPr>
              <a:t>There are probably a few images of a ‘vulnerable Customer’ that instantly come to mind…</a:t>
            </a:r>
          </a:p>
          <a:p>
            <a:pPr marL="0" indent="0">
              <a:buNone/>
            </a:pPr>
            <a:endParaRPr lang="en-US" sz="3600" dirty="0">
              <a:solidFill>
                <a:schemeClr val="tx1">
                  <a:lumMod val="75000"/>
                  <a:lumOff val="2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400" dirty="0">
                <a:solidFill>
                  <a:schemeClr val="tx1">
                    <a:lumMod val="75000"/>
                    <a:lumOff val="25000"/>
                  </a:schemeClr>
                </a:solidFill>
                <a:latin typeface="Arial" panose="020B0604020202020204" pitchFamily="34" charset="0"/>
                <a:cs typeface="Arial" panose="020B0604020202020204" pitchFamily="34" charset="0"/>
              </a:rPr>
              <a:t>*FCA, Approach to Consumers 2018</a:t>
            </a:r>
          </a:p>
        </p:txBody>
      </p:sp>
      <p:sp>
        <p:nvSpPr>
          <p:cNvPr id="5" name="Slide Number Placeholder 4"/>
          <p:cNvSpPr>
            <a:spLocks noGrp="1"/>
          </p:cNvSpPr>
          <p:nvPr>
            <p:ph type="sldNum" sz="quarter" idx="12"/>
          </p:nvPr>
        </p:nvSpPr>
        <p:spPr/>
        <p:txBody>
          <a:bodyPr/>
          <a:lstStyle/>
          <a:p>
            <a:fld id="{4A72AABF-7352-4FA8-AB7A-70881CC66A59}" type="slidenum">
              <a:rPr lang="en-GB" smtClean="0"/>
              <a:pPr/>
              <a:t>12</a:t>
            </a:fld>
            <a:endParaRPr lang="en-GB" dirty="0"/>
          </a:p>
        </p:txBody>
      </p:sp>
      <p:pic>
        <p:nvPicPr>
          <p:cNvPr id="6" name="Graphic 5" descr="Person in wheelchair">
            <a:extLst>
              <a:ext uri="{FF2B5EF4-FFF2-40B4-BE49-F238E27FC236}">
                <a16:creationId xmlns="" xmlns:a16="http://schemas.microsoft.com/office/drawing/2014/main" id="{A9F7A7A7-4F0A-6445-94EE-D4A74D6075A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995936" y="2577214"/>
            <a:ext cx="1944216" cy="1944216"/>
          </a:xfrm>
          <a:prstGeom prst="rect">
            <a:avLst/>
          </a:prstGeom>
        </p:spPr>
      </p:pic>
      <p:pic>
        <p:nvPicPr>
          <p:cNvPr id="8" name="Graphic 7" descr="Person with Cane">
            <a:extLst>
              <a:ext uri="{FF2B5EF4-FFF2-40B4-BE49-F238E27FC236}">
                <a16:creationId xmlns="" xmlns:a16="http://schemas.microsoft.com/office/drawing/2014/main" id="{050370FF-37DA-C347-BC05-B91AFE69BAE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a:off x="5811019" y="2577214"/>
            <a:ext cx="1944216" cy="1944216"/>
          </a:xfrm>
          <a:prstGeom prst="rect">
            <a:avLst/>
          </a:prstGeom>
        </p:spPr>
      </p:pic>
    </p:spTree>
    <p:extLst>
      <p:ext uri="{BB962C8B-B14F-4D97-AF65-F5344CB8AC3E}">
        <p14:creationId xmlns:p14="http://schemas.microsoft.com/office/powerpoint/2010/main" val="363970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claire trevitt\Downloads\shutterstock_263747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57" t="14016" r="3757" b="14737"/>
          <a:stretch/>
        </p:blipFill>
        <p:spPr bwMode="auto">
          <a:xfrm>
            <a:off x="-1" y="0"/>
            <a:ext cx="9144001" cy="509203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4A72AABF-7352-4FA8-AB7A-70881CC66A59}" type="slidenum">
              <a:rPr lang="en-GB" smtClean="0"/>
              <a:pPr/>
              <a:t>13</a:t>
            </a:fld>
            <a:endParaRPr lang="en-GB" dirty="0"/>
          </a:p>
        </p:txBody>
      </p:sp>
      <p:sp>
        <p:nvSpPr>
          <p:cNvPr id="7" name="Content Placeholder 2">
            <a:extLst>
              <a:ext uri="{FF2B5EF4-FFF2-40B4-BE49-F238E27FC236}">
                <a16:creationId xmlns="" xmlns:a16="http://schemas.microsoft.com/office/drawing/2014/main" id="{BA5DC756-3E2A-C242-890B-E23FAAC6F035}"/>
              </a:ext>
            </a:extLst>
          </p:cNvPr>
          <p:cNvSpPr txBox="1">
            <a:spLocks/>
          </p:cNvSpPr>
          <p:nvPr/>
        </p:nvSpPr>
        <p:spPr>
          <a:xfrm>
            <a:off x="899592" y="771551"/>
            <a:ext cx="7416824" cy="100811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buFont typeface="Arial" panose="020B0604020202020204" pitchFamily="34" charset="0"/>
              <a:buNone/>
            </a:pPr>
            <a:r>
              <a:rPr lang="en-GB" sz="3600" dirty="0">
                <a:solidFill>
                  <a:schemeClr val="bg1"/>
                </a:solidFill>
                <a:latin typeface="Arial" panose="020B0604020202020204" pitchFamily="34" charset="0"/>
                <a:cs typeface="Arial" panose="020B0604020202020204" pitchFamily="34" charset="0"/>
              </a:rPr>
              <a:t>Elderly Customer</a:t>
            </a:r>
          </a:p>
        </p:txBody>
      </p:sp>
      <p:pic>
        <p:nvPicPr>
          <p:cNvPr id="9" name="Picture 8"/>
          <p:cNvPicPr>
            <a:picLocks noChangeAspect="1"/>
          </p:cNvPicPr>
          <p:nvPr/>
        </p:nvPicPr>
        <p:blipFill>
          <a:blip r:embed="rId4" cstate="print"/>
          <a:stretch>
            <a:fillRect/>
          </a:stretch>
        </p:blipFill>
        <p:spPr>
          <a:xfrm>
            <a:off x="8632512" y="4374377"/>
            <a:ext cx="383404" cy="717653"/>
          </a:xfrm>
          <a:prstGeom prst="rect">
            <a:avLst/>
          </a:prstGeom>
        </p:spPr>
      </p:pic>
    </p:spTree>
    <p:extLst>
      <p:ext uri="{BB962C8B-B14F-4D97-AF65-F5344CB8AC3E}">
        <p14:creationId xmlns:p14="http://schemas.microsoft.com/office/powerpoint/2010/main" val="2393725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claire trevitt\Downloads\shutterstock_4691681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812" b="7812"/>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4A72AABF-7352-4FA8-AB7A-70881CC66A59}" type="slidenum">
              <a:rPr lang="en-GB" smtClean="0"/>
              <a:pPr/>
              <a:t>14</a:t>
            </a:fld>
            <a:endParaRPr lang="en-GB" dirty="0"/>
          </a:p>
        </p:txBody>
      </p:sp>
      <p:sp>
        <p:nvSpPr>
          <p:cNvPr id="7" name="Content Placeholder 2">
            <a:extLst>
              <a:ext uri="{FF2B5EF4-FFF2-40B4-BE49-F238E27FC236}">
                <a16:creationId xmlns="" xmlns:a16="http://schemas.microsoft.com/office/drawing/2014/main" id="{BA5DC756-3E2A-C242-890B-E23FAAC6F035}"/>
              </a:ext>
            </a:extLst>
          </p:cNvPr>
          <p:cNvSpPr txBox="1">
            <a:spLocks/>
          </p:cNvSpPr>
          <p:nvPr/>
        </p:nvSpPr>
        <p:spPr>
          <a:xfrm>
            <a:off x="457200" y="771551"/>
            <a:ext cx="7859216" cy="100811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3600" dirty="0">
                <a:solidFill>
                  <a:schemeClr val="tx1">
                    <a:lumMod val="75000"/>
                    <a:lumOff val="25000"/>
                  </a:schemeClr>
                </a:solidFill>
                <a:latin typeface="Arial" panose="020B0604020202020204" pitchFamily="34" charset="0"/>
                <a:cs typeface="Arial" panose="020B0604020202020204" pitchFamily="34" charset="0"/>
              </a:rPr>
              <a:t>Physically Disabled</a:t>
            </a:r>
            <a:br>
              <a:rPr lang="en-GB" sz="3600" dirty="0">
                <a:solidFill>
                  <a:schemeClr val="tx1">
                    <a:lumMod val="75000"/>
                    <a:lumOff val="25000"/>
                  </a:schemeClr>
                </a:solidFill>
                <a:latin typeface="Arial" panose="020B0604020202020204" pitchFamily="34" charset="0"/>
                <a:cs typeface="Arial" panose="020B0604020202020204" pitchFamily="34" charset="0"/>
              </a:rPr>
            </a:br>
            <a:r>
              <a:rPr lang="en-GB" sz="3600" dirty="0">
                <a:solidFill>
                  <a:schemeClr val="tx1">
                    <a:lumMod val="75000"/>
                    <a:lumOff val="25000"/>
                  </a:schemeClr>
                </a:solidFill>
                <a:latin typeface="Arial" panose="020B0604020202020204" pitchFamily="34" charset="0"/>
                <a:cs typeface="Arial" panose="020B0604020202020204" pitchFamily="34" charset="0"/>
              </a:rPr>
              <a:t>Customer</a:t>
            </a:r>
          </a:p>
        </p:txBody>
      </p:sp>
      <p:pic>
        <p:nvPicPr>
          <p:cNvPr id="9" name="Picture 8"/>
          <p:cNvPicPr>
            <a:picLocks noChangeAspect="1"/>
          </p:cNvPicPr>
          <p:nvPr/>
        </p:nvPicPr>
        <p:blipFill>
          <a:blip r:embed="rId4" cstate="print"/>
          <a:stretch>
            <a:fillRect/>
          </a:stretch>
        </p:blipFill>
        <p:spPr>
          <a:xfrm>
            <a:off x="8632512" y="4374377"/>
            <a:ext cx="383404" cy="717653"/>
          </a:xfrm>
          <a:prstGeom prst="rect">
            <a:avLst/>
          </a:prstGeom>
        </p:spPr>
      </p:pic>
    </p:spTree>
    <p:extLst>
      <p:ext uri="{BB962C8B-B14F-4D97-AF65-F5344CB8AC3E}">
        <p14:creationId xmlns:p14="http://schemas.microsoft.com/office/powerpoint/2010/main" val="987891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Who is a Vulnerable Customer?</a:t>
            </a:r>
          </a:p>
        </p:txBody>
      </p:sp>
      <p:sp>
        <p:nvSpPr>
          <p:cNvPr id="3" name="Content Placeholder 2"/>
          <p:cNvSpPr>
            <a:spLocks noGrp="1"/>
          </p:cNvSpPr>
          <p:nvPr>
            <p:ph idx="1"/>
          </p:nvPr>
        </p:nvSpPr>
        <p:spPr/>
        <p:txBody>
          <a:bodyPr>
            <a:normAutofit lnSpcReduction="10000"/>
          </a:bodyPr>
          <a:lstStyle/>
          <a:p>
            <a:pPr marL="0" indent="0">
              <a:spcAft>
                <a:spcPts val="600"/>
              </a:spcAft>
              <a:buNone/>
            </a:pPr>
            <a:r>
              <a:rPr lang="en-GB" b="1" dirty="0"/>
              <a:t>‘Hidden’ Vulnerable Customers</a:t>
            </a:r>
          </a:p>
          <a:p>
            <a:pPr>
              <a:spcAft>
                <a:spcPts val="600"/>
              </a:spcAft>
            </a:pPr>
            <a:r>
              <a:rPr lang="en-GB" dirty="0"/>
              <a:t>We have described these as ‘hidden’ vulnerable as they are not necessarily going to immediately be identified as ‘vulnerable’ from an telephone call or meeting. </a:t>
            </a:r>
          </a:p>
          <a:p>
            <a:pPr>
              <a:spcAft>
                <a:spcPts val="600"/>
              </a:spcAft>
            </a:pPr>
            <a:r>
              <a:rPr lang="en-GB" dirty="0"/>
              <a:t>The customer may not be aware or have the capacity to be aware that they are ‘vulnerable’ to notify anyone in the claims process. </a:t>
            </a:r>
          </a:p>
          <a:p>
            <a:pPr>
              <a:spcAft>
                <a:spcPts val="600"/>
              </a:spcAft>
            </a:pPr>
            <a:r>
              <a:rPr lang="en-GB" dirty="0"/>
              <a:t>The customer may not feel comfortable identifying themselves as a vulnerable customer. </a:t>
            </a:r>
          </a:p>
        </p:txBody>
      </p:sp>
      <p:sp>
        <p:nvSpPr>
          <p:cNvPr id="5" name="Slide Number Placeholder 4"/>
          <p:cNvSpPr>
            <a:spLocks noGrp="1"/>
          </p:cNvSpPr>
          <p:nvPr>
            <p:ph type="sldNum" sz="quarter" idx="12"/>
          </p:nvPr>
        </p:nvSpPr>
        <p:spPr/>
        <p:txBody>
          <a:bodyPr/>
          <a:lstStyle/>
          <a:p>
            <a:fld id="{4A72AABF-7352-4FA8-AB7A-70881CC66A59}" type="slidenum">
              <a:rPr lang="en-GB" smtClean="0"/>
              <a:pPr/>
              <a:t>15</a:t>
            </a:fld>
            <a:endParaRPr lang="en-GB" dirty="0"/>
          </a:p>
        </p:txBody>
      </p:sp>
    </p:spTree>
    <p:extLst>
      <p:ext uri="{BB962C8B-B14F-4D97-AF65-F5344CB8AC3E}">
        <p14:creationId xmlns:p14="http://schemas.microsoft.com/office/powerpoint/2010/main" val="3210256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laire trevitt\Downloads\shutterstock_20464341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111" b="10546"/>
          <a:stretch/>
        </p:blipFill>
        <p:spPr bwMode="auto">
          <a:xfrm>
            <a:off x="1" y="1"/>
            <a:ext cx="9124764" cy="509203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4A72AABF-7352-4FA8-AB7A-70881CC66A59}" type="slidenum">
              <a:rPr lang="en-GB" smtClean="0"/>
              <a:pPr/>
              <a:t>16</a:t>
            </a:fld>
            <a:endParaRPr lang="en-GB" dirty="0"/>
          </a:p>
        </p:txBody>
      </p:sp>
      <p:pic>
        <p:nvPicPr>
          <p:cNvPr id="3" name="Picture 2"/>
          <p:cNvPicPr>
            <a:picLocks noChangeAspect="1"/>
          </p:cNvPicPr>
          <p:nvPr/>
        </p:nvPicPr>
        <p:blipFill>
          <a:blip r:embed="rId4" cstate="print"/>
          <a:stretch>
            <a:fillRect/>
          </a:stretch>
        </p:blipFill>
        <p:spPr>
          <a:xfrm>
            <a:off x="8632512" y="4374377"/>
            <a:ext cx="383404" cy="717653"/>
          </a:xfrm>
          <a:prstGeom prst="rect">
            <a:avLst/>
          </a:prstGeom>
        </p:spPr>
      </p:pic>
      <p:sp>
        <p:nvSpPr>
          <p:cNvPr id="4" name="Rectangle 3"/>
          <p:cNvSpPr/>
          <p:nvPr/>
        </p:nvSpPr>
        <p:spPr>
          <a:xfrm>
            <a:off x="0" y="627534"/>
            <a:ext cx="6228184" cy="1512168"/>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Content Placeholder 2">
            <a:extLst>
              <a:ext uri="{FF2B5EF4-FFF2-40B4-BE49-F238E27FC236}">
                <a16:creationId xmlns="" xmlns:a16="http://schemas.microsoft.com/office/drawing/2014/main" id="{BA5DC756-3E2A-C242-890B-E23FAAC6F035}"/>
              </a:ext>
            </a:extLst>
          </p:cNvPr>
          <p:cNvSpPr txBox="1">
            <a:spLocks/>
          </p:cNvSpPr>
          <p:nvPr/>
        </p:nvSpPr>
        <p:spPr>
          <a:xfrm>
            <a:off x="457200" y="771551"/>
            <a:ext cx="7859216" cy="100811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3600" dirty="0" smtClean="0">
                <a:solidFill>
                  <a:schemeClr val="bg1"/>
                </a:solidFill>
                <a:latin typeface="Arial" panose="020B0604020202020204" pitchFamily="34" charset="0"/>
                <a:cs typeface="Arial" panose="020B0604020202020204" pitchFamily="34" charset="0"/>
              </a:rPr>
              <a:t>So who could be a ‘hidden’ Vulnerable Customer?</a:t>
            </a:r>
            <a:endParaRPr lang="en-GB"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724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Who is a Vulnerable Customer?</a:t>
            </a:r>
          </a:p>
        </p:txBody>
      </p:sp>
      <p:sp>
        <p:nvSpPr>
          <p:cNvPr id="3" name="Content Placeholder 2"/>
          <p:cNvSpPr>
            <a:spLocks noGrp="1"/>
          </p:cNvSpPr>
          <p:nvPr>
            <p:ph idx="1"/>
          </p:nvPr>
        </p:nvSpPr>
        <p:spPr/>
        <p:txBody>
          <a:bodyPr>
            <a:normAutofit/>
          </a:bodyPr>
          <a:lstStyle/>
          <a:p>
            <a:pPr marL="0" indent="0">
              <a:spcAft>
                <a:spcPts val="600"/>
              </a:spcAft>
              <a:buNone/>
            </a:pPr>
            <a:r>
              <a:rPr lang="en-GB" b="1" dirty="0"/>
              <a:t>Summary</a:t>
            </a:r>
          </a:p>
          <a:p>
            <a:pPr>
              <a:spcAft>
                <a:spcPts val="600"/>
              </a:spcAft>
            </a:pPr>
            <a:r>
              <a:rPr lang="en-US" dirty="0"/>
              <a:t>This section has explored the ‘hidden’ vulnerable customers. The lists discussed are in no way exhaustive just the tip of the iceberg. </a:t>
            </a:r>
          </a:p>
          <a:p>
            <a:pPr>
              <a:spcAft>
                <a:spcPts val="600"/>
              </a:spcAft>
            </a:pPr>
            <a:r>
              <a:rPr lang="en-US" dirty="0"/>
              <a:t>The FCA’s definition of who a vulnerable customer is, is far reaching and we must all extend our thoughts around who we consider to be a vulnerable customer</a:t>
            </a:r>
            <a:r>
              <a:rPr lang="en-GB" dirty="0"/>
              <a:t>. </a:t>
            </a:r>
          </a:p>
        </p:txBody>
      </p:sp>
      <p:sp>
        <p:nvSpPr>
          <p:cNvPr id="5" name="Slide Number Placeholder 4"/>
          <p:cNvSpPr>
            <a:spLocks noGrp="1"/>
          </p:cNvSpPr>
          <p:nvPr>
            <p:ph type="sldNum" sz="quarter" idx="12"/>
          </p:nvPr>
        </p:nvSpPr>
        <p:spPr/>
        <p:txBody>
          <a:bodyPr/>
          <a:lstStyle/>
          <a:p>
            <a:fld id="{4A72AABF-7352-4FA8-AB7A-70881CC66A59}" type="slidenum">
              <a:rPr lang="en-GB" smtClean="0"/>
              <a:pPr/>
              <a:t>17</a:t>
            </a:fld>
            <a:endParaRPr lang="en-GB" dirty="0"/>
          </a:p>
        </p:txBody>
      </p:sp>
    </p:spTree>
    <p:extLst>
      <p:ext uri="{BB962C8B-B14F-4D97-AF65-F5344CB8AC3E}">
        <p14:creationId xmlns:p14="http://schemas.microsoft.com/office/powerpoint/2010/main" val="295029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chemeClr val="bg1"/>
                </a:solidFill>
              </a:rPr>
              <a:t>SITUATIONS</a:t>
            </a:r>
          </a:p>
        </p:txBody>
      </p:sp>
      <p:sp>
        <p:nvSpPr>
          <p:cNvPr id="3" name="Text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171158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457200" y="4731990"/>
            <a:ext cx="2133600" cy="273844"/>
          </a:xfrm>
        </p:spPr>
        <p:txBody>
          <a:bodyPr/>
          <a:lstStyle/>
          <a:p>
            <a:fld id="{4A72AABF-7352-4FA8-AB7A-70881CC66A59}" type="slidenum">
              <a:rPr lang="en-GB" smtClean="0"/>
              <a:pPr/>
              <a:t>19</a:t>
            </a:fld>
            <a:endParaRPr lang="en-GB" dirty="0"/>
          </a:p>
        </p:txBody>
      </p:sp>
      <p:sp>
        <p:nvSpPr>
          <p:cNvPr id="3" name="Content Placeholder 2">
            <a:extLst>
              <a:ext uri="{FF2B5EF4-FFF2-40B4-BE49-F238E27FC236}">
                <a16:creationId xmlns="" xmlns:a16="http://schemas.microsoft.com/office/drawing/2014/main" id="{BA5DC756-3E2A-C242-890B-E23FAAC6F035}"/>
              </a:ext>
            </a:extLst>
          </p:cNvPr>
          <p:cNvSpPr txBox="1">
            <a:spLocks/>
          </p:cNvSpPr>
          <p:nvPr/>
        </p:nvSpPr>
        <p:spPr>
          <a:xfrm>
            <a:off x="457200" y="771550"/>
            <a:ext cx="7859216" cy="382307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tabLst>
                <a:tab pos="2509838" algn="l"/>
              </a:tabLst>
            </a:pPr>
            <a:r>
              <a:rPr lang="en-US" sz="4800" b="1" dirty="0"/>
              <a:t>Situation</a:t>
            </a:r>
          </a:p>
          <a:p>
            <a:pPr marL="0" indent="0">
              <a:buNone/>
            </a:pPr>
            <a:r>
              <a:rPr lang="en-US" sz="3600" i="1" dirty="0"/>
              <a:t>(noun) </a:t>
            </a:r>
            <a:r>
              <a:rPr lang="en-US" sz="3600" dirty="0"/>
              <a:t>A set of circumstances in which one finds oneself; a state of affairs.</a:t>
            </a:r>
          </a:p>
          <a:p>
            <a:pPr marL="0" indent="0">
              <a:buNone/>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0" indent="0">
              <a:buFont typeface="Arial" panose="020B0604020202020204" pitchFamily="34" charset="0"/>
              <a:buNone/>
            </a:pPr>
            <a:r>
              <a:rPr lang="en-US" sz="1600" dirty="0">
                <a:solidFill>
                  <a:schemeClr val="tx1">
                    <a:lumMod val="75000"/>
                    <a:lumOff val="25000"/>
                  </a:schemeClr>
                </a:solidFill>
                <a:latin typeface="Arial" panose="020B0604020202020204" pitchFamily="34" charset="0"/>
                <a:cs typeface="Arial" panose="020B0604020202020204" pitchFamily="34" charset="0"/>
              </a:rPr>
              <a:t> </a:t>
            </a:r>
            <a:r>
              <a:rPr lang="en-US" sz="1400" dirty="0">
                <a:solidFill>
                  <a:schemeClr val="tx1">
                    <a:lumMod val="75000"/>
                    <a:lumOff val="25000"/>
                  </a:schemeClr>
                </a:solidFill>
                <a:latin typeface="Arial" panose="020B0604020202020204" pitchFamily="34" charset="0"/>
                <a:cs typeface="Arial" panose="020B0604020202020204" pitchFamily="34" charset="0"/>
              </a:rPr>
              <a:t>Oxford English Dictionary</a:t>
            </a:r>
          </a:p>
        </p:txBody>
      </p:sp>
    </p:spTree>
    <p:extLst>
      <p:ext uri="{BB962C8B-B14F-4D97-AF65-F5344CB8AC3E}">
        <p14:creationId xmlns:p14="http://schemas.microsoft.com/office/powerpoint/2010/main" val="1893281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A5DC756-3E2A-C242-890B-E23FAAC6F035}"/>
              </a:ext>
            </a:extLst>
          </p:cNvPr>
          <p:cNvSpPr txBox="1">
            <a:spLocks/>
          </p:cNvSpPr>
          <p:nvPr/>
        </p:nvSpPr>
        <p:spPr>
          <a:xfrm>
            <a:off x="457200" y="771550"/>
            <a:ext cx="7859216" cy="382307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3600" dirty="0">
                <a:solidFill>
                  <a:schemeClr val="tx1">
                    <a:lumMod val="75000"/>
                    <a:lumOff val="25000"/>
                  </a:schemeClr>
                </a:solidFill>
                <a:latin typeface="Arial" panose="020B0604020202020204" pitchFamily="34" charset="0"/>
                <a:cs typeface="Arial" panose="020B0604020202020204" pitchFamily="34" charset="0"/>
              </a:rPr>
              <a:t>“Someone who, due to their personal circumstances, is especially susceptible to detriment, particularly when a firm is not acting with appropriate levels of care.”</a:t>
            </a:r>
          </a:p>
          <a:p>
            <a:pPr marL="0" indent="0">
              <a:buNone/>
            </a:pPr>
            <a:endParaRPr lang="en-US" sz="2000" dirty="0">
              <a:solidFill>
                <a:schemeClr val="tx1">
                  <a:lumMod val="75000"/>
                  <a:lumOff val="25000"/>
                </a:schemeClr>
              </a:solidFill>
            </a:endParaRPr>
          </a:p>
          <a:p>
            <a:pPr marL="0" indent="0">
              <a:buFont typeface="Arial" panose="020B0604020202020204" pitchFamily="34" charset="0"/>
              <a:buNone/>
            </a:pPr>
            <a:r>
              <a:rPr lang="en-US" sz="1600" dirty="0">
                <a:solidFill>
                  <a:schemeClr val="tx1">
                    <a:lumMod val="75000"/>
                    <a:lumOff val="25000"/>
                  </a:schemeClr>
                </a:solidFill>
              </a:rPr>
              <a:t> </a:t>
            </a:r>
            <a:r>
              <a:rPr lang="en-US" sz="1400" dirty="0">
                <a:solidFill>
                  <a:schemeClr val="tx1">
                    <a:lumMod val="75000"/>
                    <a:lumOff val="25000"/>
                  </a:schemeClr>
                </a:solidFill>
                <a:latin typeface="Arial" panose="020B0604020202020204" pitchFamily="34" charset="0"/>
                <a:cs typeface="Arial" panose="020B0604020202020204" pitchFamily="34" charset="0"/>
              </a:rPr>
              <a:t>*FCA, Approach to Consumers 2018</a:t>
            </a:r>
          </a:p>
        </p:txBody>
      </p:sp>
      <p:sp>
        <p:nvSpPr>
          <p:cNvPr id="4" name="Slide Number Placeholder 4"/>
          <p:cNvSpPr>
            <a:spLocks noGrp="1"/>
          </p:cNvSpPr>
          <p:nvPr>
            <p:ph type="sldNum" sz="quarter" idx="12"/>
          </p:nvPr>
        </p:nvSpPr>
        <p:spPr>
          <a:xfrm>
            <a:off x="467544" y="4731990"/>
            <a:ext cx="2133600" cy="273844"/>
          </a:xfrm>
        </p:spPr>
        <p:txBody>
          <a:bodyPr/>
          <a:lstStyle/>
          <a:p>
            <a:fld id="{4A72AABF-7352-4FA8-AB7A-70881CC66A59}" type="slidenum">
              <a:rPr lang="en-GB" smtClean="0"/>
              <a:pPr/>
              <a:t>2</a:t>
            </a:fld>
            <a:endParaRPr lang="en-GB" dirty="0"/>
          </a:p>
        </p:txBody>
      </p:sp>
    </p:spTree>
    <p:extLst>
      <p:ext uri="{BB962C8B-B14F-4D97-AF65-F5344CB8AC3E}">
        <p14:creationId xmlns:p14="http://schemas.microsoft.com/office/powerpoint/2010/main" val="440261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8000" dirty="0"/>
              <a:t>FIRE</a:t>
            </a:r>
          </a:p>
        </p:txBody>
      </p:sp>
      <p:sp>
        <p:nvSpPr>
          <p:cNvPr id="3" name="Text Placeholder 2"/>
          <p:cNvSpPr>
            <a:spLocks noGrp="1"/>
          </p:cNvSpPr>
          <p:nvPr>
            <p:ph type="body" idx="1"/>
          </p:nvPr>
        </p:nvSpPr>
        <p:spPr/>
        <p:txBody>
          <a:bodyPr/>
          <a:lstStyle/>
          <a:p>
            <a:endParaRPr lang="en-GB" dirty="0"/>
          </a:p>
        </p:txBody>
      </p:sp>
      <p:pic>
        <p:nvPicPr>
          <p:cNvPr id="4" name="Picture 3"/>
          <p:cNvPicPr>
            <a:picLocks noChangeAspect="1"/>
          </p:cNvPicPr>
          <p:nvPr/>
        </p:nvPicPr>
        <p:blipFill>
          <a:blip r:embed="rId2" cstate="print"/>
          <a:stretch>
            <a:fillRect/>
          </a:stretch>
        </p:blipFill>
        <p:spPr>
          <a:xfrm>
            <a:off x="8632512" y="4374377"/>
            <a:ext cx="383404" cy="717653"/>
          </a:xfrm>
          <a:prstGeom prst="rect">
            <a:avLst/>
          </a:prstGeom>
        </p:spPr>
      </p:pic>
    </p:spTree>
    <p:extLst>
      <p:ext uri="{BB962C8B-B14F-4D97-AF65-F5344CB8AC3E}">
        <p14:creationId xmlns:p14="http://schemas.microsoft.com/office/powerpoint/2010/main" val="3389591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8000" dirty="0"/>
              <a:t>FLOOD</a:t>
            </a:r>
          </a:p>
        </p:txBody>
      </p:sp>
      <p:sp>
        <p:nvSpPr>
          <p:cNvPr id="4" name="Text Placeholder 3"/>
          <p:cNvSpPr>
            <a:spLocks noGrp="1"/>
          </p:cNvSpPr>
          <p:nvPr>
            <p:ph type="body" idx="1"/>
          </p:nvPr>
        </p:nvSpPr>
        <p:spPr/>
        <p:txBody>
          <a:bodyPr/>
          <a:lstStyle/>
          <a:p>
            <a:endParaRPr lang="en-GB" dirty="0"/>
          </a:p>
        </p:txBody>
      </p:sp>
      <p:pic>
        <p:nvPicPr>
          <p:cNvPr id="5" name="Picture 4"/>
          <p:cNvPicPr>
            <a:picLocks noChangeAspect="1"/>
          </p:cNvPicPr>
          <p:nvPr/>
        </p:nvPicPr>
        <p:blipFill>
          <a:blip r:embed="rId2" cstate="print"/>
          <a:stretch>
            <a:fillRect/>
          </a:stretch>
        </p:blipFill>
        <p:spPr>
          <a:xfrm>
            <a:off x="8632512" y="4374377"/>
            <a:ext cx="383404" cy="717653"/>
          </a:xfrm>
          <a:prstGeom prst="rect">
            <a:avLst/>
          </a:prstGeom>
        </p:spPr>
      </p:pic>
    </p:spTree>
    <p:extLst>
      <p:ext uri="{BB962C8B-B14F-4D97-AF65-F5344CB8AC3E}">
        <p14:creationId xmlns:p14="http://schemas.microsoft.com/office/powerpoint/2010/main" val="1935261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771550"/>
            <a:ext cx="7772400" cy="2448272"/>
          </a:xfrm>
        </p:spPr>
        <p:txBody>
          <a:bodyPr>
            <a:noAutofit/>
          </a:bodyPr>
          <a:lstStyle/>
          <a:p>
            <a:pPr>
              <a:lnSpc>
                <a:spcPts val="8500"/>
              </a:lnSpc>
            </a:pPr>
            <a:r>
              <a:rPr lang="en-GB" sz="8000" dirty="0"/>
              <a:t>ESCAPE OF WATER</a:t>
            </a:r>
          </a:p>
        </p:txBody>
      </p:sp>
      <p:pic>
        <p:nvPicPr>
          <p:cNvPr id="3" name="Picture 2"/>
          <p:cNvPicPr>
            <a:picLocks noChangeAspect="1"/>
          </p:cNvPicPr>
          <p:nvPr/>
        </p:nvPicPr>
        <p:blipFill>
          <a:blip r:embed="rId2" cstate="print"/>
          <a:stretch>
            <a:fillRect/>
          </a:stretch>
        </p:blipFill>
        <p:spPr>
          <a:xfrm>
            <a:off x="8632512" y="4374377"/>
            <a:ext cx="383404" cy="717653"/>
          </a:xfrm>
          <a:prstGeom prst="rect">
            <a:avLst/>
          </a:prstGeom>
        </p:spPr>
      </p:pic>
    </p:spTree>
    <p:extLst>
      <p:ext uri="{BB962C8B-B14F-4D97-AF65-F5344CB8AC3E}">
        <p14:creationId xmlns:p14="http://schemas.microsoft.com/office/powerpoint/2010/main" val="207557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claire trevitt\Downloads\shutterstock_65094018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263" b="7418"/>
          <a:stretch/>
        </p:blipFill>
        <p:spPr bwMode="auto">
          <a:xfrm>
            <a:off x="0" y="-1"/>
            <a:ext cx="9147783" cy="514350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4A72AABF-7352-4FA8-AB7A-70881CC66A59}" type="slidenum">
              <a:rPr lang="en-GB" smtClean="0"/>
              <a:pPr/>
              <a:t>23</a:t>
            </a:fld>
            <a:endParaRPr lang="en-GB" dirty="0"/>
          </a:p>
        </p:txBody>
      </p:sp>
      <p:sp>
        <p:nvSpPr>
          <p:cNvPr id="9" name="Content Placeholder 2">
            <a:extLst>
              <a:ext uri="{FF2B5EF4-FFF2-40B4-BE49-F238E27FC236}">
                <a16:creationId xmlns="" xmlns:a16="http://schemas.microsoft.com/office/drawing/2014/main" id="{BA5DC756-3E2A-C242-890B-E23FAAC6F035}"/>
              </a:ext>
            </a:extLst>
          </p:cNvPr>
          <p:cNvSpPr txBox="1">
            <a:spLocks/>
          </p:cNvSpPr>
          <p:nvPr/>
        </p:nvSpPr>
        <p:spPr>
          <a:xfrm>
            <a:off x="457200" y="771550"/>
            <a:ext cx="7859216" cy="382307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sz="3600" dirty="0">
                <a:solidFill>
                  <a:schemeClr val="bg1"/>
                </a:solidFill>
                <a:latin typeface="Arial" panose="020B0604020202020204" pitchFamily="34" charset="0"/>
                <a:cs typeface="Arial" panose="020B0604020202020204" pitchFamily="34" charset="0"/>
              </a:rPr>
              <a:t>Bad News</a:t>
            </a:r>
            <a:endParaRPr lang="en-US" sz="1400" dirty="0">
              <a:solidFill>
                <a:schemeClr val="bg1"/>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a:blip r:embed="rId4" cstate="print"/>
          <a:stretch>
            <a:fillRect/>
          </a:stretch>
        </p:blipFill>
        <p:spPr>
          <a:xfrm>
            <a:off x="8632512" y="4374377"/>
            <a:ext cx="383404" cy="717653"/>
          </a:xfrm>
          <a:prstGeom prst="rect">
            <a:avLst/>
          </a:prstGeom>
        </p:spPr>
      </p:pic>
    </p:spTree>
    <p:extLst>
      <p:ext uri="{BB962C8B-B14F-4D97-AF65-F5344CB8AC3E}">
        <p14:creationId xmlns:p14="http://schemas.microsoft.com/office/powerpoint/2010/main" val="257823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HOW TO DEAL WITH </a:t>
            </a:r>
            <a:r>
              <a:rPr lang="en-GB" dirty="0">
                <a:solidFill>
                  <a:schemeClr val="bg1"/>
                </a:solidFill>
              </a:rPr>
              <a:t>VULNERABLE CUSTOMERS</a:t>
            </a:r>
          </a:p>
        </p:txBody>
      </p:sp>
      <p:sp>
        <p:nvSpPr>
          <p:cNvPr id="3" name="Text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2112518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grayscl/>
          </a:blip>
          <a:srcRect/>
          <a:stretch>
            <a:fillRect/>
          </a:stretch>
        </p:blipFill>
        <p:spPr bwMode="auto">
          <a:xfrm>
            <a:off x="0" y="0"/>
            <a:ext cx="9144000" cy="5143500"/>
          </a:xfrm>
          <a:prstGeom prst="rect">
            <a:avLst/>
          </a:prstGeom>
          <a:noFill/>
          <a:ln w="9525">
            <a:noFill/>
            <a:miter lim="800000"/>
            <a:headEnd/>
            <a:tailEnd/>
          </a:ln>
          <a:effectLst/>
        </p:spPr>
      </p:pic>
      <p:sp>
        <p:nvSpPr>
          <p:cNvPr id="4" name="Slide Number Placeholder 4"/>
          <p:cNvSpPr>
            <a:spLocks noGrp="1"/>
          </p:cNvSpPr>
          <p:nvPr>
            <p:ph type="sldNum" sz="quarter" idx="12"/>
          </p:nvPr>
        </p:nvSpPr>
        <p:spPr>
          <a:xfrm>
            <a:off x="467544" y="4731990"/>
            <a:ext cx="2133600" cy="273844"/>
          </a:xfrm>
        </p:spPr>
        <p:txBody>
          <a:bodyPr/>
          <a:lstStyle/>
          <a:p>
            <a:fld id="{4A72AABF-7352-4FA8-AB7A-70881CC66A59}" type="slidenum">
              <a:rPr lang="en-GB" smtClean="0"/>
              <a:pPr/>
              <a:t>25</a:t>
            </a:fld>
            <a:endParaRPr lang="en-GB" dirty="0"/>
          </a:p>
        </p:txBody>
      </p:sp>
      <p:sp>
        <p:nvSpPr>
          <p:cNvPr id="2" name="Rectangle 1"/>
          <p:cNvSpPr/>
          <p:nvPr/>
        </p:nvSpPr>
        <p:spPr>
          <a:xfrm>
            <a:off x="0" y="627534"/>
            <a:ext cx="3851920" cy="1008112"/>
          </a:xfrm>
          <a:prstGeom prst="rect">
            <a:avLst/>
          </a:prstGeom>
          <a:solidFill>
            <a:srgbClr val="9BBB5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Content Placeholder 2">
            <a:extLst>
              <a:ext uri="{FF2B5EF4-FFF2-40B4-BE49-F238E27FC236}">
                <a16:creationId xmlns="" xmlns:a16="http://schemas.microsoft.com/office/drawing/2014/main" id="{BA5DC756-3E2A-C242-890B-E23FAAC6F035}"/>
              </a:ext>
            </a:extLst>
          </p:cNvPr>
          <p:cNvSpPr txBox="1">
            <a:spLocks/>
          </p:cNvSpPr>
          <p:nvPr/>
        </p:nvSpPr>
        <p:spPr>
          <a:xfrm>
            <a:off x="179512" y="771551"/>
            <a:ext cx="8147248" cy="100811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3600" dirty="0">
                <a:solidFill>
                  <a:schemeClr val="bg1"/>
                </a:solidFill>
                <a:latin typeface="Arial" panose="020B0604020202020204" pitchFamily="34" charset="0"/>
                <a:cs typeface="Arial" panose="020B0604020202020204" pitchFamily="34" charset="0"/>
              </a:rPr>
              <a:t>How are you?</a:t>
            </a:r>
          </a:p>
        </p:txBody>
      </p:sp>
      <p:pic>
        <p:nvPicPr>
          <p:cNvPr id="7" name="Picture 6"/>
          <p:cNvPicPr>
            <a:picLocks noChangeAspect="1"/>
          </p:cNvPicPr>
          <p:nvPr/>
        </p:nvPicPr>
        <p:blipFill>
          <a:blip r:embed="rId4" cstate="print"/>
          <a:stretch>
            <a:fillRect/>
          </a:stretch>
        </p:blipFill>
        <p:spPr>
          <a:xfrm>
            <a:off x="8632512" y="4374377"/>
            <a:ext cx="383404" cy="717653"/>
          </a:xfrm>
          <a:prstGeom prst="rect">
            <a:avLst/>
          </a:prstGeom>
        </p:spPr>
      </p:pic>
    </p:spTree>
    <p:extLst>
      <p:ext uri="{BB962C8B-B14F-4D97-AF65-F5344CB8AC3E}">
        <p14:creationId xmlns:p14="http://schemas.microsoft.com/office/powerpoint/2010/main" val="798026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claire trevitt\Downloads\shutterstock_7010696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96602"/>
            <a:ext cx="9144000" cy="609640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4A72AABF-7352-4FA8-AB7A-70881CC66A59}" type="slidenum">
              <a:rPr lang="en-GB" smtClean="0"/>
              <a:pPr/>
              <a:t>26</a:t>
            </a:fld>
            <a:endParaRPr lang="en-GB" dirty="0"/>
          </a:p>
        </p:txBody>
      </p:sp>
      <p:sp>
        <p:nvSpPr>
          <p:cNvPr id="6" name="Rectangle 5"/>
          <p:cNvSpPr/>
          <p:nvPr/>
        </p:nvSpPr>
        <p:spPr>
          <a:xfrm>
            <a:off x="3383360" y="3651870"/>
            <a:ext cx="5760640" cy="1080120"/>
          </a:xfrm>
          <a:prstGeom prst="rect">
            <a:avLst/>
          </a:prstGeom>
          <a:solidFill>
            <a:srgbClr val="404040">
              <a:alpha val="3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p:cNvSpPr>
            <a:spLocks noGrp="1"/>
          </p:cNvSpPr>
          <p:nvPr>
            <p:ph idx="1"/>
          </p:nvPr>
        </p:nvSpPr>
        <p:spPr>
          <a:xfrm>
            <a:off x="2868960" y="3651870"/>
            <a:ext cx="6275040" cy="1172666"/>
          </a:xfrm>
        </p:spPr>
        <p:txBody>
          <a:bodyPr/>
          <a:lstStyle/>
          <a:p>
            <a:pPr algn="ctr">
              <a:buNone/>
            </a:pPr>
            <a:endParaRPr lang="en-GB" dirty="0" smtClean="0">
              <a:solidFill>
                <a:schemeClr val="bg1"/>
              </a:solidFill>
            </a:endParaRPr>
          </a:p>
          <a:p>
            <a:pPr algn="ctr">
              <a:buNone/>
            </a:pPr>
            <a:r>
              <a:rPr lang="en-GB" dirty="0" smtClean="0">
                <a:solidFill>
                  <a:schemeClr val="bg1"/>
                </a:solidFill>
              </a:rPr>
              <a:t>Let them talk and take the time to listen </a:t>
            </a:r>
            <a:endParaRPr lang="en-GB" dirty="0">
              <a:solidFill>
                <a:schemeClr val="bg1"/>
              </a:solidFill>
            </a:endParaRPr>
          </a:p>
        </p:txBody>
      </p:sp>
      <p:pic>
        <p:nvPicPr>
          <p:cNvPr id="9" name="Picture 8"/>
          <p:cNvPicPr>
            <a:picLocks noChangeAspect="1"/>
          </p:cNvPicPr>
          <p:nvPr/>
        </p:nvPicPr>
        <p:blipFill>
          <a:blip r:embed="rId4" cstate="print"/>
          <a:stretch>
            <a:fillRect/>
          </a:stretch>
        </p:blipFill>
        <p:spPr>
          <a:xfrm>
            <a:off x="8632512" y="4374377"/>
            <a:ext cx="383404" cy="717653"/>
          </a:xfrm>
          <a:prstGeom prst="rect">
            <a:avLst/>
          </a:prstGeom>
        </p:spPr>
      </p:pic>
      <p:sp>
        <p:nvSpPr>
          <p:cNvPr id="8" name="Rectangle 7"/>
          <p:cNvSpPr/>
          <p:nvPr/>
        </p:nvSpPr>
        <p:spPr>
          <a:xfrm>
            <a:off x="0" y="627534"/>
            <a:ext cx="2231232" cy="1008112"/>
          </a:xfrm>
          <a:prstGeom prst="rect">
            <a:avLst/>
          </a:prstGeom>
          <a:solidFill>
            <a:schemeClr val="accent3">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Content Placeholder 2">
            <a:extLst>
              <a:ext uri="{FF2B5EF4-FFF2-40B4-BE49-F238E27FC236}">
                <a16:creationId xmlns="" xmlns:a16="http://schemas.microsoft.com/office/drawing/2014/main" id="{BA5DC756-3E2A-C242-890B-E23FAAC6F035}"/>
              </a:ext>
            </a:extLst>
          </p:cNvPr>
          <p:cNvSpPr txBox="1">
            <a:spLocks/>
          </p:cNvSpPr>
          <p:nvPr/>
        </p:nvSpPr>
        <p:spPr>
          <a:xfrm>
            <a:off x="457200" y="771551"/>
            <a:ext cx="7859216" cy="100811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GB" sz="3600" dirty="0">
                <a:solidFill>
                  <a:schemeClr val="bg1"/>
                </a:solidFill>
                <a:latin typeface="Arial" panose="020B0604020202020204" pitchFamily="34" charset="0"/>
                <a:cs typeface="Arial" panose="020B0604020202020204" pitchFamily="34" charset="0"/>
              </a:rPr>
              <a:t>Listen</a:t>
            </a:r>
          </a:p>
        </p:txBody>
      </p:sp>
    </p:spTree>
    <p:extLst>
      <p:ext uri="{BB962C8B-B14F-4D97-AF65-F5344CB8AC3E}">
        <p14:creationId xmlns:p14="http://schemas.microsoft.com/office/powerpoint/2010/main" val="1044448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stassif\Downloads\AdobeStock_75705668.jpeg"/>
          <p:cNvPicPr>
            <a:picLocks noChangeAspect="1" noChangeArrowheads="1"/>
          </p:cNvPicPr>
          <p:nvPr/>
        </p:nvPicPr>
        <p:blipFill>
          <a:blip r:embed="rId3" cstate="print">
            <a:grayscl/>
          </a:blip>
          <a:srcRect/>
          <a:stretch>
            <a:fillRect/>
          </a:stretch>
        </p:blipFill>
        <p:spPr bwMode="auto">
          <a:xfrm>
            <a:off x="0" y="-236562"/>
            <a:ext cx="9144000" cy="5380062"/>
          </a:xfrm>
          <a:prstGeom prst="rect">
            <a:avLst/>
          </a:prstGeom>
          <a:noFill/>
        </p:spPr>
      </p:pic>
      <p:sp>
        <p:nvSpPr>
          <p:cNvPr id="4" name="Slide Number Placeholder 3"/>
          <p:cNvSpPr>
            <a:spLocks noGrp="1"/>
          </p:cNvSpPr>
          <p:nvPr>
            <p:ph type="sldNum" sz="quarter" idx="12"/>
          </p:nvPr>
        </p:nvSpPr>
        <p:spPr/>
        <p:txBody>
          <a:bodyPr/>
          <a:lstStyle/>
          <a:p>
            <a:fld id="{4A72AABF-7352-4FA8-AB7A-70881CC66A59}" type="slidenum">
              <a:rPr lang="en-GB" smtClean="0"/>
              <a:pPr/>
              <a:t>27</a:t>
            </a:fld>
            <a:endParaRPr lang="en-GB" dirty="0"/>
          </a:p>
        </p:txBody>
      </p:sp>
      <p:pic>
        <p:nvPicPr>
          <p:cNvPr id="7" name="Picture 6"/>
          <p:cNvPicPr>
            <a:picLocks noChangeAspect="1"/>
          </p:cNvPicPr>
          <p:nvPr/>
        </p:nvPicPr>
        <p:blipFill>
          <a:blip r:embed="rId4" cstate="print"/>
          <a:stretch>
            <a:fillRect/>
          </a:stretch>
        </p:blipFill>
        <p:spPr>
          <a:xfrm>
            <a:off x="8632512" y="4374377"/>
            <a:ext cx="383404" cy="717653"/>
          </a:xfrm>
          <a:prstGeom prst="rect">
            <a:avLst/>
          </a:prstGeom>
        </p:spPr>
      </p:pic>
      <p:sp>
        <p:nvSpPr>
          <p:cNvPr id="10" name="Rectangle 9"/>
          <p:cNvSpPr/>
          <p:nvPr/>
        </p:nvSpPr>
        <p:spPr>
          <a:xfrm>
            <a:off x="0" y="411510"/>
            <a:ext cx="9144000" cy="859936"/>
          </a:xfrm>
          <a:prstGeom prst="rect">
            <a:avLst/>
          </a:prstGeom>
          <a:solidFill>
            <a:srgbClr val="9BBB5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Content Placeholder 2">
            <a:extLst>
              <a:ext uri="{FF2B5EF4-FFF2-40B4-BE49-F238E27FC236}">
                <a16:creationId xmlns="" xmlns:a16="http://schemas.microsoft.com/office/drawing/2014/main" id="{BA5DC756-3E2A-C242-890B-E23FAAC6F035}"/>
              </a:ext>
            </a:extLst>
          </p:cNvPr>
          <p:cNvSpPr txBox="1">
            <a:spLocks/>
          </p:cNvSpPr>
          <p:nvPr/>
        </p:nvSpPr>
        <p:spPr>
          <a:xfrm>
            <a:off x="216024" y="555526"/>
            <a:ext cx="8748464" cy="93610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3600" dirty="0">
                <a:solidFill>
                  <a:schemeClr val="bg1"/>
                </a:solidFill>
                <a:latin typeface="Arial" panose="020B0604020202020204" pitchFamily="34" charset="0"/>
                <a:cs typeface="Arial" panose="020B0604020202020204" pitchFamily="34" charset="0"/>
              </a:rPr>
              <a:t>What is important </a:t>
            </a:r>
            <a:r>
              <a:rPr lang="en-GB" sz="3600" dirty="0" smtClean="0">
                <a:solidFill>
                  <a:schemeClr val="bg1"/>
                </a:solidFill>
                <a:latin typeface="Arial" panose="020B0604020202020204" pitchFamily="34" charset="0"/>
                <a:cs typeface="Arial" panose="020B0604020202020204" pitchFamily="34" charset="0"/>
              </a:rPr>
              <a:t>to </a:t>
            </a:r>
            <a:r>
              <a:rPr lang="en-GB" sz="3600" dirty="0">
                <a:solidFill>
                  <a:schemeClr val="bg1"/>
                </a:solidFill>
                <a:latin typeface="Arial" panose="020B0604020202020204" pitchFamily="34" charset="0"/>
                <a:cs typeface="Arial" panose="020B0604020202020204" pitchFamily="34" charset="0"/>
              </a:rPr>
              <a:t>them?</a:t>
            </a:r>
          </a:p>
        </p:txBody>
      </p:sp>
    </p:spTree>
    <p:extLst>
      <p:ext uri="{BB962C8B-B14F-4D97-AF65-F5344CB8AC3E}">
        <p14:creationId xmlns:p14="http://schemas.microsoft.com/office/powerpoint/2010/main" val="1971831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Establish the most important thing to them</a:t>
            </a:r>
          </a:p>
        </p:txBody>
      </p:sp>
      <p:sp>
        <p:nvSpPr>
          <p:cNvPr id="3" name="Content Placeholder 2"/>
          <p:cNvSpPr>
            <a:spLocks noGrp="1"/>
          </p:cNvSpPr>
          <p:nvPr>
            <p:ph idx="1"/>
          </p:nvPr>
        </p:nvSpPr>
        <p:spPr>
          <a:xfrm>
            <a:off x="457200" y="1200151"/>
            <a:ext cx="4762872" cy="3394472"/>
          </a:xfrm>
        </p:spPr>
        <p:txBody>
          <a:bodyPr/>
          <a:lstStyle/>
          <a:p>
            <a:pPr lvl="0"/>
            <a:r>
              <a:rPr lang="en-GB" dirty="0" smtClean="0"/>
              <a:t>What would be the best outcome from the customer’s perspective? </a:t>
            </a:r>
          </a:p>
          <a:p>
            <a:pPr lvl="0"/>
            <a:r>
              <a:rPr lang="en-GB" dirty="0" smtClean="0"/>
              <a:t>What is preventing this best outcome? </a:t>
            </a:r>
          </a:p>
          <a:p>
            <a:pPr lvl="0"/>
            <a:r>
              <a:rPr lang="en-GB" dirty="0" smtClean="0"/>
              <a:t>Can something be done to stop preventing this? </a:t>
            </a:r>
            <a:endParaRPr lang="en-GB" dirty="0"/>
          </a:p>
        </p:txBody>
      </p:sp>
      <p:sp>
        <p:nvSpPr>
          <p:cNvPr id="4" name="Slide Number Placeholder 3"/>
          <p:cNvSpPr>
            <a:spLocks noGrp="1"/>
          </p:cNvSpPr>
          <p:nvPr>
            <p:ph type="sldNum" sz="quarter" idx="12"/>
          </p:nvPr>
        </p:nvSpPr>
        <p:spPr/>
        <p:txBody>
          <a:bodyPr/>
          <a:lstStyle/>
          <a:p>
            <a:fld id="{4A72AABF-7352-4FA8-AB7A-70881CC66A59}" type="slidenum">
              <a:rPr lang="en-GB" smtClean="0"/>
              <a:pPr/>
              <a:t>28</a:t>
            </a:fld>
            <a:endParaRPr lang="en-GB" dirty="0"/>
          </a:p>
        </p:txBody>
      </p:sp>
      <p:pic>
        <p:nvPicPr>
          <p:cNvPr id="5" name="Picture 4" descr="2000px-Emblem-important-green.svg.png"/>
          <p:cNvPicPr>
            <a:picLocks noChangeAspect="1"/>
          </p:cNvPicPr>
          <p:nvPr/>
        </p:nvPicPr>
        <p:blipFill>
          <a:blip r:embed="rId3" cstate="print"/>
          <a:stretch>
            <a:fillRect/>
          </a:stretch>
        </p:blipFill>
        <p:spPr>
          <a:xfrm>
            <a:off x="5364088" y="1275606"/>
            <a:ext cx="2088232" cy="2088232"/>
          </a:xfrm>
          <a:prstGeom prst="rect">
            <a:avLst/>
          </a:prstGeom>
        </p:spPr>
      </p:pic>
    </p:spTree>
    <p:extLst>
      <p:ext uri="{BB962C8B-B14F-4D97-AF65-F5344CB8AC3E}">
        <p14:creationId xmlns:p14="http://schemas.microsoft.com/office/powerpoint/2010/main" val="266138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stassif\Downloads\AdobeStock_36545286.jpeg"/>
          <p:cNvPicPr>
            <a:picLocks noChangeAspect="1" noChangeArrowheads="1"/>
          </p:cNvPicPr>
          <p:nvPr/>
        </p:nvPicPr>
        <p:blipFill>
          <a:blip r:embed="rId3" cstate="print">
            <a:grayscl/>
            <a:lum bright="-12000" contrast="23000"/>
          </a:blip>
          <a:srcRect/>
          <a:stretch>
            <a:fillRect/>
          </a:stretch>
        </p:blipFill>
        <p:spPr bwMode="auto">
          <a:xfrm>
            <a:off x="0" y="0"/>
            <a:ext cx="9144000" cy="5143500"/>
          </a:xfrm>
          <a:prstGeom prst="rect">
            <a:avLst/>
          </a:prstGeom>
          <a:noFill/>
        </p:spPr>
      </p:pic>
      <p:sp>
        <p:nvSpPr>
          <p:cNvPr id="8" name="Rectangle 7"/>
          <p:cNvSpPr/>
          <p:nvPr/>
        </p:nvSpPr>
        <p:spPr>
          <a:xfrm>
            <a:off x="0" y="3363838"/>
            <a:ext cx="9144000" cy="859936"/>
          </a:xfrm>
          <a:prstGeom prst="rect">
            <a:avLst/>
          </a:prstGeom>
          <a:solidFill>
            <a:srgbClr val="9BBB5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fld id="{4A72AABF-7352-4FA8-AB7A-70881CC66A59}" type="slidenum">
              <a:rPr lang="en-GB" smtClean="0"/>
              <a:pPr/>
              <a:t>29</a:t>
            </a:fld>
            <a:endParaRPr lang="en-GB" dirty="0"/>
          </a:p>
        </p:txBody>
      </p:sp>
      <p:sp>
        <p:nvSpPr>
          <p:cNvPr id="6" name="Content Placeholder 2">
            <a:extLst>
              <a:ext uri="{FF2B5EF4-FFF2-40B4-BE49-F238E27FC236}">
                <a16:creationId xmlns="" xmlns:a16="http://schemas.microsoft.com/office/drawing/2014/main" id="{BA5DC756-3E2A-C242-890B-E23FAAC6F035}"/>
              </a:ext>
            </a:extLst>
          </p:cNvPr>
          <p:cNvSpPr txBox="1">
            <a:spLocks/>
          </p:cNvSpPr>
          <p:nvPr/>
        </p:nvSpPr>
        <p:spPr>
          <a:xfrm>
            <a:off x="0" y="3435846"/>
            <a:ext cx="9144000" cy="864096"/>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3600" dirty="0" smtClean="0">
                <a:solidFill>
                  <a:schemeClr val="bg1"/>
                </a:solidFill>
                <a:latin typeface="Arial" panose="020B0604020202020204" pitchFamily="34" charset="0"/>
                <a:cs typeface="Arial" panose="020B0604020202020204" pitchFamily="34" charset="0"/>
              </a:rPr>
              <a:t>Control the number of parties involved</a:t>
            </a:r>
            <a:endParaRPr lang="en-GB" sz="3600" dirty="0">
              <a:solidFill>
                <a:schemeClr val="bg1"/>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4" cstate="print"/>
          <a:stretch>
            <a:fillRect/>
          </a:stretch>
        </p:blipFill>
        <p:spPr>
          <a:xfrm>
            <a:off x="8632512" y="4374377"/>
            <a:ext cx="383404" cy="717653"/>
          </a:xfrm>
          <a:prstGeom prst="rect">
            <a:avLst/>
          </a:prstGeom>
        </p:spPr>
      </p:pic>
    </p:spTree>
    <p:extLst>
      <p:ext uri="{BB962C8B-B14F-4D97-AF65-F5344CB8AC3E}">
        <p14:creationId xmlns:p14="http://schemas.microsoft.com/office/powerpoint/2010/main" val="157307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INTRODUCTION</a:t>
            </a:r>
          </a:p>
        </p:txBody>
      </p:sp>
      <p:sp>
        <p:nvSpPr>
          <p:cNvPr id="3" name="Content Placeholder 2"/>
          <p:cNvSpPr>
            <a:spLocks noGrp="1"/>
          </p:cNvSpPr>
          <p:nvPr>
            <p:ph idx="1"/>
          </p:nvPr>
        </p:nvSpPr>
        <p:spPr/>
        <p:txBody>
          <a:bodyPr/>
          <a:lstStyle/>
          <a:p>
            <a:pPr lvl="0"/>
            <a:r>
              <a:rPr lang="en-GB" dirty="0"/>
              <a:t>Who is vulnerable? Exploring the ‘hidden vulnerable’</a:t>
            </a:r>
          </a:p>
          <a:p>
            <a:pPr lvl="0"/>
            <a:r>
              <a:rPr lang="en-GB" dirty="0"/>
              <a:t>Situations that can cause a Customer to become ‘vulnerable’</a:t>
            </a:r>
          </a:p>
          <a:p>
            <a:pPr lvl="0"/>
            <a:r>
              <a:rPr lang="en-GB" dirty="0"/>
              <a:t>How to identify a vulnerable Customer and tailor your approach. </a:t>
            </a:r>
          </a:p>
          <a:p>
            <a:endParaRPr lang="en-GB" dirty="0"/>
          </a:p>
        </p:txBody>
      </p:sp>
      <p:sp>
        <p:nvSpPr>
          <p:cNvPr id="6" name="Slide Number Placeholder 5"/>
          <p:cNvSpPr>
            <a:spLocks noGrp="1"/>
          </p:cNvSpPr>
          <p:nvPr>
            <p:ph type="sldNum" sz="quarter" idx="12"/>
          </p:nvPr>
        </p:nvSpPr>
        <p:spPr/>
        <p:txBody>
          <a:bodyPr/>
          <a:lstStyle/>
          <a:p>
            <a:fld id="{4A72AABF-7352-4FA8-AB7A-70881CC66A59}" type="slidenum">
              <a:rPr lang="en-GB" smtClean="0"/>
              <a:pPr/>
              <a:t>3</a:t>
            </a:fld>
            <a:endParaRPr lang="en-GB" dirty="0"/>
          </a:p>
        </p:txBody>
      </p:sp>
    </p:spTree>
    <p:extLst>
      <p:ext uri="{BB962C8B-B14F-4D97-AF65-F5344CB8AC3E}">
        <p14:creationId xmlns:p14="http://schemas.microsoft.com/office/powerpoint/2010/main" val="256695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stassif\Downloads\AdobeStock_19729220.jpeg"/>
          <p:cNvPicPr>
            <a:picLocks noChangeAspect="1" noChangeArrowheads="1"/>
          </p:cNvPicPr>
          <p:nvPr/>
        </p:nvPicPr>
        <p:blipFill>
          <a:blip r:embed="rId3" cstate="print">
            <a:grayscl/>
          </a:blip>
          <a:srcRect/>
          <a:stretch>
            <a:fillRect/>
          </a:stretch>
        </p:blipFill>
        <p:spPr bwMode="auto">
          <a:xfrm>
            <a:off x="0" y="0"/>
            <a:ext cx="9144000" cy="5143500"/>
          </a:xfrm>
          <a:prstGeom prst="rect">
            <a:avLst/>
          </a:prstGeom>
          <a:noFill/>
        </p:spPr>
      </p:pic>
      <p:sp>
        <p:nvSpPr>
          <p:cNvPr id="10" name="Rectangle 9"/>
          <p:cNvSpPr/>
          <p:nvPr/>
        </p:nvSpPr>
        <p:spPr>
          <a:xfrm>
            <a:off x="0" y="3363838"/>
            <a:ext cx="9144000" cy="859936"/>
          </a:xfrm>
          <a:prstGeom prst="rect">
            <a:avLst/>
          </a:prstGeom>
          <a:solidFill>
            <a:srgbClr val="9BBB59">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Slide Number Placeholder 3"/>
          <p:cNvSpPr>
            <a:spLocks noGrp="1"/>
          </p:cNvSpPr>
          <p:nvPr>
            <p:ph type="sldNum" sz="quarter" idx="12"/>
          </p:nvPr>
        </p:nvSpPr>
        <p:spPr/>
        <p:txBody>
          <a:bodyPr/>
          <a:lstStyle/>
          <a:p>
            <a:fld id="{4A72AABF-7352-4FA8-AB7A-70881CC66A59}" type="slidenum">
              <a:rPr lang="en-GB" smtClean="0"/>
              <a:pPr/>
              <a:t>30</a:t>
            </a:fld>
            <a:endParaRPr lang="en-GB" dirty="0"/>
          </a:p>
        </p:txBody>
      </p:sp>
      <p:sp>
        <p:nvSpPr>
          <p:cNvPr id="7" name="Content Placeholder 2">
            <a:extLst>
              <a:ext uri="{FF2B5EF4-FFF2-40B4-BE49-F238E27FC236}">
                <a16:creationId xmlns="" xmlns:a16="http://schemas.microsoft.com/office/drawing/2014/main" id="{BA5DC756-3E2A-C242-890B-E23FAAC6F035}"/>
              </a:ext>
            </a:extLst>
          </p:cNvPr>
          <p:cNvSpPr txBox="1">
            <a:spLocks/>
          </p:cNvSpPr>
          <p:nvPr/>
        </p:nvSpPr>
        <p:spPr>
          <a:xfrm>
            <a:off x="0" y="3515230"/>
            <a:ext cx="9144000" cy="85672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en-GB" sz="3600" dirty="0" smtClean="0">
                <a:solidFill>
                  <a:schemeClr val="bg1"/>
                </a:solidFill>
                <a:latin typeface="Arial" panose="020B0604020202020204" pitchFamily="34" charset="0"/>
                <a:cs typeface="Arial" panose="020B0604020202020204" pitchFamily="34" charset="0"/>
              </a:rPr>
              <a:t>Establish best form of communication</a:t>
            </a:r>
            <a:endParaRPr lang="en-GB" sz="3600" dirty="0">
              <a:solidFill>
                <a:schemeClr val="bg1"/>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cstate="print"/>
          <a:stretch>
            <a:fillRect/>
          </a:stretch>
        </p:blipFill>
        <p:spPr>
          <a:xfrm>
            <a:off x="8632512" y="4374377"/>
            <a:ext cx="383404" cy="717653"/>
          </a:xfrm>
          <a:prstGeom prst="rect">
            <a:avLst/>
          </a:prstGeom>
        </p:spPr>
      </p:pic>
    </p:spTree>
    <p:extLst>
      <p:ext uri="{BB962C8B-B14F-4D97-AF65-F5344CB8AC3E}">
        <p14:creationId xmlns:p14="http://schemas.microsoft.com/office/powerpoint/2010/main" val="240822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claire trevitt\Downloads\shutterstock_108194654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78" t="10923" r="13378" b="10948"/>
          <a:stretch/>
        </p:blipFill>
        <p:spPr bwMode="auto">
          <a:xfrm>
            <a:off x="0" y="-1"/>
            <a:ext cx="9144000" cy="514350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4A72AABF-7352-4FA8-AB7A-70881CC66A59}" type="slidenum">
              <a:rPr lang="en-GB" smtClean="0"/>
              <a:pPr/>
              <a:t>31</a:t>
            </a:fld>
            <a:endParaRPr lang="en-GB" dirty="0"/>
          </a:p>
        </p:txBody>
      </p:sp>
      <p:sp>
        <p:nvSpPr>
          <p:cNvPr id="6" name="Content Placeholder 2">
            <a:extLst>
              <a:ext uri="{FF2B5EF4-FFF2-40B4-BE49-F238E27FC236}">
                <a16:creationId xmlns="" xmlns:a16="http://schemas.microsoft.com/office/drawing/2014/main" id="{BA5DC756-3E2A-C242-890B-E23FAAC6F035}"/>
              </a:ext>
            </a:extLst>
          </p:cNvPr>
          <p:cNvSpPr txBox="1">
            <a:spLocks/>
          </p:cNvSpPr>
          <p:nvPr/>
        </p:nvSpPr>
        <p:spPr>
          <a:xfrm>
            <a:off x="539552" y="3939902"/>
            <a:ext cx="8604448" cy="792088"/>
          </a:xfrm>
          <a:prstGeom prst="rect">
            <a:avLst/>
          </a:prstGeom>
          <a:solidFill>
            <a:schemeClr val="bg1">
              <a:lumMod val="85000"/>
              <a:alpha val="24000"/>
            </a:schemeClr>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r">
              <a:buNone/>
            </a:pPr>
            <a:r>
              <a:rPr lang="en-GB" sz="2000" dirty="0" smtClean="0">
                <a:solidFill>
                  <a:schemeClr val="bg1"/>
                </a:solidFill>
              </a:rPr>
              <a:t>It is important to establish with the Insured how they wish to communicate with you, as not all methods of communication are suitable for everyone. </a:t>
            </a:r>
            <a:endParaRPr lang="en-GB" sz="2000" dirty="0">
              <a:solidFill>
                <a:schemeClr val="bg1"/>
              </a:solidFill>
            </a:endParaRPr>
          </a:p>
        </p:txBody>
      </p:sp>
    </p:spTree>
    <p:extLst>
      <p:ext uri="{BB962C8B-B14F-4D97-AF65-F5344CB8AC3E}">
        <p14:creationId xmlns:p14="http://schemas.microsoft.com/office/powerpoint/2010/main" val="240822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72AABF-7352-4FA8-AB7A-70881CC66A59}" type="slidenum">
              <a:rPr lang="en-GB" smtClean="0"/>
              <a:pPr/>
              <a:t>32</a:t>
            </a:fld>
            <a:endParaRPr lang="en-GB" dirty="0"/>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03848" y="627534"/>
            <a:ext cx="2809892" cy="40314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54553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0FB5F86-2AA4-0347-98CC-5AD22C93B657}"/>
              </a:ext>
            </a:extLst>
          </p:cNvPr>
          <p:cNvSpPr>
            <a:spLocks noGrp="1"/>
          </p:cNvSpPr>
          <p:nvPr>
            <p:ph type="title"/>
          </p:nvPr>
        </p:nvSpPr>
        <p:spPr/>
        <p:txBody>
          <a:bodyPr/>
          <a:lstStyle/>
          <a:p>
            <a:r>
              <a:rPr lang="en-US" dirty="0"/>
              <a:t>Think a little more before you tick the box!</a:t>
            </a:r>
          </a:p>
        </p:txBody>
      </p:sp>
      <p:sp>
        <p:nvSpPr>
          <p:cNvPr id="3" name="Content Placeholder 2">
            <a:extLst>
              <a:ext uri="{FF2B5EF4-FFF2-40B4-BE49-F238E27FC236}">
                <a16:creationId xmlns="" xmlns:a16="http://schemas.microsoft.com/office/drawing/2014/main" id="{EC57E1A4-53CF-9848-B72E-4035D46C1871}"/>
              </a:ext>
            </a:extLst>
          </p:cNvPr>
          <p:cNvSpPr>
            <a:spLocks noGrp="1"/>
          </p:cNvSpPr>
          <p:nvPr>
            <p:ph idx="1"/>
          </p:nvPr>
        </p:nvSpPr>
        <p:spPr>
          <a:xfrm>
            <a:off x="457200" y="1200151"/>
            <a:ext cx="8579296" cy="3394472"/>
          </a:xfrm>
        </p:spPr>
        <p:txBody>
          <a:bodyPr/>
          <a:lstStyle/>
          <a:p>
            <a:endParaRPr lang="en-US" dirty="0"/>
          </a:p>
          <a:p>
            <a:endParaRPr lang="en-US" dirty="0"/>
          </a:p>
          <a:p>
            <a:pPr marL="0" indent="0">
              <a:buNone/>
            </a:pPr>
            <a:endParaRPr lang="en-US" dirty="0"/>
          </a:p>
          <a:p>
            <a:endParaRPr lang="en-US" dirty="0"/>
          </a:p>
        </p:txBody>
      </p:sp>
      <p:sp>
        <p:nvSpPr>
          <p:cNvPr id="4" name="Slide Number Placeholder 3">
            <a:extLst>
              <a:ext uri="{FF2B5EF4-FFF2-40B4-BE49-F238E27FC236}">
                <a16:creationId xmlns="" xmlns:a16="http://schemas.microsoft.com/office/drawing/2014/main" id="{7D9B3E3E-77CC-2A46-8743-74A48F688058}"/>
              </a:ext>
            </a:extLst>
          </p:cNvPr>
          <p:cNvSpPr>
            <a:spLocks noGrp="1"/>
          </p:cNvSpPr>
          <p:nvPr>
            <p:ph type="sldNum" sz="quarter" idx="12"/>
          </p:nvPr>
        </p:nvSpPr>
        <p:spPr/>
        <p:txBody>
          <a:bodyPr/>
          <a:lstStyle/>
          <a:p>
            <a:fld id="{4A72AABF-7352-4FA8-AB7A-70881CC66A59}" type="slidenum">
              <a:rPr lang="en-GB" smtClean="0"/>
              <a:pPr/>
              <a:t>4</a:t>
            </a:fld>
            <a:endParaRPr lang="en-GB" dirty="0"/>
          </a:p>
        </p:txBody>
      </p:sp>
      <p:pic>
        <p:nvPicPr>
          <p:cNvPr id="5" name="Picture 4">
            <a:extLst>
              <a:ext uri="{FF2B5EF4-FFF2-40B4-BE49-F238E27FC236}">
                <a16:creationId xmlns="" xmlns:a16="http://schemas.microsoft.com/office/drawing/2014/main" id="{3E539E99-24FC-4A4B-BDF6-8CC6E93A4D85}"/>
              </a:ext>
            </a:extLst>
          </p:cNvPr>
          <p:cNvPicPr>
            <a:picLocks noChangeAspect="1"/>
          </p:cNvPicPr>
          <p:nvPr/>
        </p:nvPicPr>
        <p:blipFill>
          <a:blip r:embed="rId3" cstate="print"/>
          <a:stretch>
            <a:fillRect/>
          </a:stretch>
        </p:blipFill>
        <p:spPr>
          <a:xfrm>
            <a:off x="2537769" y="1041574"/>
            <a:ext cx="3690415" cy="3690415"/>
          </a:xfrm>
          <a:prstGeom prst="rect">
            <a:avLst/>
          </a:prstGeom>
        </p:spPr>
      </p:pic>
    </p:spTree>
    <p:extLst>
      <p:ext uri="{BB962C8B-B14F-4D97-AF65-F5344CB8AC3E}">
        <p14:creationId xmlns:p14="http://schemas.microsoft.com/office/powerpoint/2010/main" val="2988154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claire trevitt\Downloads\shutterstock_77404586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006" b="4560"/>
          <a:stretch/>
        </p:blipFill>
        <p:spPr bwMode="auto">
          <a:xfrm>
            <a:off x="-30650" y="0"/>
            <a:ext cx="9483138"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FCA APPROACH TO CONSUMERS</a:t>
            </a:r>
          </a:p>
        </p:txBody>
      </p:sp>
      <p:sp>
        <p:nvSpPr>
          <p:cNvPr id="3" name="Text Placeholder 2"/>
          <p:cNvSpPr>
            <a:spLocks noGrp="1"/>
          </p:cNvSpPr>
          <p:nvPr>
            <p:ph type="body" idx="1"/>
          </p:nvPr>
        </p:nvSpPr>
        <p:spPr/>
        <p:txBody>
          <a:bodyPr/>
          <a:lstStyle/>
          <a:p>
            <a:r>
              <a:rPr lang="en-GB" dirty="0"/>
              <a:t>STATISTICS</a:t>
            </a:r>
          </a:p>
        </p:txBody>
      </p:sp>
      <p:pic>
        <p:nvPicPr>
          <p:cNvPr id="5" name="Picture 4"/>
          <p:cNvPicPr>
            <a:picLocks noChangeAspect="1"/>
          </p:cNvPicPr>
          <p:nvPr/>
        </p:nvPicPr>
        <p:blipFill>
          <a:blip r:embed="rId3" cstate="print"/>
          <a:stretch>
            <a:fillRect/>
          </a:stretch>
        </p:blipFill>
        <p:spPr>
          <a:xfrm>
            <a:off x="8632512" y="4374377"/>
            <a:ext cx="383404" cy="717653"/>
          </a:xfrm>
          <a:prstGeom prst="rect">
            <a:avLst/>
          </a:prstGeom>
        </p:spPr>
      </p:pic>
    </p:spTree>
    <p:extLst>
      <p:ext uri="{BB962C8B-B14F-4D97-AF65-F5344CB8AC3E}">
        <p14:creationId xmlns:p14="http://schemas.microsoft.com/office/powerpoint/2010/main" val="111489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72AABF-7352-4FA8-AB7A-70881CC66A59}" type="slidenum">
              <a:rPr lang="en-GB" smtClean="0"/>
              <a:pPr/>
              <a:t>6</a:t>
            </a:fld>
            <a:endParaRPr lang="en-GB" dirty="0"/>
          </a:p>
        </p:txBody>
      </p:sp>
      <p:sp>
        <p:nvSpPr>
          <p:cNvPr id="4" name="Content Placeholder 2">
            <a:extLst>
              <a:ext uri="{FF2B5EF4-FFF2-40B4-BE49-F238E27FC236}">
                <a16:creationId xmlns="" xmlns:a16="http://schemas.microsoft.com/office/drawing/2014/main" id="{BA5DC756-3E2A-C242-890B-E23FAAC6F035}"/>
              </a:ext>
            </a:extLst>
          </p:cNvPr>
          <p:cNvSpPr txBox="1">
            <a:spLocks/>
          </p:cNvSpPr>
          <p:nvPr/>
        </p:nvSpPr>
        <p:spPr>
          <a:xfrm>
            <a:off x="457200" y="771550"/>
            <a:ext cx="5645311" cy="382307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tabLst>
                <a:tab pos="2509838" algn="l"/>
              </a:tabLst>
            </a:pPr>
            <a:r>
              <a:rPr lang="en-US" sz="3600" b="1" dirty="0">
                <a:solidFill>
                  <a:schemeClr val="tx1">
                    <a:lumMod val="75000"/>
                    <a:lumOff val="25000"/>
                  </a:schemeClr>
                </a:solidFill>
                <a:latin typeface="Arial" panose="020B0604020202020204" pitchFamily="34" charset="0"/>
                <a:cs typeface="Arial" panose="020B0604020202020204" pitchFamily="34" charset="0"/>
              </a:rPr>
              <a:t>Cancer</a:t>
            </a:r>
          </a:p>
          <a:p>
            <a:pPr marL="0" indent="0">
              <a:buNone/>
            </a:pPr>
            <a:r>
              <a:rPr lang="en-US" sz="3600" dirty="0">
                <a:solidFill>
                  <a:schemeClr val="tx1">
                    <a:lumMod val="75000"/>
                    <a:lumOff val="25000"/>
                  </a:schemeClr>
                </a:solidFill>
                <a:latin typeface="Arial" panose="020B0604020202020204" pitchFamily="34" charset="0"/>
                <a:cs typeface="Arial" panose="020B0604020202020204" pitchFamily="34" charset="0"/>
              </a:rPr>
              <a:t>By 2020 half of the UK population can be expected to be diagnosed with cancer as some point in their lives.</a:t>
            </a:r>
          </a:p>
          <a:p>
            <a:pPr marL="0" indent="0">
              <a:spcBef>
                <a:spcPts val="600"/>
              </a:spcBef>
              <a:buFont typeface="Arial" panose="020B0604020202020204" pitchFamily="34" charset="0"/>
              <a:buNone/>
            </a:pPr>
            <a:r>
              <a:rPr lang="en-US" sz="1400" dirty="0">
                <a:solidFill>
                  <a:schemeClr val="tx1">
                    <a:lumMod val="75000"/>
                    <a:lumOff val="25000"/>
                  </a:schemeClr>
                </a:solidFill>
                <a:latin typeface="Arial" panose="020B0604020202020204" pitchFamily="34" charset="0"/>
                <a:cs typeface="Arial" panose="020B0604020202020204" pitchFamily="34" charset="0"/>
              </a:rPr>
              <a:t>Source: FCA - Consumer Vulnerability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41582" y="342164"/>
            <a:ext cx="2906882" cy="4605850"/>
          </a:xfrm>
          <a:prstGeom prst="rect">
            <a:avLst/>
          </a:prstGeom>
        </p:spPr>
      </p:pic>
    </p:spTree>
    <p:extLst>
      <p:ext uri="{BB962C8B-B14F-4D97-AF65-F5344CB8AC3E}">
        <p14:creationId xmlns:p14="http://schemas.microsoft.com/office/powerpoint/2010/main" val="3226424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claire trevitt\Downloads\shutterstock_77404586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006" b="4560"/>
          <a:stretch/>
        </p:blipFill>
        <p:spPr bwMode="auto">
          <a:xfrm>
            <a:off x="-30650" y="0"/>
            <a:ext cx="9483138"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FCA APPROACH TO CONSUMERS</a:t>
            </a:r>
          </a:p>
        </p:txBody>
      </p:sp>
      <p:sp>
        <p:nvSpPr>
          <p:cNvPr id="3" name="Text Placeholder 2"/>
          <p:cNvSpPr>
            <a:spLocks noGrp="1"/>
          </p:cNvSpPr>
          <p:nvPr>
            <p:ph type="body" idx="1"/>
          </p:nvPr>
        </p:nvSpPr>
        <p:spPr/>
        <p:txBody>
          <a:bodyPr/>
          <a:lstStyle/>
          <a:p>
            <a:r>
              <a:rPr lang="en-GB" dirty="0"/>
              <a:t>STATISTICS</a:t>
            </a:r>
          </a:p>
        </p:txBody>
      </p:sp>
      <p:pic>
        <p:nvPicPr>
          <p:cNvPr id="5" name="Picture 4"/>
          <p:cNvPicPr>
            <a:picLocks noChangeAspect="1"/>
          </p:cNvPicPr>
          <p:nvPr/>
        </p:nvPicPr>
        <p:blipFill>
          <a:blip r:embed="rId3" cstate="print"/>
          <a:stretch>
            <a:fillRect/>
          </a:stretch>
        </p:blipFill>
        <p:spPr>
          <a:xfrm>
            <a:off x="8632512" y="4374377"/>
            <a:ext cx="383404" cy="717653"/>
          </a:xfrm>
          <a:prstGeom prst="rect">
            <a:avLst/>
          </a:prstGeom>
        </p:spPr>
      </p:pic>
    </p:spTree>
    <p:extLst>
      <p:ext uri="{BB962C8B-B14F-4D97-AF65-F5344CB8AC3E}">
        <p14:creationId xmlns:p14="http://schemas.microsoft.com/office/powerpoint/2010/main" val="26172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4A72AABF-7352-4FA8-AB7A-70881CC66A59}" type="slidenum">
              <a:rPr lang="en-GB" smtClean="0"/>
              <a:pPr/>
              <a:t>8</a:t>
            </a:fld>
            <a:endParaRPr lang="en-GB" dirty="0"/>
          </a:p>
        </p:txBody>
      </p:sp>
      <p:sp>
        <p:nvSpPr>
          <p:cNvPr id="4" name="Content Placeholder 2">
            <a:extLst>
              <a:ext uri="{FF2B5EF4-FFF2-40B4-BE49-F238E27FC236}">
                <a16:creationId xmlns="" xmlns:a16="http://schemas.microsoft.com/office/drawing/2014/main" id="{BA5DC756-3E2A-C242-890B-E23FAAC6F035}"/>
              </a:ext>
            </a:extLst>
          </p:cNvPr>
          <p:cNvSpPr txBox="1">
            <a:spLocks/>
          </p:cNvSpPr>
          <p:nvPr/>
        </p:nvSpPr>
        <p:spPr>
          <a:xfrm>
            <a:off x="457200" y="771550"/>
            <a:ext cx="5842992" cy="382307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tabLst>
                <a:tab pos="2509838" algn="l"/>
              </a:tabLst>
            </a:pPr>
            <a:r>
              <a:rPr lang="en-US" sz="3600" b="1" dirty="0">
                <a:solidFill>
                  <a:schemeClr val="tx1">
                    <a:lumMod val="75000"/>
                    <a:lumOff val="25000"/>
                  </a:schemeClr>
                </a:solidFill>
                <a:latin typeface="Arial" panose="020B0604020202020204" pitchFamily="34" charset="0"/>
                <a:cs typeface="Arial" panose="020B0604020202020204" pitchFamily="34" charset="0"/>
              </a:rPr>
              <a:t>Old Age</a:t>
            </a:r>
          </a:p>
          <a:p>
            <a:pPr marL="0" indent="0">
              <a:buNone/>
            </a:pPr>
            <a:r>
              <a:rPr lang="en-US" dirty="0">
                <a:solidFill>
                  <a:schemeClr val="tx1">
                    <a:lumMod val="75000"/>
                    <a:lumOff val="25000"/>
                  </a:schemeClr>
                </a:solidFill>
                <a:latin typeface="Arial" panose="020B0604020202020204" pitchFamily="34" charset="0"/>
                <a:cs typeface="Arial" panose="020B0604020202020204" pitchFamily="34" charset="0"/>
              </a:rPr>
              <a:t>Over 1.4m people in the UK are aged over 85. The number of people over 85 is predicted to double in the next 20 years, and nearly treble in the next 30 years.</a:t>
            </a:r>
          </a:p>
          <a:p>
            <a:pPr marL="0" indent="0">
              <a:spcBef>
                <a:spcPts val="600"/>
              </a:spcBef>
              <a:buFont typeface="Arial" panose="020B0604020202020204" pitchFamily="34" charset="0"/>
              <a:buNone/>
            </a:pPr>
            <a:r>
              <a:rPr lang="en-US" sz="1400" dirty="0">
                <a:solidFill>
                  <a:schemeClr val="tx1">
                    <a:lumMod val="75000"/>
                    <a:lumOff val="25000"/>
                  </a:schemeClr>
                </a:solidFill>
                <a:latin typeface="Arial" panose="020B0604020202020204" pitchFamily="34" charset="0"/>
                <a:cs typeface="Arial" panose="020B0604020202020204" pitchFamily="34" charset="0"/>
              </a:rPr>
              <a:t>Source: FCA - Consumer Vulnerability</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0502" y="426051"/>
            <a:ext cx="2963191" cy="2257035"/>
          </a:xfrm>
          <a:prstGeom prst="rect">
            <a:avLst/>
          </a:prstGeom>
        </p:spPr>
      </p:pic>
    </p:spTree>
    <p:extLst>
      <p:ext uri="{BB962C8B-B14F-4D97-AF65-F5344CB8AC3E}">
        <p14:creationId xmlns:p14="http://schemas.microsoft.com/office/powerpoint/2010/main" val="327402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claire trevitt\Downloads\shutterstock_77404586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006" b="4560"/>
          <a:stretch/>
        </p:blipFill>
        <p:spPr bwMode="auto">
          <a:xfrm>
            <a:off x="-30650" y="0"/>
            <a:ext cx="9483138"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GB" dirty="0"/>
              <a:t>FCA APPROACH TO CONSUMERS</a:t>
            </a:r>
          </a:p>
        </p:txBody>
      </p:sp>
      <p:sp>
        <p:nvSpPr>
          <p:cNvPr id="3" name="Text Placeholder 2"/>
          <p:cNvSpPr>
            <a:spLocks noGrp="1"/>
          </p:cNvSpPr>
          <p:nvPr>
            <p:ph type="body" idx="1"/>
          </p:nvPr>
        </p:nvSpPr>
        <p:spPr/>
        <p:txBody>
          <a:bodyPr/>
          <a:lstStyle/>
          <a:p>
            <a:r>
              <a:rPr lang="en-GB" dirty="0"/>
              <a:t>STATISTICS</a:t>
            </a:r>
          </a:p>
        </p:txBody>
      </p:sp>
      <p:pic>
        <p:nvPicPr>
          <p:cNvPr id="5" name="Picture 4"/>
          <p:cNvPicPr>
            <a:picLocks noChangeAspect="1"/>
          </p:cNvPicPr>
          <p:nvPr/>
        </p:nvPicPr>
        <p:blipFill>
          <a:blip r:embed="rId3" cstate="print"/>
          <a:stretch>
            <a:fillRect/>
          </a:stretch>
        </p:blipFill>
        <p:spPr>
          <a:xfrm>
            <a:off x="8632512" y="4374377"/>
            <a:ext cx="383404" cy="717653"/>
          </a:xfrm>
          <a:prstGeom prst="rect">
            <a:avLst/>
          </a:prstGeom>
        </p:spPr>
      </p:pic>
    </p:spTree>
    <p:extLst>
      <p:ext uri="{BB962C8B-B14F-4D97-AF65-F5344CB8AC3E}">
        <p14:creationId xmlns:p14="http://schemas.microsoft.com/office/powerpoint/2010/main" val="26172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7183</TotalTime>
  <Words>554</Words>
  <Application>Microsoft Office PowerPoint</Application>
  <PresentationFormat>On-screen Show (16:9)</PresentationFormat>
  <Paragraphs>113</Paragraphs>
  <Slides>32</Slides>
  <Notes>17</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VULNERABLE CUSTOMERS</vt:lpstr>
      <vt:lpstr>PowerPoint Presentation</vt:lpstr>
      <vt:lpstr>INTRODUCTION</vt:lpstr>
      <vt:lpstr>Think a little more before you tick the box!</vt:lpstr>
      <vt:lpstr>FCA APPROACH TO CONSUMERS</vt:lpstr>
      <vt:lpstr>PowerPoint Presentation</vt:lpstr>
      <vt:lpstr>FCA APPROACH TO CONSUMERS</vt:lpstr>
      <vt:lpstr>PowerPoint Presentation</vt:lpstr>
      <vt:lpstr>FCA APPROACH TO CONSUMERS</vt:lpstr>
      <vt:lpstr>PowerPoint Presentation</vt:lpstr>
      <vt:lpstr>Who is a Vulnerable Customer ?</vt:lpstr>
      <vt:lpstr>PowerPoint Presentation</vt:lpstr>
      <vt:lpstr>PowerPoint Presentation</vt:lpstr>
      <vt:lpstr>PowerPoint Presentation</vt:lpstr>
      <vt:lpstr>Who is a Vulnerable Customer?</vt:lpstr>
      <vt:lpstr>PowerPoint Presentation</vt:lpstr>
      <vt:lpstr>Who is a Vulnerable Customer?</vt:lpstr>
      <vt:lpstr>SITUATIONS</vt:lpstr>
      <vt:lpstr>PowerPoint Presentation</vt:lpstr>
      <vt:lpstr>FIRE</vt:lpstr>
      <vt:lpstr>FLOOD</vt:lpstr>
      <vt:lpstr>ESCAPE OF WATER</vt:lpstr>
      <vt:lpstr>PowerPoint Presentation</vt:lpstr>
      <vt:lpstr>HOW TO DEAL WITH VULNERABLE CUSTOMERS</vt:lpstr>
      <vt:lpstr>PowerPoint Presentation</vt:lpstr>
      <vt:lpstr>PowerPoint Presentation</vt:lpstr>
      <vt:lpstr>PowerPoint Presentation</vt:lpstr>
      <vt:lpstr>Establish the most important thing to them</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Trevitt</dc:creator>
  <cp:lastModifiedBy>Adam Clarke</cp:lastModifiedBy>
  <cp:revision>119</cp:revision>
  <dcterms:created xsi:type="dcterms:W3CDTF">2018-07-31T10:54:48Z</dcterms:created>
  <dcterms:modified xsi:type="dcterms:W3CDTF">2019-03-11T13:22:58Z</dcterms:modified>
</cp:coreProperties>
</file>