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8"/>
  </p:notesMasterIdLst>
  <p:sldIdLst>
    <p:sldId id="345" r:id="rId5"/>
    <p:sldId id="338" r:id="rId6"/>
    <p:sldId id="370" r:id="rId7"/>
    <p:sldId id="339" r:id="rId8"/>
    <p:sldId id="382" r:id="rId9"/>
    <p:sldId id="319" r:id="rId10"/>
    <p:sldId id="366" r:id="rId11"/>
    <p:sldId id="314" r:id="rId12"/>
    <p:sldId id="350" r:id="rId13"/>
    <p:sldId id="315" r:id="rId14"/>
    <p:sldId id="355" r:id="rId15"/>
    <p:sldId id="316" r:id="rId16"/>
    <p:sldId id="317" r:id="rId17"/>
    <p:sldId id="320" r:id="rId18"/>
    <p:sldId id="348" r:id="rId19"/>
    <p:sldId id="358" r:id="rId20"/>
    <p:sldId id="357" r:id="rId21"/>
    <p:sldId id="360" r:id="rId22"/>
    <p:sldId id="326" r:id="rId23"/>
    <p:sldId id="323" r:id="rId24"/>
    <p:sldId id="335" r:id="rId25"/>
    <p:sldId id="332" r:id="rId26"/>
    <p:sldId id="373" r:id="rId27"/>
    <p:sldId id="331" r:id="rId28"/>
    <p:sldId id="374" r:id="rId29"/>
    <p:sldId id="359" r:id="rId30"/>
    <p:sldId id="381" r:id="rId31"/>
    <p:sldId id="376" r:id="rId32"/>
    <p:sldId id="377" r:id="rId33"/>
    <p:sldId id="380" r:id="rId34"/>
    <p:sldId id="378" r:id="rId35"/>
    <p:sldId id="379" r:id="rId36"/>
    <p:sldId id="334" r:id="rId37"/>
    <p:sldId id="327" r:id="rId38"/>
    <p:sldId id="367" r:id="rId39"/>
    <p:sldId id="375" r:id="rId40"/>
    <p:sldId id="341" r:id="rId41"/>
    <p:sldId id="343" r:id="rId42"/>
    <p:sldId id="365" r:id="rId43"/>
    <p:sldId id="330" r:id="rId44"/>
    <p:sldId id="318" r:id="rId45"/>
    <p:sldId id="344" r:id="rId46"/>
    <p:sldId id="346" r:id="rId47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FC0"/>
    <a:srgbClr val="B5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305"/>
        <p:guide pos="5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Insurance</a:t>
            </a:r>
            <a:r>
              <a:rPr lang="en-US"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Brokers that are CII members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15-4DF7-BAA7-6725494841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15-4DF7-BAA7-6725494841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15-4DF7-BAA7-6725494841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15-4DF7-BAA7-6725494841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15-4DF7-BAA7-67254948414E}"/>
              </c:ext>
            </c:extLst>
          </c:dPt>
          <c:cat>
            <c:strRef>
              <c:f>Sheet1!$A$2:$A$6</c:f>
              <c:strCache>
                <c:ptCount val="5"/>
                <c:pt idx="0">
                  <c:v>Cert CII </c:v>
                </c:pt>
                <c:pt idx="1">
                  <c:v>Dip CII </c:v>
                </c:pt>
                <c:pt idx="2">
                  <c:v>FCII/ACII </c:v>
                </c:pt>
                <c:pt idx="3">
                  <c:v>Chartered Broker </c:v>
                </c:pt>
                <c:pt idx="4">
                  <c:v>Unqualified/Studying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7469</c:v>
                </c:pt>
                <c:pt idx="1">
                  <c:v>2018</c:v>
                </c:pt>
                <c:pt idx="2">
                  <c:v>5791</c:v>
                </c:pt>
                <c:pt idx="3">
                  <c:v>2494</c:v>
                </c:pt>
                <c:pt idx="4">
                  <c:v>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D-4414-8521-9876FB486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D4962-76FB-4042-8A6B-267089818B6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50C9D-0C31-455B-B28A-437B07953CF2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Accelerating factors</a:t>
          </a:r>
        </a:p>
      </dgm:t>
    </dgm:pt>
    <dgm:pt modelId="{C5C52D73-D41D-4151-9131-730F0A1A5A90}" type="parTrans" cxnId="{07512349-8BFB-410F-9225-3FBBE74EE9E8}">
      <dgm:prSet/>
      <dgm:spPr/>
      <dgm:t>
        <a:bodyPr/>
        <a:lstStyle/>
        <a:p>
          <a:endParaRPr lang="en-US"/>
        </a:p>
      </dgm:t>
    </dgm:pt>
    <dgm:pt modelId="{DEC6F965-E20C-47FE-8514-21957C623FAE}" type="sibTrans" cxnId="{07512349-8BFB-410F-9225-3FBBE74EE9E8}">
      <dgm:prSet/>
      <dgm:spPr/>
      <dgm:t>
        <a:bodyPr/>
        <a:lstStyle/>
        <a:p>
          <a:endParaRPr lang="en-US"/>
        </a:p>
      </dgm:t>
    </dgm:pt>
    <dgm:pt modelId="{446E6B75-E50D-42D1-9325-A0E69F5F5194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Retarding factors</a:t>
          </a:r>
        </a:p>
      </dgm:t>
    </dgm:pt>
    <dgm:pt modelId="{3F184E93-4B7A-4BAB-A8DD-B1D96A20E60C}" type="parTrans" cxnId="{F4439F13-1BAB-4727-804C-0E09315C5740}">
      <dgm:prSet/>
      <dgm:spPr/>
      <dgm:t>
        <a:bodyPr/>
        <a:lstStyle/>
        <a:p>
          <a:endParaRPr lang="en-US"/>
        </a:p>
      </dgm:t>
    </dgm:pt>
    <dgm:pt modelId="{5BEA5DC6-8FF6-4665-89E3-D5D31049052A}" type="sibTrans" cxnId="{F4439F13-1BAB-4727-804C-0E09315C5740}">
      <dgm:prSet/>
      <dgm:spPr/>
      <dgm:t>
        <a:bodyPr/>
        <a:lstStyle/>
        <a:p>
          <a:endParaRPr lang="en-US"/>
        </a:p>
      </dgm:t>
    </dgm:pt>
    <dgm:pt modelId="{6F064561-55EA-4219-A8DA-D76E0CD869EF}" type="pres">
      <dgm:prSet presAssocID="{D3CD4962-76FB-4042-8A6B-267089818B6B}" presName="compositeShape" presStyleCnt="0">
        <dgm:presLayoutVars>
          <dgm:chMax val="2"/>
          <dgm:dir/>
          <dgm:resizeHandles val="exact"/>
        </dgm:presLayoutVars>
      </dgm:prSet>
      <dgm:spPr/>
    </dgm:pt>
    <dgm:pt modelId="{022BE993-CD47-4B14-80EB-D1AFCE147D53}" type="pres">
      <dgm:prSet presAssocID="{D3CD4962-76FB-4042-8A6B-267089818B6B}" presName="divider" presStyleLbl="fgShp" presStyleIdx="0" presStyleCnt="1"/>
      <dgm:spPr/>
    </dgm:pt>
    <dgm:pt modelId="{9A76619A-2301-4EA7-8429-29C88D0B3708}" type="pres">
      <dgm:prSet presAssocID="{9CE50C9D-0C31-455B-B28A-437B07953CF2}" presName="downArrow" presStyleLbl="node1" presStyleIdx="0" presStyleCnt="2"/>
      <dgm:spPr/>
    </dgm:pt>
    <dgm:pt modelId="{F91C6E2C-F516-44B3-9910-718032B139DA}" type="pres">
      <dgm:prSet presAssocID="{9CE50C9D-0C31-455B-B28A-437B07953CF2}" presName="downArrowText" presStyleLbl="revTx" presStyleIdx="0" presStyleCnt="2" custScaleX="123690">
        <dgm:presLayoutVars>
          <dgm:bulletEnabled val="1"/>
        </dgm:presLayoutVars>
      </dgm:prSet>
      <dgm:spPr/>
    </dgm:pt>
    <dgm:pt modelId="{6829257F-573A-49B8-BED7-02FDA0792C6D}" type="pres">
      <dgm:prSet presAssocID="{446E6B75-E50D-42D1-9325-A0E69F5F5194}" presName="upArrow" presStyleLbl="node1" presStyleIdx="1" presStyleCnt="2"/>
      <dgm:spPr/>
    </dgm:pt>
    <dgm:pt modelId="{29E9BB5A-2520-4310-8AFF-F4177ECE5E91}" type="pres">
      <dgm:prSet presAssocID="{446E6B75-E50D-42D1-9325-A0E69F5F5194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85CD0710-1832-49E6-8186-B165B0581DA3}" type="presOf" srcId="{D3CD4962-76FB-4042-8A6B-267089818B6B}" destId="{6F064561-55EA-4219-A8DA-D76E0CD869EF}" srcOrd="0" destOrd="0" presId="urn:microsoft.com/office/officeart/2005/8/layout/arrow3"/>
    <dgm:cxn modelId="{F4439F13-1BAB-4727-804C-0E09315C5740}" srcId="{D3CD4962-76FB-4042-8A6B-267089818B6B}" destId="{446E6B75-E50D-42D1-9325-A0E69F5F5194}" srcOrd="1" destOrd="0" parTransId="{3F184E93-4B7A-4BAB-A8DD-B1D96A20E60C}" sibTransId="{5BEA5DC6-8FF6-4665-89E3-D5D31049052A}"/>
    <dgm:cxn modelId="{07512349-8BFB-410F-9225-3FBBE74EE9E8}" srcId="{D3CD4962-76FB-4042-8A6B-267089818B6B}" destId="{9CE50C9D-0C31-455B-B28A-437B07953CF2}" srcOrd="0" destOrd="0" parTransId="{C5C52D73-D41D-4151-9131-730F0A1A5A90}" sibTransId="{DEC6F965-E20C-47FE-8514-21957C623FAE}"/>
    <dgm:cxn modelId="{9ADBF1AD-0828-4F83-BA79-D4D1C0B9F6E0}" type="presOf" srcId="{446E6B75-E50D-42D1-9325-A0E69F5F5194}" destId="{29E9BB5A-2520-4310-8AFF-F4177ECE5E91}" srcOrd="0" destOrd="0" presId="urn:microsoft.com/office/officeart/2005/8/layout/arrow3"/>
    <dgm:cxn modelId="{3A16CED8-2228-4E57-835B-49363137F849}" type="presOf" srcId="{9CE50C9D-0C31-455B-B28A-437B07953CF2}" destId="{F91C6E2C-F516-44B3-9910-718032B139DA}" srcOrd="0" destOrd="0" presId="urn:microsoft.com/office/officeart/2005/8/layout/arrow3"/>
    <dgm:cxn modelId="{6298FBDF-9627-4AD4-9488-1C6512287B98}" type="presParOf" srcId="{6F064561-55EA-4219-A8DA-D76E0CD869EF}" destId="{022BE993-CD47-4B14-80EB-D1AFCE147D53}" srcOrd="0" destOrd="0" presId="urn:microsoft.com/office/officeart/2005/8/layout/arrow3"/>
    <dgm:cxn modelId="{EB2AA57B-B5E9-459E-97A9-676ED2F63EA9}" type="presParOf" srcId="{6F064561-55EA-4219-A8DA-D76E0CD869EF}" destId="{9A76619A-2301-4EA7-8429-29C88D0B3708}" srcOrd="1" destOrd="0" presId="urn:microsoft.com/office/officeart/2005/8/layout/arrow3"/>
    <dgm:cxn modelId="{4B62B9AA-CC2C-459F-8F7F-99634ADC9CD7}" type="presParOf" srcId="{6F064561-55EA-4219-A8DA-D76E0CD869EF}" destId="{F91C6E2C-F516-44B3-9910-718032B139DA}" srcOrd="2" destOrd="0" presId="urn:microsoft.com/office/officeart/2005/8/layout/arrow3"/>
    <dgm:cxn modelId="{C707216F-C633-49CD-A80F-94BD2BBEA8E5}" type="presParOf" srcId="{6F064561-55EA-4219-A8DA-D76E0CD869EF}" destId="{6829257F-573A-49B8-BED7-02FDA0792C6D}" srcOrd="3" destOrd="0" presId="urn:microsoft.com/office/officeart/2005/8/layout/arrow3"/>
    <dgm:cxn modelId="{9133DD07-F4D2-4A60-8AD7-B9CCB772E53B}" type="presParOf" srcId="{6F064561-55EA-4219-A8DA-D76E0CD869EF}" destId="{29E9BB5A-2520-4310-8AFF-F4177ECE5E9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BE993-CD47-4B14-80EB-D1AFCE147D53}">
      <dsp:nvSpPr>
        <dsp:cNvPr id="0" name=""/>
        <dsp:cNvSpPr/>
      </dsp:nvSpPr>
      <dsp:spPr>
        <a:xfrm rot="21300000">
          <a:off x="11394" y="1009927"/>
          <a:ext cx="3690229" cy="42258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6619A-2301-4EA7-8429-29C88D0B3708}">
      <dsp:nvSpPr>
        <dsp:cNvPr id="0" name=""/>
        <dsp:cNvSpPr/>
      </dsp:nvSpPr>
      <dsp:spPr>
        <a:xfrm>
          <a:off x="445562" y="122122"/>
          <a:ext cx="1113905" cy="97697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C6E2C-F516-44B3-9910-718032B139DA}">
      <dsp:nvSpPr>
        <dsp:cNvPr id="0" name=""/>
        <dsp:cNvSpPr/>
      </dsp:nvSpPr>
      <dsp:spPr>
        <a:xfrm>
          <a:off x="1827161" y="0"/>
          <a:ext cx="1469642" cy="102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Accelerating factors</a:t>
          </a:r>
        </a:p>
      </dsp:txBody>
      <dsp:txXfrm>
        <a:off x="1827161" y="0"/>
        <a:ext cx="1469642" cy="1025825"/>
      </dsp:txXfrm>
    </dsp:sp>
    <dsp:sp modelId="{6829257F-573A-49B8-BED7-02FDA0792C6D}">
      <dsp:nvSpPr>
        <dsp:cNvPr id="0" name=""/>
        <dsp:cNvSpPr/>
      </dsp:nvSpPr>
      <dsp:spPr>
        <a:xfrm>
          <a:off x="2153550" y="1343342"/>
          <a:ext cx="1113905" cy="97697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9BB5A-2520-4310-8AFF-F4177ECE5E91}">
      <dsp:nvSpPr>
        <dsp:cNvPr id="0" name=""/>
        <dsp:cNvSpPr/>
      </dsp:nvSpPr>
      <dsp:spPr>
        <a:xfrm>
          <a:off x="556952" y="1416615"/>
          <a:ext cx="1188165" cy="102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Retarding factors</a:t>
          </a:r>
        </a:p>
      </dsp:txBody>
      <dsp:txXfrm>
        <a:off x="556952" y="1416615"/>
        <a:ext cx="1188165" cy="102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07DB5-9B08-4697-AB5C-AE31ADE9FB5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DD6EB-EA35-4054-887A-5C92907EE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8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D6EB-EA35-4054-887A-5C92907EE0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71153" y="1519505"/>
            <a:ext cx="7240515" cy="1716140"/>
            <a:chOff x="1471153" y="1519505"/>
            <a:chExt cx="7240515" cy="1716140"/>
          </a:xfrm>
        </p:grpSpPr>
        <p:pic>
          <p:nvPicPr>
            <p:cNvPr id="8" name="Picture 7" descr="128x128x120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153" y="1519505"/>
              <a:ext cx="5761851" cy="11669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40519" y="2773980"/>
              <a:ext cx="4771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Light"/>
                  <a:cs typeface="Montserrat ExtraLight"/>
                </a:rPr>
                <a:t>Protect your business. Properly.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01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1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:a16="http://schemas.microsoft.com/office/drawing/2014/main" id="{2243D90D-82F5-43EF-A88F-679F067210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8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87D1EEA3-497A-4813-A185-B12CEE01A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4800600"/>
            <a:ext cx="1371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chemeClr val="bg1"/>
                </a:solidFill>
              </a:rPr>
              <a:t>Slide</a:t>
            </a:r>
            <a:r>
              <a:rPr lang="en-US" altLang="en-US" sz="1000">
                <a:solidFill>
                  <a:schemeClr val="bg1"/>
                </a:solidFill>
              </a:rPr>
              <a:t> </a:t>
            </a:r>
            <a:fld id="{9D499D89-94EC-497C-9580-0C7AD92E6D79}" type="slidenum">
              <a:rPr lang="en-US" altLang="en-US" sz="10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sz="100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altLang="en-US" sz="1000">
              <a:solidFill>
                <a:srgbClr val="9D7FC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B2F6D8F-E226-457C-A597-8330F9CD66CA}"/>
              </a:ext>
            </a:extLst>
          </p:cNvPr>
          <p:cNvSpPr txBox="1">
            <a:spLocks/>
          </p:cNvSpPr>
          <p:nvPr userDrawn="1"/>
        </p:nvSpPr>
        <p:spPr>
          <a:xfrm>
            <a:off x="990600" y="4811713"/>
            <a:ext cx="4343400" cy="171450"/>
          </a:xfrm>
          <a:prstGeom prst="rect">
            <a:avLst/>
          </a:prstGeom>
          <a:noFill/>
          <a:ln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Future of Commercial Insurance Broking</a:t>
            </a:r>
            <a:endParaRPr lang="en-US" sz="140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6E2FD8-FD57-4269-B505-2FD6A2E1508B}"/>
              </a:ext>
            </a:extLst>
          </p:cNvPr>
          <p:cNvSpPr txBox="1">
            <a:spLocks/>
          </p:cNvSpPr>
          <p:nvPr userDrawn="1"/>
        </p:nvSpPr>
        <p:spPr>
          <a:xfrm>
            <a:off x="6102350" y="4559300"/>
            <a:ext cx="4343400" cy="171450"/>
          </a:xfrm>
          <a:prstGeom prst="rect">
            <a:avLst/>
          </a:prstGeom>
          <a:noFill/>
          <a:ln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600"/>
              <a:t>In association with</a:t>
            </a:r>
          </a:p>
        </p:txBody>
      </p:sp>
      <p:pic>
        <p:nvPicPr>
          <p:cNvPr id="8" name="Picture 22" descr="PFK.png">
            <a:extLst>
              <a:ext uri="{FF2B5EF4-FFF2-40B4-BE49-F238E27FC236}">
                <a16:creationId xmlns:a16="http://schemas.microsoft.com/office/drawing/2014/main" id="{D5B94228-591F-4D4D-AB95-D052B23CE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803775"/>
            <a:ext cx="5302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konsileo logo.psd">
            <a:extLst>
              <a:ext uri="{FF2B5EF4-FFF2-40B4-BE49-F238E27FC236}">
                <a16:creationId xmlns:a16="http://schemas.microsoft.com/office/drawing/2014/main" id="{ED1EB89B-1146-4F28-A939-8022F4601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8538"/>
            <a:ext cx="1128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CII white logo 18mm.png">
            <a:extLst>
              <a:ext uri="{FF2B5EF4-FFF2-40B4-BE49-F238E27FC236}">
                <a16:creationId xmlns:a16="http://schemas.microsoft.com/office/drawing/2014/main" id="{2DAE5EA8-CA52-4B0E-9797-3A2BDA8635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552950"/>
            <a:ext cx="3460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799" y="171450"/>
            <a:ext cx="8545673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1150" y="1117600"/>
            <a:ext cx="8532813" cy="30829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85789ED-6EE7-4EF8-8E5B-1C834BA5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4811713"/>
            <a:ext cx="4343400" cy="17145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Future of Commercial Insurance Broking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664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128x128x120_logo.png">
            <a:extLst>
              <a:ext uri="{FF2B5EF4-FFF2-40B4-BE49-F238E27FC236}">
                <a16:creationId xmlns:a16="http://schemas.microsoft.com/office/drawing/2014/main" id="{DC31E78C-54E8-4FFC-B0C0-B9BD99A79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92" y="128574"/>
            <a:ext cx="751059" cy="1521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76E2F8-5293-4F04-8D28-03CA20D850CA}"/>
              </a:ext>
            </a:extLst>
          </p:cNvPr>
          <p:cNvCxnSpPr>
            <a:cxnSpLocks/>
          </p:cNvCxnSpPr>
          <p:nvPr userDrawn="1"/>
        </p:nvCxnSpPr>
        <p:spPr>
          <a:xfrm flipV="1">
            <a:off x="569319" y="675955"/>
            <a:ext cx="7585853" cy="20000"/>
          </a:xfrm>
          <a:prstGeom prst="line">
            <a:avLst/>
          </a:prstGeom>
          <a:ln>
            <a:solidFill>
              <a:srgbClr val="10BF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CDCBE-20ED-4AC5-A02D-E38913A4E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770" y="256511"/>
            <a:ext cx="7623243" cy="416591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10BFC0"/>
                </a:solidFill>
                <a:latin typeface="Montserrat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7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64" y="24699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>
              <a:solidFill>
                <a:srgbClr val="10BFC0"/>
              </a:solidFill>
              <a:latin typeface="Montserrat ExtraLight"/>
              <a:cs typeface="Montserrat ExtraLight"/>
            </a:endParaRPr>
          </a:p>
        </p:txBody>
      </p:sp>
      <p:pic>
        <p:nvPicPr>
          <p:cNvPr id="9" name="Picture 8" descr="128x128x120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92" y="128574"/>
            <a:ext cx="751059" cy="1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71153" y="1519505"/>
            <a:ext cx="7240515" cy="1716140"/>
            <a:chOff x="1471153" y="1519505"/>
            <a:chExt cx="7240515" cy="1716140"/>
          </a:xfrm>
        </p:grpSpPr>
        <p:pic>
          <p:nvPicPr>
            <p:cNvPr id="8" name="Picture 7" descr="128x128x120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153" y="1519505"/>
              <a:ext cx="5761851" cy="11669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40519" y="2773980"/>
              <a:ext cx="4771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Light"/>
                  <a:cs typeface="Montserrat ExtraLight"/>
                </a:rPr>
                <a:t>Protect your business. Properly.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49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128x128x120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92" y="128574"/>
            <a:ext cx="751059" cy="152114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 userDrawn="1"/>
        </p:nvCxnSpPr>
        <p:spPr>
          <a:xfrm flipV="1">
            <a:off x="569319" y="675955"/>
            <a:ext cx="7585853" cy="20000"/>
          </a:xfrm>
          <a:prstGeom prst="line">
            <a:avLst/>
          </a:prstGeom>
          <a:ln>
            <a:solidFill>
              <a:srgbClr val="10BF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9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3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8BA4-91A7-7641-83DB-2FCD8944BD3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A825-9C93-AD4E-9529-18895CED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5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eraldinsight.com/doi/full/10.1108/JRF-06-2014-007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39" y="3509144"/>
            <a:ext cx="58390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Future of Broking</a:t>
            </a:r>
          </a:p>
          <a:p>
            <a:pPr algn="ctr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John Warburton and Laura Smith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154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00" y="237788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BROKERS &amp; CLIENTS: CLIENTS’ NEEDS ARE COMPLEX &amp; CHANGING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77840" y="1305450"/>
            <a:ext cx="3507183" cy="3780954"/>
            <a:chOff x="5577840" y="1305450"/>
            <a:chExt cx="3507183" cy="3780954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5577840" y="1305450"/>
              <a:ext cx="3444240" cy="3375660"/>
            </a:xfrm>
            <a:prstGeom prst="roundRect">
              <a:avLst>
                <a:gd name="adj" fmla="val 5751"/>
              </a:avLst>
            </a:prstGeom>
            <a:solidFill>
              <a:srgbClr val="10BF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02229" y="1562119"/>
              <a:ext cx="3225249" cy="28623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2000">
                  <a:solidFill>
                    <a:schemeClr val="bg1"/>
                  </a:solidFill>
                  <a:latin typeface="+mj-lt"/>
                </a:rPr>
                <a:t>Regulation and government oversight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GB" sz="2000">
                <a:solidFill>
                  <a:schemeClr val="bg1"/>
                </a:solidFill>
                <a:latin typeface="+mj-lt"/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2000">
                  <a:solidFill>
                    <a:schemeClr val="bg1"/>
                  </a:solidFill>
                  <a:latin typeface="+mj-lt"/>
                </a:rPr>
                <a:t>Information management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GB" sz="2000">
                <a:solidFill>
                  <a:schemeClr val="bg1"/>
                </a:solidFill>
                <a:latin typeface="+mj-lt"/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2000">
                  <a:solidFill>
                    <a:schemeClr val="bg1"/>
                  </a:solidFill>
                  <a:latin typeface="+mj-lt"/>
                </a:rPr>
                <a:t>Speed of innovation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GB" sz="2000">
                <a:solidFill>
                  <a:schemeClr val="bg1"/>
                </a:solidFill>
                <a:latin typeface="+mj-lt"/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2000">
                  <a:solidFill>
                    <a:schemeClr val="bg1"/>
                  </a:solidFill>
                  <a:latin typeface="+mj-lt"/>
                </a:rPr>
                <a:t>The variability of complexity</a:t>
              </a:r>
              <a:endParaRPr lang="en-GB" sz="200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37868" y="4855572"/>
              <a:ext cx="94715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00">
                  <a:latin typeface="Montserrat" panose="00000500000000000000" pitchFamily="50" charset="0"/>
                </a:defRPr>
              </a:lvl1pPr>
            </a:lstStyle>
            <a:p>
              <a:r>
                <a:rPr lang="en-GB" sz="900">
                  <a:latin typeface="+mj-lt"/>
                </a:rPr>
                <a:t>Source: KPMG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6626" y="1502770"/>
            <a:ext cx="5531744" cy="3529459"/>
            <a:chOff x="136626" y="1502770"/>
            <a:chExt cx="5331190" cy="352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136626" y="1502770"/>
              <a:ext cx="5331190" cy="2972888"/>
              <a:chOff x="1691646" y="1378448"/>
              <a:chExt cx="5987641" cy="342842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73208" y="1701613"/>
                <a:ext cx="4829810" cy="2414905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973208" y="1378448"/>
                <a:ext cx="1276645" cy="7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base">
                  <a:buFont typeface="+mj-lt"/>
                  <a:buAutoNum type="arabicPeriod"/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0"/>
                  </a:defRPr>
                </a:lvl1pPr>
              </a:lstStyle>
              <a:p>
                <a:pPr>
                  <a:buNone/>
                </a:pPr>
                <a:r>
                  <a:rPr lang="en-GB" sz="1800" dirty="0">
                    <a:latin typeface="+mj-lt"/>
                  </a:rPr>
                  <a:t>Interest rate risk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805944" y="1701613"/>
                <a:ext cx="1440717" cy="106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Raw material prices risk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695345" y="3742063"/>
                <a:ext cx="1983942" cy="106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E-business and technological risks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83850" y="1614406"/>
                <a:ext cx="1464518" cy="7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Supply chain risks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66184" y="4255019"/>
                <a:ext cx="1539531" cy="46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i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 </a:t>
                </a:r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Growth</a:t>
                </a:r>
                <a:r>
                  <a:rPr lang="en-GB" sz="2000" b="1" i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</a:t>
                </a:r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risks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91646" y="3787546"/>
                <a:ext cx="2099219" cy="7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Management and employees risk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36626" y="4801397"/>
              <a:ext cx="19901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>
                  <a:latin typeface="+mj-lt"/>
                </a:rPr>
                <a:t>Source: Falkner &amp; </a:t>
              </a:r>
              <a:r>
                <a:rPr lang="en-GB" sz="900" err="1">
                  <a:latin typeface="+mj-lt"/>
                </a:rPr>
                <a:t>Hiebl</a:t>
              </a:r>
              <a:endParaRPr lang="en-GB" sz="900">
                <a:latin typeface="+mj-lt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0985465"/>
                  </p:ext>
                </p:extLst>
              </p:nvPr>
            </p:nvGraphicFramePr>
            <p:xfrm>
              <a:off x="-79310" y="5322029"/>
              <a:ext cx="2286000" cy="1285875"/>
            </p:xfrm>
            <a:graphic>
              <a:graphicData uri="http://schemas.microsoft.com/office/powerpoint/2016/slidezoom">
                <pslz:sldZm>
                  <pslz:sldZmObj sldId="315" cId="737765057">
                    <pslz:zmPr id="{FE5B4310-36AE-470F-A596-7D8EF16D45E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hlinkClick r:id="rId4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9310" y="5322029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7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EAE5B54-39D8-40D3-A64F-08E3887C5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789" y="138330"/>
            <a:ext cx="7506421" cy="569768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</a:rPr>
              <a:t>WHAT SME CLIENTS WANT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3C4C4-82F8-4FC1-8690-853AEF18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33" y="1004888"/>
            <a:ext cx="300715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Less jargon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Less complexity &amp; small print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Advisor who knows their business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Claims handling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Comfort around price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Risk management advice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A613D-161D-4294-8D21-A9D9F8889E97}"/>
              </a:ext>
            </a:extLst>
          </p:cNvPr>
          <p:cNvSpPr txBox="1"/>
          <p:nvPr/>
        </p:nvSpPr>
        <p:spPr>
          <a:xfrm>
            <a:off x="6975764" y="4703618"/>
            <a:ext cx="200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Figure 17 – page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82613-AEF3-46E2-969D-5B28A5BF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9" y="1004888"/>
            <a:ext cx="5016880" cy="32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319" y="240594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INCREASING GAP BETWEEN BROKER TOOLS &amp; WHAT CLIENTS NEED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558" y="3397628"/>
            <a:ext cx="431990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GB" i="1" dirty="0">
                <a:latin typeface="+mj-lt"/>
              </a:rPr>
              <a:t>“However, many SMEs do not – or not adequately – apply risk management practices, …. cannot afford to rededicate resources” (</a:t>
            </a:r>
            <a:r>
              <a:rPr lang="en-GB" i="1" dirty="0">
                <a:latin typeface="+mj-lt"/>
                <a:hlinkClick r:id="rId2"/>
              </a:rPr>
              <a:t>Marcelino-</a:t>
            </a:r>
            <a:r>
              <a:rPr lang="en-GB" i="1" dirty="0" err="1">
                <a:latin typeface="+mj-lt"/>
                <a:hlinkClick r:id="rId2"/>
              </a:rPr>
              <a:t>Sádaba</a:t>
            </a:r>
            <a:r>
              <a:rPr lang="en-GB" i="1" dirty="0">
                <a:latin typeface="+mj-lt"/>
                <a:hlinkClick r:id="rId2"/>
              </a:rPr>
              <a:t> et al., 2014</a:t>
            </a:r>
            <a:r>
              <a:rPr lang="en-GB" i="1" dirty="0">
                <a:latin typeface="+mj-lt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6719" y="3397627"/>
            <a:ext cx="3429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“SMEs focus on business strategies that have lower risks rather than on growth-oriented business strategies”(</a:t>
            </a:r>
            <a:r>
              <a:rPr lang="en-GB" sz="16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2"/>
              </a:rPr>
              <a:t>Gilmore et al 2004</a:t>
            </a:r>
            <a:r>
              <a:rPr lang="en-GB" sz="16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7660" y="1042946"/>
            <a:ext cx="8648700" cy="2074231"/>
            <a:chOff x="327660" y="1042946"/>
            <a:chExt cx="8648700" cy="2074231"/>
          </a:xfrm>
        </p:grpSpPr>
        <p:sp>
          <p:nvSpPr>
            <p:cNvPr id="5" name="TextBox 4"/>
            <p:cNvSpPr txBox="1"/>
            <p:nvPr/>
          </p:nvSpPr>
          <p:spPr>
            <a:xfrm>
              <a:off x="569319" y="1141268"/>
              <a:ext cx="21853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2008</a:t>
              </a:r>
            </a:p>
            <a:p>
              <a:pPr algn="ctr"/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algn="ctr"/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“Broker helps me access the insurance market”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327660" y="1066800"/>
              <a:ext cx="2667000" cy="2019300"/>
            </a:xfrm>
            <a:prstGeom prst="roundRect">
              <a:avLst>
                <a:gd name="adj" fmla="val 6754"/>
              </a:avLst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89278" y="1141268"/>
              <a:ext cx="23011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2018</a:t>
              </a:r>
            </a:p>
            <a:p>
              <a:pPr algn="ctr"/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algn="ctr"/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“I’ll probably stay with my broker .. unless something better comes along ”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3318510" y="1066800"/>
              <a:ext cx="2667000" cy="2019300"/>
            </a:xfrm>
            <a:prstGeom prst="roundRect">
              <a:avLst>
                <a:gd name="adj" fmla="val 4501"/>
              </a:avLst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19462" y="1085852"/>
              <a:ext cx="255689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2028</a:t>
              </a:r>
            </a:p>
            <a:p>
              <a:pPr algn="ctr"/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algn="ctr"/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“My broker’s advice is critical to my business”</a:t>
              </a:r>
            </a:p>
            <a:p>
              <a:pPr algn="ctr"/>
              <a:r>
                <a: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OR</a:t>
              </a:r>
            </a:p>
            <a:p>
              <a:pPr algn="ctr"/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“Insurance? I’ll sort it out myself”</a:t>
              </a: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6309360" y="1042946"/>
              <a:ext cx="2667000" cy="2043153"/>
            </a:xfrm>
            <a:prstGeom prst="roundRect">
              <a:avLst>
                <a:gd name="adj" fmla="val 4421"/>
              </a:avLst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2569D2-A4F7-4BC6-813C-EEA5A76A6DC2}"/>
              </a:ext>
            </a:extLst>
          </p:cNvPr>
          <p:cNvSpPr txBox="1"/>
          <p:nvPr/>
        </p:nvSpPr>
        <p:spPr>
          <a:xfrm>
            <a:off x="6975764" y="4703618"/>
            <a:ext cx="200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Ref: Page 31</a:t>
            </a:r>
          </a:p>
        </p:txBody>
      </p:sp>
    </p:spTree>
    <p:extLst>
      <p:ext uri="{BB962C8B-B14F-4D97-AF65-F5344CB8AC3E}">
        <p14:creationId xmlns:p14="http://schemas.microsoft.com/office/powerpoint/2010/main" val="25540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356" y="240426"/>
            <a:ext cx="35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SURVEY QUESTION 1: CLIENT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110" y="1025089"/>
            <a:ext cx="76137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“To what extent will (non-micro) SME clients in 2028 view brokers as valued advisors versus seek to do it  themselves?” (1-10)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– Market will be entirely self-serve &amp; commoditised, no market for advice – I’m getting a new job!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5 - About where it is today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 – Brokers will find many ways to become more trusted advisors, more revenue in broking sector</a:t>
            </a:r>
          </a:p>
        </p:txBody>
      </p:sp>
    </p:spTree>
    <p:extLst>
      <p:ext uri="{BB962C8B-B14F-4D97-AF65-F5344CB8AC3E}">
        <p14:creationId xmlns:p14="http://schemas.microsoft.com/office/powerpoint/2010/main" val="160715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658" y="228962"/>
            <a:ext cx="460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BROKING TECHNOLOGY NOT STATE OF THE 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500" y="3335467"/>
            <a:ext cx="1664299" cy="1509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01" y="3335467"/>
            <a:ext cx="1744919" cy="1281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697" y="3449316"/>
            <a:ext cx="1910176" cy="1281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39" y="3329915"/>
            <a:ext cx="1653359" cy="1241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056" y="1037723"/>
            <a:ext cx="6096528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18" y="239060"/>
            <a:ext cx="45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…. BUT NOT ONLY THE FAULT OF THE VENDORS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9319" y="1255561"/>
            <a:ext cx="7741570" cy="3334026"/>
            <a:chOff x="569319" y="1255561"/>
            <a:chExt cx="7741570" cy="3334026"/>
          </a:xfrm>
        </p:grpSpPr>
        <p:sp>
          <p:nvSpPr>
            <p:cNvPr id="3" name="TextBox 2"/>
            <p:cNvSpPr txBox="1"/>
            <p:nvPr/>
          </p:nvSpPr>
          <p:spPr>
            <a:xfrm>
              <a:off x="569319" y="1858098"/>
              <a:ext cx="1954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Multiple customisations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20292" y="1255561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Small size of the market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42562" y="3666257"/>
              <a:ext cx="1645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Insurers’ focus on micro-SME </a:t>
              </a:r>
              <a:r>
                <a:rPr lang="en-GB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etrade</a:t>
              </a: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9091" y="3543147"/>
              <a:ext cx="23767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I-market not really delivered open architecture in market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4969" y="1611876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Slow adoption of new features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0291" y="2442873"/>
              <a:ext cx="17479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Few project roles in Broking Firms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569319" y="675955"/>
            <a:ext cx="5540152" cy="19999"/>
          </a:xfrm>
          <a:prstGeom prst="line">
            <a:avLst/>
          </a:prstGeom>
          <a:ln>
            <a:solidFill>
              <a:srgbClr val="10BF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>
            <a:extLst>
              <a:ext uri="{FF2B5EF4-FFF2-40B4-BE49-F238E27FC236}">
                <a16:creationId xmlns:a16="http://schemas.microsoft.com/office/drawing/2014/main" id="{55BC6997-EE1C-4678-A3B1-8673F426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2525" r="12729" b="14839"/>
          <a:stretch>
            <a:fillRect/>
          </a:stretch>
        </p:blipFill>
        <p:spPr bwMode="auto">
          <a:xfrm>
            <a:off x="3978275" y="1431925"/>
            <a:ext cx="7143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E06AB26D-486B-4C48-A0CA-55C9009E3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768" y="136106"/>
            <a:ext cx="8705850" cy="549261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</a:rPr>
              <a:t>BROKER TECHNOLOGY EVOLUTION – LEGACY BUT OPPORTUNITY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A3F89-C0AE-4856-8234-A3096F9E97CD}"/>
              </a:ext>
            </a:extLst>
          </p:cNvPr>
          <p:cNvSpPr txBox="1"/>
          <p:nvPr/>
        </p:nvSpPr>
        <p:spPr>
          <a:xfrm>
            <a:off x="4765675" y="1443038"/>
            <a:ext cx="2895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Broker/insurer focus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High customisation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10+ years old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7F946E-C07C-4A85-848B-4FBB9AC6919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69988"/>
            <a:ext cx="2565400" cy="2432050"/>
            <a:chOff x="152400" y="1169988"/>
            <a:chExt cx="2565400" cy="2432110"/>
          </a:xfrm>
        </p:grpSpPr>
        <p:sp>
          <p:nvSpPr>
            <p:cNvPr id="29704" name="TextBox 3">
              <a:extLst>
                <a:ext uri="{FF2B5EF4-FFF2-40B4-BE49-F238E27FC236}">
                  <a16:creationId xmlns:a16="http://schemas.microsoft.com/office/drawing/2014/main" id="{C328CFF1-AB50-4BC5-BBFF-76C0FEB6B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475" y="3201988"/>
              <a:ext cx="1655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latin typeface="+mj-lt"/>
                </a:rPr>
                <a:t>+ In-house</a:t>
              </a:r>
              <a:endParaRPr lang="en-GB" altLang="en-US" sz="1600" dirty="0">
                <a:latin typeface="+mj-lt"/>
              </a:endParaRPr>
            </a:p>
          </p:txBody>
        </p:sp>
        <p:pic>
          <p:nvPicPr>
            <p:cNvPr id="29705" name="Picture 2">
              <a:extLst>
                <a:ext uri="{FF2B5EF4-FFF2-40B4-BE49-F238E27FC236}">
                  <a16:creationId xmlns:a16="http://schemas.microsoft.com/office/drawing/2014/main" id="{7400C276-5CA4-45A6-A139-825465AF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413" y="2528888"/>
              <a:ext cx="132238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7">
              <a:extLst>
                <a:ext uri="{FF2B5EF4-FFF2-40B4-BE49-F238E27FC236}">
                  <a16:creationId xmlns:a16="http://schemas.microsoft.com/office/drawing/2014/main" id="{F27432C1-794C-44DB-A7D9-726F4905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413000"/>
              <a:ext cx="12525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9">
              <a:extLst>
                <a:ext uri="{FF2B5EF4-FFF2-40B4-BE49-F238E27FC236}">
                  <a16:creationId xmlns:a16="http://schemas.microsoft.com/office/drawing/2014/main" id="{0801FBEC-E22F-48C5-A52E-009BF1E25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313" y="1731963"/>
              <a:ext cx="9239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1">
              <a:extLst>
                <a:ext uri="{FF2B5EF4-FFF2-40B4-BE49-F238E27FC236}">
                  <a16:creationId xmlns:a16="http://schemas.microsoft.com/office/drawing/2014/main" id="{86FAF795-3CAB-4B48-8E81-37AEF9C9B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1836738"/>
              <a:ext cx="7239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3">
              <a:extLst>
                <a:ext uri="{FF2B5EF4-FFF2-40B4-BE49-F238E27FC236}">
                  <a16:creationId xmlns:a16="http://schemas.microsoft.com/office/drawing/2014/main" id="{C14736B1-8DC0-4D49-8006-08BBDD87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63" y="1169988"/>
              <a:ext cx="105727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2" name="TextBox 18">
            <a:extLst>
              <a:ext uri="{FF2B5EF4-FFF2-40B4-BE49-F238E27FC236}">
                <a16:creationId xmlns:a16="http://schemas.microsoft.com/office/drawing/2014/main" id="{9780F084-AF5E-47DD-88E3-DEAB23DD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3048000"/>
            <a:ext cx="5091112" cy="88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+mj-lt"/>
              </a:rPr>
              <a:t>Broker innovation/experimentation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+mj-lt"/>
              </a:rPr>
              <a:t>Client/broker interaction</a:t>
            </a:r>
          </a:p>
        </p:txBody>
      </p:sp>
    </p:spTree>
    <p:extLst>
      <p:ext uri="{BB962C8B-B14F-4D97-AF65-F5344CB8AC3E}">
        <p14:creationId xmlns:p14="http://schemas.microsoft.com/office/powerpoint/2010/main" val="39216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2CBCA9-574D-4C67-8A7E-7EECA9854744}"/>
              </a:ext>
            </a:extLst>
          </p:cNvPr>
          <p:cNvSpPr/>
          <p:nvPr/>
        </p:nvSpPr>
        <p:spPr bwMode="auto">
          <a:xfrm>
            <a:off x="4454525" y="2598738"/>
            <a:ext cx="3892550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-105" charset="0"/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67716-991B-4043-B470-CC4C15007798}"/>
              </a:ext>
            </a:extLst>
          </p:cNvPr>
          <p:cNvSpPr txBox="1"/>
          <p:nvPr/>
        </p:nvSpPr>
        <p:spPr>
          <a:xfrm>
            <a:off x="4454236" y="1085617"/>
            <a:ext cx="435032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+mj-lt"/>
              </a:rPr>
              <a:t>Substantially commoditised</a:t>
            </a:r>
          </a:p>
          <a:p>
            <a:pPr lvl="1">
              <a:defRPr/>
            </a:pPr>
            <a:r>
              <a:rPr lang="en-GB" sz="1400" dirty="0">
                <a:latin typeface="+mj-lt"/>
              </a:rPr>
              <a:t>e.g. motor vehicle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+mj-lt"/>
              </a:rPr>
              <a:t>Commodity potential </a:t>
            </a:r>
          </a:p>
          <a:p>
            <a:pPr lvl="1">
              <a:defRPr/>
            </a:pPr>
            <a:r>
              <a:rPr lang="en-GB" sz="1400" dirty="0">
                <a:latin typeface="+mj-lt"/>
              </a:rPr>
              <a:t>e.g. small PI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+mj-lt"/>
              </a:rPr>
              <a:t>Unlikely to commoditise </a:t>
            </a:r>
          </a:p>
          <a:p>
            <a:pPr lvl="1">
              <a:defRPr/>
            </a:pPr>
            <a:r>
              <a:rPr lang="en-GB" sz="1400" dirty="0">
                <a:latin typeface="+mj-lt"/>
              </a:rPr>
              <a:t>e.g. complex commercial combined</a:t>
            </a:r>
          </a:p>
          <a:p>
            <a:pPr>
              <a:defRPr/>
            </a:pPr>
            <a:endParaRPr lang="en-GB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400" strike="sngStrike" dirty="0">
                <a:latin typeface="+mj-lt"/>
              </a:rPr>
              <a:t>	Self-serve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j-lt"/>
              </a:rPr>
              <a:t>	Client risk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j-lt"/>
              </a:rPr>
              <a:t>	Heterogenous data</a:t>
            </a:r>
          </a:p>
        </p:txBody>
      </p:sp>
      <p:sp>
        <p:nvSpPr>
          <p:cNvPr id="28677" name="Footer Placeholder 3">
            <a:extLst>
              <a:ext uri="{FF2B5EF4-FFF2-40B4-BE49-F238E27FC236}">
                <a16:creationId xmlns:a16="http://schemas.microsoft.com/office/drawing/2014/main" id="{634CCBFD-F11E-4464-A7B1-1C212BF8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Future of Commercial Insurance Broking</a:t>
            </a:r>
            <a:endParaRPr lang="en-US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700FFDEA-ED67-4DD8-8F10-CE130800C2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552" y="179511"/>
            <a:ext cx="8588375" cy="514350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</a:rPr>
              <a:t>AUTOMATED UNDERWRITING CAN ONLY GO SO FAR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6A2857-40B7-455B-A639-2624AA4E8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919186"/>
              </p:ext>
            </p:extLst>
          </p:nvPr>
        </p:nvGraphicFramePr>
        <p:xfrm>
          <a:off x="284595" y="1319923"/>
          <a:ext cx="3713018" cy="244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5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582F8D45-BCE9-4CBF-8494-B547586D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Future of Commercial Insurance Broking</a:t>
            </a:r>
            <a:endParaRPr lang="en-US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CE66ADD0-5D83-47F2-943B-EC07BE2AD6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625" y="127647"/>
            <a:ext cx="8588375" cy="555625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</a:rPr>
              <a:t>TECH IN INSURANCE BROKING NEEDS A RE-THINK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F7073841-CD8C-498E-A17E-3C258DEB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2659639"/>
            <a:ext cx="42005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800" dirty="0">
                <a:latin typeface="+mj-lt"/>
              </a:rPr>
              <a:t>Open API’s !!!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800" dirty="0">
                <a:latin typeface="+mj-lt"/>
              </a:rPr>
              <a:t>User journey design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800" dirty="0">
                <a:latin typeface="+mj-lt"/>
              </a:rPr>
              <a:t>Have [more &amp; better] 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B6C24C-68D6-4896-83F7-610CADBF32D7}"/>
              </a:ext>
            </a:extLst>
          </p:cNvPr>
          <p:cNvGrpSpPr>
            <a:grpSpLocks/>
          </p:cNvGrpSpPr>
          <p:nvPr/>
        </p:nvGrpSpPr>
        <p:grpSpPr bwMode="auto">
          <a:xfrm>
            <a:off x="420688" y="1410276"/>
            <a:ext cx="8356600" cy="817563"/>
            <a:chOff x="420687" y="1098551"/>
            <a:chExt cx="8356600" cy="81756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0A18B1-8684-44D5-BC49-B20EA1C986C9}"/>
                </a:ext>
              </a:extLst>
            </p:cNvPr>
            <p:cNvSpPr/>
            <p:nvPr/>
          </p:nvSpPr>
          <p:spPr bwMode="auto">
            <a:xfrm>
              <a:off x="420687" y="1098551"/>
              <a:ext cx="8356600" cy="8175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latin typeface="+mj-lt"/>
                <a:ea typeface="ＭＳ Ｐゴシック" pitchFamily="-64" charset="-128"/>
                <a:cs typeface="ＭＳ Ｐゴシック" pitchFamily="-64" charset="-12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0CC795-C6D7-4AF0-965A-47FDA2F782A3}"/>
                </a:ext>
              </a:extLst>
            </p:cNvPr>
            <p:cNvSpPr txBox="1"/>
            <p:nvPr/>
          </p:nvSpPr>
          <p:spPr>
            <a:xfrm>
              <a:off x="420687" y="1228726"/>
              <a:ext cx="1336675" cy="523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latin typeface="+mj-lt"/>
                </a:rPr>
                <a:t>Client</a:t>
              </a:r>
            </a:p>
            <a:p>
              <a:pPr algn="ctr">
                <a:defRPr/>
              </a:pPr>
              <a:r>
                <a:rPr lang="en-GB" sz="1400">
                  <a:latin typeface="+mj-lt"/>
                </a:rPr>
                <a:t>prospecting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997252-7373-465B-BCC0-AD7C399F5785}"/>
                </a:ext>
              </a:extLst>
            </p:cNvPr>
            <p:cNvSpPr txBox="1"/>
            <p:nvPr/>
          </p:nvSpPr>
          <p:spPr>
            <a:xfrm>
              <a:off x="1817687" y="1228726"/>
              <a:ext cx="1336675" cy="523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latin typeface="+mj-lt"/>
                </a:rPr>
                <a:t>Client</a:t>
              </a:r>
            </a:p>
            <a:p>
              <a:pPr algn="ctr">
                <a:defRPr/>
              </a:pPr>
              <a:r>
                <a:rPr lang="en-GB" sz="1400">
                  <a:latin typeface="+mj-lt"/>
                </a:rPr>
                <a:t>fact find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739012-7B17-4E1E-94E3-A2876B58F36C}"/>
                </a:ext>
              </a:extLst>
            </p:cNvPr>
            <p:cNvSpPr txBox="1"/>
            <p:nvPr/>
          </p:nvSpPr>
          <p:spPr>
            <a:xfrm>
              <a:off x="3214687" y="1344614"/>
              <a:ext cx="1335087" cy="307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latin typeface="+mj-lt"/>
                </a:rPr>
                <a:t>Placing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865864-F631-42E1-AE96-BBDD9D224015}"/>
                </a:ext>
              </a:extLst>
            </p:cNvPr>
            <p:cNvSpPr txBox="1"/>
            <p:nvPr/>
          </p:nvSpPr>
          <p:spPr>
            <a:xfrm>
              <a:off x="4633912" y="1344614"/>
              <a:ext cx="1336675" cy="307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latin typeface="+mj-lt"/>
                </a:rPr>
                <a:t>Invoicing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184E89-B526-4285-BC75-61F68C4C47C6}"/>
                </a:ext>
              </a:extLst>
            </p:cNvPr>
            <p:cNvSpPr txBox="1"/>
            <p:nvPr/>
          </p:nvSpPr>
          <p:spPr>
            <a:xfrm>
              <a:off x="6021387" y="1228726"/>
              <a:ext cx="1336675" cy="523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latin typeface="+mj-lt"/>
                </a:rPr>
                <a:t>Mid-term</a:t>
              </a:r>
            </a:p>
            <a:p>
              <a:pPr algn="ctr">
                <a:defRPr/>
              </a:pPr>
              <a:r>
                <a:rPr lang="en-GB" sz="1400">
                  <a:latin typeface="+mj-lt"/>
                </a:rPr>
                <a:t>adjustments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A7CE40-F67B-4DB0-83BC-46AED98DF4C6}"/>
                </a:ext>
              </a:extLst>
            </p:cNvPr>
            <p:cNvSpPr txBox="1"/>
            <p:nvPr/>
          </p:nvSpPr>
          <p:spPr>
            <a:xfrm>
              <a:off x="7440612" y="1344614"/>
              <a:ext cx="1336675" cy="307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latin typeface="+mj-lt"/>
                </a:rPr>
                <a:t>Claims</a:t>
              </a:r>
            </a:p>
          </p:txBody>
        </p:sp>
        <p:sp>
          <p:nvSpPr>
            <p:cNvPr id="31760" name="Arrow: Chevron 1">
              <a:extLst>
                <a:ext uri="{FF2B5EF4-FFF2-40B4-BE49-F238E27FC236}">
                  <a16:creationId xmlns:a16="http://schemas.microsoft.com/office/drawing/2014/main" id="{B607D287-AB21-42A5-AE8B-F8C84CD8A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2" y="1098551"/>
              <a:ext cx="417512" cy="81597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>
                <a:latin typeface="+mj-lt"/>
              </a:endParaRPr>
            </a:p>
          </p:txBody>
        </p:sp>
        <p:sp>
          <p:nvSpPr>
            <p:cNvPr id="31761" name="Arrow: Chevron 11">
              <a:extLst>
                <a:ext uri="{FF2B5EF4-FFF2-40B4-BE49-F238E27FC236}">
                  <a16:creationId xmlns:a16="http://schemas.microsoft.com/office/drawing/2014/main" id="{64480CC9-8DED-48B9-A77A-65794E8C5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524" y="1098551"/>
              <a:ext cx="417513" cy="81597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>
                <a:latin typeface="+mj-lt"/>
              </a:endParaRPr>
            </a:p>
          </p:txBody>
        </p:sp>
        <p:sp>
          <p:nvSpPr>
            <p:cNvPr id="31762" name="Arrow: Chevron 12">
              <a:extLst>
                <a:ext uri="{FF2B5EF4-FFF2-40B4-BE49-F238E27FC236}">
                  <a16:creationId xmlns:a16="http://schemas.microsoft.com/office/drawing/2014/main" id="{F73123F5-33BA-4D31-9E21-24CBEC3CC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12" y="1098551"/>
              <a:ext cx="417512" cy="815975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>
                <a:latin typeface="+mj-lt"/>
              </a:endParaRPr>
            </a:p>
          </p:txBody>
        </p:sp>
        <p:sp>
          <p:nvSpPr>
            <p:cNvPr id="31763" name="Arrow: Chevron 13">
              <a:extLst>
                <a:ext uri="{FF2B5EF4-FFF2-40B4-BE49-F238E27FC236}">
                  <a16:creationId xmlns:a16="http://schemas.microsoft.com/office/drawing/2014/main" id="{A06AA8F5-65C6-458A-A4DD-B57A33AF8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812" y="1098551"/>
              <a:ext cx="417512" cy="81597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>
                <a:latin typeface="+mj-lt"/>
              </a:endParaRPr>
            </a:p>
          </p:txBody>
        </p:sp>
        <p:sp>
          <p:nvSpPr>
            <p:cNvPr id="31764" name="Arrow: Chevron 14">
              <a:extLst>
                <a:ext uri="{FF2B5EF4-FFF2-40B4-BE49-F238E27FC236}">
                  <a16:creationId xmlns:a16="http://schemas.microsoft.com/office/drawing/2014/main" id="{308803BD-A35E-4DBE-80F3-E3CE4A58F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037" y="1098551"/>
              <a:ext cx="419100" cy="81597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>
                <a:latin typeface="+mj-lt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3DEAC485-2289-4C84-B9ED-47216973D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1215014"/>
            <a:ext cx="700087" cy="18415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latin typeface="+mj-lt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B7F70E-BD62-4B3F-ABC1-1BD0D25E1B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60775" y="1215014"/>
            <a:ext cx="700088" cy="18415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latin typeface="+mj-lt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BDC1FE1-F5EC-4BC4-BA52-BA431596A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296101"/>
            <a:ext cx="7915275" cy="187325"/>
          </a:xfrm>
          <a:prstGeom prst="rightArrow">
            <a:avLst>
              <a:gd name="adj1" fmla="val 50000"/>
              <a:gd name="adj2" fmla="val 4988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3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408" y="231037"/>
            <a:ext cx="31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MODERN TECH NOT </a:t>
            </a:r>
            <a:r>
              <a:rPr lang="en-US" i="1" u="sng" dirty="0">
                <a:solidFill>
                  <a:srgbClr val="10BFC0"/>
                </a:solidFill>
                <a:latin typeface="+mj-lt"/>
                <a:cs typeface="Montserrat ExtraLight"/>
              </a:rPr>
              <a:t>THAT</a:t>
            </a:r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 HARD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714" y="4435905"/>
            <a:ext cx="834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Broking Technology: from </a:t>
            </a:r>
            <a:r>
              <a:rPr lang="en-GB" sz="1600" b="1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TRANSACTION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the </a:t>
            </a:r>
            <a:r>
              <a:rPr lang="en-GB" sz="1600" b="1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CLIENT and BROKER NEEDS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0040" y="777240"/>
            <a:ext cx="4135403" cy="3322320"/>
            <a:chOff x="320040" y="777240"/>
            <a:chExt cx="4135403" cy="332232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320040" y="1276710"/>
              <a:ext cx="4069773" cy="2822850"/>
            </a:xfrm>
            <a:prstGeom prst="roundRect">
              <a:avLst>
                <a:gd name="adj" fmla="val 5798"/>
              </a:avLst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1599" y="1916855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Open API’s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36307" y="1315831"/>
              <a:ext cx="2298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Start with best process – “Use Cases”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09523" y="2375505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Agile Development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9675" y="2506033"/>
              <a:ext cx="16459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Make use of pre-existing components/ applications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1428" y="3249910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Modern UX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29185" y="777240"/>
              <a:ext cx="316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Modern Methods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97573" y="2259006"/>
            <a:ext cx="4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785684" y="758428"/>
            <a:ext cx="4300547" cy="3318272"/>
            <a:chOff x="4785684" y="758428"/>
            <a:chExt cx="4300547" cy="3318272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4785684" y="1276710"/>
              <a:ext cx="4069773" cy="2799990"/>
            </a:xfrm>
            <a:prstGeom prst="roundRect">
              <a:avLst>
                <a:gd name="adj" fmla="val 5798"/>
              </a:avLst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89215" y="758428"/>
              <a:ext cx="316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Emerging Technologies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0294" y="1449563"/>
              <a:ext cx="2298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Internet of Things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7762" y="1978913"/>
              <a:ext cx="2298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50" charset="0"/>
                </a:defRPr>
              </a:lvl1pPr>
            </a:lstStyle>
            <a:p>
              <a:r>
                <a:rPr lang="en-GB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Machine Learning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79924" y="2910156"/>
              <a:ext cx="1357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Big 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08015" y="3297001"/>
              <a:ext cx="1357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Blockchain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96273" y="2398749"/>
            <a:ext cx="302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Robotic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19049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51" y="806934"/>
            <a:ext cx="5944115" cy="11034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094" y="896442"/>
            <a:ext cx="2127688" cy="859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942" y="240251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A BIT ABOUT ME … JOHN WARBURTON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559942" y="2363278"/>
            <a:ext cx="830889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0490" y="2645864"/>
            <a:ext cx="18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Insurance guy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3362" y="4524105"/>
            <a:ext cx="584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... enough about digital/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startups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be dangerous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70250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39218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06460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37492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40944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71976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72839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71113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4734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8355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05597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03871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09912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40081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3702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07323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74565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42670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08186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1807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75428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09049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76291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43533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5600" y="245955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1993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58003" y="2463783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1999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9498" y="245955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2607" y="2450677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2004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08266" y="2415839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09614" y="2415839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2015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577152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10674" y="2942153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60421" y="3454722"/>
            <a:ext cx="39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Worked/ lived in several markets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37560" y="1526789"/>
            <a:ext cx="1144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>
            <a:off x="5501640" y="1537198"/>
            <a:ext cx="906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08" y="1711669"/>
            <a:ext cx="8077900" cy="4450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507" y="1255364"/>
            <a:ext cx="114005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4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19" y="230428"/>
            <a:ext cx="43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SURVEY QUESTION 2: BROKER TECHNOLOGY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110" y="1050994"/>
            <a:ext cx="76137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“To what extent will technology for brokers and client risk management change for the better by 2028?” (1-10)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– In 2028 Technology for broking and client risk management will be relatively further behind other sectors than today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5 - About where it is today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 – Technology for broking and client risk management will be state of the art by 2028</a:t>
            </a:r>
          </a:p>
        </p:txBody>
      </p:sp>
    </p:spTree>
    <p:extLst>
      <p:ext uri="{BB962C8B-B14F-4D97-AF65-F5344CB8AC3E}">
        <p14:creationId xmlns:p14="http://schemas.microsoft.com/office/powerpoint/2010/main" val="295436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165" y="230832"/>
            <a:ext cx="53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FUTURE OF EMPLOYMENT - THE ROBOTS ARE COMING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640" y="3871679"/>
            <a:ext cx="271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Tasks </a:t>
            </a:r>
            <a:r>
              <a:rPr lang="en-GB" sz="1600" b="1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roles will go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905" y="4642789"/>
            <a:ext cx="712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Expertise and Relationships will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STILL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be the key to great broking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2338" y="3734535"/>
            <a:ext cx="275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Repetitive, data manipulation tasks early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2898924" y="3913660"/>
            <a:ext cx="440471" cy="274164"/>
          </a:xfrm>
          <a:prstGeom prst="rightArrow">
            <a:avLst/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Arrow: Right 10"/>
          <p:cNvSpPr/>
          <p:nvPr/>
        </p:nvSpPr>
        <p:spPr>
          <a:xfrm>
            <a:off x="6029498" y="3913660"/>
            <a:ext cx="440471" cy="274164"/>
          </a:xfrm>
          <a:prstGeom prst="rightArrow">
            <a:avLst/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3798" y="3734535"/>
            <a:ext cx="275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Empathetic tasks that rely on tacit knowledge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26" y="851987"/>
            <a:ext cx="6474513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428" y="216070"/>
            <a:ext cx="695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BROKERS WILL NEED TO INVEST IN SKILLS, MIX OF TECHNICAL AND SOFT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1523" y="4502970"/>
            <a:ext cx="43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Broking is about - Clients, Clients, Clients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51" y="921483"/>
            <a:ext cx="2365453" cy="3109229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3B28AE4-69BB-4335-9D56-A7AB0B3E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82" y="1224829"/>
            <a:ext cx="23812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1F72C2-7785-44A1-9D28-A5B1430E8D2D}"/>
              </a:ext>
            </a:extLst>
          </p:cNvPr>
          <p:cNvSpPr txBox="1"/>
          <p:nvPr/>
        </p:nvSpPr>
        <p:spPr>
          <a:xfrm>
            <a:off x="568573" y="216214"/>
            <a:ext cx="596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HOW TO FUTURE-PROOF YOUR INSURANCE BROKING CAREER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F0DAE-7FD2-4B65-8FE0-92900E633E94}"/>
              </a:ext>
            </a:extLst>
          </p:cNvPr>
          <p:cNvSpPr txBox="1"/>
          <p:nvPr/>
        </p:nvSpPr>
        <p:spPr>
          <a:xfrm>
            <a:off x="400628" y="4059709"/>
            <a:ext cx="242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>
                <a:latin typeface="+mj-lt"/>
              </a:rPr>
              <a:t>Technical Insurance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21754-927F-4BD6-888A-477F160AC966}"/>
              </a:ext>
            </a:extLst>
          </p:cNvPr>
          <p:cNvSpPr txBox="1"/>
          <p:nvPr/>
        </p:nvSpPr>
        <p:spPr>
          <a:xfrm>
            <a:off x="3069339" y="3140337"/>
            <a:ext cx="242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sz="1600" dirty="0">
                <a:latin typeface="+mj-lt"/>
              </a:rPr>
              <a:t>Client Industry 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25537-EB15-4B64-AD09-6CBF63E1D082}"/>
              </a:ext>
            </a:extLst>
          </p:cNvPr>
          <p:cNvSpPr txBox="1"/>
          <p:nvPr/>
        </p:nvSpPr>
        <p:spPr>
          <a:xfrm>
            <a:off x="5943388" y="2309530"/>
            <a:ext cx="242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1600" dirty="0">
                <a:latin typeface="+mj-lt"/>
              </a:rPr>
              <a:t>Develop Thought Leader Status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726E2C16-B46C-4D03-A124-73594BB0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9" y="1821615"/>
            <a:ext cx="1653768" cy="16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3312C7-4388-4E1B-AFE6-4D120879A6FA}"/>
              </a:ext>
            </a:extLst>
          </p:cNvPr>
          <p:cNvSpPr txBox="1"/>
          <p:nvPr/>
        </p:nvSpPr>
        <p:spPr>
          <a:xfrm>
            <a:off x="702705" y="3386558"/>
            <a:ext cx="180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0BFC0"/>
                </a:solidFill>
                <a:latin typeface="+mj-lt"/>
              </a:rPr>
              <a:t>+ Mentoring</a:t>
            </a:r>
          </a:p>
        </p:txBody>
      </p:sp>
      <p:pic>
        <p:nvPicPr>
          <p:cNvPr id="4100" name="Picture 4" descr="Image result for thought leadership">
            <a:extLst>
              <a:ext uri="{FF2B5EF4-FFF2-40B4-BE49-F238E27FC236}">
                <a16:creationId xmlns:a16="http://schemas.microsoft.com/office/drawing/2014/main" id="{36EC16C4-D800-4AD8-8891-97C73F55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38" y="1042664"/>
            <a:ext cx="2474232" cy="8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ndustry knowledge">
            <a:extLst>
              <a:ext uri="{FF2B5EF4-FFF2-40B4-BE49-F238E27FC236}">
                <a16:creationId xmlns:a16="http://schemas.microsoft.com/office/drawing/2014/main" id="{9117F81B-A0CD-463E-A055-E12C4DC3A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1"/>
          <a:stretch/>
        </p:blipFill>
        <p:spPr bwMode="auto">
          <a:xfrm>
            <a:off x="2672626" y="1620197"/>
            <a:ext cx="2757223" cy="12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1E14E8A-4229-4895-B124-F0477E8422D7}"/>
              </a:ext>
            </a:extLst>
          </p:cNvPr>
          <p:cNvCxnSpPr>
            <a:cxnSpLocks/>
          </p:cNvCxnSpPr>
          <p:nvPr/>
        </p:nvCxnSpPr>
        <p:spPr>
          <a:xfrm flipV="1">
            <a:off x="2672626" y="3934914"/>
            <a:ext cx="1011382" cy="540104"/>
          </a:xfrm>
          <a:prstGeom prst="curvedConnector3">
            <a:avLst>
              <a:gd name="adj1" fmla="val 1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B96D8A8-B049-4DE0-A739-6F12F8813C69}"/>
              </a:ext>
            </a:extLst>
          </p:cNvPr>
          <p:cNvCxnSpPr>
            <a:cxnSpLocks/>
          </p:cNvCxnSpPr>
          <p:nvPr/>
        </p:nvCxnSpPr>
        <p:spPr>
          <a:xfrm flipV="1">
            <a:off x="5300969" y="2992091"/>
            <a:ext cx="1011382" cy="540104"/>
          </a:xfrm>
          <a:prstGeom prst="curvedConnector3">
            <a:avLst>
              <a:gd name="adj1" fmla="val 1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909" y="216213"/>
            <a:ext cx="619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BROKING PEOPLE IN 2018: MORE TO DO ON PROFESSIONALISM 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6868169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88975041"/>
              </p:ext>
            </p:extLst>
          </p:nvPr>
        </p:nvGraphicFramePr>
        <p:xfrm>
          <a:off x="1524000" y="939860"/>
          <a:ext cx="5514110" cy="361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91178" y="4739281"/>
            <a:ext cx="1979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latin typeface="Montserrat" panose="00000500000000000000" pitchFamily="50" charset="0"/>
              </a:defRPr>
            </a:lvl1pPr>
          </a:lstStyle>
          <a:p>
            <a:r>
              <a:rPr lang="en-GB">
                <a:latin typeface="+mj-lt"/>
              </a:rPr>
              <a:t>Source: CII, Konsileo &amp; PKF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7291" y="3461266"/>
            <a:ext cx="14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n=26,401</a:t>
            </a:r>
          </a:p>
        </p:txBody>
      </p:sp>
    </p:spTree>
    <p:extLst>
      <p:ext uri="{BB962C8B-B14F-4D97-AF65-F5344CB8AC3E}">
        <p14:creationId xmlns:p14="http://schemas.microsoft.com/office/powerpoint/2010/main" val="277035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19" y="229187"/>
            <a:ext cx="666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BROKERS CAN USE CLIENT INSIGHT TO BECOME AN INDUSTRY EXPERT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6626" y="1502770"/>
            <a:ext cx="5531744" cy="3529459"/>
            <a:chOff x="136626" y="1502770"/>
            <a:chExt cx="5331190" cy="352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136626" y="1502770"/>
              <a:ext cx="5331190" cy="2972888"/>
              <a:chOff x="1691646" y="1378448"/>
              <a:chExt cx="5987641" cy="342842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73208" y="1701613"/>
                <a:ext cx="4829810" cy="2414905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973208" y="1378448"/>
                <a:ext cx="1276645" cy="7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base">
                  <a:buFont typeface="+mj-lt"/>
                  <a:buAutoNum type="arabicPeriod"/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0"/>
                  </a:defRPr>
                </a:lvl1pPr>
              </a:lstStyle>
              <a:p>
                <a:pPr>
                  <a:buNone/>
                </a:pPr>
                <a:r>
                  <a:rPr lang="en-GB" sz="1800">
                    <a:latin typeface="+mj-lt"/>
                  </a:rPr>
                  <a:t>Interest rate risk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805944" y="1701613"/>
                <a:ext cx="1440717" cy="106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Raw material prices risk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695345" y="3742063"/>
                <a:ext cx="1983942" cy="106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E-business and technological risks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83850" y="1614406"/>
                <a:ext cx="1464518" cy="7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Supply chain risks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66184" y="4255019"/>
                <a:ext cx="1539531" cy="46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i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 </a:t>
                </a:r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Growth</a:t>
                </a:r>
                <a:r>
                  <a:rPr lang="en-GB" sz="2000" b="1" i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</a:t>
                </a:r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risks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91646" y="3787546"/>
                <a:ext cx="2099219" cy="7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Management and employees risk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36626" y="4801397"/>
              <a:ext cx="19901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>
                  <a:latin typeface="+mj-lt"/>
                </a:rPr>
                <a:t>Source: Falkner &amp; </a:t>
              </a:r>
              <a:r>
                <a:rPr lang="en-GB" sz="900" err="1">
                  <a:latin typeface="+mj-lt"/>
                </a:rPr>
                <a:t>Hiebl</a:t>
              </a:r>
              <a:endParaRPr lang="en-GB" sz="900">
                <a:latin typeface="+mj-lt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79310" y="5322029"/>
              <a:ext cx="2286000" cy="1285875"/>
            </p:xfrm>
            <a:graphic>
              <a:graphicData uri="http://schemas.microsoft.com/office/powerpoint/2016/slidezoom">
                <pslz:sldZm>
                  <pslz:sldZmObj sldId="315" cId="737765057">
                    <pslz:zmPr id="{FE5B4310-36AE-470F-A596-7D8EF16D45E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hlinkClick r:id="rId4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9310" y="5322029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FEB2E4-7AF8-4A5E-8FF3-E784631FA11D}"/>
              </a:ext>
            </a:extLst>
          </p:cNvPr>
          <p:cNvSpPr txBox="1"/>
          <p:nvPr/>
        </p:nvSpPr>
        <p:spPr>
          <a:xfrm>
            <a:off x="5668370" y="1707376"/>
            <a:ext cx="328859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+mj-lt"/>
              </a:rPr>
              <a:t>Industry Knowledge – 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Clients themselves!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Trade publications/ sites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Industry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Trade Associations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E46B1-303D-450C-BB8F-4F2CFAEFEFC7}"/>
              </a:ext>
            </a:extLst>
          </p:cNvPr>
          <p:cNvSpPr txBox="1"/>
          <p:nvPr/>
        </p:nvSpPr>
        <p:spPr>
          <a:xfrm>
            <a:off x="2396837" y="4632120"/>
            <a:ext cx="59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0BFC0"/>
                </a:solidFill>
                <a:latin typeface="+mj-lt"/>
              </a:rPr>
              <a:t>What matters to the strategy of your clients’ business?</a:t>
            </a:r>
          </a:p>
        </p:txBody>
      </p:sp>
    </p:spTree>
    <p:extLst>
      <p:ext uri="{BB962C8B-B14F-4D97-AF65-F5344CB8AC3E}">
        <p14:creationId xmlns:p14="http://schemas.microsoft.com/office/powerpoint/2010/main" val="20664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1460612-09B6-498A-9FF7-B10C45FAB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738" y="108762"/>
            <a:ext cx="8588375" cy="615359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</a:rPr>
              <a:t>‘CONSUMER’ TECHNOLOGY CAN HELP BROKERS A LOT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9C0A8D37-1720-400D-8D33-C2A5469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203325"/>
            <a:ext cx="70056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Individuals can develop and grow relationships digitally…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EXPERTISE				ADVISOR RELATIONSHIP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</p:txBody>
      </p:sp>
      <p:pic>
        <p:nvPicPr>
          <p:cNvPr id="16389" name="Picture 6">
            <a:extLst>
              <a:ext uri="{FF2B5EF4-FFF2-40B4-BE49-F238E27FC236}">
                <a16:creationId xmlns:a16="http://schemas.microsoft.com/office/drawing/2014/main" id="{8D7689FC-9EFC-4F6F-9575-6319C5BFF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5193"/>
            <a:ext cx="385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9">
            <a:extLst>
              <a:ext uri="{FF2B5EF4-FFF2-40B4-BE49-F238E27FC236}">
                <a16:creationId xmlns:a16="http://schemas.microsoft.com/office/drawing/2014/main" id="{6C9C240F-B779-48AC-AC6B-80700836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824163"/>
            <a:ext cx="7005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+mj-lt"/>
              </a:rPr>
              <a:t>… and employers need to not get in their way</a:t>
            </a:r>
          </a:p>
        </p:txBody>
      </p:sp>
      <p:pic>
        <p:nvPicPr>
          <p:cNvPr id="16391" name="Picture 8">
            <a:extLst>
              <a:ext uri="{FF2B5EF4-FFF2-40B4-BE49-F238E27FC236}">
                <a16:creationId xmlns:a16="http://schemas.microsoft.com/office/drawing/2014/main" id="{862F2126-3ECF-48E5-B83C-D827CCD40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160146"/>
            <a:ext cx="53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85934-B212-4030-89FD-8057DBE9572D}"/>
              </a:ext>
            </a:extLst>
          </p:cNvPr>
          <p:cNvSpPr txBox="1"/>
          <p:nvPr/>
        </p:nvSpPr>
        <p:spPr>
          <a:xfrm>
            <a:off x="576263" y="3702050"/>
            <a:ext cx="13366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latin typeface="+mj-lt"/>
              </a:rPr>
              <a:t>Professional </a:t>
            </a:r>
          </a:p>
          <a:p>
            <a:pPr algn="ctr">
              <a:defRPr/>
            </a:pPr>
            <a:r>
              <a:rPr lang="en-GB" sz="1400">
                <a:latin typeface="+mj-lt"/>
              </a:rPr>
              <a:t>brand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32704-EE64-4FF6-A6EE-54611C89855F}"/>
              </a:ext>
            </a:extLst>
          </p:cNvPr>
          <p:cNvSpPr txBox="1"/>
          <p:nvPr/>
        </p:nvSpPr>
        <p:spPr>
          <a:xfrm>
            <a:off x="2012950" y="3702050"/>
            <a:ext cx="180498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latin typeface="+mj-lt"/>
              </a:rPr>
              <a:t>Communicate</a:t>
            </a:r>
          </a:p>
          <a:p>
            <a:pPr algn="ctr">
              <a:defRPr/>
            </a:pPr>
            <a:r>
              <a:rPr lang="en-GB" sz="1400">
                <a:latin typeface="+mj-lt"/>
              </a:rPr>
              <a:t>knowledge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D66AA-D1AB-415C-BDCE-92CCC24C513E}"/>
              </a:ext>
            </a:extLst>
          </p:cNvPr>
          <p:cNvSpPr txBox="1"/>
          <p:nvPr/>
        </p:nvSpPr>
        <p:spPr>
          <a:xfrm>
            <a:off x="3919538" y="3702050"/>
            <a:ext cx="148272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latin typeface="+mj-lt"/>
              </a:rPr>
              <a:t>Build</a:t>
            </a:r>
          </a:p>
          <a:p>
            <a:pPr algn="ctr">
              <a:defRPr/>
            </a:pPr>
            <a:r>
              <a:rPr lang="en-GB" sz="1400">
                <a:latin typeface="+mj-lt"/>
              </a:rPr>
              <a:t>relationships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D3F32F-0C2A-49D7-987D-4C4FE634DCDB}"/>
              </a:ext>
            </a:extLst>
          </p:cNvPr>
          <p:cNvSpPr txBox="1"/>
          <p:nvPr/>
        </p:nvSpPr>
        <p:spPr>
          <a:xfrm>
            <a:off x="5507038" y="3702050"/>
            <a:ext cx="12763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latin typeface="+mj-lt"/>
              </a:rPr>
              <a:t>Share</a:t>
            </a:r>
          </a:p>
          <a:p>
            <a:pPr algn="ctr">
              <a:defRPr/>
            </a:pPr>
            <a:r>
              <a:rPr lang="en-GB" sz="1400">
                <a:latin typeface="+mj-lt"/>
              </a:rPr>
              <a:t>knowledge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7017D-EC40-4B9B-B464-9A5B5D9100F7}"/>
              </a:ext>
            </a:extLst>
          </p:cNvPr>
          <p:cNvSpPr txBox="1"/>
          <p:nvPr/>
        </p:nvSpPr>
        <p:spPr>
          <a:xfrm>
            <a:off x="6889750" y="3702050"/>
            <a:ext cx="12763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latin typeface="+mj-lt"/>
              </a:rPr>
              <a:t>Understand</a:t>
            </a:r>
          </a:p>
          <a:p>
            <a:pPr algn="ctr">
              <a:defRPr/>
            </a:pPr>
            <a:r>
              <a:rPr lang="en-GB" sz="1400">
                <a:latin typeface="+mj-lt"/>
              </a:rPr>
              <a:t>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6A75F-C2C1-419B-8098-F7855972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745" y="1658160"/>
            <a:ext cx="2110942" cy="19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319" y="223893"/>
            <a:ext cx="482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DB194"/>
                </a:solidFill>
                <a:latin typeface="Montserrat ExtraLight"/>
                <a:cs typeface="Montserrat ExtraLight"/>
              </a:defRPr>
            </a:lvl1pPr>
          </a:lstStyle>
          <a:p>
            <a:r>
              <a:rPr lang="en-US" sz="1800" dirty="0">
                <a:solidFill>
                  <a:srgbClr val="10BFC0"/>
                </a:solidFill>
                <a:latin typeface="+mj-lt"/>
              </a:rPr>
              <a:t>SOCIAL SELLING – A DIGITAL SALES OPPORTUNITY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64" y="1222360"/>
            <a:ext cx="469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cs typeface="Montserrat SemiBold"/>
              </a:rPr>
              <a:t>Increased opportunity for touch points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9319" y="2829968"/>
            <a:ext cx="779377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155" y="3077736"/>
            <a:ext cx="1565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+mj-lt"/>
                <a:cs typeface="Montserrat SemiBold"/>
              </a:rPr>
              <a:t>Beginning of the year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8518" y="3057414"/>
            <a:ext cx="1565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+mj-lt"/>
                <a:cs typeface="Montserrat SemiBold"/>
              </a:rPr>
              <a:t>Renewal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13093" y="2826018"/>
            <a:ext cx="0" cy="56065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0352" y="3549076"/>
            <a:ext cx="15654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  <a:cs typeface="Montserrat SemiBold"/>
              </a:rPr>
              <a:t>New client premises opening - notification on LinkedIn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7774" y="1850940"/>
            <a:ext cx="15654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  <a:cs typeface="Montserrat SemiBold"/>
              </a:rPr>
              <a:t>Cyber attack in their industry, Insurance Press articles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85572" y="2439867"/>
            <a:ext cx="0" cy="3949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7891" y="3554457"/>
            <a:ext cx="15654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  <a:cs typeface="Montserrat SemiBold"/>
              </a:rPr>
              <a:t>Job change within senior management team of client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350632" y="2826018"/>
            <a:ext cx="0" cy="56065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91458" y="1850940"/>
            <a:ext cx="15654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  <a:cs typeface="Montserrat SemiBold"/>
              </a:rPr>
              <a:t>Client liked content around new anti-theft system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375219" y="2432934"/>
            <a:ext cx="0" cy="3949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81079" y="3554457"/>
            <a:ext cx="1565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  <a:cs typeface="Montserrat SemiBold"/>
              </a:rPr>
              <a:t>Client connects to a new broker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63820" y="2826018"/>
            <a:ext cx="0" cy="56065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267883" y="2431113"/>
            <a:ext cx="0" cy="3949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85142" y="1850940"/>
            <a:ext cx="15654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  <a:cs typeface="Montserrat SemiBold"/>
              </a:rPr>
              <a:t>Remind client of value-adding services or expertise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3571C-9AB7-4884-BF28-3DA0C4AEBB3F}"/>
              </a:ext>
            </a:extLst>
          </p:cNvPr>
          <p:cNvSpPr txBox="1"/>
          <p:nvPr/>
        </p:nvSpPr>
        <p:spPr>
          <a:xfrm>
            <a:off x="7370618" y="4671223"/>
            <a:ext cx="161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Figure 22 – page 44</a:t>
            </a:r>
          </a:p>
        </p:txBody>
      </p:sp>
    </p:spTree>
    <p:extLst>
      <p:ext uri="{BB962C8B-B14F-4D97-AF65-F5344CB8AC3E}">
        <p14:creationId xmlns:p14="http://schemas.microsoft.com/office/powerpoint/2010/main" val="37417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5" grpId="0"/>
      <p:bldP spid="27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46BB52-3EBF-4442-A670-662490B9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069" y="1596727"/>
            <a:ext cx="5199399" cy="2881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955" y="204006"/>
            <a:ext cx="425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DB194"/>
                </a:solidFill>
                <a:latin typeface="Montserrat ExtraLight"/>
                <a:cs typeface="Montserrat ExtraLight"/>
              </a:defRPr>
            </a:lvl1pPr>
          </a:lstStyle>
          <a:p>
            <a:r>
              <a:rPr lang="en-US" sz="1800" dirty="0">
                <a:solidFill>
                  <a:srgbClr val="10BFC0"/>
                </a:solidFill>
                <a:latin typeface="+mj-lt"/>
              </a:rPr>
              <a:t>PROFESSIONAL</a:t>
            </a:r>
            <a:r>
              <a:rPr lang="en-US" sz="2000" dirty="0">
                <a:solidFill>
                  <a:srgbClr val="10BFC0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10BFC0"/>
                </a:solidFill>
                <a:latin typeface="+mj-lt"/>
              </a:rPr>
              <a:t>BRAND – LINKEDIN PROFILE</a:t>
            </a:r>
            <a:endParaRPr lang="en-US" sz="2000" dirty="0">
              <a:solidFill>
                <a:srgbClr val="10BFC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04915"/>
            <a:ext cx="208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Montserrat SemiBold"/>
              </a:rPr>
              <a:t>Compelling headline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939362" y="3131846"/>
            <a:ext cx="1842150" cy="179999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38589" y="2419713"/>
            <a:ext cx="1655265" cy="535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5732680" y="3887767"/>
            <a:ext cx="1525787" cy="590937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2338384" y="2975596"/>
            <a:ext cx="3044106" cy="155531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7112985" y="3611667"/>
            <a:ext cx="476661" cy="323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3559" y="3773250"/>
            <a:ext cx="168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Montserrat SemiBold"/>
              </a:rPr>
              <a:t>Up-to-date work information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60896" y="3078067"/>
            <a:ext cx="155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Montserrat SemiBold"/>
              </a:rPr>
              <a:t>Up-to-date contact info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1801095" y="3263975"/>
            <a:ext cx="1138267" cy="540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1EF196-CEA5-4A10-8EB3-16F48AFD5430}"/>
              </a:ext>
            </a:extLst>
          </p:cNvPr>
          <p:cNvSpPr/>
          <p:nvPr/>
        </p:nvSpPr>
        <p:spPr>
          <a:xfrm>
            <a:off x="5732679" y="1913310"/>
            <a:ext cx="1525787" cy="241072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80C623-F614-4A42-9873-260AA99CADD5}"/>
              </a:ext>
            </a:extLst>
          </p:cNvPr>
          <p:cNvCxnSpPr>
            <a:cxnSpLocks/>
          </p:cNvCxnSpPr>
          <p:nvPr/>
        </p:nvCxnSpPr>
        <p:spPr>
          <a:xfrm flipH="1">
            <a:off x="7210792" y="1713116"/>
            <a:ext cx="506190" cy="203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13B125-8296-4A92-89E4-F5AF745B7F03}"/>
              </a:ext>
            </a:extLst>
          </p:cNvPr>
          <p:cNvSpPr txBox="1"/>
          <p:nvPr/>
        </p:nvSpPr>
        <p:spPr>
          <a:xfrm>
            <a:off x="7401083" y="1336836"/>
            <a:ext cx="155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j-lt"/>
                <a:cs typeface="Montserrat SemiBold"/>
              </a:rPr>
              <a:t>Personalised</a:t>
            </a:r>
            <a:r>
              <a:rPr lang="en-US" sz="1400" dirty="0">
                <a:latin typeface="+mj-lt"/>
                <a:cs typeface="Montserrat SemiBold"/>
              </a:rPr>
              <a:t> URL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4A0211-E29F-4DC6-ACFC-B7003E65BBD1}"/>
              </a:ext>
            </a:extLst>
          </p:cNvPr>
          <p:cNvSpPr txBox="1"/>
          <p:nvPr/>
        </p:nvSpPr>
        <p:spPr>
          <a:xfrm>
            <a:off x="42321" y="1117152"/>
            <a:ext cx="208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Montserrat SemiBold"/>
              </a:rPr>
              <a:t>Professional photo &amp; header image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FD6940-4DB8-41AC-90B2-5BE98400E82D}"/>
              </a:ext>
            </a:extLst>
          </p:cNvPr>
          <p:cNvCxnSpPr>
            <a:cxnSpLocks/>
          </p:cNvCxnSpPr>
          <p:nvPr/>
        </p:nvCxnSpPr>
        <p:spPr>
          <a:xfrm>
            <a:off x="1284097" y="1595342"/>
            <a:ext cx="1871910" cy="585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6FFF7A7-B339-4314-8BEC-1A35DD49AD6D}"/>
              </a:ext>
            </a:extLst>
          </p:cNvPr>
          <p:cNvSpPr/>
          <p:nvPr/>
        </p:nvSpPr>
        <p:spPr>
          <a:xfrm>
            <a:off x="3156009" y="2098128"/>
            <a:ext cx="1459456" cy="732949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5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24" grpId="0" animBg="1"/>
      <p:bldP spid="28" grpId="0" animBg="1"/>
      <p:bldP spid="31" grpId="0"/>
      <p:bldP spid="33" grpId="0"/>
      <p:bldP spid="22" grpId="0" animBg="1"/>
      <p:bldP spid="26" grpId="0"/>
      <p:bldP spid="18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02" y="220328"/>
            <a:ext cx="499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10BFC0"/>
                </a:solidFill>
                <a:latin typeface="Montserrat ExtraLight"/>
                <a:cs typeface="Montserrat ExtraLight"/>
              </a:defRPr>
            </a:lvl1pPr>
          </a:lstStyle>
          <a:p>
            <a:r>
              <a:rPr lang="en-US" dirty="0">
                <a:latin typeface="+mj-lt"/>
              </a:rPr>
              <a:t>PROFESSIONAL BRAND – LINKEDIN PROFILE CONT…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09" y="1156468"/>
            <a:ext cx="3870202" cy="1922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776049" y="3148956"/>
            <a:ext cx="2894722" cy="167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Qualification status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Years of experience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Personal goals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Contact Information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Expertise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218" y="4619516"/>
            <a:ext cx="5121852" cy="462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>
              <a:buNone/>
            </a:pPr>
            <a:r>
              <a:rPr lang="en-US" sz="1400" dirty="0">
                <a:latin typeface="+mj-lt"/>
              </a:rPr>
              <a:t>You can also include company information and links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CB3E3-398E-43DA-AD6F-60F551ED8424}"/>
              </a:ext>
            </a:extLst>
          </p:cNvPr>
          <p:cNvSpPr txBox="1"/>
          <p:nvPr/>
        </p:nvSpPr>
        <p:spPr>
          <a:xfrm>
            <a:off x="5036651" y="3301355"/>
            <a:ext cx="3740203" cy="25095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r>
              <a:rPr lang="en-US" sz="1400" dirty="0">
                <a:latin typeface="+mj-lt"/>
              </a:rPr>
              <a:t>Tell your story</a:t>
            </a:r>
          </a:p>
          <a:p>
            <a:r>
              <a:rPr lang="en-US" sz="1400" dirty="0">
                <a:latin typeface="+mj-lt"/>
              </a:rPr>
              <a:t>Show your development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Talk about what you gained from each role</a:t>
            </a:r>
          </a:p>
          <a:p>
            <a:r>
              <a:rPr lang="en-US" sz="1400" dirty="0">
                <a:latin typeface="+mj-lt"/>
              </a:rPr>
              <a:t>Highlight your achievements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B8D6E-3C08-4D18-AB2C-C3CC778DB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49"/>
          <a:stretch/>
        </p:blipFill>
        <p:spPr>
          <a:xfrm>
            <a:off x="5135886" y="871876"/>
            <a:ext cx="3044094" cy="242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18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A92EC5-F30C-4016-8E68-767F461DC0F1}"/>
              </a:ext>
            </a:extLst>
          </p:cNvPr>
          <p:cNvGrpSpPr/>
          <p:nvPr/>
        </p:nvGrpSpPr>
        <p:grpSpPr>
          <a:xfrm>
            <a:off x="531561" y="738459"/>
            <a:ext cx="2209288" cy="2311434"/>
            <a:chOff x="531561" y="738459"/>
            <a:chExt cx="2209288" cy="231143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926DDE9-E7D2-47D0-BD11-1B65DD860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561" y="911346"/>
              <a:ext cx="865535" cy="9164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7641" y="2680561"/>
              <a:ext cx="1823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B2B Sales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A54F6E5-8BF3-4582-9726-C362F4262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064" y="1054279"/>
              <a:ext cx="988369" cy="380563"/>
            </a:xfrm>
            <a:prstGeom prst="rect">
              <a:avLst/>
            </a:prstGeom>
          </p:spPr>
        </p:pic>
        <p:pic>
          <p:nvPicPr>
            <p:cNvPr id="1026" name="Picture 2" descr="https://www.prlog.org/11844633-ecurie25-supercar-franchise.png">
              <a:extLst>
                <a:ext uri="{FF2B5EF4-FFF2-40B4-BE49-F238E27FC236}">
                  <a16:creationId xmlns:a16="http://schemas.microsoft.com/office/drawing/2014/main" id="{E9B7D026-7031-4E27-ACF8-D72314AC5F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72" b="18863"/>
            <a:stretch/>
          </p:blipFill>
          <p:spPr bwMode="auto">
            <a:xfrm>
              <a:off x="532883" y="738459"/>
              <a:ext cx="820580" cy="433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59942" y="230740"/>
            <a:ext cx="331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A BIT ABOUT ME … LAURA SMITH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559942" y="2363278"/>
            <a:ext cx="830889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70250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40081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93527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09912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63358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6635" y="2226494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5600" y="245463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79312" y="245463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03024" y="245463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26736" y="245463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0448" y="245463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74160" y="245463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04433" y="3053040"/>
            <a:ext cx="242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B2B Marketing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81849" y="3538621"/>
            <a:ext cx="460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Using variety of Social Media/ Digital Tools 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15EAE7-5071-4950-AC4D-247800AB1A73}"/>
              </a:ext>
            </a:extLst>
          </p:cNvPr>
          <p:cNvGrpSpPr/>
          <p:nvPr/>
        </p:nvGrpSpPr>
        <p:grpSpPr>
          <a:xfrm>
            <a:off x="1633362" y="1128726"/>
            <a:ext cx="7235471" cy="3764711"/>
            <a:chOff x="1633362" y="1128726"/>
            <a:chExt cx="7235471" cy="3764711"/>
          </a:xfrm>
        </p:grpSpPr>
        <p:sp>
          <p:nvSpPr>
            <p:cNvPr id="10" name="TextBox 9"/>
            <p:cNvSpPr txBox="1"/>
            <p:nvPr/>
          </p:nvSpPr>
          <p:spPr>
            <a:xfrm>
              <a:off x="1633362" y="4524105"/>
              <a:ext cx="6731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... Now loving support sales &amp; relationships in insurance broking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8782" y="1128726"/>
              <a:ext cx="1140051" cy="23166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D1D090-6B1E-4328-8096-BB84F570E354}"/>
              </a:ext>
            </a:extLst>
          </p:cNvPr>
          <p:cNvCxnSpPr/>
          <p:nvPr/>
        </p:nvCxnSpPr>
        <p:spPr>
          <a:xfrm>
            <a:off x="3016804" y="2219705"/>
            <a:ext cx="0" cy="148976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E7C28B8-67B4-46C7-96AB-5BDA427725C5}"/>
              </a:ext>
            </a:extLst>
          </p:cNvPr>
          <p:cNvSpPr txBox="1"/>
          <p:nvPr/>
        </p:nvSpPr>
        <p:spPr>
          <a:xfrm>
            <a:off x="7697871" y="245463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2017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73F77FF-A85D-4643-97A8-3EE43B889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059" y="1143232"/>
            <a:ext cx="1082228" cy="20265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33AFCF4-2603-473B-A314-BB4DDBB1C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733" y="1615944"/>
            <a:ext cx="1045029" cy="53782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FDD3ED2-E681-40FC-8C90-9F8EA4BD7F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0487"/>
          <a:stretch/>
        </p:blipFill>
        <p:spPr>
          <a:xfrm>
            <a:off x="3241456" y="741065"/>
            <a:ext cx="2133600" cy="7602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BBA874E-FD20-45CE-B52A-0AE34C128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5650" y="1637064"/>
            <a:ext cx="461970" cy="4619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48F99A-FF0C-424B-934B-47E239C8A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8858" y="1647547"/>
            <a:ext cx="513452" cy="5134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449D02D-FA3F-4103-A233-8CCE93FCF9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5057" y="1619214"/>
            <a:ext cx="523633" cy="523633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073A6D-7574-4636-A0DB-70DBEEE5854B}"/>
              </a:ext>
            </a:extLst>
          </p:cNvPr>
          <p:cNvCxnSpPr>
            <a:cxnSpLocks/>
          </p:cNvCxnSpPr>
          <p:nvPr/>
        </p:nvCxnSpPr>
        <p:spPr>
          <a:xfrm>
            <a:off x="1474819" y="1501317"/>
            <a:ext cx="876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447F64F-CBC7-4B87-80B9-813F63AB827C}"/>
              </a:ext>
            </a:extLst>
          </p:cNvPr>
          <p:cNvCxnSpPr>
            <a:cxnSpLocks/>
          </p:cNvCxnSpPr>
          <p:nvPr/>
        </p:nvCxnSpPr>
        <p:spPr>
          <a:xfrm>
            <a:off x="511237" y="1644888"/>
            <a:ext cx="876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8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  <p:bldP spid="41" grpId="0"/>
      <p:bldP spid="54" grpId="0"/>
      <p:bldP spid="58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427" y="220154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DB194"/>
                </a:solidFill>
                <a:latin typeface="Montserrat ExtraLight"/>
                <a:cs typeface="Montserrat ExtraLight"/>
              </a:defRPr>
            </a:lvl1pPr>
          </a:lstStyle>
          <a:p>
            <a:r>
              <a:rPr lang="en-US" sz="1800" dirty="0">
                <a:solidFill>
                  <a:srgbClr val="10BFC0"/>
                </a:solidFill>
                <a:latin typeface="+mj-lt"/>
              </a:rPr>
              <a:t>SOCIAL SELLING INDEX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372" y="1812084"/>
            <a:ext cx="265260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latin typeface="+mj-lt"/>
                <a:cs typeface="Montserrat SemiBold"/>
              </a:rPr>
              <a:t>A means of identifying how successful your social selling techniques are on LinkedIn</a:t>
            </a:r>
            <a:endParaRPr lang="en-US" sz="1400" dirty="0">
              <a:latin typeface="+mj-lt"/>
              <a:cs typeface="Montserrat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72" y="3043878"/>
            <a:ext cx="265260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latin typeface="+mj-lt"/>
                <a:ea typeface="Montserrat" charset="0"/>
                <a:cs typeface="Montserrat" charset="0"/>
              </a:rPr>
              <a:t>Social selling leaders have </a:t>
            </a:r>
            <a:r>
              <a:rPr lang="en-US" sz="2800" dirty="0">
                <a:latin typeface="+mj-lt"/>
                <a:ea typeface="Montserrat" charset="0"/>
                <a:cs typeface="Montserrat" charset="0"/>
              </a:rPr>
              <a:t>45% </a:t>
            </a:r>
            <a:r>
              <a:rPr lang="en-US" sz="1600" dirty="0">
                <a:latin typeface="+mj-lt"/>
                <a:ea typeface="Montserrat" charset="0"/>
                <a:cs typeface="Montserrat" charset="0"/>
              </a:rPr>
              <a:t>more sales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A84E0-6E89-45EC-8FE9-2CF9F55F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23" y="1177675"/>
            <a:ext cx="6053614" cy="3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319" y="219284"/>
            <a:ext cx="355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DB194"/>
                </a:solidFill>
                <a:latin typeface="Montserrat ExtraLight"/>
                <a:cs typeface="Montserrat ExtraLight"/>
              </a:defRPr>
            </a:lvl1pPr>
          </a:lstStyle>
          <a:p>
            <a:r>
              <a:rPr lang="en-US" sz="1800" dirty="0">
                <a:solidFill>
                  <a:srgbClr val="10BFC0"/>
                </a:solidFill>
                <a:latin typeface="+mj-lt"/>
              </a:rPr>
              <a:t>WHAT MAKES A THOUGHT LEADER?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569319" y="1263174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898" y="1732550"/>
            <a:ext cx="1397509" cy="462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Provide insight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543845" y="1263174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099" y="1732550"/>
            <a:ext cx="1397509" cy="462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Have a POV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4518371" y="1263174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9602" y="1599061"/>
            <a:ext cx="1397509" cy="893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Share high quality content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492897" y="1263174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4151" y="1433057"/>
            <a:ext cx="1397509" cy="1324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Engage in industry news and trends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69319" y="2969273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898" y="3323821"/>
            <a:ext cx="1397509" cy="893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Connected to industry leaders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2543845" y="2969273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5099" y="3313140"/>
            <a:ext cx="1397509" cy="893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Active on social media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4518371" y="2969273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9625" y="3465347"/>
            <a:ext cx="1397509" cy="462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Creates content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492897" y="2969273"/>
            <a:ext cx="1720018" cy="1540096"/>
          </a:xfrm>
          <a:prstGeom prst="roundRect">
            <a:avLst>
              <a:gd name="adj" fmla="val 6271"/>
            </a:avLst>
          </a:prstGeom>
          <a:solidFill>
            <a:srgbClr val="10BF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4151" y="3280681"/>
            <a:ext cx="1397509" cy="893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latin typeface="Montserrat" panose="00000500000000000000" pitchFamily="50" charset="0"/>
                <a:cs typeface="Montserrat SemiBold"/>
              </a:defRPr>
            </a:lvl1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Has a large network</a:t>
            </a:r>
          </a:p>
        </p:txBody>
      </p:sp>
    </p:spTree>
    <p:extLst>
      <p:ext uri="{BB962C8B-B14F-4D97-AF65-F5344CB8AC3E}">
        <p14:creationId xmlns:p14="http://schemas.microsoft.com/office/powerpoint/2010/main" val="957618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392" y="219285"/>
            <a:ext cx="465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DB194"/>
                </a:solidFill>
                <a:latin typeface="Montserrat ExtraLight"/>
                <a:cs typeface="Montserrat ExtraLight"/>
              </a:defRPr>
            </a:lvl1pPr>
          </a:lstStyle>
          <a:p>
            <a:r>
              <a:rPr lang="en-US" sz="1800" dirty="0">
                <a:solidFill>
                  <a:srgbClr val="10BFC0"/>
                </a:solidFill>
                <a:latin typeface="+mj-lt"/>
              </a:rPr>
              <a:t>TYPES OF CONTENT FOR THOUGHT LEADERSHIP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DA13CD-BC55-452D-BB23-CBF8F4BE4B0B}"/>
              </a:ext>
            </a:extLst>
          </p:cNvPr>
          <p:cNvGrpSpPr/>
          <p:nvPr/>
        </p:nvGrpSpPr>
        <p:grpSpPr>
          <a:xfrm>
            <a:off x="562392" y="1207755"/>
            <a:ext cx="1720018" cy="1540096"/>
            <a:chOff x="562392" y="1207755"/>
            <a:chExt cx="1720018" cy="1540096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62392" y="1207755"/>
              <a:ext cx="1720018" cy="1540096"/>
            </a:xfrm>
            <a:prstGeom prst="roundRect">
              <a:avLst>
                <a:gd name="adj" fmla="val 6271"/>
              </a:avLst>
            </a:prstGeom>
            <a:solidFill>
              <a:srgbClr val="10BF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646" y="1371555"/>
              <a:ext cx="1397509" cy="13515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  <a:defRPr sz="1200">
                  <a:latin typeface="Montserrat" panose="00000500000000000000" pitchFamily="50" charset="0"/>
                  <a:cs typeface="Montserrat SemiBold"/>
                </a:defRPr>
              </a:lvl1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Original: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Article or blog you have written yourself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EE8CD5-9B27-43D3-A9B2-6ED42557457F}"/>
              </a:ext>
            </a:extLst>
          </p:cNvPr>
          <p:cNvGrpSpPr/>
          <p:nvPr/>
        </p:nvGrpSpPr>
        <p:grpSpPr>
          <a:xfrm>
            <a:off x="3714554" y="1207755"/>
            <a:ext cx="1720018" cy="1540096"/>
            <a:chOff x="3714554" y="1207755"/>
            <a:chExt cx="1720018" cy="1540096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3714554" y="1207755"/>
              <a:ext cx="1720018" cy="1540096"/>
            </a:xfrm>
            <a:prstGeom prst="roundRect">
              <a:avLst>
                <a:gd name="adj" fmla="val 6271"/>
              </a:avLst>
            </a:prstGeom>
            <a:solidFill>
              <a:srgbClr val="10BF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5520" y="1371555"/>
              <a:ext cx="1498085" cy="13515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  <a:defRPr sz="1200">
                  <a:latin typeface="Montserrat" panose="00000500000000000000" pitchFamily="50" charset="0"/>
                  <a:cs typeface="Montserrat SemiBold"/>
                </a:defRPr>
              </a:lvl1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Curation: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Information you have brought together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79F77-5B59-4393-A1F0-EDB15D9A387C}"/>
              </a:ext>
            </a:extLst>
          </p:cNvPr>
          <p:cNvGrpSpPr/>
          <p:nvPr/>
        </p:nvGrpSpPr>
        <p:grpSpPr>
          <a:xfrm>
            <a:off x="2155790" y="2940552"/>
            <a:ext cx="1720018" cy="1540096"/>
            <a:chOff x="2155790" y="2940552"/>
            <a:chExt cx="1720018" cy="1540096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155790" y="2940552"/>
              <a:ext cx="1720018" cy="1540096"/>
            </a:xfrm>
            <a:prstGeom prst="roundRect">
              <a:avLst>
                <a:gd name="adj" fmla="val 6271"/>
              </a:avLst>
            </a:prstGeom>
            <a:solidFill>
              <a:srgbClr val="10BF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76572" y="3126938"/>
              <a:ext cx="1669730" cy="13515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  <a:defRPr sz="1200">
                  <a:latin typeface="Montserrat" panose="00000500000000000000" pitchFamily="50" charset="0"/>
                  <a:cs typeface="Montserrat SemiBold"/>
                </a:defRPr>
              </a:lvl1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Commenting: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Adding a comment to someone else’s post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70E279-FD64-4E93-BC49-FF5F96AA7867}"/>
              </a:ext>
            </a:extLst>
          </p:cNvPr>
          <p:cNvGrpSpPr/>
          <p:nvPr/>
        </p:nvGrpSpPr>
        <p:grpSpPr>
          <a:xfrm>
            <a:off x="6866717" y="1207755"/>
            <a:ext cx="1720018" cy="1540096"/>
            <a:chOff x="6866717" y="1207755"/>
            <a:chExt cx="1720018" cy="1540096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6866717" y="1207755"/>
              <a:ext cx="1720018" cy="1540096"/>
            </a:xfrm>
            <a:prstGeom prst="roundRect">
              <a:avLst>
                <a:gd name="adj" fmla="val 6271"/>
              </a:avLst>
            </a:prstGeom>
            <a:solidFill>
              <a:srgbClr val="10BF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99565" y="1371555"/>
              <a:ext cx="1659462" cy="13515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  <a:defRPr sz="1200">
                  <a:latin typeface="Montserrat" panose="00000500000000000000" pitchFamily="50" charset="0"/>
                  <a:cs typeface="Montserrat SemiBold"/>
                </a:defRPr>
              </a:lvl1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Sharing: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Another person’s post or an external article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94B13A-FF62-4313-9441-B27563A022F5}"/>
              </a:ext>
            </a:extLst>
          </p:cNvPr>
          <p:cNvGrpSpPr/>
          <p:nvPr/>
        </p:nvGrpSpPr>
        <p:grpSpPr>
          <a:xfrm>
            <a:off x="5261133" y="2940552"/>
            <a:ext cx="1720018" cy="1540096"/>
            <a:chOff x="5261133" y="2940552"/>
            <a:chExt cx="1720018" cy="1540096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5261133" y="2940552"/>
              <a:ext cx="1720018" cy="1540096"/>
            </a:xfrm>
            <a:prstGeom prst="roundRect">
              <a:avLst>
                <a:gd name="adj" fmla="val 6271"/>
              </a:avLst>
            </a:prstGeom>
            <a:solidFill>
              <a:srgbClr val="10BF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3605" y="3123172"/>
              <a:ext cx="1575960" cy="13515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  <a:defRPr sz="1200">
                  <a:latin typeface="Montserrat" panose="00000500000000000000" pitchFamily="50" charset="0"/>
                  <a:cs typeface="Montserrat SemiBold"/>
                </a:defRPr>
              </a:lvl1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Discussion: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Starting a discussion in a LinkedIn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2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283" y="220091"/>
            <a:ext cx="563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SURVEY QUESTION 3: BROKING EMPLOYMENT AND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110" y="1085631"/>
            <a:ext cx="7613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“To what extent will employment in insurance broking change by 2028?” (1-10)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– A great deal, more than 80% of current roles will go 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5 - About where it is today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 – Employment will increase a great deal 2028</a:t>
            </a:r>
          </a:p>
        </p:txBody>
      </p:sp>
    </p:spTree>
    <p:extLst>
      <p:ext uri="{BB962C8B-B14F-4D97-AF65-F5344CB8AC3E}">
        <p14:creationId xmlns:p14="http://schemas.microsoft.com/office/powerpoint/2010/main" val="4024995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427" y="216520"/>
            <a:ext cx="442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BROKING ORGANISATIONS A LOT OF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40" y="940897"/>
            <a:ext cx="6797629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4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6D323735-D043-46C8-9613-AC85D985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Future of Commercial Insurance Broking</a:t>
            </a:r>
            <a:endParaRPr lang="en-US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F89C5574-CFA1-4F9D-B670-7B1A3E0B0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407" y="212296"/>
            <a:ext cx="5913670" cy="369332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  <a:ea typeface="+mn-ea"/>
              </a:rPr>
              <a:t>TECHNOLOGY DRIVING CHANGE FOR COMMERCIAL BROKERS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C0DBC-73C2-4605-B3B2-533C0501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922" y="1360051"/>
            <a:ext cx="43497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Insurance market seen as ripe for disruption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Technology driven change largely confined to SME business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Significant investment into commercial insurance market disruptors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9A86-2B47-4AF2-9E91-095828514808}"/>
              </a:ext>
            </a:extLst>
          </p:cNvPr>
          <p:cNvSpPr txBox="1"/>
          <p:nvPr/>
        </p:nvSpPr>
        <p:spPr>
          <a:xfrm>
            <a:off x="7689273" y="4549775"/>
            <a:ext cx="123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Ref: page 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63F30-64FB-4289-9B9C-5B9F07CA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71" y="1065374"/>
            <a:ext cx="3537626" cy="313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246DC16-DCDD-475F-81A5-8B0F0E0DFB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2367" y="214369"/>
            <a:ext cx="3803990" cy="369332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  <a:ea typeface="+mn-ea"/>
              </a:rPr>
              <a:t>BROKING IS BECOMING A PROFESSION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77D11-A224-402E-8F52-21490878C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95" y="1242438"/>
            <a:ext cx="7005637" cy="14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latin typeface="+mj-lt"/>
              </a:rPr>
              <a:t>Insurer training is reducing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latin typeface="+mj-lt"/>
              </a:rPr>
              <a:t>Risk advice becoming more complex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latin typeface="+mj-lt"/>
              </a:rPr>
              <a:t>Demographic bulge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ECAA3-BDB2-496C-9876-65D23916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95" y="3027439"/>
            <a:ext cx="7005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+mj-lt"/>
              </a:rPr>
              <a:t>Attract talent and then…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FDF01-CE5D-40E3-A9A8-755B3B8B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95" y="3630594"/>
            <a:ext cx="7005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+mj-lt"/>
              </a:rPr>
              <a:t>Formal training + mentoring + client contact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8860F-3B88-4E77-A52B-E4505AC271CD}"/>
              </a:ext>
            </a:extLst>
          </p:cNvPr>
          <p:cNvSpPr txBox="1"/>
          <p:nvPr/>
        </p:nvSpPr>
        <p:spPr>
          <a:xfrm>
            <a:off x="7689273" y="4556702"/>
            <a:ext cx="123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Ref: page 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605F3D-5325-4A1F-9FA8-603140ED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877" y="1143574"/>
            <a:ext cx="2821941" cy="25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66192" y="210721"/>
            <a:ext cx="520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STAFF SATISFACTION BEHIND OTHER EXPERT SECTORS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6955" y="4442401"/>
            <a:ext cx="1845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latin typeface="Montserrat" panose="00000500000000000000" pitchFamily="50" charset="0"/>
              </a:defRPr>
            </a:lvl1pPr>
          </a:lstStyle>
          <a:p>
            <a:r>
              <a:rPr lang="en-GB">
                <a:latin typeface="+mj-lt"/>
              </a:rPr>
              <a:t>Source: Glassdoor.co.uk 18/2/17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7773" y="4411624"/>
            <a:ext cx="2578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latin typeface="Montserrat" panose="00000500000000000000" pitchFamily="50" charset="0"/>
              </a:defRPr>
            </a:lvl1pPr>
          </a:lstStyle>
          <a:p>
            <a:r>
              <a:rPr lang="en-GB">
                <a:latin typeface="+mj-lt"/>
              </a:rPr>
              <a:t>Source: CII, PKF &amp; Konsileo Broker Survey 11/16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86" y="1480255"/>
            <a:ext cx="5206435" cy="25178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34" y="913618"/>
            <a:ext cx="3042168" cy="10486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27" y="1891425"/>
            <a:ext cx="2993395" cy="13351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82" y="3314279"/>
            <a:ext cx="3023878" cy="890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48A74-9C71-475B-80AB-48EC753386A5}"/>
              </a:ext>
            </a:extLst>
          </p:cNvPr>
          <p:cNvSpPr txBox="1"/>
          <p:nvPr/>
        </p:nvSpPr>
        <p:spPr>
          <a:xfrm>
            <a:off x="7689273" y="4549775"/>
            <a:ext cx="123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Ref: page 61</a:t>
            </a:r>
          </a:p>
        </p:txBody>
      </p:sp>
    </p:spTree>
    <p:extLst>
      <p:ext uri="{BB962C8B-B14F-4D97-AF65-F5344CB8AC3E}">
        <p14:creationId xmlns:p14="http://schemas.microsoft.com/office/powerpoint/2010/main" val="35694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03310" y="4745812"/>
            <a:ext cx="2508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latin typeface="Montserrat" panose="00000500000000000000" pitchFamily="50" charset="0"/>
              </a:defRPr>
            </a:lvl1pPr>
          </a:lstStyle>
          <a:p>
            <a:r>
              <a:rPr lang="en-GB">
                <a:latin typeface="+mj-lt"/>
              </a:rPr>
              <a:t>©Frederic </a:t>
            </a:r>
            <a:r>
              <a:rPr lang="en-GB" err="1">
                <a:latin typeface="+mj-lt"/>
              </a:rPr>
              <a:t>Laloux</a:t>
            </a:r>
            <a:r>
              <a:rPr lang="en-GB">
                <a:latin typeface="+mj-lt"/>
              </a:rPr>
              <a:t>, Reinventing Organizations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9353" y="202147"/>
            <a:ext cx="641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EMERGING ORGANISATIONAL THEORY INTERESTING FOR BROKING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7" y="1011120"/>
            <a:ext cx="1085182" cy="3639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16" y="870546"/>
            <a:ext cx="890093" cy="3651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623" y="956426"/>
            <a:ext cx="1024217" cy="3846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370" y="880218"/>
            <a:ext cx="1127858" cy="39993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835" y="881960"/>
            <a:ext cx="4440135" cy="3921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CA2ED-46EA-4B2E-A3C4-921027312ADB}"/>
              </a:ext>
            </a:extLst>
          </p:cNvPr>
          <p:cNvSpPr txBox="1"/>
          <p:nvPr/>
        </p:nvSpPr>
        <p:spPr>
          <a:xfrm>
            <a:off x="7232073" y="4745812"/>
            <a:ext cx="1780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Figure 33: page 68</a:t>
            </a:r>
          </a:p>
        </p:txBody>
      </p:sp>
    </p:spTree>
    <p:extLst>
      <p:ext uri="{BB962C8B-B14F-4D97-AF65-F5344CB8AC3E}">
        <p14:creationId xmlns:p14="http://schemas.microsoft.com/office/powerpoint/2010/main" val="31409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3">
            <a:extLst>
              <a:ext uri="{FF2B5EF4-FFF2-40B4-BE49-F238E27FC236}">
                <a16:creationId xmlns:a16="http://schemas.microsoft.com/office/drawing/2014/main" id="{B1EAC55C-4D24-40B2-9286-E5983FC6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Future of Commercial Insurance Broking</a:t>
            </a:r>
            <a:endParaRPr lang="en-US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B2C021A1-C5CA-4AD3-9BC1-120165916B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026" y="221446"/>
            <a:ext cx="3429593" cy="369332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  <a:ea typeface="+mn-ea"/>
              </a:rPr>
              <a:t>‘BROKING WITH SOUL’ IS POSSIBLE</a:t>
            </a:r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7F3DD103-45D8-4872-B52E-98E27032B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95" y="4361583"/>
            <a:ext cx="19446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" i="1" dirty="0"/>
              <a:t>Source: Frederic </a:t>
            </a:r>
            <a:r>
              <a:rPr lang="en-GB" altLang="en-US" sz="600" i="1" dirty="0" err="1"/>
              <a:t>Laloux</a:t>
            </a:r>
            <a:r>
              <a:rPr lang="en-GB" altLang="en-US" sz="600" i="1" dirty="0"/>
              <a:t>, Reinventing Organizations</a:t>
            </a:r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1A6AF7AD-1CA1-46D1-A781-918F4C96B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1" t="26518" b="4811"/>
          <a:stretch>
            <a:fillRect/>
          </a:stretch>
        </p:blipFill>
        <p:spPr bwMode="auto">
          <a:xfrm>
            <a:off x="474663" y="1028699"/>
            <a:ext cx="2081501" cy="32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6">
            <a:extLst>
              <a:ext uri="{FF2B5EF4-FFF2-40B4-BE49-F238E27FC236}">
                <a16:creationId xmlns:a16="http://schemas.microsoft.com/office/drawing/2014/main" id="{D7A0761B-A504-4810-AC96-0BB7F160A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1028700"/>
            <a:ext cx="5472112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latin typeface="+mj-lt"/>
              </a:rPr>
              <a:t>Example pitch from CEO of a firm that attracts top talent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05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latin typeface="+mj-lt"/>
              </a:rPr>
              <a:t>Understanding the ‘why’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“We want to be the most technically expert broker in the UK”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05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latin typeface="+mj-lt"/>
              </a:rPr>
              <a:t>Team input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“Our firm allows brokers to do the broking job they love and to earn better because of it.”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05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latin typeface="+mj-lt"/>
              </a:rPr>
              <a:t>Social purpose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“We bring insurance products to vulnerable and less financially capable customers.”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C5858-F1EC-40BF-B1BA-CD7D363F5C76}"/>
              </a:ext>
            </a:extLst>
          </p:cNvPr>
          <p:cNvSpPr txBox="1"/>
          <p:nvPr/>
        </p:nvSpPr>
        <p:spPr>
          <a:xfrm>
            <a:off x="7232073" y="4745812"/>
            <a:ext cx="1780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Figure 33: page 68</a:t>
            </a:r>
          </a:p>
        </p:txBody>
      </p:sp>
    </p:spTree>
    <p:extLst>
      <p:ext uri="{BB962C8B-B14F-4D97-AF65-F5344CB8AC3E}">
        <p14:creationId xmlns:p14="http://schemas.microsoft.com/office/powerpoint/2010/main" val="50179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319" y="261991"/>
            <a:ext cx="355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KONSILEO – A NEW BROKER MODEL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569319" y="675955"/>
            <a:ext cx="7585853" cy="20000"/>
          </a:xfrm>
          <a:prstGeom prst="line">
            <a:avLst/>
          </a:prstGeom>
          <a:ln>
            <a:solidFill>
              <a:srgbClr val="10BF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8" y="1366208"/>
            <a:ext cx="2036240" cy="2944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38" y="1366208"/>
            <a:ext cx="2450804" cy="307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41" y="1366208"/>
            <a:ext cx="1847248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00" y="209942"/>
            <a:ext cx="639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SURVEY QUESTION 4: BROKING ORGANISATIONS AND LEADERSHIP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988" y="1044067"/>
            <a:ext cx="7744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“In which direction will insurance broking organisations change by 2028?” (1-10)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– They will be small in number and very efficient,  managing resources more tightly 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5 - About where they are today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 …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 – Broking people will work somewhat independently and in self-organising teams</a:t>
            </a:r>
          </a:p>
        </p:txBody>
      </p:sp>
    </p:spTree>
    <p:extLst>
      <p:ext uri="{BB962C8B-B14F-4D97-AF65-F5344CB8AC3E}">
        <p14:creationId xmlns:p14="http://schemas.microsoft.com/office/powerpoint/2010/main" val="3664830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821" y="217340"/>
            <a:ext cx="34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BROKING IN 2028: KEY QUESTIONS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0109" y="935177"/>
            <a:ext cx="8410998" cy="735634"/>
            <a:chOff x="180109" y="935177"/>
            <a:chExt cx="8410998" cy="735634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180109" y="935177"/>
              <a:ext cx="8410998" cy="581891"/>
            </a:xfrm>
            <a:prstGeom prst="roundRect">
              <a:avLst/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109" y="1024480"/>
              <a:ext cx="8028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1. Client/ Broker Relationship 	-    Self-Serve or Advice Led?</a:t>
              </a:r>
            </a:p>
            <a:p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180109" y="1919839"/>
            <a:ext cx="8410998" cy="581891"/>
          </a:xfrm>
          <a:prstGeom prst="roundRect">
            <a:avLst/>
          </a:prstGeom>
          <a:noFill/>
          <a:ln>
            <a:solidFill>
              <a:srgbClr val="10BF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09" y="2024161"/>
            <a:ext cx="841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2. Broker Technology  			-    Lagging or Leading Other Sectors?</a:t>
            </a:r>
          </a:p>
          <a:p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108" y="2919520"/>
            <a:ext cx="8622698" cy="581891"/>
            <a:chOff x="180108" y="2630108"/>
            <a:chExt cx="8622698" cy="581891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80108" y="2630108"/>
              <a:ext cx="8410999" cy="581891"/>
            </a:xfrm>
            <a:prstGeom prst="roundRect">
              <a:avLst/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109" y="2734430"/>
              <a:ext cx="8622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3. Broking People				-    Skilled Expert Advisors or Robot Maintenance?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0110" y="3919200"/>
            <a:ext cx="9632108" cy="581891"/>
            <a:chOff x="180110" y="3919200"/>
            <a:chExt cx="9632108" cy="58189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80110" y="3919200"/>
              <a:ext cx="8410999" cy="581891"/>
            </a:xfrm>
            <a:prstGeom prst="roundRect">
              <a:avLst/>
            </a:prstGeom>
            <a:noFill/>
            <a:ln>
              <a:solidFill>
                <a:srgbClr val="10BF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538" y="4025479"/>
              <a:ext cx="9557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4. Broking Organisations  		-   Squeezing the Pips or Constantly Evolving?</a:t>
              </a:r>
            </a:p>
          </p:txBody>
        </p:sp>
      </p:grp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569319" y="675955"/>
            <a:ext cx="7585853" cy="20000"/>
          </a:xfrm>
          <a:prstGeom prst="line">
            <a:avLst/>
          </a:prstGeom>
          <a:ln>
            <a:solidFill>
              <a:srgbClr val="10BF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73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9" y="965315"/>
            <a:ext cx="8498561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45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19" y="227469"/>
            <a:ext cx="341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LEARNING OBJECTIVES FOR TODAY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040" y="1092818"/>
            <a:ext cx="7913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What is the current state of play in the commercial broking market and what is driving change.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What clients want from technology and their broker contacts moving forwards. How current client service models work.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How will technology change things for brokers?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Lead Generation moving forwards.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Internet of Things: What opportunities does this represent.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How will Insurance Career Development change in the future.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9319" y="675955"/>
            <a:ext cx="5540152" cy="19999"/>
          </a:xfrm>
          <a:prstGeom prst="line">
            <a:avLst/>
          </a:prstGeom>
          <a:ln>
            <a:solidFill>
              <a:srgbClr val="10BF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19" y="227469"/>
            <a:ext cx="349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FUTURE OF BROKING - 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6630" y="2886980"/>
            <a:ext cx="79134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What will the 2028 client expect from insurance brokers?</a:t>
            </a:r>
          </a:p>
          <a:p>
            <a:pPr fontAlgn="base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</a:p>
          <a:p>
            <a:pPr fontAlgn="base">
              <a:buFont typeface="+mj-lt"/>
              <a:buAutoNum type="arabicPeriod" startAt="2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What technology will brokers be using in 2028? </a:t>
            </a:r>
          </a:p>
          <a:p>
            <a:pPr fontAlgn="base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base">
              <a:buFont typeface="+mj-lt"/>
              <a:buAutoNum type="arabicPeriod" startAt="3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What will the 2028 profile of employees in broking be? </a:t>
            </a:r>
          </a:p>
          <a:p>
            <a:pPr fontAlgn="base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base">
              <a:buFont typeface="+mj-lt"/>
              <a:buAutoNum type="arabicPeriod" startAt="4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What do these developments mean for the 2028 insurance broking firm?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26" y="921549"/>
            <a:ext cx="1778741" cy="17215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69319" y="675955"/>
            <a:ext cx="5540152" cy="19999"/>
          </a:xfrm>
          <a:prstGeom prst="line">
            <a:avLst/>
          </a:prstGeom>
          <a:ln>
            <a:solidFill>
              <a:srgbClr val="10BF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A256CA8-0F35-4B4B-BA63-3CBBC32CB47F}"/>
              </a:ext>
            </a:extLst>
          </p:cNvPr>
          <p:cNvGrpSpPr/>
          <p:nvPr/>
        </p:nvGrpSpPr>
        <p:grpSpPr>
          <a:xfrm>
            <a:off x="1703755" y="1024495"/>
            <a:ext cx="3577384" cy="1365622"/>
            <a:chOff x="1703755" y="1024495"/>
            <a:chExt cx="3577384" cy="13656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66399"/>
            <a:stretch/>
          </p:blipFill>
          <p:spPr>
            <a:xfrm>
              <a:off x="3976255" y="1024495"/>
              <a:ext cx="1304884" cy="1365622"/>
            </a:xfrm>
            <a:prstGeom prst="rect">
              <a:avLst/>
            </a:prstGeom>
          </p:spPr>
        </p:pic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D56660AC-9410-4C09-9E05-FB62A91B5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755" y="1024495"/>
              <a:ext cx="1281900" cy="125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67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3">
            <a:extLst>
              <a:ext uri="{FF2B5EF4-FFF2-40B4-BE49-F238E27FC236}">
                <a16:creationId xmlns:a16="http://schemas.microsoft.com/office/drawing/2014/main" id="{6E8443F3-93C5-4FEE-80C3-0F7BC0F2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Future of Commercial Insurance Broking</a:t>
            </a:r>
            <a:endParaRPr lang="en-US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62" name="Title 1">
            <a:extLst>
              <a:ext uri="{FF2B5EF4-FFF2-40B4-BE49-F238E27FC236}">
                <a16:creationId xmlns:a16="http://schemas.microsoft.com/office/drawing/2014/main" id="{04423A07-F40B-4D08-9803-7D35E696E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097" y="222480"/>
            <a:ext cx="6159571" cy="369332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GB" altLang="en-US" sz="1800" dirty="0">
                <a:solidFill>
                  <a:srgbClr val="10BFC0"/>
                </a:solidFill>
                <a:ea typeface="+mn-ea"/>
              </a:rPr>
              <a:t>FUTURE OF COMMERCIAL INSURANCE BROKING IN A NUTSHELL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9F19D8-3987-4E85-B32E-925F421E1216}"/>
              </a:ext>
            </a:extLst>
          </p:cNvPr>
          <p:cNvGrpSpPr>
            <a:grpSpLocks/>
          </p:cNvGrpSpPr>
          <p:nvPr/>
        </p:nvGrpSpPr>
        <p:grpSpPr bwMode="auto">
          <a:xfrm>
            <a:off x="509588" y="1287172"/>
            <a:ext cx="3660775" cy="804864"/>
            <a:chOff x="509154" y="1250432"/>
            <a:chExt cx="3661064" cy="4103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1066B7-BDB7-4EE0-8365-1AE56F1EB014}"/>
                </a:ext>
              </a:extLst>
            </p:cNvPr>
            <p:cNvSpPr/>
            <p:nvPr/>
          </p:nvSpPr>
          <p:spPr bwMode="auto">
            <a:xfrm>
              <a:off x="509154" y="1253068"/>
              <a:ext cx="3661064" cy="28079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GB" sz="2000">
                <a:latin typeface="+mj-lt"/>
              </a:endParaRPr>
            </a:p>
          </p:txBody>
        </p:sp>
        <p:sp>
          <p:nvSpPr>
            <p:cNvPr id="40977" name="TextBox 4">
              <a:extLst>
                <a:ext uri="{FF2B5EF4-FFF2-40B4-BE49-F238E27FC236}">
                  <a16:creationId xmlns:a16="http://schemas.microsoft.com/office/drawing/2014/main" id="{AD25BDBF-B051-4471-9BDF-E78A4BBFB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72" y="1250432"/>
              <a:ext cx="3200400" cy="41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+mj-lt"/>
                </a:rPr>
                <a:t>Broking market attractive but commoditisation at bottom end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1516D1-5FE3-4B7A-B809-A7E2C80FF062}"/>
              </a:ext>
            </a:extLst>
          </p:cNvPr>
          <p:cNvGrpSpPr>
            <a:grpSpLocks/>
          </p:cNvGrpSpPr>
          <p:nvPr/>
        </p:nvGrpSpPr>
        <p:grpSpPr bwMode="auto">
          <a:xfrm>
            <a:off x="509587" y="1920023"/>
            <a:ext cx="3753570" cy="537286"/>
            <a:chOff x="509150" y="1892289"/>
            <a:chExt cx="3754439" cy="3122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E8027-6E87-4794-B2CC-1CED39A3B3DF}"/>
                </a:ext>
              </a:extLst>
            </p:cNvPr>
            <p:cNvSpPr/>
            <p:nvPr/>
          </p:nvSpPr>
          <p:spPr bwMode="auto">
            <a:xfrm>
              <a:off x="509150" y="1892289"/>
              <a:ext cx="3661622" cy="2934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GB" sz="2000">
                <a:latin typeface="+mj-lt"/>
              </a:endParaRPr>
            </a:p>
          </p:txBody>
        </p:sp>
        <p:sp>
          <p:nvSpPr>
            <p:cNvPr id="40975" name="TextBox 6">
              <a:extLst>
                <a:ext uri="{FF2B5EF4-FFF2-40B4-BE49-F238E27FC236}">
                  <a16:creationId xmlns:a16="http://schemas.microsoft.com/office/drawing/2014/main" id="{9275CC2D-6484-41C0-BBF8-3C5FE27FA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98" y="1956229"/>
              <a:ext cx="3744191" cy="24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+mj-lt"/>
                </a:rPr>
                <a:t>Clients value advice &amp; expertise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262B90-684A-4E40-B35E-98F56E5053FF}"/>
              </a:ext>
            </a:extLst>
          </p:cNvPr>
          <p:cNvGrpSpPr>
            <a:grpSpLocks/>
          </p:cNvGrpSpPr>
          <p:nvPr/>
        </p:nvGrpSpPr>
        <p:grpSpPr bwMode="auto">
          <a:xfrm>
            <a:off x="498042" y="2527684"/>
            <a:ext cx="3759632" cy="504152"/>
            <a:chOff x="484910" y="2606889"/>
            <a:chExt cx="3758249" cy="3385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E37F00-A8D5-4FF0-A891-73E841BA494D}"/>
                </a:ext>
              </a:extLst>
            </p:cNvPr>
            <p:cNvSpPr/>
            <p:nvPr/>
          </p:nvSpPr>
          <p:spPr bwMode="auto">
            <a:xfrm>
              <a:off x="484910" y="2606889"/>
              <a:ext cx="3684818" cy="3385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GB" sz="2000">
                <a:latin typeface="+mj-lt"/>
              </a:endParaRPr>
            </a:p>
          </p:txBody>
        </p:sp>
        <p:sp>
          <p:nvSpPr>
            <p:cNvPr id="40973" name="TextBox 8">
              <a:extLst>
                <a:ext uri="{FF2B5EF4-FFF2-40B4-BE49-F238E27FC236}">
                  <a16:creationId xmlns:a16="http://schemas.microsoft.com/office/drawing/2014/main" id="{2C06CFDE-76A4-4B28-B61D-F1343D6F4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3" y="2636953"/>
              <a:ext cx="3747856" cy="28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+mj-lt"/>
                </a:rPr>
                <a:t>Technology not fully exploited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507834-B364-4534-A6CE-8CD714C508EC}"/>
              </a:ext>
            </a:extLst>
          </p:cNvPr>
          <p:cNvGrpSpPr>
            <a:grpSpLocks/>
          </p:cNvGrpSpPr>
          <p:nvPr/>
        </p:nvGrpSpPr>
        <p:grpSpPr bwMode="auto">
          <a:xfrm>
            <a:off x="509588" y="3104597"/>
            <a:ext cx="3743325" cy="938497"/>
            <a:chOff x="509152" y="3270501"/>
            <a:chExt cx="3744191" cy="3630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303476-85B3-4B91-8EB0-47DCB39BC62F}"/>
                </a:ext>
              </a:extLst>
            </p:cNvPr>
            <p:cNvSpPr/>
            <p:nvPr/>
          </p:nvSpPr>
          <p:spPr bwMode="auto">
            <a:xfrm>
              <a:off x="509152" y="3270501"/>
              <a:ext cx="3661622" cy="2473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GB" sz="2000">
                <a:latin typeface="+mj-lt"/>
              </a:endParaRPr>
            </a:p>
          </p:txBody>
        </p:sp>
        <p:sp>
          <p:nvSpPr>
            <p:cNvPr id="40971" name="TextBox 9">
              <a:extLst>
                <a:ext uri="{FF2B5EF4-FFF2-40B4-BE49-F238E27FC236}">
                  <a16:creationId xmlns:a16="http://schemas.microsoft.com/office/drawing/2014/main" id="{147C8612-388B-43F2-AD5C-4B960165B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152" y="3272051"/>
              <a:ext cx="3744191" cy="36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+mj-lt"/>
                </a:rPr>
                <a:t>Broking as a career increasingly about becoming a professional risk advisor</a:t>
              </a:r>
            </a:p>
          </p:txBody>
        </p:sp>
      </p:grp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3497BFD-3A65-4D60-8174-7C3F85F0EA48}"/>
              </a:ext>
            </a:extLst>
          </p:cNvPr>
          <p:cNvSpPr>
            <a:spLocks/>
          </p:cNvSpPr>
          <p:nvPr/>
        </p:nvSpPr>
        <p:spPr bwMode="auto">
          <a:xfrm>
            <a:off x="4305300" y="1252538"/>
            <a:ext cx="349250" cy="2574925"/>
          </a:xfrm>
          <a:prstGeom prst="rightBrace">
            <a:avLst>
              <a:gd name="adj1" fmla="val 286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>
              <a:latin typeface="Montserrat" panose="000005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3FF266-9EC7-458E-B5D1-20EEFB01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464" y="1456376"/>
            <a:ext cx="4191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j-lt"/>
              </a:rPr>
              <a:t>Broking Firms: </a:t>
            </a:r>
            <a:r>
              <a:rPr lang="en-GB" altLang="en-US" sz="1600" dirty="0">
                <a:latin typeface="+mj-lt"/>
              </a:rPr>
              <a:t>Choose business model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j-lt"/>
              </a:rPr>
              <a:t>Broking People: </a:t>
            </a:r>
            <a:r>
              <a:rPr lang="en-GB" altLang="en-US" sz="1600" dirty="0">
                <a:latin typeface="+mj-lt"/>
              </a:rPr>
              <a:t>Embrace learning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j-lt"/>
              </a:rPr>
              <a:t>Insurers: </a:t>
            </a:r>
            <a:r>
              <a:rPr lang="en-GB" altLang="en-US" sz="1600" dirty="0">
                <a:latin typeface="+mj-lt"/>
              </a:rPr>
              <a:t>Reward good practice and support brokers necessary change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A353F0-DAB1-4217-9987-FF8F9121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969200"/>
            <a:ext cx="1400183" cy="19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353" y="240065"/>
            <a:ext cx="452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BFC0"/>
                </a:solidFill>
                <a:latin typeface="+mj-lt"/>
                <a:cs typeface="Montserrat ExtraLight"/>
              </a:rPr>
              <a:t>BROKERS &amp; CLIENTS: BROKERS ARE AWESOME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8" y="1026329"/>
            <a:ext cx="5931922" cy="36944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71C2C7-91C4-4204-86A3-24ED02A42F08}"/>
              </a:ext>
            </a:extLst>
          </p:cNvPr>
          <p:cNvGrpSpPr/>
          <p:nvPr/>
        </p:nvGrpSpPr>
        <p:grpSpPr>
          <a:xfrm>
            <a:off x="6857802" y="872260"/>
            <a:ext cx="2286198" cy="3778455"/>
            <a:chOff x="6857802" y="872260"/>
            <a:chExt cx="2286198" cy="37784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47257"/>
            <a:stretch/>
          </p:blipFill>
          <p:spPr>
            <a:xfrm>
              <a:off x="6857802" y="2776105"/>
              <a:ext cx="2286198" cy="1874610"/>
            </a:xfrm>
            <a:prstGeom prst="rect">
              <a:avLst/>
            </a:prstGeom>
          </p:spPr>
        </p:pic>
        <p:pic>
          <p:nvPicPr>
            <p:cNvPr id="3074" name="Picture 2" descr="Related image">
              <a:extLst>
                <a:ext uri="{FF2B5EF4-FFF2-40B4-BE49-F238E27FC236}">
                  <a16:creationId xmlns:a16="http://schemas.microsoft.com/office/drawing/2014/main" id="{3A93975E-3EFE-4CE2-9F7C-E313D6582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008" y="872260"/>
              <a:ext cx="1261629" cy="1682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5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C60DB88B-82AA-4EE4-8E2B-0D06245729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037" y="187977"/>
            <a:ext cx="6781800" cy="496888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dirty="0">
                <a:solidFill>
                  <a:srgbClr val="10BFC0"/>
                </a:solidFill>
              </a:rPr>
              <a:t>THE GLOBAL ECONOMY PRESENTS SME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43889-A2C0-4687-9051-F265EF051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29" y="1462955"/>
            <a:ext cx="4349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Global economy changing with a move towards to local markets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Number of SMEs increasing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j-lt"/>
              </a:rPr>
              <a:t>Global economy impacting on insurance market that is driving change in the shape of the 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70832-B5EB-4254-909F-257704BA3CF8}"/>
              </a:ext>
            </a:extLst>
          </p:cNvPr>
          <p:cNvSpPr txBox="1"/>
          <p:nvPr/>
        </p:nvSpPr>
        <p:spPr>
          <a:xfrm>
            <a:off x="6975764" y="4703618"/>
            <a:ext cx="200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Figure 2 – page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8494B-75A6-407F-8AD9-385C52A6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79" y="1253928"/>
            <a:ext cx="3969328" cy="28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8BE5D0A86F72489CCF4FB3342F5D5A" ma:contentTypeVersion="10" ma:contentTypeDescription="Create a new document." ma:contentTypeScope="" ma:versionID="8d17b67b8bb1c089e7f4d033a8d3f707">
  <xsd:schema xmlns:xsd="http://www.w3.org/2001/XMLSchema" xmlns:xs="http://www.w3.org/2001/XMLSchema" xmlns:p="http://schemas.microsoft.com/office/2006/metadata/properties" xmlns:ns2="099ba113-88ad-4e15-9208-a9887047a73b" xmlns:ns3="4526de72-be0a-4230-934a-793e29d8bca0" targetNamespace="http://schemas.microsoft.com/office/2006/metadata/properties" ma:root="true" ma:fieldsID="b4b0b494278a7d132bd2694dfb879808" ns2:_="" ns3:_="">
    <xsd:import namespace="099ba113-88ad-4e15-9208-a9887047a73b"/>
    <xsd:import namespace="4526de72-be0a-4230-934a-793e29d8bc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ba113-88ad-4e15-9208-a9887047a7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de72-be0a-4230-934a-793e29d8b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8E9EEE-117B-4B64-8544-028806268B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744D-FDD6-4B8D-B8D6-10FE9C4CD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ba113-88ad-4e15-9208-a9887047a73b"/>
    <ds:schemaRef ds:uri="4526de72-be0a-4230-934a-793e29d8b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4CDA63-8817-4307-9056-021E9268FE4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99ba113-88ad-4e15-9208-a9887047a73b"/>
    <ds:schemaRef ds:uri="4526de72-be0a-4230-934a-793e29d8bca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1672</Words>
  <Application>Microsoft Office PowerPoint</Application>
  <PresentationFormat>On-screen Show (16:9)</PresentationFormat>
  <Paragraphs>359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Montserrat</vt:lpstr>
      <vt:lpstr>Montserrat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COMMERCIAL INSURANCE BROKING IN A NUTSHELL</vt:lpstr>
      <vt:lpstr>PowerPoint Presentation</vt:lpstr>
      <vt:lpstr>THE GLOBAL ECONOMY PRESENTS SME OPPORTUNITIES</vt:lpstr>
      <vt:lpstr>PowerPoint Presentation</vt:lpstr>
      <vt:lpstr>WHAT SME CLIENTS WANT</vt:lpstr>
      <vt:lpstr>PowerPoint Presentation</vt:lpstr>
      <vt:lpstr>PowerPoint Presentation</vt:lpstr>
      <vt:lpstr>PowerPoint Presentation</vt:lpstr>
      <vt:lpstr>PowerPoint Presentation</vt:lpstr>
      <vt:lpstr>BROKER TECHNOLOGY EVOLUTION – LEGACY BUT OPPORTUNITY</vt:lpstr>
      <vt:lpstr>AUTOMATED UNDERWRITING CAN ONLY GO SO FAR</vt:lpstr>
      <vt:lpstr>TECH IN INSURANCE BROKING NEEDS A RE-THINK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‘CONSUMER’ TECHNOLOGY CAN HELP BROKERS A 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DRIVING CHANGE FOR COMMERCIAL BROKERS</vt:lpstr>
      <vt:lpstr>BROKING IS BECOMING A PROFESSION</vt:lpstr>
      <vt:lpstr>PowerPoint Presentation</vt:lpstr>
      <vt:lpstr>PowerPoint Presentation</vt:lpstr>
      <vt:lpstr>‘BROKING WITH SOUL’ IS POSSIBLE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modified xsi:type="dcterms:W3CDTF">2019-02-11T09:55:00Z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0x0101007F8BE5D0A86F72489CCF4FB3342F5D5A</vt:lpwstr>
  </property>
</Properties>
</file>