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70" r:id="rId4"/>
    <p:sldId id="280" r:id="rId5"/>
    <p:sldId id="257" r:id="rId6"/>
    <p:sldId id="283" r:id="rId7"/>
    <p:sldId id="258" r:id="rId8"/>
    <p:sldId id="261" r:id="rId9"/>
    <p:sldId id="275" r:id="rId10"/>
    <p:sldId id="274" r:id="rId11"/>
    <p:sldId id="267" r:id="rId12"/>
    <p:sldId id="265" r:id="rId13"/>
    <p:sldId id="268" r:id="rId14"/>
    <p:sldId id="271" r:id="rId15"/>
    <p:sldId id="278" r:id="rId16"/>
    <p:sldId id="272" r:id="rId17"/>
    <p:sldId id="276" r:id="rId18"/>
    <p:sldId id="277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BCBEA78-5E07-49F9-8DF2-8590EEAFF3B5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05890A7-DA4A-4476-92EA-CD777CD33EB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6592" cy="2143249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r>
              <a:rPr lang="en-GB" sz="4900" b="1" dirty="0"/>
              <a:t>INSURANCE FRAUD Task Force – progress and developments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6400800" cy="1752600"/>
          </a:xfrm>
        </p:spPr>
        <p:txBody>
          <a:bodyPr/>
          <a:lstStyle/>
          <a:p>
            <a:r>
              <a:rPr lang="en-GB" b="1" dirty="0"/>
              <a:t>Croydon 2019</a:t>
            </a:r>
          </a:p>
        </p:txBody>
      </p:sp>
    </p:spTree>
    <p:extLst>
      <p:ext uri="{BB962C8B-B14F-4D97-AF65-F5344CB8AC3E}">
        <p14:creationId xmlns:p14="http://schemas.microsoft.com/office/powerpoint/2010/main" val="237046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Comparisons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397625"/>
              </p:ext>
            </p:extLst>
          </p:nvPr>
        </p:nvGraphicFramePr>
        <p:xfrm>
          <a:off x="3611100" y="1604894"/>
          <a:ext cx="5473601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0">
                <a:tc>
                  <a:txBody>
                    <a:bodyPr/>
                    <a:lstStyle/>
                    <a:p>
                      <a:pPr marL="2514600" lvl="5" indent="-228600">
                        <a:lnSpc>
                          <a:spcPts val="1200"/>
                        </a:lnSpc>
                        <a:spcAft>
                          <a:spcPts val="285"/>
                        </a:spcAft>
                        <a:buClr>
                          <a:srgbClr val="6B2876"/>
                        </a:buClr>
                        <a:buSzPts val="1000"/>
                        <a:buFont typeface="Humnst777 BT"/>
                        <a:buAutoNum type="alphaUcPeriod"/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825"/>
                        </a:spcAft>
                      </a:pPr>
                      <a:r>
                        <a:rPr lang="en-GB" sz="1000" dirty="0">
                          <a:effectLst/>
                        </a:rPr>
                        <a:t>Source: Accident data from Transport Statistics Great Britain 2014, table TSGB 0801: https://www.gov.uk/government/statistics/transport-statistics-great-britain-2014); Claims data from </a:t>
                      </a:r>
                      <a:r>
                        <a:rPr lang="en-GB" sz="1000" dirty="0" err="1">
                          <a:effectLst/>
                        </a:rPr>
                        <a:t>Datamonitor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285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825"/>
                        </a:spcAft>
                      </a:pPr>
                      <a:r>
                        <a:rPr lang="en-GB" sz="1000" dirty="0">
                          <a:effectLst/>
                        </a:rPr>
                        <a:t>Source: German Insurance Association (GDV), Statistical Yearbook of 2014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825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825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825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L="2514600" lvl="5" indent="-228600">
                        <a:lnSpc>
                          <a:spcPts val="1200"/>
                        </a:lnSpc>
                        <a:spcAft>
                          <a:spcPts val="285"/>
                        </a:spcAft>
                        <a:buClr>
                          <a:srgbClr val="6B2876"/>
                        </a:buClr>
                        <a:buSzPts val="1000"/>
                        <a:buFont typeface="Humnst777 BT"/>
                        <a:buAutoNum type="alphaUcPeriod"/>
                      </a:pPr>
                      <a:r>
                        <a:rPr lang="en-GB" sz="1000" dirty="0">
                          <a:effectLst/>
                        </a:rPr>
                        <a:t>Percentage of all claims that are personal injury and of those, the percentage that are whiplash (2004)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285"/>
                        </a:spcAft>
                      </a:pPr>
                      <a:endParaRPr lang="en-GB" sz="1000" dirty="0">
                        <a:effectLst/>
                      </a:endParaRPr>
                    </a:p>
                    <a:p>
                      <a:pPr marL="2514600" lvl="5" indent="-228600">
                        <a:lnSpc>
                          <a:spcPts val="1200"/>
                        </a:lnSpc>
                        <a:spcAft>
                          <a:spcPts val="285"/>
                        </a:spcAft>
                        <a:buClr>
                          <a:srgbClr val="6B2876"/>
                        </a:buClr>
                        <a:buSzPts val="1000"/>
                        <a:buFont typeface="Humnst777 BT"/>
                        <a:buAutoNum type="alphaUcPeriod"/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285"/>
                        </a:spcAft>
                      </a:pPr>
                      <a:r>
                        <a:rPr lang="en-GB" sz="1000" dirty="0">
                          <a:effectLst/>
                        </a:rPr>
                        <a:t>Source: Frontier analysis of </a:t>
                      </a:r>
                      <a:r>
                        <a:rPr lang="en-GB" sz="1000" dirty="0" err="1">
                          <a:effectLst/>
                        </a:rPr>
                        <a:t>Datamonitor</a:t>
                      </a:r>
                      <a:r>
                        <a:rPr lang="en-GB" sz="1000" dirty="0">
                          <a:effectLst/>
                        </a:rPr>
                        <a:t> data for the claims (deflated to 2014 prices) and Eurostat for transport insurance price inflation data</a:t>
                      </a:r>
                      <a:endParaRPr lang="en-GB" sz="1000" b="1" dirty="0">
                        <a:solidFill>
                          <a:srgbClr val="6B2876"/>
                        </a:solidFill>
                        <a:effectLst/>
                        <a:latin typeface="Humnst777 BT"/>
                        <a:ea typeface="Times New Roman"/>
                        <a:cs typeface="Times New Roman"/>
                      </a:endParaRPr>
                    </a:p>
                  </a:txBody>
                  <a:tcPr marL="107950" marR="107950" marT="107950" marB="1079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75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49" y="4077072"/>
            <a:ext cx="2887469" cy="260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476" y="1551230"/>
            <a:ext cx="5148014" cy="2724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45" y="1988840"/>
            <a:ext cx="297646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126" y="1586237"/>
            <a:ext cx="55435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638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Recommendations and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Group 1</a:t>
            </a:r>
            <a:r>
              <a:rPr lang="en-GB" dirty="0"/>
              <a:t>.  Series of recommendations to improve consumer understanding of insurance. Include better promotion of good practice by ABI.  </a:t>
            </a:r>
          </a:p>
          <a:p>
            <a:r>
              <a:rPr lang="en-GB" dirty="0"/>
              <a:t>ABI liaising with FCA on “smarter communications”. </a:t>
            </a:r>
          </a:p>
          <a:p>
            <a:r>
              <a:rPr lang="en-GB" dirty="0"/>
              <a:t>ABI and BIBA Code of good practice for vulnerable consumers.</a:t>
            </a:r>
          </a:p>
          <a:p>
            <a:r>
              <a:rPr lang="en-GB" dirty="0"/>
              <a:t>ABI, IFB and CII developing social media tools.</a:t>
            </a:r>
          </a:p>
          <a:p>
            <a:r>
              <a:rPr lang="en-GB" dirty="0"/>
              <a:t>IFB licensing wider use </a:t>
            </a:r>
            <a:r>
              <a:rPr lang="en-GB" dirty="0" err="1"/>
              <a:t>Cheatline</a:t>
            </a:r>
            <a:r>
              <a:rPr lang="en-GB" dirty="0"/>
              <a:t>.</a:t>
            </a:r>
          </a:p>
          <a:p>
            <a:r>
              <a:rPr lang="en-GB" dirty="0"/>
              <a:t>ABI agreed </a:t>
            </a:r>
            <a:r>
              <a:rPr lang="en-GB" dirty="0" err="1"/>
              <a:t>ToR’s</a:t>
            </a:r>
            <a:r>
              <a:rPr lang="en-GB" dirty="0"/>
              <a:t> and initial funding on long term communications strategy to include research on behavioural economics. </a:t>
            </a:r>
          </a:p>
          <a:p>
            <a:r>
              <a:rPr lang="en-GB" dirty="0"/>
              <a:t>ABI produced Checklist on Effective Counter Fraud Practices.</a:t>
            </a:r>
          </a:p>
          <a:p>
            <a:r>
              <a:rPr lang="en-GB" dirty="0"/>
              <a:t>N.B. individual companies have role on consumer education.</a:t>
            </a:r>
          </a:p>
          <a:p>
            <a:r>
              <a:rPr lang="en-GB" dirty="0"/>
              <a:t>Improving trust and confidence is very long term project!</a:t>
            </a:r>
          </a:p>
        </p:txBody>
      </p:sp>
    </p:spTree>
    <p:extLst>
      <p:ext uri="{BB962C8B-B14F-4D97-AF65-F5344CB8AC3E}">
        <p14:creationId xmlns:p14="http://schemas.microsoft.com/office/powerpoint/2010/main" val="17807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Recommendations and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/>
              <a:t>Group 2</a:t>
            </a:r>
            <a:r>
              <a:rPr lang="en-GB" dirty="0"/>
              <a:t> Data issues.</a:t>
            </a:r>
          </a:p>
          <a:p>
            <a:r>
              <a:rPr lang="en-GB" dirty="0"/>
              <a:t>Positive developments re funding and access for IFR, CIFAS, CFDA. (insurance, credit, public sector).</a:t>
            </a:r>
          </a:p>
          <a:p>
            <a:r>
              <a:rPr lang="en-GB" dirty="0"/>
              <a:t>ABI improved fraud statistics template.</a:t>
            </a:r>
          </a:p>
          <a:p>
            <a:r>
              <a:rPr lang="en-GB" dirty="0"/>
              <a:t>ABI is commissioning research into application fraud.</a:t>
            </a:r>
          </a:p>
          <a:p>
            <a:r>
              <a:rPr lang="en-GB" dirty="0"/>
              <a:t>MIB  improving CUE data and availability at quote point.</a:t>
            </a:r>
          </a:p>
          <a:p>
            <a:r>
              <a:rPr lang="en-GB" dirty="0"/>
              <a:t>CUE Travel – 2017 followed by Pets/Mobiles.</a:t>
            </a:r>
          </a:p>
          <a:p>
            <a:r>
              <a:rPr lang="en-GB" dirty="0"/>
              <a:t>MIB investigating public access to CUE.</a:t>
            </a:r>
          </a:p>
          <a:p>
            <a:r>
              <a:rPr lang="en-GB" dirty="0"/>
              <a:t>ICO published Starter Guide on data sharing.  No sector guidance.</a:t>
            </a:r>
          </a:p>
          <a:p>
            <a:r>
              <a:rPr lang="en-GB" dirty="0"/>
              <a:t>Claims Portal and IFB concluding study on data sharing.</a:t>
            </a:r>
          </a:p>
          <a:p>
            <a:r>
              <a:rPr lang="en-GB" dirty="0"/>
              <a:t>IFB funding approved, new supervisory arrangements, affiliate scheme and role extending beyond RTA.</a:t>
            </a:r>
          </a:p>
          <a:p>
            <a:r>
              <a:rPr lang="en-GB" dirty="0"/>
              <a:t>However…..</a:t>
            </a:r>
          </a:p>
          <a:p>
            <a:r>
              <a:rPr lang="en-GB" dirty="0"/>
              <a:t>Take up?  </a:t>
            </a:r>
            <a:r>
              <a:rPr lang="en-GB" dirty="0" err="1"/>
              <a:t>MyLicence</a:t>
            </a:r>
            <a:r>
              <a:rPr lang="en-GB" dirty="0"/>
              <a:t> 2017 only 55% use.  Better but still some way to go.</a:t>
            </a:r>
          </a:p>
          <a:p>
            <a:r>
              <a:rPr lang="en-GB" dirty="0"/>
              <a:t>GDPR – consequences?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968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Recommendations and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Group 3 </a:t>
            </a:r>
            <a:r>
              <a:rPr lang="en-GB" dirty="0"/>
              <a:t>Regulators.</a:t>
            </a:r>
          </a:p>
          <a:p>
            <a:r>
              <a:rPr lang="en-GB" dirty="0"/>
              <a:t>HMG will review SRA powers – no timetable - </a:t>
            </a:r>
            <a:r>
              <a:rPr lang="en-GB" dirty="0" err="1"/>
              <a:t>Brexit</a:t>
            </a:r>
            <a:r>
              <a:rPr lang="en-GB" dirty="0"/>
              <a:t>.</a:t>
            </a:r>
          </a:p>
          <a:p>
            <a:r>
              <a:rPr lang="en-GB" dirty="0"/>
              <a:t>SRA more active.  Personal Injury thematic review.  Warning notices re validity of client instructions and travel claims.  Interventions. Liaison with IFB continues.</a:t>
            </a:r>
          </a:p>
          <a:p>
            <a:r>
              <a:rPr lang="en-GB" dirty="0"/>
              <a:t>ICO leading Operation Linden to counter nuisance calls.  Multi-agency group + international.</a:t>
            </a:r>
          </a:p>
          <a:p>
            <a:r>
              <a:rPr lang="en-GB" dirty="0"/>
              <a:t>ICO Direct Marketing Guidance will be statutory code.</a:t>
            </a:r>
          </a:p>
          <a:p>
            <a:r>
              <a:rPr lang="en-GB" dirty="0"/>
              <a:t>Regulation of CMC’s will be transferred to FCA.  New regulatory regime devised. Enabling legislation through Financial Guidance and Claims Act 2018 - April 2019 implementation.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075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Recommendations and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Group 4.  </a:t>
            </a:r>
            <a:r>
              <a:rPr lang="en-GB" dirty="0"/>
              <a:t>Personal Injury</a:t>
            </a:r>
          </a:p>
          <a:p>
            <a:r>
              <a:rPr lang="en-GB" dirty="0"/>
              <a:t>Pre-med offers and tariff damages - Civil Liability Act 2018.</a:t>
            </a:r>
          </a:p>
          <a:p>
            <a:r>
              <a:rPr lang="en-GB" dirty="0"/>
              <a:t>Claims Portal Board to note referral source on CNF and agree data sharing arrangement with IFB.</a:t>
            </a:r>
          </a:p>
          <a:p>
            <a:r>
              <a:rPr lang="en-GB" dirty="0"/>
              <a:t>Claims Portal, ABI and IFB prepared text of letter to represented claimants confirming instructions.</a:t>
            </a:r>
          </a:p>
          <a:p>
            <a:r>
              <a:rPr lang="en-GB" dirty="0"/>
              <a:t>N.B. IFT considered deterring fraudulent claims within existing system.  Did not recommend changes to system itself.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424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Civil Liability Act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GB" dirty="0"/>
              <a:t>Applies to injury to upper neck and torso with duration &lt; 2yrs.</a:t>
            </a:r>
          </a:p>
          <a:p>
            <a:r>
              <a:rPr lang="en-GB" dirty="0"/>
              <a:t>Enables damages tariff – figures to be decided.  </a:t>
            </a:r>
          </a:p>
          <a:p>
            <a:r>
              <a:rPr lang="en-GB" dirty="0"/>
              <a:t>Amounts likely to be considerably lower than current awards or Judicial College Guidelines (especially at lower end).</a:t>
            </a:r>
          </a:p>
          <a:p>
            <a:r>
              <a:rPr lang="en-GB" dirty="0"/>
              <a:t>Courts have discretion to increase “in exceptional circumstances”, subject to prescribed maximum (20%).</a:t>
            </a:r>
          </a:p>
          <a:p>
            <a:r>
              <a:rPr lang="en-GB" dirty="0"/>
              <a:t>“Pre-med” offers banned.</a:t>
            </a:r>
          </a:p>
          <a:p>
            <a:r>
              <a:rPr lang="en-GB" dirty="0"/>
              <a:t>Small claims limit for personal injury to be raised (to £5,000 RTA and £2,000 for other personal injury?)</a:t>
            </a:r>
          </a:p>
          <a:p>
            <a:r>
              <a:rPr lang="en-GB" dirty="0"/>
              <a:t>Discount rate review (by August 2019).</a:t>
            </a:r>
          </a:p>
          <a:p>
            <a:r>
              <a:rPr lang="en-GB" dirty="0"/>
              <a:t>Insurers report savings.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091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Recommendation 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Government has adopted all Taskforce recommendations including 26.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Government to establish and support a legacy vehicle to oversee progress on recommendations through annual reports.</a:t>
            </a:r>
          </a:p>
          <a:p>
            <a:endParaRPr lang="en-GB" dirty="0"/>
          </a:p>
          <a:p>
            <a:r>
              <a:rPr lang="en-GB" dirty="0"/>
              <a:t>Probably the most important recommendation of all!  Only HMG has overview of all parties and long term effort required.</a:t>
            </a:r>
          </a:p>
          <a:p>
            <a:endParaRPr lang="en-GB" dirty="0"/>
          </a:p>
          <a:p>
            <a:r>
              <a:rPr lang="en-GB" dirty="0"/>
              <a:t>Expects active “self help”.  Lack of resources and </a:t>
            </a:r>
            <a:r>
              <a:rPr lang="en-GB" dirty="0" err="1"/>
              <a:t>Brexit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Government published first annual report (2016) in August 2017.  Second (2017) in December 2018. </a:t>
            </a:r>
          </a:p>
          <a:p>
            <a:endParaRPr lang="en-GB" dirty="0"/>
          </a:p>
          <a:p>
            <a:r>
              <a:rPr lang="en-GB" dirty="0"/>
              <a:t>Taskforce implementation group continues to meet.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192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Waterbed – package holiday claims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dirty="0"/>
              <a:t>Thin pickings in NIHL and industry/government focus on RTA – problem moves elsewhere.</a:t>
            </a:r>
          </a:p>
          <a:p>
            <a:r>
              <a:rPr lang="en-GB" dirty="0"/>
              <a:t>5% of consumers have received unsolicited call re holiday sickness.</a:t>
            </a:r>
          </a:p>
          <a:p>
            <a:r>
              <a:rPr lang="en-GB" dirty="0"/>
              <a:t>8% if holiday last 3 years, 11% if unemployed, 17% if 3 or more children.  Targeting?</a:t>
            </a:r>
          </a:p>
          <a:p>
            <a:r>
              <a:rPr lang="en-GB" dirty="0"/>
              <a:t>As yet only 40% of consumers aware can claim against all– inclusive/package operators.</a:t>
            </a:r>
          </a:p>
          <a:p>
            <a:r>
              <a:rPr lang="en-GB" dirty="0"/>
              <a:t>However consumer attitudes are ambivalent.</a:t>
            </a:r>
          </a:p>
          <a:p>
            <a:r>
              <a:rPr lang="en-GB" dirty="0"/>
              <a:t>Individual claim values £500 - £2000.</a:t>
            </a:r>
          </a:p>
          <a:p>
            <a:r>
              <a:rPr lang="en-GB" dirty="0"/>
              <a:t>Hospitality Business Association of Benidorm, Costa Blanca and Valencia estimate current claims costs @ e60m.</a:t>
            </a:r>
          </a:p>
          <a:p>
            <a:r>
              <a:rPr lang="en-GB" dirty="0"/>
              <a:t>Reluctance to have UK tourists and costs rise.</a:t>
            </a:r>
          </a:p>
          <a:p>
            <a:r>
              <a:rPr lang="en-GB" dirty="0"/>
              <a:t>Active response by travel industry, good media campaigns, liaison with insurers etc. – problem contained.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/>
              <a:t>	(figures produced by </a:t>
            </a:r>
            <a:r>
              <a:rPr lang="en-GB" sz="1800" dirty="0" err="1"/>
              <a:t>YouGov</a:t>
            </a:r>
            <a:r>
              <a:rPr lang="en-GB" sz="1800" dirty="0"/>
              <a:t> November 2016)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344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Danger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Systemic fraud requires organisation and incentives.</a:t>
            </a:r>
          </a:p>
          <a:p>
            <a:r>
              <a:rPr lang="en-GB" dirty="0"/>
              <a:t>To succeed needs:-</a:t>
            </a:r>
          </a:p>
          <a:p>
            <a:pPr marL="514350" indent="-514350">
              <a:buFont typeface="+mj-lt"/>
              <a:buAutoNum type="romanLcPeriod"/>
            </a:pPr>
            <a:r>
              <a:rPr lang="en-GB" dirty="0"/>
              <a:t>ambivalent public attitude – (“not really a crime”)</a:t>
            </a:r>
          </a:p>
          <a:p>
            <a:pPr marL="514350" indent="-514350">
              <a:buFont typeface="+mj-lt"/>
              <a:buAutoNum type="romanLcPeriod"/>
            </a:pPr>
            <a:r>
              <a:rPr lang="en-GB" dirty="0"/>
              <a:t>individual claims relatively small and simple - do not justify intensive investigation but</a:t>
            </a:r>
          </a:p>
          <a:p>
            <a:pPr marL="514350" indent="-514350">
              <a:buFont typeface="+mj-lt"/>
              <a:buAutoNum type="romanLcPeriod"/>
            </a:pPr>
            <a:r>
              <a:rPr lang="en-GB" dirty="0"/>
              <a:t>sufficient financial return in bulk</a:t>
            </a:r>
          </a:p>
          <a:p>
            <a:pPr marL="514350" indent="-514350">
              <a:buFont typeface="+mj-lt"/>
              <a:buAutoNum type="romanLcPeriod"/>
            </a:pPr>
            <a:r>
              <a:rPr lang="en-GB" dirty="0"/>
              <a:t>inadequate or unavailable corroborating evidence</a:t>
            </a:r>
          </a:p>
          <a:p>
            <a:pPr marL="514350" indent="-514350">
              <a:buFont typeface="+mj-lt"/>
              <a:buAutoNum type="romanLcPeriod"/>
            </a:pPr>
            <a:r>
              <a:rPr lang="en-GB" dirty="0"/>
              <a:t>poor data held by those defrauded</a:t>
            </a:r>
          </a:p>
          <a:p>
            <a:pPr marL="514350" indent="-514350">
              <a:buFont typeface="+mj-lt"/>
              <a:buAutoNum type="romanLcPeriod"/>
            </a:pPr>
            <a:r>
              <a:rPr lang="en-GB" dirty="0"/>
              <a:t>lax management attitude - (“cost of business”)</a:t>
            </a:r>
          </a:p>
          <a:p>
            <a:pPr marL="514350" indent="-514350">
              <a:buFont typeface="+mj-lt"/>
              <a:buAutoNum type="romanLcPeriod"/>
            </a:pPr>
            <a:r>
              <a:rPr lang="en-GB" dirty="0"/>
              <a:t>under resourced or distracted regulators/inadequate regulation. </a:t>
            </a:r>
          </a:p>
        </p:txBody>
      </p:sp>
    </p:spTree>
    <p:extLst>
      <p:ext uri="{BB962C8B-B14F-4D97-AF65-F5344CB8AC3E}">
        <p14:creationId xmlns:p14="http://schemas.microsoft.com/office/powerpoint/2010/main" val="992909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Glossary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1400" dirty="0"/>
              <a:t>ABI – Association of British Insurers</a:t>
            </a:r>
          </a:p>
          <a:p>
            <a:r>
              <a:rPr lang="en-GB" sz="1400" dirty="0"/>
              <a:t>APIL – Association of Personal Injury Lawyers (claimant lawyers)</a:t>
            </a:r>
          </a:p>
          <a:p>
            <a:r>
              <a:rPr lang="en-GB" sz="1400" dirty="0"/>
              <a:t>BIBA – British Insurance Brokers Association</a:t>
            </a:r>
          </a:p>
          <a:p>
            <a:r>
              <a:rPr lang="en-GB" sz="1400" dirty="0"/>
              <a:t>CAB – Citizens Advice Bureau</a:t>
            </a:r>
          </a:p>
          <a:p>
            <a:r>
              <a:rPr lang="en-GB" sz="1400" dirty="0"/>
              <a:t>CFDA – Counter Fraud Data Alliance</a:t>
            </a:r>
          </a:p>
          <a:p>
            <a:r>
              <a:rPr lang="en-GB" sz="1400" dirty="0"/>
              <a:t>CIFAS – Credit Industry Fraud Avoidance System</a:t>
            </a:r>
          </a:p>
          <a:p>
            <a:r>
              <a:rPr lang="en-GB" sz="1400" dirty="0"/>
              <a:t>CJC – Civil Justice Council</a:t>
            </a:r>
          </a:p>
          <a:p>
            <a:r>
              <a:rPr lang="en-GB" sz="1400" dirty="0"/>
              <a:t>CJCA  2015 – Criminal Justice and Courts Act</a:t>
            </a:r>
          </a:p>
          <a:p>
            <a:r>
              <a:rPr lang="en-GB" sz="1400" dirty="0"/>
              <a:t>CMC – Claims Management Company</a:t>
            </a:r>
          </a:p>
          <a:p>
            <a:r>
              <a:rPr lang="en-GB" sz="1400" dirty="0"/>
              <a:t>CNF – Claim Notification Form</a:t>
            </a:r>
          </a:p>
          <a:p>
            <a:r>
              <a:rPr lang="en-GB" sz="1400" dirty="0"/>
              <a:t>CUE – Claims Underwriting Exchange (claims database)</a:t>
            </a:r>
          </a:p>
          <a:p>
            <a:r>
              <a:rPr lang="en-GB" sz="1400" dirty="0"/>
              <a:t>FOS – Financial Ombudsman Service</a:t>
            </a:r>
          </a:p>
          <a:p>
            <a:r>
              <a:rPr lang="en-GB" sz="1400" dirty="0"/>
              <a:t>FSCP – Financial Services Consumer Panel</a:t>
            </a:r>
          </a:p>
          <a:p>
            <a:r>
              <a:rPr lang="en-GB" sz="1400" dirty="0"/>
              <a:t>GMC – General Medical Council</a:t>
            </a:r>
          </a:p>
          <a:p>
            <a:r>
              <a:rPr lang="en-GB" sz="1400" dirty="0"/>
              <a:t>ICO – Information Commissioner’s Office</a:t>
            </a:r>
          </a:p>
          <a:p>
            <a:r>
              <a:rPr lang="en-GB" sz="1400" dirty="0"/>
              <a:t>IFB – Insurance Fraud Bureau</a:t>
            </a:r>
          </a:p>
          <a:p>
            <a:r>
              <a:rPr lang="en-GB" sz="1400" dirty="0"/>
              <a:t>IFED – Insurance Fraud Enforcement Department (police department)</a:t>
            </a:r>
          </a:p>
          <a:p>
            <a:r>
              <a:rPr lang="en-GB" sz="1400" dirty="0"/>
              <a:t>IFR – Insurance Fraud Bureau</a:t>
            </a:r>
          </a:p>
          <a:p>
            <a:r>
              <a:rPr lang="en-GB" sz="1400" dirty="0"/>
              <a:t>LASPO  2012 – Legal Aid, Sentencing and Punishment of Offenders Act</a:t>
            </a:r>
          </a:p>
          <a:p>
            <a:r>
              <a:rPr lang="en-GB" sz="1400" dirty="0"/>
              <a:t>MASS – Motor Accident Solicitors Society (claimant lawyers)</a:t>
            </a:r>
          </a:p>
          <a:p>
            <a:r>
              <a:rPr lang="en-GB" sz="1400" dirty="0"/>
              <a:t>MID – Motor Insurance Database</a:t>
            </a:r>
          </a:p>
          <a:p>
            <a:r>
              <a:rPr lang="en-GB" sz="1400" dirty="0"/>
              <a:t>NAHL – National Accident Helpline (claimant lawyers)</a:t>
            </a:r>
          </a:p>
          <a:p>
            <a:r>
              <a:rPr lang="en-GB" sz="1400" dirty="0"/>
              <a:t>NIHL – Noise induced hearing loss</a:t>
            </a:r>
          </a:p>
          <a:p>
            <a:r>
              <a:rPr lang="en-GB" sz="1400" dirty="0"/>
              <a:t>Ofcom – Office of Communications (telecoms regulator)</a:t>
            </a:r>
          </a:p>
          <a:p>
            <a:r>
              <a:rPr lang="en-GB" sz="1400" dirty="0"/>
              <a:t>SAFO – Specified Anti Fraud Organisations (data sharing with public sector)</a:t>
            </a:r>
          </a:p>
          <a:p>
            <a:r>
              <a:rPr lang="en-GB" sz="1400" dirty="0"/>
              <a:t>SRA – Solicitors Regulation  Authority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6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Insurance Fraud in UK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Insurance fraud as old as insurance. </a:t>
            </a:r>
          </a:p>
          <a:p>
            <a:r>
              <a:rPr lang="en-GB" dirty="0"/>
              <a:t>Mutualisation acted as a check.</a:t>
            </a:r>
          </a:p>
          <a:p>
            <a:r>
              <a:rPr lang="en-GB" dirty="0"/>
              <a:t>Disaggregation, complexity and IT facilitate.</a:t>
            </a:r>
          </a:p>
          <a:p>
            <a:r>
              <a:rPr lang="en-GB" dirty="0"/>
              <a:t>Legal response varies:-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First Party – breach of contract and good faith.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Third Party – no contract or good faith.  General law applies.</a:t>
            </a:r>
          </a:p>
          <a:p>
            <a:r>
              <a:rPr lang="en-GB" dirty="0"/>
              <a:t>Often compulsory insurance (RTA/EL). </a:t>
            </a:r>
          </a:p>
          <a:p>
            <a:r>
              <a:rPr lang="en-GB" dirty="0"/>
              <a:t>Debate around fraud becomes entwined with social policy (“compensation culture”/”access to justice” etc.) and question of who pays and appropriate amounts.</a:t>
            </a:r>
          </a:p>
        </p:txBody>
      </p:sp>
    </p:spTree>
    <p:extLst>
      <p:ext uri="{BB962C8B-B14F-4D97-AF65-F5344CB8AC3E}">
        <p14:creationId xmlns:p14="http://schemas.microsoft.com/office/powerpoint/2010/main" val="77818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worry?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ABI estimate over £3.4bn per annum.</a:t>
            </a:r>
          </a:p>
          <a:p>
            <a:r>
              <a:rPr lang="en-GB" dirty="0"/>
              <a:t>Educated guess – nobody knows.</a:t>
            </a:r>
          </a:p>
          <a:p>
            <a:r>
              <a:rPr lang="en-GB" dirty="0"/>
              <a:t>Over £200m spent on prevention (and rising).</a:t>
            </a:r>
          </a:p>
          <a:p>
            <a:r>
              <a:rPr lang="en-GB" dirty="0"/>
              <a:t>Fraud covers all classes but recent emphasis on personal injury in UK.</a:t>
            </a:r>
          </a:p>
          <a:p>
            <a:r>
              <a:rPr lang="en-GB" dirty="0"/>
              <a:t>Other business costs – e.g. retailers/utilities also affected.</a:t>
            </a:r>
          </a:p>
          <a:p>
            <a:r>
              <a:rPr lang="en-GB" dirty="0"/>
              <a:t>National cost – benefits, health service, emergency services, courts.</a:t>
            </a:r>
          </a:p>
          <a:p>
            <a:r>
              <a:rPr lang="en-GB" dirty="0"/>
              <a:t>Ultimately all paid for by honest policyholders and taxpayers – not by insurers!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69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Prior Government and Industry response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Focus on third party fraud.</a:t>
            </a:r>
          </a:p>
          <a:p>
            <a:r>
              <a:rPr lang="en-GB" dirty="0"/>
              <a:t>LASPO 2012 – if claim “fundamentally dishonest” claimant loses cost protection and must pay defendants costs. </a:t>
            </a:r>
          </a:p>
          <a:p>
            <a:r>
              <a:rPr lang="en-GB" dirty="0"/>
              <a:t>CJCA 2015 s 57 – (personal injury only) if claimant is entitled to some compensation – typically exaggerates genuine claim – but has been “fundamentally dishonest” court must dismiss whole claim unless claimant suffers “substantial injustice”.</a:t>
            </a:r>
          </a:p>
          <a:p>
            <a:r>
              <a:rPr lang="en-GB" dirty="0"/>
              <a:t>Dishonesty is “fundamental” if goes to whole or substantial part of claim.</a:t>
            </a:r>
          </a:p>
          <a:p>
            <a:r>
              <a:rPr lang="en-GB" dirty="0"/>
              <a:t>Industry - IFB and IFED – initial focus on motor fraud.</a:t>
            </a:r>
          </a:p>
          <a:p>
            <a:r>
              <a:rPr lang="en-GB" dirty="0"/>
              <a:t>Insurance Fraud Taskforce – general fraud focus.</a:t>
            </a:r>
          </a:p>
        </p:txBody>
      </p:sp>
    </p:spTree>
    <p:extLst>
      <p:ext uri="{BB962C8B-B14F-4D97-AF65-F5344CB8AC3E}">
        <p14:creationId xmlns:p14="http://schemas.microsoft.com/office/powerpoint/2010/main" val="4156537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IFT - Sponsorship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Government (Treasury and Ministry of Justice) had three key concerns:-</a:t>
            </a:r>
          </a:p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Cost.  Fraud adds to costs of all policyholders.  Premiums increased to pay for claims and fraud prevention. N.B. – not a direct correlation.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Fraud is socially corrosive.  Undermines social cohesion.  If society moves from “trust” to “verify” all lose.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Insurance fraud funds other crime.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61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Membership and programme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Core members were:- ABI, IFB, BIBA, FOS, CAB, FSCP + independent chair.</a:t>
            </a:r>
          </a:p>
          <a:p>
            <a:r>
              <a:rPr lang="en-GB" dirty="0"/>
              <a:t>Taskforce was assisted by a wide advisory group.  Flexible membership from law, academia, insurance industry, regulators, police, loss adjusters and others.</a:t>
            </a:r>
          </a:p>
          <a:p>
            <a:r>
              <a:rPr lang="en-GB" dirty="0"/>
              <a:t>Taskforce established personal injury working group. Members were:- MASS, NAHL, APIL, </a:t>
            </a:r>
            <a:r>
              <a:rPr lang="en-GB" dirty="0" err="1"/>
              <a:t>Covea</a:t>
            </a:r>
            <a:r>
              <a:rPr lang="en-GB" dirty="0"/>
              <a:t>, Aviva, BLM law.</a:t>
            </a:r>
          </a:p>
          <a:p>
            <a:r>
              <a:rPr lang="en-GB" dirty="0"/>
              <a:t>Taskforce worked during 2015.  Interim report March 2015, Final Report January 2016, recommendations accepted May 2016.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49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Initial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No simple profile of fraudster but broadly opportunistic </a:t>
            </a:r>
            <a:r>
              <a:rPr lang="en-GB" dirty="0" err="1"/>
              <a:t>vs</a:t>
            </a:r>
            <a:r>
              <a:rPr lang="en-GB" dirty="0"/>
              <a:t> organised. Different deterrents apply.</a:t>
            </a:r>
          </a:p>
          <a:p>
            <a:r>
              <a:rPr lang="en-GB" dirty="0"/>
              <a:t>Culture of mistrust - business generally.</a:t>
            </a:r>
          </a:p>
          <a:p>
            <a:r>
              <a:rPr lang="en-GB" dirty="0"/>
              <a:t>Specific concerns about insurance and financial services “small print”.</a:t>
            </a:r>
          </a:p>
          <a:p>
            <a:r>
              <a:rPr lang="en-GB" dirty="0"/>
              <a:t>Widespread failure to understand insurance or policy – victim culture. </a:t>
            </a:r>
            <a:r>
              <a:rPr lang="en-GB" dirty="0" err="1"/>
              <a:t>Covea</a:t>
            </a:r>
            <a:r>
              <a:rPr lang="en-GB" dirty="0"/>
              <a:t> research. FOS confirm.</a:t>
            </a:r>
          </a:p>
          <a:p>
            <a:r>
              <a:rPr lang="en-GB" dirty="0"/>
              <a:t>IT and lack of human contact – “victimless crime”.</a:t>
            </a:r>
          </a:p>
          <a:p>
            <a:r>
              <a:rPr lang="en-GB" dirty="0"/>
              <a:t>Exaggeration is acceptable – fine line negotiation/dishonesty.  Applies both ways.</a:t>
            </a:r>
          </a:p>
          <a:p>
            <a:r>
              <a:rPr lang="en-GB" dirty="0"/>
              <a:t>Easy money and unlikely to be caught.</a:t>
            </a:r>
          </a:p>
          <a:p>
            <a:r>
              <a:rPr lang="en-GB" dirty="0"/>
              <a:t>No or low penalty.</a:t>
            </a:r>
          </a:p>
          <a:p>
            <a:r>
              <a:rPr lang="en-GB" dirty="0"/>
              <a:t>Encouragement of fraud by nuisance calls and “professional enablers”.</a:t>
            </a:r>
          </a:p>
        </p:txBody>
      </p:sp>
    </p:spTree>
    <p:extLst>
      <p:ext uri="{BB962C8B-B14F-4D97-AF65-F5344CB8AC3E}">
        <p14:creationId xmlns:p14="http://schemas.microsoft.com/office/powerpoint/2010/main" val="529926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Initial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Several available data bases.  Generally data good, take up by insurers and others sub optimal.</a:t>
            </a:r>
          </a:p>
          <a:p>
            <a:r>
              <a:rPr lang="en-GB" dirty="0"/>
              <a:t>Ignorance about and fear of data sharing.</a:t>
            </a:r>
          </a:p>
          <a:p>
            <a:r>
              <a:rPr lang="en-GB" dirty="0"/>
              <a:t>Regulatory involvement variable – performance likewise.</a:t>
            </a:r>
          </a:p>
          <a:p>
            <a:r>
              <a:rPr lang="en-GB" dirty="0"/>
              <a:t>Insurer management priority confusion.  However clear link senior management involvement and fraud performance. </a:t>
            </a:r>
          </a:p>
          <a:p>
            <a:r>
              <a:rPr lang="en-GB" dirty="0"/>
              <a:t>Fraud link with late claims.</a:t>
            </a:r>
          </a:p>
          <a:p>
            <a:r>
              <a:rPr lang="en-GB" dirty="0"/>
              <a:t>Use of pre-med offers.</a:t>
            </a:r>
          </a:p>
          <a:p>
            <a:r>
              <a:rPr lang="en-GB" dirty="0"/>
              <a:t>KYC checks for injury claimants and representation – is client genuine + is law firm instructed?</a:t>
            </a:r>
          </a:p>
        </p:txBody>
      </p:sp>
    </p:spTree>
    <p:extLst>
      <p:ext uri="{BB962C8B-B14F-4D97-AF65-F5344CB8AC3E}">
        <p14:creationId xmlns:p14="http://schemas.microsoft.com/office/powerpoint/2010/main" val="88150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Personal Injury and fraud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UK personal injury market is inconsistent with comparable jurisdictions for low value/higher frequency claims.</a:t>
            </a:r>
          </a:p>
          <a:p>
            <a:r>
              <a:rPr lang="en-GB" dirty="0"/>
              <a:t>NB – different UK claims experience is </a:t>
            </a:r>
            <a:r>
              <a:rPr lang="en-GB" b="1" dirty="0"/>
              <a:t>not</a:t>
            </a:r>
            <a:r>
              <a:rPr lang="en-GB" dirty="0"/>
              <a:t> fraud per se but system may provide environment where fraud occurs.</a:t>
            </a:r>
          </a:p>
          <a:p>
            <a:r>
              <a:rPr lang="en-GB" dirty="0"/>
              <a:t>Accident from “misfortune to business opportunity” (IFT quote) – </a:t>
            </a:r>
            <a:r>
              <a:rPr lang="en-GB" b="1" dirty="0"/>
              <a:t>but</a:t>
            </a:r>
            <a:r>
              <a:rPr lang="en-GB" dirty="0"/>
              <a:t> importance of access to justice for honest policyholders.</a:t>
            </a:r>
          </a:p>
          <a:p>
            <a:r>
              <a:rPr lang="en-GB" dirty="0"/>
              <a:t>Privatised system.</a:t>
            </a:r>
          </a:p>
          <a:p>
            <a:r>
              <a:rPr lang="en-GB" dirty="0"/>
              <a:t>Supplier market evolved – CMC’s and “nuisance call” providers.</a:t>
            </a:r>
          </a:p>
          <a:p>
            <a:r>
              <a:rPr lang="en-GB" dirty="0"/>
              <a:t>Challenges over regulation of lawyers and CMC’s.</a:t>
            </a:r>
          </a:p>
        </p:txBody>
      </p:sp>
    </p:spTree>
    <p:extLst>
      <p:ext uri="{BB962C8B-B14F-4D97-AF65-F5344CB8AC3E}">
        <p14:creationId xmlns:p14="http://schemas.microsoft.com/office/powerpoint/2010/main" val="1914743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1244</TotalTime>
  <Words>1701</Words>
  <Application>Microsoft Office PowerPoint</Application>
  <PresentationFormat>On-screen Show (4:3)</PresentationFormat>
  <Paragraphs>199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Humnst777 BT</vt:lpstr>
      <vt:lpstr>Wingdings</vt:lpstr>
      <vt:lpstr>Clarity</vt:lpstr>
      <vt:lpstr>  INSURANCE FRAUD Task Force – progress and developments</vt:lpstr>
      <vt:lpstr>Insurance Fraud in UK</vt:lpstr>
      <vt:lpstr>Why worry?</vt:lpstr>
      <vt:lpstr>Prior Government and Industry response</vt:lpstr>
      <vt:lpstr>IFT - Sponsorship</vt:lpstr>
      <vt:lpstr>Membership and programme</vt:lpstr>
      <vt:lpstr>Initial Findings</vt:lpstr>
      <vt:lpstr>Initial Findings</vt:lpstr>
      <vt:lpstr>Personal Injury and fraud</vt:lpstr>
      <vt:lpstr>Comparisons </vt:lpstr>
      <vt:lpstr>Recommendations and progress</vt:lpstr>
      <vt:lpstr>Recommendations and progress</vt:lpstr>
      <vt:lpstr>Recommendations and progress</vt:lpstr>
      <vt:lpstr>Recommendations and progress</vt:lpstr>
      <vt:lpstr>Civil Liability Act 2018</vt:lpstr>
      <vt:lpstr>Recommendation 26</vt:lpstr>
      <vt:lpstr>The Waterbed – package holiday claims</vt:lpstr>
      <vt:lpstr>Danger signs</vt:lpstr>
      <vt:lpstr>Glossary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INSURANCE FRAUD TASK FORCE</dc:title>
  <dc:creator>David</dc:creator>
  <cp:lastModifiedBy>paul tunnell</cp:lastModifiedBy>
  <cp:revision>106</cp:revision>
  <dcterms:created xsi:type="dcterms:W3CDTF">2015-07-07T10:17:18Z</dcterms:created>
  <dcterms:modified xsi:type="dcterms:W3CDTF">2019-02-25T12:30:35Z</dcterms:modified>
</cp:coreProperties>
</file>