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 id="2147483673" r:id="rId7"/>
    <p:sldMasterId id="2147483685" r:id="rId8"/>
    <p:sldMasterId id="2147483697" r:id="rId9"/>
    <p:sldMasterId id="2147483709" r:id="rId10"/>
    <p:sldMasterId id="2147483721" r:id="rId11"/>
  </p:sldMasterIdLst>
  <p:handoutMasterIdLst>
    <p:handoutMasterId r:id="rId63"/>
  </p:handoutMasterIdLst>
  <p:sldIdLst>
    <p:sldId id="256" r:id="rId12"/>
    <p:sldId id="266" r:id="rId13"/>
    <p:sldId id="267" r:id="rId14"/>
    <p:sldId id="273" r:id="rId15"/>
    <p:sldId id="409" r:id="rId16"/>
    <p:sldId id="416" r:id="rId17"/>
    <p:sldId id="424" r:id="rId18"/>
    <p:sldId id="425" r:id="rId19"/>
    <p:sldId id="420" r:id="rId20"/>
    <p:sldId id="417" r:id="rId21"/>
    <p:sldId id="421" r:id="rId22"/>
    <p:sldId id="419" r:id="rId23"/>
    <p:sldId id="422" r:id="rId24"/>
    <p:sldId id="423" r:id="rId25"/>
    <p:sldId id="410" r:id="rId26"/>
    <p:sldId id="413" r:id="rId27"/>
    <p:sldId id="414" r:id="rId28"/>
    <p:sldId id="427" r:id="rId29"/>
    <p:sldId id="429" r:id="rId30"/>
    <p:sldId id="431" r:id="rId31"/>
    <p:sldId id="432" r:id="rId32"/>
    <p:sldId id="426" r:id="rId33"/>
    <p:sldId id="469" r:id="rId34"/>
    <p:sldId id="468" r:id="rId35"/>
    <p:sldId id="447" r:id="rId36"/>
    <p:sldId id="448" r:id="rId37"/>
    <p:sldId id="433" r:id="rId38"/>
    <p:sldId id="450" r:id="rId39"/>
    <p:sldId id="434" r:id="rId40"/>
    <p:sldId id="430" r:id="rId41"/>
    <p:sldId id="285" r:id="rId42"/>
    <p:sldId id="396" r:id="rId43"/>
    <p:sldId id="402" r:id="rId44"/>
    <p:sldId id="435" r:id="rId45"/>
    <p:sldId id="445" r:id="rId46"/>
    <p:sldId id="397" r:id="rId47"/>
    <p:sldId id="398" r:id="rId48"/>
    <p:sldId id="440" r:id="rId49"/>
    <p:sldId id="404" r:id="rId50"/>
    <p:sldId id="405" r:id="rId51"/>
    <p:sldId id="408" r:id="rId52"/>
    <p:sldId id="406" r:id="rId53"/>
    <p:sldId id="407" r:id="rId54"/>
    <p:sldId id="436" r:id="rId55"/>
    <p:sldId id="438" r:id="rId56"/>
    <p:sldId id="437" r:id="rId57"/>
    <p:sldId id="444" r:id="rId58"/>
    <p:sldId id="400" r:id="rId59"/>
    <p:sldId id="403" r:id="rId60"/>
    <p:sldId id="441" r:id="rId61"/>
    <p:sldId id="443" r:id="rId62"/>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4" d="100"/>
          <a:sy n="54" d="100"/>
        </p:scale>
        <p:origin x="66" y="606"/>
      </p:cViewPr>
      <p:guideLst>
        <p:guide orient="horz" pos="2160"/>
        <p:guide pos="2880"/>
      </p:guideLst>
    </p:cSldViewPr>
  </p:slideViewPr>
  <p:notesTextViewPr>
    <p:cViewPr>
      <p:scale>
        <a:sx n="1" d="1"/>
        <a:sy n="1" d="1"/>
      </p:scale>
      <p:origin x="0" y="0"/>
    </p:cViewPr>
  </p:notesTextViewPr>
  <p:sorterViewPr>
    <p:cViewPr>
      <p:scale>
        <a:sx n="90" d="100"/>
        <a:sy n="90" d="100"/>
      </p:scale>
      <p:origin x="0" y="-25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handoutMaster" Target="handoutMasters/handout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66537A-A998-4583-BA0E-C3D706512AAB}" type="datetimeFigureOut">
              <a:rPr lang="en-GB" smtClean="0"/>
              <a:t>25/01/2019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EE33B36-37A9-47B7-91D6-D594D29C5EC4}" type="slidenum">
              <a:rPr lang="en-GB" smtClean="0"/>
              <a:t>‹#›</a:t>
            </a:fld>
            <a:endParaRPr lang="en-GB"/>
          </a:p>
        </p:txBody>
      </p:sp>
    </p:spTree>
    <p:extLst>
      <p:ext uri="{BB962C8B-B14F-4D97-AF65-F5344CB8AC3E}">
        <p14:creationId xmlns:p14="http://schemas.microsoft.com/office/powerpoint/2010/main" val="39137710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3F183AC-2B77-4C32-8D41-1CE8017674A5}"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E4F448-C6AD-474F-827B-D6C1A048C75A}" type="slidenum">
              <a:rPr lang="en-GB"/>
              <a:pPr>
                <a:defRPr/>
              </a:pPr>
              <a:t>‹#›</a:t>
            </a:fld>
            <a:endParaRPr lang="en-GB"/>
          </a:p>
        </p:txBody>
      </p:sp>
    </p:spTree>
    <p:extLst>
      <p:ext uri="{BB962C8B-B14F-4D97-AF65-F5344CB8AC3E}">
        <p14:creationId xmlns:p14="http://schemas.microsoft.com/office/powerpoint/2010/main" val="239031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BDC9B4-3B1C-4F01-A254-ED005422C8A4}"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0200D1A-ADC4-4D64-BE6D-E2FAF65598EE}" type="slidenum">
              <a:rPr lang="en-GB"/>
              <a:pPr>
                <a:defRPr/>
              </a:pPr>
              <a:t>‹#›</a:t>
            </a:fld>
            <a:endParaRPr lang="en-GB"/>
          </a:p>
        </p:txBody>
      </p:sp>
    </p:spTree>
    <p:extLst>
      <p:ext uri="{BB962C8B-B14F-4D97-AF65-F5344CB8AC3E}">
        <p14:creationId xmlns:p14="http://schemas.microsoft.com/office/powerpoint/2010/main" val="274197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9A00C81-E2ED-4DA4-A0F5-CCB3243F1CDD}"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597216-A07F-44CA-8DEF-5934752FA3BF}" type="slidenum">
              <a:rPr lang="en-GB"/>
              <a:pPr>
                <a:defRPr/>
              </a:pPr>
              <a:t>‹#›</a:t>
            </a:fld>
            <a:endParaRPr lang="en-GB"/>
          </a:p>
        </p:txBody>
      </p:sp>
    </p:spTree>
    <p:extLst>
      <p:ext uri="{BB962C8B-B14F-4D97-AF65-F5344CB8AC3E}">
        <p14:creationId xmlns:p14="http://schemas.microsoft.com/office/powerpoint/2010/main" val="425524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11D0EA-C08E-4A1A-A154-E780BD0D1229}"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C37105-A719-495E-A099-7B22A0C31CDD}" type="slidenum">
              <a:rPr lang="en-GB"/>
              <a:pPr>
                <a:defRPr/>
              </a:pPr>
              <a:t>‹#›</a:t>
            </a:fld>
            <a:endParaRPr lang="en-GB"/>
          </a:p>
        </p:txBody>
      </p:sp>
    </p:spTree>
    <p:extLst>
      <p:ext uri="{BB962C8B-B14F-4D97-AF65-F5344CB8AC3E}">
        <p14:creationId xmlns:p14="http://schemas.microsoft.com/office/powerpoint/2010/main" val="273856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D905EE8-73D7-4464-AC8A-276D3C840CFF}"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77C629-0E12-4B88-BF43-AFBD3CF1C110}" type="slidenum">
              <a:rPr lang="en-GB"/>
              <a:pPr>
                <a:defRPr/>
              </a:pPr>
              <a:t>‹#›</a:t>
            </a:fld>
            <a:endParaRPr lang="en-GB"/>
          </a:p>
        </p:txBody>
      </p:sp>
    </p:spTree>
    <p:extLst>
      <p:ext uri="{BB962C8B-B14F-4D97-AF65-F5344CB8AC3E}">
        <p14:creationId xmlns:p14="http://schemas.microsoft.com/office/powerpoint/2010/main" val="388711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D01CFF2-D489-412E-A9B3-14029D9620DA}"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CDD39F-B9FD-435A-8F58-2A17D9B9AA69}" type="slidenum">
              <a:rPr lang="en-GB"/>
              <a:pPr>
                <a:defRPr/>
              </a:pPr>
              <a:t>‹#›</a:t>
            </a:fld>
            <a:endParaRPr lang="en-GB"/>
          </a:p>
        </p:txBody>
      </p:sp>
    </p:spTree>
    <p:extLst>
      <p:ext uri="{BB962C8B-B14F-4D97-AF65-F5344CB8AC3E}">
        <p14:creationId xmlns:p14="http://schemas.microsoft.com/office/powerpoint/2010/main" val="125966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215B30-98D6-434F-A86A-775FC058B34D}"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F92AC6-167C-40B3-BF8D-15F02E476004}" type="slidenum">
              <a:rPr lang="en-GB"/>
              <a:pPr>
                <a:defRPr/>
              </a:pPr>
              <a:t>‹#›</a:t>
            </a:fld>
            <a:endParaRPr lang="en-GB"/>
          </a:p>
        </p:txBody>
      </p:sp>
    </p:spTree>
    <p:extLst>
      <p:ext uri="{BB962C8B-B14F-4D97-AF65-F5344CB8AC3E}">
        <p14:creationId xmlns:p14="http://schemas.microsoft.com/office/powerpoint/2010/main" val="3355971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A6C91B7-9E24-465F-9FE2-96DD15B6F1D1}"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0E3281D-25DB-47C0-953F-80A3203EE4F2}" type="slidenum">
              <a:rPr lang="en-GB"/>
              <a:pPr>
                <a:defRPr/>
              </a:pPr>
              <a:t>‹#›</a:t>
            </a:fld>
            <a:endParaRPr lang="en-GB"/>
          </a:p>
        </p:txBody>
      </p:sp>
    </p:spTree>
    <p:extLst>
      <p:ext uri="{BB962C8B-B14F-4D97-AF65-F5344CB8AC3E}">
        <p14:creationId xmlns:p14="http://schemas.microsoft.com/office/powerpoint/2010/main" val="65860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98B41D4-DBA9-4B17-8151-E699D8C5FA88}" type="datetimeFigureOut">
              <a:rPr lang="en-GB"/>
              <a:pPr>
                <a:defRPr/>
              </a:pPr>
              <a:t>25/01/2019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F7B903B-1D22-48BF-87E7-E179ED62E72E}" type="slidenum">
              <a:rPr lang="en-GB"/>
              <a:pPr>
                <a:defRPr/>
              </a:pPr>
              <a:t>‹#›</a:t>
            </a:fld>
            <a:endParaRPr lang="en-GB"/>
          </a:p>
        </p:txBody>
      </p:sp>
    </p:spTree>
    <p:extLst>
      <p:ext uri="{BB962C8B-B14F-4D97-AF65-F5344CB8AC3E}">
        <p14:creationId xmlns:p14="http://schemas.microsoft.com/office/powerpoint/2010/main" val="4116138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E79C0A9-D7D3-4E33-8299-1FD800303775}"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8EB5B9B-FE32-4F2D-A1ED-38A20648EA16}" type="slidenum">
              <a:rPr lang="en-GB"/>
              <a:pPr>
                <a:defRPr/>
              </a:pPr>
              <a:t>‹#›</a:t>
            </a:fld>
            <a:endParaRPr lang="en-GB"/>
          </a:p>
        </p:txBody>
      </p:sp>
    </p:spTree>
    <p:extLst>
      <p:ext uri="{BB962C8B-B14F-4D97-AF65-F5344CB8AC3E}">
        <p14:creationId xmlns:p14="http://schemas.microsoft.com/office/powerpoint/2010/main" val="3445605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EF90B5-C0A3-4EC8-975E-44EA952093D6}" type="datetimeFigureOut">
              <a:rPr lang="en-GB"/>
              <a:pPr>
                <a:defRPr/>
              </a:pPr>
              <a:t>25/01/2019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83D51D8-4A2F-4BD4-83E8-D1C88953C78F}" type="slidenum">
              <a:rPr lang="en-GB"/>
              <a:pPr>
                <a:defRPr/>
              </a:pPr>
              <a:t>‹#›</a:t>
            </a:fld>
            <a:endParaRPr lang="en-GB"/>
          </a:p>
        </p:txBody>
      </p:sp>
    </p:spTree>
    <p:extLst>
      <p:ext uri="{BB962C8B-B14F-4D97-AF65-F5344CB8AC3E}">
        <p14:creationId xmlns:p14="http://schemas.microsoft.com/office/powerpoint/2010/main" val="281823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B80FBE6-184B-47DA-91D4-F4DC04754E4A}"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F3EA30-95BB-4E44-A42A-A486CBD15978}" type="slidenum">
              <a:rPr lang="en-GB"/>
              <a:pPr>
                <a:defRPr/>
              </a:pPr>
              <a:t>‹#›</a:t>
            </a:fld>
            <a:endParaRPr lang="en-GB"/>
          </a:p>
        </p:txBody>
      </p:sp>
    </p:spTree>
    <p:extLst>
      <p:ext uri="{BB962C8B-B14F-4D97-AF65-F5344CB8AC3E}">
        <p14:creationId xmlns:p14="http://schemas.microsoft.com/office/powerpoint/2010/main" val="257570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C73371-8D10-447D-A939-3AAC9C6CE128}"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4BE69CF-341C-43F2-92AA-4665718D99CF}" type="slidenum">
              <a:rPr lang="en-GB"/>
              <a:pPr>
                <a:defRPr/>
              </a:pPr>
              <a:t>‹#›</a:t>
            </a:fld>
            <a:endParaRPr lang="en-GB"/>
          </a:p>
        </p:txBody>
      </p:sp>
    </p:spTree>
    <p:extLst>
      <p:ext uri="{BB962C8B-B14F-4D97-AF65-F5344CB8AC3E}">
        <p14:creationId xmlns:p14="http://schemas.microsoft.com/office/powerpoint/2010/main" val="1121588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21470-BD01-446F-9401-A0CD33256DD9}"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D411379-ECEE-4C10-A1C9-D5292A4B339B}" type="slidenum">
              <a:rPr lang="en-GB"/>
              <a:pPr>
                <a:defRPr/>
              </a:pPr>
              <a:t>‹#›</a:t>
            </a:fld>
            <a:endParaRPr lang="en-GB"/>
          </a:p>
        </p:txBody>
      </p:sp>
    </p:spTree>
    <p:extLst>
      <p:ext uri="{BB962C8B-B14F-4D97-AF65-F5344CB8AC3E}">
        <p14:creationId xmlns:p14="http://schemas.microsoft.com/office/powerpoint/2010/main" val="396772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B783104-9E3B-4BA4-A3DB-54F32225E52F}"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578644-E50D-4AB4-8C0C-A07C606A2DF4}" type="slidenum">
              <a:rPr lang="en-GB"/>
              <a:pPr>
                <a:defRPr/>
              </a:pPr>
              <a:t>‹#›</a:t>
            </a:fld>
            <a:endParaRPr lang="en-GB"/>
          </a:p>
        </p:txBody>
      </p:sp>
    </p:spTree>
    <p:extLst>
      <p:ext uri="{BB962C8B-B14F-4D97-AF65-F5344CB8AC3E}">
        <p14:creationId xmlns:p14="http://schemas.microsoft.com/office/powerpoint/2010/main" val="3563862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A42DC8A-55C9-42C4-8EF3-AE6D8E190E60}"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F23655-4161-4B01-B0FD-497F1C0B501A}" type="slidenum">
              <a:rPr lang="en-GB"/>
              <a:pPr>
                <a:defRPr/>
              </a:pPr>
              <a:t>‹#›</a:t>
            </a:fld>
            <a:endParaRPr lang="en-GB"/>
          </a:p>
        </p:txBody>
      </p:sp>
    </p:spTree>
    <p:extLst>
      <p:ext uri="{BB962C8B-B14F-4D97-AF65-F5344CB8AC3E}">
        <p14:creationId xmlns:p14="http://schemas.microsoft.com/office/powerpoint/2010/main" val="1092346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EEF1EB0-3D4E-483B-9F80-33E6493B45FA}"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CB871F-C378-416B-ABDA-8D93C6647DD4}" type="slidenum">
              <a:rPr lang="en-GB"/>
              <a:pPr>
                <a:defRPr/>
              </a:pPr>
              <a:t>‹#›</a:t>
            </a:fld>
            <a:endParaRPr lang="en-GB"/>
          </a:p>
        </p:txBody>
      </p:sp>
    </p:spTree>
    <p:extLst>
      <p:ext uri="{BB962C8B-B14F-4D97-AF65-F5344CB8AC3E}">
        <p14:creationId xmlns:p14="http://schemas.microsoft.com/office/powerpoint/2010/main" val="2583803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04779E3-A9A3-43AD-BFBC-07D1A29D7E4C}"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51259FF-4000-46EE-9179-62F5C5361674}" type="slidenum">
              <a:rPr lang="en-GB"/>
              <a:pPr>
                <a:defRPr/>
              </a:pPr>
              <a:t>‹#›</a:t>
            </a:fld>
            <a:endParaRPr lang="en-GB"/>
          </a:p>
        </p:txBody>
      </p:sp>
    </p:spTree>
    <p:extLst>
      <p:ext uri="{BB962C8B-B14F-4D97-AF65-F5344CB8AC3E}">
        <p14:creationId xmlns:p14="http://schemas.microsoft.com/office/powerpoint/2010/main" val="796120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12F0EB-33C7-4B37-B4DB-E51410CEE656}"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B3ABE0-19A6-4088-AFE8-8B7838790B51}" type="slidenum">
              <a:rPr lang="en-GB"/>
              <a:pPr>
                <a:defRPr/>
              </a:pPr>
              <a:t>‹#›</a:t>
            </a:fld>
            <a:endParaRPr lang="en-GB"/>
          </a:p>
        </p:txBody>
      </p:sp>
    </p:spTree>
    <p:extLst>
      <p:ext uri="{BB962C8B-B14F-4D97-AF65-F5344CB8AC3E}">
        <p14:creationId xmlns:p14="http://schemas.microsoft.com/office/powerpoint/2010/main" val="1423535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7DD6EBB-A476-492E-897E-73D43EA0B687}"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811BAB7-0B39-4B2A-888C-0951BA96C108}" type="slidenum">
              <a:rPr lang="en-GB"/>
              <a:pPr>
                <a:defRPr/>
              </a:pPr>
              <a:t>‹#›</a:t>
            </a:fld>
            <a:endParaRPr lang="en-GB"/>
          </a:p>
        </p:txBody>
      </p:sp>
    </p:spTree>
    <p:extLst>
      <p:ext uri="{BB962C8B-B14F-4D97-AF65-F5344CB8AC3E}">
        <p14:creationId xmlns:p14="http://schemas.microsoft.com/office/powerpoint/2010/main" val="2114681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68F272-E477-4FDD-9043-0C036E8E37FE}" type="datetimeFigureOut">
              <a:rPr lang="en-GB"/>
              <a:pPr>
                <a:defRPr/>
              </a:pPr>
              <a:t>25/01/2019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91AD7F1-261A-4A50-B4E2-EDD7C96F6C24}" type="slidenum">
              <a:rPr lang="en-GB"/>
              <a:pPr>
                <a:defRPr/>
              </a:pPr>
              <a:t>‹#›</a:t>
            </a:fld>
            <a:endParaRPr lang="en-GB"/>
          </a:p>
        </p:txBody>
      </p:sp>
    </p:spTree>
    <p:extLst>
      <p:ext uri="{BB962C8B-B14F-4D97-AF65-F5344CB8AC3E}">
        <p14:creationId xmlns:p14="http://schemas.microsoft.com/office/powerpoint/2010/main" val="3900113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83FC6C6-BBA7-42F9-812B-034C9FB5E604}"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993D1E7-38F6-4C43-9B49-3B4753E22F68}" type="slidenum">
              <a:rPr lang="en-GB"/>
              <a:pPr>
                <a:defRPr/>
              </a:pPr>
              <a:t>‹#›</a:t>
            </a:fld>
            <a:endParaRPr lang="en-GB"/>
          </a:p>
        </p:txBody>
      </p:sp>
    </p:spTree>
    <p:extLst>
      <p:ext uri="{BB962C8B-B14F-4D97-AF65-F5344CB8AC3E}">
        <p14:creationId xmlns:p14="http://schemas.microsoft.com/office/powerpoint/2010/main" val="361986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FA4166B-60CB-4E31-BAED-A98FF62B0958}"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10D48CB-EA69-4B59-ADCD-AA6171548978}" type="slidenum">
              <a:rPr lang="en-GB"/>
              <a:pPr>
                <a:defRPr/>
              </a:pPr>
              <a:t>‹#›</a:t>
            </a:fld>
            <a:endParaRPr lang="en-GB"/>
          </a:p>
        </p:txBody>
      </p:sp>
    </p:spTree>
    <p:extLst>
      <p:ext uri="{BB962C8B-B14F-4D97-AF65-F5344CB8AC3E}">
        <p14:creationId xmlns:p14="http://schemas.microsoft.com/office/powerpoint/2010/main" val="645526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AB4303-344D-455D-9822-D1D65295E024}" type="datetimeFigureOut">
              <a:rPr lang="en-GB"/>
              <a:pPr>
                <a:defRPr/>
              </a:pPr>
              <a:t>25/01/2019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BEC3BF0-7012-4350-9C7C-FEEA9527763D}" type="slidenum">
              <a:rPr lang="en-GB"/>
              <a:pPr>
                <a:defRPr/>
              </a:pPr>
              <a:t>‹#›</a:t>
            </a:fld>
            <a:endParaRPr lang="en-GB"/>
          </a:p>
        </p:txBody>
      </p:sp>
    </p:spTree>
    <p:extLst>
      <p:ext uri="{BB962C8B-B14F-4D97-AF65-F5344CB8AC3E}">
        <p14:creationId xmlns:p14="http://schemas.microsoft.com/office/powerpoint/2010/main" val="760680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ACA7BC-D74C-43E6-8A81-F334CC937D83}"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E7BE573-75DC-4AED-B64F-1CBFDAFEA1BE}" type="slidenum">
              <a:rPr lang="en-GB"/>
              <a:pPr>
                <a:defRPr/>
              </a:pPr>
              <a:t>‹#›</a:t>
            </a:fld>
            <a:endParaRPr lang="en-GB"/>
          </a:p>
        </p:txBody>
      </p:sp>
    </p:spTree>
    <p:extLst>
      <p:ext uri="{BB962C8B-B14F-4D97-AF65-F5344CB8AC3E}">
        <p14:creationId xmlns:p14="http://schemas.microsoft.com/office/powerpoint/2010/main" val="85588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EEC15A-6056-4D85-B6A9-B327E9CCB5AA}"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12C5AA2-493F-4DC3-AD6A-BADE5F41CE3F}" type="slidenum">
              <a:rPr lang="en-GB"/>
              <a:pPr>
                <a:defRPr/>
              </a:pPr>
              <a:t>‹#›</a:t>
            </a:fld>
            <a:endParaRPr lang="en-GB"/>
          </a:p>
        </p:txBody>
      </p:sp>
    </p:spTree>
    <p:extLst>
      <p:ext uri="{BB962C8B-B14F-4D97-AF65-F5344CB8AC3E}">
        <p14:creationId xmlns:p14="http://schemas.microsoft.com/office/powerpoint/2010/main" val="1404174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A068CA9-A43F-4107-9922-BA6DEC4334E4}"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8780BB-E617-426E-993C-AC0205131355}" type="slidenum">
              <a:rPr lang="en-GB"/>
              <a:pPr>
                <a:defRPr/>
              </a:pPr>
              <a:t>‹#›</a:t>
            </a:fld>
            <a:endParaRPr lang="en-GB"/>
          </a:p>
        </p:txBody>
      </p:sp>
    </p:spTree>
    <p:extLst>
      <p:ext uri="{BB962C8B-B14F-4D97-AF65-F5344CB8AC3E}">
        <p14:creationId xmlns:p14="http://schemas.microsoft.com/office/powerpoint/2010/main" val="1653784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EF97631-B638-4CB9-8B97-0DD0C07FB1A5}"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3E84B2-2AAA-48B9-A6A8-B203B88BAAD7}" type="slidenum">
              <a:rPr lang="en-GB"/>
              <a:pPr>
                <a:defRPr/>
              </a:pPr>
              <a:t>‹#›</a:t>
            </a:fld>
            <a:endParaRPr lang="en-GB"/>
          </a:p>
        </p:txBody>
      </p:sp>
    </p:spTree>
    <p:extLst>
      <p:ext uri="{BB962C8B-B14F-4D97-AF65-F5344CB8AC3E}">
        <p14:creationId xmlns:p14="http://schemas.microsoft.com/office/powerpoint/2010/main" val="3708108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0CA2495-C6E0-4750-8916-90469DA0A40E}"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BA63225-8873-4A4E-8802-751E3BE54FD3}" type="slidenum">
              <a:rPr lang="en-GB"/>
              <a:pPr>
                <a:defRPr/>
              </a:pPr>
              <a:t>‹#›</a:t>
            </a:fld>
            <a:endParaRPr lang="en-GB"/>
          </a:p>
        </p:txBody>
      </p:sp>
    </p:spTree>
    <p:extLst>
      <p:ext uri="{BB962C8B-B14F-4D97-AF65-F5344CB8AC3E}">
        <p14:creationId xmlns:p14="http://schemas.microsoft.com/office/powerpoint/2010/main" val="159029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380563-6F54-4DC6-B360-91D32828D2B6}"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CD61F2-8D6A-434A-B419-FB5D60566061}" type="slidenum">
              <a:rPr lang="en-GB"/>
              <a:pPr>
                <a:defRPr/>
              </a:pPr>
              <a:t>‹#›</a:t>
            </a:fld>
            <a:endParaRPr lang="en-GB"/>
          </a:p>
        </p:txBody>
      </p:sp>
    </p:spTree>
    <p:extLst>
      <p:ext uri="{BB962C8B-B14F-4D97-AF65-F5344CB8AC3E}">
        <p14:creationId xmlns:p14="http://schemas.microsoft.com/office/powerpoint/2010/main" val="2048763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D8F84B-D73B-4704-93F3-8EDB2B4D4221}"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9451174-5CC5-4EF4-BDD6-0526C756B5A4}" type="slidenum">
              <a:rPr lang="en-GB"/>
              <a:pPr>
                <a:defRPr/>
              </a:pPr>
              <a:t>‹#›</a:t>
            </a:fld>
            <a:endParaRPr lang="en-GB"/>
          </a:p>
        </p:txBody>
      </p:sp>
    </p:spTree>
    <p:extLst>
      <p:ext uri="{BB962C8B-B14F-4D97-AF65-F5344CB8AC3E}">
        <p14:creationId xmlns:p14="http://schemas.microsoft.com/office/powerpoint/2010/main" val="3018894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A495E0D-7675-4350-80EF-5BDD80A9D2E8}"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98B78D0-4FFB-4C0F-A68C-1050E13B9D03}" type="slidenum">
              <a:rPr lang="en-GB"/>
              <a:pPr>
                <a:defRPr/>
              </a:pPr>
              <a:t>‹#›</a:t>
            </a:fld>
            <a:endParaRPr lang="en-GB"/>
          </a:p>
        </p:txBody>
      </p:sp>
    </p:spTree>
    <p:extLst>
      <p:ext uri="{BB962C8B-B14F-4D97-AF65-F5344CB8AC3E}">
        <p14:creationId xmlns:p14="http://schemas.microsoft.com/office/powerpoint/2010/main" val="2340222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A297587-5BFD-4ED6-84AF-40BF055EA942}" type="datetimeFigureOut">
              <a:rPr lang="en-GB"/>
              <a:pPr>
                <a:defRPr/>
              </a:pPr>
              <a:t>25/01/2019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A62973D-15AC-4CE6-917D-C514F3521C2F}" type="slidenum">
              <a:rPr lang="en-GB"/>
              <a:pPr>
                <a:defRPr/>
              </a:pPr>
              <a:t>‹#›</a:t>
            </a:fld>
            <a:endParaRPr lang="en-GB"/>
          </a:p>
        </p:txBody>
      </p:sp>
    </p:spTree>
    <p:extLst>
      <p:ext uri="{BB962C8B-B14F-4D97-AF65-F5344CB8AC3E}">
        <p14:creationId xmlns:p14="http://schemas.microsoft.com/office/powerpoint/2010/main" val="390992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3E6DCA-C799-4025-98DE-199A4A8F8631}"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EC5F86-60AD-42BA-B7D9-910699561E69}" type="slidenum">
              <a:rPr lang="en-GB"/>
              <a:pPr>
                <a:defRPr/>
              </a:pPr>
              <a:t>‹#›</a:t>
            </a:fld>
            <a:endParaRPr lang="en-GB"/>
          </a:p>
        </p:txBody>
      </p:sp>
    </p:spTree>
    <p:extLst>
      <p:ext uri="{BB962C8B-B14F-4D97-AF65-F5344CB8AC3E}">
        <p14:creationId xmlns:p14="http://schemas.microsoft.com/office/powerpoint/2010/main" val="4102010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20CCE94-BBDB-4C9F-8025-7073CA6B4BA2}"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222DEA-1E01-462B-8041-46C0ED6E9D0A}" type="slidenum">
              <a:rPr lang="en-GB"/>
              <a:pPr>
                <a:defRPr/>
              </a:pPr>
              <a:t>‹#›</a:t>
            </a:fld>
            <a:endParaRPr lang="en-GB"/>
          </a:p>
        </p:txBody>
      </p:sp>
    </p:spTree>
    <p:extLst>
      <p:ext uri="{BB962C8B-B14F-4D97-AF65-F5344CB8AC3E}">
        <p14:creationId xmlns:p14="http://schemas.microsoft.com/office/powerpoint/2010/main" val="3397189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47BFF4-4BAB-4DBC-9F7F-845BF7A06786}" type="datetimeFigureOut">
              <a:rPr lang="en-GB"/>
              <a:pPr>
                <a:defRPr/>
              </a:pPr>
              <a:t>25/01/2019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996A436-06FF-4B42-90C8-8D68C77A0708}" type="slidenum">
              <a:rPr lang="en-GB"/>
              <a:pPr>
                <a:defRPr/>
              </a:pPr>
              <a:t>‹#›</a:t>
            </a:fld>
            <a:endParaRPr lang="en-GB"/>
          </a:p>
        </p:txBody>
      </p:sp>
    </p:spTree>
    <p:extLst>
      <p:ext uri="{BB962C8B-B14F-4D97-AF65-F5344CB8AC3E}">
        <p14:creationId xmlns:p14="http://schemas.microsoft.com/office/powerpoint/2010/main" val="777541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FA6F0A-7ECC-4B5A-B523-A1E26967E3DA}"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7F2162A-40A5-4966-AB55-51B4D50D8E0B}" type="slidenum">
              <a:rPr lang="en-GB"/>
              <a:pPr>
                <a:defRPr/>
              </a:pPr>
              <a:t>‹#›</a:t>
            </a:fld>
            <a:endParaRPr lang="en-GB"/>
          </a:p>
        </p:txBody>
      </p:sp>
    </p:spTree>
    <p:extLst>
      <p:ext uri="{BB962C8B-B14F-4D97-AF65-F5344CB8AC3E}">
        <p14:creationId xmlns:p14="http://schemas.microsoft.com/office/powerpoint/2010/main" val="2909510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EB4D2F-D8ED-4277-B940-0D3BF951FD01}"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769D6B-F7EE-4D8B-B229-830C64641D93}" type="slidenum">
              <a:rPr lang="en-GB"/>
              <a:pPr>
                <a:defRPr/>
              </a:pPr>
              <a:t>‹#›</a:t>
            </a:fld>
            <a:endParaRPr lang="en-GB"/>
          </a:p>
        </p:txBody>
      </p:sp>
    </p:spTree>
    <p:extLst>
      <p:ext uri="{BB962C8B-B14F-4D97-AF65-F5344CB8AC3E}">
        <p14:creationId xmlns:p14="http://schemas.microsoft.com/office/powerpoint/2010/main" val="3171083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B7E9843-FC87-4534-A418-F5F1B42B7EB7}"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A67ED9-5262-4567-B577-91F19FE84354}" type="slidenum">
              <a:rPr lang="en-GB"/>
              <a:pPr>
                <a:defRPr/>
              </a:pPr>
              <a:t>‹#›</a:t>
            </a:fld>
            <a:endParaRPr lang="en-GB"/>
          </a:p>
        </p:txBody>
      </p:sp>
    </p:spTree>
    <p:extLst>
      <p:ext uri="{BB962C8B-B14F-4D97-AF65-F5344CB8AC3E}">
        <p14:creationId xmlns:p14="http://schemas.microsoft.com/office/powerpoint/2010/main" val="4012109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7F15BD7-BA6B-4170-A616-5B466FE2BD26}"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2B56A2-EFBE-4DF7-8528-1DDDA43404D1}" type="slidenum">
              <a:rPr lang="en-GB"/>
              <a:pPr>
                <a:defRPr/>
              </a:pPr>
              <a:t>‹#›</a:t>
            </a:fld>
            <a:endParaRPr lang="en-GB"/>
          </a:p>
        </p:txBody>
      </p:sp>
    </p:spTree>
    <p:extLst>
      <p:ext uri="{BB962C8B-B14F-4D97-AF65-F5344CB8AC3E}">
        <p14:creationId xmlns:p14="http://schemas.microsoft.com/office/powerpoint/2010/main" val="3116602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448B44-FBDB-4268-827B-DD87BD7271D7}"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994B8C-6ACD-47B8-BEDE-3ADCF3B8AE5E}" type="slidenum">
              <a:rPr lang="en-GB"/>
              <a:pPr>
                <a:defRPr/>
              </a:pPr>
              <a:t>‹#›</a:t>
            </a:fld>
            <a:endParaRPr lang="en-GB"/>
          </a:p>
        </p:txBody>
      </p:sp>
    </p:spTree>
    <p:extLst>
      <p:ext uri="{BB962C8B-B14F-4D97-AF65-F5344CB8AC3E}">
        <p14:creationId xmlns:p14="http://schemas.microsoft.com/office/powerpoint/2010/main" val="1575799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971716-234D-43AF-BB57-36ACF9916FD9}"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908AB3E-D590-409E-BEB3-28D7BA00F021}" type="slidenum">
              <a:rPr lang="en-GB"/>
              <a:pPr>
                <a:defRPr/>
              </a:pPr>
              <a:t>‹#›</a:t>
            </a:fld>
            <a:endParaRPr lang="en-GB"/>
          </a:p>
        </p:txBody>
      </p:sp>
    </p:spTree>
    <p:extLst>
      <p:ext uri="{BB962C8B-B14F-4D97-AF65-F5344CB8AC3E}">
        <p14:creationId xmlns:p14="http://schemas.microsoft.com/office/powerpoint/2010/main" val="1703311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DC23C3-E120-48B6-9492-33F0F8A33928}"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B9049FC-58D0-411C-A28B-263288C21425}" type="slidenum">
              <a:rPr lang="en-GB"/>
              <a:pPr>
                <a:defRPr/>
              </a:pPr>
              <a:t>‹#›</a:t>
            </a:fld>
            <a:endParaRPr lang="en-GB"/>
          </a:p>
        </p:txBody>
      </p:sp>
    </p:spTree>
    <p:extLst>
      <p:ext uri="{BB962C8B-B14F-4D97-AF65-F5344CB8AC3E}">
        <p14:creationId xmlns:p14="http://schemas.microsoft.com/office/powerpoint/2010/main" val="2058352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CD2729D-C8A8-48E5-85D2-80C46C223F3C}"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91B42C-F944-491D-A931-FABDF0E25DF8}" type="slidenum">
              <a:rPr lang="en-GB"/>
              <a:pPr>
                <a:defRPr/>
              </a:pPr>
              <a:t>‹#›</a:t>
            </a:fld>
            <a:endParaRPr lang="en-GB"/>
          </a:p>
        </p:txBody>
      </p:sp>
    </p:spTree>
    <p:extLst>
      <p:ext uri="{BB962C8B-B14F-4D97-AF65-F5344CB8AC3E}">
        <p14:creationId xmlns:p14="http://schemas.microsoft.com/office/powerpoint/2010/main" val="336329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4CA3F79-0CE7-4918-BB99-8EF2EE966635}"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C026B99-C48B-40E0-86BB-7A952F273BD1}" type="slidenum">
              <a:rPr lang="en-GB"/>
              <a:pPr>
                <a:defRPr/>
              </a:pPr>
              <a:t>‹#›</a:t>
            </a:fld>
            <a:endParaRPr lang="en-GB"/>
          </a:p>
        </p:txBody>
      </p:sp>
    </p:spTree>
    <p:extLst>
      <p:ext uri="{BB962C8B-B14F-4D97-AF65-F5344CB8AC3E}">
        <p14:creationId xmlns:p14="http://schemas.microsoft.com/office/powerpoint/2010/main" val="200705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F576C24-DDA3-477C-84FC-137342C3277E}" type="datetimeFigureOut">
              <a:rPr lang="en-GB"/>
              <a:pPr>
                <a:defRPr/>
              </a:pPr>
              <a:t>25/01/2019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DDCD0AE-6B9C-447A-81E6-E7DC1F50AB84}" type="slidenum">
              <a:rPr lang="en-GB"/>
              <a:pPr>
                <a:defRPr/>
              </a:pPr>
              <a:t>‹#›</a:t>
            </a:fld>
            <a:endParaRPr lang="en-GB"/>
          </a:p>
        </p:txBody>
      </p:sp>
    </p:spTree>
    <p:extLst>
      <p:ext uri="{BB962C8B-B14F-4D97-AF65-F5344CB8AC3E}">
        <p14:creationId xmlns:p14="http://schemas.microsoft.com/office/powerpoint/2010/main" val="1168583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8910C3E-AE67-40CA-BE52-05109391478D}"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4BA581E-250B-4069-8A80-221DEF6E535D}" type="slidenum">
              <a:rPr lang="en-GB"/>
              <a:pPr>
                <a:defRPr/>
              </a:pPr>
              <a:t>‹#›</a:t>
            </a:fld>
            <a:endParaRPr lang="en-GB"/>
          </a:p>
        </p:txBody>
      </p:sp>
    </p:spTree>
    <p:extLst>
      <p:ext uri="{BB962C8B-B14F-4D97-AF65-F5344CB8AC3E}">
        <p14:creationId xmlns:p14="http://schemas.microsoft.com/office/powerpoint/2010/main" val="2224358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5E0E48-ABDF-457A-94AC-A188B0437498}" type="datetimeFigureOut">
              <a:rPr lang="en-GB"/>
              <a:pPr>
                <a:defRPr/>
              </a:pPr>
              <a:t>25/01/2019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794B024-4BCF-4FC6-BDBF-8F6081487AE8}" type="slidenum">
              <a:rPr lang="en-GB"/>
              <a:pPr>
                <a:defRPr/>
              </a:pPr>
              <a:t>‹#›</a:t>
            </a:fld>
            <a:endParaRPr lang="en-GB"/>
          </a:p>
        </p:txBody>
      </p:sp>
    </p:spTree>
    <p:extLst>
      <p:ext uri="{BB962C8B-B14F-4D97-AF65-F5344CB8AC3E}">
        <p14:creationId xmlns:p14="http://schemas.microsoft.com/office/powerpoint/2010/main" val="3166008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A916FA-147F-4520-A693-8DC6F6F3A511}"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992A86-2640-4A74-BB85-7CA0DC6529F4}" type="slidenum">
              <a:rPr lang="en-GB"/>
              <a:pPr>
                <a:defRPr/>
              </a:pPr>
              <a:t>‹#›</a:t>
            </a:fld>
            <a:endParaRPr lang="en-GB"/>
          </a:p>
        </p:txBody>
      </p:sp>
    </p:spTree>
    <p:extLst>
      <p:ext uri="{BB962C8B-B14F-4D97-AF65-F5344CB8AC3E}">
        <p14:creationId xmlns:p14="http://schemas.microsoft.com/office/powerpoint/2010/main" val="789632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BEFE3B-08D4-4C5C-B23D-0FA9951E9500}"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6DABEB-542C-40C3-B84D-74B124826083}" type="slidenum">
              <a:rPr lang="en-GB"/>
              <a:pPr>
                <a:defRPr/>
              </a:pPr>
              <a:t>‹#›</a:t>
            </a:fld>
            <a:endParaRPr lang="en-GB"/>
          </a:p>
        </p:txBody>
      </p:sp>
    </p:spTree>
    <p:extLst>
      <p:ext uri="{BB962C8B-B14F-4D97-AF65-F5344CB8AC3E}">
        <p14:creationId xmlns:p14="http://schemas.microsoft.com/office/powerpoint/2010/main" val="1828675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90D0864-6364-4BA0-A1AC-2C3820179329}"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9BF3EE-0C04-424B-93BD-34B6EB6CAEFE}" type="slidenum">
              <a:rPr lang="en-GB"/>
              <a:pPr>
                <a:defRPr/>
              </a:pPr>
              <a:t>‹#›</a:t>
            </a:fld>
            <a:endParaRPr lang="en-GB"/>
          </a:p>
        </p:txBody>
      </p:sp>
    </p:spTree>
    <p:extLst>
      <p:ext uri="{BB962C8B-B14F-4D97-AF65-F5344CB8AC3E}">
        <p14:creationId xmlns:p14="http://schemas.microsoft.com/office/powerpoint/2010/main" val="1275877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B7403F1-82FA-4D42-9E2E-EC748BBDC197}"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726EA04-467D-483C-A539-BAB6D518A728}" type="slidenum">
              <a:rPr lang="en-GB"/>
              <a:pPr>
                <a:defRPr/>
              </a:pPr>
              <a:t>‹#›</a:t>
            </a:fld>
            <a:endParaRPr lang="en-GB"/>
          </a:p>
        </p:txBody>
      </p:sp>
    </p:spTree>
    <p:extLst>
      <p:ext uri="{BB962C8B-B14F-4D97-AF65-F5344CB8AC3E}">
        <p14:creationId xmlns:p14="http://schemas.microsoft.com/office/powerpoint/2010/main" val="3771461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9D81F85-739F-481E-A07B-6CA81E2ECA1B}"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DB2985-C25E-4876-BD77-8177098425B0}" type="slidenum">
              <a:rPr lang="en-GB"/>
              <a:pPr>
                <a:defRPr/>
              </a:pPr>
              <a:t>‹#›</a:t>
            </a:fld>
            <a:endParaRPr lang="en-GB"/>
          </a:p>
        </p:txBody>
      </p:sp>
    </p:spTree>
    <p:extLst>
      <p:ext uri="{BB962C8B-B14F-4D97-AF65-F5344CB8AC3E}">
        <p14:creationId xmlns:p14="http://schemas.microsoft.com/office/powerpoint/2010/main" val="8561688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FC379A-0D87-401B-BDFB-91BE5BC41A5A}"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A83835-41A3-41DE-9F8A-526D56AD6BD0}" type="slidenum">
              <a:rPr lang="en-GB"/>
              <a:pPr>
                <a:defRPr/>
              </a:pPr>
              <a:t>‹#›</a:t>
            </a:fld>
            <a:endParaRPr lang="en-GB"/>
          </a:p>
        </p:txBody>
      </p:sp>
    </p:spTree>
    <p:extLst>
      <p:ext uri="{BB962C8B-B14F-4D97-AF65-F5344CB8AC3E}">
        <p14:creationId xmlns:p14="http://schemas.microsoft.com/office/powerpoint/2010/main" val="3802830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377189-D545-4787-B2B1-FC9658B3D63A}"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001797-4DC6-4691-99A8-7D47F5E4613C}" type="slidenum">
              <a:rPr lang="en-GB"/>
              <a:pPr>
                <a:defRPr/>
              </a:pPr>
              <a:t>‹#›</a:t>
            </a:fld>
            <a:endParaRPr lang="en-GB"/>
          </a:p>
        </p:txBody>
      </p:sp>
    </p:spTree>
    <p:extLst>
      <p:ext uri="{BB962C8B-B14F-4D97-AF65-F5344CB8AC3E}">
        <p14:creationId xmlns:p14="http://schemas.microsoft.com/office/powerpoint/2010/main" val="37485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0D9A048-B0A8-4D12-BDD0-2C78BE886D30}" type="datetimeFigureOut">
              <a:rPr lang="en-GB"/>
              <a:pPr>
                <a:defRPr/>
              </a:pPr>
              <a:t>25/01/2019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E7B915F-42AD-44EE-B5E9-21178C410483}" type="slidenum">
              <a:rPr lang="en-GB"/>
              <a:pPr>
                <a:defRPr/>
              </a:pPr>
              <a:t>‹#›</a:t>
            </a:fld>
            <a:endParaRPr lang="en-GB"/>
          </a:p>
        </p:txBody>
      </p:sp>
    </p:spTree>
    <p:extLst>
      <p:ext uri="{BB962C8B-B14F-4D97-AF65-F5344CB8AC3E}">
        <p14:creationId xmlns:p14="http://schemas.microsoft.com/office/powerpoint/2010/main" val="708399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EF745F8-FA9C-4061-86B7-9C391D02D603}"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E6EA925-A099-4FDE-BB13-F6CF4B759204}" type="slidenum">
              <a:rPr lang="en-GB"/>
              <a:pPr>
                <a:defRPr/>
              </a:pPr>
              <a:t>‹#›</a:t>
            </a:fld>
            <a:endParaRPr lang="en-GB"/>
          </a:p>
        </p:txBody>
      </p:sp>
    </p:spTree>
    <p:extLst>
      <p:ext uri="{BB962C8B-B14F-4D97-AF65-F5344CB8AC3E}">
        <p14:creationId xmlns:p14="http://schemas.microsoft.com/office/powerpoint/2010/main" val="902540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750AC72-661C-4AB1-AC17-B359B70780E8}" type="datetimeFigureOut">
              <a:rPr lang="en-GB"/>
              <a:pPr>
                <a:defRPr/>
              </a:pPr>
              <a:t>25/01/2019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A9A8207-336E-4927-A796-8C73C273AB3B}" type="slidenum">
              <a:rPr lang="en-GB"/>
              <a:pPr>
                <a:defRPr/>
              </a:pPr>
              <a:t>‹#›</a:t>
            </a:fld>
            <a:endParaRPr lang="en-GB"/>
          </a:p>
        </p:txBody>
      </p:sp>
    </p:spTree>
    <p:extLst>
      <p:ext uri="{BB962C8B-B14F-4D97-AF65-F5344CB8AC3E}">
        <p14:creationId xmlns:p14="http://schemas.microsoft.com/office/powerpoint/2010/main" val="3490155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9D708CB-4593-40A7-9680-F9469E2476A6}"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C2A82FA-A06E-4B23-BB88-FF9B6F115680}" type="slidenum">
              <a:rPr lang="en-GB"/>
              <a:pPr>
                <a:defRPr/>
              </a:pPr>
              <a:t>‹#›</a:t>
            </a:fld>
            <a:endParaRPr lang="en-GB"/>
          </a:p>
        </p:txBody>
      </p:sp>
    </p:spTree>
    <p:extLst>
      <p:ext uri="{BB962C8B-B14F-4D97-AF65-F5344CB8AC3E}">
        <p14:creationId xmlns:p14="http://schemas.microsoft.com/office/powerpoint/2010/main" val="35870910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0C3F04-9A71-4D4E-87B4-4B47F2B5B91C}" type="datetimeFigureOut">
              <a:rPr lang="en-GB"/>
              <a:pPr>
                <a:defRPr/>
              </a:pPr>
              <a:t>25/01/2019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FFD763F-E64D-4341-97CA-D44907CCD327}" type="slidenum">
              <a:rPr lang="en-GB"/>
              <a:pPr>
                <a:defRPr/>
              </a:pPr>
              <a:t>‹#›</a:t>
            </a:fld>
            <a:endParaRPr lang="en-GB"/>
          </a:p>
        </p:txBody>
      </p:sp>
    </p:spTree>
    <p:extLst>
      <p:ext uri="{BB962C8B-B14F-4D97-AF65-F5344CB8AC3E}">
        <p14:creationId xmlns:p14="http://schemas.microsoft.com/office/powerpoint/2010/main" val="1945040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16C35D-032A-49FA-9451-E25C2A6A76D2}"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B9265BF-163D-4E1B-9FD3-A96B5BD05FA9}" type="slidenum">
              <a:rPr lang="en-GB"/>
              <a:pPr>
                <a:defRPr/>
              </a:pPr>
              <a:t>‹#›</a:t>
            </a:fld>
            <a:endParaRPr lang="en-GB"/>
          </a:p>
        </p:txBody>
      </p:sp>
    </p:spTree>
    <p:extLst>
      <p:ext uri="{BB962C8B-B14F-4D97-AF65-F5344CB8AC3E}">
        <p14:creationId xmlns:p14="http://schemas.microsoft.com/office/powerpoint/2010/main" val="3012436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F323D7-7F6E-4C59-B53A-20A93847E5D1}"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B47F8C3-2A6C-49B8-B6F0-5EE0A67C4CAE}" type="slidenum">
              <a:rPr lang="en-GB"/>
              <a:pPr>
                <a:defRPr/>
              </a:pPr>
              <a:t>‹#›</a:t>
            </a:fld>
            <a:endParaRPr lang="en-GB"/>
          </a:p>
        </p:txBody>
      </p:sp>
    </p:spTree>
    <p:extLst>
      <p:ext uri="{BB962C8B-B14F-4D97-AF65-F5344CB8AC3E}">
        <p14:creationId xmlns:p14="http://schemas.microsoft.com/office/powerpoint/2010/main" val="1342805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21AFF93-CE3E-4FC8-A1F7-3E37CFF88723}"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5E98AF-A562-482D-B789-0C4811CCD26D}" type="slidenum">
              <a:rPr lang="en-GB"/>
              <a:pPr>
                <a:defRPr/>
              </a:pPr>
              <a:t>‹#›</a:t>
            </a:fld>
            <a:endParaRPr lang="en-GB"/>
          </a:p>
        </p:txBody>
      </p:sp>
    </p:spTree>
    <p:extLst>
      <p:ext uri="{BB962C8B-B14F-4D97-AF65-F5344CB8AC3E}">
        <p14:creationId xmlns:p14="http://schemas.microsoft.com/office/powerpoint/2010/main" val="3575755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94CDEEF-DFAC-4303-9390-4C44ABE280D6}"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52B79B-4ABF-4C15-BD67-78F475161A39}" type="slidenum">
              <a:rPr lang="en-GB"/>
              <a:pPr>
                <a:defRPr/>
              </a:pPr>
              <a:t>‹#›</a:t>
            </a:fld>
            <a:endParaRPr lang="en-GB"/>
          </a:p>
        </p:txBody>
      </p:sp>
    </p:spTree>
    <p:extLst>
      <p:ext uri="{BB962C8B-B14F-4D97-AF65-F5344CB8AC3E}">
        <p14:creationId xmlns:p14="http://schemas.microsoft.com/office/powerpoint/2010/main" val="1067850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03E0741-3165-4508-8E6F-1B22F8241192}"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4E194A-AB0F-41CF-A1AB-8EFF09D40725}" type="slidenum">
              <a:rPr lang="en-GB"/>
              <a:pPr>
                <a:defRPr/>
              </a:pPr>
              <a:t>‹#›</a:t>
            </a:fld>
            <a:endParaRPr lang="en-GB"/>
          </a:p>
        </p:txBody>
      </p:sp>
    </p:spTree>
    <p:extLst>
      <p:ext uri="{BB962C8B-B14F-4D97-AF65-F5344CB8AC3E}">
        <p14:creationId xmlns:p14="http://schemas.microsoft.com/office/powerpoint/2010/main" val="9969508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6DBE7A4-D14C-4E4C-A4A8-73D0E14280DF}"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E14BF4-4195-40C1-B935-B87B52187DAF}" type="slidenum">
              <a:rPr lang="en-GB"/>
              <a:pPr>
                <a:defRPr/>
              </a:pPr>
              <a:t>‹#›</a:t>
            </a:fld>
            <a:endParaRPr lang="en-GB"/>
          </a:p>
        </p:txBody>
      </p:sp>
    </p:spTree>
    <p:extLst>
      <p:ext uri="{BB962C8B-B14F-4D97-AF65-F5344CB8AC3E}">
        <p14:creationId xmlns:p14="http://schemas.microsoft.com/office/powerpoint/2010/main" val="310988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24D3D02-A8BB-4B8D-97F5-79AD175160D0}"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F191C2F-0468-4442-9524-8C184C2452EA}" type="slidenum">
              <a:rPr lang="en-GB"/>
              <a:pPr>
                <a:defRPr/>
              </a:pPr>
              <a:t>‹#›</a:t>
            </a:fld>
            <a:endParaRPr lang="en-GB"/>
          </a:p>
        </p:txBody>
      </p:sp>
    </p:spTree>
    <p:extLst>
      <p:ext uri="{BB962C8B-B14F-4D97-AF65-F5344CB8AC3E}">
        <p14:creationId xmlns:p14="http://schemas.microsoft.com/office/powerpoint/2010/main" val="26689764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FA43E9-59EE-4A9E-BA45-A72975786CF9}"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6B067A-335C-43CA-A70F-1777C941FC0D}" type="slidenum">
              <a:rPr lang="en-GB"/>
              <a:pPr>
                <a:defRPr/>
              </a:pPr>
              <a:t>‹#›</a:t>
            </a:fld>
            <a:endParaRPr lang="en-GB"/>
          </a:p>
        </p:txBody>
      </p:sp>
    </p:spTree>
    <p:extLst>
      <p:ext uri="{BB962C8B-B14F-4D97-AF65-F5344CB8AC3E}">
        <p14:creationId xmlns:p14="http://schemas.microsoft.com/office/powerpoint/2010/main" val="1623573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74DA6CA-3DDC-4F60-8269-0F74634F5E35}"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DC62C3-13B7-4F69-BB9E-70DF68774A88}" type="slidenum">
              <a:rPr lang="en-GB"/>
              <a:pPr>
                <a:defRPr/>
              </a:pPr>
              <a:t>‹#›</a:t>
            </a:fld>
            <a:endParaRPr lang="en-GB"/>
          </a:p>
        </p:txBody>
      </p:sp>
    </p:spTree>
    <p:extLst>
      <p:ext uri="{BB962C8B-B14F-4D97-AF65-F5344CB8AC3E}">
        <p14:creationId xmlns:p14="http://schemas.microsoft.com/office/powerpoint/2010/main" val="3367406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1892CDF-BCFC-4379-AB18-9F5EDB7449E3}" type="datetimeFigureOut">
              <a:rPr lang="en-GB"/>
              <a:pPr>
                <a:defRPr/>
              </a:pPr>
              <a:t>25/01/2019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C0AF73C-1A48-49EA-A1B6-0677525D8CC9}" type="slidenum">
              <a:rPr lang="en-GB"/>
              <a:pPr>
                <a:defRPr/>
              </a:pPr>
              <a:t>‹#›</a:t>
            </a:fld>
            <a:endParaRPr lang="en-GB"/>
          </a:p>
        </p:txBody>
      </p:sp>
    </p:spTree>
    <p:extLst>
      <p:ext uri="{BB962C8B-B14F-4D97-AF65-F5344CB8AC3E}">
        <p14:creationId xmlns:p14="http://schemas.microsoft.com/office/powerpoint/2010/main" val="1659976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1ED764A-4374-4725-BAC0-D601B2DB7506}" type="datetimeFigureOut">
              <a:rPr lang="en-GB"/>
              <a:pPr>
                <a:defRPr/>
              </a:pPr>
              <a:t>25/01/2019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9839AF8-8A95-4D95-9FD7-A78F7FA0DE8D}" type="slidenum">
              <a:rPr lang="en-GB"/>
              <a:pPr>
                <a:defRPr/>
              </a:pPr>
              <a:t>‹#›</a:t>
            </a:fld>
            <a:endParaRPr lang="en-GB"/>
          </a:p>
        </p:txBody>
      </p:sp>
    </p:spTree>
    <p:extLst>
      <p:ext uri="{BB962C8B-B14F-4D97-AF65-F5344CB8AC3E}">
        <p14:creationId xmlns:p14="http://schemas.microsoft.com/office/powerpoint/2010/main" val="4122412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A6B8AB-32E1-4236-9C91-FDFB836DB638}" type="datetimeFigureOut">
              <a:rPr lang="en-GB"/>
              <a:pPr>
                <a:defRPr/>
              </a:pPr>
              <a:t>25/01/2019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BAD2E7F-B276-4055-AFCE-CFEB8F1BCA31}" type="slidenum">
              <a:rPr lang="en-GB"/>
              <a:pPr>
                <a:defRPr/>
              </a:pPr>
              <a:t>‹#›</a:t>
            </a:fld>
            <a:endParaRPr lang="en-GB"/>
          </a:p>
        </p:txBody>
      </p:sp>
    </p:spTree>
    <p:extLst>
      <p:ext uri="{BB962C8B-B14F-4D97-AF65-F5344CB8AC3E}">
        <p14:creationId xmlns:p14="http://schemas.microsoft.com/office/powerpoint/2010/main" val="3669242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9C8763-D60B-4F26-9FA5-2CDE6BE531DC}"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4F6455B-2A69-4CF0-AF75-E365B030D876}" type="slidenum">
              <a:rPr lang="en-GB"/>
              <a:pPr>
                <a:defRPr/>
              </a:pPr>
              <a:t>‹#›</a:t>
            </a:fld>
            <a:endParaRPr lang="en-GB"/>
          </a:p>
        </p:txBody>
      </p:sp>
    </p:spTree>
    <p:extLst>
      <p:ext uri="{BB962C8B-B14F-4D97-AF65-F5344CB8AC3E}">
        <p14:creationId xmlns:p14="http://schemas.microsoft.com/office/powerpoint/2010/main" val="32455609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3DC6CF-6F35-4817-8644-F8B1809ED9EF}"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46DAE2-F0D5-4C67-867E-0ADE7180F94C}" type="slidenum">
              <a:rPr lang="en-GB"/>
              <a:pPr>
                <a:defRPr/>
              </a:pPr>
              <a:t>‹#›</a:t>
            </a:fld>
            <a:endParaRPr lang="en-GB"/>
          </a:p>
        </p:txBody>
      </p:sp>
    </p:spTree>
    <p:extLst>
      <p:ext uri="{BB962C8B-B14F-4D97-AF65-F5344CB8AC3E}">
        <p14:creationId xmlns:p14="http://schemas.microsoft.com/office/powerpoint/2010/main" val="16342119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889D982-D229-4429-B843-9D0BB92BC064}"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0B8599-34FE-42D7-8C67-EE8603B18121}" type="slidenum">
              <a:rPr lang="en-GB"/>
              <a:pPr>
                <a:defRPr/>
              </a:pPr>
              <a:t>‹#›</a:t>
            </a:fld>
            <a:endParaRPr lang="en-GB"/>
          </a:p>
        </p:txBody>
      </p:sp>
    </p:spTree>
    <p:extLst>
      <p:ext uri="{BB962C8B-B14F-4D97-AF65-F5344CB8AC3E}">
        <p14:creationId xmlns:p14="http://schemas.microsoft.com/office/powerpoint/2010/main" val="6931057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C5FA1FC-B9B7-4167-AB89-1120DEE8FC35}" type="datetimeFigureOut">
              <a:rPr lang="en-GB"/>
              <a:pPr>
                <a:defRPr/>
              </a:pPr>
              <a:t>25/01/2019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8AE4FF-0113-4514-9100-C3920B9DC433}" type="slidenum">
              <a:rPr lang="en-GB"/>
              <a:pPr>
                <a:defRPr/>
              </a:pPr>
              <a:t>‹#›</a:t>
            </a:fld>
            <a:endParaRPr lang="en-GB"/>
          </a:p>
        </p:txBody>
      </p:sp>
    </p:spTree>
    <p:extLst>
      <p:ext uri="{BB962C8B-B14F-4D97-AF65-F5344CB8AC3E}">
        <p14:creationId xmlns:p14="http://schemas.microsoft.com/office/powerpoint/2010/main" val="429207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AC542C-009E-4B49-84C5-A070850AB1DC}" type="datetimeFigureOut">
              <a:rPr lang="en-GB"/>
              <a:pPr>
                <a:defRPr/>
              </a:pPr>
              <a:t>25/01/2019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6A4448A-5473-49D8-858F-EAB4EBED760B}" type="slidenum">
              <a:rPr lang="en-GB"/>
              <a:pPr>
                <a:defRPr/>
              </a:pPr>
              <a:t>‹#›</a:t>
            </a:fld>
            <a:endParaRPr lang="en-GB"/>
          </a:p>
        </p:txBody>
      </p:sp>
    </p:spTree>
    <p:extLst>
      <p:ext uri="{BB962C8B-B14F-4D97-AF65-F5344CB8AC3E}">
        <p14:creationId xmlns:p14="http://schemas.microsoft.com/office/powerpoint/2010/main" val="92340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4F9BD2-7BA1-4886-B02D-5E6140EE8F4E}" type="datetimeFigureOut">
              <a:rPr lang="en-GB"/>
              <a:pPr>
                <a:defRPr/>
              </a:pPr>
              <a:t>25/01/2019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F92204-2A16-4DC9-8AD9-380F063A144F}" type="slidenum">
              <a:rPr lang="en-GB"/>
              <a:pPr>
                <a:defRPr/>
              </a:pPr>
              <a:t>‹#›</a:t>
            </a:fld>
            <a:endParaRPr lang="en-GB"/>
          </a:p>
        </p:txBody>
      </p:sp>
    </p:spTree>
    <p:extLst>
      <p:ext uri="{BB962C8B-B14F-4D97-AF65-F5344CB8AC3E}">
        <p14:creationId xmlns:p14="http://schemas.microsoft.com/office/powerpoint/2010/main" val="84187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6783031-024D-4E3C-9891-69DBCFCF6A44}" type="datetimeFigureOut">
              <a:rPr lang="en-GB"/>
              <a:pPr>
                <a:defRPr/>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480B0A-C3CD-4B47-B434-D3D140CFD0E4}" type="slidenum">
              <a:rPr lang="en-GB"/>
              <a:pPr>
                <a:defRPr/>
              </a:pPr>
              <a:t>‹#›</a:t>
            </a:fld>
            <a:endParaRPr lang="en-GB"/>
          </a:p>
        </p:txBody>
      </p:sp>
      <p:pic>
        <p:nvPicPr>
          <p:cNvPr id="1031" name="Picture 6" descr="LMT-logo small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188913"/>
            <a:ext cx="20748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50825" y="908050"/>
            <a:ext cx="864235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0825" y="6524625"/>
            <a:ext cx="865028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3" r:id="rId1"/>
    <p:sldLayoutId id="2147483732" r:id="rId2"/>
    <p:sldLayoutId id="2147483731" r:id="rId3"/>
    <p:sldLayoutId id="2147483730" r:id="rId4"/>
    <p:sldLayoutId id="2147483729" r:id="rId5"/>
    <p:sldLayoutId id="2147483728" r:id="rId6"/>
    <p:sldLayoutId id="2147483727" r:id="rId7"/>
    <p:sldLayoutId id="2147483726" r:id="rId8"/>
    <p:sldLayoutId id="2147483725" r:id="rId9"/>
    <p:sldLayoutId id="2147483724" r:id="rId10"/>
    <p:sldLayoutId id="2147483723" r:id="rId11"/>
    <p:sldLayoutId id="214748372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621F77F-8601-440D-8421-ED15A9735AFC}" type="datetimeFigureOut">
              <a:rPr lang="en-GB"/>
              <a:pPr>
                <a:defRPr/>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D39D7EF-4C3E-4B69-BD99-75A13F97EF17}" type="slidenum">
              <a:rPr lang="en-GB"/>
              <a:pPr>
                <a:defRPr/>
              </a:pPr>
              <a:t>‹#›</a:t>
            </a:fld>
            <a:endParaRPr lang="en-GB"/>
          </a:p>
        </p:txBody>
      </p:sp>
      <p:pic>
        <p:nvPicPr>
          <p:cNvPr id="14343" name="Picture 6" descr="LMT-logo small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88913"/>
            <a:ext cx="20748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50825" y="6524625"/>
            <a:ext cx="865028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0825" y="1268413"/>
            <a:ext cx="865028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4" r:id="rId1"/>
    <p:sldLayoutId id="2147483743" r:id="rId2"/>
    <p:sldLayoutId id="2147483742" r:id="rId3"/>
    <p:sldLayoutId id="2147483741" r:id="rId4"/>
    <p:sldLayoutId id="2147483740" r:id="rId5"/>
    <p:sldLayoutId id="2147483739" r:id="rId6"/>
    <p:sldLayoutId id="2147483738" r:id="rId7"/>
    <p:sldLayoutId id="2147483737" r:id="rId8"/>
    <p:sldLayoutId id="2147483736" r:id="rId9"/>
    <p:sldLayoutId id="2147483735" r:id="rId10"/>
    <p:sldLayoutId id="214748373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ECEA8B0-0F43-4BE1-B9C8-C0EC5579A39E}" type="datetimeFigureOut">
              <a:rPr lang="en-GB"/>
              <a:pPr>
                <a:defRPr/>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5BD194B-05E4-430B-ACAE-4069F69F9A48}" type="slidenum">
              <a:rPr lang="en-GB"/>
              <a:pPr>
                <a:defRPr/>
              </a:pPr>
              <a:t>‹#›</a:t>
            </a:fld>
            <a:endParaRPr lang="en-GB"/>
          </a:p>
        </p:txBody>
      </p:sp>
      <p:cxnSp>
        <p:nvCxnSpPr>
          <p:cNvPr id="7" name="Straight Connector 6"/>
          <p:cNvCxnSpPr/>
          <p:nvPr/>
        </p:nvCxnSpPr>
        <p:spPr>
          <a:xfrm>
            <a:off x="250825" y="6524625"/>
            <a:ext cx="865028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632" name="Picture 8" descr="LMT-logo small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188913"/>
            <a:ext cx="20748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54" r:id="rId2"/>
    <p:sldLayoutId id="2147483753" r:id="rId3"/>
    <p:sldLayoutId id="2147483752" r:id="rId4"/>
    <p:sldLayoutId id="2147483751" r:id="rId5"/>
    <p:sldLayoutId id="2147483750" r:id="rId6"/>
    <p:sldLayoutId id="2147483749" r:id="rId7"/>
    <p:sldLayoutId id="2147483748" r:id="rId8"/>
    <p:sldLayoutId id="2147483747" r:id="rId9"/>
    <p:sldLayoutId id="2147483746" r:id="rId10"/>
    <p:sldLayoutId id="214748374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35484B-FA2F-4EE1-AA7E-13BCFD07AC87}" type="datetimeFigureOut">
              <a:rPr lang="en-GB"/>
              <a:pPr>
                <a:defRPr/>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81B6241-08D1-4315-90A2-9E865F4CF3F2}" type="slidenum">
              <a:rPr lang="en-GB"/>
              <a:pPr>
                <a:defRPr/>
              </a:pPr>
              <a:t>‹#›</a:t>
            </a:fld>
            <a:endParaRPr lang="en-GB"/>
          </a:p>
        </p:txBody>
      </p:sp>
      <p:pic>
        <p:nvPicPr>
          <p:cNvPr id="38919" name="Picture 6" descr="LMT-logo smalle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44450"/>
            <a:ext cx="4762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50825" y="6524625"/>
            <a:ext cx="865028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0825" y="1484313"/>
            <a:ext cx="865028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6" r:id="rId1"/>
    <p:sldLayoutId id="2147483765" r:id="rId2"/>
    <p:sldLayoutId id="2147483764" r:id="rId3"/>
    <p:sldLayoutId id="2147483763" r:id="rId4"/>
    <p:sldLayoutId id="2147483762" r:id="rId5"/>
    <p:sldLayoutId id="2147483761" r:id="rId6"/>
    <p:sldLayoutId id="2147483760" r:id="rId7"/>
    <p:sldLayoutId id="2147483759" r:id="rId8"/>
    <p:sldLayoutId id="2147483758" r:id="rId9"/>
    <p:sldLayoutId id="2147483757" r:id="rId10"/>
    <p:sldLayoutId id="214748375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12D69BE-2103-483D-A05E-BCEAFFED2FC6}" type="datetimeFigureOut">
              <a:rPr lang="en-GB"/>
              <a:pPr>
                <a:defRPr/>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D32CC8-D7C6-40A6-90A6-660C8BCAB0A6}" type="slidenum">
              <a:rPr lang="en-GB"/>
              <a:pPr>
                <a:defRPr/>
              </a:pPr>
              <a:t>‹#›</a:t>
            </a:fld>
            <a:endParaRPr lang="en-GB"/>
          </a:p>
        </p:txBody>
      </p:sp>
      <p:cxnSp>
        <p:nvCxnSpPr>
          <p:cNvPr id="7" name="Straight Connector 6"/>
          <p:cNvCxnSpPr/>
          <p:nvPr/>
        </p:nvCxnSpPr>
        <p:spPr>
          <a:xfrm>
            <a:off x="1116013" y="6570663"/>
            <a:ext cx="7777162" cy="1587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825" y="1268413"/>
            <a:ext cx="8650288"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209" name="Picture 8" descr="LMT-logo smalle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925" y="6410325"/>
            <a:ext cx="898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6" r:id="rId2"/>
    <p:sldLayoutId id="2147483775" r:id="rId3"/>
    <p:sldLayoutId id="2147483774" r:id="rId4"/>
    <p:sldLayoutId id="2147483773" r:id="rId5"/>
    <p:sldLayoutId id="2147483772" r:id="rId6"/>
    <p:sldLayoutId id="2147483771" r:id="rId7"/>
    <p:sldLayoutId id="2147483770" r:id="rId8"/>
    <p:sldLayoutId id="2147483769" r:id="rId9"/>
    <p:sldLayoutId id="2147483768" r:id="rId10"/>
    <p:sldLayoutId id="21474837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34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634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A8F197A-7C3A-4A03-90F9-72108B4855A8}" type="datetimeFigureOut">
              <a:rPr lang="en-GB"/>
              <a:pPr>
                <a:defRPr/>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469740C-B478-4C0C-ACEF-9C42D63C8C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88" r:id="rId1"/>
    <p:sldLayoutId id="2147483787" r:id="rId2"/>
    <p:sldLayoutId id="2147483786" r:id="rId3"/>
    <p:sldLayoutId id="2147483785" r:id="rId4"/>
    <p:sldLayoutId id="2147483784" r:id="rId5"/>
    <p:sldLayoutId id="2147483783" r:id="rId6"/>
    <p:sldLayoutId id="2147483782" r:id="rId7"/>
    <p:sldLayoutId id="2147483781" r:id="rId8"/>
    <p:sldLayoutId id="2147483780" r:id="rId9"/>
    <p:sldLayoutId id="2147483779" r:id="rId10"/>
    <p:sldLayoutId id="214748377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757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6290C69-D334-465F-A6C0-62AE535D30CB}" type="datetimeFigureOut">
              <a:rPr lang="en-GB"/>
              <a:pPr>
                <a:defRPr/>
              </a:pPr>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416FC61-EA04-4071-B40C-D6F5D211E3A8}" type="slidenum">
              <a:rPr lang="en-GB"/>
              <a:pPr>
                <a:defRPr/>
              </a:pPr>
              <a:t>‹#›</a:t>
            </a:fld>
            <a:endParaRPr lang="en-GB"/>
          </a:p>
        </p:txBody>
      </p:sp>
      <p:pic>
        <p:nvPicPr>
          <p:cNvPr id="75783" name="Picture 6" descr="LMT-logo small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5288" y="188913"/>
            <a:ext cx="33178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50825" y="1412875"/>
            <a:ext cx="8642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0825" y="6524625"/>
            <a:ext cx="864235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99" r:id="rId1"/>
    <p:sldLayoutId id="2147483798" r:id="rId2"/>
    <p:sldLayoutId id="2147483797" r:id="rId3"/>
    <p:sldLayoutId id="2147483796" r:id="rId4"/>
    <p:sldLayoutId id="2147483795" r:id="rId5"/>
    <p:sldLayoutId id="2147483794" r:id="rId6"/>
    <p:sldLayoutId id="2147483793" r:id="rId7"/>
    <p:sldLayoutId id="2147483792" r:id="rId8"/>
    <p:sldLayoutId id="2147483791" r:id="rId9"/>
    <p:sldLayoutId id="2147483790" r:id="rId10"/>
    <p:sldLayoutId id="214748378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7.xml"/><Relationship Id="rId5" Type="http://schemas.microsoft.com/office/2007/relationships/hdphoto" Target="../media/hdphoto3.wdp"/><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ctrTitle"/>
          </p:nvPr>
        </p:nvSpPr>
        <p:spPr>
          <a:xfrm>
            <a:off x="685800" y="1052737"/>
            <a:ext cx="7772400" cy="1080120"/>
          </a:xfrm>
        </p:spPr>
        <p:txBody>
          <a:bodyPr/>
          <a:lstStyle/>
          <a:p>
            <a:r>
              <a:rPr lang="en-GB" altLang="en-US" dirty="0" smtClean="0"/>
              <a:t>Ethics &amp; Values in Management</a:t>
            </a:r>
          </a:p>
        </p:txBody>
      </p:sp>
      <p:sp>
        <p:nvSpPr>
          <p:cNvPr id="3" name="Subtitle 2"/>
          <p:cNvSpPr>
            <a:spLocks noGrp="1"/>
          </p:cNvSpPr>
          <p:nvPr>
            <p:ph type="subTitle" idx="1"/>
          </p:nvPr>
        </p:nvSpPr>
        <p:spPr>
          <a:xfrm>
            <a:off x="1371600" y="5852864"/>
            <a:ext cx="6400800" cy="672480"/>
          </a:xfrm>
        </p:spPr>
        <p:txBody>
          <a:bodyPr rtlCol="0">
            <a:normAutofit/>
          </a:bodyPr>
          <a:lstStyle/>
          <a:p>
            <a:pPr fontAlgn="auto">
              <a:spcAft>
                <a:spcPts val="0"/>
              </a:spcAft>
              <a:buFont typeface="Arial" pitchFamily="34" charset="0"/>
              <a:buNone/>
              <a:defRPr/>
            </a:pPr>
            <a:r>
              <a:rPr lang="en-GB" dirty="0" smtClean="0"/>
              <a:t>30 </a:t>
            </a:r>
            <a:r>
              <a:rPr lang="en-GB" dirty="0"/>
              <a:t>J</a:t>
            </a:r>
            <a:r>
              <a:rPr lang="en-GB" dirty="0" smtClean="0"/>
              <a:t>anuary 2019 – Donna </a:t>
            </a:r>
            <a:r>
              <a:rPr lang="en-GB" dirty="0" err="1" smtClean="0"/>
              <a:t>Shoesmith</a:t>
            </a:r>
            <a:endParaRPr lang="en-GB" dirty="0"/>
          </a:p>
        </p:txBody>
      </p:sp>
      <p:pic>
        <p:nvPicPr>
          <p:cNvPr id="1026" name="Picture 2"/>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0561" r="66800" b="60969"/>
          <a:stretch/>
        </p:blipFill>
        <p:spPr bwMode="auto">
          <a:xfrm>
            <a:off x="0" y="1988840"/>
            <a:ext cx="914400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‘Shareholder’ v ‘stakeholder’</a:t>
            </a:r>
            <a:endParaRPr lang="en-GB" dirty="0"/>
          </a:p>
        </p:txBody>
      </p:sp>
      <p:sp>
        <p:nvSpPr>
          <p:cNvPr id="4" name="Freeform 3"/>
          <p:cNvSpPr/>
          <p:nvPr/>
        </p:nvSpPr>
        <p:spPr>
          <a:xfrm>
            <a:off x="323528" y="2132856"/>
            <a:ext cx="4104863" cy="4032448"/>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t" anchorCtr="0">
            <a:noAutofit/>
          </a:bodyPr>
          <a:lstStyle/>
          <a:p>
            <a:pPr marL="342900" indent="-342900">
              <a:spcAft>
                <a:spcPts val="1200"/>
              </a:spcAft>
              <a:buFont typeface="Arial" panose="020B0604020202020204" pitchFamily="34" charset="0"/>
              <a:buChar char="•"/>
            </a:pPr>
            <a:r>
              <a:rPr lang="en-GB" sz="2800" dirty="0" smtClean="0">
                <a:solidFill>
                  <a:schemeClr val="tx1"/>
                </a:solidFill>
              </a:rPr>
              <a:t>Decisions in the owners’ interests</a:t>
            </a:r>
          </a:p>
          <a:p>
            <a:pPr marL="342900" indent="-342900">
              <a:spcAft>
                <a:spcPts val="1200"/>
              </a:spcAft>
              <a:buFont typeface="Arial" panose="020B0604020202020204" pitchFamily="34" charset="0"/>
              <a:buChar char="•"/>
            </a:pPr>
            <a:r>
              <a:rPr lang="en-GB" sz="2800" dirty="0" smtClean="0">
                <a:solidFill>
                  <a:schemeClr val="tx1"/>
                </a:solidFill>
              </a:rPr>
              <a:t>Maximising profitability &amp; value</a:t>
            </a:r>
          </a:p>
          <a:p>
            <a:pPr marL="342900" indent="-342900">
              <a:spcAft>
                <a:spcPts val="1200"/>
              </a:spcAft>
              <a:buFont typeface="Arial" panose="020B0604020202020204" pitchFamily="34" charset="0"/>
              <a:buChar char="•"/>
            </a:pPr>
            <a:r>
              <a:rPr lang="en-GB" sz="2800" dirty="0" smtClean="0">
                <a:solidFill>
                  <a:schemeClr val="tx1"/>
                </a:solidFill>
              </a:rPr>
              <a:t>Longer term financial sustainability</a:t>
            </a:r>
            <a:endParaRPr lang="en-GB" sz="2800" dirty="0">
              <a:solidFill>
                <a:schemeClr val="tx1"/>
              </a:solidFill>
            </a:endParaRPr>
          </a:p>
        </p:txBody>
      </p:sp>
      <p:sp>
        <p:nvSpPr>
          <p:cNvPr id="5" name="Freeform 4"/>
          <p:cNvSpPr/>
          <p:nvPr/>
        </p:nvSpPr>
        <p:spPr>
          <a:xfrm>
            <a:off x="4716016" y="2204864"/>
            <a:ext cx="4093307" cy="4032448"/>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t" anchorCtr="0">
            <a:noAutofit/>
          </a:bodyPr>
          <a:lstStyle/>
          <a:p>
            <a:pPr marL="457200" indent="-457200">
              <a:spcAft>
                <a:spcPts val="1200"/>
              </a:spcAft>
              <a:buFont typeface="Arial" panose="020B0604020202020204" pitchFamily="34" charset="0"/>
              <a:buChar char="•"/>
            </a:pPr>
            <a:r>
              <a:rPr lang="en-GB" sz="2800" dirty="0" smtClean="0">
                <a:solidFill>
                  <a:schemeClr val="bg1"/>
                </a:solidFill>
              </a:rPr>
              <a:t>Wider range of individuals/groups with an interest in the organisation</a:t>
            </a:r>
          </a:p>
          <a:p>
            <a:pPr marL="457200" indent="-457200">
              <a:spcAft>
                <a:spcPts val="1200"/>
              </a:spcAft>
              <a:buFont typeface="Arial" panose="020B0604020202020204" pitchFamily="34" charset="0"/>
              <a:buChar char="•"/>
            </a:pPr>
            <a:r>
              <a:rPr lang="en-GB" sz="2800" dirty="0" smtClean="0">
                <a:solidFill>
                  <a:schemeClr val="bg1"/>
                </a:solidFill>
              </a:rPr>
              <a:t>Decisions aimed to balance &amp; work for the good of all affected people</a:t>
            </a:r>
            <a:endParaRPr lang="en-GB" sz="2800" dirty="0">
              <a:solidFill>
                <a:schemeClr val="bg1"/>
              </a:solidFill>
            </a:endParaRPr>
          </a:p>
        </p:txBody>
      </p:sp>
      <p:sp>
        <p:nvSpPr>
          <p:cNvPr id="3" name="TextBox 2"/>
          <p:cNvSpPr txBox="1"/>
          <p:nvPr/>
        </p:nvSpPr>
        <p:spPr>
          <a:xfrm>
            <a:off x="251520" y="1484784"/>
            <a:ext cx="3727302" cy="523220"/>
          </a:xfrm>
          <a:prstGeom prst="rect">
            <a:avLst/>
          </a:prstGeom>
          <a:noFill/>
        </p:spPr>
        <p:txBody>
          <a:bodyPr wrap="none" rtlCol="0">
            <a:spAutoFit/>
          </a:bodyPr>
          <a:lstStyle/>
          <a:p>
            <a:r>
              <a:rPr lang="en-GB" sz="2800" dirty="0" smtClean="0">
                <a:latin typeface="+mn-lt"/>
              </a:rPr>
              <a:t>Shareholder perspective</a:t>
            </a:r>
            <a:endParaRPr lang="en-GB" sz="2800" dirty="0">
              <a:latin typeface="+mn-lt"/>
            </a:endParaRPr>
          </a:p>
        </p:txBody>
      </p:sp>
      <p:sp>
        <p:nvSpPr>
          <p:cNvPr id="6" name="TextBox 5"/>
          <p:cNvSpPr txBox="1"/>
          <p:nvPr/>
        </p:nvSpPr>
        <p:spPr>
          <a:xfrm>
            <a:off x="4661122" y="1484784"/>
            <a:ext cx="3685689" cy="523220"/>
          </a:xfrm>
          <a:prstGeom prst="rect">
            <a:avLst/>
          </a:prstGeom>
          <a:noFill/>
        </p:spPr>
        <p:txBody>
          <a:bodyPr wrap="none" rtlCol="0">
            <a:spAutoFit/>
          </a:bodyPr>
          <a:lstStyle/>
          <a:p>
            <a:r>
              <a:rPr lang="en-GB" sz="2800" dirty="0" smtClean="0">
                <a:latin typeface="+mn-lt"/>
              </a:rPr>
              <a:t>Stakeholder perspective</a:t>
            </a:r>
            <a:endParaRPr lang="en-GB" sz="2800" dirty="0">
              <a:latin typeface="+mn-lt"/>
            </a:endParaRPr>
          </a:p>
        </p:txBody>
      </p:sp>
    </p:spTree>
    <p:extLst>
      <p:ext uri="{BB962C8B-B14F-4D97-AF65-F5344CB8AC3E}">
        <p14:creationId xmlns:p14="http://schemas.microsoft.com/office/powerpoint/2010/main" val="375499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GB" dirty="0" smtClean="0"/>
              <a:t>What compass guides our decisions?</a:t>
            </a:r>
            <a:endParaRPr lang="en-GB" dirty="0"/>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81198"/>
            <a:ext cx="8169027" cy="48489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 b="24048"/>
          <a:stretch/>
        </p:blipFill>
        <p:spPr bwMode="auto">
          <a:xfrm>
            <a:off x="1331640" y="3981230"/>
            <a:ext cx="6480720" cy="290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99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Making ethical decisions</a:t>
            </a:r>
            <a:endParaRPr lang="en-GB" dirty="0"/>
          </a:p>
        </p:txBody>
      </p:sp>
      <p:sp>
        <p:nvSpPr>
          <p:cNvPr id="5" name="Content Placeholder 4"/>
          <p:cNvSpPr>
            <a:spLocks noGrp="1"/>
          </p:cNvSpPr>
          <p:nvPr>
            <p:ph idx="1"/>
          </p:nvPr>
        </p:nvSpPr>
        <p:spPr/>
        <p:txBody>
          <a:bodyPr/>
          <a:lstStyle/>
          <a:p>
            <a:pPr marL="514350" indent="-514350">
              <a:spcAft>
                <a:spcPts val="1200"/>
              </a:spcAft>
              <a:buFont typeface="+mj-lt"/>
              <a:buAutoNum type="arabicPeriod"/>
            </a:pPr>
            <a:r>
              <a:rPr lang="en-GB" dirty="0" smtClean="0"/>
              <a:t>Is my decision a truthful one?</a:t>
            </a:r>
          </a:p>
          <a:p>
            <a:pPr marL="514350" indent="-514350">
              <a:spcAft>
                <a:spcPts val="1200"/>
              </a:spcAft>
              <a:buFont typeface="+mj-lt"/>
              <a:buAutoNum type="arabicPeriod"/>
            </a:pPr>
            <a:r>
              <a:rPr lang="en-GB" dirty="0" smtClean="0"/>
              <a:t>Is the decision fair to everyone affected?</a:t>
            </a:r>
          </a:p>
          <a:p>
            <a:pPr marL="514350" indent="-514350">
              <a:spcAft>
                <a:spcPts val="1200"/>
              </a:spcAft>
              <a:buFont typeface="+mj-lt"/>
              <a:buAutoNum type="arabicPeriod"/>
            </a:pPr>
            <a:r>
              <a:rPr lang="en-GB" dirty="0" smtClean="0"/>
              <a:t>Does it build goodwill for the organisation?</a:t>
            </a:r>
          </a:p>
          <a:p>
            <a:pPr marL="514350" indent="-514350">
              <a:spcAft>
                <a:spcPts val="1200"/>
              </a:spcAft>
              <a:buFont typeface="+mj-lt"/>
              <a:buAutoNum type="arabicPeriod"/>
            </a:pPr>
            <a:r>
              <a:rPr lang="en-GB" dirty="0" smtClean="0"/>
              <a:t>Is it beneficial to all parties who have a vested interest?</a:t>
            </a:r>
            <a:endParaRPr lang="en-GB" dirty="0"/>
          </a:p>
        </p:txBody>
      </p:sp>
    </p:spTree>
    <p:extLst>
      <p:ext uri="{BB962C8B-B14F-4D97-AF65-F5344CB8AC3E}">
        <p14:creationId xmlns:p14="http://schemas.microsoft.com/office/powerpoint/2010/main" val="67868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business ‘ethically’?</a:t>
            </a:r>
            <a:endParaRPr lang="en-GB" dirty="0"/>
          </a:p>
        </p:txBody>
      </p:sp>
      <p:sp>
        <p:nvSpPr>
          <p:cNvPr id="3" name="Content Placeholder 2"/>
          <p:cNvSpPr>
            <a:spLocks noGrp="1"/>
          </p:cNvSpPr>
          <p:nvPr>
            <p:ph idx="1"/>
          </p:nvPr>
        </p:nvSpPr>
        <p:spPr>
          <a:xfrm>
            <a:off x="457200" y="1268760"/>
            <a:ext cx="8507288" cy="4525963"/>
          </a:xfrm>
        </p:spPr>
        <p:txBody>
          <a:bodyPr/>
          <a:lstStyle/>
          <a:p>
            <a:r>
              <a:rPr lang="en-GB" sz="2800" dirty="0" smtClean="0"/>
              <a:t>Increased public expectation</a:t>
            </a:r>
          </a:p>
          <a:p>
            <a:r>
              <a:rPr lang="en-GB" sz="2800" dirty="0" smtClean="0"/>
              <a:t>Attract customers/investors</a:t>
            </a:r>
          </a:p>
          <a:p>
            <a:r>
              <a:rPr lang="en-GB" sz="2800" dirty="0" smtClean="0"/>
              <a:t>Prevent harm to society/environment</a:t>
            </a:r>
          </a:p>
          <a:p>
            <a:r>
              <a:rPr lang="en-GB" sz="2800" dirty="0" smtClean="0"/>
              <a:t>Protect business from unethical employees</a:t>
            </a:r>
          </a:p>
          <a:p>
            <a:r>
              <a:rPr lang="en-GB" sz="2800" dirty="0" smtClean="0"/>
              <a:t>Protect/safeguard individuals</a:t>
            </a:r>
          </a:p>
          <a:p>
            <a:r>
              <a:rPr lang="en-GB" sz="2800" dirty="0" smtClean="0"/>
              <a:t>Attract chosen talent</a:t>
            </a:r>
          </a:p>
          <a:p>
            <a:r>
              <a:rPr lang="en-GB" sz="2800" dirty="0" smtClean="0"/>
              <a:t>Stay legally compliant</a:t>
            </a:r>
            <a:endParaRPr lang="en-GB" sz="2800" dirty="0"/>
          </a:p>
          <a:p>
            <a:r>
              <a:rPr lang="en-GB" sz="2800" dirty="0" smtClean="0"/>
              <a:t>Building teamwork/identity/engagement</a:t>
            </a:r>
          </a:p>
          <a:p>
            <a:r>
              <a:rPr lang="en-GB" sz="2800" dirty="0" smtClean="0"/>
              <a:t>Provide decision making parameters at time of change</a:t>
            </a:r>
          </a:p>
          <a:p>
            <a:r>
              <a:rPr lang="en-GB" sz="2800" dirty="0" smtClean="0">
                <a:solidFill>
                  <a:srgbClr val="FF0000"/>
                </a:solidFill>
              </a:rPr>
              <a:t>Promote behaviours that help staff &amp; customers</a:t>
            </a:r>
          </a:p>
        </p:txBody>
      </p:sp>
    </p:spTree>
    <p:extLst>
      <p:ext uri="{BB962C8B-B14F-4D97-AF65-F5344CB8AC3E}">
        <p14:creationId xmlns:p14="http://schemas.microsoft.com/office/powerpoint/2010/main" val="184742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barriers?</a:t>
            </a:r>
            <a:endParaRPr lang="en-GB" dirty="0"/>
          </a:p>
        </p:txBody>
      </p:sp>
      <p:sp>
        <p:nvSpPr>
          <p:cNvPr id="3" name="Content Placeholder 2"/>
          <p:cNvSpPr>
            <a:spLocks noGrp="1"/>
          </p:cNvSpPr>
          <p:nvPr>
            <p:ph idx="1"/>
          </p:nvPr>
        </p:nvSpPr>
        <p:spPr/>
        <p:txBody>
          <a:bodyPr/>
          <a:lstStyle/>
          <a:p>
            <a:r>
              <a:rPr lang="en-GB" dirty="0" smtClean="0"/>
              <a:t>Cost?</a:t>
            </a:r>
          </a:p>
          <a:p>
            <a:r>
              <a:rPr lang="en-GB" dirty="0" smtClean="0"/>
              <a:t>Expectations raised unrealistically?</a:t>
            </a:r>
          </a:p>
          <a:p>
            <a:r>
              <a:rPr lang="en-GB" dirty="0" smtClean="0"/>
              <a:t>Set ourselves up to be criticised?</a:t>
            </a:r>
          </a:p>
          <a:p>
            <a:r>
              <a:rPr lang="en-GB" dirty="0" smtClean="0"/>
              <a:t>Overcoming cynicism?</a:t>
            </a:r>
          </a:p>
          <a:p>
            <a:r>
              <a:rPr lang="en-GB" dirty="0" smtClean="0"/>
              <a:t>Too hard/too much effort?</a:t>
            </a:r>
          </a:p>
          <a:p>
            <a:r>
              <a:rPr lang="en-GB" dirty="0" smtClean="0"/>
              <a:t>Short term pressures dominate?</a:t>
            </a:r>
          </a:p>
          <a:p>
            <a:r>
              <a:rPr lang="en-GB" dirty="0" smtClean="0"/>
              <a:t>Conflicting priorities &amp; demands?</a:t>
            </a:r>
            <a:endParaRPr lang="en-GB" dirty="0"/>
          </a:p>
        </p:txBody>
      </p:sp>
    </p:spTree>
    <p:extLst>
      <p:ext uri="{BB962C8B-B14F-4D97-AF65-F5344CB8AC3E}">
        <p14:creationId xmlns:p14="http://schemas.microsoft.com/office/powerpoint/2010/main" val="476769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Ethical dilemmas</a:t>
            </a:r>
            <a:endParaRPr lang="en-GB" dirty="0"/>
          </a:p>
        </p:txBody>
      </p:sp>
      <p:sp>
        <p:nvSpPr>
          <p:cNvPr id="3" name="Content Placeholder 2"/>
          <p:cNvSpPr>
            <a:spLocks noGrp="1"/>
          </p:cNvSpPr>
          <p:nvPr>
            <p:ph idx="1"/>
          </p:nvPr>
        </p:nvSpPr>
        <p:spPr>
          <a:xfrm>
            <a:off x="457200" y="1600200"/>
            <a:ext cx="8507288" cy="4525963"/>
          </a:xfrm>
        </p:spPr>
        <p:txBody>
          <a:bodyPr/>
          <a:lstStyle/>
          <a:p>
            <a:pPr lvl="0"/>
            <a:r>
              <a:rPr lang="en-GB" sz="2800" dirty="0" smtClean="0"/>
              <a:t>Should businesses profit from problem gambling?</a:t>
            </a:r>
          </a:p>
          <a:p>
            <a:pPr lvl="0"/>
            <a:r>
              <a:rPr lang="en-GB" sz="2800" dirty="0" smtClean="0"/>
              <a:t>Should supermarkets sell lager cheaper than bottled water?</a:t>
            </a:r>
          </a:p>
          <a:p>
            <a:pPr lvl="0"/>
            <a:r>
              <a:rPr lang="en-GB" sz="2800" dirty="0" smtClean="0"/>
              <a:t>Is ethical shopping a luxury we can't afford?</a:t>
            </a:r>
          </a:p>
          <a:p>
            <a:pPr lvl="0"/>
            <a:r>
              <a:rPr lang="en-GB" sz="2800" dirty="0" smtClean="0"/>
              <a:t>Should fashion retailers use suppliers who don't pay a living wage?</a:t>
            </a:r>
          </a:p>
          <a:p>
            <a:pPr lvl="0"/>
            <a:r>
              <a:rPr lang="en-GB" sz="2800" dirty="0" smtClean="0"/>
              <a:t>Should supermarkets dispose of out-of-date groceries or give them to food banks?</a:t>
            </a:r>
          </a:p>
          <a:p>
            <a:r>
              <a:rPr lang="en-GB" sz="2800" dirty="0" smtClean="0"/>
              <a:t>Should businesses avoid (not evade) tax?</a:t>
            </a:r>
            <a:endParaRPr lang="en-GB" sz="2800" dirty="0"/>
          </a:p>
        </p:txBody>
      </p:sp>
    </p:spTree>
    <p:extLst>
      <p:ext uri="{BB962C8B-B14F-4D97-AF65-F5344CB8AC3E}">
        <p14:creationId xmlns:p14="http://schemas.microsoft.com/office/powerpoint/2010/main" val="205809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Ethical dilemmas</a:t>
            </a:r>
            <a:endParaRPr lang="en-GB" dirty="0"/>
          </a:p>
        </p:txBody>
      </p:sp>
      <p:sp>
        <p:nvSpPr>
          <p:cNvPr id="3" name="Content Placeholder 2"/>
          <p:cNvSpPr>
            <a:spLocks noGrp="1"/>
          </p:cNvSpPr>
          <p:nvPr>
            <p:ph idx="1"/>
          </p:nvPr>
        </p:nvSpPr>
        <p:spPr>
          <a:xfrm>
            <a:off x="457200" y="1600200"/>
            <a:ext cx="8507288" cy="4525963"/>
          </a:xfrm>
        </p:spPr>
        <p:txBody>
          <a:bodyPr/>
          <a:lstStyle/>
          <a:p>
            <a:pPr lvl="0"/>
            <a:r>
              <a:rPr lang="en-GB" sz="2800" dirty="0"/>
              <a:t>Do we tell customers about all of the warts on our products? </a:t>
            </a:r>
            <a:endParaRPr lang="en-GB" sz="2800" dirty="0" smtClean="0"/>
          </a:p>
          <a:p>
            <a:pPr lvl="0"/>
            <a:r>
              <a:rPr lang="en-GB" sz="2800" dirty="0" smtClean="0"/>
              <a:t>Do </a:t>
            </a:r>
            <a:r>
              <a:rPr lang="en-GB" sz="2800" dirty="0"/>
              <a:t>we reveal everything to a prospective buyer during due diligence? </a:t>
            </a:r>
            <a:endParaRPr lang="en-GB" sz="2800" dirty="0" smtClean="0"/>
          </a:p>
          <a:p>
            <a:pPr lvl="0"/>
            <a:r>
              <a:rPr lang="en-GB" sz="2800" dirty="0" smtClean="0"/>
              <a:t>Is </a:t>
            </a:r>
            <a:r>
              <a:rPr lang="en-GB" sz="2800" dirty="0"/>
              <a:t>it acceptable to hide certain </a:t>
            </a:r>
            <a:r>
              <a:rPr lang="en-GB" sz="2800" dirty="0" smtClean="0"/>
              <a:t>things on a CV? </a:t>
            </a:r>
          </a:p>
          <a:p>
            <a:pPr lvl="0"/>
            <a:r>
              <a:rPr lang="en-GB" sz="2800" dirty="0" smtClean="0"/>
              <a:t>What’s a </a:t>
            </a:r>
            <a:r>
              <a:rPr lang="en-GB" sz="2800" dirty="0"/>
              <a:t>legitimate expense on a business trip? </a:t>
            </a:r>
            <a:endParaRPr lang="en-GB" sz="2800" dirty="0" smtClean="0"/>
          </a:p>
          <a:p>
            <a:pPr lvl="0"/>
            <a:r>
              <a:rPr lang="en-GB" sz="2800" dirty="0" smtClean="0"/>
              <a:t>How </a:t>
            </a:r>
            <a:r>
              <a:rPr lang="en-GB" sz="2800" dirty="0"/>
              <a:t>much of billable time is really devoted to a client? </a:t>
            </a:r>
            <a:endParaRPr lang="en-GB" sz="2800" dirty="0" smtClean="0"/>
          </a:p>
          <a:p>
            <a:pPr lvl="0"/>
            <a:r>
              <a:rPr lang="en-GB" sz="2800" dirty="0" smtClean="0"/>
              <a:t>How </a:t>
            </a:r>
            <a:r>
              <a:rPr lang="en-GB" sz="2800" dirty="0"/>
              <a:t>honest </a:t>
            </a:r>
            <a:r>
              <a:rPr lang="en-GB" sz="2800" dirty="0" smtClean="0"/>
              <a:t>am I </a:t>
            </a:r>
            <a:r>
              <a:rPr lang="en-GB" sz="2800" dirty="0"/>
              <a:t>when giving feedback to my boss or </a:t>
            </a:r>
            <a:r>
              <a:rPr lang="en-GB" sz="2800" dirty="0" smtClean="0"/>
              <a:t>direct? </a:t>
            </a:r>
            <a:endParaRPr lang="en-GB" sz="2800" dirty="0"/>
          </a:p>
        </p:txBody>
      </p:sp>
    </p:spTree>
    <p:extLst>
      <p:ext uri="{BB962C8B-B14F-4D97-AF65-F5344CB8AC3E}">
        <p14:creationId xmlns:p14="http://schemas.microsoft.com/office/powerpoint/2010/main" val="148993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in judging ethical dilemmas</a:t>
            </a:r>
            <a:endParaRPr lang="en-GB" dirty="0"/>
          </a:p>
        </p:txBody>
      </p:sp>
      <p:sp>
        <p:nvSpPr>
          <p:cNvPr id="3" name="Content Placeholder 2"/>
          <p:cNvSpPr>
            <a:spLocks noGrp="1"/>
          </p:cNvSpPr>
          <p:nvPr>
            <p:ph idx="1"/>
          </p:nvPr>
        </p:nvSpPr>
        <p:spPr>
          <a:xfrm>
            <a:off x="457200" y="1639341"/>
            <a:ext cx="8229600" cy="4525963"/>
          </a:xfrm>
        </p:spPr>
        <p:txBody>
          <a:bodyPr/>
          <a:lstStyle/>
          <a:p>
            <a:r>
              <a:rPr lang="en-GB" dirty="0" smtClean="0"/>
              <a:t>We rationalise our behaviour</a:t>
            </a:r>
          </a:p>
          <a:p>
            <a:pPr lvl="1"/>
            <a:r>
              <a:rPr lang="en-GB" i="1" dirty="0" smtClean="0"/>
              <a:t>“I’m just protecting them”</a:t>
            </a:r>
          </a:p>
          <a:p>
            <a:pPr lvl="1"/>
            <a:r>
              <a:rPr lang="en-GB" i="1" dirty="0" smtClean="0"/>
              <a:t>“It’s not really theft”</a:t>
            </a:r>
          </a:p>
          <a:p>
            <a:pPr lvl="1"/>
            <a:r>
              <a:rPr lang="en-GB" i="1" dirty="0" smtClean="0"/>
              <a:t>“Everyone does it”</a:t>
            </a:r>
          </a:p>
          <a:p>
            <a:r>
              <a:rPr lang="en-GB" dirty="0" smtClean="0"/>
              <a:t>Individuals set the bar in different places</a:t>
            </a:r>
          </a:p>
          <a:p>
            <a:r>
              <a:rPr lang="en-GB" dirty="0" smtClean="0"/>
              <a:t>…so do industry sectors</a:t>
            </a:r>
          </a:p>
          <a:p>
            <a:r>
              <a:rPr lang="en-GB" dirty="0" smtClean="0"/>
              <a:t>…so do professions</a:t>
            </a:r>
          </a:p>
          <a:p>
            <a:r>
              <a:rPr lang="en-GB" dirty="0" smtClean="0"/>
              <a:t>…so do national cultures</a:t>
            </a:r>
            <a:endParaRPr lang="en-GB" dirty="0"/>
          </a:p>
        </p:txBody>
      </p:sp>
    </p:spTree>
    <p:extLst>
      <p:ext uri="{BB962C8B-B14F-4D97-AF65-F5344CB8AC3E}">
        <p14:creationId xmlns:p14="http://schemas.microsoft.com/office/powerpoint/2010/main" val="370524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ethics code</a:t>
            </a:r>
            <a:endParaRPr lang="en-GB" dirty="0"/>
          </a:p>
        </p:txBody>
      </p:sp>
      <p:sp>
        <p:nvSpPr>
          <p:cNvPr id="4" name="Freeform 3"/>
          <p:cNvSpPr/>
          <p:nvPr/>
        </p:nvSpPr>
        <p:spPr>
          <a:xfrm>
            <a:off x="531334" y="2349389"/>
            <a:ext cx="5472608"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2. Define/refresh corporate values</a:t>
            </a:r>
            <a:endParaRPr lang="en-GB" sz="2800" dirty="0">
              <a:solidFill>
                <a:schemeClr val="bg1"/>
              </a:solidFill>
              <a:latin typeface="Calibri" panose="020F0502020204030204" pitchFamily="34" charset="0"/>
              <a:cs typeface="Calibri" panose="020F0502020204030204" pitchFamily="34" charset="0"/>
            </a:endParaRPr>
          </a:p>
        </p:txBody>
      </p:sp>
      <p:sp>
        <p:nvSpPr>
          <p:cNvPr id="5" name="Freeform 4"/>
          <p:cNvSpPr/>
          <p:nvPr/>
        </p:nvSpPr>
        <p:spPr>
          <a:xfrm>
            <a:off x="531334" y="3069469"/>
            <a:ext cx="604867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3. Translate into day to day behaviours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531334" y="3778916"/>
            <a:ext cx="648072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4. Drive/embody through your leadership</a:t>
            </a:r>
            <a:endParaRPr lang="en-GB" sz="2800" dirty="0">
              <a:solidFill>
                <a:schemeClr val="bg1"/>
              </a:solidFill>
              <a:latin typeface="Calibri" panose="020F0502020204030204" pitchFamily="34" charset="0"/>
              <a:cs typeface="Calibri" panose="020F0502020204030204" pitchFamily="34" charset="0"/>
            </a:endParaRPr>
          </a:p>
        </p:txBody>
      </p:sp>
      <p:sp>
        <p:nvSpPr>
          <p:cNvPr id="7" name="Freeform 6"/>
          <p:cNvSpPr/>
          <p:nvPr/>
        </p:nvSpPr>
        <p:spPr>
          <a:xfrm>
            <a:off x="531334" y="4505943"/>
            <a:ext cx="66967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5. Reinforce through other culture ‘carriers’</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531334" y="1652919"/>
            <a:ext cx="48965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1. Develop key areas of policy</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531335" y="5212622"/>
            <a:ext cx="5760639"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6. Review, measure, assess, publicise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56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policy areas for ethics codes</a:t>
            </a:r>
            <a:endParaRPr lang="en-GB" dirty="0"/>
          </a:p>
        </p:txBody>
      </p:sp>
      <p:sp>
        <p:nvSpPr>
          <p:cNvPr id="3" name="Content Placeholder 2"/>
          <p:cNvSpPr>
            <a:spLocks noGrp="1"/>
          </p:cNvSpPr>
          <p:nvPr>
            <p:ph idx="1"/>
          </p:nvPr>
        </p:nvSpPr>
        <p:spPr/>
        <p:txBody>
          <a:bodyPr/>
          <a:lstStyle/>
          <a:p>
            <a:pPr marL="0" indent="0">
              <a:buNone/>
            </a:pPr>
            <a:r>
              <a:rPr lang="en-GB" sz="2800" dirty="0" smtClean="0"/>
              <a:t>Policies that govern;-</a:t>
            </a:r>
          </a:p>
          <a:p>
            <a:r>
              <a:rPr lang="en-GB" sz="2800" dirty="0" smtClean="0"/>
              <a:t>Accuracy/transparency of records/information</a:t>
            </a:r>
          </a:p>
          <a:p>
            <a:r>
              <a:rPr lang="en-GB" sz="2800" dirty="0" smtClean="0"/>
              <a:t>Conflicts of interests</a:t>
            </a:r>
          </a:p>
          <a:p>
            <a:r>
              <a:rPr lang="en-GB" sz="2800" dirty="0" smtClean="0"/>
              <a:t>Fraud/misrepresentation</a:t>
            </a:r>
          </a:p>
          <a:p>
            <a:r>
              <a:rPr lang="en-GB" sz="2800" dirty="0" smtClean="0"/>
              <a:t>Insider trading</a:t>
            </a:r>
          </a:p>
          <a:p>
            <a:r>
              <a:rPr lang="en-GB" sz="2800" dirty="0" smtClean="0"/>
              <a:t>Use of company assets</a:t>
            </a:r>
          </a:p>
          <a:p>
            <a:r>
              <a:rPr lang="en-GB" sz="2800" dirty="0" smtClean="0"/>
              <a:t>Financial processes &amp; responsibility</a:t>
            </a:r>
          </a:p>
          <a:p>
            <a:r>
              <a:rPr lang="en-GB" sz="2800" dirty="0" smtClean="0"/>
              <a:t>Risk management</a:t>
            </a:r>
          </a:p>
          <a:p>
            <a:endParaRPr lang="en-GB" sz="2800" dirty="0"/>
          </a:p>
        </p:txBody>
      </p:sp>
    </p:spTree>
    <p:extLst>
      <p:ext uri="{BB962C8B-B14F-4D97-AF65-F5344CB8AC3E}">
        <p14:creationId xmlns:p14="http://schemas.microsoft.com/office/powerpoint/2010/main" val="8478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GB" altLang="en-US" dirty="0" smtClean="0"/>
              <a:t>Today’s objective</a:t>
            </a:r>
          </a:p>
        </p:txBody>
      </p:sp>
      <p:sp>
        <p:nvSpPr>
          <p:cNvPr id="99330" name="Content Placeholder 2"/>
          <p:cNvSpPr>
            <a:spLocks noGrp="1"/>
          </p:cNvSpPr>
          <p:nvPr>
            <p:ph idx="1"/>
          </p:nvPr>
        </p:nvSpPr>
        <p:spPr/>
        <p:txBody>
          <a:bodyPr/>
          <a:lstStyle/>
          <a:p>
            <a:pPr marL="0" indent="0">
              <a:buNone/>
            </a:pPr>
            <a:r>
              <a:rPr lang="en-GB" dirty="0"/>
              <a:t>T</a:t>
            </a:r>
            <a:r>
              <a:rPr lang="en-GB" dirty="0" smtClean="0"/>
              <a:t>o </a:t>
            </a:r>
            <a:r>
              <a:rPr lang="en-GB" dirty="0"/>
              <a:t>help those who have leadership responsibilities and wish to understand how ethics and values impact on leadership and how they can be used to good effect</a:t>
            </a:r>
            <a:endParaRPr lang="en-GB"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policy areas for ethics codes</a:t>
            </a:r>
            <a:endParaRPr lang="en-GB" dirty="0"/>
          </a:p>
        </p:txBody>
      </p:sp>
      <p:sp>
        <p:nvSpPr>
          <p:cNvPr id="3" name="Content Placeholder 2"/>
          <p:cNvSpPr>
            <a:spLocks noGrp="1"/>
          </p:cNvSpPr>
          <p:nvPr>
            <p:ph idx="1"/>
          </p:nvPr>
        </p:nvSpPr>
        <p:spPr/>
        <p:txBody>
          <a:bodyPr/>
          <a:lstStyle/>
          <a:p>
            <a:pPr marL="0" indent="0">
              <a:buNone/>
            </a:pPr>
            <a:r>
              <a:rPr lang="en-GB" sz="2800" dirty="0" smtClean="0"/>
              <a:t>How you do business;-</a:t>
            </a:r>
          </a:p>
          <a:p>
            <a:r>
              <a:rPr lang="en-GB" sz="2800" dirty="0" smtClean="0"/>
              <a:t>How you sell products</a:t>
            </a:r>
          </a:p>
          <a:p>
            <a:r>
              <a:rPr lang="en-GB" sz="2800" dirty="0" smtClean="0"/>
              <a:t>Service delivery, standards, expectations</a:t>
            </a:r>
          </a:p>
          <a:p>
            <a:r>
              <a:rPr lang="en-GB" sz="2800" dirty="0" smtClean="0"/>
              <a:t>How you respond to customers</a:t>
            </a:r>
          </a:p>
          <a:p>
            <a:r>
              <a:rPr lang="en-GB" sz="2800" dirty="0" smtClean="0"/>
              <a:t>Pricing</a:t>
            </a:r>
          </a:p>
          <a:p>
            <a:r>
              <a:rPr lang="en-GB" sz="2800" dirty="0" smtClean="0"/>
              <a:t>Keeping customers informed</a:t>
            </a:r>
          </a:p>
          <a:p>
            <a:r>
              <a:rPr lang="en-GB" sz="2800" dirty="0" smtClean="0"/>
              <a:t>Treating customers fairly</a:t>
            </a:r>
          </a:p>
          <a:p>
            <a:r>
              <a:rPr lang="en-GB" sz="2800" dirty="0" smtClean="0"/>
              <a:t>Choosing suppliers and business partners</a:t>
            </a:r>
          </a:p>
          <a:p>
            <a:endParaRPr lang="en-GB" sz="2800" dirty="0"/>
          </a:p>
        </p:txBody>
      </p:sp>
    </p:spTree>
    <p:extLst>
      <p:ext uri="{BB962C8B-B14F-4D97-AF65-F5344CB8AC3E}">
        <p14:creationId xmlns:p14="http://schemas.microsoft.com/office/powerpoint/2010/main" val="2229028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policy areas for ethics codes</a:t>
            </a:r>
            <a:endParaRPr lang="en-GB" dirty="0"/>
          </a:p>
        </p:txBody>
      </p:sp>
      <p:sp>
        <p:nvSpPr>
          <p:cNvPr id="3" name="Content Placeholder 2"/>
          <p:cNvSpPr>
            <a:spLocks noGrp="1"/>
          </p:cNvSpPr>
          <p:nvPr>
            <p:ph idx="1"/>
          </p:nvPr>
        </p:nvSpPr>
        <p:spPr/>
        <p:txBody>
          <a:bodyPr/>
          <a:lstStyle/>
          <a:p>
            <a:pPr marL="0" indent="0">
              <a:buNone/>
            </a:pPr>
            <a:r>
              <a:rPr lang="en-GB" sz="2800" dirty="0" smtClean="0"/>
              <a:t>How you work with your people;-</a:t>
            </a:r>
          </a:p>
          <a:p>
            <a:r>
              <a:rPr lang="en-GB" sz="2800" dirty="0" smtClean="0"/>
              <a:t>Who &amp; how you recruit</a:t>
            </a:r>
          </a:p>
          <a:p>
            <a:r>
              <a:rPr lang="en-GB" sz="2800" dirty="0" smtClean="0"/>
              <a:t>How you engage with employees</a:t>
            </a:r>
          </a:p>
          <a:p>
            <a:r>
              <a:rPr lang="en-GB" sz="2800" dirty="0" smtClean="0"/>
              <a:t>Basis for reward</a:t>
            </a:r>
          </a:p>
          <a:p>
            <a:r>
              <a:rPr lang="en-GB" sz="2800" dirty="0" smtClean="0"/>
              <a:t>Manging performance, development, succession</a:t>
            </a:r>
          </a:p>
          <a:p>
            <a:r>
              <a:rPr lang="en-GB" sz="2800" dirty="0" smtClean="0"/>
              <a:t>Employee well-being</a:t>
            </a:r>
          </a:p>
          <a:p>
            <a:r>
              <a:rPr lang="en-GB" sz="2800" dirty="0" smtClean="0"/>
              <a:t>Employee relations</a:t>
            </a:r>
          </a:p>
          <a:p>
            <a:r>
              <a:rPr lang="en-GB" sz="2800" dirty="0" smtClean="0"/>
              <a:t>Equalities, diversity, inclusion</a:t>
            </a:r>
          </a:p>
          <a:p>
            <a:r>
              <a:rPr lang="en-GB" sz="2800" dirty="0" smtClean="0"/>
              <a:t>Workplace respect/behaviour</a:t>
            </a:r>
          </a:p>
          <a:p>
            <a:endParaRPr lang="en-GB" sz="2800" dirty="0"/>
          </a:p>
        </p:txBody>
      </p:sp>
    </p:spTree>
    <p:extLst>
      <p:ext uri="{BB962C8B-B14F-4D97-AF65-F5344CB8AC3E}">
        <p14:creationId xmlns:p14="http://schemas.microsoft.com/office/powerpoint/2010/main" val="222902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FCA’s 11 principles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3661552"/>
              </p:ext>
            </p:extLst>
          </p:nvPr>
        </p:nvGraphicFramePr>
        <p:xfrm>
          <a:off x="179512" y="1583927"/>
          <a:ext cx="8712968" cy="4653381"/>
        </p:xfrm>
        <a:graphic>
          <a:graphicData uri="http://schemas.openxmlformats.org/drawingml/2006/table">
            <a:tbl>
              <a:tblPr firstRow="1" firstCol="1" bandRow="1">
                <a:tableStyleId>{5C22544A-7EE6-4342-B048-85BDC9FD1C3A}</a:tableStyleId>
              </a:tblPr>
              <a:tblGrid>
                <a:gridCol w="2817510"/>
                <a:gridCol w="5895458"/>
              </a:tblGrid>
              <a:tr h="420571">
                <a:tc>
                  <a:txBody>
                    <a:bodyPr/>
                    <a:lstStyle/>
                    <a:p>
                      <a:pPr fontAlgn="base">
                        <a:spcAft>
                          <a:spcPts val="0"/>
                        </a:spcAft>
                      </a:pPr>
                      <a:r>
                        <a:rPr lang="en-GB" sz="2000" b="0" dirty="0">
                          <a:effectLst/>
                        </a:rPr>
                        <a:t>1 Integrity</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Conduct business </a:t>
                      </a:r>
                      <a:r>
                        <a:rPr lang="en-GB" sz="2000" b="0" dirty="0">
                          <a:solidFill>
                            <a:schemeClr val="tx1"/>
                          </a:solidFill>
                          <a:effectLst/>
                        </a:rPr>
                        <a:t>with </a:t>
                      </a:r>
                      <a:r>
                        <a:rPr lang="en-GB" sz="2000" b="0" dirty="0" smtClean="0">
                          <a:solidFill>
                            <a:schemeClr val="tx1"/>
                          </a:solidFill>
                          <a:effectLst/>
                        </a:rPr>
                        <a:t>integrity</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2 Skill, care and diligence</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Conduct business </a:t>
                      </a:r>
                      <a:r>
                        <a:rPr lang="en-GB" sz="2000" b="0" dirty="0">
                          <a:solidFill>
                            <a:schemeClr val="tx1"/>
                          </a:solidFill>
                          <a:effectLst/>
                        </a:rPr>
                        <a:t>with due skill, care and </a:t>
                      </a:r>
                      <a:r>
                        <a:rPr lang="en-GB" sz="2000" b="0" dirty="0" smtClean="0">
                          <a:solidFill>
                            <a:schemeClr val="tx1"/>
                          </a:solidFill>
                          <a:effectLst/>
                        </a:rPr>
                        <a:t>diligence</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3 Management </a:t>
                      </a:r>
                      <a:r>
                        <a:rPr lang="en-GB" sz="2000" b="0" dirty="0" smtClean="0">
                          <a:effectLst/>
                        </a:rPr>
                        <a:t>&amp;</a:t>
                      </a:r>
                      <a:r>
                        <a:rPr lang="en-GB" sz="2000" b="0" baseline="0" dirty="0" smtClean="0">
                          <a:effectLst/>
                        </a:rPr>
                        <a:t> </a:t>
                      </a:r>
                      <a:r>
                        <a:rPr lang="en-GB" sz="2000" b="0" dirty="0" smtClean="0">
                          <a:effectLst/>
                        </a:rPr>
                        <a:t>control</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Organise</a:t>
                      </a:r>
                      <a:r>
                        <a:rPr lang="en-GB" sz="2000" b="0" baseline="0" dirty="0" smtClean="0">
                          <a:solidFill>
                            <a:schemeClr val="tx1"/>
                          </a:solidFill>
                          <a:effectLst/>
                        </a:rPr>
                        <a:t> &amp;</a:t>
                      </a:r>
                      <a:r>
                        <a:rPr lang="en-GB" sz="2000" b="0" dirty="0" smtClean="0">
                          <a:solidFill>
                            <a:schemeClr val="tx1"/>
                          </a:solidFill>
                          <a:effectLst/>
                        </a:rPr>
                        <a:t> </a:t>
                      </a:r>
                      <a:r>
                        <a:rPr lang="en-GB" sz="2000" b="0" dirty="0">
                          <a:solidFill>
                            <a:schemeClr val="tx1"/>
                          </a:solidFill>
                          <a:effectLst/>
                        </a:rPr>
                        <a:t>control </a:t>
                      </a:r>
                      <a:r>
                        <a:rPr lang="en-GB" sz="2000" b="0" dirty="0" smtClean="0">
                          <a:solidFill>
                            <a:schemeClr val="tx1"/>
                          </a:solidFill>
                          <a:effectLst/>
                        </a:rPr>
                        <a:t>, </a:t>
                      </a:r>
                      <a:r>
                        <a:rPr lang="en-GB" sz="2000" b="0" dirty="0">
                          <a:solidFill>
                            <a:schemeClr val="tx1"/>
                          </a:solidFill>
                          <a:effectLst/>
                        </a:rPr>
                        <a:t>with adequate risk </a:t>
                      </a:r>
                      <a:r>
                        <a:rPr lang="en-GB" sz="2000" b="0" dirty="0" smtClean="0">
                          <a:solidFill>
                            <a:schemeClr val="tx1"/>
                          </a:solidFill>
                          <a:effectLst/>
                        </a:rPr>
                        <a:t>management</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4 Financial prudence</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Maintain </a:t>
                      </a:r>
                      <a:r>
                        <a:rPr lang="en-GB" sz="2000" b="0" dirty="0">
                          <a:solidFill>
                            <a:schemeClr val="tx1"/>
                          </a:solidFill>
                          <a:effectLst/>
                        </a:rPr>
                        <a:t>adequate financial </a:t>
                      </a:r>
                      <a:r>
                        <a:rPr lang="en-GB" sz="2000" b="0" dirty="0" smtClean="0">
                          <a:solidFill>
                            <a:schemeClr val="tx1"/>
                          </a:solidFill>
                          <a:effectLst/>
                        </a:rPr>
                        <a:t>resources</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5 Market conduct</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Observe </a:t>
                      </a:r>
                      <a:r>
                        <a:rPr lang="en-GB" sz="2000" b="0" dirty="0">
                          <a:solidFill>
                            <a:schemeClr val="tx1"/>
                          </a:solidFill>
                          <a:effectLst/>
                        </a:rPr>
                        <a:t>proper standards of market </a:t>
                      </a:r>
                      <a:r>
                        <a:rPr lang="en-GB" sz="2000" b="0" dirty="0" smtClean="0">
                          <a:solidFill>
                            <a:schemeClr val="tx1"/>
                          </a:solidFill>
                          <a:effectLst/>
                        </a:rPr>
                        <a:t>conduct</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6 Customers' interests</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Pay regard </a:t>
                      </a:r>
                      <a:r>
                        <a:rPr lang="en-GB" sz="2000" b="0" dirty="0">
                          <a:solidFill>
                            <a:schemeClr val="tx1"/>
                          </a:solidFill>
                          <a:effectLst/>
                        </a:rPr>
                        <a:t>to the interests </a:t>
                      </a:r>
                      <a:r>
                        <a:rPr lang="en-GB" sz="2000" b="0" dirty="0" smtClean="0">
                          <a:solidFill>
                            <a:schemeClr val="tx1"/>
                          </a:solidFill>
                          <a:effectLst/>
                        </a:rPr>
                        <a:t>of customers</a:t>
                      </a:r>
                      <a:r>
                        <a:rPr lang="en-GB" sz="2000" b="0" baseline="0" dirty="0" smtClean="0">
                          <a:solidFill>
                            <a:schemeClr val="tx1"/>
                          </a:solidFill>
                          <a:effectLst/>
                        </a:rPr>
                        <a:t> &amp;</a:t>
                      </a:r>
                      <a:r>
                        <a:rPr lang="en-GB" sz="2000" b="0" dirty="0" smtClean="0">
                          <a:solidFill>
                            <a:schemeClr val="tx1"/>
                          </a:solidFill>
                          <a:effectLst/>
                        </a:rPr>
                        <a:t> treat fairly</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7 </a:t>
                      </a:r>
                      <a:r>
                        <a:rPr lang="en-GB" sz="2000" b="0" dirty="0" smtClean="0">
                          <a:effectLst/>
                        </a:rPr>
                        <a:t>Client communications </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Address  needs, communicate clearly/fairly </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8 Conflicts of interest</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Manage </a:t>
                      </a:r>
                      <a:r>
                        <a:rPr lang="en-GB" sz="2000" b="0" dirty="0">
                          <a:solidFill>
                            <a:schemeClr val="tx1"/>
                          </a:solidFill>
                          <a:effectLst/>
                        </a:rPr>
                        <a:t>conflicts of interest </a:t>
                      </a:r>
                      <a:r>
                        <a:rPr lang="en-GB" sz="2000" b="0" dirty="0" smtClean="0">
                          <a:solidFill>
                            <a:schemeClr val="tx1"/>
                          </a:solidFill>
                          <a:effectLst/>
                        </a:rPr>
                        <a:t>fairly</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47671">
                <a:tc>
                  <a:txBody>
                    <a:bodyPr/>
                    <a:lstStyle/>
                    <a:p>
                      <a:pPr fontAlgn="base">
                        <a:spcAft>
                          <a:spcPts val="0"/>
                        </a:spcAft>
                      </a:pPr>
                      <a:r>
                        <a:rPr lang="en-GB" sz="2000" b="0" dirty="0">
                          <a:effectLst/>
                        </a:rPr>
                        <a:t>9 </a:t>
                      </a:r>
                      <a:r>
                        <a:rPr lang="en-GB" sz="2000" b="0" dirty="0" smtClean="0">
                          <a:effectLst/>
                        </a:rPr>
                        <a:t>Customers </a:t>
                      </a:r>
                      <a:r>
                        <a:rPr lang="en-GB" sz="2000" b="0" dirty="0">
                          <a:effectLst/>
                        </a:rPr>
                        <a:t>trust</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Ensure</a:t>
                      </a:r>
                      <a:r>
                        <a:rPr lang="en-GB" sz="2000" b="0" baseline="0" dirty="0" smtClean="0">
                          <a:solidFill>
                            <a:schemeClr val="tx1"/>
                          </a:solidFill>
                          <a:effectLst/>
                        </a:rPr>
                        <a:t> </a:t>
                      </a:r>
                      <a:r>
                        <a:rPr lang="en-GB" sz="2000" b="0" dirty="0" smtClean="0">
                          <a:solidFill>
                            <a:schemeClr val="tx1"/>
                          </a:solidFill>
                          <a:effectLst/>
                        </a:rPr>
                        <a:t>suitability </a:t>
                      </a:r>
                      <a:r>
                        <a:rPr lang="en-GB" sz="2000" b="0" dirty="0">
                          <a:solidFill>
                            <a:schemeClr val="tx1"/>
                          </a:solidFill>
                          <a:effectLst/>
                        </a:rPr>
                        <a:t>of </a:t>
                      </a:r>
                      <a:r>
                        <a:rPr lang="en-GB" sz="2000" b="0" dirty="0" smtClean="0">
                          <a:solidFill>
                            <a:schemeClr val="tx1"/>
                          </a:solidFill>
                          <a:effectLst/>
                        </a:rPr>
                        <a:t>advice </a:t>
                      </a:r>
                      <a:r>
                        <a:rPr lang="en-GB" sz="2000" b="0" dirty="0">
                          <a:solidFill>
                            <a:schemeClr val="tx1"/>
                          </a:solidFill>
                          <a:effectLst/>
                        </a:rPr>
                        <a:t>and discretionary decisions </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10 Clients' assets</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Arrange </a:t>
                      </a:r>
                      <a:r>
                        <a:rPr lang="en-GB" sz="2000" b="0" dirty="0">
                          <a:solidFill>
                            <a:schemeClr val="tx1"/>
                          </a:solidFill>
                          <a:effectLst/>
                        </a:rPr>
                        <a:t>adequate protection for </a:t>
                      </a:r>
                      <a:r>
                        <a:rPr lang="en-GB" sz="2000" b="0" dirty="0" smtClean="0">
                          <a:solidFill>
                            <a:schemeClr val="tx1"/>
                          </a:solidFill>
                          <a:effectLst/>
                        </a:rPr>
                        <a:t> clients’ assets</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20571">
                <a:tc>
                  <a:txBody>
                    <a:bodyPr/>
                    <a:lstStyle/>
                    <a:p>
                      <a:pPr fontAlgn="base">
                        <a:spcAft>
                          <a:spcPts val="0"/>
                        </a:spcAft>
                      </a:pPr>
                      <a:r>
                        <a:rPr lang="en-GB" sz="2000" b="0" dirty="0">
                          <a:effectLst/>
                        </a:rPr>
                        <a:t>11 </a:t>
                      </a:r>
                      <a:r>
                        <a:rPr lang="en-GB" sz="2000" b="0" dirty="0" smtClean="0">
                          <a:effectLst/>
                        </a:rPr>
                        <a:t>Regulator</a:t>
                      </a:r>
                      <a:r>
                        <a:rPr lang="en-GB" sz="2000" b="0" baseline="0" dirty="0" smtClean="0">
                          <a:effectLst/>
                        </a:rPr>
                        <a:t> re</a:t>
                      </a:r>
                      <a:r>
                        <a:rPr lang="en-GB" sz="2000" b="0" dirty="0" smtClean="0">
                          <a:effectLst/>
                        </a:rPr>
                        <a:t>lations</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fontAlgn="base">
                        <a:spcAft>
                          <a:spcPts val="0"/>
                        </a:spcAft>
                      </a:pPr>
                      <a:r>
                        <a:rPr lang="en-GB" sz="2000" b="0" dirty="0" smtClean="0">
                          <a:solidFill>
                            <a:schemeClr val="tx1"/>
                          </a:solidFill>
                          <a:effectLst/>
                        </a:rPr>
                        <a:t>Open, </a:t>
                      </a:r>
                      <a:r>
                        <a:rPr lang="en-GB" sz="2000" b="0" dirty="0">
                          <a:solidFill>
                            <a:schemeClr val="tx1"/>
                          </a:solidFill>
                          <a:effectLst/>
                        </a:rPr>
                        <a:t>cooperative way, and </a:t>
                      </a:r>
                      <a:r>
                        <a:rPr lang="en-GB" sz="2000" b="0" dirty="0" smtClean="0">
                          <a:solidFill>
                            <a:schemeClr val="tx1"/>
                          </a:solidFill>
                          <a:effectLst/>
                        </a:rPr>
                        <a:t>disclose</a:t>
                      </a:r>
                      <a:endParaRPr lang="en-GB" sz="2000" b="0" dirty="0">
                        <a:solidFill>
                          <a:schemeClr val="tx1"/>
                        </a:solidFill>
                        <a:effectLst/>
                        <a:latin typeface="Calibri"/>
                        <a:ea typeface="Times New Roman"/>
                        <a:cs typeface="Times New Roman"/>
                      </a:endParaRPr>
                    </a:p>
                  </a:txBody>
                  <a:tcPr marL="47185" marR="47185" marT="47185" marB="4718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spTree>
    <p:extLst>
      <p:ext uri="{BB962C8B-B14F-4D97-AF65-F5344CB8AC3E}">
        <p14:creationId xmlns:p14="http://schemas.microsoft.com/office/powerpoint/2010/main" val="183294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8229600" cy="1143000"/>
          </a:xfrm>
        </p:spPr>
        <p:txBody>
          <a:bodyPr/>
          <a:lstStyle/>
          <a:p>
            <a:r>
              <a:rPr lang="en-US" b="1" u="sng" dirty="0"/>
              <a:t>Insurance Distribution Directive (IDD)</a:t>
            </a:r>
            <a:endParaRPr lang="en-US" dirty="0"/>
          </a:p>
        </p:txBody>
      </p:sp>
    </p:spTree>
    <p:extLst>
      <p:ext uri="{BB962C8B-B14F-4D97-AF65-F5344CB8AC3E}">
        <p14:creationId xmlns:p14="http://schemas.microsoft.com/office/powerpoint/2010/main" val="60431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IDD and CII</a:t>
            </a:r>
            <a:endParaRPr lang="en-US" dirty="0"/>
          </a:p>
        </p:txBody>
      </p:sp>
      <p:sp>
        <p:nvSpPr>
          <p:cNvPr id="3" name="Content Placeholder 2"/>
          <p:cNvSpPr>
            <a:spLocks noGrp="1"/>
          </p:cNvSpPr>
          <p:nvPr>
            <p:ph idx="1"/>
          </p:nvPr>
        </p:nvSpPr>
        <p:spPr/>
        <p:txBody>
          <a:bodyPr/>
          <a:lstStyle/>
          <a:p>
            <a:r>
              <a:rPr lang="en-GB" sz="2800" dirty="0"/>
              <a:t>The EU authorities </a:t>
            </a:r>
            <a:r>
              <a:rPr lang="en-GB" sz="2800" dirty="0" smtClean="0"/>
              <a:t>passed the IDD law </a:t>
            </a:r>
            <a:r>
              <a:rPr lang="en-GB" sz="2800" dirty="0"/>
              <a:t>because they wanted to ‘to strengthen the confidence of customers’ in </a:t>
            </a:r>
            <a:r>
              <a:rPr lang="en-GB" sz="2800" dirty="0" smtClean="0"/>
              <a:t>insurance </a:t>
            </a:r>
          </a:p>
          <a:p>
            <a:r>
              <a:rPr lang="en-GB" sz="2800" dirty="0" smtClean="0"/>
              <a:t>While </a:t>
            </a:r>
            <a:r>
              <a:rPr lang="en-GB" sz="2800" dirty="0"/>
              <a:t>the IDD means that firms have to put new procedures in place, the fundamental objectives of the Directive are the same as the objectives behind the CII Code of Ethics; to increase confidence in insurance. </a:t>
            </a:r>
          </a:p>
        </p:txBody>
      </p:sp>
    </p:spTree>
    <p:extLst>
      <p:ext uri="{BB962C8B-B14F-4D97-AF65-F5344CB8AC3E}">
        <p14:creationId xmlns:p14="http://schemas.microsoft.com/office/powerpoint/2010/main" val="3561421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CII Code of Ethics</a:t>
            </a:r>
            <a:endParaRPr lang="en-US" dirty="0"/>
          </a:p>
        </p:txBody>
      </p:sp>
      <p:sp>
        <p:nvSpPr>
          <p:cNvPr id="3" name="Content Placeholder 2"/>
          <p:cNvSpPr>
            <a:spLocks noGrp="1"/>
          </p:cNvSpPr>
          <p:nvPr>
            <p:ph idx="1"/>
          </p:nvPr>
        </p:nvSpPr>
        <p:spPr/>
        <p:txBody>
          <a:bodyPr/>
          <a:lstStyle/>
          <a:p>
            <a:r>
              <a:rPr lang="en-GB" sz="2800" dirty="0"/>
              <a:t>All our members are required to adhere to the our Code of </a:t>
            </a:r>
            <a:r>
              <a:rPr lang="en-GB" sz="2800" dirty="0" smtClean="0"/>
              <a:t>Ethics.</a:t>
            </a:r>
          </a:p>
          <a:p>
            <a:pPr marL="0" indent="0">
              <a:buNone/>
            </a:pPr>
            <a:endParaRPr lang="en-GB" sz="1000" dirty="0"/>
          </a:p>
          <a:p>
            <a:r>
              <a:rPr lang="en-GB" sz="2800" dirty="0"/>
              <a:t>Ethics are a cornerstone of professionalism, and ethical behaviour is crucial to secure public trust and </a:t>
            </a:r>
            <a:r>
              <a:rPr lang="en-GB" sz="2800" dirty="0" smtClean="0"/>
              <a:t>confidence</a:t>
            </a:r>
          </a:p>
          <a:p>
            <a:pPr marL="0" indent="0">
              <a:buNone/>
            </a:pPr>
            <a:endParaRPr lang="en-GB" sz="1000" dirty="0" smtClean="0"/>
          </a:p>
          <a:p>
            <a:r>
              <a:rPr lang="en-GB" sz="2800" dirty="0"/>
              <a:t>The CII Code of Ethics has been designed to provide members with practical, realistic guidance to follow</a:t>
            </a:r>
            <a:r>
              <a:rPr lang="en-GB" sz="1800" dirty="0"/>
              <a:t>.</a:t>
            </a:r>
            <a:endParaRPr lang="en-GB" sz="1800" dirty="0" smtClean="0"/>
          </a:p>
          <a:p>
            <a:pPr marL="0" indent="0">
              <a:buNone/>
            </a:pPr>
            <a:endParaRPr lang="en-GB" sz="1800" dirty="0"/>
          </a:p>
          <a:p>
            <a:pPr marL="0" indent="0">
              <a:buNone/>
            </a:pPr>
            <a:endParaRPr lang="en-GB" dirty="0"/>
          </a:p>
          <a:p>
            <a:endParaRPr lang="en-US" dirty="0"/>
          </a:p>
        </p:txBody>
      </p:sp>
    </p:spTree>
    <p:extLst>
      <p:ext uri="{BB962C8B-B14F-4D97-AF65-F5344CB8AC3E}">
        <p14:creationId xmlns:p14="http://schemas.microsoft.com/office/powerpoint/2010/main" val="233948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CII Code of </a:t>
            </a:r>
            <a:r>
              <a:rPr lang="en-US" dirty="0" smtClean="0"/>
              <a:t>Ethics</a:t>
            </a:r>
            <a:endParaRPr lang="en-US" dirty="0"/>
          </a:p>
        </p:txBody>
      </p:sp>
      <p:sp>
        <p:nvSpPr>
          <p:cNvPr id="3" name="Content Placeholder 2"/>
          <p:cNvSpPr>
            <a:spLocks noGrp="1"/>
          </p:cNvSpPr>
          <p:nvPr>
            <p:ph idx="1"/>
          </p:nvPr>
        </p:nvSpPr>
        <p:spPr/>
        <p:txBody>
          <a:bodyPr/>
          <a:lstStyle/>
          <a:p>
            <a:pPr marL="0" indent="0">
              <a:buNone/>
            </a:pPr>
            <a:r>
              <a:rPr lang="en-GB" dirty="0" smtClean="0"/>
              <a:t>Members </a:t>
            </a:r>
            <a:r>
              <a:rPr lang="en-GB" dirty="0"/>
              <a:t>are required to</a:t>
            </a:r>
            <a:r>
              <a:rPr lang="en-GB" dirty="0" smtClean="0"/>
              <a:t>:</a:t>
            </a:r>
          </a:p>
          <a:p>
            <a:pPr marL="0" indent="0">
              <a:buNone/>
            </a:pPr>
            <a:endParaRPr lang="en-GB" sz="1000" dirty="0"/>
          </a:p>
          <a:p>
            <a:r>
              <a:rPr lang="en-GB" sz="2400" dirty="0"/>
              <a:t>Comply with the Code and all relevant laws and regulations</a:t>
            </a:r>
          </a:p>
          <a:p>
            <a:r>
              <a:rPr lang="en-GB" sz="2400" dirty="0"/>
              <a:t>Act with the highest ethical standards and integrity</a:t>
            </a:r>
          </a:p>
          <a:p>
            <a:r>
              <a:rPr lang="en-GB" sz="2400" dirty="0"/>
              <a:t>Act in the best interests of each client</a:t>
            </a:r>
          </a:p>
          <a:p>
            <a:r>
              <a:rPr lang="en-GB" sz="2400" dirty="0"/>
              <a:t>Provide a high standard of service</a:t>
            </a:r>
          </a:p>
          <a:p>
            <a:r>
              <a:rPr lang="en-GB" sz="2400" dirty="0"/>
              <a:t>Treat people fairly regardless of age, disability, gender reassignment, marriage/civil partnership, pregnancy/maternity, race, religion or belief, sex and sexual </a:t>
            </a:r>
            <a:r>
              <a:rPr lang="en-GB" sz="2400" dirty="0" smtClean="0"/>
              <a:t>orientation</a:t>
            </a:r>
            <a:endParaRPr lang="en-GB" sz="2400" dirty="0"/>
          </a:p>
        </p:txBody>
      </p:sp>
    </p:spTree>
    <p:extLst>
      <p:ext uri="{BB962C8B-B14F-4D97-AF65-F5344CB8AC3E}">
        <p14:creationId xmlns:p14="http://schemas.microsoft.com/office/powerpoint/2010/main" val="331316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sz="3600" dirty="0" smtClean="0"/>
              <a:t>Where are you now?</a:t>
            </a:r>
            <a:br>
              <a:rPr lang="en-GB" sz="3600" dirty="0" smtClean="0"/>
            </a:br>
            <a:r>
              <a:rPr lang="en-GB" sz="3600" dirty="0" smtClean="0"/>
              <a:t>Applying </a:t>
            </a:r>
            <a:r>
              <a:rPr lang="en-GB" sz="3600" dirty="0" smtClean="0"/>
              <a:t>the CII Code of ethics</a:t>
            </a:r>
            <a:endParaRPr lang="en-GB" sz="3600" dirty="0"/>
          </a:p>
        </p:txBody>
      </p:sp>
      <p:sp>
        <p:nvSpPr>
          <p:cNvPr id="3" name="Content Placeholder 2"/>
          <p:cNvSpPr>
            <a:spLocks noGrp="1"/>
          </p:cNvSpPr>
          <p:nvPr>
            <p:ph idx="1"/>
          </p:nvPr>
        </p:nvSpPr>
        <p:spPr>
          <a:xfrm>
            <a:off x="457200" y="1600201"/>
            <a:ext cx="8229600" cy="3124944"/>
          </a:xfrm>
        </p:spPr>
        <p:txBody>
          <a:bodyPr/>
          <a:lstStyle/>
          <a:p>
            <a:r>
              <a:rPr lang="en-GB" dirty="0" smtClean="0"/>
              <a:t>How could this guide serve as an audit/gap analysis in orgs? </a:t>
            </a:r>
          </a:p>
          <a:p>
            <a:pPr marL="0" indent="0">
              <a:buNone/>
            </a:pPr>
            <a:endParaRPr lang="en-GB" sz="1050" dirty="0" smtClean="0"/>
          </a:p>
          <a:p>
            <a:r>
              <a:rPr lang="en-GB" dirty="0" smtClean="0"/>
              <a:t>How does this link into the general principles of ethical behaviour/codes</a:t>
            </a:r>
          </a:p>
          <a:p>
            <a:pPr marL="0" indent="0">
              <a:buNone/>
            </a:pPr>
            <a:endParaRPr lang="en-GB" sz="1050" dirty="0" smtClean="0"/>
          </a:p>
          <a:p>
            <a:r>
              <a:rPr lang="en-GB" dirty="0" smtClean="0"/>
              <a:t>How </a:t>
            </a:r>
            <a:r>
              <a:rPr lang="en-GB" dirty="0" smtClean="0"/>
              <a:t>can a manager use the guide in terms of creating the right culture and ethics?</a:t>
            </a:r>
          </a:p>
        </p:txBody>
      </p:sp>
    </p:spTree>
    <p:extLst>
      <p:ext uri="{BB962C8B-B14F-4D97-AF65-F5344CB8AC3E}">
        <p14:creationId xmlns:p14="http://schemas.microsoft.com/office/powerpoint/2010/main" val="3935936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CII Code of Ethics</a:t>
            </a:r>
            <a:endParaRPr lang="en-US" dirty="0"/>
          </a:p>
        </p:txBody>
      </p:sp>
      <p:sp>
        <p:nvSpPr>
          <p:cNvPr id="3" name="Content Placeholder 2"/>
          <p:cNvSpPr>
            <a:spLocks noGrp="1"/>
          </p:cNvSpPr>
          <p:nvPr>
            <p:ph idx="1"/>
          </p:nvPr>
        </p:nvSpPr>
        <p:spPr/>
        <p:txBody>
          <a:bodyPr/>
          <a:lstStyle/>
          <a:p>
            <a:pPr marL="0" indent="0">
              <a:buNone/>
            </a:pPr>
            <a:r>
              <a:rPr lang="en-GB" b="1" dirty="0"/>
              <a:t>Online ethics course</a:t>
            </a:r>
          </a:p>
          <a:p>
            <a:r>
              <a:rPr lang="en-GB" sz="2400" dirty="0"/>
              <a:t>Designed to help members update their knowledge on the CII's Code of Ethics. The course includes:</a:t>
            </a:r>
          </a:p>
          <a:p>
            <a:r>
              <a:rPr lang="en-GB" sz="2400" dirty="0"/>
              <a:t>What do we mean by ethics?</a:t>
            </a:r>
          </a:p>
          <a:p>
            <a:r>
              <a:rPr lang="en-GB" sz="2400" dirty="0"/>
              <a:t>Ethics and the business environment</a:t>
            </a:r>
          </a:p>
          <a:p>
            <a:r>
              <a:rPr lang="en-GB" sz="2400" dirty="0"/>
              <a:t>Ethics in insurance and financial services</a:t>
            </a:r>
          </a:p>
          <a:p>
            <a:r>
              <a:rPr lang="en-GB" sz="2400" dirty="0"/>
              <a:t>Ethics and your working environment</a:t>
            </a:r>
          </a:p>
          <a:p>
            <a:r>
              <a:rPr lang="en-GB" sz="2400" dirty="0"/>
              <a:t>How to handle ethical issues</a:t>
            </a:r>
          </a:p>
          <a:p>
            <a:r>
              <a:rPr lang="en-GB" sz="2400" dirty="0"/>
              <a:t>Free to members, and once completed members can claim CPD. The course has been added to all the essentials suites of ASSESS.</a:t>
            </a:r>
          </a:p>
          <a:p>
            <a:endParaRPr lang="en-US" dirty="0"/>
          </a:p>
        </p:txBody>
      </p:sp>
    </p:spTree>
    <p:extLst>
      <p:ext uri="{BB962C8B-B14F-4D97-AF65-F5344CB8AC3E}">
        <p14:creationId xmlns:p14="http://schemas.microsoft.com/office/powerpoint/2010/main" val="3803567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ethics code</a:t>
            </a:r>
            <a:endParaRPr lang="en-GB" dirty="0"/>
          </a:p>
        </p:txBody>
      </p:sp>
      <p:sp>
        <p:nvSpPr>
          <p:cNvPr id="4" name="Freeform 3"/>
          <p:cNvSpPr/>
          <p:nvPr/>
        </p:nvSpPr>
        <p:spPr>
          <a:xfrm>
            <a:off x="531334" y="2349389"/>
            <a:ext cx="5472608"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2. Define/refresh corporate values</a:t>
            </a:r>
            <a:endParaRPr lang="en-GB" sz="2800" dirty="0">
              <a:solidFill>
                <a:schemeClr val="bg1"/>
              </a:solidFill>
              <a:latin typeface="Calibri" panose="020F0502020204030204" pitchFamily="34" charset="0"/>
              <a:cs typeface="Calibri" panose="020F0502020204030204" pitchFamily="34" charset="0"/>
            </a:endParaRPr>
          </a:p>
        </p:txBody>
      </p:sp>
      <p:sp>
        <p:nvSpPr>
          <p:cNvPr id="5" name="Freeform 4"/>
          <p:cNvSpPr/>
          <p:nvPr/>
        </p:nvSpPr>
        <p:spPr>
          <a:xfrm>
            <a:off x="531334" y="3069469"/>
            <a:ext cx="604867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3. Translate into day to day behaviours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531334" y="3778916"/>
            <a:ext cx="648072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4. Drive/embody through your leadership</a:t>
            </a:r>
            <a:endParaRPr lang="en-GB" sz="2800" dirty="0">
              <a:solidFill>
                <a:schemeClr val="bg1"/>
              </a:solidFill>
              <a:latin typeface="Calibri" panose="020F0502020204030204" pitchFamily="34" charset="0"/>
              <a:cs typeface="Calibri" panose="020F0502020204030204" pitchFamily="34" charset="0"/>
            </a:endParaRPr>
          </a:p>
        </p:txBody>
      </p:sp>
      <p:sp>
        <p:nvSpPr>
          <p:cNvPr id="7" name="Freeform 6"/>
          <p:cNvSpPr/>
          <p:nvPr/>
        </p:nvSpPr>
        <p:spPr>
          <a:xfrm>
            <a:off x="531334" y="4505943"/>
            <a:ext cx="66967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5. Reinforce through other culture ‘carriers’</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531334" y="1652919"/>
            <a:ext cx="48965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1. Develop key areas of policy</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531335" y="5212622"/>
            <a:ext cx="5760639"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6. Review, measure, assess, publicise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1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GB" altLang="en-US" dirty="0" smtClean="0"/>
              <a:t>Specific objectives</a:t>
            </a:r>
          </a:p>
        </p:txBody>
      </p:sp>
      <p:sp>
        <p:nvSpPr>
          <p:cNvPr id="99330" name="Content Placeholder 2"/>
          <p:cNvSpPr>
            <a:spLocks noGrp="1"/>
          </p:cNvSpPr>
          <p:nvPr>
            <p:ph idx="1"/>
          </p:nvPr>
        </p:nvSpPr>
        <p:spPr/>
        <p:txBody>
          <a:bodyPr/>
          <a:lstStyle/>
          <a:p>
            <a:pPr marL="0" lvl="0" indent="0">
              <a:buNone/>
            </a:pPr>
            <a:r>
              <a:rPr lang="en-GB" dirty="0"/>
              <a:t>By the end of the workshop </a:t>
            </a:r>
            <a:r>
              <a:rPr lang="en-GB" dirty="0" smtClean="0"/>
              <a:t>you</a:t>
            </a:r>
            <a:r>
              <a:rPr lang="en-GB" dirty="0"/>
              <a:t> will be </a:t>
            </a:r>
            <a:r>
              <a:rPr lang="en-GB" dirty="0" smtClean="0"/>
              <a:t>able</a:t>
            </a:r>
            <a:r>
              <a:rPr lang="en-GB" dirty="0"/>
              <a:t> to </a:t>
            </a:r>
            <a:endParaRPr lang="en-GB" dirty="0" smtClean="0"/>
          </a:p>
          <a:p>
            <a:pPr lvl="0"/>
            <a:r>
              <a:rPr lang="en-GB" dirty="0"/>
              <a:t>U</a:t>
            </a:r>
            <a:r>
              <a:rPr lang="en-GB" dirty="0" smtClean="0"/>
              <a:t>nderstand </a:t>
            </a:r>
            <a:r>
              <a:rPr lang="en-GB" dirty="0"/>
              <a:t>what ethics are and are not</a:t>
            </a:r>
          </a:p>
          <a:p>
            <a:pPr lvl="0"/>
            <a:r>
              <a:rPr lang="en-GB" dirty="0"/>
              <a:t>C</a:t>
            </a:r>
            <a:r>
              <a:rPr lang="en-GB" dirty="0" smtClean="0"/>
              <a:t>onsider </a:t>
            </a:r>
            <a:r>
              <a:rPr lang="en-GB" dirty="0"/>
              <a:t>how ethics &amp;</a:t>
            </a:r>
            <a:r>
              <a:rPr lang="en-GB" dirty="0" smtClean="0"/>
              <a:t> </a:t>
            </a:r>
            <a:r>
              <a:rPr lang="en-GB" dirty="0"/>
              <a:t>values affect all organisations</a:t>
            </a:r>
          </a:p>
          <a:p>
            <a:pPr lvl="0"/>
            <a:r>
              <a:rPr lang="en-GB" dirty="0"/>
              <a:t>A</a:t>
            </a:r>
            <a:r>
              <a:rPr lang="en-GB" dirty="0" smtClean="0"/>
              <a:t>ssess </a:t>
            </a:r>
            <a:r>
              <a:rPr lang="en-GB" dirty="0"/>
              <a:t>how ethics can be used to improve an </a:t>
            </a:r>
            <a:r>
              <a:rPr lang="en-GB" dirty="0" smtClean="0"/>
              <a:t>organisation</a:t>
            </a:r>
            <a:endParaRPr lang="en-GB" dirty="0"/>
          </a:p>
          <a:p>
            <a:pPr lvl="0"/>
            <a:r>
              <a:rPr lang="en-GB" dirty="0"/>
              <a:t>U</a:t>
            </a:r>
            <a:r>
              <a:rPr lang="en-GB" dirty="0" smtClean="0"/>
              <a:t>nderstand </a:t>
            </a:r>
            <a:r>
              <a:rPr lang="en-GB" dirty="0"/>
              <a:t>the wider context of ethics in the modern world</a:t>
            </a:r>
          </a:p>
        </p:txBody>
      </p:sp>
    </p:spTree>
    <p:extLst>
      <p:ext uri="{BB962C8B-B14F-4D97-AF65-F5344CB8AC3E}">
        <p14:creationId xmlns:p14="http://schemas.microsoft.com/office/powerpoint/2010/main" val="43753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corporate ‘values’?</a:t>
            </a:r>
            <a:endParaRPr lang="en-GB" dirty="0"/>
          </a:p>
        </p:txBody>
      </p:sp>
      <p:sp>
        <p:nvSpPr>
          <p:cNvPr id="3" name="Content Placeholder 2"/>
          <p:cNvSpPr>
            <a:spLocks noGrp="1"/>
          </p:cNvSpPr>
          <p:nvPr>
            <p:ph idx="1"/>
          </p:nvPr>
        </p:nvSpPr>
        <p:spPr/>
        <p:txBody>
          <a:bodyPr/>
          <a:lstStyle/>
          <a:p>
            <a:r>
              <a:rPr lang="en-GB" dirty="0" smtClean="0"/>
              <a:t>The things we hold dear – shared beliefs</a:t>
            </a:r>
          </a:p>
          <a:p>
            <a:r>
              <a:rPr lang="en-GB" dirty="0" smtClean="0"/>
              <a:t>Things were won’t compromise on</a:t>
            </a:r>
          </a:p>
          <a:p>
            <a:r>
              <a:rPr lang="en-GB" dirty="0" smtClean="0"/>
              <a:t>How we want to be know/described by;-</a:t>
            </a:r>
          </a:p>
          <a:p>
            <a:pPr lvl="1"/>
            <a:r>
              <a:rPr lang="en-GB" dirty="0" smtClean="0"/>
              <a:t>Customers</a:t>
            </a:r>
          </a:p>
          <a:p>
            <a:pPr lvl="1"/>
            <a:r>
              <a:rPr lang="en-GB" dirty="0" smtClean="0"/>
              <a:t>Business partners</a:t>
            </a:r>
          </a:p>
          <a:p>
            <a:pPr lvl="1"/>
            <a:r>
              <a:rPr lang="en-GB" dirty="0" smtClean="0"/>
              <a:t>Competitors</a:t>
            </a:r>
          </a:p>
          <a:p>
            <a:pPr lvl="1"/>
            <a:r>
              <a:rPr lang="en-GB" dirty="0" smtClean="0"/>
              <a:t>Current, previous and prospective staff</a:t>
            </a:r>
          </a:p>
          <a:p>
            <a:r>
              <a:rPr lang="en-GB" dirty="0" smtClean="0"/>
              <a:t>Things that flavour how we make decisions, select projects, resolve dilemmas, behave</a:t>
            </a:r>
            <a:endParaRPr lang="en-GB" dirty="0"/>
          </a:p>
        </p:txBody>
      </p:sp>
    </p:spTree>
    <p:extLst>
      <p:ext uri="{BB962C8B-B14F-4D97-AF65-F5344CB8AC3E}">
        <p14:creationId xmlns:p14="http://schemas.microsoft.com/office/powerpoint/2010/main" val="474274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values</a:t>
            </a:r>
            <a:endParaRPr lang="en-GB" dirty="0"/>
          </a:p>
        </p:txBody>
      </p:sp>
      <p:sp>
        <p:nvSpPr>
          <p:cNvPr id="3" name="Content Placeholder 2"/>
          <p:cNvSpPr>
            <a:spLocks noGrp="1"/>
          </p:cNvSpPr>
          <p:nvPr>
            <p:ph idx="1"/>
          </p:nvPr>
        </p:nvSpPr>
        <p:spPr/>
        <p:txBody>
          <a:bodyPr/>
          <a:lstStyle/>
          <a:p>
            <a:pPr marL="0" lvl="0" indent="0">
              <a:spcBef>
                <a:spcPts val="0"/>
              </a:spcBef>
              <a:spcAft>
                <a:spcPts val="600"/>
              </a:spcAft>
              <a:buNone/>
            </a:pPr>
            <a:r>
              <a:rPr lang="en-GB" sz="2400" i="1" dirty="0" smtClean="0"/>
              <a:t>“Everything we do </a:t>
            </a:r>
            <a:r>
              <a:rPr lang="en-GB" sz="2400" i="1" dirty="0"/>
              <a:t>is based on positive assumptions about all people and what they can achieve.  We believe that…</a:t>
            </a:r>
          </a:p>
          <a:p>
            <a:pPr>
              <a:spcBef>
                <a:spcPts val="0"/>
              </a:spcBef>
              <a:spcAft>
                <a:spcPts val="600"/>
              </a:spcAft>
            </a:pPr>
            <a:r>
              <a:rPr lang="en-GB" sz="2400" i="1" dirty="0"/>
              <a:t>Everyone has the potential and desire to grow, learn, make choices and be accountable</a:t>
            </a:r>
          </a:p>
          <a:p>
            <a:pPr>
              <a:spcBef>
                <a:spcPts val="0"/>
              </a:spcBef>
              <a:spcAft>
                <a:spcPts val="600"/>
              </a:spcAft>
            </a:pPr>
            <a:r>
              <a:rPr lang="en-GB" sz="2400" i="1" dirty="0"/>
              <a:t>We enable people to improve their lives through authentic, confident communications </a:t>
            </a:r>
            <a:r>
              <a:rPr lang="en-GB" sz="2400" i="1" dirty="0" smtClean="0"/>
              <a:t>that are both supportive </a:t>
            </a:r>
            <a:r>
              <a:rPr lang="en-GB" sz="2400" i="1" dirty="0"/>
              <a:t>and </a:t>
            </a:r>
            <a:r>
              <a:rPr lang="en-GB" sz="2400" i="1" dirty="0" smtClean="0"/>
              <a:t>challenging</a:t>
            </a:r>
            <a:endParaRPr lang="en-GB" sz="2400" i="1" dirty="0"/>
          </a:p>
          <a:p>
            <a:pPr>
              <a:spcBef>
                <a:spcPts val="0"/>
              </a:spcBef>
              <a:spcAft>
                <a:spcPts val="600"/>
              </a:spcAft>
            </a:pPr>
            <a:r>
              <a:rPr lang="en-GB" sz="2400" i="1" dirty="0" smtClean="0"/>
              <a:t>We </a:t>
            </a:r>
            <a:r>
              <a:rPr lang="en-GB" sz="2400" i="1" dirty="0"/>
              <a:t>can only support individuals if we work together to build and commit to a strong, financially viable </a:t>
            </a:r>
            <a:r>
              <a:rPr lang="en-GB" sz="2400" i="1" dirty="0" smtClean="0"/>
              <a:t>organisation</a:t>
            </a:r>
            <a:endParaRPr lang="en-GB" sz="2400" i="1" dirty="0"/>
          </a:p>
          <a:p>
            <a:pPr>
              <a:spcBef>
                <a:spcPts val="0"/>
              </a:spcBef>
              <a:spcAft>
                <a:spcPts val="600"/>
              </a:spcAft>
            </a:pPr>
            <a:r>
              <a:rPr lang="en-GB" sz="2400" i="1" dirty="0"/>
              <a:t>We must apply these principles in exactly the same way, to </a:t>
            </a:r>
            <a:r>
              <a:rPr lang="en-GB" sz="2400" i="1" dirty="0" smtClean="0"/>
              <a:t>staff</a:t>
            </a:r>
            <a:r>
              <a:rPr lang="en-GB" sz="2400" i="1" dirty="0"/>
              <a:t>, service users and others, </a:t>
            </a:r>
            <a:r>
              <a:rPr lang="en-GB" sz="2400" i="1" dirty="0" smtClean="0"/>
              <a:t>however </a:t>
            </a:r>
            <a:r>
              <a:rPr lang="en-GB" sz="2400" i="1" dirty="0"/>
              <a:t>challenging </a:t>
            </a:r>
            <a:r>
              <a:rPr lang="en-GB" sz="2400" i="1" dirty="0" smtClean="0"/>
              <a:t>it is”</a:t>
            </a:r>
            <a:endParaRPr lang="en-GB" sz="2400" i="1" dirty="0"/>
          </a:p>
        </p:txBody>
      </p:sp>
    </p:spTree>
    <p:extLst>
      <p:ext uri="{BB962C8B-B14F-4D97-AF65-F5344CB8AC3E}">
        <p14:creationId xmlns:p14="http://schemas.microsoft.com/office/powerpoint/2010/main" val="3191876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values</a:t>
            </a:r>
            <a:endParaRPr lang="en-GB" dirty="0"/>
          </a:p>
        </p:txBody>
      </p:sp>
      <p:sp>
        <p:nvSpPr>
          <p:cNvPr id="3" name="Content Placeholder 2"/>
          <p:cNvSpPr>
            <a:spLocks noGrp="1"/>
          </p:cNvSpPr>
          <p:nvPr>
            <p:ph idx="1"/>
          </p:nvPr>
        </p:nvSpPr>
        <p:spPr/>
        <p:txBody>
          <a:bodyPr/>
          <a:lstStyle/>
          <a:p>
            <a:pPr>
              <a:spcBef>
                <a:spcPts val="0"/>
              </a:spcBef>
              <a:spcAft>
                <a:spcPts val="600"/>
              </a:spcAft>
            </a:pPr>
            <a:r>
              <a:rPr lang="en-GB" sz="2400" i="1" dirty="0" smtClean="0"/>
              <a:t>“</a:t>
            </a:r>
            <a:r>
              <a:rPr lang="en-GB" sz="2400" i="1" dirty="0"/>
              <a:t>Care More: We’re in business to help customers when bad things happen. In these moments of truth, getting the best outcome for customers is our number one priority. We mobilise every resource and do everything we can to help.</a:t>
            </a:r>
          </a:p>
          <a:p>
            <a:pPr>
              <a:spcBef>
                <a:spcPts val="0"/>
              </a:spcBef>
              <a:spcAft>
                <a:spcPts val="600"/>
              </a:spcAft>
            </a:pPr>
            <a:r>
              <a:rPr lang="en-GB" sz="2400" i="1" dirty="0"/>
              <a:t>Never Rest: We're always looking to improve. We challenge ourselves to learn about the cutting edge and harness it. We challenge the status quo.</a:t>
            </a:r>
          </a:p>
          <a:p>
            <a:pPr>
              <a:spcBef>
                <a:spcPts val="0"/>
              </a:spcBef>
              <a:spcAft>
                <a:spcPts val="600"/>
              </a:spcAft>
            </a:pPr>
            <a:r>
              <a:rPr lang="en-GB" sz="2400" i="1" dirty="0"/>
              <a:t>Kill Complexity: Outstanding, cost-effective customer service. Simple.</a:t>
            </a:r>
          </a:p>
          <a:p>
            <a:pPr>
              <a:spcBef>
                <a:spcPts val="0"/>
              </a:spcBef>
              <a:spcAft>
                <a:spcPts val="600"/>
              </a:spcAft>
            </a:pPr>
            <a:r>
              <a:rPr lang="en-GB" sz="2400" i="1" dirty="0"/>
              <a:t>Create Legacy: We invest with courage to build a bright and sustainable future for all</a:t>
            </a:r>
            <a:r>
              <a:rPr lang="en-GB" sz="2400" i="1" dirty="0" smtClean="0"/>
              <a:t>.”</a:t>
            </a:r>
            <a:endParaRPr lang="en-GB" sz="2400" i="1" dirty="0"/>
          </a:p>
        </p:txBody>
      </p:sp>
    </p:spTree>
    <p:extLst>
      <p:ext uri="{BB962C8B-B14F-4D97-AF65-F5344CB8AC3E}">
        <p14:creationId xmlns:p14="http://schemas.microsoft.com/office/powerpoint/2010/main" val="3407398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values</a:t>
            </a:r>
            <a:endParaRPr lang="en-GB" dirty="0"/>
          </a:p>
        </p:txBody>
      </p:sp>
      <p:sp>
        <p:nvSpPr>
          <p:cNvPr id="3" name="Content Placeholder 2"/>
          <p:cNvSpPr>
            <a:spLocks noGrp="1"/>
          </p:cNvSpPr>
          <p:nvPr>
            <p:ph idx="1"/>
          </p:nvPr>
        </p:nvSpPr>
        <p:spPr>
          <a:xfrm>
            <a:off x="457200" y="1639341"/>
            <a:ext cx="8229600" cy="4525963"/>
          </a:xfrm>
        </p:spPr>
        <p:txBody>
          <a:bodyPr/>
          <a:lstStyle/>
          <a:p>
            <a:r>
              <a:rPr lang="en-GB" dirty="0" smtClean="0"/>
              <a:t>Describe day to day scenarios &amp; desired responses</a:t>
            </a:r>
          </a:p>
          <a:p>
            <a:r>
              <a:rPr lang="en-GB" dirty="0" smtClean="0"/>
              <a:t>Behaviours – what might staff be doing?</a:t>
            </a:r>
          </a:p>
          <a:p>
            <a:r>
              <a:rPr lang="en-GB" dirty="0" smtClean="0"/>
              <a:t>Behaviours – what might managers be doing?</a:t>
            </a:r>
          </a:p>
          <a:p>
            <a:r>
              <a:rPr lang="en-GB" dirty="0" smtClean="0"/>
              <a:t>What would customers &amp; others see?</a:t>
            </a:r>
          </a:p>
          <a:p>
            <a:r>
              <a:rPr lang="en-GB" dirty="0" smtClean="0"/>
              <a:t>What examples of ‘</a:t>
            </a:r>
            <a:r>
              <a:rPr lang="en-GB" dirty="0" err="1" smtClean="0"/>
              <a:t>mis</a:t>
            </a:r>
            <a:r>
              <a:rPr lang="en-GB" dirty="0" smtClean="0"/>
              <a:t>-matching’ could happen when we’re under pressure/stress?</a:t>
            </a:r>
            <a:endParaRPr lang="en-GB" dirty="0"/>
          </a:p>
        </p:txBody>
      </p:sp>
    </p:spTree>
    <p:extLst>
      <p:ext uri="{BB962C8B-B14F-4D97-AF65-F5344CB8AC3E}">
        <p14:creationId xmlns:p14="http://schemas.microsoft.com/office/powerpoint/2010/main" val="2002340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ethics code</a:t>
            </a:r>
            <a:endParaRPr lang="en-GB" dirty="0"/>
          </a:p>
        </p:txBody>
      </p:sp>
      <p:sp>
        <p:nvSpPr>
          <p:cNvPr id="4" name="Freeform 3"/>
          <p:cNvSpPr/>
          <p:nvPr/>
        </p:nvSpPr>
        <p:spPr>
          <a:xfrm>
            <a:off x="531334" y="2349389"/>
            <a:ext cx="5472608"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2. Define/refresh corporate values</a:t>
            </a:r>
            <a:endParaRPr lang="en-GB" sz="2800" dirty="0">
              <a:solidFill>
                <a:schemeClr val="bg1"/>
              </a:solidFill>
              <a:latin typeface="Calibri" panose="020F0502020204030204" pitchFamily="34" charset="0"/>
              <a:cs typeface="Calibri" panose="020F0502020204030204" pitchFamily="34" charset="0"/>
            </a:endParaRPr>
          </a:p>
        </p:txBody>
      </p:sp>
      <p:sp>
        <p:nvSpPr>
          <p:cNvPr id="5" name="Freeform 4"/>
          <p:cNvSpPr/>
          <p:nvPr/>
        </p:nvSpPr>
        <p:spPr>
          <a:xfrm>
            <a:off x="531334" y="3069469"/>
            <a:ext cx="604867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3. Translate into day to day behaviours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531334" y="3778916"/>
            <a:ext cx="648072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4. Drive/embody through your leadership</a:t>
            </a:r>
            <a:endParaRPr lang="en-GB" sz="2800" dirty="0">
              <a:solidFill>
                <a:schemeClr val="bg1"/>
              </a:solidFill>
              <a:latin typeface="Calibri" panose="020F0502020204030204" pitchFamily="34" charset="0"/>
              <a:cs typeface="Calibri" panose="020F0502020204030204" pitchFamily="34" charset="0"/>
            </a:endParaRPr>
          </a:p>
        </p:txBody>
      </p:sp>
      <p:sp>
        <p:nvSpPr>
          <p:cNvPr id="7" name="Freeform 6"/>
          <p:cNvSpPr/>
          <p:nvPr/>
        </p:nvSpPr>
        <p:spPr>
          <a:xfrm>
            <a:off x="531334" y="4505943"/>
            <a:ext cx="66967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5. Reinforce through other culture ‘carriers’</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531334" y="1652919"/>
            <a:ext cx="48965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1. Develop key areas of policy</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531335" y="5212622"/>
            <a:ext cx="5760639"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6. Review, measure, assess, publicise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1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sp>
        <p:nvSpPr>
          <p:cNvPr id="3" name="Content Placeholder 2"/>
          <p:cNvSpPr>
            <a:spLocks noGrp="1"/>
          </p:cNvSpPr>
          <p:nvPr>
            <p:ph idx="1"/>
          </p:nvPr>
        </p:nvSpPr>
        <p:spPr>
          <a:xfrm>
            <a:off x="457200" y="1600200"/>
            <a:ext cx="8507288" cy="4525963"/>
          </a:xfrm>
        </p:spPr>
        <p:txBody>
          <a:bodyPr/>
          <a:lstStyle/>
          <a:p>
            <a:r>
              <a:rPr lang="en-GB" dirty="0" smtClean="0"/>
              <a:t>What ‘ethical’ issues are raised?</a:t>
            </a:r>
          </a:p>
          <a:p>
            <a:r>
              <a:rPr lang="en-GB" dirty="0" smtClean="0"/>
              <a:t>What are the dilemmas?</a:t>
            </a:r>
          </a:p>
          <a:p>
            <a:r>
              <a:rPr lang="en-GB" dirty="0" smtClean="0"/>
              <a:t>Integrity/conflict between ‘stated’/‘real’ values?</a:t>
            </a:r>
          </a:p>
          <a:p>
            <a:r>
              <a:rPr lang="en-GB" dirty="0" smtClean="0"/>
              <a:t>How does leadership come across?</a:t>
            </a:r>
          </a:p>
          <a:p>
            <a:r>
              <a:rPr lang="en-GB" dirty="0" smtClean="0"/>
              <a:t>What compromises have been made?</a:t>
            </a:r>
          </a:p>
          <a:p>
            <a:r>
              <a:rPr lang="en-GB" dirty="0" smtClean="0"/>
              <a:t>What would you do as a leader?</a:t>
            </a:r>
            <a:endParaRPr lang="en-GB" dirty="0"/>
          </a:p>
        </p:txBody>
      </p:sp>
    </p:spTree>
    <p:extLst>
      <p:ext uri="{BB962C8B-B14F-4D97-AF65-F5344CB8AC3E}">
        <p14:creationId xmlns:p14="http://schemas.microsoft.com/office/powerpoint/2010/main" val="1816575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rightcove.vo.llnwd.net/e1/pd/1971571337001/1971571337001_3769822850001_01-Tom-Peters-1024x576.jpg?pubId=1971571337001"/>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l="22372" r="40242"/>
          <a:stretch/>
        </p:blipFill>
        <p:spPr bwMode="auto">
          <a:xfrm>
            <a:off x="1" y="1565735"/>
            <a:ext cx="3535560" cy="5319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The role of leadership</a:t>
            </a:r>
            <a:endParaRPr lang="en-GB" dirty="0"/>
          </a:p>
        </p:txBody>
      </p:sp>
      <p:sp>
        <p:nvSpPr>
          <p:cNvPr id="4" name="Freeform 3"/>
          <p:cNvSpPr/>
          <p:nvPr/>
        </p:nvSpPr>
        <p:spPr>
          <a:xfrm>
            <a:off x="2508478" y="1565736"/>
            <a:ext cx="6552728" cy="518457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marL="0" indent="0">
              <a:spcAft>
                <a:spcPts val="600"/>
              </a:spcAft>
              <a:buNone/>
            </a:pPr>
            <a:r>
              <a:rPr lang="en-GB" sz="2200" i="1" dirty="0" smtClean="0">
                <a:solidFill>
                  <a:schemeClr val="tx1"/>
                </a:solidFill>
                <a:latin typeface="Calibri" panose="020F0502020204030204" pitchFamily="34" charset="0"/>
                <a:cs typeface="Calibri" panose="020F0502020204030204" pitchFamily="34" charset="0"/>
              </a:rPr>
              <a:t>“Your </a:t>
            </a:r>
            <a:r>
              <a:rPr lang="en-GB" sz="2200" i="1" dirty="0">
                <a:solidFill>
                  <a:schemeClr val="tx1"/>
                </a:solidFill>
                <a:latin typeface="Calibri" panose="020F0502020204030204" pitchFamily="34" charset="0"/>
                <a:cs typeface="Calibri" panose="020F0502020204030204" pitchFamily="34" charset="0"/>
              </a:rPr>
              <a:t>minute-to-minute actions provide a living model of your vision.  Each day is marked by thousands of symbolic acts.  You’re spewing forth messages constantly. </a:t>
            </a:r>
            <a:endParaRPr lang="en-GB" sz="2200" dirty="0">
              <a:solidFill>
                <a:schemeClr val="tx1"/>
              </a:solidFill>
              <a:latin typeface="Calibri" panose="020F0502020204030204" pitchFamily="34" charset="0"/>
              <a:cs typeface="Calibri" panose="020F0502020204030204" pitchFamily="34" charset="0"/>
            </a:endParaRPr>
          </a:p>
          <a:p>
            <a:pPr marL="0" indent="0">
              <a:spcAft>
                <a:spcPts val="600"/>
              </a:spcAft>
              <a:buNone/>
            </a:pPr>
            <a:r>
              <a:rPr lang="en-GB" sz="2200" i="1" dirty="0">
                <a:solidFill>
                  <a:schemeClr val="tx1"/>
                </a:solidFill>
                <a:latin typeface="Calibri" panose="020F0502020204030204" pitchFamily="34" charset="0"/>
                <a:cs typeface="Calibri" panose="020F0502020204030204" pitchFamily="34" charset="0"/>
              </a:rPr>
              <a:t>Never doubt that you’ll send them, or that others will make a pattern from them.  You are a rich, daily pattern to others.  You must manage it, because people are ‘boss-watchers’. </a:t>
            </a:r>
            <a:endParaRPr lang="en-GB" sz="2200" dirty="0">
              <a:solidFill>
                <a:schemeClr val="tx1"/>
              </a:solidFill>
              <a:latin typeface="Calibri" panose="020F0502020204030204" pitchFamily="34" charset="0"/>
              <a:cs typeface="Calibri" panose="020F0502020204030204" pitchFamily="34" charset="0"/>
            </a:endParaRPr>
          </a:p>
          <a:p>
            <a:pPr marL="0" indent="0">
              <a:buNone/>
            </a:pPr>
            <a:r>
              <a:rPr lang="en-GB" sz="2200" i="1" dirty="0">
                <a:solidFill>
                  <a:schemeClr val="tx1"/>
                </a:solidFill>
                <a:latin typeface="Calibri" panose="020F0502020204030204" pitchFamily="34" charset="0"/>
                <a:cs typeface="Calibri" panose="020F0502020204030204" pitchFamily="34" charset="0"/>
              </a:rPr>
              <a:t>What you spend your time on (not what you talk about) will become people’s pre-occupation.  Understand the power of your smallest actions.  Amidst uncertainty, when people are </a:t>
            </a:r>
            <a:r>
              <a:rPr lang="en-GB" sz="2200" i="1" dirty="0" smtClean="0">
                <a:solidFill>
                  <a:schemeClr val="tx1"/>
                </a:solidFill>
                <a:latin typeface="Calibri" panose="020F0502020204030204" pitchFamily="34" charset="0"/>
                <a:cs typeface="Calibri" panose="020F0502020204030204" pitchFamily="34" charset="0"/>
              </a:rPr>
              <a:t>struggling </a:t>
            </a:r>
            <a:r>
              <a:rPr lang="en-GB" sz="2200" i="1" dirty="0">
                <a:solidFill>
                  <a:schemeClr val="tx1"/>
                </a:solidFill>
                <a:latin typeface="Calibri" panose="020F0502020204030204" pitchFamily="34" charset="0"/>
                <a:cs typeface="Calibri" panose="020F0502020204030204" pitchFamily="34" charset="0"/>
              </a:rPr>
              <a:t>to understand the world, their significance is monumental</a:t>
            </a:r>
            <a:r>
              <a:rPr lang="en-GB" sz="2200" i="1" dirty="0" smtClean="0">
                <a:solidFill>
                  <a:schemeClr val="tx1"/>
                </a:solidFill>
                <a:latin typeface="Calibri" panose="020F0502020204030204" pitchFamily="34" charset="0"/>
                <a:cs typeface="Calibri" panose="020F0502020204030204" pitchFamily="34" charset="0"/>
              </a:rPr>
              <a:t>.”</a:t>
            </a:r>
            <a:endParaRPr lang="en-GB" sz="2200" dirty="0">
              <a:solidFill>
                <a:schemeClr val="tx1"/>
              </a:solidFill>
              <a:latin typeface="Calibri" panose="020F0502020204030204" pitchFamily="34" charset="0"/>
              <a:cs typeface="Calibri" panose="020F0502020204030204" pitchFamily="34" charset="0"/>
            </a:endParaRPr>
          </a:p>
          <a:p>
            <a:pPr marL="0" indent="0">
              <a:buNone/>
            </a:pPr>
            <a:endParaRPr lang="en-GB" sz="1000" i="1" dirty="0">
              <a:solidFill>
                <a:schemeClr val="tx1"/>
              </a:solidFill>
              <a:latin typeface="Calibri" panose="020F0502020204030204" pitchFamily="34" charset="0"/>
              <a:cs typeface="Calibri" panose="020F0502020204030204" pitchFamily="34" charset="0"/>
            </a:endParaRPr>
          </a:p>
          <a:p>
            <a:pPr marL="0" indent="0">
              <a:buNone/>
            </a:pPr>
            <a:r>
              <a:rPr lang="en-GB" sz="2200" dirty="0" smtClean="0">
                <a:solidFill>
                  <a:schemeClr val="tx1"/>
                </a:solidFill>
                <a:latin typeface="Calibri" panose="020F0502020204030204" pitchFamily="34" charset="0"/>
                <a:cs typeface="Calibri" panose="020F0502020204030204" pitchFamily="34" charset="0"/>
              </a:rPr>
              <a:t>Tom Peters</a:t>
            </a:r>
            <a:endParaRPr lang="en-GB"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6531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4.bp.blogspot.com/-AkxTI5K7rAk/T1WeHLiwSDI/AAAAAAAAK5M/CUBKccadzGI/s1600/02-gandh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4375" r="19078" b="25321"/>
          <a:stretch/>
        </p:blipFill>
        <p:spPr bwMode="auto">
          <a:xfrm>
            <a:off x="3904725" y="1553526"/>
            <a:ext cx="3835627" cy="46837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The role of leadership</a:t>
            </a:r>
            <a:endParaRPr lang="en-GB" dirty="0"/>
          </a:p>
        </p:txBody>
      </p:sp>
      <p:sp>
        <p:nvSpPr>
          <p:cNvPr id="4" name="Freeform 3"/>
          <p:cNvSpPr/>
          <p:nvPr/>
        </p:nvSpPr>
        <p:spPr>
          <a:xfrm>
            <a:off x="539552" y="1853768"/>
            <a:ext cx="3456384" cy="287137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marL="0" indent="0">
              <a:spcAft>
                <a:spcPts val="600"/>
              </a:spcAft>
              <a:buNone/>
            </a:pPr>
            <a:r>
              <a:rPr lang="en-GB" sz="3200" i="1" dirty="0" smtClean="0">
                <a:solidFill>
                  <a:schemeClr val="tx1"/>
                </a:solidFill>
                <a:latin typeface="Calibri" panose="020F0502020204030204" pitchFamily="34" charset="0"/>
                <a:cs typeface="Calibri" panose="020F0502020204030204" pitchFamily="34" charset="0"/>
              </a:rPr>
              <a:t>“We must be the change we wish to see in the world.”</a:t>
            </a:r>
            <a:endParaRPr lang="en-GB" sz="3200" dirty="0">
              <a:solidFill>
                <a:schemeClr val="tx1"/>
              </a:solidFill>
              <a:latin typeface="Calibri" panose="020F0502020204030204" pitchFamily="34" charset="0"/>
              <a:cs typeface="Calibri" panose="020F0502020204030204" pitchFamily="34" charset="0"/>
            </a:endParaRPr>
          </a:p>
          <a:p>
            <a:pPr marL="0" indent="0">
              <a:buNone/>
            </a:pPr>
            <a:endParaRPr lang="en-GB" sz="1000" i="1" dirty="0">
              <a:solidFill>
                <a:schemeClr val="tx1"/>
              </a:solidFill>
              <a:latin typeface="Calibri" panose="020F0502020204030204" pitchFamily="34" charset="0"/>
              <a:cs typeface="Calibri" panose="020F0502020204030204" pitchFamily="34" charset="0"/>
            </a:endParaRPr>
          </a:p>
          <a:p>
            <a:pPr marL="0" indent="0">
              <a:buNone/>
            </a:pPr>
            <a:r>
              <a:rPr lang="en-GB" sz="2200" dirty="0" smtClean="0">
                <a:solidFill>
                  <a:schemeClr val="tx1"/>
                </a:solidFill>
                <a:latin typeface="Calibri" panose="020F0502020204030204" pitchFamily="34" charset="0"/>
                <a:cs typeface="Calibri" panose="020F0502020204030204" pitchFamily="34" charset="0"/>
              </a:rPr>
              <a:t>Mahatma Ghandi</a:t>
            </a:r>
            <a:endParaRPr lang="en-GB"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233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role in embedding values?</a:t>
            </a:r>
            <a:endParaRPr lang="en-GB" dirty="0"/>
          </a:p>
        </p:txBody>
      </p:sp>
      <p:sp>
        <p:nvSpPr>
          <p:cNvPr id="3" name="Content Placeholder 2"/>
          <p:cNvSpPr>
            <a:spLocks noGrp="1"/>
          </p:cNvSpPr>
          <p:nvPr>
            <p:ph idx="1"/>
          </p:nvPr>
        </p:nvSpPr>
        <p:spPr>
          <a:xfrm>
            <a:off x="457200" y="1268760"/>
            <a:ext cx="8229600" cy="4525963"/>
          </a:xfrm>
        </p:spPr>
        <p:txBody>
          <a:bodyPr/>
          <a:lstStyle/>
          <a:p>
            <a:r>
              <a:rPr lang="en-GB" sz="2800" dirty="0" smtClean="0"/>
              <a:t>Profile yourself/get feedback</a:t>
            </a:r>
          </a:p>
          <a:p>
            <a:r>
              <a:rPr lang="en-GB" sz="2800" dirty="0" smtClean="0"/>
              <a:t>Identify achievable change opportunities</a:t>
            </a:r>
          </a:p>
          <a:p>
            <a:r>
              <a:rPr lang="en-GB" sz="2800" dirty="0" smtClean="0"/>
              <a:t>Hunt out excuses to relate them to day to day issues</a:t>
            </a:r>
          </a:p>
          <a:p>
            <a:r>
              <a:rPr lang="en-GB" sz="2800" dirty="0" smtClean="0"/>
              <a:t>Tell stories – develop story telling skills</a:t>
            </a:r>
          </a:p>
          <a:p>
            <a:r>
              <a:rPr lang="en-GB" sz="2800" dirty="0" smtClean="0"/>
              <a:t>Give feedback to management colleagues</a:t>
            </a:r>
          </a:p>
          <a:p>
            <a:r>
              <a:rPr lang="en-GB" sz="2800" dirty="0" smtClean="0"/>
              <a:t>Deal with </a:t>
            </a:r>
            <a:r>
              <a:rPr lang="en-GB" sz="2800" dirty="0" err="1" smtClean="0"/>
              <a:t>mis</a:t>
            </a:r>
            <a:r>
              <a:rPr lang="en-GB" sz="2800" dirty="0" smtClean="0"/>
              <a:t>-matches personally &amp; overtly</a:t>
            </a:r>
          </a:p>
          <a:p>
            <a:r>
              <a:rPr lang="en-GB" sz="2800" dirty="0" smtClean="0"/>
              <a:t>Show how you use them to make decisions</a:t>
            </a:r>
          </a:p>
          <a:p>
            <a:r>
              <a:rPr lang="en-GB" sz="2800" dirty="0" smtClean="0"/>
              <a:t>Don’t exempt ANYONE</a:t>
            </a:r>
          </a:p>
          <a:p>
            <a:r>
              <a:rPr lang="en-GB" sz="2800" dirty="0" smtClean="0"/>
              <a:t>Celebrate positive examples</a:t>
            </a:r>
          </a:p>
          <a:p>
            <a:r>
              <a:rPr lang="en-GB" sz="2800" dirty="0" smtClean="0"/>
              <a:t>Don’t ever stop</a:t>
            </a:r>
          </a:p>
          <a:p>
            <a:endParaRPr lang="en-GB" sz="2800" dirty="0" smtClean="0"/>
          </a:p>
        </p:txBody>
      </p:sp>
    </p:spTree>
    <p:extLst>
      <p:ext uri="{BB962C8B-B14F-4D97-AF65-F5344CB8AC3E}">
        <p14:creationId xmlns:p14="http://schemas.microsoft.com/office/powerpoint/2010/main" val="406397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26103" t="1" r="33849" b="26880"/>
          <a:stretch/>
        </p:blipFill>
        <p:spPr bwMode="auto">
          <a:xfrm>
            <a:off x="4782934" y="2374046"/>
            <a:ext cx="4366029" cy="448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Leadership styles &amp; culture (HBR)</a:t>
            </a:r>
            <a:endParaRPr lang="en-GB" dirty="0"/>
          </a:p>
        </p:txBody>
      </p:sp>
      <p:sp>
        <p:nvSpPr>
          <p:cNvPr id="5" name="Freeform 4"/>
          <p:cNvSpPr/>
          <p:nvPr/>
        </p:nvSpPr>
        <p:spPr>
          <a:xfrm>
            <a:off x="179512" y="2800359"/>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Responsibility</a:t>
            </a:r>
            <a:endParaRPr lang="en-GB" sz="28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179512" y="3520439"/>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Standards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7" name="Freeform 6"/>
          <p:cNvSpPr/>
          <p:nvPr/>
        </p:nvSpPr>
        <p:spPr>
          <a:xfrm>
            <a:off x="179512" y="4229886"/>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Rewards</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179512" y="4956913"/>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Clarity</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179512" y="2103889"/>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Flexibility</a:t>
            </a:r>
            <a:endParaRPr lang="en-GB" sz="2800" dirty="0">
              <a:solidFill>
                <a:schemeClr val="bg1"/>
              </a:solidFill>
              <a:latin typeface="Calibri" panose="020F0502020204030204" pitchFamily="34" charset="0"/>
              <a:cs typeface="Calibri" panose="020F0502020204030204" pitchFamily="34" charset="0"/>
            </a:endParaRPr>
          </a:p>
        </p:txBody>
      </p:sp>
      <p:sp>
        <p:nvSpPr>
          <p:cNvPr id="10" name="Freeform 9"/>
          <p:cNvSpPr/>
          <p:nvPr/>
        </p:nvSpPr>
        <p:spPr>
          <a:xfrm>
            <a:off x="179513" y="5663592"/>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Commitment</a:t>
            </a:r>
            <a:endParaRPr lang="en-GB" sz="2800"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80208" y="1457488"/>
            <a:ext cx="8709051" cy="523220"/>
          </a:xfrm>
          <a:prstGeom prst="rect">
            <a:avLst/>
          </a:prstGeom>
          <a:noFill/>
        </p:spPr>
        <p:txBody>
          <a:bodyPr wrap="none" rtlCol="0">
            <a:spAutoFit/>
          </a:bodyPr>
          <a:lstStyle/>
          <a:p>
            <a:r>
              <a:rPr lang="en-GB" sz="2800" dirty="0" smtClean="0">
                <a:latin typeface="Calibri" panose="020F0502020204030204" pitchFamily="34" charset="0"/>
                <a:cs typeface="Calibri" panose="020F0502020204030204" pitchFamily="34" charset="0"/>
              </a:rPr>
              <a:t>1. What positive cultural features do we want to promote?</a:t>
            </a:r>
            <a:endParaRPr lang="en-GB" sz="2800" dirty="0">
              <a:latin typeface="Calibri" panose="020F0502020204030204" pitchFamily="34" charset="0"/>
              <a:cs typeface="Calibri" panose="020F0502020204030204" pitchFamily="34" charset="0"/>
            </a:endParaRPr>
          </a:p>
        </p:txBody>
      </p:sp>
      <p:sp>
        <p:nvSpPr>
          <p:cNvPr id="12" name="Freeform 11"/>
          <p:cNvSpPr/>
          <p:nvPr/>
        </p:nvSpPr>
        <p:spPr>
          <a:xfrm>
            <a:off x="2708176" y="2800359"/>
            <a:ext cx="3592016"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‘Ownership’ mentality</a:t>
            </a:r>
            <a:endParaRPr lang="en-GB" sz="2800" i="1" dirty="0">
              <a:solidFill>
                <a:schemeClr val="tx1"/>
              </a:solidFill>
              <a:latin typeface="Calibri" panose="020F0502020204030204" pitchFamily="34" charset="0"/>
              <a:cs typeface="Calibri" panose="020F0502020204030204" pitchFamily="34" charset="0"/>
            </a:endParaRPr>
          </a:p>
        </p:txBody>
      </p:sp>
      <p:sp>
        <p:nvSpPr>
          <p:cNvPr id="13" name="Freeform 12"/>
          <p:cNvSpPr/>
          <p:nvPr/>
        </p:nvSpPr>
        <p:spPr>
          <a:xfrm>
            <a:off x="2708176" y="3520439"/>
            <a:ext cx="40240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i="1" dirty="0" smtClean="0">
                <a:solidFill>
                  <a:schemeClr val="tx1"/>
                </a:solidFill>
                <a:latin typeface="Calibri" panose="020F0502020204030204" pitchFamily="34" charset="0"/>
                <a:cs typeface="Calibri" panose="020F0502020204030204" pitchFamily="34" charset="0"/>
              </a:rPr>
              <a:t>Clear expected standards</a:t>
            </a:r>
            <a:endParaRPr lang="en-GB" sz="2800" i="1" kern="1200" dirty="0">
              <a:solidFill>
                <a:schemeClr val="tx1"/>
              </a:solidFill>
              <a:latin typeface="Calibri" panose="020F0502020204030204" pitchFamily="34" charset="0"/>
              <a:cs typeface="Calibri" panose="020F0502020204030204" pitchFamily="34" charset="0"/>
            </a:endParaRPr>
          </a:p>
        </p:txBody>
      </p:sp>
      <p:sp>
        <p:nvSpPr>
          <p:cNvPr id="14" name="Freeform 13"/>
          <p:cNvSpPr/>
          <p:nvPr/>
        </p:nvSpPr>
        <p:spPr>
          <a:xfrm>
            <a:off x="2708176" y="4229886"/>
            <a:ext cx="560824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Accurate feedback linked to rewards</a:t>
            </a:r>
            <a:endParaRPr lang="en-GB" sz="2800" i="1" dirty="0">
              <a:solidFill>
                <a:schemeClr val="tx1"/>
              </a:solidFill>
              <a:latin typeface="Calibri" panose="020F0502020204030204" pitchFamily="34" charset="0"/>
              <a:cs typeface="Calibri" panose="020F0502020204030204" pitchFamily="34" charset="0"/>
            </a:endParaRPr>
          </a:p>
        </p:txBody>
      </p:sp>
      <p:sp>
        <p:nvSpPr>
          <p:cNvPr id="15" name="Freeform 14"/>
          <p:cNvSpPr/>
          <p:nvPr/>
        </p:nvSpPr>
        <p:spPr>
          <a:xfrm>
            <a:off x="2708176" y="4956913"/>
            <a:ext cx="589627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About mission/vision/values/strategy</a:t>
            </a:r>
            <a:endParaRPr lang="en-GB" sz="2800" i="1" dirty="0">
              <a:solidFill>
                <a:schemeClr val="tx1"/>
              </a:solidFill>
              <a:latin typeface="Calibri" panose="020F0502020204030204" pitchFamily="34" charset="0"/>
              <a:cs typeface="Calibri" panose="020F0502020204030204" pitchFamily="34" charset="0"/>
            </a:endParaRPr>
          </a:p>
        </p:txBody>
      </p:sp>
      <p:sp>
        <p:nvSpPr>
          <p:cNvPr id="16" name="Freeform 15"/>
          <p:cNvSpPr/>
          <p:nvPr/>
        </p:nvSpPr>
        <p:spPr>
          <a:xfrm>
            <a:off x="2708176" y="2103889"/>
            <a:ext cx="344800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Capacity to innovate</a:t>
            </a:r>
            <a:endParaRPr lang="en-GB" sz="2800" i="1" dirty="0">
              <a:solidFill>
                <a:schemeClr val="tx1"/>
              </a:solidFill>
              <a:latin typeface="Calibri" panose="020F0502020204030204" pitchFamily="34" charset="0"/>
              <a:cs typeface="Calibri" panose="020F0502020204030204" pitchFamily="34" charset="0"/>
            </a:endParaRPr>
          </a:p>
        </p:txBody>
      </p:sp>
      <p:sp>
        <p:nvSpPr>
          <p:cNvPr id="17" name="Freeform 16"/>
          <p:cNvSpPr/>
          <p:nvPr/>
        </p:nvSpPr>
        <p:spPr>
          <a:xfrm>
            <a:off x="2708177" y="5663592"/>
            <a:ext cx="6112296"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Own contribution to a common purpose</a:t>
            </a:r>
            <a:endParaRPr lang="en-GB" sz="280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21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 grpId="0"/>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we’ll address</a:t>
            </a:r>
            <a:endParaRPr lang="en-GB" dirty="0"/>
          </a:p>
        </p:txBody>
      </p:sp>
      <p:sp>
        <p:nvSpPr>
          <p:cNvPr id="3" name="Content Placeholder 2"/>
          <p:cNvSpPr>
            <a:spLocks noGrp="1"/>
          </p:cNvSpPr>
          <p:nvPr>
            <p:ph idx="1"/>
          </p:nvPr>
        </p:nvSpPr>
        <p:spPr>
          <a:xfrm>
            <a:off x="457200" y="1600200"/>
            <a:ext cx="8579296" cy="4525963"/>
          </a:xfrm>
        </p:spPr>
        <p:txBody>
          <a:bodyPr/>
          <a:lstStyle/>
          <a:p>
            <a:r>
              <a:rPr lang="en-GB" dirty="0" smtClean="0"/>
              <a:t>What does ‘business ethics’ mean?</a:t>
            </a:r>
          </a:p>
          <a:p>
            <a:r>
              <a:rPr lang="en-GB" dirty="0" smtClean="0"/>
              <a:t>What are the pros, cons and business impacts?</a:t>
            </a:r>
          </a:p>
          <a:p>
            <a:r>
              <a:rPr lang="en-GB" dirty="0" smtClean="0"/>
              <a:t>What are ethical dilemmas?</a:t>
            </a:r>
          </a:p>
          <a:p>
            <a:r>
              <a:rPr lang="en-GB" dirty="0" smtClean="0"/>
              <a:t>What should an ethics code contain?</a:t>
            </a:r>
          </a:p>
          <a:p>
            <a:r>
              <a:rPr lang="en-GB" dirty="0" smtClean="0"/>
              <a:t>What’s the place of values &amp; codes of conduct?</a:t>
            </a:r>
          </a:p>
          <a:p>
            <a:r>
              <a:rPr lang="en-GB" dirty="0" smtClean="0"/>
              <a:t>How can leadership help or hinder?</a:t>
            </a:r>
          </a:p>
          <a:p>
            <a:r>
              <a:rPr lang="en-GB" dirty="0" smtClean="0"/>
              <a:t>How do we make values ‘stick’ in the real world?</a:t>
            </a:r>
          </a:p>
          <a:p>
            <a:r>
              <a:rPr lang="en-GB" dirty="0" smtClean="0"/>
              <a:t>What are the opportunities for you?</a:t>
            </a:r>
            <a:endParaRPr lang="en-GB" dirty="0"/>
          </a:p>
        </p:txBody>
      </p:sp>
    </p:spTree>
    <p:extLst>
      <p:ext uri="{BB962C8B-B14F-4D97-AF65-F5344CB8AC3E}">
        <p14:creationId xmlns:p14="http://schemas.microsoft.com/office/powerpoint/2010/main" val="2520216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Leadership styles &amp; culture (HBR)</a:t>
            </a:r>
            <a:endParaRPr lang="en-GB" dirty="0"/>
          </a:p>
        </p:txBody>
      </p:sp>
      <p:sp>
        <p:nvSpPr>
          <p:cNvPr id="5" name="Freeform 4"/>
          <p:cNvSpPr/>
          <p:nvPr/>
        </p:nvSpPr>
        <p:spPr>
          <a:xfrm>
            <a:off x="179512" y="2903680"/>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Pace-setting</a:t>
            </a:r>
            <a:endParaRPr lang="en-GB" sz="28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179512" y="3623760"/>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Coaching</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179512" y="4365353"/>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Affiliative</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179512" y="2207210"/>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Commanding</a:t>
            </a:r>
            <a:endParaRPr lang="en-GB" sz="2800" dirty="0">
              <a:solidFill>
                <a:schemeClr val="bg1"/>
              </a:solidFill>
              <a:latin typeface="Calibri" panose="020F0502020204030204" pitchFamily="34" charset="0"/>
              <a:cs typeface="Calibri" panose="020F0502020204030204" pitchFamily="34" charset="0"/>
            </a:endParaRPr>
          </a:p>
        </p:txBody>
      </p:sp>
      <p:sp>
        <p:nvSpPr>
          <p:cNvPr id="10" name="Freeform 9"/>
          <p:cNvSpPr/>
          <p:nvPr/>
        </p:nvSpPr>
        <p:spPr>
          <a:xfrm>
            <a:off x="179513" y="5072032"/>
            <a:ext cx="237626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Visionary</a:t>
            </a:r>
            <a:endParaRPr lang="en-GB" sz="2800"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80208" y="1457488"/>
            <a:ext cx="8035661" cy="523220"/>
          </a:xfrm>
          <a:prstGeom prst="rect">
            <a:avLst/>
          </a:prstGeom>
          <a:noFill/>
        </p:spPr>
        <p:txBody>
          <a:bodyPr wrap="none" rtlCol="0">
            <a:spAutoFit/>
          </a:bodyPr>
          <a:lstStyle/>
          <a:p>
            <a:r>
              <a:rPr lang="en-GB" sz="2800" dirty="0">
                <a:latin typeface="Calibri" panose="020F0502020204030204" pitchFamily="34" charset="0"/>
                <a:cs typeface="Calibri" panose="020F0502020204030204" pitchFamily="34" charset="0"/>
              </a:rPr>
              <a:t>2</a:t>
            </a:r>
            <a:r>
              <a:rPr lang="en-GB" sz="2800" dirty="0" smtClean="0">
                <a:latin typeface="Calibri" panose="020F0502020204030204" pitchFamily="34" charset="0"/>
                <a:cs typeface="Calibri" panose="020F0502020204030204" pitchFamily="34" charset="0"/>
              </a:rPr>
              <a:t>. What impacts do leadership styles have on culture?</a:t>
            </a:r>
            <a:endParaRPr lang="en-GB" sz="2800" dirty="0">
              <a:latin typeface="Calibri" panose="020F0502020204030204" pitchFamily="34" charset="0"/>
              <a:cs typeface="Calibri" panose="020F0502020204030204" pitchFamily="34" charset="0"/>
            </a:endParaRPr>
          </a:p>
        </p:txBody>
      </p:sp>
      <p:sp>
        <p:nvSpPr>
          <p:cNvPr id="12" name="Freeform 11"/>
          <p:cNvSpPr/>
          <p:nvPr/>
        </p:nvSpPr>
        <p:spPr>
          <a:xfrm>
            <a:off x="2708176" y="2903680"/>
            <a:ext cx="366402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“Do what I do, now”</a:t>
            </a:r>
            <a:endParaRPr lang="en-GB" sz="2800" i="1" dirty="0">
              <a:solidFill>
                <a:schemeClr val="tx1"/>
              </a:solidFill>
              <a:latin typeface="Calibri" panose="020F0502020204030204" pitchFamily="34" charset="0"/>
              <a:cs typeface="Calibri" panose="020F0502020204030204" pitchFamily="34" charset="0"/>
            </a:endParaRPr>
          </a:p>
        </p:txBody>
      </p:sp>
      <p:sp>
        <p:nvSpPr>
          <p:cNvPr id="13" name="Freeform 12"/>
          <p:cNvSpPr/>
          <p:nvPr/>
        </p:nvSpPr>
        <p:spPr>
          <a:xfrm>
            <a:off x="2708176" y="3623760"/>
            <a:ext cx="366402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a:solidFill>
                  <a:schemeClr val="tx1"/>
                </a:solidFill>
                <a:latin typeface="Calibri" panose="020F0502020204030204" pitchFamily="34" charset="0"/>
                <a:cs typeface="Calibri" panose="020F0502020204030204" pitchFamily="34" charset="0"/>
              </a:rPr>
              <a:t>“What do you think?”</a:t>
            </a:r>
          </a:p>
        </p:txBody>
      </p:sp>
      <p:sp>
        <p:nvSpPr>
          <p:cNvPr id="15" name="Freeform 14"/>
          <p:cNvSpPr/>
          <p:nvPr/>
        </p:nvSpPr>
        <p:spPr>
          <a:xfrm>
            <a:off x="2708176" y="4365353"/>
            <a:ext cx="366402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“People come first”</a:t>
            </a:r>
            <a:endParaRPr lang="en-GB" sz="2800" i="1" dirty="0">
              <a:solidFill>
                <a:schemeClr val="tx1"/>
              </a:solidFill>
              <a:latin typeface="Calibri" panose="020F0502020204030204" pitchFamily="34" charset="0"/>
              <a:cs typeface="Calibri" panose="020F0502020204030204" pitchFamily="34" charset="0"/>
            </a:endParaRPr>
          </a:p>
        </p:txBody>
      </p:sp>
      <p:sp>
        <p:nvSpPr>
          <p:cNvPr id="16" name="Freeform 15"/>
          <p:cNvSpPr/>
          <p:nvPr/>
        </p:nvSpPr>
        <p:spPr>
          <a:xfrm>
            <a:off x="2708176" y="2207210"/>
            <a:ext cx="366402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“Do what I ask”</a:t>
            </a:r>
            <a:endParaRPr lang="en-GB" sz="2800" i="1" dirty="0">
              <a:solidFill>
                <a:schemeClr val="tx1"/>
              </a:solidFill>
              <a:latin typeface="Calibri" panose="020F0502020204030204" pitchFamily="34" charset="0"/>
              <a:cs typeface="Calibri" panose="020F0502020204030204" pitchFamily="34" charset="0"/>
            </a:endParaRPr>
          </a:p>
        </p:txBody>
      </p:sp>
      <p:sp>
        <p:nvSpPr>
          <p:cNvPr id="17" name="Freeform 16"/>
          <p:cNvSpPr/>
          <p:nvPr/>
        </p:nvSpPr>
        <p:spPr>
          <a:xfrm>
            <a:off x="2708177" y="5072032"/>
            <a:ext cx="3664023"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i="1" dirty="0" smtClean="0">
                <a:solidFill>
                  <a:schemeClr val="tx1"/>
                </a:solidFill>
                <a:latin typeface="Calibri" panose="020F0502020204030204" pitchFamily="34" charset="0"/>
                <a:cs typeface="Calibri" panose="020F0502020204030204" pitchFamily="34" charset="0"/>
              </a:rPr>
              <a:t>“Come with me”</a:t>
            </a:r>
            <a:endParaRPr lang="en-GB" sz="2800" i="1" dirty="0">
              <a:solidFill>
                <a:schemeClr val="tx1"/>
              </a:solidFill>
              <a:latin typeface="Calibri" panose="020F0502020204030204" pitchFamily="34" charset="0"/>
              <a:cs typeface="Calibri" panose="020F0502020204030204" pitchFamily="34" charset="0"/>
            </a:endParaRPr>
          </a:p>
        </p:txBody>
      </p:sp>
      <p:sp>
        <p:nvSpPr>
          <p:cNvPr id="11" name="Cross 10"/>
          <p:cNvSpPr/>
          <p:nvPr/>
        </p:nvSpPr>
        <p:spPr>
          <a:xfrm>
            <a:off x="7236296" y="3623760"/>
            <a:ext cx="576064" cy="573720"/>
          </a:xfrm>
          <a:prstGeom prst="plus">
            <a:avLst/>
          </a:prstGeom>
          <a:solidFill>
            <a:srgbClr val="00B050"/>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ross 18"/>
          <p:cNvSpPr/>
          <p:nvPr/>
        </p:nvSpPr>
        <p:spPr>
          <a:xfrm>
            <a:off x="7236296" y="4365353"/>
            <a:ext cx="576064" cy="573720"/>
          </a:xfrm>
          <a:prstGeom prst="plus">
            <a:avLst/>
          </a:prstGeom>
          <a:solidFill>
            <a:srgbClr val="00B050"/>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ross 19"/>
          <p:cNvSpPr/>
          <p:nvPr/>
        </p:nvSpPr>
        <p:spPr>
          <a:xfrm>
            <a:off x="7236296" y="5087528"/>
            <a:ext cx="576064" cy="573720"/>
          </a:xfrm>
          <a:prstGeom prst="plus">
            <a:avLst/>
          </a:prstGeom>
          <a:solidFill>
            <a:srgbClr val="00B050"/>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ross 20"/>
          <p:cNvSpPr/>
          <p:nvPr/>
        </p:nvSpPr>
        <p:spPr>
          <a:xfrm>
            <a:off x="8011544" y="5087528"/>
            <a:ext cx="576064" cy="573720"/>
          </a:xfrm>
          <a:prstGeom prst="plus">
            <a:avLst/>
          </a:prstGeom>
          <a:solidFill>
            <a:srgbClr val="00B050"/>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236296" y="2380193"/>
            <a:ext cx="576064" cy="216024"/>
          </a:xfrm>
          <a:prstGeom prst="rect">
            <a:avLst/>
          </a:prstGeom>
          <a:solidFill>
            <a:srgbClr val="FF0000"/>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011544" y="2380193"/>
            <a:ext cx="576064" cy="216024"/>
          </a:xfrm>
          <a:prstGeom prst="rect">
            <a:avLst/>
          </a:prstGeom>
          <a:solidFill>
            <a:srgbClr val="FF0000"/>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236296" y="3082528"/>
            <a:ext cx="576064" cy="216024"/>
          </a:xfrm>
          <a:prstGeom prst="rect">
            <a:avLst/>
          </a:prstGeom>
          <a:solidFill>
            <a:srgbClr val="FF0000"/>
          </a:solidFill>
          <a:ln>
            <a:noFill/>
          </a:ln>
          <a:scene3d>
            <a:camera prst="orthographicFront"/>
            <a:lightRig rig="balance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774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3" grpId="0" animBg="1"/>
      <p:bldP spid="15" grpId="0" animBg="1"/>
      <p:bldP spid="16" grpId="0" animBg="1"/>
      <p:bldP spid="17" grpId="0" animBg="1"/>
      <p:bldP spid="11" grpId="0" animBg="1"/>
      <p:bldP spid="19" grpId="0" animBg="1"/>
      <p:bldP spid="20" grpId="0" animBg="1"/>
      <p:bldP spid="21" grpId="0" animBg="1"/>
      <p:bldP spid="22" grpId="0" animBg="1"/>
      <p:bldP spid="23" grpId="0" animBg="1"/>
      <p:bldP spid="2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Emotional intelligence</a:t>
            </a:r>
            <a:endParaRPr lang="en-GB" dirty="0"/>
          </a:p>
        </p:txBody>
      </p:sp>
      <p:sp>
        <p:nvSpPr>
          <p:cNvPr id="5" name="Freeform 4"/>
          <p:cNvSpPr/>
          <p:nvPr/>
        </p:nvSpPr>
        <p:spPr>
          <a:xfrm>
            <a:off x="1933526" y="4309454"/>
            <a:ext cx="3502570" cy="216304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spcAft>
                <a:spcPts val="600"/>
              </a:spcAft>
            </a:pPr>
            <a:r>
              <a:rPr lang="en-GB" sz="2400" i="1" dirty="0" smtClean="0">
                <a:latin typeface="Calibri" panose="020F0502020204030204" pitchFamily="34" charset="0"/>
                <a:cs typeface="Calibri" panose="020F0502020204030204" pitchFamily="34" charset="0"/>
              </a:rPr>
              <a:t>“…I’m more likely to be able to make choices about what I do &amp; say ‘in the moment’…”</a:t>
            </a:r>
            <a:endParaRPr lang="en-GB" sz="2400" i="1" dirty="0">
              <a:latin typeface="Calibri" panose="020F0502020204030204" pitchFamily="34" charset="0"/>
              <a:cs typeface="Calibri" panose="020F0502020204030204" pitchFamily="34" charset="0"/>
            </a:endParaRPr>
          </a:p>
        </p:txBody>
      </p:sp>
      <p:sp>
        <p:nvSpPr>
          <p:cNvPr id="7" name="Freeform 6"/>
          <p:cNvSpPr/>
          <p:nvPr/>
        </p:nvSpPr>
        <p:spPr>
          <a:xfrm>
            <a:off x="5460673" y="4281609"/>
            <a:ext cx="3502570" cy="2190891"/>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r>
              <a:rPr lang="en-GB" sz="2400" i="1" dirty="0" smtClean="0">
                <a:solidFill>
                  <a:schemeClr val="tx1"/>
                </a:solidFill>
                <a:latin typeface="Calibri" panose="020F0502020204030204" pitchFamily="34" charset="0"/>
                <a:cs typeface="Calibri" panose="020F0502020204030204" pitchFamily="34" charset="0"/>
              </a:rPr>
              <a:t>“…and increase my ability to influence &amp; manage relationships with others”</a:t>
            </a:r>
            <a:endParaRPr lang="en-GB" sz="2400" i="1"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3408738" y="1412776"/>
            <a:ext cx="718466" cy="523220"/>
          </a:xfrm>
          <a:prstGeom prst="rect">
            <a:avLst/>
          </a:prstGeom>
          <a:solidFill>
            <a:schemeClr val="bg1"/>
          </a:solidFill>
        </p:spPr>
        <p:txBody>
          <a:bodyPr wrap="none" rtlCol="0">
            <a:spAutoFit/>
          </a:bodyPr>
          <a:lstStyle/>
          <a:p>
            <a:pPr algn="ctr"/>
            <a:r>
              <a:rPr lang="en-GB" sz="2800" dirty="0" smtClean="0">
                <a:latin typeface="Calibri" panose="020F0502020204030204" pitchFamily="34" charset="0"/>
                <a:cs typeface="Calibri" panose="020F0502020204030204" pitchFamily="34" charset="0"/>
              </a:rPr>
              <a:t>Self</a:t>
            </a:r>
            <a:endParaRPr lang="en-GB" sz="2800" dirty="0">
              <a:latin typeface="Calibri" panose="020F0502020204030204" pitchFamily="34" charset="0"/>
              <a:cs typeface="Calibri" panose="020F0502020204030204" pitchFamily="34" charset="0"/>
            </a:endParaRPr>
          </a:p>
        </p:txBody>
      </p:sp>
      <p:sp>
        <p:nvSpPr>
          <p:cNvPr id="11" name="TextBox 10"/>
          <p:cNvSpPr txBox="1"/>
          <p:nvPr/>
        </p:nvSpPr>
        <p:spPr>
          <a:xfrm>
            <a:off x="-2179" y="2080012"/>
            <a:ext cx="1909883" cy="523220"/>
          </a:xfrm>
          <a:prstGeom prst="rect">
            <a:avLst/>
          </a:prstGeom>
          <a:solidFill>
            <a:schemeClr val="bg1"/>
          </a:solidFill>
        </p:spPr>
        <p:txBody>
          <a:bodyPr wrap="none" rtlCol="0">
            <a:spAutoFit/>
          </a:bodyPr>
          <a:lstStyle/>
          <a:p>
            <a:pPr algn="ctr"/>
            <a:r>
              <a:rPr lang="en-GB" sz="2800" dirty="0" smtClean="0">
                <a:latin typeface="Calibri" panose="020F0502020204030204" pitchFamily="34" charset="0"/>
                <a:cs typeface="Calibri" panose="020F0502020204030204" pitchFamily="34" charset="0"/>
              </a:rPr>
              <a:t>Recognition</a:t>
            </a:r>
            <a:endParaRPr lang="en-GB" sz="2800" dirty="0">
              <a:latin typeface="Calibri" panose="020F0502020204030204" pitchFamily="34" charset="0"/>
              <a:cs typeface="Calibri" panose="020F0502020204030204" pitchFamily="34" charset="0"/>
            </a:endParaRPr>
          </a:p>
        </p:txBody>
      </p:sp>
      <p:sp>
        <p:nvSpPr>
          <p:cNvPr id="53" name="TextBox 52"/>
          <p:cNvSpPr txBox="1"/>
          <p:nvPr/>
        </p:nvSpPr>
        <p:spPr>
          <a:xfrm>
            <a:off x="80173" y="4797152"/>
            <a:ext cx="1739579" cy="523220"/>
          </a:xfrm>
          <a:prstGeom prst="rect">
            <a:avLst/>
          </a:prstGeom>
          <a:solidFill>
            <a:schemeClr val="bg1"/>
          </a:solidFill>
        </p:spPr>
        <p:txBody>
          <a:bodyPr wrap="none" rtlCol="0">
            <a:spAutoFit/>
          </a:bodyPr>
          <a:lstStyle/>
          <a:p>
            <a:pPr algn="ctr"/>
            <a:r>
              <a:rPr lang="en-GB" sz="2800" dirty="0" smtClean="0">
                <a:latin typeface="Calibri" panose="020F0502020204030204" pitchFamily="34" charset="0"/>
                <a:cs typeface="Calibri" panose="020F0502020204030204" pitchFamily="34" charset="0"/>
              </a:rPr>
              <a:t>Regulation</a:t>
            </a:r>
            <a:endParaRPr lang="en-GB" sz="2800" dirty="0">
              <a:latin typeface="Calibri" panose="020F0502020204030204" pitchFamily="34" charset="0"/>
              <a:cs typeface="Calibri" panose="020F0502020204030204" pitchFamily="34" charset="0"/>
            </a:endParaRPr>
          </a:p>
        </p:txBody>
      </p:sp>
      <p:sp>
        <p:nvSpPr>
          <p:cNvPr id="55" name="TextBox 54"/>
          <p:cNvSpPr txBox="1"/>
          <p:nvPr/>
        </p:nvSpPr>
        <p:spPr>
          <a:xfrm>
            <a:off x="6700080" y="1412776"/>
            <a:ext cx="1026243" cy="523220"/>
          </a:xfrm>
          <a:prstGeom prst="rect">
            <a:avLst/>
          </a:prstGeom>
          <a:solidFill>
            <a:schemeClr val="bg1"/>
          </a:solidFill>
        </p:spPr>
        <p:txBody>
          <a:bodyPr wrap="none" rtlCol="0">
            <a:spAutoFit/>
          </a:bodyPr>
          <a:lstStyle/>
          <a:p>
            <a:pPr algn="ctr"/>
            <a:r>
              <a:rPr lang="en-GB" sz="2800" dirty="0" smtClean="0">
                <a:latin typeface="Calibri" panose="020F0502020204030204" pitchFamily="34" charset="0"/>
                <a:cs typeface="Calibri" panose="020F0502020204030204" pitchFamily="34" charset="0"/>
              </a:rPr>
              <a:t>Social</a:t>
            </a:r>
            <a:endParaRPr lang="en-GB" sz="2800" dirty="0">
              <a:latin typeface="Calibri" panose="020F0502020204030204" pitchFamily="34" charset="0"/>
              <a:cs typeface="Calibri" panose="020F0502020204030204" pitchFamily="34" charset="0"/>
            </a:endParaRPr>
          </a:p>
        </p:txBody>
      </p:sp>
      <p:sp>
        <p:nvSpPr>
          <p:cNvPr id="4" name="Freeform 3"/>
          <p:cNvSpPr/>
          <p:nvPr/>
        </p:nvSpPr>
        <p:spPr>
          <a:xfrm>
            <a:off x="5461918" y="2074838"/>
            <a:ext cx="3502570" cy="216304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spcAft>
                <a:spcPts val="600"/>
              </a:spcAft>
            </a:pPr>
            <a:r>
              <a:rPr lang="en-GB" sz="2400" i="1" dirty="0" smtClean="0">
                <a:latin typeface="Calibri" panose="020F0502020204030204" pitchFamily="34" charset="0"/>
                <a:cs typeface="Calibri" panose="020F0502020204030204" pitchFamily="34" charset="0"/>
              </a:rPr>
              <a:t>“…which will help me to be more attuned to what’s going on around me…”</a:t>
            </a:r>
            <a:endParaRPr lang="en-GB" sz="2400" i="1" dirty="0">
              <a:latin typeface="Calibri" panose="020F0502020204030204" pitchFamily="34" charset="0"/>
              <a:cs typeface="Calibri" panose="020F0502020204030204" pitchFamily="34" charset="0"/>
            </a:endParaRPr>
          </a:p>
        </p:txBody>
      </p:sp>
      <p:sp>
        <p:nvSpPr>
          <p:cNvPr id="6" name="Freeform 5"/>
          <p:cNvSpPr/>
          <p:nvPr/>
        </p:nvSpPr>
        <p:spPr>
          <a:xfrm>
            <a:off x="1933526" y="2076657"/>
            <a:ext cx="3502570" cy="2190891"/>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spcAft>
                <a:spcPts val="600"/>
              </a:spcAft>
            </a:pPr>
            <a:r>
              <a:rPr lang="en-GB" sz="2400" i="1" dirty="0" smtClean="0">
                <a:solidFill>
                  <a:schemeClr val="tx1"/>
                </a:solidFill>
                <a:latin typeface="Calibri" panose="020F0502020204030204" pitchFamily="34" charset="0"/>
                <a:cs typeface="Calibri" panose="020F0502020204030204" pitchFamily="34" charset="0"/>
              </a:rPr>
              <a:t>“If I’m aware of my thoughts, feelings, actions &amp; their impact…”</a:t>
            </a:r>
            <a:endParaRPr lang="en-GB" sz="2400" i="1" dirty="0">
              <a:solidFill>
                <a:schemeClr val="tx1"/>
              </a:solidFill>
              <a:latin typeface="Calibri" panose="020F0502020204030204" pitchFamily="34" charset="0"/>
              <a:cs typeface="Calibri" panose="020F0502020204030204" pitchFamily="34" charset="0"/>
            </a:endParaRPr>
          </a:p>
        </p:txBody>
      </p:sp>
      <p:sp>
        <p:nvSpPr>
          <p:cNvPr id="12" name="Down Arrow 11"/>
          <p:cNvSpPr/>
          <p:nvPr/>
        </p:nvSpPr>
        <p:spPr>
          <a:xfrm>
            <a:off x="3507195" y="3952220"/>
            <a:ext cx="338402" cy="720080"/>
          </a:xfrm>
          <a:prstGeom prst="downArrow">
            <a:avLst/>
          </a:prstGeom>
          <a:solidFill>
            <a:srgbClr val="FFC000"/>
          </a:solidFill>
        </p:spPr>
        <p:txBody>
          <a:bodyPr wrap="square" rtlCol="0" anchor="ctr">
            <a:spAutoFit/>
          </a:bodyPr>
          <a:lstStyle/>
          <a:p>
            <a:pPr algn="ctr" fontAlgn="auto">
              <a:spcBef>
                <a:spcPct val="20000"/>
              </a:spcBef>
              <a:spcAft>
                <a:spcPts val="0"/>
              </a:spcAft>
            </a:pPr>
            <a:endParaRPr lang="en-GB" sz="2400" dirty="0">
              <a:solidFill>
                <a:srgbClr val="000000"/>
              </a:solidFill>
              <a:latin typeface="Arial" panose="020B0604020202020204" pitchFamily="34" charset="0"/>
              <a:cs typeface="Arial" panose="020B0604020202020204" pitchFamily="34" charset="0"/>
            </a:endParaRPr>
          </a:p>
        </p:txBody>
      </p:sp>
      <p:sp>
        <p:nvSpPr>
          <p:cNvPr id="15" name="Down Arrow 14"/>
          <p:cNvSpPr/>
          <p:nvPr/>
        </p:nvSpPr>
        <p:spPr>
          <a:xfrm>
            <a:off x="7041910" y="3952220"/>
            <a:ext cx="338402" cy="720080"/>
          </a:xfrm>
          <a:prstGeom prst="downArrow">
            <a:avLst/>
          </a:prstGeom>
          <a:solidFill>
            <a:srgbClr val="FFC000"/>
          </a:solidFill>
        </p:spPr>
        <p:txBody>
          <a:bodyPr wrap="square" rtlCol="0" anchor="ctr">
            <a:spAutoFit/>
          </a:bodyPr>
          <a:lstStyle/>
          <a:p>
            <a:pPr algn="ctr" fontAlgn="auto">
              <a:spcBef>
                <a:spcPct val="20000"/>
              </a:spcBef>
              <a:spcAft>
                <a:spcPts val="0"/>
              </a:spcAft>
            </a:pPr>
            <a:endParaRPr lang="en-GB" sz="2400" dirty="0">
              <a:solidFill>
                <a:srgbClr val="000000"/>
              </a:solidFill>
              <a:latin typeface="Arial" panose="020B0604020202020204" pitchFamily="34" charset="0"/>
              <a:cs typeface="Arial" panose="020B0604020202020204" pitchFamily="34" charset="0"/>
            </a:endParaRPr>
          </a:p>
        </p:txBody>
      </p:sp>
      <p:sp>
        <p:nvSpPr>
          <p:cNvPr id="16" name="Down Arrow 15"/>
          <p:cNvSpPr/>
          <p:nvPr/>
        </p:nvSpPr>
        <p:spPr>
          <a:xfrm rot="16200000">
            <a:off x="5186128" y="3081056"/>
            <a:ext cx="338402" cy="720080"/>
          </a:xfrm>
          <a:prstGeom prst="downArrow">
            <a:avLst/>
          </a:prstGeom>
          <a:solidFill>
            <a:srgbClr val="FFC000"/>
          </a:solidFill>
        </p:spPr>
        <p:txBody>
          <a:bodyPr wrap="square" rtlCol="0" anchor="ctr">
            <a:spAutoFit/>
          </a:bodyPr>
          <a:lstStyle/>
          <a:p>
            <a:pPr algn="ctr" fontAlgn="auto">
              <a:spcBef>
                <a:spcPct val="20000"/>
              </a:spcBef>
              <a:spcAft>
                <a:spcPts val="0"/>
              </a:spcAft>
            </a:pPr>
            <a:endParaRPr lang="en-GB" sz="2400" dirty="0">
              <a:solidFill>
                <a:srgbClr val="000000"/>
              </a:solidFill>
              <a:latin typeface="Arial" panose="020B0604020202020204" pitchFamily="34" charset="0"/>
              <a:cs typeface="Arial" panose="020B0604020202020204" pitchFamily="34" charset="0"/>
            </a:endParaRPr>
          </a:p>
        </p:txBody>
      </p:sp>
      <p:sp>
        <p:nvSpPr>
          <p:cNvPr id="14" name="Rectangle 13"/>
          <p:cNvSpPr/>
          <p:nvPr/>
        </p:nvSpPr>
        <p:spPr>
          <a:xfrm>
            <a:off x="4974663" y="3357106"/>
            <a:ext cx="190201" cy="1296144"/>
          </a:xfrm>
          <a:prstGeom prst="rect">
            <a:avLst/>
          </a:prstGeom>
          <a:solidFill>
            <a:srgbClr val="FFC000"/>
          </a:solidFill>
        </p:spPr>
        <p:txBody>
          <a:bodyPr wrap="square" rtlCol="0" anchor="ctr">
            <a:spAutoFit/>
          </a:bodyPr>
          <a:lstStyle/>
          <a:p>
            <a:pPr algn="ctr" fontAlgn="auto">
              <a:spcBef>
                <a:spcPct val="20000"/>
              </a:spcBef>
              <a:spcAft>
                <a:spcPts val="0"/>
              </a:spcAft>
            </a:pPr>
            <a:endParaRPr lang="en-GB"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288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Employee engagement</a:t>
            </a:r>
            <a:endParaRPr lang="en-GB" dirty="0"/>
          </a:p>
        </p:txBody>
      </p:sp>
      <p:sp>
        <p:nvSpPr>
          <p:cNvPr id="5" name="Freeform 4"/>
          <p:cNvSpPr/>
          <p:nvPr/>
        </p:nvSpPr>
        <p:spPr>
          <a:xfrm>
            <a:off x="251128" y="1916832"/>
            <a:ext cx="8497336" cy="4042445"/>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spcAft>
                <a:spcPts val="1200"/>
              </a:spcAft>
            </a:pPr>
            <a:r>
              <a:rPr lang="en-GB" sz="2800" i="1" dirty="0">
                <a:latin typeface="Calibri" panose="020F0502020204030204" pitchFamily="34" charset="0"/>
                <a:cs typeface="Calibri" panose="020F0502020204030204" pitchFamily="34" charset="0"/>
              </a:rPr>
              <a:t>“A positive attitude held by the employee towards the organisation and its values. An engaged employee is aware of the business context, and works with colleagues to improve performance within the job for the benefit of the organisation. The organisation must work to develop and nurture engagement, which requires a two-way relationship between employee and employer.” </a:t>
            </a:r>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(Institute of Employment Studies)</a:t>
            </a:r>
          </a:p>
        </p:txBody>
      </p:sp>
    </p:spTree>
    <p:extLst>
      <p:ext uri="{BB962C8B-B14F-4D97-AF65-F5344CB8AC3E}">
        <p14:creationId xmlns:p14="http://schemas.microsoft.com/office/powerpoint/2010/main" val="7732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223707" y="2368159"/>
            <a:ext cx="0" cy="4320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55955" y="2382494"/>
            <a:ext cx="0" cy="4320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68840" y="2386105"/>
            <a:ext cx="0" cy="4320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20293" y="2373832"/>
            <a:ext cx="0" cy="4320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92006" y="1941784"/>
            <a:ext cx="0" cy="43204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Employee engagement (</a:t>
            </a:r>
            <a:r>
              <a:rPr lang="en-GB" dirty="0" err="1" smtClean="0"/>
              <a:t>McCleod</a:t>
            </a:r>
            <a:r>
              <a:rPr lang="en-GB" dirty="0" smtClean="0"/>
              <a:t>)</a:t>
            </a:r>
            <a:endParaRPr lang="en-GB" dirty="0"/>
          </a:p>
        </p:txBody>
      </p:sp>
      <p:sp>
        <p:nvSpPr>
          <p:cNvPr id="7" name="Freeform 6"/>
          <p:cNvSpPr/>
          <p:nvPr/>
        </p:nvSpPr>
        <p:spPr>
          <a:xfrm>
            <a:off x="152216" y="2805244"/>
            <a:ext cx="2142982" cy="129614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Strategic narrative</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2384464" y="2805244"/>
            <a:ext cx="2142982" cy="129614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Engaging managers</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4616712" y="2786559"/>
            <a:ext cx="2142982" cy="129614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Employee voice</a:t>
            </a:r>
            <a:endParaRPr lang="en-GB" sz="2800" dirty="0">
              <a:solidFill>
                <a:schemeClr val="bg1"/>
              </a:solidFill>
              <a:latin typeface="Calibri" panose="020F0502020204030204" pitchFamily="34" charset="0"/>
              <a:cs typeface="Calibri" panose="020F0502020204030204" pitchFamily="34" charset="0"/>
            </a:endParaRPr>
          </a:p>
        </p:txBody>
      </p:sp>
      <p:sp>
        <p:nvSpPr>
          <p:cNvPr id="10" name="Freeform 9"/>
          <p:cNvSpPr/>
          <p:nvPr/>
        </p:nvSpPr>
        <p:spPr>
          <a:xfrm>
            <a:off x="6848802" y="2786559"/>
            <a:ext cx="2142982" cy="129614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Organisation integrity</a:t>
            </a:r>
            <a:endParaRPr lang="en-GB" sz="2800" dirty="0">
              <a:solidFill>
                <a:schemeClr val="bg1"/>
              </a:solidFill>
              <a:latin typeface="Calibri" panose="020F0502020204030204" pitchFamily="34" charset="0"/>
              <a:cs typeface="Calibri" panose="020F0502020204030204" pitchFamily="34" charset="0"/>
            </a:endParaRPr>
          </a:p>
        </p:txBody>
      </p:sp>
      <p:cxnSp>
        <p:nvCxnSpPr>
          <p:cNvPr id="13" name="Straight Connector 12"/>
          <p:cNvCxnSpPr/>
          <p:nvPr/>
        </p:nvCxnSpPr>
        <p:spPr>
          <a:xfrm flipH="1">
            <a:off x="1215008" y="2382494"/>
            <a:ext cx="670528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165189" y="1340768"/>
            <a:ext cx="676875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lnSpc>
                <a:spcPct val="90000"/>
              </a:lnSpc>
              <a:spcAft>
                <a:spcPct val="35000"/>
              </a:spcAft>
            </a:pPr>
            <a:r>
              <a:rPr lang="en-GB" sz="2800" dirty="0" smtClean="0">
                <a:solidFill>
                  <a:schemeClr val="tx1"/>
                </a:solidFill>
                <a:latin typeface="Calibri" panose="020F0502020204030204" pitchFamily="34" charset="0"/>
                <a:cs typeface="Calibri" panose="020F0502020204030204" pitchFamily="34" charset="0"/>
              </a:rPr>
              <a:t>The four ‘Pillars of Employee Engagement’</a:t>
            </a:r>
            <a:endParaRPr lang="en-GB" sz="2800" dirty="0">
              <a:solidFill>
                <a:schemeClr val="tx1"/>
              </a:solidFill>
              <a:latin typeface="Calibri" panose="020F0502020204030204" pitchFamily="34" charset="0"/>
              <a:cs typeface="Calibri" panose="020F0502020204030204" pitchFamily="34" charset="0"/>
            </a:endParaRPr>
          </a:p>
        </p:txBody>
      </p:sp>
      <p:sp>
        <p:nvSpPr>
          <p:cNvPr id="4" name="TextBox 3"/>
          <p:cNvSpPr txBox="1"/>
          <p:nvPr/>
        </p:nvSpPr>
        <p:spPr>
          <a:xfrm>
            <a:off x="152216" y="4293096"/>
            <a:ext cx="2142983" cy="1938992"/>
          </a:xfrm>
          <a:prstGeom prst="rect">
            <a:avLst/>
          </a:prstGeom>
          <a:noFill/>
        </p:spPr>
        <p:txBody>
          <a:bodyPr wrap="square" rtlCol="0">
            <a:spAutoFit/>
          </a:bodyPr>
          <a:lstStyle/>
          <a:p>
            <a:pPr algn="ctr"/>
            <a:r>
              <a:rPr lang="en-GB" sz="2400" i="1" dirty="0" smtClean="0">
                <a:latin typeface="Calibri" panose="020F0502020204030204" pitchFamily="34" charset="0"/>
                <a:cs typeface="Calibri" panose="020F0502020204030204" pitchFamily="34" charset="0"/>
              </a:rPr>
              <a:t>Clarity about where we are going &amp; how individuals contribute</a:t>
            </a:r>
            <a:endParaRPr lang="en-GB" sz="2400" i="1" dirty="0">
              <a:latin typeface="Calibri" panose="020F0502020204030204" pitchFamily="34" charset="0"/>
              <a:cs typeface="Calibri" panose="020F0502020204030204" pitchFamily="34" charset="0"/>
            </a:endParaRPr>
          </a:p>
        </p:txBody>
      </p:sp>
      <p:sp>
        <p:nvSpPr>
          <p:cNvPr id="19" name="TextBox 18"/>
          <p:cNvSpPr txBox="1"/>
          <p:nvPr/>
        </p:nvSpPr>
        <p:spPr>
          <a:xfrm>
            <a:off x="2384463" y="4293096"/>
            <a:ext cx="2142983" cy="1569660"/>
          </a:xfrm>
          <a:prstGeom prst="rect">
            <a:avLst/>
          </a:prstGeom>
          <a:noFill/>
        </p:spPr>
        <p:txBody>
          <a:bodyPr wrap="square" rtlCol="0">
            <a:spAutoFit/>
          </a:bodyPr>
          <a:lstStyle/>
          <a:p>
            <a:pPr algn="ctr"/>
            <a:r>
              <a:rPr lang="en-GB" sz="2400" i="1" dirty="0" smtClean="0">
                <a:latin typeface="Calibri" panose="020F0502020204030204" pitchFamily="34" charset="0"/>
                <a:cs typeface="Calibri" panose="020F0502020204030204" pitchFamily="34" charset="0"/>
              </a:rPr>
              <a:t>Managers who engage with &amp; involve people confidently</a:t>
            </a:r>
            <a:endParaRPr lang="en-GB" sz="2400" i="1" dirty="0">
              <a:latin typeface="Calibri" panose="020F0502020204030204" pitchFamily="34" charset="0"/>
              <a:cs typeface="Calibri" panose="020F0502020204030204" pitchFamily="34" charset="0"/>
            </a:endParaRPr>
          </a:p>
        </p:txBody>
      </p:sp>
      <p:sp>
        <p:nvSpPr>
          <p:cNvPr id="20" name="TextBox 19"/>
          <p:cNvSpPr txBox="1"/>
          <p:nvPr/>
        </p:nvSpPr>
        <p:spPr>
          <a:xfrm>
            <a:off x="4616712" y="4293096"/>
            <a:ext cx="2142983" cy="1938992"/>
          </a:xfrm>
          <a:prstGeom prst="rect">
            <a:avLst/>
          </a:prstGeom>
          <a:noFill/>
        </p:spPr>
        <p:txBody>
          <a:bodyPr wrap="square" rtlCol="0">
            <a:spAutoFit/>
          </a:bodyPr>
          <a:lstStyle/>
          <a:p>
            <a:pPr algn="ctr"/>
            <a:r>
              <a:rPr lang="en-GB" sz="2400" i="1" dirty="0" smtClean="0">
                <a:latin typeface="Calibri" panose="020F0502020204030204" pitchFamily="34" charset="0"/>
                <a:cs typeface="Calibri" panose="020F0502020204030204" pitchFamily="34" charset="0"/>
              </a:rPr>
              <a:t>Opportunities for people to speak up, be heard &amp; influence things</a:t>
            </a:r>
            <a:endParaRPr lang="en-GB" sz="2400" i="1" dirty="0">
              <a:latin typeface="Calibri" panose="020F0502020204030204" pitchFamily="34" charset="0"/>
              <a:cs typeface="Calibri" panose="020F0502020204030204" pitchFamily="34" charset="0"/>
            </a:endParaRPr>
          </a:p>
        </p:txBody>
      </p:sp>
      <p:sp>
        <p:nvSpPr>
          <p:cNvPr id="21" name="TextBox 20"/>
          <p:cNvSpPr txBox="1"/>
          <p:nvPr/>
        </p:nvSpPr>
        <p:spPr>
          <a:xfrm>
            <a:off x="6848801" y="4293096"/>
            <a:ext cx="2142983" cy="1938992"/>
          </a:xfrm>
          <a:prstGeom prst="rect">
            <a:avLst/>
          </a:prstGeom>
          <a:noFill/>
        </p:spPr>
        <p:txBody>
          <a:bodyPr wrap="square" rtlCol="0">
            <a:spAutoFit/>
          </a:bodyPr>
          <a:lstStyle/>
          <a:p>
            <a:pPr algn="ctr"/>
            <a:r>
              <a:rPr lang="en-GB" sz="2400" i="1" dirty="0" smtClean="0">
                <a:latin typeface="Calibri" panose="020F0502020204030204" pitchFamily="34" charset="0"/>
                <a:cs typeface="Calibri" panose="020F0502020204030204" pitchFamily="34" charset="0"/>
              </a:rPr>
              <a:t>Living our values – actions consistent with stated values</a:t>
            </a:r>
            <a:endParaRPr lang="en-GB"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82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P spid="4" grpId="0"/>
      <p:bldP spid="19"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ethics code</a:t>
            </a:r>
            <a:endParaRPr lang="en-GB" dirty="0"/>
          </a:p>
        </p:txBody>
      </p:sp>
      <p:sp>
        <p:nvSpPr>
          <p:cNvPr id="4" name="Freeform 3"/>
          <p:cNvSpPr/>
          <p:nvPr/>
        </p:nvSpPr>
        <p:spPr>
          <a:xfrm>
            <a:off x="531334" y="2349389"/>
            <a:ext cx="5472608"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2. Define/refresh corporate values</a:t>
            </a:r>
            <a:endParaRPr lang="en-GB" sz="2800" dirty="0">
              <a:solidFill>
                <a:schemeClr val="bg1"/>
              </a:solidFill>
              <a:latin typeface="Calibri" panose="020F0502020204030204" pitchFamily="34" charset="0"/>
              <a:cs typeface="Calibri" panose="020F0502020204030204" pitchFamily="34" charset="0"/>
            </a:endParaRPr>
          </a:p>
        </p:txBody>
      </p:sp>
      <p:sp>
        <p:nvSpPr>
          <p:cNvPr id="5" name="Freeform 4"/>
          <p:cNvSpPr/>
          <p:nvPr/>
        </p:nvSpPr>
        <p:spPr>
          <a:xfrm>
            <a:off x="531334" y="3069469"/>
            <a:ext cx="604867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3. Translate into day to day behaviours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531334" y="3778916"/>
            <a:ext cx="648072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4. Drive/embody through your leadership</a:t>
            </a:r>
            <a:endParaRPr lang="en-GB" sz="2800" dirty="0">
              <a:solidFill>
                <a:schemeClr val="bg1"/>
              </a:solidFill>
              <a:latin typeface="Calibri" panose="020F0502020204030204" pitchFamily="34" charset="0"/>
              <a:cs typeface="Calibri" panose="020F0502020204030204" pitchFamily="34" charset="0"/>
            </a:endParaRPr>
          </a:p>
        </p:txBody>
      </p:sp>
      <p:sp>
        <p:nvSpPr>
          <p:cNvPr id="7" name="Freeform 6"/>
          <p:cNvSpPr/>
          <p:nvPr/>
        </p:nvSpPr>
        <p:spPr>
          <a:xfrm>
            <a:off x="531334" y="4505943"/>
            <a:ext cx="66967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5. Reinforce through other culture ‘carriers’</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531334" y="1652919"/>
            <a:ext cx="48965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1. Develop key areas of policy</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531335" y="5212622"/>
            <a:ext cx="5760639"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6. Review, measure, assess, publicise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1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‘Carriers’ of culture</a:t>
            </a:r>
            <a:endParaRPr lang="en-GB" dirty="0"/>
          </a:p>
        </p:txBody>
      </p:sp>
      <p:sp>
        <p:nvSpPr>
          <p:cNvPr id="3" name="Content Placeholder 2"/>
          <p:cNvSpPr>
            <a:spLocks noGrp="1"/>
          </p:cNvSpPr>
          <p:nvPr>
            <p:ph idx="1"/>
          </p:nvPr>
        </p:nvSpPr>
        <p:spPr>
          <a:xfrm>
            <a:off x="457200" y="1567333"/>
            <a:ext cx="8229600" cy="4525963"/>
          </a:xfrm>
        </p:spPr>
        <p:txBody>
          <a:bodyPr/>
          <a:lstStyle/>
          <a:p>
            <a:r>
              <a:rPr lang="en-GB" sz="2800" dirty="0" smtClean="0"/>
              <a:t>Job adverts</a:t>
            </a:r>
          </a:p>
          <a:p>
            <a:r>
              <a:rPr lang="en-GB" sz="2800" dirty="0" smtClean="0"/>
              <a:t>Job descriptions</a:t>
            </a:r>
          </a:p>
          <a:p>
            <a:r>
              <a:rPr lang="en-GB" sz="2800" dirty="0" smtClean="0"/>
              <a:t>Training programmes</a:t>
            </a:r>
          </a:p>
          <a:p>
            <a:r>
              <a:rPr lang="en-GB" sz="2800" dirty="0" smtClean="0"/>
              <a:t>Project plans &amp; lessons learned reviews</a:t>
            </a:r>
          </a:p>
          <a:p>
            <a:r>
              <a:rPr lang="en-GB" sz="2800" dirty="0" smtClean="0"/>
              <a:t>Staff surveys</a:t>
            </a:r>
          </a:p>
          <a:p>
            <a:r>
              <a:rPr lang="en-GB" sz="2800" dirty="0" smtClean="0"/>
              <a:t>Customer surveys</a:t>
            </a:r>
          </a:p>
          <a:p>
            <a:r>
              <a:rPr lang="en-GB" sz="2800" dirty="0" smtClean="0"/>
              <a:t>Staff recognition/reward/performance management</a:t>
            </a:r>
          </a:p>
          <a:p>
            <a:r>
              <a:rPr lang="en-GB" sz="2800" dirty="0" smtClean="0"/>
              <a:t>Stories we communicate internally/externally</a:t>
            </a:r>
            <a:endParaRPr lang="en-GB" sz="2800" dirty="0"/>
          </a:p>
        </p:txBody>
      </p:sp>
    </p:spTree>
    <p:extLst>
      <p:ext uri="{BB962C8B-B14F-4D97-AF65-F5344CB8AC3E}">
        <p14:creationId xmlns:p14="http://schemas.microsoft.com/office/powerpoint/2010/main" val="1336592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ethics code</a:t>
            </a:r>
            <a:endParaRPr lang="en-GB" dirty="0"/>
          </a:p>
        </p:txBody>
      </p:sp>
      <p:sp>
        <p:nvSpPr>
          <p:cNvPr id="4" name="Freeform 3"/>
          <p:cNvSpPr/>
          <p:nvPr/>
        </p:nvSpPr>
        <p:spPr>
          <a:xfrm>
            <a:off x="531334" y="2349389"/>
            <a:ext cx="5472608"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2. Define/refresh corporate values</a:t>
            </a:r>
            <a:endParaRPr lang="en-GB" sz="2800" dirty="0">
              <a:solidFill>
                <a:schemeClr val="bg1"/>
              </a:solidFill>
              <a:latin typeface="Calibri" panose="020F0502020204030204" pitchFamily="34" charset="0"/>
              <a:cs typeface="Calibri" panose="020F0502020204030204" pitchFamily="34" charset="0"/>
            </a:endParaRPr>
          </a:p>
        </p:txBody>
      </p:sp>
      <p:sp>
        <p:nvSpPr>
          <p:cNvPr id="5" name="Freeform 4"/>
          <p:cNvSpPr/>
          <p:nvPr/>
        </p:nvSpPr>
        <p:spPr>
          <a:xfrm>
            <a:off x="531334" y="3069469"/>
            <a:ext cx="604867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3. Translate into day to day behaviours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531334" y="3778916"/>
            <a:ext cx="648072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4. Drive/embody through your leadership</a:t>
            </a:r>
            <a:endParaRPr lang="en-GB" sz="2800" dirty="0">
              <a:solidFill>
                <a:schemeClr val="bg1"/>
              </a:solidFill>
              <a:latin typeface="Calibri" panose="020F0502020204030204" pitchFamily="34" charset="0"/>
              <a:cs typeface="Calibri" panose="020F0502020204030204" pitchFamily="34" charset="0"/>
            </a:endParaRPr>
          </a:p>
        </p:txBody>
      </p:sp>
      <p:sp>
        <p:nvSpPr>
          <p:cNvPr id="7" name="Freeform 6"/>
          <p:cNvSpPr/>
          <p:nvPr/>
        </p:nvSpPr>
        <p:spPr>
          <a:xfrm>
            <a:off x="531334" y="4505943"/>
            <a:ext cx="66967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5. Reinforce through other culture ‘carriers’</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531334" y="1652919"/>
            <a:ext cx="48965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1. Develop key areas of policy</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531335" y="5212622"/>
            <a:ext cx="5760639"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6. Review, measure, assess, publicise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1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measure, assess…..</a:t>
            </a:r>
            <a:endParaRPr lang="en-GB" dirty="0"/>
          </a:p>
        </p:txBody>
      </p:sp>
      <p:sp>
        <p:nvSpPr>
          <p:cNvPr id="3" name="Content Placeholder 2"/>
          <p:cNvSpPr>
            <a:spLocks noGrp="1"/>
          </p:cNvSpPr>
          <p:nvPr>
            <p:ph idx="1"/>
          </p:nvPr>
        </p:nvSpPr>
        <p:spPr>
          <a:xfrm>
            <a:off x="457200" y="1600200"/>
            <a:ext cx="8507288" cy="4525963"/>
          </a:xfrm>
        </p:spPr>
        <p:txBody>
          <a:bodyPr/>
          <a:lstStyle/>
          <a:p>
            <a:r>
              <a:rPr lang="en-GB" sz="2800" dirty="0" smtClean="0"/>
              <a:t>Refocus KPIs?</a:t>
            </a:r>
          </a:p>
          <a:p>
            <a:r>
              <a:rPr lang="en-GB" sz="2800" dirty="0" smtClean="0"/>
              <a:t>Change reporting?</a:t>
            </a:r>
          </a:p>
          <a:p>
            <a:r>
              <a:rPr lang="en-GB" sz="2800" dirty="0" smtClean="0"/>
              <a:t>Audit progress through formal/informal surveys?</a:t>
            </a:r>
          </a:p>
          <a:p>
            <a:r>
              <a:rPr lang="en-GB" sz="2800" dirty="0" smtClean="0"/>
              <a:t>Change customer feedback?</a:t>
            </a:r>
          </a:p>
          <a:p>
            <a:r>
              <a:rPr lang="en-GB" sz="2800" dirty="0" smtClean="0"/>
              <a:t>Re-align employee performance management?</a:t>
            </a:r>
          </a:p>
          <a:p>
            <a:r>
              <a:rPr lang="en-GB" sz="2800" dirty="0" smtClean="0"/>
              <a:t>Test staff understanding &amp; commitment?</a:t>
            </a:r>
          </a:p>
          <a:p>
            <a:r>
              <a:rPr lang="en-GB" sz="2800" dirty="0" smtClean="0"/>
              <a:t>Publicise achievements?</a:t>
            </a:r>
          </a:p>
          <a:p>
            <a:r>
              <a:rPr lang="en-GB" sz="2800" dirty="0" smtClean="0"/>
              <a:t>Address regression to old ways?</a:t>
            </a:r>
          </a:p>
        </p:txBody>
      </p:sp>
    </p:spTree>
    <p:extLst>
      <p:ext uri="{BB962C8B-B14F-4D97-AF65-F5344CB8AC3E}">
        <p14:creationId xmlns:p14="http://schemas.microsoft.com/office/powerpoint/2010/main" val="3993515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should we measure?</a:t>
            </a:r>
            <a:endParaRPr lang="en-GB" dirty="0"/>
          </a:p>
        </p:txBody>
      </p:sp>
      <p:sp>
        <p:nvSpPr>
          <p:cNvPr id="5" name="Freeform 4"/>
          <p:cNvSpPr/>
          <p:nvPr/>
        </p:nvSpPr>
        <p:spPr>
          <a:xfrm>
            <a:off x="2038072" y="1478981"/>
            <a:ext cx="5112568" cy="648072"/>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Mission/Vision/Values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187896" y="2312264"/>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rtl="0">
              <a:spcBef>
                <a:spcPct val="0"/>
              </a:spcBef>
              <a:spcAft>
                <a:spcPts val="300"/>
              </a:spcAft>
            </a:pPr>
            <a:r>
              <a:rPr lang="en-GB" sz="2800" dirty="0" smtClean="0">
                <a:solidFill>
                  <a:schemeClr val="tx1"/>
                </a:solidFill>
                <a:latin typeface="Calibri" panose="020F0502020204030204" pitchFamily="34" charset="0"/>
                <a:cs typeface="Calibri" panose="020F0502020204030204" pitchFamily="34" charset="0"/>
              </a:rPr>
              <a:t>People perspective</a:t>
            </a:r>
            <a:endParaRPr lang="en-GB" sz="2800" i="1" kern="1200" dirty="0">
              <a:solidFill>
                <a:schemeClr val="tx1"/>
              </a:solidFill>
              <a:latin typeface="Calibri" panose="020F0502020204030204" pitchFamily="34" charset="0"/>
              <a:cs typeface="Calibri" panose="020F0502020204030204" pitchFamily="34" charset="0"/>
            </a:endParaRPr>
          </a:p>
        </p:txBody>
      </p:sp>
      <p:sp>
        <p:nvSpPr>
          <p:cNvPr id="7" name="Freeform 6"/>
          <p:cNvSpPr/>
          <p:nvPr/>
        </p:nvSpPr>
        <p:spPr>
          <a:xfrm>
            <a:off x="2420144" y="2304719"/>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spcAft>
                <a:spcPts val="300"/>
              </a:spcAft>
            </a:pPr>
            <a:r>
              <a:rPr lang="en-GB" sz="2800" dirty="0" smtClean="0">
                <a:solidFill>
                  <a:schemeClr val="tx1"/>
                </a:solidFill>
                <a:latin typeface="Calibri" panose="020F0502020204030204" pitchFamily="34" charset="0"/>
                <a:cs typeface="Calibri" panose="020F0502020204030204" pitchFamily="34" charset="0"/>
              </a:rPr>
              <a:t>Process perspective</a:t>
            </a:r>
            <a:endParaRPr lang="en-GB" sz="2800" i="1" dirty="0">
              <a:solidFill>
                <a:schemeClr val="tx1"/>
              </a:solidFill>
              <a:latin typeface="Calibri" panose="020F0502020204030204" pitchFamily="34" charset="0"/>
              <a:cs typeface="Calibri" panose="020F0502020204030204" pitchFamily="34" charset="0"/>
            </a:endParaRPr>
          </a:p>
        </p:txBody>
      </p:sp>
      <p:sp>
        <p:nvSpPr>
          <p:cNvPr id="8" name="Freeform 7"/>
          <p:cNvSpPr/>
          <p:nvPr/>
        </p:nvSpPr>
        <p:spPr>
          <a:xfrm>
            <a:off x="4644008" y="2312264"/>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spcAft>
                <a:spcPts val="300"/>
              </a:spcAft>
            </a:pPr>
            <a:r>
              <a:rPr lang="en-GB" sz="2800" dirty="0" smtClean="0">
                <a:solidFill>
                  <a:schemeClr val="tx1"/>
                </a:solidFill>
                <a:latin typeface="Calibri" panose="020F0502020204030204" pitchFamily="34" charset="0"/>
                <a:cs typeface="Calibri" panose="020F0502020204030204" pitchFamily="34" charset="0"/>
              </a:rPr>
              <a:t>External </a:t>
            </a:r>
            <a:r>
              <a:rPr lang="en-GB" sz="2800" dirty="0">
                <a:solidFill>
                  <a:schemeClr val="tx1"/>
                </a:solidFill>
                <a:latin typeface="Calibri" panose="020F0502020204030204" pitchFamily="34" charset="0"/>
                <a:cs typeface="Calibri" panose="020F0502020204030204" pitchFamily="34" charset="0"/>
              </a:rPr>
              <a:t>perspective</a:t>
            </a:r>
            <a:endParaRPr lang="en-GB" sz="2800" i="1" dirty="0">
              <a:solidFill>
                <a:schemeClr val="tx1"/>
              </a:solidFill>
              <a:latin typeface="Calibri" panose="020F0502020204030204" pitchFamily="34" charset="0"/>
              <a:cs typeface="Calibri" panose="020F0502020204030204" pitchFamily="34" charset="0"/>
            </a:endParaRPr>
          </a:p>
        </p:txBody>
      </p:sp>
      <p:sp>
        <p:nvSpPr>
          <p:cNvPr id="9" name="Freeform 8"/>
          <p:cNvSpPr/>
          <p:nvPr/>
        </p:nvSpPr>
        <p:spPr>
          <a:xfrm>
            <a:off x="6876256" y="2304719"/>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spcAft>
                <a:spcPts val="300"/>
              </a:spcAft>
            </a:pPr>
            <a:r>
              <a:rPr lang="en-GB" sz="2800" dirty="0" smtClean="0">
                <a:solidFill>
                  <a:schemeClr val="tx1"/>
                </a:solidFill>
                <a:latin typeface="Calibri" panose="020F0502020204030204" pitchFamily="34" charset="0"/>
                <a:cs typeface="Calibri" panose="020F0502020204030204" pitchFamily="34" charset="0"/>
              </a:rPr>
              <a:t>Financial </a:t>
            </a:r>
            <a:r>
              <a:rPr lang="en-GB" sz="2800" dirty="0">
                <a:solidFill>
                  <a:schemeClr val="tx1"/>
                </a:solidFill>
                <a:latin typeface="Calibri" panose="020F0502020204030204" pitchFamily="34" charset="0"/>
                <a:cs typeface="Calibri" panose="020F0502020204030204" pitchFamily="34" charset="0"/>
              </a:rPr>
              <a:t>perspective</a:t>
            </a:r>
            <a:endParaRPr lang="en-GB" sz="2800" i="1" dirty="0">
              <a:solidFill>
                <a:schemeClr val="tx1"/>
              </a:solidFill>
              <a:latin typeface="Calibri" panose="020F0502020204030204" pitchFamily="34" charset="0"/>
              <a:cs typeface="Calibri" panose="020F0502020204030204" pitchFamily="34" charset="0"/>
            </a:endParaRPr>
          </a:p>
        </p:txBody>
      </p:sp>
      <p:sp>
        <p:nvSpPr>
          <p:cNvPr id="10" name="Circular Arrow 9"/>
          <p:cNvSpPr/>
          <p:nvPr/>
        </p:nvSpPr>
        <p:spPr>
          <a:xfrm flipV="1">
            <a:off x="899593" y="3423197"/>
            <a:ext cx="2448272" cy="3168352"/>
          </a:xfrm>
          <a:prstGeom prst="circularArrow">
            <a:avLst>
              <a:gd name="adj1" fmla="val 12500"/>
              <a:gd name="adj2" fmla="val 1052813"/>
              <a:gd name="adj3" fmla="val 20457681"/>
              <a:gd name="adj4" fmla="val 11033587"/>
              <a:gd name="adj5" fmla="val 12500"/>
            </a:avLst>
          </a:prstGeom>
          <a:solidFill>
            <a:schemeClr val="accent1"/>
          </a:solidFill>
          <a:ln>
            <a:noFill/>
          </a:ln>
          <a:scene3d>
            <a:camera prst="orthographicFront"/>
            <a:lightRig rig="balanced"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194131" y="3429000"/>
            <a:ext cx="2073614" cy="1569660"/>
          </a:xfrm>
          <a:prstGeom prst="rect">
            <a:avLst/>
          </a:prstGeom>
          <a:noFill/>
        </p:spPr>
        <p:txBody>
          <a:bodyPr wrap="square" rtlCol="0">
            <a:spAutoFit/>
          </a:bodyPr>
          <a:lstStyle/>
          <a:p>
            <a:pPr algn="ctr"/>
            <a:r>
              <a:rPr lang="en-GB" sz="2400" dirty="0" smtClean="0">
                <a:latin typeface="Calibri" panose="020F0502020204030204" pitchFamily="34" charset="0"/>
                <a:cs typeface="Calibri" panose="020F0502020204030204" pitchFamily="34" charset="0"/>
              </a:rPr>
              <a:t>The right people, well led &amp; with the right skills…</a:t>
            </a:r>
            <a:endParaRPr lang="en-GB" sz="2400" dirty="0">
              <a:latin typeface="Calibri" panose="020F0502020204030204" pitchFamily="34" charset="0"/>
              <a:cs typeface="Calibri" panose="020F0502020204030204" pitchFamily="34" charset="0"/>
            </a:endParaRPr>
          </a:p>
        </p:txBody>
      </p:sp>
      <p:sp>
        <p:nvSpPr>
          <p:cNvPr id="12" name="TextBox 11"/>
          <p:cNvSpPr txBox="1"/>
          <p:nvPr/>
        </p:nvSpPr>
        <p:spPr>
          <a:xfrm>
            <a:off x="2426378" y="3423197"/>
            <a:ext cx="2073614" cy="1569660"/>
          </a:xfrm>
          <a:prstGeom prst="rect">
            <a:avLst/>
          </a:prstGeom>
          <a:noFill/>
        </p:spPr>
        <p:txBody>
          <a:bodyPr wrap="square" rtlCol="0">
            <a:spAutoFit/>
          </a:bodyPr>
          <a:lstStyle/>
          <a:p>
            <a:pPr algn="ctr"/>
            <a:r>
              <a:rPr lang="en-GB" sz="2400" dirty="0" smtClean="0">
                <a:latin typeface="Calibri" panose="020F0502020204030204" pitchFamily="34" charset="0"/>
                <a:cs typeface="Calibri" panose="020F0502020204030204" pitchFamily="34" charset="0"/>
              </a:rPr>
              <a:t>Doing the right things in the most effective way…</a:t>
            </a:r>
            <a:endParaRPr lang="en-GB" sz="2400" dirty="0">
              <a:latin typeface="Calibri" panose="020F0502020204030204" pitchFamily="34" charset="0"/>
              <a:cs typeface="Calibri" panose="020F0502020204030204" pitchFamily="34" charset="0"/>
            </a:endParaRPr>
          </a:p>
        </p:txBody>
      </p:sp>
      <p:sp>
        <p:nvSpPr>
          <p:cNvPr id="13" name="Circular Arrow 12"/>
          <p:cNvSpPr/>
          <p:nvPr/>
        </p:nvSpPr>
        <p:spPr>
          <a:xfrm flipV="1">
            <a:off x="3275856" y="3423197"/>
            <a:ext cx="2448272" cy="3168352"/>
          </a:xfrm>
          <a:prstGeom prst="circularArrow">
            <a:avLst>
              <a:gd name="adj1" fmla="val 12500"/>
              <a:gd name="adj2" fmla="val 1052813"/>
              <a:gd name="adj3" fmla="val 20457681"/>
              <a:gd name="adj4" fmla="val 11033587"/>
              <a:gd name="adj5" fmla="val 12500"/>
            </a:avLst>
          </a:prstGeom>
          <a:solidFill>
            <a:schemeClr val="accent1"/>
          </a:solidFill>
          <a:ln>
            <a:noFill/>
          </a:ln>
          <a:scene3d>
            <a:camera prst="orthographicFront"/>
            <a:lightRig rig="balanced"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4658626" y="3429000"/>
            <a:ext cx="2073614" cy="1569660"/>
          </a:xfrm>
          <a:prstGeom prst="rect">
            <a:avLst/>
          </a:prstGeom>
          <a:noFill/>
        </p:spPr>
        <p:txBody>
          <a:bodyPr wrap="square" rtlCol="0">
            <a:spAutoFit/>
          </a:bodyPr>
          <a:lstStyle/>
          <a:p>
            <a:pPr algn="ctr"/>
            <a:r>
              <a:rPr lang="en-GB" sz="2400" dirty="0" smtClean="0">
                <a:latin typeface="Calibri" panose="020F0502020204030204" pitchFamily="34" charset="0"/>
                <a:cs typeface="Calibri" panose="020F0502020204030204" pitchFamily="34" charset="0"/>
              </a:rPr>
              <a:t>To deliver the right services expected by customers…</a:t>
            </a:r>
            <a:endParaRPr lang="en-GB" sz="2400" dirty="0">
              <a:latin typeface="Calibri" panose="020F0502020204030204" pitchFamily="34" charset="0"/>
              <a:cs typeface="Calibri" panose="020F0502020204030204" pitchFamily="34" charset="0"/>
            </a:endParaRPr>
          </a:p>
        </p:txBody>
      </p:sp>
      <p:sp>
        <p:nvSpPr>
          <p:cNvPr id="15" name="TextBox 14"/>
          <p:cNvSpPr txBox="1"/>
          <p:nvPr/>
        </p:nvSpPr>
        <p:spPr>
          <a:xfrm>
            <a:off x="6890874" y="3410417"/>
            <a:ext cx="2073614" cy="1569660"/>
          </a:xfrm>
          <a:prstGeom prst="rect">
            <a:avLst/>
          </a:prstGeom>
          <a:noFill/>
        </p:spPr>
        <p:txBody>
          <a:bodyPr wrap="square" rtlCol="0">
            <a:spAutoFit/>
          </a:bodyPr>
          <a:lstStyle/>
          <a:p>
            <a:pPr algn="ctr"/>
            <a:r>
              <a:rPr lang="en-GB" sz="2400" dirty="0" smtClean="0">
                <a:latin typeface="Calibri" panose="020F0502020204030204" pitchFamily="34" charset="0"/>
                <a:cs typeface="Calibri" panose="020F0502020204030204" pitchFamily="34" charset="0"/>
              </a:rPr>
              <a:t>So we meet financial &amp; stakeholder expectations</a:t>
            </a:r>
            <a:endParaRPr lang="en-GB" sz="2400" dirty="0">
              <a:latin typeface="Calibri" panose="020F0502020204030204" pitchFamily="34" charset="0"/>
              <a:cs typeface="Calibri" panose="020F0502020204030204" pitchFamily="34" charset="0"/>
            </a:endParaRPr>
          </a:p>
        </p:txBody>
      </p:sp>
      <p:sp>
        <p:nvSpPr>
          <p:cNvPr id="16" name="Circular Arrow 15"/>
          <p:cNvSpPr/>
          <p:nvPr/>
        </p:nvSpPr>
        <p:spPr>
          <a:xfrm flipV="1">
            <a:off x="5695433" y="3429000"/>
            <a:ext cx="2448272" cy="3168352"/>
          </a:xfrm>
          <a:prstGeom prst="circularArrow">
            <a:avLst>
              <a:gd name="adj1" fmla="val 12500"/>
              <a:gd name="adj2" fmla="val 1052813"/>
              <a:gd name="adj3" fmla="val 20457681"/>
              <a:gd name="adj4" fmla="val 11033587"/>
              <a:gd name="adj5" fmla="val 12500"/>
            </a:avLst>
          </a:prstGeom>
          <a:solidFill>
            <a:schemeClr val="accent1"/>
          </a:solidFill>
          <a:ln>
            <a:noFill/>
          </a:ln>
          <a:scene3d>
            <a:camera prst="orthographicFront"/>
            <a:lightRig rig="balanced"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3607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should we measure?</a:t>
            </a:r>
            <a:endParaRPr lang="en-GB" dirty="0"/>
          </a:p>
        </p:txBody>
      </p:sp>
      <p:sp>
        <p:nvSpPr>
          <p:cNvPr id="5" name="Freeform 4"/>
          <p:cNvSpPr/>
          <p:nvPr/>
        </p:nvSpPr>
        <p:spPr>
          <a:xfrm>
            <a:off x="2038072" y="1478981"/>
            <a:ext cx="5112568" cy="648072"/>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Mission/Vision/Values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187896" y="2312264"/>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rtl="0">
              <a:spcBef>
                <a:spcPct val="0"/>
              </a:spcBef>
              <a:spcAft>
                <a:spcPts val="300"/>
              </a:spcAft>
            </a:pPr>
            <a:r>
              <a:rPr lang="en-GB" sz="2800" dirty="0" smtClean="0">
                <a:solidFill>
                  <a:schemeClr val="tx1"/>
                </a:solidFill>
                <a:latin typeface="Calibri" panose="020F0502020204030204" pitchFamily="34" charset="0"/>
                <a:cs typeface="Calibri" panose="020F0502020204030204" pitchFamily="34" charset="0"/>
              </a:rPr>
              <a:t>People perspective</a:t>
            </a:r>
            <a:endParaRPr lang="en-GB" sz="2800" i="1" kern="1200" dirty="0">
              <a:solidFill>
                <a:schemeClr val="tx1"/>
              </a:solidFill>
              <a:latin typeface="Calibri" panose="020F0502020204030204" pitchFamily="34" charset="0"/>
              <a:cs typeface="Calibri" panose="020F0502020204030204" pitchFamily="34" charset="0"/>
            </a:endParaRPr>
          </a:p>
        </p:txBody>
      </p:sp>
      <p:sp>
        <p:nvSpPr>
          <p:cNvPr id="7" name="Freeform 6"/>
          <p:cNvSpPr/>
          <p:nvPr/>
        </p:nvSpPr>
        <p:spPr>
          <a:xfrm>
            <a:off x="2420144" y="2304719"/>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spcAft>
                <a:spcPts val="300"/>
              </a:spcAft>
            </a:pPr>
            <a:r>
              <a:rPr lang="en-GB" sz="2800" dirty="0" smtClean="0">
                <a:solidFill>
                  <a:schemeClr val="tx1"/>
                </a:solidFill>
                <a:latin typeface="Calibri" panose="020F0502020204030204" pitchFamily="34" charset="0"/>
                <a:cs typeface="Calibri" panose="020F0502020204030204" pitchFamily="34" charset="0"/>
              </a:rPr>
              <a:t>Process perspective</a:t>
            </a:r>
            <a:endParaRPr lang="en-GB" sz="2800" i="1" dirty="0">
              <a:solidFill>
                <a:schemeClr val="tx1"/>
              </a:solidFill>
              <a:latin typeface="Calibri" panose="020F0502020204030204" pitchFamily="34" charset="0"/>
              <a:cs typeface="Calibri" panose="020F0502020204030204" pitchFamily="34" charset="0"/>
            </a:endParaRPr>
          </a:p>
        </p:txBody>
      </p:sp>
      <p:sp>
        <p:nvSpPr>
          <p:cNvPr id="8" name="Freeform 7"/>
          <p:cNvSpPr/>
          <p:nvPr/>
        </p:nvSpPr>
        <p:spPr>
          <a:xfrm>
            <a:off x="4644008" y="2312264"/>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spcAft>
                <a:spcPts val="300"/>
              </a:spcAft>
            </a:pPr>
            <a:r>
              <a:rPr lang="en-GB" sz="2800" dirty="0" smtClean="0">
                <a:solidFill>
                  <a:schemeClr val="tx1"/>
                </a:solidFill>
                <a:latin typeface="Calibri" panose="020F0502020204030204" pitchFamily="34" charset="0"/>
                <a:cs typeface="Calibri" panose="020F0502020204030204" pitchFamily="34" charset="0"/>
              </a:rPr>
              <a:t>External </a:t>
            </a:r>
            <a:r>
              <a:rPr lang="en-GB" sz="2800" dirty="0">
                <a:solidFill>
                  <a:schemeClr val="tx1"/>
                </a:solidFill>
                <a:latin typeface="Calibri" panose="020F0502020204030204" pitchFamily="34" charset="0"/>
                <a:cs typeface="Calibri" panose="020F0502020204030204" pitchFamily="34" charset="0"/>
              </a:rPr>
              <a:t>perspective</a:t>
            </a:r>
            <a:endParaRPr lang="en-GB" sz="2800" i="1" dirty="0">
              <a:solidFill>
                <a:schemeClr val="tx1"/>
              </a:solidFill>
              <a:latin typeface="Calibri" panose="020F0502020204030204" pitchFamily="34" charset="0"/>
              <a:cs typeface="Calibri" panose="020F0502020204030204" pitchFamily="34" charset="0"/>
            </a:endParaRPr>
          </a:p>
        </p:txBody>
      </p:sp>
      <p:sp>
        <p:nvSpPr>
          <p:cNvPr id="9" name="Freeform 8"/>
          <p:cNvSpPr/>
          <p:nvPr/>
        </p:nvSpPr>
        <p:spPr>
          <a:xfrm>
            <a:off x="6876256" y="2304719"/>
            <a:ext cx="2079848" cy="9361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algn="ctr" defTabSz="1066800">
              <a:spcAft>
                <a:spcPts val="300"/>
              </a:spcAft>
            </a:pPr>
            <a:r>
              <a:rPr lang="en-GB" sz="2800" dirty="0" smtClean="0">
                <a:solidFill>
                  <a:schemeClr val="tx1"/>
                </a:solidFill>
                <a:latin typeface="Calibri" panose="020F0502020204030204" pitchFamily="34" charset="0"/>
                <a:cs typeface="Calibri" panose="020F0502020204030204" pitchFamily="34" charset="0"/>
              </a:rPr>
              <a:t>Financial </a:t>
            </a:r>
            <a:r>
              <a:rPr lang="en-GB" sz="2800" dirty="0">
                <a:solidFill>
                  <a:schemeClr val="tx1"/>
                </a:solidFill>
                <a:latin typeface="Calibri" panose="020F0502020204030204" pitchFamily="34" charset="0"/>
                <a:cs typeface="Calibri" panose="020F0502020204030204" pitchFamily="34" charset="0"/>
              </a:rPr>
              <a:t>perspective</a:t>
            </a:r>
            <a:endParaRPr lang="en-GB" sz="2800" i="1" dirty="0">
              <a:solidFill>
                <a:schemeClr val="tx1"/>
              </a:solidFill>
              <a:latin typeface="Calibri" panose="020F0502020204030204" pitchFamily="34" charset="0"/>
              <a:cs typeface="Calibri" panose="020F0502020204030204" pitchFamily="34" charset="0"/>
            </a:endParaRPr>
          </a:p>
        </p:txBody>
      </p:sp>
      <p:sp>
        <p:nvSpPr>
          <p:cNvPr id="11" name="TextBox 10"/>
          <p:cNvSpPr txBox="1"/>
          <p:nvPr/>
        </p:nvSpPr>
        <p:spPr>
          <a:xfrm>
            <a:off x="194131" y="3371850"/>
            <a:ext cx="2073614" cy="3139321"/>
          </a:xfrm>
          <a:prstGeom prst="rect">
            <a:avLst/>
          </a:prstGeom>
          <a:noFill/>
        </p:spPr>
        <p:txBody>
          <a:bodyPr wrap="square" rtlCol="0">
            <a:spAutoFit/>
          </a:bodyPr>
          <a:lstStyle/>
          <a:p>
            <a:pPr algn="ctr">
              <a:spcAft>
                <a:spcPts val="600"/>
              </a:spcAft>
            </a:pPr>
            <a:r>
              <a:rPr lang="en-GB" sz="2400" dirty="0" smtClean="0">
                <a:latin typeface="Calibri" panose="020F0502020204030204" pitchFamily="34" charset="0"/>
                <a:cs typeface="Calibri" panose="020F0502020204030204" pitchFamily="34" charset="0"/>
              </a:rPr>
              <a:t>Competence</a:t>
            </a:r>
          </a:p>
          <a:p>
            <a:pPr algn="ctr">
              <a:spcAft>
                <a:spcPts val="600"/>
              </a:spcAft>
            </a:pPr>
            <a:r>
              <a:rPr lang="en-GB" sz="2400" dirty="0" smtClean="0">
                <a:latin typeface="Calibri" panose="020F0502020204030204" pitchFamily="34" charset="0"/>
                <a:cs typeface="Calibri" panose="020F0502020204030204" pitchFamily="34" charset="0"/>
              </a:rPr>
              <a:t>Engagement</a:t>
            </a:r>
          </a:p>
          <a:p>
            <a:pPr algn="ctr">
              <a:spcAft>
                <a:spcPts val="600"/>
              </a:spcAft>
            </a:pPr>
            <a:r>
              <a:rPr lang="en-GB" sz="2400" dirty="0" smtClean="0">
                <a:latin typeface="Calibri" panose="020F0502020204030204" pitchFamily="34" charset="0"/>
                <a:cs typeface="Calibri" panose="020F0502020204030204" pitchFamily="34" charset="0"/>
              </a:rPr>
              <a:t>Ideas</a:t>
            </a:r>
          </a:p>
          <a:p>
            <a:pPr algn="ctr">
              <a:spcAft>
                <a:spcPts val="600"/>
              </a:spcAft>
            </a:pPr>
            <a:r>
              <a:rPr lang="en-GB" sz="2400" dirty="0" smtClean="0">
                <a:latin typeface="Calibri" panose="020F0502020204030204" pitchFamily="34" charset="0"/>
                <a:cs typeface="Calibri" panose="020F0502020204030204" pitchFamily="34" charset="0"/>
              </a:rPr>
              <a:t>Bus </a:t>
            </a:r>
            <a:r>
              <a:rPr lang="en-GB" sz="2400" dirty="0" err="1" smtClean="0">
                <a:latin typeface="Calibri" panose="020F0502020204030204" pitchFamily="34" charset="0"/>
                <a:cs typeface="Calibri" panose="020F0502020204030204" pitchFamily="34" charset="0"/>
              </a:rPr>
              <a:t>Dev’t</a:t>
            </a:r>
            <a:endParaRPr lang="en-GB" sz="2400" dirty="0" smtClean="0">
              <a:latin typeface="Calibri" panose="020F0502020204030204" pitchFamily="34" charset="0"/>
              <a:cs typeface="Calibri" panose="020F0502020204030204" pitchFamily="34" charset="0"/>
            </a:endParaRPr>
          </a:p>
          <a:p>
            <a:pPr algn="ctr">
              <a:spcAft>
                <a:spcPts val="600"/>
              </a:spcAft>
            </a:pPr>
            <a:r>
              <a:rPr lang="en-GB" sz="2400" dirty="0" smtClean="0">
                <a:latin typeface="Calibri" panose="020F0502020204030204" pitchFamily="34" charset="0"/>
                <a:cs typeface="Calibri" panose="020F0502020204030204" pitchFamily="34" charset="0"/>
              </a:rPr>
              <a:t>Performance</a:t>
            </a:r>
          </a:p>
          <a:p>
            <a:pPr algn="ctr">
              <a:spcAft>
                <a:spcPts val="600"/>
              </a:spcAft>
            </a:pPr>
            <a:r>
              <a:rPr lang="en-GB" sz="2400" dirty="0" smtClean="0">
                <a:latin typeface="Calibri" panose="020F0502020204030204" pitchFamily="34" charset="0"/>
                <a:cs typeface="Calibri" panose="020F0502020204030204" pitchFamily="34" charset="0"/>
              </a:rPr>
              <a:t>Behaviour</a:t>
            </a:r>
          </a:p>
          <a:p>
            <a:pPr algn="ctr">
              <a:spcAft>
                <a:spcPts val="600"/>
              </a:spcAft>
            </a:pPr>
            <a:r>
              <a:rPr lang="en-GB" sz="2400" dirty="0" smtClean="0">
                <a:latin typeface="Calibri" panose="020F0502020204030204" pitchFamily="34" charset="0"/>
                <a:cs typeface="Calibri" panose="020F0502020204030204" pitchFamily="34" charset="0"/>
              </a:rPr>
              <a:t>Leader styles</a:t>
            </a:r>
            <a:endParaRPr lang="en-GB" sz="2400" dirty="0">
              <a:latin typeface="Calibri" panose="020F0502020204030204" pitchFamily="34" charset="0"/>
              <a:cs typeface="Calibri" panose="020F0502020204030204" pitchFamily="34" charset="0"/>
            </a:endParaRPr>
          </a:p>
        </p:txBody>
      </p:sp>
      <p:sp>
        <p:nvSpPr>
          <p:cNvPr id="12" name="TextBox 11"/>
          <p:cNvSpPr txBox="1"/>
          <p:nvPr/>
        </p:nvSpPr>
        <p:spPr>
          <a:xfrm>
            <a:off x="2426378" y="3366047"/>
            <a:ext cx="2073614" cy="3062377"/>
          </a:xfrm>
          <a:prstGeom prst="rect">
            <a:avLst/>
          </a:prstGeom>
          <a:noFill/>
        </p:spPr>
        <p:txBody>
          <a:bodyPr wrap="square" rtlCol="0">
            <a:spAutoFit/>
          </a:bodyPr>
          <a:lstStyle/>
          <a:p>
            <a:pPr algn="ctr">
              <a:spcAft>
                <a:spcPts val="600"/>
              </a:spcAft>
            </a:pPr>
            <a:r>
              <a:rPr lang="en-GB" sz="2400" dirty="0" smtClean="0">
                <a:latin typeface="Calibri" panose="020F0502020204030204" pitchFamily="34" charset="0"/>
                <a:cs typeface="Calibri" panose="020F0502020204030204" pitchFamily="34" charset="0"/>
              </a:rPr>
              <a:t>Efficiency</a:t>
            </a:r>
          </a:p>
          <a:p>
            <a:pPr algn="ctr">
              <a:spcAft>
                <a:spcPts val="600"/>
              </a:spcAft>
            </a:pPr>
            <a:r>
              <a:rPr lang="en-GB" sz="2400" dirty="0" smtClean="0">
                <a:latin typeface="Calibri" panose="020F0502020204030204" pitchFamily="34" charset="0"/>
                <a:cs typeface="Calibri" panose="020F0502020204030204" pitchFamily="34" charset="0"/>
              </a:rPr>
              <a:t>Cross selling leads/referrals</a:t>
            </a:r>
          </a:p>
          <a:p>
            <a:pPr algn="ctr">
              <a:spcAft>
                <a:spcPts val="600"/>
              </a:spcAft>
            </a:pPr>
            <a:r>
              <a:rPr lang="en-GB" sz="2400" dirty="0" smtClean="0">
                <a:latin typeface="Calibri" panose="020F0502020204030204" pitchFamily="34" charset="0"/>
                <a:cs typeface="Calibri" panose="020F0502020204030204" pitchFamily="34" charset="0"/>
              </a:rPr>
              <a:t>Accuracy</a:t>
            </a:r>
          </a:p>
          <a:p>
            <a:pPr algn="ctr">
              <a:spcAft>
                <a:spcPts val="600"/>
              </a:spcAft>
            </a:pPr>
            <a:r>
              <a:rPr lang="en-GB" sz="2400" dirty="0" smtClean="0">
                <a:latin typeface="Calibri" panose="020F0502020204030204" pitchFamily="34" charset="0"/>
                <a:cs typeface="Calibri" panose="020F0502020204030204" pitchFamily="34" charset="0"/>
              </a:rPr>
              <a:t>Rework</a:t>
            </a:r>
          </a:p>
          <a:p>
            <a:pPr algn="ctr">
              <a:spcAft>
                <a:spcPts val="600"/>
              </a:spcAft>
            </a:pPr>
            <a:r>
              <a:rPr lang="en-GB" sz="2400" dirty="0" smtClean="0">
                <a:latin typeface="Calibri" panose="020F0502020204030204" pitchFamily="34" charset="0"/>
                <a:cs typeface="Calibri" panose="020F0502020204030204" pitchFamily="34" charset="0"/>
              </a:rPr>
              <a:t>Quality</a:t>
            </a:r>
          </a:p>
          <a:p>
            <a:pPr algn="ctr">
              <a:spcAft>
                <a:spcPts val="600"/>
              </a:spcAft>
            </a:pPr>
            <a:r>
              <a:rPr lang="en-GB" sz="2400" dirty="0" smtClean="0">
                <a:latin typeface="Calibri" panose="020F0502020204030204" pitchFamily="34" charset="0"/>
                <a:cs typeface="Calibri" panose="020F0502020204030204" pitchFamily="34" charset="0"/>
              </a:rPr>
              <a:t>IT down time</a:t>
            </a:r>
            <a:endParaRPr lang="en-GB" sz="2400" dirty="0">
              <a:latin typeface="Calibri" panose="020F0502020204030204" pitchFamily="34" charset="0"/>
              <a:cs typeface="Calibri" panose="020F0502020204030204" pitchFamily="34" charset="0"/>
            </a:endParaRPr>
          </a:p>
        </p:txBody>
      </p:sp>
      <p:sp>
        <p:nvSpPr>
          <p:cNvPr id="14" name="TextBox 13"/>
          <p:cNvSpPr txBox="1"/>
          <p:nvPr/>
        </p:nvSpPr>
        <p:spPr>
          <a:xfrm>
            <a:off x="4658626" y="3371850"/>
            <a:ext cx="2073614" cy="2616101"/>
          </a:xfrm>
          <a:prstGeom prst="rect">
            <a:avLst/>
          </a:prstGeom>
          <a:noFill/>
        </p:spPr>
        <p:txBody>
          <a:bodyPr wrap="square" rtlCol="0">
            <a:spAutoFit/>
          </a:bodyPr>
          <a:lstStyle/>
          <a:p>
            <a:pPr algn="ctr">
              <a:spcAft>
                <a:spcPts val="600"/>
              </a:spcAft>
            </a:pPr>
            <a:r>
              <a:rPr lang="en-GB" sz="2400" dirty="0" smtClean="0">
                <a:latin typeface="Calibri" panose="020F0502020204030204" pitchFamily="34" charset="0"/>
                <a:cs typeface="Calibri" panose="020F0502020204030204" pitchFamily="34" charset="0"/>
              </a:rPr>
              <a:t>SLA’s</a:t>
            </a:r>
          </a:p>
          <a:p>
            <a:pPr algn="ctr">
              <a:spcAft>
                <a:spcPts val="600"/>
              </a:spcAft>
            </a:pPr>
            <a:r>
              <a:rPr lang="en-GB" sz="2400" dirty="0" smtClean="0">
                <a:latin typeface="Calibri" panose="020F0502020204030204" pitchFamily="34" charset="0"/>
                <a:cs typeface="Calibri" panose="020F0502020204030204" pitchFamily="34" charset="0"/>
              </a:rPr>
              <a:t>Reputation</a:t>
            </a:r>
          </a:p>
          <a:p>
            <a:pPr algn="ctr">
              <a:spcAft>
                <a:spcPts val="600"/>
              </a:spcAft>
            </a:pPr>
            <a:r>
              <a:rPr lang="en-GB" sz="2400" dirty="0" smtClean="0">
                <a:latin typeface="Calibri" panose="020F0502020204030204" pitchFamily="34" charset="0"/>
                <a:cs typeface="Calibri" panose="020F0502020204030204" pitchFamily="34" charset="0"/>
              </a:rPr>
              <a:t>Satisfaction</a:t>
            </a:r>
          </a:p>
          <a:p>
            <a:pPr algn="ctr">
              <a:spcAft>
                <a:spcPts val="600"/>
              </a:spcAft>
            </a:pPr>
            <a:r>
              <a:rPr lang="en-GB" sz="2400" dirty="0" smtClean="0">
                <a:latin typeface="Calibri" panose="020F0502020204030204" pitchFamily="34" charset="0"/>
                <a:cs typeface="Calibri" panose="020F0502020204030204" pitchFamily="34" charset="0"/>
              </a:rPr>
              <a:t>Supplier performance</a:t>
            </a:r>
          </a:p>
          <a:p>
            <a:pPr algn="ctr">
              <a:spcAft>
                <a:spcPts val="600"/>
              </a:spcAft>
            </a:pPr>
            <a:r>
              <a:rPr lang="en-GB" sz="2400" dirty="0" smtClean="0">
                <a:latin typeface="Calibri" panose="020F0502020204030204" pitchFamily="34" charset="0"/>
                <a:cs typeface="Calibri" panose="020F0502020204030204" pitchFamily="34" charset="0"/>
              </a:rPr>
              <a:t>Complaints</a:t>
            </a:r>
            <a:endParaRPr lang="en-GB" sz="2400" dirty="0">
              <a:latin typeface="Calibri" panose="020F0502020204030204" pitchFamily="34" charset="0"/>
              <a:cs typeface="Calibri" panose="020F0502020204030204" pitchFamily="34" charset="0"/>
            </a:endParaRPr>
          </a:p>
        </p:txBody>
      </p:sp>
      <p:sp>
        <p:nvSpPr>
          <p:cNvPr id="15" name="TextBox 14"/>
          <p:cNvSpPr txBox="1"/>
          <p:nvPr/>
        </p:nvSpPr>
        <p:spPr>
          <a:xfrm>
            <a:off x="6890874" y="3353267"/>
            <a:ext cx="2073614" cy="2246769"/>
          </a:xfrm>
          <a:prstGeom prst="rect">
            <a:avLst/>
          </a:prstGeom>
          <a:noFill/>
        </p:spPr>
        <p:txBody>
          <a:bodyPr wrap="square" rtlCol="0">
            <a:spAutoFit/>
          </a:bodyPr>
          <a:lstStyle/>
          <a:p>
            <a:pPr algn="ctr">
              <a:spcAft>
                <a:spcPts val="600"/>
              </a:spcAft>
            </a:pPr>
            <a:r>
              <a:rPr lang="en-GB" sz="2400" dirty="0" smtClean="0">
                <a:latin typeface="Calibri" panose="020F0502020204030204" pitchFamily="34" charset="0"/>
                <a:cs typeface="Calibri" panose="020F0502020204030204" pitchFamily="34" charset="0"/>
              </a:rPr>
              <a:t>Costs</a:t>
            </a:r>
          </a:p>
          <a:p>
            <a:pPr algn="ctr">
              <a:spcAft>
                <a:spcPts val="600"/>
              </a:spcAft>
            </a:pPr>
            <a:r>
              <a:rPr lang="en-GB" sz="2400" dirty="0" smtClean="0">
                <a:latin typeface="Calibri" panose="020F0502020204030204" pitchFamily="34" charset="0"/>
                <a:cs typeface="Calibri" panose="020F0502020204030204" pitchFamily="34" charset="0"/>
              </a:rPr>
              <a:t>Turnover</a:t>
            </a:r>
          </a:p>
          <a:p>
            <a:pPr algn="ctr">
              <a:spcAft>
                <a:spcPts val="600"/>
              </a:spcAft>
            </a:pPr>
            <a:r>
              <a:rPr lang="en-GB" sz="2400" dirty="0" smtClean="0">
                <a:latin typeface="Calibri" panose="020F0502020204030204" pitchFamily="34" charset="0"/>
                <a:cs typeface="Calibri" panose="020F0502020204030204" pitchFamily="34" charset="0"/>
              </a:rPr>
              <a:t>GWP</a:t>
            </a:r>
          </a:p>
          <a:p>
            <a:pPr algn="ctr">
              <a:spcAft>
                <a:spcPts val="600"/>
              </a:spcAft>
            </a:pPr>
            <a:r>
              <a:rPr lang="en-GB" sz="2400" dirty="0" smtClean="0">
                <a:latin typeface="Calibri" panose="020F0502020204030204" pitchFamily="34" charset="0"/>
                <a:cs typeface="Calibri" panose="020F0502020204030204" pitchFamily="34" charset="0"/>
              </a:rPr>
              <a:t>Profit</a:t>
            </a:r>
          </a:p>
          <a:p>
            <a:pPr algn="ctr">
              <a:spcAft>
                <a:spcPts val="600"/>
              </a:spcAft>
            </a:pPr>
            <a:r>
              <a:rPr lang="en-GB" sz="2400" dirty="0" smtClean="0">
                <a:latin typeface="Calibri" panose="020F0502020204030204" pitchFamily="34" charset="0"/>
                <a:cs typeface="Calibri" panose="020F0502020204030204" pitchFamily="34" charset="0"/>
              </a:rPr>
              <a:t>Share value</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0297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‘business ethics’ mean?</a:t>
            </a:r>
            <a:endParaRPr lang="en-GB" dirty="0"/>
          </a:p>
        </p:txBody>
      </p:sp>
      <p:sp>
        <p:nvSpPr>
          <p:cNvPr id="4" name="Freeform 3"/>
          <p:cNvSpPr/>
          <p:nvPr/>
        </p:nvSpPr>
        <p:spPr>
          <a:xfrm>
            <a:off x="323528" y="1412776"/>
            <a:ext cx="8568952" cy="489654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spcAft>
                <a:spcPts val="1200"/>
              </a:spcAft>
            </a:pPr>
            <a:r>
              <a:rPr lang="en-GB" sz="2400" i="1" dirty="0">
                <a:solidFill>
                  <a:schemeClr val="tx1"/>
                </a:solidFill>
              </a:rPr>
              <a:t>“Business ethics is the application of ethical values to business </a:t>
            </a:r>
            <a:r>
              <a:rPr lang="en-GB" sz="2400" i="1" dirty="0" smtClean="0">
                <a:solidFill>
                  <a:schemeClr val="tx1"/>
                </a:solidFill>
              </a:rPr>
              <a:t>behaviour</a:t>
            </a:r>
            <a:r>
              <a:rPr lang="en-GB" sz="2400" i="1" dirty="0">
                <a:solidFill>
                  <a:schemeClr val="tx1"/>
                </a:solidFill>
              </a:rPr>
              <a:t>. It applies to any and all aspects of business conduct, from boardroom strategies and how companies treat their employees and suppliers to sales techniques and accounting practices. </a:t>
            </a:r>
            <a:endParaRPr lang="en-GB" sz="2400" i="1" dirty="0" smtClean="0">
              <a:solidFill>
                <a:schemeClr val="tx1"/>
              </a:solidFill>
            </a:endParaRPr>
          </a:p>
          <a:p>
            <a:pPr>
              <a:spcAft>
                <a:spcPts val="1200"/>
              </a:spcAft>
            </a:pPr>
            <a:r>
              <a:rPr lang="en-GB" sz="2400" i="1" dirty="0" smtClean="0">
                <a:solidFill>
                  <a:schemeClr val="tx1"/>
                </a:solidFill>
              </a:rPr>
              <a:t>Ethics </a:t>
            </a:r>
            <a:r>
              <a:rPr lang="en-GB" sz="2400" i="1" dirty="0">
                <a:solidFill>
                  <a:schemeClr val="tx1"/>
                </a:solidFill>
              </a:rPr>
              <a:t>goes beyond the legal requirements for a company and is, therefore, about discretionary decisions and </a:t>
            </a:r>
            <a:r>
              <a:rPr lang="en-GB" sz="2400" i="1" dirty="0" smtClean="0">
                <a:solidFill>
                  <a:schemeClr val="tx1"/>
                </a:solidFill>
              </a:rPr>
              <a:t>behaviour </a:t>
            </a:r>
            <a:r>
              <a:rPr lang="en-GB" sz="2400" i="1" dirty="0">
                <a:solidFill>
                  <a:schemeClr val="tx1"/>
                </a:solidFill>
              </a:rPr>
              <a:t>guided by </a:t>
            </a:r>
            <a:r>
              <a:rPr lang="en-GB" sz="2400" i="1" dirty="0" smtClean="0">
                <a:solidFill>
                  <a:schemeClr val="tx1"/>
                </a:solidFill>
              </a:rPr>
              <a:t>values and moral principles. </a:t>
            </a:r>
          </a:p>
          <a:p>
            <a:r>
              <a:rPr lang="en-GB" sz="2400" i="1" dirty="0" smtClean="0">
                <a:solidFill>
                  <a:schemeClr val="tx1"/>
                </a:solidFill>
              </a:rPr>
              <a:t>Business </a:t>
            </a:r>
            <a:r>
              <a:rPr lang="en-GB" sz="2400" i="1" dirty="0">
                <a:solidFill>
                  <a:schemeClr val="tx1"/>
                </a:solidFill>
              </a:rPr>
              <a:t>ethics is relevant both to the conduct of individuals and to the conduct of the </a:t>
            </a:r>
            <a:r>
              <a:rPr lang="en-GB" sz="2400" i="1" dirty="0" smtClean="0">
                <a:solidFill>
                  <a:schemeClr val="tx1"/>
                </a:solidFill>
              </a:rPr>
              <a:t>organisation </a:t>
            </a:r>
            <a:r>
              <a:rPr lang="en-GB" sz="2400" i="1" dirty="0">
                <a:solidFill>
                  <a:schemeClr val="tx1"/>
                </a:solidFill>
              </a:rPr>
              <a:t>as a whole</a:t>
            </a:r>
            <a:r>
              <a:rPr lang="en-GB" sz="2400" i="1" dirty="0" smtClean="0">
                <a:solidFill>
                  <a:schemeClr val="tx1"/>
                </a:solidFill>
              </a:rPr>
              <a:t>.”</a:t>
            </a:r>
          </a:p>
          <a:p>
            <a:endParaRPr lang="en-GB" sz="2400" i="1" dirty="0">
              <a:solidFill>
                <a:schemeClr val="tx1"/>
              </a:solidFill>
            </a:endParaRPr>
          </a:p>
          <a:p>
            <a:r>
              <a:rPr lang="en-GB" sz="2400" dirty="0">
                <a:solidFill>
                  <a:schemeClr val="tx1"/>
                </a:solidFill>
              </a:rPr>
              <a:t>Institute of Business Ethics, London </a:t>
            </a:r>
          </a:p>
        </p:txBody>
      </p:sp>
    </p:spTree>
    <p:extLst>
      <p:ext uri="{BB962C8B-B14F-4D97-AF65-F5344CB8AC3E}">
        <p14:creationId xmlns:p14="http://schemas.microsoft.com/office/powerpoint/2010/main" val="2270130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ethics code</a:t>
            </a:r>
            <a:endParaRPr lang="en-GB" dirty="0"/>
          </a:p>
        </p:txBody>
      </p:sp>
      <p:sp>
        <p:nvSpPr>
          <p:cNvPr id="4" name="Freeform 3"/>
          <p:cNvSpPr/>
          <p:nvPr/>
        </p:nvSpPr>
        <p:spPr>
          <a:xfrm>
            <a:off x="531334" y="2349389"/>
            <a:ext cx="5472608"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2. Define/refresh corporate values</a:t>
            </a:r>
            <a:endParaRPr lang="en-GB" sz="2800" dirty="0">
              <a:solidFill>
                <a:schemeClr val="bg1"/>
              </a:solidFill>
              <a:latin typeface="Calibri" panose="020F0502020204030204" pitchFamily="34" charset="0"/>
              <a:cs typeface="Calibri" panose="020F0502020204030204" pitchFamily="34" charset="0"/>
            </a:endParaRPr>
          </a:p>
        </p:txBody>
      </p:sp>
      <p:sp>
        <p:nvSpPr>
          <p:cNvPr id="5" name="Freeform 4"/>
          <p:cNvSpPr/>
          <p:nvPr/>
        </p:nvSpPr>
        <p:spPr>
          <a:xfrm>
            <a:off x="531334" y="3069469"/>
            <a:ext cx="6048672"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solidFill>
                  <a:schemeClr val="bg1"/>
                </a:solidFill>
                <a:latin typeface="Calibri" panose="020F0502020204030204" pitchFamily="34" charset="0"/>
                <a:cs typeface="Calibri" panose="020F0502020204030204" pitchFamily="34" charset="0"/>
              </a:rPr>
              <a:t>3. Translate into day to day behaviours</a:t>
            </a:r>
            <a:endParaRPr lang="en-GB" sz="2800" kern="1200" dirty="0">
              <a:solidFill>
                <a:schemeClr val="bg1"/>
              </a:solidFill>
              <a:latin typeface="Calibri" panose="020F0502020204030204" pitchFamily="34" charset="0"/>
              <a:cs typeface="Calibri" panose="020F0502020204030204" pitchFamily="34" charset="0"/>
            </a:endParaRPr>
          </a:p>
        </p:txBody>
      </p:sp>
      <p:sp>
        <p:nvSpPr>
          <p:cNvPr id="6" name="Freeform 5"/>
          <p:cNvSpPr/>
          <p:nvPr/>
        </p:nvSpPr>
        <p:spPr>
          <a:xfrm>
            <a:off x="531334" y="3778916"/>
            <a:ext cx="6480720"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4. Drive/embody through your leadership</a:t>
            </a:r>
            <a:endParaRPr lang="en-GB" sz="2800" dirty="0">
              <a:solidFill>
                <a:schemeClr val="bg1"/>
              </a:solidFill>
              <a:latin typeface="Calibri" panose="020F0502020204030204" pitchFamily="34" charset="0"/>
              <a:cs typeface="Calibri" panose="020F0502020204030204" pitchFamily="34" charset="0"/>
            </a:endParaRPr>
          </a:p>
        </p:txBody>
      </p:sp>
      <p:sp>
        <p:nvSpPr>
          <p:cNvPr id="7" name="Freeform 6"/>
          <p:cNvSpPr/>
          <p:nvPr/>
        </p:nvSpPr>
        <p:spPr>
          <a:xfrm>
            <a:off x="531334" y="4505943"/>
            <a:ext cx="66967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5. Reinforce through other culture ‘carriers’</a:t>
            </a:r>
            <a:endParaRPr lang="en-GB" sz="2800" dirty="0">
              <a:solidFill>
                <a:schemeClr val="bg1"/>
              </a:solidFill>
              <a:latin typeface="Calibri" panose="020F0502020204030204" pitchFamily="34" charset="0"/>
              <a:cs typeface="Calibri" panose="020F0502020204030204" pitchFamily="34" charset="0"/>
            </a:endParaRPr>
          </a:p>
        </p:txBody>
      </p:sp>
      <p:sp>
        <p:nvSpPr>
          <p:cNvPr id="8" name="Freeform 7"/>
          <p:cNvSpPr/>
          <p:nvPr/>
        </p:nvSpPr>
        <p:spPr>
          <a:xfrm>
            <a:off x="531334" y="1652919"/>
            <a:ext cx="4896544"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1. Develop key areas of policy</a:t>
            </a:r>
            <a:endParaRPr lang="en-GB" sz="2800" dirty="0">
              <a:solidFill>
                <a:schemeClr val="bg1"/>
              </a:solidFill>
              <a:latin typeface="Calibri" panose="020F0502020204030204" pitchFamily="34" charset="0"/>
              <a:cs typeface="Calibri" panose="020F0502020204030204" pitchFamily="34" charset="0"/>
            </a:endParaRPr>
          </a:p>
        </p:txBody>
      </p:sp>
      <p:sp>
        <p:nvSpPr>
          <p:cNvPr id="9" name="Freeform 8"/>
          <p:cNvSpPr/>
          <p:nvPr/>
        </p:nvSpPr>
        <p:spPr>
          <a:xfrm>
            <a:off x="531335" y="5212622"/>
            <a:ext cx="5760639" cy="57372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30000"/>
            </a:schemeClr>
          </a:fillRef>
          <a:effectRef idx="2">
            <a:schemeClr val="accent4">
              <a:alpha val="90000"/>
              <a:hueOff val="0"/>
              <a:satOff val="0"/>
              <a:lumOff val="0"/>
              <a:alphaOff val="-3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6. Review, measure, assess, publicise</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46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emovetogether.files.wordpress.com/2013/06/stepping-stones.jpg"/>
          <p:cNvPicPr>
            <a:picLocks noChangeAspect="1" noChangeArrowheads="1"/>
          </p:cNvPicPr>
          <p:nvPr/>
        </p:nvPicPr>
        <p:blipFill rotWithShape="1">
          <a:blip r:embed="rId2">
            <a:extLst>
              <a:ext uri="{28A0092B-C50C-407E-A947-70E740481C1C}">
                <a14:useLocalDpi xmlns:a14="http://schemas.microsoft.com/office/drawing/2010/main" val="0"/>
              </a:ext>
            </a:extLst>
          </a:blip>
          <a:srcRect t="7059"/>
          <a:stretch/>
        </p:blipFill>
        <p:spPr bwMode="auto">
          <a:xfrm>
            <a:off x="0" y="1340768"/>
            <a:ext cx="9144000"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What next?</a:t>
            </a:r>
            <a:endParaRPr lang="en-GB" dirty="0"/>
          </a:p>
        </p:txBody>
      </p:sp>
      <p:sp>
        <p:nvSpPr>
          <p:cNvPr id="5" name="Freeform 4"/>
          <p:cNvSpPr/>
          <p:nvPr/>
        </p:nvSpPr>
        <p:spPr>
          <a:xfrm>
            <a:off x="395535" y="2989824"/>
            <a:ext cx="5472609" cy="65520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tx1"/>
                </a:solidFill>
                <a:latin typeface="Calibri" panose="020F0502020204030204" pitchFamily="34" charset="0"/>
                <a:cs typeface="Calibri" panose="020F0502020204030204" pitchFamily="34" charset="0"/>
              </a:rPr>
              <a:t>Where are you particularly strong?</a:t>
            </a:r>
            <a:endParaRPr lang="en-GB" sz="2800" dirty="0">
              <a:solidFill>
                <a:schemeClr val="tx1"/>
              </a:solidFill>
              <a:latin typeface="Calibri" panose="020F0502020204030204" pitchFamily="34" charset="0"/>
              <a:cs typeface="Calibri" panose="020F0502020204030204" pitchFamily="34" charset="0"/>
            </a:endParaRPr>
          </a:p>
        </p:txBody>
      </p:sp>
      <p:sp>
        <p:nvSpPr>
          <p:cNvPr id="6" name="Freeform 5"/>
          <p:cNvSpPr/>
          <p:nvPr/>
        </p:nvSpPr>
        <p:spPr>
          <a:xfrm>
            <a:off x="395536" y="3853920"/>
            <a:ext cx="5773731" cy="65520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20000"/>
            </a:schemeClr>
          </a:fillRef>
          <a:effectRef idx="2">
            <a:schemeClr val="accent4">
              <a:alpha val="90000"/>
              <a:hueOff val="0"/>
              <a:satOff val="0"/>
              <a:lumOff val="0"/>
              <a:alphaOff val="-20000"/>
            </a:schemeClr>
          </a:effectRef>
          <a:fontRef idx="minor">
            <a:schemeClr val="lt1"/>
          </a:fontRef>
        </p:style>
        <p:txBody>
          <a:bodyPr spcFirstLastPara="0" vert="horz" wrap="square" lIns="123424" tIns="123424" rIns="123424" bIns="123424" numCol="1" spcCol="1270" anchor="ctr" anchorCtr="0">
            <a:noAutofit/>
          </a:bodyPr>
          <a:lstStyle/>
          <a:p>
            <a:pPr lvl="0" algn="l" defTabSz="1066800" rtl="0">
              <a:lnSpc>
                <a:spcPct val="90000"/>
              </a:lnSpc>
              <a:spcBef>
                <a:spcPct val="0"/>
              </a:spcBef>
              <a:spcAft>
                <a:spcPct val="35000"/>
              </a:spcAft>
            </a:pPr>
            <a:r>
              <a:rPr lang="en-GB" sz="2800" dirty="0" smtClean="0">
                <a:latin typeface="Calibri" panose="020F0502020204030204" pitchFamily="34" charset="0"/>
                <a:cs typeface="Calibri" panose="020F0502020204030204" pitchFamily="34" charset="0"/>
              </a:rPr>
              <a:t>What do you most need to address?</a:t>
            </a:r>
            <a:endParaRPr lang="en-GB" sz="2800" kern="1200" dirty="0">
              <a:latin typeface="Calibri" panose="020F0502020204030204" pitchFamily="34" charset="0"/>
              <a:cs typeface="Calibri" panose="020F0502020204030204" pitchFamily="34" charset="0"/>
            </a:endParaRPr>
          </a:p>
        </p:txBody>
      </p:sp>
      <p:sp>
        <p:nvSpPr>
          <p:cNvPr id="8" name="Freeform 7"/>
          <p:cNvSpPr/>
          <p:nvPr/>
        </p:nvSpPr>
        <p:spPr>
          <a:xfrm>
            <a:off x="395535" y="4790024"/>
            <a:ext cx="5472609" cy="65520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tx1"/>
                </a:solidFill>
                <a:latin typeface="Calibri" panose="020F0502020204030204" pitchFamily="34" charset="0"/>
                <a:cs typeface="Calibri" panose="020F0502020204030204" pitchFamily="34" charset="0"/>
              </a:rPr>
              <a:t>How might you take that forward?</a:t>
            </a:r>
            <a:endParaRPr lang="en-GB" sz="2800" dirty="0">
              <a:solidFill>
                <a:schemeClr val="tx1"/>
              </a:solidFill>
              <a:latin typeface="Calibri" panose="020F0502020204030204" pitchFamily="34" charset="0"/>
              <a:cs typeface="Calibri" panose="020F0502020204030204" pitchFamily="34" charset="0"/>
            </a:endParaRPr>
          </a:p>
        </p:txBody>
      </p:sp>
      <p:sp>
        <p:nvSpPr>
          <p:cNvPr id="9" name="Freeform 8"/>
          <p:cNvSpPr/>
          <p:nvPr/>
        </p:nvSpPr>
        <p:spPr>
          <a:xfrm>
            <a:off x="395536" y="2125728"/>
            <a:ext cx="3456384" cy="655200"/>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alpha val="90000"/>
              <a:hueOff val="0"/>
              <a:satOff val="0"/>
              <a:lumOff val="0"/>
              <a:alphaOff val="0"/>
            </a:schemeClr>
          </a:effectRef>
          <a:fontRef idx="minor">
            <a:schemeClr val="lt1"/>
          </a:fontRef>
        </p:style>
        <p:txBody>
          <a:bodyPr spcFirstLastPara="0" vert="horz" wrap="square" lIns="123424" tIns="123424" rIns="123424" bIns="123424" numCol="1" spcCol="1270" anchor="ctr" anchorCtr="0">
            <a:noAutofit/>
          </a:bodyPr>
          <a:lstStyle/>
          <a:p>
            <a:pPr lvl="0" defTabSz="1066800">
              <a:lnSpc>
                <a:spcPct val="90000"/>
              </a:lnSpc>
              <a:spcAft>
                <a:spcPct val="35000"/>
              </a:spcAft>
            </a:pPr>
            <a:r>
              <a:rPr lang="en-GB" sz="2800" dirty="0" smtClean="0">
                <a:solidFill>
                  <a:schemeClr val="bg1"/>
                </a:solidFill>
                <a:latin typeface="Calibri" panose="020F0502020204030204" pitchFamily="34" charset="0"/>
                <a:cs typeface="Calibri" panose="020F0502020204030204" pitchFamily="34" charset="0"/>
              </a:rPr>
              <a:t>What landed today?</a:t>
            </a:r>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1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‘business ethics’ mean?</a:t>
            </a:r>
            <a:endParaRPr lang="en-GB" dirty="0"/>
          </a:p>
        </p:txBody>
      </p:sp>
      <p:sp>
        <p:nvSpPr>
          <p:cNvPr id="4" name="Freeform 3"/>
          <p:cNvSpPr/>
          <p:nvPr/>
        </p:nvSpPr>
        <p:spPr>
          <a:xfrm>
            <a:off x="323528" y="1556792"/>
            <a:ext cx="8568952" cy="453650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spcAft>
                <a:spcPts val="1200"/>
              </a:spcAft>
            </a:pPr>
            <a:r>
              <a:rPr lang="en-GB" sz="2800" i="1" dirty="0" smtClean="0">
                <a:solidFill>
                  <a:schemeClr val="bg1"/>
                </a:solidFill>
              </a:rPr>
              <a:t>“I want employees to ask themselves, when they are in doubt about whether or not a particular act is likely to be ethical or not, whether or not they would be happy for any contemplated act to appear the next day on the front page of their local paper to be read by their spouse, children and friends, with the reporting done by an informed and critical commentator.”</a:t>
            </a:r>
          </a:p>
          <a:p>
            <a:endParaRPr lang="en-GB" sz="2400" i="1" dirty="0">
              <a:solidFill>
                <a:schemeClr val="bg1"/>
              </a:solidFill>
            </a:endParaRPr>
          </a:p>
          <a:p>
            <a:r>
              <a:rPr lang="en-GB" sz="2400" dirty="0" smtClean="0">
                <a:solidFill>
                  <a:schemeClr val="bg1"/>
                </a:solidFill>
              </a:rPr>
              <a:t>Warren Buffet, Berkshire Hathaway</a:t>
            </a:r>
            <a:endParaRPr lang="en-GB" sz="2400" dirty="0">
              <a:solidFill>
                <a:schemeClr val="bg1"/>
              </a:solidFill>
            </a:endParaRPr>
          </a:p>
        </p:txBody>
      </p:sp>
    </p:spTree>
    <p:extLst>
      <p:ext uri="{BB962C8B-B14F-4D97-AF65-F5344CB8AC3E}">
        <p14:creationId xmlns:p14="http://schemas.microsoft.com/office/powerpoint/2010/main" val="3353989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6349" r="15751"/>
          <a:stretch/>
        </p:blipFill>
        <p:spPr bwMode="auto">
          <a:xfrm>
            <a:off x="5123793" y="0"/>
            <a:ext cx="4020206" cy="390567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3026611" y="99475"/>
            <a:ext cx="2625101" cy="1594511"/>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t" anchorCtr="0">
            <a:noAutofit/>
          </a:bodyPr>
          <a:lstStyle/>
          <a:p>
            <a:pPr>
              <a:spcAft>
                <a:spcPts val="1200"/>
              </a:spcAft>
            </a:pPr>
            <a:r>
              <a:rPr lang="en-GB" sz="2800" i="1" dirty="0" smtClean="0">
                <a:solidFill>
                  <a:schemeClr val="tx1"/>
                </a:solidFill>
              </a:rPr>
              <a:t>“Being good is good business”</a:t>
            </a:r>
          </a:p>
          <a:p>
            <a:pPr>
              <a:spcAft>
                <a:spcPts val="1200"/>
              </a:spcAft>
            </a:pPr>
            <a:r>
              <a:rPr lang="en-GB" sz="2400" dirty="0" smtClean="0">
                <a:solidFill>
                  <a:schemeClr val="tx1"/>
                </a:solidFill>
              </a:rPr>
              <a:t>Anita Roddick</a:t>
            </a:r>
          </a:p>
        </p:txBody>
      </p:sp>
      <p:pic>
        <p:nvPicPr>
          <p:cNvPr id="1030" name="Picture 6" descr="http://3.bp.blogspot.com/-YYn2H-8ZKb4/UOMy0-hD8qI/AAAAAAAAF9s/gryw-PReBdU/s1600/Henry-Ford-1930.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b="24322"/>
          <a:stretch/>
        </p:blipFill>
        <p:spPr bwMode="auto">
          <a:xfrm>
            <a:off x="0" y="1886182"/>
            <a:ext cx="4148458" cy="4403196"/>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3491473" y="4221088"/>
            <a:ext cx="3168759" cy="2437564"/>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t" anchorCtr="0">
            <a:noAutofit/>
          </a:bodyPr>
          <a:lstStyle/>
          <a:p>
            <a:pPr>
              <a:spcAft>
                <a:spcPts val="1200"/>
              </a:spcAft>
            </a:pPr>
            <a:r>
              <a:rPr lang="en-GB" sz="2800" i="1" dirty="0" smtClean="0">
                <a:solidFill>
                  <a:schemeClr val="bg1"/>
                </a:solidFill>
              </a:rPr>
              <a:t>“A business that makes nothing but money is a poor kind of business”</a:t>
            </a:r>
          </a:p>
          <a:p>
            <a:pPr>
              <a:spcAft>
                <a:spcPts val="1200"/>
              </a:spcAft>
            </a:pPr>
            <a:r>
              <a:rPr lang="en-GB" sz="2400" dirty="0" smtClean="0">
                <a:solidFill>
                  <a:schemeClr val="bg1"/>
                </a:solidFill>
              </a:rPr>
              <a:t>Henry Ford</a:t>
            </a:r>
            <a:endParaRPr lang="en-GB" sz="2400" dirty="0">
              <a:solidFill>
                <a:schemeClr val="bg1"/>
              </a:solidFill>
            </a:endParaRPr>
          </a:p>
        </p:txBody>
      </p:sp>
    </p:spTree>
    <p:extLst>
      <p:ext uri="{BB962C8B-B14F-4D97-AF65-F5344CB8AC3E}">
        <p14:creationId xmlns:p14="http://schemas.microsoft.com/office/powerpoint/2010/main" val="1984624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business ethics</a:t>
            </a:r>
            <a:endParaRPr lang="en-GB" dirty="0"/>
          </a:p>
        </p:txBody>
      </p:sp>
      <p:sp>
        <p:nvSpPr>
          <p:cNvPr id="3" name="Freeform 2"/>
          <p:cNvSpPr/>
          <p:nvPr/>
        </p:nvSpPr>
        <p:spPr>
          <a:xfrm>
            <a:off x="179512" y="1484784"/>
            <a:ext cx="2088232" cy="122413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spcAft>
                <a:spcPts val="1200"/>
              </a:spcAft>
            </a:pPr>
            <a:r>
              <a:rPr lang="en-GB" sz="2800" dirty="0" smtClean="0">
                <a:solidFill>
                  <a:schemeClr val="bg1"/>
                </a:solidFill>
              </a:rPr>
              <a:t>Amoral business</a:t>
            </a:r>
            <a:endParaRPr lang="en-GB" sz="2400" dirty="0">
              <a:solidFill>
                <a:schemeClr val="bg1"/>
              </a:solidFill>
            </a:endParaRPr>
          </a:p>
        </p:txBody>
      </p:sp>
      <p:sp>
        <p:nvSpPr>
          <p:cNvPr id="4" name="Freeform 3"/>
          <p:cNvSpPr/>
          <p:nvPr/>
        </p:nvSpPr>
        <p:spPr>
          <a:xfrm>
            <a:off x="2411760" y="1484784"/>
            <a:ext cx="2088232" cy="122413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spcAft>
                <a:spcPts val="1200"/>
              </a:spcAft>
            </a:pPr>
            <a:r>
              <a:rPr lang="en-GB" sz="2800" dirty="0" smtClean="0">
                <a:solidFill>
                  <a:schemeClr val="bg1"/>
                </a:solidFill>
              </a:rPr>
              <a:t>Legalistic business</a:t>
            </a:r>
            <a:endParaRPr lang="en-GB" sz="2400" dirty="0">
              <a:solidFill>
                <a:schemeClr val="bg1"/>
              </a:solidFill>
            </a:endParaRPr>
          </a:p>
        </p:txBody>
      </p:sp>
      <p:sp>
        <p:nvSpPr>
          <p:cNvPr id="5" name="Freeform 4"/>
          <p:cNvSpPr/>
          <p:nvPr/>
        </p:nvSpPr>
        <p:spPr>
          <a:xfrm>
            <a:off x="4644008" y="1484784"/>
            <a:ext cx="2088232" cy="122413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spcAft>
                <a:spcPts val="1200"/>
              </a:spcAft>
            </a:pPr>
            <a:r>
              <a:rPr lang="en-GB" sz="2800" dirty="0" smtClean="0">
                <a:solidFill>
                  <a:schemeClr val="bg1"/>
                </a:solidFill>
              </a:rPr>
              <a:t>Responsive business</a:t>
            </a:r>
            <a:endParaRPr lang="en-GB" sz="2400" dirty="0">
              <a:solidFill>
                <a:schemeClr val="bg1"/>
              </a:solidFill>
            </a:endParaRPr>
          </a:p>
        </p:txBody>
      </p:sp>
      <p:sp>
        <p:nvSpPr>
          <p:cNvPr id="6" name="Freeform 5"/>
          <p:cNvSpPr/>
          <p:nvPr/>
        </p:nvSpPr>
        <p:spPr>
          <a:xfrm>
            <a:off x="6876256" y="1484784"/>
            <a:ext cx="2088232" cy="1224136"/>
          </a:xfrm>
          <a:custGeom>
            <a:avLst/>
            <a:gdLst>
              <a:gd name="connsiteX0" fmla="*/ 0 w 8229600"/>
              <a:gd name="connsiteY0" fmla="*/ 109202 h 655200"/>
              <a:gd name="connsiteX1" fmla="*/ 109202 w 8229600"/>
              <a:gd name="connsiteY1" fmla="*/ 0 h 655200"/>
              <a:gd name="connsiteX2" fmla="*/ 8120398 w 8229600"/>
              <a:gd name="connsiteY2" fmla="*/ 0 h 655200"/>
              <a:gd name="connsiteX3" fmla="*/ 8229600 w 8229600"/>
              <a:gd name="connsiteY3" fmla="*/ 109202 h 655200"/>
              <a:gd name="connsiteX4" fmla="*/ 8229600 w 8229600"/>
              <a:gd name="connsiteY4" fmla="*/ 545998 h 655200"/>
              <a:gd name="connsiteX5" fmla="*/ 8120398 w 8229600"/>
              <a:gd name="connsiteY5" fmla="*/ 655200 h 655200"/>
              <a:gd name="connsiteX6" fmla="*/ 109202 w 8229600"/>
              <a:gd name="connsiteY6" fmla="*/ 655200 h 655200"/>
              <a:gd name="connsiteX7" fmla="*/ 0 w 8229600"/>
              <a:gd name="connsiteY7" fmla="*/ 545998 h 655200"/>
              <a:gd name="connsiteX8" fmla="*/ 0 w 8229600"/>
              <a:gd name="connsiteY8" fmla="*/ 109202 h 6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655200">
                <a:moveTo>
                  <a:pt x="0" y="109202"/>
                </a:moveTo>
                <a:cubicBezTo>
                  <a:pt x="0" y="48891"/>
                  <a:pt x="48891" y="0"/>
                  <a:pt x="109202" y="0"/>
                </a:cubicBezTo>
                <a:lnTo>
                  <a:pt x="8120398" y="0"/>
                </a:lnTo>
                <a:cubicBezTo>
                  <a:pt x="8180709" y="0"/>
                  <a:pt x="8229600" y="48891"/>
                  <a:pt x="8229600" y="109202"/>
                </a:cubicBezTo>
                <a:lnTo>
                  <a:pt x="8229600" y="545998"/>
                </a:lnTo>
                <a:cubicBezTo>
                  <a:pt x="8229600" y="606309"/>
                  <a:pt x="8180709" y="655200"/>
                  <a:pt x="8120398" y="655200"/>
                </a:cubicBezTo>
                <a:lnTo>
                  <a:pt x="109202" y="655200"/>
                </a:lnTo>
                <a:cubicBezTo>
                  <a:pt x="48891" y="655200"/>
                  <a:pt x="0" y="606309"/>
                  <a:pt x="0" y="545998"/>
                </a:cubicBezTo>
                <a:lnTo>
                  <a:pt x="0" y="109202"/>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alpha val="90000"/>
              <a:hueOff val="0"/>
              <a:satOff val="0"/>
              <a:lumOff val="0"/>
              <a:alphaOff val="-10000"/>
            </a:schemeClr>
          </a:fillRef>
          <a:effectRef idx="2">
            <a:schemeClr val="accent4">
              <a:alpha val="90000"/>
              <a:hueOff val="0"/>
              <a:satOff val="0"/>
              <a:lumOff val="0"/>
              <a:alphaOff val="-10000"/>
            </a:schemeClr>
          </a:effectRef>
          <a:fontRef idx="minor">
            <a:schemeClr val="lt1"/>
          </a:fontRef>
        </p:style>
        <p:txBody>
          <a:bodyPr spcFirstLastPara="0" vert="horz" wrap="square" lIns="123424" tIns="123424" rIns="123424" bIns="123424" numCol="1" spcCol="1270" anchor="ctr" anchorCtr="0">
            <a:noAutofit/>
          </a:bodyPr>
          <a:lstStyle/>
          <a:p>
            <a:pPr algn="ctr">
              <a:spcAft>
                <a:spcPts val="1200"/>
              </a:spcAft>
            </a:pPr>
            <a:r>
              <a:rPr lang="en-GB" sz="2800" dirty="0" smtClean="0">
                <a:solidFill>
                  <a:schemeClr val="bg1"/>
                </a:solidFill>
              </a:rPr>
              <a:t>Ethical business</a:t>
            </a:r>
            <a:endParaRPr lang="en-GB" sz="2400" dirty="0">
              <a:solidFill>
                <a:schemeClr val="bg1"/>
              </a:solidFill>
            </a:endParaRPr>
          </a:p>
        </p:txBody>
      </p:sp>
      <p:sp>
        <p:nvSpPr>
          <p:cNvPr id="7" name="TextBox 6"/>
          <p:cNvSpPr txBox="1"/>
          <p:nvPr/>
        </p:nvSpPr>
        <p:spPr>
          <a:xfrm>
            <a:off x="179513" y="2780928"/>
            <a:ext cx="2088232" cy="1892826"/>
          </a:xfrm>
          <a:prstGeom prst="rect">
            <a:avLst/>
          </a:prstGeom>
          <a:noFill/>
        </p:spPr>
        <p:txBody>
          <a:bodyPr wrap="square" rtlCol="0">
            <a:spAutoFit/>
          </a:bodyPr>
          <a:lstStyle/>
          <a:p>
            <a:pPr algn="ctr">
              <a:spcAft>
                <a:spcPts val="600"/>
              </a:spcAft>
            </a:pPr>
            <a:r>
              <a:rPr lang="en-GB" sz="2800" i="1" dirty="0" smtClean="0">
                <a:latin typeface="+mn-lt"/>
              </a:rPr>
              <a:t>Seeks to win at all costs</a:t>
            </a:r>
          </a:p>
          <a:p>
            <a:pPr algn="ctr">
              <a:spcAft>
                <a:spcPts val="600"/>
              </a:spcAft>
            </a:pPr>
            <a:r>
              <a:rPr lang="en-GB" sz="2800" i="1" dirty="0" smtClean="0">
                <a:latin typeface="+mn-lt"/>
              </a:rPr>
              <a:t>Anything is acceptable</a:t>
            </a:r>
            <a:endParaRPr lang="en-GB" sz="2800" i="1" dirty="0">
              <a:latin typeface="+mn-lt"/>
            </a:endParaRPr>
          </a:p>
        </p:txBody>
      </p:sp>
      <p:sp>
        <p:nvSpPr>
          <p:cNvPr id="9" name="TextBox 8"/>
          <p:cNvSpPr txBox="1"/>
          <p:nvPr/>
        </p:nvSpPr>
        <p:spPr>
          <a:xfrm>
            <a:off x="2411396" y="2784118"/>
            <a:ext cx="2088232" cy="1815882"/>
          </a:xfrm>
          <a:prstGeom prst="rect">
            <a:avLst/>
          </a:prstGeom>
          <a:noFill/>
        </p:spPr>
        <p:txBody>
          <a:bodyPr wrap="square" rtlCol="0">
            <a:spAutoFit/>
          </a:bodyPr>
          <a:lstStyle/>
          <a:p>
            <a:pPr algn="ctr">
              <a:spcAft>
                <a:spcPts val="600"/>
              </a:spcAft>
            </a:pPr>
            <a:r>
              <a:rPr lang="en-GB" sz="2800" i="1" dirty="0" smtClean="0">
                <a:latin typeface="+mn-lt"/>
              </a:rPr>
              <a:t>Will obey the law but no more than that</a:t>
            </a:r>
            <a:endParaRPr lang="en-GB" sz="2800" i="1" dirty="0">
              <a:latin typeface="+mn-lt"/>
            </a:endParaRPr>
          </a:p>
        </p:txBody>
      </p:sp>
      <p:sp>
        <p:nvSpPr>
          <p:cNvPr id="10" name="TextBox 9"/>
          <p:cNvSpPr txBox="1"/>
          <p:nvPr/>
        </p:nvSpPr>
        <p:spPr>
          <a:xfrm>
            <a:off x="4644373" y="2805199"/>
            <a:ext cx="2088232" cy="1815882"/>
          </a:xfrm>
          <a:prstGeom prst="rect">
            <a:avLst/>
          </a:prstGeom>
          <a:noFill/>
        </p:spPr>
        <p:txBody>
          <a:bodyPr wrap="square" rtlCol="0">
            <a:spAutoFit/>
          </a:bodyPr>
          <a:lstStyle/>
          <a:p>
            <a:pPr algn="ctr">
              <a:spcAft>
                <a:spcPts val="600"/>
              </a:spcAft>
            </a:pPr>
            <a:r>
              <a:rPr lang="en-GB" sz="2800" i="1" dirty="0" smtClean="0">
                <a:latin typeface="+mn-lt"/>
              </a:rPr>
              <a:t>Recognises that being ethical can pay off</a:t>
            </a:r>
            <a:endParaRPr lang="en-GB" sz="2800" i="1" dirty="0">
              <a:latin typeface="+mn-lt"/>
            </a:endParaRPr>
          </a:p>
        </p:txBody>
      </p:sp>
      <p:sp>
        <p:nvSpPr>
          <p:cNvPr id="11" name="TextBox 10"/>
          <p:cNvSpPr txBox="1"/>
          <p:nvPr/>
        </p:nvSpPr>
        <p:spPr>
          <a:xfrm>
            <a:off x="6876256" y="2808389"/>
            <a:ext cx="2088232" cy="1815882"/>
          </a:xfrm>
          <a:prstGeom prst="rect">
            <a:avLst/>
          </a:prstGeom>
          <a:noFill/>
        </p:spPr>
        <p:txBody>
          <a:bodyPr wrap="square" rtlCol="0">
            <a:spAutoFit/>
          </a:bodyPr>
          <a:lstStyle/>
          <a:p>
            <a:pPr algn="ctr">
              <a:spcAft>
                <a:spcPts val="600"/>
              </a:spcAft>
            </a:pPr>
            <a:r>
              <a:rPr lang="en-GB" sz="2800" i="1" dirty="0" smtClean="0">
                <a:latin typeface="+mn-lt"/>
              </a:rPr>
              <a:t>Ethical practice is at the heart of everything</a:t>
            </a:r>
            <a:endParaRPr lang="en-GB" sz="2800" i="1" dirty="0">
              <a:latin typeface="+mn-lt"/>
            </a:endParaRPr>
          </a:p>
        </p:txBody>
      </p:sp>
      <p:sp>
        <p:nvSpPr>
          <p:cNvPr id="12" name="TextBox 11"/>
          <p:cNvSpPr txBox="1"/>
          <p:nvPr/>
        </p:nvSpPr>
        <p:spPr>
          <a:xfrm>
            <a:off x="179512" y="4797152"/>
            <a:ext cx="8784975" cy="1538883"/>
          </a:xfrm>
          <a:prstGeom prst="rect">
            <a:avLst/>
          </a:prstGeom>
          <a:noFill/>
        </p:spPr>
        <p:txBody>
          <a:bodyPr wrap="square" rtlCol="0">
            <a:spAutoFit/>
          </a:bodyPr>
          <a:lstStyle/>
          <a:p>
            <a:pPr marL="514350" indent="-514350">
              <a:spcAft>
                <a:spcPts val="600"/>
              </a:spcAft>
              <a:buFont typeface="+mj-lt"/>
              <a:buAutoNum type="arabicPeriod"/>
            </a:pPr>
            <a:r>
              <a:rPr lang="en-GB" sz="2800" dirty="0" smtClean="0">
                <a:latin typeface="+mn-lt"/>
              </a:rPr>
              <a:t>What examples have you seen in the wider world?</a:t>
            </a:r>
          </a:p>
          <a:p>
            <a:pPr marL="514350" indent="-514350">
              <a:spcAft>
                <a:spcPts val="600"/>
              </a:spcAft>
              <a:buFont typeface="+mj-lt"/>
              <a:buAutoNum type="arabicPeriod"/>
            </a:pPr>
            <a:r>
              <a:rPr lang="en-GB" sz="2800" dirty="0" smtClean="0">
                <a:latin typeface="+mn-lt"/>
              </a:rPr>
              <a:t>Where are we now &amp; where do we want to be?</a:t>
            </a:r>
          </a:p>
          <a:p>
            <a:pPr marL="514350" indent="-514350">
              <a:spcAft>
                <a:spcPts val="600"/>
              </a:spcAft>
              <a:buFont typeface="+mj-lt"/>
              <a:buAutoNum type="arabicPeriod"/>
            </a:pPr>
            <a:r>
              <a:rPr lang="en-GB" sz="2800" dirty="0" smtClean="0">
                <a:latin typeface="+mn-lt"/>
              </a:rPr>
              <a:t>How would stakeholders describe us?</a:t>
            </a:r>
          </a:p>
        </p:txBody>
      </p:sp>
    </p:spTree>
    <p:extLst>
      <p:ext uri="{BB962C8B-B14F-4D97-AF65-F5344CB8AC3E}">
        <p14:creationId xmlns:p14="http://schemas.microsoft.com/office/powerpoint/2010/main" val="19716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‘ethical’ principles</a:t>
            </a:r>
            <a:endParaRPr lang="en-GB" dirty="0"/>
          </a:p>
        </p:txBody>
      </p:sp>
      <p:sp>
        <p:nvSpPr>
          <p:cNvPr id="3" name="Content Placeholder 2"/>
          <p:cNvSpPr>
            <a:spLocks noGrp="1"/>
          </p:cNvSpPr>
          <p:nvPr>
            <p:ph idx="1"/>
          </p:nvPr>
        </p:nvSpPr>
        <p:spPr/>
        <p:txBody>
          <a:bodyPr/>
          <a:lstStyle/>
          <a:p>
            <a:r>
              <a:rPr lang="en-GB" dirty="0" smtClean="0"/>
              <a:t>Being trustworthy</a:t>
            </a:r>
          </a:p>
          <a:p>
            <a:r>
              <a:rPr lang="en-GB" dirty="0" smtClean="0"/>
              <a:t>Honesty/transparency</a:t>
            </a:r>
          </a:p>
          <a:p>
            <a:r>
              <a:rPr lang="en-GB" dirty="0" smtClean="0"/>
              <a:t>Meeting obligations</a:t>
            </a:r>
          </a:p>
          <a:p>
            <a:r>
              <a:rPr lang="en-GB" dirty="0" smtClean="0"/>
              <a:t>Having clear documentations/communications</a:t>
            </a:r>
          </a:p>
          <a:p>
            <a:r>
              <a:rPr lang="en-GB" dirty="0" smtClean="0"/>
              <a:t>Being involved in the community</a:t>
            </a:r>
          </a:p>
          <a:p>
            <a:r>
              <a:rPr lang="en-GB" dirty="0" smtClean="0"/>
              <a:t>Maintaining accounting control</a:t>
            </a:r>
          </a:p>
          <a:p>
            <a:r>
              <a:rPr lang="en-GB" dirty="0" smtClean="0"/>
              <a:t>Being respectful</a:t>
            </a:r>
            <a:endParaRPr lang="en-GB" dirty="0"/>
          </a:p>
        </p:txBody>
      </p:sp>
    </p:spTree>
    <p:extLst>
      <p:ext uri="{BB962C8B-B14F-4D97-AF65-F5344CB8AC3E}">
        <p14:creationId xmlns:p14="http://schemas.microsoft.com/office/powerpoint/2010/main" val="476769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LM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00D80A36C4D7D4399A9886D2906F2F3" ma:contentTypeVersion="0" ma:contentTypeDescription="Create a new document." ma:contentTypeScope="" ma:versionID="ac2abea44af4155ad8fbca96866b64f2">
  <xsd:schema xmlns:xsd="http://www.w3.org/2001/XMLSchema" xmlns:xs="http://www.w3.org/2001/XMLSchema" xmlns:p="http://schemas.microsoft.com/office/2006/metadata/properties" targetNamespace="http://schemas.microsoft.com/office/2006/metadata/properties" ma:root="true" ma:fieldsID="402985be86190bbf3184b24907a722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7251F0-81F7-45F2-96A7-4E3E715065FC}">
  <ds:schemaRefs>
    <ds:schemaRef ds:uri="http://schemas.microsoft.com/office/2006/metadata/longProperties"/>
  </ds:schemaRefs>
</ds:datastoreItem>
</file>

<file path=customXml/itemProps2.xml><?xml version="1.0" encoding="utf-8"?>
<ds:datastoreItem xmlns:ds="http://schemas.openxmlformats.org/officeDocument/2006/customXml" ds:itemID="{80869C70-F0EE-4A09-A253-020087D0ECFC}">
  <ds:schemaRefs>
    <ds:schemaRef ds:uri="http://schemas.microsoft.com/sharepoint/v3/contenttype/forms"/>
  </ds:schemaRefs>
</ds:datastoreItem>
</file>

<file path=customXml/itemProps3.xml><?xml version="1.0" encoding="utf-8"?>
<ds:datastoreItem xmlns:ds="http://schemas.openxmlformats.org/officeDocument/2006/customXml" ds:itemID="{AED652F2-A0C0-4FC0-B13B-C62153990B2A}">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4.xml><?xml version="1.0" encoding="utf-8"?>
<ds:datastoreItem xmlns:ds="http://schemas.openxmlformats.org/officeDocument/2006/customXml" ds:itemID="{A56F1F1C-B5E2-4E4F-BE06-65AF597A12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LMT Master</Template>
  <TotalTime>9668</TotalTime>
  <Words>2577</Words>
  <Application>Microsoft Office PowerPoint</Application>
  <PresentationFormat>On-screen Show (4:3)</PresentationFormat>
  <Paragraphs>401</Paragraphs>
  <Slides>51</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51</vt:i4>
      </vt:variant>
    </vt:vector>
  </HeadingPairs>
  <TitlesOfParts>
    <vt:vector size="61" baseType="lpstr">
      <vt:lpstr>Arial</vt:lpstr>
      <vt:lpstr>Calibri</vt:lpstr>
      <vt:lpstr>Times New Roman</vt:lpstr>
      <vt:lpstr>LMT Master</vt:lpstr>
      <vt:lpstr>Custom Design</vt:lpstr>
      <vt:lpstr>1_Custom Design</vt:lpstr>
      <vt:lpstr>2_Custom Design</vt:lpstr>
      <vt:lpstr>3_Custom Design</vt:lpstr>
      <vt:lpstr>4_Custom Design</vt:lpstr>
      <vt:lpstr>1_Office Theme</vt:lpstr>
      <vt:lpstr>Ethics &amp; Values in Management</vt:lpstr>
      <vt:lpstr>Today’s objective</vt:lpstr>
      <vt:lpstr>Specific objectives</vt:lpstr>
      <vt:lpstr>Questions we’ll address</vt:lpstr>
      <vt:lpstr>What does ‘business ethics’ mean?</vt:lpstr>
      <vt:lpstr>What does ‘business ethics’ mean?</vt:lpstr>
      <vt:lpstr>PowerPoint Presentation</vt:lpstr>
      <vt:lpstr>Approaches to business ethics</vt:lpstr>
      <vt:lpstr>Typical ‘ethical’ principles</vt:lpstr>
      <vt:lpstr>‘Shareholder’ v ‘stakeholder’</vt:lpstr>
      <vt:lpstr>What compass guides our decisions?</vt:lpstr>
      <vt:lpstr>Making ethical decisions</vt:lpstr>
      <vt:lpstr>Why do business ‘ethically’?</vt:lpstr>
      <vt:lpstr>What are the barriers?</vt:lpstr>
      <vt:lpstr>Ethical dilemmas</vt:lpstr>
      <vt:lpstr>Ethical dilemmas</vt:lpstr>
      <vt:lpstr>Issues in judging ethical dilemmas</vt:lpstr>
      <vt:lpstr>Developing your ethics code</vt:lpstr>
      <vt:lpstr>Key policy areas for ethics codes</vt:lpstr>
      <vt:lpstr>Key policy areas for ethics codes</vt:lpstr>
      <vt:lpstr>Key policy areas for ethics codes</vt:lpstr>
      <vt:lpstr>The FCA’s 11 principles</vt:lpstr>
      <vt:lpstr>Insurance Distribution Directive (IDD)</vt:lpstr>
      <vt:lpstr>IDD and CII</vt:lpstr>
      <vt:lpstr>CII Code of Ethics</vt:lpstr>
      <vt:lpstr>CII Code of Ethics</vt:lpstr>
      <vt:lpstr>Where are you now? Applying the CII Code of ethics</vt:lpstr>
      <vt:lpstr>CII Code of Ethics</vt:lpstr>
      <vt:lpstr>Developing your ethics code</vt:lpstr>
      <vt:lpstr>What are corporate ‘values’?</vt:lpstr>
      <vt:lpstr>Example values</vt:lpstr>
      <vt:lpstr>Example values</vt:lpstr>
      <vt:lpstr>Working with values</vt:lpstr>
      <vt:lpstr>Developing your ethics code</vt:lpstr>
      <vt:lpstr>Case studies</vt:lpstr>
      <vt:lpstr>The role of leadership</vt:lpstr>
      <vt:lpstr>The role of leadership</vt:lpstr>
      <vt:lpstr>Your role in embedding values?</vt:lpstr>
      <vt:lpstr>Leadership styles &amp; culture (HBR)</vt:lpstr>
      <vt:lpstr>Leadership styles &amp; culture (HBR)</vt:lpstr>
      <vt:lpstr>Emotional intelligence</vt:lpstr>
      <vt:lpstr>Employee engagement</vt:lpstr>
      <vt:lpstr>Employee engagement (McCleod)</vt:lpstr>
      <vt:lpstr>Developing your ethics code</vt:lpstr>
      <vt:lpstr>‘Carriers’ of culture</vt:lpstr>
      <vt:lpstr>Developing your ethics code</vt:lpstr>
      <vt:lpstr>Review, measure, assess…..</vt:lpstr>
      <vt:lpstr>What should we measure?</vt:lpstr>
      <vt:lpstr>What should we measure?</vt:lpstr>
      <vt:lpstr>Developing your ethics code</vt:lpstr>
      <vt:lpstr>What next?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User</cp:lastModifiedBy>
  <cp:revision>251</cp:revision>
  <cp:lastPrinted>2016-07-07T10:49:05Z</cp:lastPrinted>
  <dcterms:created xsi:type="dcterms:W3CDTF">2013-10-21T07:50:44Z</dcterms:created>
  <dcterms:modified xsi:type="dcterms:W3CDTF">2019-01-27T11:37:24Z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lpwstr>1</vt:lpwstr>
  </property>
</Properties>
</file>