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3" r:id="rId3"/>
    <p:sldId id="306" r:id="rId4"/>
    <p:sldId id="307" r:id="rId5"/>
    <p:sldId id="301" r:id="rId6"/>
    <p:sldId id="309" r:id="rId7"/>
    <p:sldId id="302" r:id="rId8"/>
    <p:sldId id="303" r:id="rId9"/>
    <p:sldId id="311" r:id="rId10"/>
    <p:sldId id="313" r:id="rId11"/>
    <p:sldId id="305" r:id="rId12"/>
    <p:sldId id="312" r:id="rId13"/>
    <p:sldId id="310" r:id="rId14"/>
    <p:sldId id="300" r:id="rId15"/>
    <p:sldId id="282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97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F7A3C-4D6D-4450-A08C-746B72C88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08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fe6ae7c7d34e932db12861e52c7c4c6.jpg"/>
          <p:cNvPicPr>
            <a:picLocks noChangeAspect="1"/>
          </p:cNvPicPr>
          <p:nvPr/>
        </p:nvPicPr>
        <p:blipFill>
          <a:blip r:embed="rId2" cstate="print"/>
          <a:srcRect r="5212"/>
          <a:stretch>
            <a:fillRect/>
          </a:stretch>
        </p:blipFill>
        <p:spPr>
          <a:xfrm>
            <a:off x="5257800" y="4381567"/>
            <a:ext cx="3886200" cy="2476433"/>
          </a:xfrm>
          <a:prstGeom prst="rect">
            <a:avLst/>
          </a:prstGeom>
        </p:spPr>
      </p:pic>
      <p:pic>
        <p:nvPicPr>
          <p:cNvPr id="8" name="Picture 7" descr="left swirl.jpg"/>
          <p:cNvPicPr>
            <a:picLocks noChangeAspect="1"/>
          </p:cNvPicPr>
          <p:nvPr/>
        </p:nvPicPr>
        <p:blipFill>
          <a:blip r:embed="rId3" cstate="print"/>
          <a:srcRect l="11250" t="6560" r="6250"/>
          <a:stretch>
            <a:fillRect/>
          </a:stretch>
        </p:blipFill>
        <p:spPr>
          <a:xfrm>
            <a:off x="0" y="1752600"/>
            <a:ext cx="5029200" cy="510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5000"/>
            <a:ext cx="6934200" cy="160020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kumimoji="0" lang="en-US" sz="5000" b="0" kern="1200" dirty="0">
                <a:ln>
                  <a:noFill/>
                </a:ln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13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0" y="5884015"/>
            <a:ext cx="1388788" cy="973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bg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295400"/>
            <a:ext cx="8077200" cy="449579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/>
              <a:t>Insurance &amp; Risk Management in 2019 &amp; Beyond: Global Trends in a Local Context    </a:t>
            </a:r>
            <a:br>
              <a:rPr lang="en-GB" dirty="0"/>
            </a:br>
            <a:r>
              <a:rPr lang="en-GB" sz="3100" dirty="0"/>
              <a:t>by</a:t>
            </a:r>
            <a:br>
              <a:rPr lang="en-GB" sz="4900" dirty="0"/>
            </a:br>
            <a:r>
              <a:rPr lang="en-GB" sz="4900" dirty="0"/>
              <a:t>     </a:t>
            </a:r>
            <a:r>
              <a:rPr lang="en-GB" sz="3100" dirty="0"/>
              <a:t>Jeff Heasman PGCert CELTA, LL.B (Hons), LL.M</a:t>
            </a:r>
            <a:br>
              <a:rPr lang="en-GB" sz="3600" dirty="0"/>
            </a:br>
            <a:br>
              <a:rPr lang="en-GB" sz="3600" dirty="0"/>
            </a:br>
            <a:r>
              <a:rPr lang="en-GB" sz="2200" dirty="0">
                <a:solidFill>
                  <a:schemeClr val="bg2"/>
                </a:solidFill>
              </a:rPr>
              <a:t>linkedin.com/in/</a:t>
            </a:r>
            <a:r>
              <a:rPr lang="en-GB" sz="2200" dirty="0" err="1">
                <a:solidFill>
                  <a:schemeClr val="bg2"/>
                </a:solidFill>
              </a:rPr>
              <a:t>jeffheasman</a:t>
            </a:r>
            <a:br>
              <a:rPr lang="en-GB" sz="3600" dirty="0"/>
            </a:br>
            <a:br>
              <a:rPr lang="en-GB" sz="2200" dirty="0"/>
            </a:br>
            <a:r>
              <a:rPr lang="en-GB" sz="2200" dirty="0"/>
              <a:t>@</a:t>
            </a:r>
            <a:r>
              <a:rPr lang="en-GB" sz="2200" dirty="0" err="1"/>
              <a:t>JHTCTweet</a:t>
            </a:r>
            <a:br>
              <a:rPr lang="en-GB" sz="2200" dirty="0"/>
            </a:br>
            <a:br>
              <a:rPr lang="en-GB" sz="3600" dirty="0"/>
            </a:br>
            <a:endParaRPr lang="en-GB" sz="3600" dirty="0">
              <a:solidFill>
                <a:schemeClr val="bg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334000"/>
            <a:ext cx="609599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39FBAB-78C3-4D1B-A4F9-E6CED7B09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648200"/>
            <a:ext cx="709088" cy="469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12A4E4-30BB-43F1-A1E0-15565A04B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382588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  <a:latin typeface="Constantia" panose="02030602050306030303" pitchFamily="18" charset="0"/>
                <a:cs typeface="TMixLight" charset="0"/>
                <a:sym typeface="TMixLight" charset="0"/>
              </a:rPr>
              <a:t>Increases opportunity to engage with the customer in a traditionally low-touch industry.   </a:t>
            </a:r>
          </a:p>
          <a:p>
            <a:pPr defTabSz="382588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schemeClr val="bg2"/>
              </a:solidFill>
              <a:latin typeface="Constantia" panose="02030602050306030303" pitchFamily="18" charset="0"/>
              <a:cs typeface="TMixLight" charset="0"/>
              <a:sym typeface="TMixLight" charset="0"/>
            </a:endParaRPr>
          </a:p>
          <a:p>
            <a:pPr defTabSz="382588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  <a:latin typeface="Constantia" panose="02030602050306030303" pitchFamily="18" charset="0"/>
                <a:cs typeface="TMixLight" charset="0"/>
                <a:sym typeface="TMixLight" charset="0"/>
              </a:rPr>
              <a:t>Nurtures loyalty and attracts new customers. </a:t>
            </a:r>
          </a:p>
          <a:p>
            <a:pPr marL="0" indent="0" defTabSz="382588">
              <a:spcBef>
                <a:spcPts val="600"/>
              </a:spcBef>
              <a:buNone/>
              <a:defRPr/>
            </a:pPr>
            <a:endParaRPr lang="en-US" dirty="0">
              <a:solidFill>
                <a:schemeClr val="bg2"/>
              </a:solidFill>
              <a:latin typeface="Constantia" panose="02030602050306030303" pitchFamily="18" charset="0"/>
              <a:cs typeface="TMixLight" charset="0"/>
              <a:sym typeface="TMixLight" charset="0"/>
            </a:endParaRPr>
          </a:p>
          <a:p>
            <a:pPr defTabSz="382588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  <a:latin typeface="Constantia" panose="02030602050306030303" pitchFamily="18" charset="0"/>
                <a:cs typeface="TMixLight" charset="0"/>
                <a:sym typeface="TMixLight" charset="0"/>
              </a:rPr>
              <a:t>Data increases and price sensitivity reduces (but does better data price out higher risk clients?)</a:t>
            </a:r>
          </a:p>
          <a:p>
            <a:pPr marL="0" indent="0" defTabSz="382588">
              <a:spcBef>
                <a:spcPts val="600"/>
              </a:spcBef>
              <a:buNone/>
              <a:defRPr/>
            </a:pPr>
            <a:endParaRPr lang="en-US" dirty="0">
              <a:solidFill>
                <a:schemeClr val="bg2"/>
              </a:solidFill>
              <a:latin typeface="Constantia" panose="02030602050306030303" pitchFamily="18" charset="0"/>
              <a:cs typeface="TMixLight" charset="0"/>
              <a:sym typeface="TMixLight" charset="0"/>
            </a:endParaRPr>
          </a:p>
          <a:p>
            <a:pPr defTabSz="382588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  <a:latin typeface="Constantia" panose="02030602050306030303" pitchFamily="18" charset="0"/>
                <a:cs typeface="TMixLight" charset="0"/>
                <a:sym typeface="TMixLight" charset="0"/>
              </a:rPr>
              <a:t>Discovery South Africa – Vitality.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98EC2F-2C3A-4878-AEE3-1070B47B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200" b="1" dirty="0"/>
              <a:t>Ecosystems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71519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848E59-6828-4265-A172-D1479C54D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ABI State of the Market Report.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Reinsurance saves the day for the liability insurance market.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The UK cyber insurance market is estimated as being worth in excess of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£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20 million.  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80C31F-41BB-4D72-862F-FD8D90FB6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200" b="1" dirty="0"/>
              <a:t>UK market trends &amp; underwriting pricing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06527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7F4985-D955-4136-87EC-9EAF9D5C1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Smart homes and offices, connected cars, smart watches and fit bands.  They´re all here already and  make underwriting more accurate.  It will expand.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An increasing </a:t>
            </a:r>
            <a:r>
              <a:rPr lang="en-GB" i="1" dirty="0" err="1">
                <a:solidFill>
                  <a:schemeClr val="tx2">
                    <a:lumMod val="50000"/>
                  </a:schemeClr>
                </a:solidFill>
              </a:rPr>
              <a:t>datasphere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leads to dynamic pricing opportunities for underwriting.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Payments will also become increasingly frictionless.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Most of the technology is here.  Remember – we need to view risk as a threat or an opportunity!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13AA65-8E02-44E7-A40D-29694010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737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45B121-1CDE-4F22-AC2A-CEA8D221E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hat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are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positives and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negatives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of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these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trends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?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hat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are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opportunities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threats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ow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might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this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all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impact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locally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hat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can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we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do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stay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one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step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ahead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of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50000"/>
                  </a:schemeClr>
                </a:solidFill>
              </a:rPr>
              <a:t>game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58371E-889E-40D9-B1CC-9D5D2DEA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200" b="1" dirty="0"/>
              <a:t>Over to you …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982402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13DB41-A7E6-452E-930A-5588BB32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current trends present both threats and opportunities.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 local market will not be immune.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Companies that are dynamic, transparent and fair will reap the rewards.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2"/>
                </a:solidFill>
              </a:rPr>
              <a:t>There has never been a more exciting time to be part of the industry! 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8477BC-14BF-457C-89B7-BFEAA93C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In summary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20810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3</a:t>
            </a:r>
            <a:r>
              <a:rPr lang="en-GB" sz="2400" baseline="30000" dirty="0">
                <a:solidFill>
                  <a:schemeClr val="bg2"/>
                </a:solidFill>
              </a:rPr>
              <a:t>rd</a:t>
            </a:r>
            <a:r>
              <a:rPr lang="en-GB" sz="2400" dirty="0">
                <a:solidFill>
                  <a:schemeClr val="bg2"/>
                </a:solidFill>
              </a:rPr>
              <a:t> Floor, Capital Tower		     +44 (0) 2921 660 283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Greyfriars Road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Cardiff					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CF10 3AG				     info@jeffheasman.com		</a:t>
            </a: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2"/>
                </a:solidFill>
              </a:rPr>
              <a:t>www.jeffheasman.com 		     @</a:t>
            </a:r>
            <a:r>
              <a:rPr lang="en-GB" sz="2400" dirty="0" err="1">
                <a:solidFill>
                  <a:schemeClr val="bg2"/>
                </a:solidFill>
              </a:rPr>
              <a:t>JHTCTweet</a:t>
            </a:r>
            <a:endParaRPr lang="en-GB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chemeClr val="bg2"/>
                </a:solidFill>
              </a:rPr>
              <a:t>	linkedin.com/in/</a:t>
            </a:r>
            <a:r>
              <a:rPr lang="en-GB" sz="2400" dirty="0" err="1">
                <a:solidFill>
                  <a:schemeClr val="bg2"/>
                </a:solidFill>
              </a:rPr>
              <a:t>jeffheasman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97401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Thank you and please stay in touch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52" y="1826105"/>
            <a:ext cx="1048512" cy="917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11" y="2054002"/>
            <a:ext cx="905256" cy="689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550" y="3227774"/>
            <a:ext cx="692717" cy="6691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33900"/>
            <a:ext cx="990600" cy="533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242" y="4462975"/>
            <a:ext cx="619332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5ED99EC-B716-4CA5-89FA-4F6CF59902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638800"/>
            <a:ext cx="905257" cy="6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6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3200" b="1" dirty="0"/>
              <a:t>Learning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/>
                </a:solidFill>
              </a:rPr>
              <a:t>By the end of the session, participants will be able to:</a:t>
            </a:r>
          </a:p>
          <a:p>
            <a:pPr marL="0" indent="0">
              <a:buNone/>
            </a:pPr>
            <a:endParaRPr lang="es-E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understand the nature and importance of risk management.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recognise current and predicted trends in the global insurance industry. 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apply the current and predicted trends to a local context. 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create local solutions that will maximise opportunities and minimise risk.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5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6D4E9C-F324-4516-B80D-DBF241BA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There will be an overview of the </a:t>
            </a:r>
            <a:r>
              <a:rPr lang="en-GB" i="1" u="sng" dirty="0">
                <a:solidFill>
                  <a:schemeClr val="tx2">
                    <a:lumMod val="50000"/>
                  </a:schemeClr>
                </a:solidFill>
              </a:rPr>
              <a:t>current trends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in the global insurance market.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We will discuss the </a:t>
            </a:r>
            <a:r>
              <a:rPr lang="en-GB" i="1" u="sng" dirty="0">
                <a:solidFill>
                  <a:schemeClr val="tx2">
                    <a:lumMod val="50000"/>
                  </a:schemeClr>
                </a:solidFill>
              </a:rPr>
              <a:t>risk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factors.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There will be discussion about how these trends may </a:t>
            </a:r>
            <a:r>
              <a:rPr lang="en-GB" i="1" u="sng" dirty="0">
                <a:solidFill>
                  <a:schemeClr val="tx2">
                    <a:lumMod val="50000"/>
                  </a:schemeClr>
                </a:solidFill>
              </a:rPr>
              <a:t>impact into the local context.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25A6C6-E091-4277-B531-B5E22F3CA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200" b="1" dirty="0"/>
              <a:t>Today´s approach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37340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5C7770-30B8-403C-B84A-D4D7E482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Potential of gaining or losing something of value.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Negatives and positives.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Threats and opportunities.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 balancing act.  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It´s in this context that we will critically analyse the current global trends and how they will impact locally. 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BAD1CD-49F2-45A5-88F1-434C5E4FF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GB" sz="3200" b="1" dirty="0"/>
              <a:t>A reminder of what risk is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6900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26B3B9-623A-40AF-AFA8-8A37F5BE4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We are experiencing regulatory change like never before and 2019 is an important year.  </a:t>
            </a:r>
          </a:p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According to PwC, 67% of CEOs are “extremely concerned” about the impact of further regulation.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There are a lot of potential threats but can you think of any opportunities from recent regulation?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1AA9E5-1056-4E57-A7F1-BECC17E4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GB" sz="3200" b="1" dirty="0"/>
              <a:t>The changing regulatory landscape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4170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8CED24-D394-4FC1-9BC4-0CB753A2B7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95400"/>
            <a:ext cx="4343400" cy="55626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AE73A7D-A350-4EF0-9A15-75B9BE15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Autofit/>
          </a:bodyPr>
          <a:lstStyle/>
          <a:p>
            <a:r>
              <a:rPr lang="en-GB" sz="3200" b="1" dirty="0"/>
              <a:t>How could this new document (the IPID) present an opportunity?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96695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C7B964-79E7-43C7-94FE-A6F7F7829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How do we reach the next generation of  App happy customer?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Simplicity, fairness and speed.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Lemonade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Insured via a smartphone in 90 seconds.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Claims paid in 3 minutes (record is 3 seconds).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Open source policies.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Pay as you go insurance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Trov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(electrical items).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Zego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(EL insurance that integrates to HR systems – monthly or annual).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Just Miles (flat monthly fee and then based on monthly mileage).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Cuvva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(hourly rates </a:t>
            </a:r>
            <a:r>
              <a:rPr lang="en-GB" dirty="0">
                <a:solidFill>
                  <a:schemeClr val="bg2"/>
                </a:solidFill>
              </a:rPr>
              <a:t>from £1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.20 and above!).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Will it offer real savings?  Are budget airlines a good comparison?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DB0971-F74D-45F6-834B-11678BFB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3200" b="1" dirty="0" err="1"/>
              <a:t>InsurTech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64180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62F88A-3868-4F22-B2B3-7A282A348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First mover or fast follower?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Automation of business processes – this used to mean standardised letter templates.  Now, it could include: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Drones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Telematics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Chatbots </a:t>
            </a:r>
          </a:p>
          <a:p>
            <a:pPr marL="393192" lvl="1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Customer insights through social media to leverage competitive advantages.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Lenddo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creditworthinesschecks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via social media. </a:t>
            </a:r>
          </a:p>
          <a:p>
            <a:pPr marL="393192" lvl="1" indent="0">
              <a:buNone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7BB7BF-8898-4D5F-988E-B1B5FECA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GB" sz="3200" b="1" dirty="0"/>
              <a:t>Artificial intelligence &amp; data analytics 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30805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B545E9-A85F-4C20-83CD-C95F74D85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Driverless cars – where ethics and artificial intelligence collide.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Advanced data analytics: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Risk prevention and management (Boiler IQ).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Ecosystems.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325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ff Heasman">
  <a:themeElements>
    <a:clrScheme name="Custom 1">
      <a:dk1>
        <a:sysClr val="windowText" lastClr="000000"/>
      </a:dk1>
      <a:lt1>
        <a:sysClr val="window" lastClr="FFFFFF"/>
      </a:lt1>
      <a:dk2>
        <a:srgbClr val="12B3E9"/>
      </a:dk2>
      <a:lt2>
        <a:srgbClr val="005494"/>
      </a:lt2>
      <a:accent1>
        <a:srgbClr val="005494"/>
      </a:accent1>
      <a:accent2>
        <a:srgbClr val="12B3E9"/>
      </a:accent2>
      <a:accent3>
        <a:srgbClr val="005494"/>
      </a:accent3>
      <a:accent4>
        <a:srgbClr val="005494"/>
      </a:accent4>
      <a:accent5>
        <a:srgbClr val="005494"/>
      </a:accent5>
      <a:accent6>
        <a:srgbClr val="12B3E9"/>
      </a:accent6>
      <a:hlink>
        <a:srgbClr val="005494"/>
      </a:hlink>
      <a:folHlink>
        <a:srgbClr val="12B3E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Jeff Heasman</Template>
  <TotalTime>418</TotalTime>
  <Words>667</Words>
  <Application>Microsoft Office PowerPoint</Application>
  <PresentationFormat>On-screen Show 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Wingdings</vt:lpstr>
      <vt:lpstr>Wingdings 2</vt:lpstr>
      <vt:lpstr>Jeff Heasman</vt:lpstr>
      <vt:lpstr>Insurance &amp; Risk Management in 2019 &amp; Beyond: Global Trends in a Local Context     by      Jeff Heasman PGCert CELTA, LL.B (Hons), LL.M  linkedin.com/in/jeffheasman  @JHTCTweet  </vt:lpstr>
      <vt:lpstr>Learning outcomes </vt:lpstr>
      <vt:lpstr>Today´s approach </vt:lpstr>
      <vt:lpstr>A reminder of what risk is</vt:lpstr>
      <vt:lpstr>The changing regulatory landscape </vt:lpstr>
      <vt:lpstr>How could this new document (the IPID) present an opportunity?</vt:lpstr>
      <vt:lpstr>InsurTech</vt:lpstr>
      <vt:lpstr>Artificial intelligence &amp; data analytics  </vt:lpstr>
      <vt:lpstr>PowerPoint Presentation</vt:lpstr>
      <vt:lpstr>Ecosystems </vt:lpstr>
      <vt:lpstr>UK market trends &amp; underwriting pricing </vt:lpstr>
      <vt:lpstr>PowerPoint Presentation</vt:lpstr>
      <vt:lpstr>Over to you …</vt:lpstr>
      <vt:lpstr>In summary </vt:lpstr>
      <vt:lpstr>Thank you and please stay in touch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Jeffrey Heasman</cp:lastModifiedBy>
  <cp:revision>40</cp:revision>
  <cp:lastPrinted>2016-01-21T14:12:47Z</cp:lastPrinted>
  <dcterms:created xsi:type="dcterms:W3CDTF">2015-11-23T19:41:09Z</dcterms:created>
  <dcterms:modified xsi:type="dcterms:W3CDTF">2019-01-17T09:13:54Z</dcterms:modified>
</cp:coreProperties>
</file>