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7" r:id="rId6"/>
    <p:sldId id="280" r:id="rId7"/>
    <p:sldId id="283" r:id="rId8"/>
    <p:sldId id="282" r:id="rId9"/>
    <p:sldId id="304" r:id="rId10"/>
    <p:sldId id="288" r:id="rId11"/>
    <p:sldId id="287" r:id="rId12"/>
    <p:sldId id="286" r:id="rId13"/>
    <p:sldId id="293" r:id="rId14"/>
    <p:sldId id="289" r:id="rId15"/>
    <p:sldId id="285" r:id="rId16"/>
    <p:sldId id="290" r:id="rId17"/>
    <p:sldId id="284" r:id="rId18"/>
    <p:sldId id="292" r:id="rId19"/>
    <p:sldId id="291" r:id="rId20"/>
    <p:sldId id="294" r:id="rId21"/>
    <p:sldId id="299" r:id="rId22"/>
    <p:sldId id="281" r:id="rId23"/>
    <p:sldId id="300" r:id="rId24"/>
    <p:sldId id="301" r:id="rId25"/>
    <p:sldId id="296" r:id="rId26"/>
    <p:sldId id="302" r:id="rId27"/>
    <p:sldId id="297" r:id="rId28"/>
    <p:sldId id="298" r:id="rId29"/>
    <p:sldId id="303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9E5330"/>
    <a:srgbClr val="6A2C3E"/>
    <a:srgbClr val="AC9F3C"/>
    <a:srgbClr val="5B7F95"/>
    <a:srgbClr val="708573"/>
    <a:srgbClr val="183028"/>
    <a:srgbClr val="DBC8B6"/>
    <a:srgbClr val="DBCDD3"/>
    <a:srgbClr val="D7D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9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938" y="2866241"/>
            <a:ext cx="6293723" cy="1470025"/>
          </a:xfrm>
        </p:spPr>
        <p:txBody>
          <a:bodyPr anchor="t">
            <a:noAutofit/>
          </a:bodyPr>
          <a:lstStyle>
            <a:lvl1pPr algn="l">
              <a:lnSpc>
                <a:spcPts val="4100"/>
              </a:lnSpc>
              <a:defRPr sz="4000">
                <a:solidFill>
                  <a:srgbClr val="D6D2C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938" y="4622016"/>
            <a:ext cx="6293723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D6D2C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 b="32567"/>
          <a:stretch/>
        </p:blipFill>
        <p:spPr>
          <a:xfrm>
            <a:off x="6315677" y="146881"/>
            <a:ext cx="2828323" cy="67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2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1" y="1458913"/>
            <a:ext cx="5843828" cy="4432871"/>
          </a:xfrm>
        </p:spPr>
        <p:txBody>
          <a:bodyPr anchor="ctr">
            <a:noAutofit/>
          </a:bodyPr>
          <a:lstStyle>
            <a:lvl1pPr>
              <a:lnSpc>
                <a:spcPts val="4900"/>
              </a:lnSpc>
              <a:defRPr sz="48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10" name="Picture 9" descr="LOGO-BLU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9" b="32807"/>
          <a:stretch/>
        </p:blipFill>
        <p:spPr>
          <a:xfrm>
            <a:off x="6301028" y="146881"/>
            <a:ext cx="2842972" cy="67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5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458913"/>
            <a:ext cx="5763355" cy="4432871"/>
          </a:xfrm>
        </p:spPr>
        <p:txBody>
          <a:bodyPr anchor="ctr">
            <a:noAutofit/>
          </a:bodyPr>
          <a:lstStyle>
            <a:lvl1pPr>
              <a:lnSpc>
                <a:spcPts val="4900"/>
              </a:lnSpc>
              <a:defRPr sz="4800" b="1" i="0">
                <a:solidFill>
                  <a:srgbClr val="708573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9" b="32807"/>
          <a:stretch/>
        </p:blipFill>
        <p:spPr>
          <a:xfrm>
            <a:off x="6301028" y="146881"/>
            <a:ext cx="2842972" cy="67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1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1" y="1458913"/>
            <a:ext cx="5728796" cy="4432871"/>
          </a:xfrm>
        </p:spPr>
        <p:txBody>
          <a:bodyPr anchor="ctr">
            <a:noAutofit/>
          </a:bodyPr>
          <a:lstStyle>
            <a:lvl1pPr>
              <a:lnSpc>
                <a:spcPts val="4900"/>
              </a:lnSpc>
              <a:defRPr sz="4800" b="1" i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9" b="32807"/>
          <a:stretch/>
        </p:blipFill>
        <p:spPr>
          <a:xfrm>
            <a:off x="6301028" y="146881"/>
            <a:ext cx="2842972" cy="67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3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CD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5679-17A2-E642-9A10-5D3B30303E6D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10E1-DDFD-2540-B4DF-F972D072F9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1" y="1458913"/>
            <a:ext cx="5843828" cy="4432871"/>
          </a:xfrm>
        </p:spPr>
        <p:txBody>
          <a:bodyPr anchor="ctr">
            <a:noAutofit/>
          </a:bodyPr>
          <a:lstStyle>
            <a:lvl1pPr>
              <a:lnSpc>
                <a:spcPts val="4900"/>
              </a:lnSpc>
              <a:defRPr sz="4800" b="1" i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9" b="32807"/>
          <a:stretch/>
        </p:blipFill>
        <p:spPr>
          <a:xfrm>
            <a:off x="6301028" y="146881"/>
            <a:ext cx="2842972" cy="67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4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C8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D19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1" y="1458913"/>
            <a:ext cx="5843828" cy="4432871"/>
          </a:xfrm>
        </p:spPr>
        <p:txBody>
          <a:bodyPr anchor="ctr">
            <a:noAutofit/>
          </a:bodyPr>
          <a:lstStyle>
            <a:lvl1pPr>
              <a:lnSpc>
                <a:spcPts val="4900"/>
              </a:lnSpc>
              <a:defRPr sz="4800" b="1" i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9" b="32807"/>
          <a:stretch/>
        </p:blipFill>
        <p:spPr>
          <a:xfrm>
            <a:off x="6301028" y="146881"/>
            <a:ext cx="2842972" cy="67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 b="32567"/>
          <a:stretch/>
        </p:blipFill>
        <p:spPr>
          <a:xfrm>
            <a:off x="6315677" y="146881"/>
            <a:ext cx="2828323" cy="6711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665"/>
            <a:ext cx="8229600" cy="41058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5679-17A2-E642-9A10-5D3B30303E6D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10E1-DDFD-2540-B4DF-F972D072F9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788837"/>
            <a:ext cx="9144000" cy="106916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II_MINIMUM_LOGO_WHITE_RG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3127" b="2992"/>
          <a:stretch/>
        </p:blipFill>
        <p:spPr>
          <a:xfrm>
            <a:off x="0" y="5788837"/>
            <a:ext cx="1536248" cy="10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6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 b="32567"/>
          <a:stretch/>
        </p:blipFill>
        <p:spPr>
          <a:xfrm>
            <a:off x="6315677" y="146881"/>
            <a:ext cx="2828323" cy="6711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665"/>
            <a:ext cx="8229600" cy="410586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5679-17A2-E642-9A10-5D3B30303E6D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10E1-DDFD-2540-B4DF-F972D072F9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788837"/>
            <a:ext cx="9144000" cy="106916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CII_MINIMUM_LOGO_WHITE_RG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3127" b="2992"/>
          <a:stretch/>
        </p:blipFill>
        <p:spPr>
          <a:xfrm>
            <a:off x="0" y="5788837"/>
            <a:ext cx="1536248" cy="10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2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 b="32567"/>
          <a:stretch/>
        </p:blipFill>
        <p:spPr>
          <a:xfrm>
            <a:off x="6315677" y="146881"/>
            <a:ext cx="2828323" cy="6711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972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972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5679-17A2-E642-9A10-5D3B30303E6D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10E1-DDFD-2540-B4DF-F972D072F9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788837"/>
            <a:ext cx="9144000" cy="106916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II_MINIMUM_LOGO_WHITE_RG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3127" b="2992"/>
          <a:stretch/>
        </p:blipFill>
        <p:spPr>
          <a:xfrm>
            <a:off x="0" y="5788837"/>
            <a:ext cx="1536248" cy="10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3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0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75679-17A2-E642-9A10-5D3B30303E6D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10E1-DDFD-2540-B4DF-F972D072F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8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0" r:id="rId7"/>
    <p:sldLayoutId id="2147483666" r:id="rId8"/>
    <p:sldLayoutId id="2147483652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333333"/>
          </a:solidFill>
          <a:latin typeface="+mn-lt"/>
          <a:ea typeface="+mn-ea"/>
          <a:cs typeface="Gotham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333333"/>
          </a:solidFill>
          <a:latin typeface="+mn-lt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333333"/>
          </a:solidFill>
          <a:latin typeface="+mn-lt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333333"/>
          </a:solidFill>
          <a:latin typeface="+mn-lt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333333"/>
          </a:solidFill>
          <a:latin typeface="+mn-lt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938" y="2419643"/>
            <a:ext cx="6293723" cy="191662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Introduction to Construction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Tutor:  Peter Fice MBA, Chartered Insurer, ACII</a:t>
            </a:r>
          </a:p>
        </p:txBody>
      </p:sp>
    </p:spTree>
    <p:extLst>
      <p:ext uri="{BB962C8B-B14F-4D97-AF65-F5344CB8AC3E}">
        <p14:creationId xmlns:p14="http://schemas.microsoft.com/office/powerpoint/2010/main" val="419084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274638"/>
            <a:ext cx="8834511" cy="1143000"/>
          </a:xfrm>
        </p:spPr>
        <p:txBody>
          <a:bodyPr/>
          <a:lstStyle/>
          <a:p>
            <a:r>
              <a:rPr lang="en-US" sz="3000" dirty="0">
                <a:solidFill>
                  <a:srgbClr val="5B7F95"/>
                </a:solidFill>
              </a:rPr>
              <a:t>Hazards and Risks in the construction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Fire</a:t>
            </a:r>
          </a:p>
          <a:p>
            <a:pPr marL="0" indent="0">
              <a:buNone/>
            </a:pPr>
            <a:r>
              <a:rPr lang="en-US" dirty="0"/>
              <a:t>Hot work</a:t>
            </a:r>
          </a:p>
          <a:p>
            <a:pPr marL="0" indent="0">
              <a:buNone/>
            </a:pPr>
            <a:r>
              <a:rPr lang="en-US" dirty="0"/>
              <a:t>Water damage</a:t>
            </a:r>
          </a:p>
          <a:p>
            <a:pPr marL="0" indent="0">
              <a:buNone/>
            </a:pPr>
            <a:r>
              <a:rPr lang="en-US" dirty="0"/>
              <a:t>Theft and Malicious Damage</a:t>
            </a:r>
          </a:p>
          <a:p>
            <a:pPr marL="0" indent="0">
              <a:buNone/>
            </a:pPr>
            <a:r>
              <a:rPr lang="en-US" dirty="0"/>
              <a:t>Weather conditions</a:t>
            </a:r>
          </a:p>
          <a:p>
            <a:pPr marL="0" indent="0">
              <a:buNone/>
            </a:pPr>
            <a:r>
              <a:rPr lang="en-US" dirty="0"/>
              <a:t>Toxic Mold</a:t>
            </a:r>
          </a:p>
        </p:txBody>
      </p:sp>
    </p:spTree>
    <p:extLst>
      <p:ext uri="{BB962C8B-B14F-4D97-AF65-F5344CB8AC3E}">
        <p14:creationId xmlns:p14="http://schemas.microsoft.com/office/powerpoint/2010/main" val="339652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274638"/>
            <a:ext cx="8834511" cy="1143000"/>
          </a:xfrm>
        </p:spPr>
        <p:txBody>
          <a:bodyPr/>
          <a:lstStyle/>
          <a:p>
            <a:r>
              <a:rPr lang="en-US" sz="3000" dirty="0">
                <a:solidFill>
                  <a:srgbClr val="5B7F95"/>
                </a:solidFill>
              </a:rPr>
              <a:t>Hazards and Risks in the construction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Site set up</a:t>
            </a:r>
          </a:p>
          <a:p>
            <a:pPr marL="0" indent="0">
              <a:buNone/>
            </a:pPr>
            <a:r>
              <a:rPr lang="en-US" sz="2400" dirty="0"/>
              <a:t>  Site clearance</a:t>
            </a:r>
          </a:p>
          <a:p>
            <a:pPr marL="0" indent="0">
              <a:buNone/>
            </a:pPr>
            <a:r>
              <a:rPr lang="en-US" sz="2400" dirty="0"/>
              <a:t>    Foundations and Installations of Services</a:t>
            </a:r>
          </a:p>
          <a:p>
            <a:pPr marL="0" indent="0">
              <a:buNone/>
            </a:pPr>
            <a:r>
              <a:rPr lang="en-US" sz="2400" dirty="0"/>
              <a:t>      Frame</a:t>
            </a:r>
          </a:p>
          <a:p>
            <a:pPr marL="0" indent="0">
              <a:buNone/>
            </a:pPr>
            <a:r>
              <a:rPr lang="en-US" sz="2400" dirty="0"/>
              <a:t>        Walls and Roofs</a:t>
            </a:r>
          </a:p>
          <a:p>
            <a:pPr marL="0" indent="0">
              <a:buNone/>
            </a:pPr>
            <a:r>
              <a:rPr lang="en-US" sz="2400" dirty="0"/>
              <a:t>          Fitting out</a:t>
            </a:r>
          </a:p>
          <a:p>
            <a:pPr marL="0" indent="0">
              <a:buNone/>
            </a:pPr>
            <a:r>
              <a:rPr lang="en-US" sz="2400" dirty="0"/>
              <a:t>            Roads and car parks</a:t>
            </a:r>
          </a:p>
          <a:p>
            <a:pPr marL="0" indent="0">
              <a:buNone/>
            </a:pPr>
            <a:r>
              <a:rPr lang="en-US" sz="2400" dirty="0"/>
              <a:t>              Landscaping</a:t>
            </a:r>
          </a:p>
          <a:p>
            <a:pPr marL="0" indent="0">
              <a:buNone/>
            </a:pPr>
            <a:r>
              <a:rPr lang="en-US" sz="2400" dirty="0"/>
              <a:t>                Occupation</a:t>
            </a:r>
          </a:p>
          <a:p>
            <a:pPr marL="0" indent="0">
              <a:buNone/>
            </a:pPr>
            <a:r>
              <a:rPr lang="en-US" sz="2400" dirty="0"/>
              <a:t>                 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3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Definitions and common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Contract Site</a:t>
            </a:r>
          </a:p>
          <a:p>
            <a:pPr marL="0" indent="0">
              <a:buNone/>
            </a:pPr>
            <a:r>
              <a:rPr lang="en-US" dirty="0"/>
              <a:t>Contract Works</a:t>
            </a:r>
          </a:p>
          <a:p>
            <a:pPr marL="0" indent="0">
              <a:buNone/>
            </a:pPr>
            <a:r>
              <a:rPr lang="en-US" dirty="0"/>
              <a:t>Estimated Contract Price</a:t>
            </a:r>
          </a:p>
          <a:p>
            <a:pPr marL="0" indent="0">
              <a:buNone/>
            </a:pPr>
            <a:r>
              <a:rPr lang="en-US" dirty="0"/>
              <a:t>Maintenance period</a:t>
            </a:r>
          </a:p>
          <a:p>
            <a:pPr marL="0" indent="0">
              <a:buNone/>
            </a:pPr>
            <a:r>
              <a:rPr lang="en-US" dirty="0"/>
              <a:t>Property insured</a:t>
            </a:r>
          </a:p>
          <a:p>
            <a:pPr marL="0" indent="0">
              <a:buNone/>
            </a:pPr>
            <a:r>
              <a:rPr lang="en-US" dirty="0"/>
              <a:t>Hired in Machinery and Plant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4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Extensions to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Additional Costs (following a loss)</a:t>
            </a:r>
          </a:p>
          <a:p>
            <a:pPr marL="0" indent="0">
              <a:buNone/>
            </a:pPr>
            <a:r>
              <a:rPr lang="en-US" dirty="0"/>
              <a:t>Continuing hire charges (to damaged plant)</a:t>
            </a:r>
          </a:p>
          <a:p>
            <a:pPr marL="0" indent="0">
              <a:buNone/>
            </a:pPr>
            <a:r>
              <a:rPr lang="en-US" dirty="0"/>
              <a:t>Contract price increase (inflation protection)</a:t>
            </a:r>
          </a:p>
          <a:p>
            <a:pPr marL="0" indent="0">
              <a:buNone/>
            </a:pPr>
            <a:r>
              <a:rPr lang="en-US" dirty="0"/>
              <a:t>Debris removal</a:t>
            </a:r>
          </a:p>
          <a:p>
            <a:pPr marL="0" indent="0">
              <a:buNone/>
            </a:pPr>
            <a:r>
              <a:rPr lang="en-US" dirty="0"/>
              <a:t>Employees tools and personal effects</a:t>
            </a:r>
          </a:p>
          <a:p>
            <a:pPr marL="0" indent="0">
              <a:buNone/>
            </a:pPr>
            <a:r>
              <a:rPr lang="en-US" dirty="0"/>
              <a:t>Employer’s interest</a:t>
            </a:r>
          </a:p>
          <a:p>
            <a:pPr marL="0" indent="0">
              <a:buNone/>
            </a:pPr>
            <a:r>
              <a:rPr lang="en-US" dirty="0"/>
              <a:t>European Union and Public Authorities</a:t>
            </a:r>
          </a:p>
        </p:txBody>
      </p:sp>
    </p:spTree>
    <p:extLst>
      <p:ext uri="{BB962C8B-B14F-4D97-AF65-F5344CB8AC3E}">
        <p14:creationId xmlns:p14="http://schemas.microsoft.com/office/powerpoint/2010/main" val="102699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Extensions to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Expediting expenses</a:t>
            </a:r>
          </a:p>
          <a:p>
            <a:pPr marL="0" indent="0">
              <a:buNone/>
            </a:pPr>
            <a:r>
              <a:rPr lang="en-US" dirty="0"/>
              <a:t>Negligent Breakdown</a:t>
            </a:r>
          </a:p>
          <a:p>
            <a:pPr marL="0" indent="0">
              <a:buNone/>
            </a:pPr>
            <a:r>
              <a:rPr lang="en-US" dirty="0"/>
              <a:t>Plans and documents</a:t>
            </a:r>
          </a:p>
          <a:p>
            <a:pPr marL="0" indent="0">
              <a:buNone/>
            </a:pPr>
            <a:r>
              <a:rPr lang="en-US" dirty="0"/>
              <a:t>Professional fees</a:t>
            </a:r>
          </a:p>
          <a:p>
            <a:pPr marL="0" indent="0">
              <a:buNone/>
            </a:pPr>
            <a:r>
              <a:rPr lang="en-US" dirty="0"/>
              <a:t>Storage of materials</a:t>
            </a:r>
          </a:p>
        </p:txBody>
      </p:sp>
    </p:spTree>
    <p:extLst>
      <p:ext uri="{BB962C8B-B14F-4D97-AF65-F5344CB8AC3E}">
        <p14:creationId xmlns:p14="http://schemas.microsoft.com/office/powerpoint/2010/main" val="407560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Common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Damage to;</a:t>
            </a:r>
          </a:p>
          <a:p>
            <a:r>
              <a:rPr lang="en-US" dirty="0"/>
              <a:t>Tower cranes (can be included in EAR)</a:t>
            </a:r>
          </a:p>
          <a:p>
            <a:r>
              <a:rPr lang="en-US" dirty="0"/>
              <a:t>Vessels designed to float or travel on water</a:t>
            </a:r>
          </a:p>
          <a:p>
            <a:r>
              <a:rPr lang="en-US" dirty="0"/>
              <a:t>Mechanically propelled vehicles licensed for road use</a:t>
            </a:r>
          </a:p>
          <a:p>
            <a:r>
              <a:rPr lang="en-US" dirty="0"/>
              <a:t>Existing structures</a:t>
            </a:r>
          </a:p>
          <a:p>
            <a:r>
              <a:rPr lang="en-US" dirty="0"/>
              <a:t>Any Property after a Certificate of Completion has been issued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4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Common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Damage arising from defective design, plans, materials or workmanship</a:t>
            </a:r>
          </a:p>
          <a:p>
            <a:r>
              <a:rPr lang="en-US" dirty="0"/>
              <a:t>Wear and tear, or deterioration</a:t>
            </a:r>
          </a:p>
          <a:p>
            <a:r>
              <a:rPr lang="en-US" dirty="0"/>
              <a:t>Liquidated damages</a:t>
            </a:r>
          </a:p>
          <a:p>
            <a:r>
              <a:rPr lang="en-US" dirty="0"/>
              <a:t>Damage following cessation of works for a period of 3 consecutive months</a:t>
            </a:r>
          </a:p>
          <a:p>
            <a:r>
              <a:rPr lang="en-US" dirty="0"/>
              <a:t>The excess shown in the schedule</a:t>
            </a:r>
          </a:p>
        </p:txBody>
      </p:sp>
    </p:spTree>
    <p:extLst>
      <p:ext uri="{BB962C8B-B14F-4D97-AF65-F5344CB8AC3E}">
        <p14:creationId xmlns:p14="http://schemas.microsoft.com/office/powerpoint/2010/main" val="271438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JCT Standard Forms of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Joint Contracts Tribunal (</a:t>
            </a:r>
            <a:r>
              <a:rPr lang="en-US" sz="2000" dirty="0">
                <a:solidFill>
                  <a:srgbClr val="7030A0"/>
                </a:solidFill>
              </a:rPr>
              <a:t>latest ed 2011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Existing structure and new building work to be insured in joint names of the Principal and the Contractor.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Clause 6.5.1 – “Non negligence”</a:t>
            </a:r>
          </a:p>
        </p:txBody>
      </p:sp>
    </p:spTree>
    <p:extLst>
      <p:ext uri="{BB962C8B-B14F-4D97-AF65-F5344CB8AC3E}">
        <p14:creationId xmlns:p14="http://schemas.microsoft.com/office/powerpoint/2010/main" val="334778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Collateral Warranties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Separate to the contract of insurance allowing others (under their separate contract) access to damages where appropriate.</a:t>
            </a:r>
          </a:p>
        </p:txBody>
      </p:sp>
    </p:spTree>
    <p:extLst>
      <p:ext uri="{BB962C8B-B14F-4D97-AF65-F5344CB8AC3E}">
        <p14:creationId xmlns:p14="http://schemas.microsoft.com/office/powerpoint/2010/main" val="243027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Employee Liability Risks</a:t>
            </a:r>
          </a:p>
        </p:txBody>
      </p:sp>
      <p:pic>
        <p:nvPicPr>
          <p:cNvPr id="4" name="Picture 4" descr="C:\Users\brmpcrh\AppData\Local\Microsoft\Windows\Temporary Internet Files\Content.Outlook\1DX1Q0A8\photo.JPG">
            <a:extLst>
              <a:ext uri="{FF2B5EF4-FFF2-40B4-BE49-F238E27FC236}">
                <a16:creationId xmlns:a16="http://schemas.microsoft.com/office/drawing/2014/main" id="{31D8C8C3-93CA-4DC9-B886-D2EBFF8F9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99" y="1427163"/>
            <a:ext cx="549660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8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Housekeeping</a:t>
            </a:r>
          </a:p>
        </p:txBody>
      </p:sp>
      <p:pic>
        <p:nvPicPr>
          <p:cNvPr id="4" name="Content Placeholder 3" descr="FE029H">
            <a:extLst>
              <a:ext uri="{FF2B5EF4-FFF2-40B4-BE49-F238E27FC236}">
                <a16:creationId xmlns:a16="http://schemas.microsoft.com/office/drawing/2014/main" id="{802A4898-845E-418D-88BB-F70DC916A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1525637"/>
            <a:ext cx="1840377" cy="1840377"/>
          </a:xfrm>
        </p:spPr>
      </p:pic>
      <p:pic>
        <p:nvPicPr>
          <p:cNvPr id="5" name="Picture 8" descr="cup+with+label">
            <a:extLst>
              <a:ext uri="{FF2B5EF4-FFF2-40B4-BE49-F238E27FC236}">
                <a16:creationId xmlns:a16="http://schemas.microsoft.com/office/drawing/2014/main" id="{399A369E-AF85-4142-99D7-4AA0EAC0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56" y="1525637"/>
            <a:ext cx="1687888" cy="184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oilet">
            <a:extLst>
              <a:ext uri="{FF2B5EF4-FFF2-40B4-BE49-F238E27FC236}">
                <a16:creationId xmlns:a16="http://schemas.microsoft.com/office/drawing/2014/main" id="{B0FD5550-4752-4CD9-B24D-79388B928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3757" r="4749" b="5342"/>
          <a:stretch>
            <a:fillRect/>
          </a:stretch>
        </p:blipFill>
        <p:spPr bwMode="auto">
          <a:xfrm>
            <a:off x="6386732" y="1525637"/>
            <a:ext cx="2160002" cy="193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phone5_sidebar">
            <a:extLst>
              <a:ext uri="{FF2B5EF4-FFF2-40B4-BE49-F238E27FC236}">
                <a16:creationId xmlns:a16="http://schemas.microsoft.com/office/drawing/2014/main" id="{C5DA794C-3079-41FC-B9F5-28EA4DAE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699">
            <a:off x="2502757" y="3624755"/>
            <a:ext cx="1320012" cy="18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question mark 1">
            <a:extLst>
              <a:ext uri="{FF2B5EF4-FFF2-40B4-BE49-F238E27FC236}">
                <a16:creationId xmlns:a16="http://schemas.microsoft.com/office/drawing/2014/main" id="{D86F10B6-8852-4394-9273-FA8B2DA5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46" y="3571550"/>
            <a:ext cx="1387682" cy="175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82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Employer Liability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Construction is a dangerous activity.</a:t>
            </a:r>
          </a:p>
          <a:p>
            <a:r>
              <a:rPr lang="en-US" dirty="0"/>
              <a:t>EL insurance is a statutory requirement.</a:t>
            </a:r>
          </a:p>
          <a:p>
            <a:r>
              <a:rPr lang="en-US" dirty="0"/>
              <a:t>Less skilled workforce and the transitory culture influence numbers of EL claims.</a:t>
            </a:r>
          </a:p>
          <a:p>
            <a:r>
              <a:rPr lang="en-US" dirty="0"/>
              <a:t>Regulatory effect of;</a:t>
            </a:r>
          </a:p>
          <a:p>
            <a:pPr marL="0" indent="0">
              <a:buNone/>
            </a:pPr>
            <a:r>
              <a:rPr lang="en-US" dirty="0"/>
              <a:t>	&gt; Jackson reforms</a:t>
            </a:r>
          </a:p>
          <a:p>
            <a:pPr marL="0" indent="0">
              <a:buNone/>
            </a:pPr>
            <a:r>
              <a:rPr lang="en-US" dirty="0"/>
              <a:t>	&gt; Ogden rate</a:t>
            </a:r>
          </a:p>
        </p:txBody>
      </p:sp>
    </p:spTree>
    <p:extLst>
      <p:ext uri="{BB962C8B-B14F-4D97-AF65-F5344CB8AC3E}">
        <p14:creationId xmlns:p14="http://schemas.microsoft.com/office/powerpoint/2010/main" val="140496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Employer Liability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at height</a:t>
            </a:r>
          </a:p>
          <a:p>
            <a:r>
              <a:rPr lang="en-US" dirty="0"/>
              <a:t>Work at depth</a:t>
            </a:r>
          </a:p>
          <a:p>
            <a:r>
              <a:rPr lang="en-US" dirty="0"/>
              <a:t>Manually lifting materials</a:t>
            </a:r>
          </a:p>
          <a:p>
            <a:r>
              <a:rPr lang="en-US" dirty="0"/>
              <a:t>Injury from operating machinery</a:t>
            </a:r>
          </a:p>
          <a:p>
            <a:r>
              <a:rPr lang="en-US" dirty="0"/>
              <a:t>Falling masonry and other objects</a:t>
            </a:r>
          </a:p>
          <a:p>
            <a:r>
              <a:rPr lang="en-US" dirty="0"/>
              <a:t>Inadequate training</a:t>
            </a:r>
          </a:p>
          <a:p>
            <a:r>
              <a:rPr lang="en-US" dirty="0"/>
              <a:t>Hot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Public Liability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Provides cover for Contractors in case someone is injured or their property is damaged as a result of the Contractor’s business.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Risk to public entering construction sites.</a:t>
            </a:r>
          </a:p>
          <a:p>
            <a:pPr marL="0" indent="0">
              <a:buNone/>
            </a:pPr>
            <a:r>
              <a:rPr lang="en-US" dirty="0"/>
              <a:t>Negligent working practices.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2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Public Liability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Provides protection for the Principal against injury and/or damage caused by negligence.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Slips and trips.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Hot work.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58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Rating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CAR is essentially a Property risk so a rate per cent or per </a:t>
            </a:r>
            <a:r>
              <a:rPr lang="en-US" dirty="0" err="1"/>
              <a:t>mille</a:t>
            </a:r>
            <a:r>
              <a:rPr lang="en-US" dirty="0"/>
              <a:t> on the value of the exposure equates to premium.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 is rated on the overall wages, however it can be divided up by specific trades.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 is rated on Turnover or Contract price.</a:t>
            </a:r>
          </a:p>
        </p:txBody>
      </p:sp>
    </p:spTree>
    <p:extLst>
      <p:ext uri="{BB962C8B-B14F-4D97-AF65-F5344CB8AC3E}">
        <p14:creationId xmlns:p14="http://schemas.microsoft.com/office/powerpoint/2010/main" val="2122427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Claims handlers are generally specialist Property or Liability trained.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Similar principles apply to Property and Liability policies.</a:t>
            </a:r>
          </a:p>
        </p:txBody>
      </p:sp>
    </p:spTree>
    <p:extLst>
      <p:ext uri="{BB962C8B-B14F-4D97-AF65-F5344CB8AC3E}">
        <p14:creationId xmlns:p14="http://schemas.microsoft.com/office/powerpoint/2010/main" val="93144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184"/>
          </a:xfrm>
        </p:spPr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 aware of Contract Works Insurance and the various ways cover is provided</a:t>
            </a:r>
          </a:p>
          <a:p>
            <a:r>
              <a:rPr lang="en-US" sz="2800" dirty="0"/>
              <a:t>Be aware of Contract Works and Contractors Liability Insurance Policies and optional extras</a:t>
            </a:r>
          </a:p>
          <a:p>
            <a:r>
              <a:rPr lang="en-US" sz="2800" dirty="0"/>
              <a:t>Be aware of the insurance clauses within a JCT contract and the difference between contractual and insurance requirements</a:t>
            </a:r>
          </a:p>
          <a:p>
            <a:r>
              <a:rPr lang="en-US" sz="2800" dirty="0"/>
              <a:t>Be aware of the underwriting and claims process</a:t>
            </a:r>
          </a:p>
        </p:txBody>
      </p:sp>
    </p:spTree>
    <p:extLst>
      <p:ext uri="{BB962C8B-B14F-4D97-AF65-F5344CB8AC3E}">
        <p14:creationId xmlns:p14="http://schemas.microsoft.com/office/powerpoint/2010/main" val="2023093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Introduction to Construction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 for your attendance.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Don’t forget your CPD hours!</a:t>
            </a:r>
          </a:p>
        </p:txBody>
      </p:sp>
      <p:pic>
        <p:nvPicPr>
          <p:cNvPr id="4" name="Picture 3" descr="question mark 1">
            <a:extLst>
              <a:ext uri="{FF2B5EF4-FFF2-40B4-BE49-F238E27FC236}">
                <a16:creationId xmlns:a16="http://schemas.microsoft.com/office/drawing/2014/main" id="{B126BD09-DD81-472F-9CE2-FB451E9F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9" y="2604305"/>
            <a:ext cx="1026941" cy="117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26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184"/>
          </a:xfrm>
        </p:spPr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 aware of Contract Works Insurance and the various ways cover is provided</a:t>
            </a:r>
          </a:p>
          <a:p>
            <a:r>
              <a:rPr lang="en-US" sz="2800" dirty="0"/>
              <a:t>Be aware of Contract Works and Contractors Liability Insurance Policies and optional extras</a:t>
            </a:r>
          </a:p>
          <a:p>
            <a:r>
              <a:rPr lang="en-US" sz="2800" dirty="0"/>
              <a:t>Be aware of the insurance clauses within a JCT contract and the difference between contractual and insurance requirements</a:t>
            </a:r>
          </a:p>
          <a:p>
            <a:r>
              <a:rPr lang="en-US" sz="2800" dirty="0"/>
              <a:t>Be aware of the underwriting and claims process</a:t>
            </a:r>
          </a:p>
        </p:txBody>
      </p:sp>
    </p:spTree>
    <p:extLst>
      <p:ext uri="{BB962C8B-B14F-4D97-AF65-F5344CB8AC3E}">
        <p14:creationId xmlns:p14="http://schemas.microsoft.com/office/powerpoint/2010/main" val="65649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Contractors All Risks Insurance?</a:t>
            </a:r>
          </a:p>
          <a:p>
            <a:r>
              <a:rPr lang="en-US" dirty="0"/>
              <a:t>Key hazards and risks in the construction industry</a:t>
            </a:r>
          </a:p>
          <a:p>
            <a:r>
              <a:rPr lang="en-US" dirty="0"/>
              <a:t>Definitions and common terms</a:t>
            </a:r>
          </a:p>
          <a:p>
            <a:r>
              <a:rPr lang="en-US" dirty="0"/>
              <a:t>Cover extensions and exclusions</a:t>
            </a:r>
          </a:p>
          <a:p>
            <a:r>
              <a:rPr lang="en-US" dirty="0"/>
              <a:t>Contract works, Plant and Machinery, Tools, and Temporary Buildings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9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JCT Standard Form of Contract</a:t>
            </a:r>
          </a:p>
          <a:p>
            <a:r>
              <a:rPr lang="en-US" dirty="0"/>
              <a:t>Liability covers</a:t>
            </a:r>
          </a:p>
          <a:p>
            <a:r>
              <a:rPr lang="en-US" dirty="0"/>
              <a:t>Rating risks</a:t>
            </a:r>
          </a:p>
          <a:p>
            <a:r>
              <a:rPr lang="en-US" dirty="0"/>
              <a:t>Claims</a:t>
            </a:r>
          </a:p>
        </p:txBody>
      </p:sp>
    </p:spTree>
    <p:extLst>
      <p:ext uri="{BB962C8B-B14F-4D97-AF65-F5344CB8AC3E}">
        <p14:creationId xmlns:p14="http://schemas.microsoft.com/office/powerpoint/2010/main" val="292874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The Construction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very substantial sector in the UK economy.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Closely follows the fortune of the UK economy.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Includes hundreds of different trades.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Thousands of micro businesses, SME’s and large scale construction and civil engineering.</a:t>
            </a:r>
          </a:p>
        </p:txBody>
      </p:sp>
    </p:spTree>
    <p:extLst>
      <p:ext uri="{BB962C8B-B14F-4D97-AF65-F5344CB8AC3E}">
        <p14:creationId xmlns:p14="http://schemas.microsoft.com/office/powerpoint/2010/main" val="55700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What is Contractors All Risks Insurance?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What is Contractors All Risks Insurance?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6665"/>
            <a:ext cx="8363243" cy="4105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Cover for all permanent and temporary works along with materials, tools, plant, machinery and temporary buildings used in connection with a construction contract.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provides cover before, during and after construction. </a:t>
            </a:r>
          </a:p>
        </p:txBody>
      </p:sp>
    </p:spTree>
    <p:extLst>
      <p:ext uri="{BB962C8B-B14F-4D97-AF65-F5344CB8AC3E}">
        <p14:creationId xmlns:p14="http://schemas.microsoft.com/office/powerpoint/2010/main" val="411010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274638"/>
            <a:ext cx="8834511" cy="1143000"/>
          </a:xfrm>
        </p:spPr>
        <p:txBody>
          <a:bodyPr/>
          <a:lstStyle/>
          <a:p>
            <a:r>
              <a:rPr lang="en-US" sz="3000" dirty="0">
                <a:solidFill>
                  <a:srgbClr val="5B7F95"/>
                </a:solidFill>
              </a:rPr>
              <a:t>Hazards and Risks in the construction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main causes of loss at the various stages of construction?</a:t>
            </a:r>
          </a:p>
        </p:txBody>
      </p:sp>
    </p:spTree>
    <p:extLst>
      <p:ext uri="{BB962C8B-B14F-4D97-AF65-F5344CB8AC3E}">
        <p14:creationId xmlns:p14="http://schemas.microsoft.com/office/powerpoint/2010/main" val="213504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I 2017 Rebrand">
      <a:dk1>
        <a:srgbClr val="333333"/>
      </a:dk1>
      <a:lt1>
        <a:srgbClr val="FFFFFF"/>
      </a:lt1>
      <a:dk2>
        <a:srgbClr val="666666"/>
      </a:dk2>
      <a:lt2>
        <a:srgbClr val="FFFFFF"/>
      </a:lt2>
      <a:accent1>
        <a:srgbClr val="5C4E63"/>
      </a:accent1>
      <a:accent2>
        <a:srgbClr val="708573"/>
      </a:accent2>
      <a:accent3>
        <a:srgbClr val="5B7F95"/>
      </a:accent3>
      <a:accent4>
        <a:srgbClr val="AC9F3C"/>
      </a:accent4>
      <a:accent5>
        <a:srgbClr val="6A2C3E"/>
      </a:accent5>
      <a:accent6>
        <a:srgbClr val="9E5330"/>
      </a:accent6>
      <a:hlink>
        <a:srgbClr val="7C7FAB"/>
      </a:hlink>
      <a:folHlink>
        <a:srgbClr val="A9C47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3D9FAF8C07C4B88D645D05282A241" ma:contentTypeVersion="9" ma:contentTypeDescription="Create a new document." ma:contentTypeScope="" ma:versionID="f7cc4964967263cc7829d4c3d58a2a30">
  <xsd:schema xmlns:xsd="http://www.w3.org/2001/XMLSchema" xmlns:xs="http://www.w3.org/2001/XMLSchema" xmlns:p="http://schemas.microsoft.com/office/2006/metadata/properties" xmlns:ns2="89833aff-3756-47bc-b78e-b914f525c2cc" xmlns:ns3="cbd12d41-990c-4860-9889-78b24867c44f" targetNamespace="http://schemas.microsoft.com/office/2006/metadata/properties" ma:root="true" ma:fieldsID="189773a39a8ba8cdecdc1c10855ec1a8" ns2:_="" ns3:_="">
    <xsd:import namespace="89833aff-3756-47bc-b78e-b914f525c2cc"/>
    <xsd:import namespace="cbd12d41-990c-4860-9889-78b24867c44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33aff-3756-47bc-b78e-b914f525c2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12d41-990c-4860-9889-78b24867c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21CCB5-7165-4460-B6C0-70CB41200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33aff-3756-47bc-b78e-b914f525c2cc"/>
    <ds:schemaRef ds:uri="cbd12d41-990c-4860-9889-78b24867c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CB2FE2-E3D9-4849-AA85-82D4F72A7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120CC-B12C-4B43-9AC9-DD12352CF97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bd12d41-990c-4860-9889-78b24867c44f"/>
    <ds:schemaRef ds:uri="http://purl.org/dc/terms/"/>
    <ds:schemaRef ds:uri="http://schemas.openxmlformats.org/package/2006/metadata/core-properties"/>
    <ds:schemaRef ds:uri="89833aff-3756-47bc-b78e-b914f525c2cc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770</Words>
  <Application>Microsoft Office PowerPoint</Application>
  <PresentationFormat>On-screen Show (4:3)</PresentationFormat>
  <Paragraphs>149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Gotham Book</vt:lpstr>
      <vt:lpstr>Office Theme</vt:lpstr>
      <vt:lpstr>Introduction to Construction Insurance</vt:lpstr>
      <vt:lpstr>Housekeeping</vt:lpstr>
      <vt:lpstr>Learning Outcomes</vt:lpstr>
      <vt:lpstr>Agenda</vt:lpstr>
      <vt:lpstr>Agenda</vt:lpstr>
      <vt:lpstr>The Construction Industry</vt:lpstr>
      <vt:lpstr>What is Contractors All Risks Insurance?</vt:lpstr>
      <vt:lpstr>What is Contractors All Risks Insurance?</vt:lpstr>
      <vt:lpstr>Hazards and Risks in the construction industry</vt:lpstr>
      <vt:lpstr>Hazards and Risks in the construction industry</vt:lpstr>
      <vt:lpstr>Hazards and Risks in the construction industry</vt:lpstr>
      <vt:lpstr>Definitions and common terms</vt:lpstr>
      <vt:lpstr>Extensions to cover</vt:lpstr>
      <vt:lpstr>Extensions to cover</vt:lpstr>
      <vt:lpstr>Common exclusions</vt:lpstr>
      <vt:lpstr>Common exclusions</vt:lpstr>
      <vt:lpstr>JCT Standard Forms of Contract</vt:lpstr>
      <vt:lpstr>Collateral Warranties</vt:lpstr>
      <vt:lpstr>Employee Liability Risks</vt:lpstr>
      <vt:lpstr>Employer Liability Considerations</vt:lpstr>
      <vt:lpstr>Employer Liability Considerations</vt:lpstr>
      <vt:lpstr>Public Liability Risks</vt:lpstr>
      <vt:lpstr>Public Liability Risks</vt:lpstr>
      <vt:lpstr>Rating considerations</vt:lpstr>
      <vt:lpstr>Claims</vt:lpstr>
      <vt:lpstr>Learning Outcomes</vt:lpstr>
      <vt:lpstr>Introduction to Construction Insurance</vt:lpstr>
    </vt:vector>
  </TitlesOfParts>
  <Company>Cohesion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Seat Three</dc:creator>
  <cp:lastModifiedBy>Peter Fice</cp:lastModifiedBy>
  <cp:revision>59</cp:revision>
  <dcterms:created xsi:type="dcterms:W3CDTF">2017-07-17T11:04:18Z</dcterms:created>
  <dcterms:modified xsi:type="dcterms:W3CDTF">2018-09-21T08:58:46Z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0x010100CDB3D9FAF8C07C4B88D645D05282A241</vt:lpwstr>
  </property>
</Properties>
</file>