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1" r:id="rId3"/>
    <p:sldId id="310" r:id="rId4"/>
    <p:sldId id="275" r:id="rId5"/>
    <p:sldId id="276" r:id="rId6"/>
    <p:sldId id="317" r:id="rId7"/>
    <p:sldId id="277" r:id="rId8"/>
    <p:sldId id="281" r:id="rId9"/>
    <p:sldId id="290" r:id="rId10"/>
    <p:sldId id="312" r:id="rId11"/>
    <p:sldId id="292" r:id="rId12"/>
    <p:sldId id="278" r:id="rId13"/>
    <p:sldId id="314" r:id="rId14"/>
    <p:sldId id="315" r:id="rId15"/>
    <p:sldId id="318" r:id="rId16"/>
    <p:sldId id="313" r:id="rId17"/>
    <p:sldId id="303" r:id="rId18"/>
    <p:sldId id="305" r:id="rId19"/>
  </p:sldIdLst>
  <p:sldSz cx="9144000" cy="5143500" type="screen16x9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ine Hill" initials="FH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1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5" autoAdjust="0"/>
    <p:restoredTop sz="56366" autoAdjust="0"/>
  </p:normalViewPr>
  <p:slideViewPr>
    <p:cSldViewPr>
      <p:cViewPr>
        <p:scale>
          <a:sx n="59" d="100"/>
          <a:sy n="59" d="100"/>
        </p:scale>
        <p:origin x="-166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8AB12-9F9D-416B-82B8-AD662EDE73E7}" type="datetimeFigureOut">
              <a:rPr lang="en-GB" smtClean="0"/>
              <a:t>15/09/2018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20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20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90495-D231-49F4-80DB-667B3E75BB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471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6C61-A370-4B3E-B412-D918E8C98C2B}" type="datetimeFigureOut">
              <a:rPr lang="en-GB" smtClean="0"/>
              <a:t>15/09/2018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00"/>
            <a:ext cx="5447030" cy="447413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20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20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12B83-B774-4F78-8F5B-E83959D556F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408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7812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  <a:p>
            <a:endParaRPr lang="en-GB" baseline="0" dirty="0"/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90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6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7812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sz="1200" kern="1200" baseline="0" dirty="0">
              <a:solidFill>
                <a:srgbClr val="FFFF00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5F92E-4500-4A9C-82FE-83A9047D5BD4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948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7812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5F92E-4500-4A9C-82FE-83A9047D5BD4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948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55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endParaRPr lang="en-GB" sz="1200" dirty="0">
              <a:effectLst/>
              <a:latin typeface="Verdana"/>
              <a:ea typeface="Verdana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5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955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266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2185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949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218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							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0504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7812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5F92E-4500-4A9C-82FE-83A9047D5BD4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32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7812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5F92E-4500-4A9C-82FE-83A9047D5BD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711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7812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501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7812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5F92E-4500-4A9C-82FE-83A9047D5BD4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948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7812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2B83-B774-4F78-8F5B-E83959D556F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098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27812" cy="3729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95F92E-4500-4A9C-82FE-83A9047D5BD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48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8484994" cy="2052605"/>
          </a:xfrm>
          <a:prstGeom prst="rect">
            <a:avLst/>
          </a:prstGeom>
        </p:spPr>
      </p:pic>
      <p:sp>
        <p:nvSpPr>
          <p:cNvPr id="10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719080" y="951570"/>
            <a:ext cx="7667562" cy="1026115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800" b="1">
                <a:solidFill>
                  <a:schemeClr val="bg1"/>
                </a:solidFill>
                <a:latin typeface="+mn-lt"/>
              </a:defRPr>
            </a:lvl1pPr>
            <a:lvl2pPr marL="0" indent="0">
              <a:spcBef>
                <a:spcPts val="1200"/>
              </a:spcBef>
              <a:spcAft>
                <a:spcPts val="0"/>
              </a:spcAft>
              <a:buNone/>
              <a:defRPr sz="2800">
                <a:solidFill>
                  <a:srgbClr val="8E1537"/>
                </a:solidFill>
                <a:latin typeface="+mj-lt"/>
              </a:defRPr>
            </a:lvl2pPr>
            <a:lvl3pPr marL="0" indent="0">
              <a:spcBef>
                <a:spcPts val="4000"/>
              </a:spcBef>
              <a:buNone/>
              <a:defRPr sz="1600"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719154" y="2193113"/>
            <a:ext cx="7704138" cy="91825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Subtitle of presentation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719154" y="3273382"/>
            <a:ext cx="7704138" cy="129659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Details of presenter / date (in one line)</a:t>
            </a:r>
          </a:p>
        </p:txBody>
      </p:sp>
    </p:spTree>
    <p:extLst>
      <p:ext uri="{BB962C8B-B14F-4D97-AF65-F5344CB8AC3E}">
        <p14:creationId xmlns:p14="http://schemas.microsoft.com/office/powerpoint/2010/main" val="414324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B_Table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539"/>
            <a:ext cx="9217026" cy="5184577"/>
          </a:xfrm>
          <a:prstGeom prst="rect">
            <a:avLst/>
          </a:prstGeom>
        </p:spPr>
      </p:pic>
      <p:sp>
        <p:nvSpPr>
          <p:cNvPr id="10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720000" y="1225154"/>
            <a:ext cx="7704000" cy="2160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GB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16000"/>
            <a:ext cx="7708900" cy="8667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20000" y="3597694"/>
            <a:ext cx="7708038" cy="81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1600" kern="1200" dirty="0" smtClean="0">
                <a:solidFill>
                  <a:srgbClr val="701B45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sz="2000"/>
            </a:lvl2pPr>
            <a:lvl3pPr marL="0" indent="0">
              <a:buFontTx/>
              <a:buNone/>
              <a:defRPr sz="1800"/>
            </a:lvl3pPr>
            <a:lvl4pPr marL="0" indent="0">
              <a:buFontTx/>
              <a:buNone/>
              <a:defRPr sz="16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39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B_Table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539"/>
            <a:ext cx="9217025" cy="518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59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">
    <p:bg>
      <p:bgPr>
        <a:blipFill dpi="0" rotWithShape="1">
          <a:blip r:embed="rId2">
            <a:lum/>
          </a:blip>
          <a:srcRect/>
          <a:stretch>
            <a:fillRect t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539"/>
            <a:ext cx="9217026" cy="518457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16000"/>
            <a:ext cx="7776864" cy="843582"/>
          </a:xfrm>
        </p:spPr>
        <p:txBody>
          <a:bodyPr/>
          <a:lstStyle>
            <a:lvl1pPr>
              <a:defRPr sz="34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683569" y="2517744"/>
            <a:ext cx="7776220" cy="2106644"/>
          </a:xfrm>
        </p:spPr>
        <p:txBody>
          <a:bodyPr>
            <a:normAutofit/>
          </a:bodyPr>
          <a:lstStyle>
            <a:lvl1pPr>
              <a:defRPr sz="2400">
                <a:solidFill>
                  <a:srgbClr val="701B4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84214" y="1113235"/>
            <a:ext cx="7775575" cy="12965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">
    <p:bg>
      <p:bgPr>
        <a:blipFill dpi="0" rotWithShape="1">
          <a:blip r:embed="rId2">
            <a:lum/>
          </a:blip>
          <a:srcRect/>
          <a:stretch>
            <a:fillRect t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539"/>
            <a:ext cx="9217026" cy="518457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16000"/>
            <a:ext cx="7776864" cy="843582"/>
          </a:xfrm>
        </p:spPr>
        <p:txBody>
          <a:bodyPr/>
          <a:lstStyle>
            <a:lvl1pPr>
              <a:defRPr sz="34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683569" y="1168004"/>
            <a:ext cx="7776220" cy="3456384"/>
          </a:xfrm>
        </p:spPr>
        <p:txBody>
          <a:bodyPr>
            <a:normAutofit/>
          </a:bodyPr>
          <a:lstStyle>
            <a:lvl1pPr>
              <a:defRPr sz="2400">
                <a:solidFill>
                  <a:srgbClr val="701B4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19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ullete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539"/>
            <a:ext cx="9217026" cy="5184577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719138" y="216000"/>
            <a:ext cx="7708900" cy="8667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20000" y="1221507"/>
            <a:ext cx="7704000" cy="3186000"/>
          </a:xfrm>
        </p:spPr>
        <p:txBody>
          <a:bodyPr/>
          <a:lstStyle>
            <a:lvl1pPr marL="457200" indent="-457200">
              <a:buClr>
                <a:srgbClr val="FF585D"/>
              </a:buClr>
              <a:buFont typeface="Arial" pitchFamily="34" charset="0"/>
              <a:buChar char="•"/>
              <a:defRPr>
                <a:solidFill>
                  <a:srgbClr val="701B45"/>
                </a:solidFill>
                <a:latin typeface="+mn-lt"/>
              </a:defRPr>
            </a:lvl1pPr>
            <a:lvl2pPr marL="914400" indent="-457200">
              <a:buClr>
                <a:srgbClr val="FF585D"/>
              </a:buClr>
              <a:buFont typeface="Arial" panose="020B0604020202020204" pitchFamily="34" charset="0"/>
              <a:buChar char="•"/>
              <a:defRPr>
                <a:solidFill>
                  <a:srgbClr val="701B45"/>
                </a:solidFill>
                <a:latin typeface="+mn-lt"/>
              </a:defRPr>
            </a:lvl2pPr>
            <a:lvl3pPr marL="1257300" indent="-342900">
              <a:buClr>
                <a:srgbClr val="FF585D"/>
              </a:buClr>
              <a:buFont typeface="Arial" panose="020B0604020202020204" pitchFamily="34" charset="0"/>
              <a:buChar char="•"/>
              <a:defRPr>
                <a:solidFill>
                  <a:srgbClr val="701B45"/>
                </a:solidFill>
                <a:latin typeface="+mn-lt"/>
              </a:defRPr>
            </a:lvl3pPr>
            <a:lvl4pPr marL="1714500" indent="-342900">
              <a:buClr>
                <a:srgbClr val="FF585D"/>
              </a:buClr>
              <a:buFont typeface="Arial" panose="020B0604020202020204" pitchFamily="34" charset="0"/>
              <a:buChar char="•"/>
              <a:defRPr>
                <a:solidFill>
                  <a:srgbClr val="701B45"/>
                </a:solidFill>
                <a:latin typeface="+mn-lt"/>
              </a:defRPr>
            </a:lvl4pPr>
            <a:lvl5pPr marL="2114550" indent="-285750">
              <a:buClr>
                <a:srgbClr val="FF585D"/>
              </a:buClr>
              <a:buFont typeface="Arial" panose="020B0604020202020204" pitchFamily="34" charset="0"/>
              <a:buChar char="•"/>
              <a:defRPr sz="1800">
                <a:solidFill>
                  <a:srgbClr val="701B45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64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umbere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539"/>
            <a:ext cx="9217026" cy="5184577"/>
          </a:xfrm>
          <a:prstGeom prst="rect">
            <a:avLst/>
          </a:prstGeom>
        </p:spPr>
      </p:pic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719138" y="216000"/>
            <a:ext cx="7708900" cy="8667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20000" y="1221507"/>
            <a:ext cx="7704000" cy="3186000"/>
          </a:xfrm>
        </p:spPr>
        <p:txBody>
          <a:bodyPr/>
          <a:lstStyle>
            <a:lvl1pPr marL="514350" indent="-514350">
              <a:buClr>
                <a:srgbClr val="FF585D"/>
              </a:buClr>
              <a:buFont typeface="+mj-lt"/>
              <a:buAutoNum type="arabicPeriod"/>
              <a:defRPr>
                <a:solidFill>
                  <a:srgbClr val="701B45"/>
                </a:solidFill>
                <a:latin typeface="+mn-lt"/>
              </a:defRPr>
            </a:lvl1pPr>
            <a:lvl2pPr marL="971550" indent="-514350">
              <a:buClr>
                <a:srgbClr val="FF585D"/>
              </a:buClr>
              <a:buFont typeface="+mj-lt"/>
              <a:buAutoNum type="arabicPeriod"/>
              <a:defRPr>
                <a:solidFill>
                  <a:srgbClr val="701B45"/>
                </a:solidFill>
                <a:latin typeface="+mn-lt"/>
              </a:defRPr>
            </a:lvl2pPr>
            <a:lvl3pPr marL="1371600" indent="-457200">
              <a:buClr>
                <a:srgbClr val="FF585D"/>
              </a:buClr>
              <a:buFont typeface="+mj-lt"/>
              <a:buAutoNum type="arabicPeriod"/>
              <a:defRPr>
                <a:solidFill>
                  <a:srgbClr val="701B45"/>
                </a:solidFill>
                <a:latin typeface="+mn-lt"/>
              </a:defRPr>
            </a:lvl3pPr>
            <a:lvl4pPr marL="1828800" indent="-457200">
              <a:buClr>
                <a:srgbClr val="FF585D"/>
              </a:buClr>
              <a:buFont typeface="+mj-lt"/>
              <a:buAutoNum type="arabicPeriod"/>
              <a:defRPr>
                <a:solidFill>
                  <a:srgbClr val="701B45"/>
                </a:solidFill>
                <a:latin typeface="+mn-lt"/>
              </a:defRPr>
            </a:lvl4pPr>
            <a:lvl5pPr marL="2171700" indent="-342900">
              <a:buClr>
                <a:srgbClr val="FF585D"/>
              </a:buClr>
              <a:buFont typeface="+mj-lt"/>
              <a:buAutoNum type="arabicPeriod"/>
              <a:defRPr sz="1600">
                <a:solidFill>
                  <a:srgbClr val="701B45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43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with explan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539"/>
            <a:ext cx="9217026" cy="5184577"/>
          </a:xfrm>
          <a:prstGeom prst="rect">
            <a:avLst/>
          </a:prstGeom>
        </p:spPr>
      </p:pic>
      <p:sp>
        <p:nvSpPr>
          <p:cNvPr id="22" name="Content Placeholder 2"/>
          <p:cNvSpPr>
            <a:spLocks noGrp="1"/>
          </p:cNvSpPr>
          <p:nvPr>
            <p:ph idx="14"/>
          </p:nvPr>
        </p:nvSpPr>
        <p:spPr>
          <a:xfrm>
            <a:off x="720000" y="1225154"/>
            <a:ext cx="7704000" cy="2322351"/>
          </a:xfrm>
        </p:spPr>
        <p:txBody>
          <a:bodyPr lIns="0" tIns="0" rIns="0" bIns="0"/>
          <a:lstStyle>
            <a:lvl1pPr marL="0" indent="0">
              <a:buNone/>
              <a:defRPr>
                <a:solidFill>
                  <a:srgbClr val="FF585D"/>
                </a:solidFill>
                <a:latin typeface="+mn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16000"/>
            <a:ext cx="7708900" cy="8667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720000" y="3597694"/>
            <a:ext cx="7704000" cy="810000"/>
          </a:xfrm>
        </p:spPr>
        <p:txBody>
          <a:bodyPr>
            <a:normAutofit/>
          </a:bodyPr>
          <a:lstStyle>
            <a:lvl1pPr marL="0" indent="0">
              <a:buNone/>
              <a:defRPr lang="en-US" sz="1600" kern="1200" baseline="0" dirty="0" smtClean="0">
                <a:solidFill>
                  <a:srgbClr val="701B45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2pPr>
            <a:lvl3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en-US" sz="1000" kern="1200" baseline="0" dirty="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lang="en-GB" sz="1000" kern="1200" baseline="0" dirty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A_Charts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539"/>
            <a:ext cx="9217026" cy="5184577"/>
          </a:xfrm>
          <a:prstGeom prst="rect">
            <a:avLst/>
          </a:prstGeom>
        </p:spPr>
      </p:pic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16000"/>
            <a:ext cx="7708900" cy="8667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756038" y="1225154"/>
            <a:ext cx="3672000" cy="3186000"/>
          </a:xfrm>
        </p:spPr>
        <p:txBody>
          <a:bodyPr/>
          <a:lstStyle>
            <a:lvl1pPr marL="0" indent="0">
              <a:buNone/>
              <a:defRPr>
                <a:solidFill>
                  <a:srgbClr val="FF585D"/>
                </a:solidFill>
                <a:latin typeface="+mn-lt"/>
              </a:defRPr>
            </a:lvl1pPr>
            <a:lvl2pPr marL="0" indent="0">
              <a:buNone/>
              <a:defRPr>
                <a:solidFill>
                  <a:srgbClr val="FF585D"/>
                </a:solidFill>
                <a:latin typeface="+mn-lt"/>
              </a:defRPr>
            </a:lvl2pPr>
            <a:lvl3pPr marL="0" indent="0">
              <a:buNone/>
              <a:defRPr>
                <a:solidFill>
                  <a:srgbClr val="701B45"/>
                </a:solidFill>
                <a:latin typeface="+mn-lt"/>
              </a:defRPr>
            </a:lvl3pPr>
            <a:lvl4pPr marL="0" indent="0">
              <a:buNone/>
              <a:defRPr>
                <a:solidFill>
                  <a:srgbClr val="701B45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719999" y="1225154"/>
            <a:ext cx="3672000" cy="3186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B_Chart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539"/>
            <a:ext cx="9217026" cy="5184577"/>
          </a:xfrm>
          <a:prstGeom prst="rect">
            <a:avLst/>
          </a:prstGeom>
        </p:spPr>
      </p:pic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16000"/>
            <a:ext cx="7708900" cy="8667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20000" y="3597694"/>
            <a:ext cx="7708038" cy="81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1600" kern="1200" dirty="0" smtClean="0">
                <a:solidFill>
                  <a:srgbClr val="701B45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Tx/>
              <a:buNone/>
              <a:defRPr sz="2000"/>
            </a:lvl2pPr>
            <a:lvl3pPr marL="0" indent="0">
              <a:buFontTx/>
              <a:buNone/>
              <a:defRPr sz="1800"/>
            </a:lvl3pPr>
            <a:lvl4pPr marL="0" indent="0">
              <a:buFontTx/>
              <a:buNone/>
              <a:defRPr sz="16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9"/>
          </p:nvPr>
        </p:nvSpPr>
        <p:spPr>
          <a:xfrm>
            <a:off x="719999" y="1225154"/>
            <a:ext cx="7704000" cy="2160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9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A_Tables_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0539"/>
            <a:ext cx="9217026" cy="5184577"/>
          </a:xfrm>
          <a:prstGeom prst="rect">
            <a:avLst/>
          </a:prstGeom>
        </p:spPr>
      </p:pic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719138" y="216000"/>
            <a:ext cx="7708900" cy="8667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4"/>
          </p:nvPr>
        </p:nvSpPr>
        <p:spPr>
          <a:xfrm>
            <a:off x="720000" y="1225154"/>
            <a:ext cx="3672000" cy="3186000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–"/>
              <a:tabLst/>
              <a:defRPr sz="24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GB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4756038" y="1225154"/>
            <a:ext cx="3672000" cy="3186000"/>
          </a:xfrm>
        </p:spPr>
        <p:txBody>
          <a:bodyPr/>
          <a:lstStyle>
            <a:lvl1pPr marL="0" indent="0">
              <a:buNone/>
              <a:defRPr>
                <a:solidFill>
                  <a:srgbClr val="FF585D"/>
                </a:solidFill>
                <a:latin typeface="+mn-lt"/>
              </a:defRPr>
            </a:lvl1pPr>
            <a:lvl2pPr marL="0" indent="0">
              <a:buNone/>
              <a:defRPr>
                <a:solidFill>
                  <a:srgbClr val="FF585D"/>
                </a:solidFill>
                <a:latin typeface="+mn-lt"/>
              </a:defRPr>
            </a:lvl2pPr>
            <a:lvl3pPr marL="0" indent="0">
              <a:buNone/>
              <a:defRPr>
                <a:solidFill>
                  <a:srgbClr val="701B45"/>
                </a:solidFill>
                <a:latin typeface="+mn-lt"/>
              </a:defRPr>
            </a:lvl3pPr>
            <a:lvl4pPr marL="0" indent="0">
              <a:buNone/>
              <a:defRPr>
                <a:solidFill>
                  <a:srgbClr val="701B45"/>
                </a:solidFill>
                <a:latin typeface="+mn-lt"/>
              </a:defRPr>
            </a:lvl4pPr>
            <a:lvl5pPr marL="0" indent="0">
              <a:buNone/>
              <a:defRPr sz="16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88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9138" y="216000"/>
            <a:ext cx="7708900" cy="8667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138" y="1225154"/>
            <a:ext cx="7708900" cy="31825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4722300"/>
            <a:ext cx="720000" cy="197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000" kern="1200" smtClean="0">
                <a:solidFill>
                  <a:srgbClr val="8E1537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BCFDB86-9AA8-4FA0-859E-0ABCBFE8393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2" r:id="rId2"/>
    <p:sldLayoutId id="2147483676" r:id="rId3"/>
    <p:sldLayoutId id="2147483669" r:id="rId4"/>
    <p:sldLayoutId id="2147483668" r:id="rId5"/>
    <p:sldLayoutId id="2147483661" r:id="rId6"/>
    <p:sldLayoutId id="2147483664" r:id="rId7"/>
    <p:sldLayoutId id="2147483673" r:id="rId8"/>
    <p:sldLayoutId id="2147483671" r:id="rId9"/>
    <p:sldLayoutId id="2147483672" r:id="rId10"/>
    <p:sldLayoutId id="214748367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rgbClr val="701B45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3200" kern="1200">
          <a:solidFill>
            <a:srgbClr val="FF585D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Tx/>
        <a:buNone/>
        <a:defRPr sz="2800" b="0" kern="1200">
          <a:solidFill>
            <a:srgbClr val="FF585D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Tx/>
        <a:buNone/>
        <a:defRPr sz="2400" b="0" kern="1200">
          <a:solidFill>
            <a:srgbClr val="701B45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Tx/>
        <a:buNone/>
        <a:defRPr sz="2000" b="0" kern="1200">
          <a:solidFill>
            <a:srgbClr val="701B45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Tx/>
        <a:buNone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Defined benefit pension transfers – An update from the FCA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719154" y="2499742"/>
            <a:ext cx="7704138" cy="1800646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The Insurance Institute of Sheffield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Retirement and Investment Conference</a:t>
            </a:r>
          </a:p>
          <a:p>
            <a:endParaRPr lang="en-GB" dirty="0"/>
          </a:p>
          <a:p>
            <a:r>
              <a:rPr lang="en-GB" dirty="0"/>
              <a:t>20</a:t>
            </a:r>
            <a:r>
              <a:rPr lang="en-GB" baseline="30000" dirty="0"/>
              <a:t>th</a:t>
            </a:r>
            <a:r>
              <a:rPr lang="en-GB" dirty="0"/>
              <a:t> 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88724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616"/>
    </mc:Choice>
    <mc:Fallback xmlns="">
      <p:transition spd="slow" advTm="5361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British Steel Pension Scheme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683568" y="987574"/>
            <a:ext cx="7776220" cy="39604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rgbClr val="701B45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2800" b="0" kern="1200">
                <a:solidFill>
                  <a:srgbClr val="FF585D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2400" b="0" kern="1200">
                <a:solidFill>
                  <a:srgbClr val="701B45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2000" b="0" kern="1200">
                <a:solidFill>
                  <a:srgbClr val="701B45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have carried out: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4 seminars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14 firm visits (12 desk based reviews)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172 file reviews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34% unsuitable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/>
              <a:t>10% failed to demonstrate suitability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13 firms have stopped advising on DB transfers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Whistleblowing/intelligence</a:t>
            </a:r>
          </a:p>
        </p:txBody>
      </p:sp>
    </p:spTree>
    <p:extLst>
      <p:ext uri="{BB962C8B-B14F-4D97-AF65-F5344CB8AC3E}">
        <p14:creationId xmlns:p14="http://schemas.microsoft.com/office/powerpoint/2010/main" val="914726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 balanced approach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Sometimes we saw advisers failing to communicate about the advantages and disadvantages in a balanced way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Client’s ability to manage large sums of money throughout retirement, charges and fees for advice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Death benefits – most people need their pension for income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Prioritisation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2051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058"/>
    </mc:Choice>
    <mc:Fallback xmlns="">
      <p:transition spd="slow" advTm="19905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Business Models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83569" y="1168003"/>
            <a:ext cx="7776220" cy="345597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Specialist business model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Relationship with introducing adviser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Lack of information about clients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Not aware of ultimate investment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TVA based on default schemes and funds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Inadequate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Other firms providing advice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Large local schemes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Business planning and inadequate resources</a:t>
            </a:r>
          </a:p>
          <a:p>
            <a:pPr lvl="1"/>
            <a:endParaRPr lang="en-GB" sz="22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15094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"/>
    </mc:Choice>
    <mc:Fallback xmlns="">
      <p:transition spd="slow" advTm="6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Policy Statement on Pension Transfers - PS18/6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/>
              <a:t>Good response to consultation CP17/16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/>
              <a:t>We will proceed with most proposals with some refinements: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600" dirty="0"/>
              <a:t>Personal recommendation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600" dirty="0"/>
              <a:t>APTA/TVC with some clarification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600" dirty="0"/>
              <a:t>Role of PTS with clarifications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/>
              <a:t>Maintaining starting assumption on suitability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/>
              <a:t>Most changes apply from 1 April, APTA from 1 October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229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consultation – CP18/7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83569" y="1168004"/>
            <a:ext cx="7776220" cy="3780010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a typeface="Verdana"/>
                <a:cs typeface="Times New Roman"/>
              </a:rPr>
              <a:t>Reflected feedback to CP17/16 discussion questions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a typeface="Verdana"/>
                <a:cs typeface="Times New Roman"/>
              </a:rPr>
              <a:t>Consulted on several areas:</a:t>
            </a:r>
          </a:p>
          <a:p>
            <a:pPr marL="800100" lvl="1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ea typeface="Verdana"/>
                <a:cs typeface="Times New Roman"/>
              </a:rPr>
              <a:t>Raising qualification level for PTS (Level 4)</a:t>
            </a:r>
          </a:p>
          <a:p>
            <a:pPr marL="800100" lvl="1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ea typeface="Verdana"/>
                <a:cs typeface="Times New Roman"/>
              </a:rPr>
              <a:t>Clarifying clients’ attitude to risk</a:t>
            </a:r>
          </a:p>
          <a:p>
            <a:pPr marL="800100" lvl="1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ea typeface="Verdana"/>
                <a:cs typeface="Times New Roman"/>
              </a:rPr>
              <a:t>How to carry out an appropriate ‘triage’ service</a:t>
            </a:r>
          </a:p>
          <a:p>
            <a:pPr marL="800100" lvl="1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ea typeface="Verdana"/>
                <a:cs typeface="Times New Roman"/>
              </a:rPr>
              <a:t>PTS and the two adviser model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ea typeface="Verdana"/>
                <a:cs typeface="Times New Roman"/>
              </a:rPr>
              <a:t>Policy Statement due in next few weeks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803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Charging models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85000"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ea typeface="Verdana"/>
                <a:cs typeface="Times New Roman"/>
              </a:rPr>
              <a:t>A discussion chapter in CP18/7 to gather views on:</a:t>
            </a:r>
          </a:p>
          <a:p>
            <a:pPr marL="800100" lvl="1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ea typeface="Verdana"/>
                <a:cs typeface="Times New Roman"/>
              </a:rPr>
              <a:t>Impact of a contingent charging ban.</a:t>
            </a:r>
          </a:p>
          <a:p>
            <a:pPr marL="800100" lvl="1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ea typeface="Verdana"/>
                <a:cs typeface="Times New Roman"/>
              </a:rPr>
              <a:t>How could a ban be implemented?</a:t>
            </a:r>
          </a:p>
          <a:p>
            <a:pPr marL="800100" lvl="1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ea typeface="Verdana"/>
                <a:cs typeface="Times New Roman"/>
              </a:rPr>
              <a:t>What would be the effect of banning some charging models?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ea typeface="Verdana"/>
                <a:cs typeface="Times New Roman"/>
              </a:rPr>
              <a:t>Complex area – protect consumers/access to advice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GB" sz="2600" dirty="0">
                <a:ea typeface="Verdana"/>
                <a:cs typeface="Times New Roman"/>
              </a:rPr>
              <a:t>FOS/PI insures also focused on this area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466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takeaways &amp; next steps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Needs &amp; objectives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Balanced approach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Whistleblowing</a:t>
            </a:r>
          </a:p>
          <a:p>
            <a:endParaRPr lang="en-GB" dirty="0"/>
          </a:p>
          <a:p>
            <a:r>
              <a:rPr lang="en-GB" dirty="0"/>
              <a:t>Next Steps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Implementation of Policy Statement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Further thematic reviews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Policy Statement due</a:t>
            </a:r>
          </a:p>
        </p:txBody>
      </p:sp>
    </p:spTree>
    <p:extLst>
      <p:ext uri="{BB962C8B-B14F-4D97-AF65-F5344CB8AC3E}">
        <p14:creationId xmlns:p14="http://schemas.microsoft.com/office/powerpoint/2010/main" val="4111510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outcomes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GB" dirty="0"/>
              <a:t>To: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understand the FCA’s current supervisory approach to DB pension transfer advice.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gain clarity on the key risks the FCA sees regarding DB pension transfer advice.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understand the FCA’s expectations of firms that operate within the DB pension transfer market.</a:t>
            </a:r>
          </a:p>
        </p:txBody>
      </p:sp>
    </p:spTree>
    <p:extLst>
      <p:ext uri="{BB962C8B-B14F-4D97-AF65-F5344CB8AC3E}">
        <p14:creationId xmlns:p14="http://schemas.microsoft.com/office/powerpoint/2010/main" val="30398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"/>
    </mc:Choice>
    <mc:Fallback xmlns="">
      <p:transition spd="slow" advTm="166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016200"/>
            <a:ext cx="7776864" cy="843582"/>
          </a:xfrm>
        </p:spPr>
        <p:txBody>
          <a:bodyPr/>
          <a:lstStyle/>
          <a:p>
            <a:r>
              <a:rPr lang="en-GB" dirty="0"/>
              <a:t>Questions 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59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"/>
    </mc:Choice>
    <mc:Fallback xmlns="">
      <p:transition spd="slow" advTm="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GB" dirty="0"/>
              <a:t>To: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understand the FCA’s current supervisory approach to DB pension transfer advice.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gain clarity on the key risks the FCA sees regarding DB pension transfer advice.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understand the FCA’s expectations of firms that operate within the DB pension transfer market.</a:t>
            </a:r>
          </a:p>
        </p:txBody>
      </p:sp>
    </p:spTree>
    <p:extLst>
      <p:ext uri="{BB962C8B-B14F-4D97-AF65-F5344CB8AC3E}">
        <p14:creationId xmlns:p14="http://schemas.microsoft.com/office/powerpoint/2010/main" val="247884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662"/>
    </mc:Choice>
    <mc:Fallback xmlns="">
      <p:transition spd="slow" advTm="6666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The current environment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Expectations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Supervisory 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Thematic reviews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BSPS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Policy update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PS18/6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400" dirty="0"/>
              <a:t>CP18/7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34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772"/>
    </mc:Choice>
    <mc:Fallback xmlns="">
      <p:transition spd="slow" advTm="5977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Pensions environment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Pension freedoms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Economic drivers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Employer promoted transfers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Statutory advice requirement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99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292"/>
    </mc:Choice>
    <mc:Fallback xmlns="">
      <p:transition spd="slow" advTm="15129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Consumer behaviour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Inherent biases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Needs and Objectives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Peer pressure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Vulnerability to scams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56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081"/>
    </mc:Choice>
    <mc:Fallback xmlns="">
      <p:transition spd="slow" advTm="18408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expectations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83569" y="1167594"/>
            <a:ext cx="7776220" cy="345679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Transfer usually irreversible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Informed client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Role of Critical Yield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Consider: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Needs &amp; Objectives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Income need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Receiving scheme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Way funds will be accessed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FF0000"/>
                </a:solidFill>
              </a:rPr>
              <a:t>Alternative ways of achieving objectives</a:t>
            </a:r>
          </a:p>
        </p:txBody>
      </p:sp>
    </p:spTree>
    <p:extLst>
      <p:ext uri="{BB962C8B-B14F-4D97-AF65-F5344CB8AC3E}">
        <p14:creationId xmlns:p14="http://schemas.microsoft.com/office/powerpoint/2010/main" val="177024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795"/>
    </mc:Choice>
    <mc:Fallback xmlns="">
      <p:transition spd="slow" advTm="33879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Thematic work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Review changes in firms’ approach and practices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Monitoring market since 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Identified firms increasing activity – 22 assessed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File reviews for 13 firms and firm visits to 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Serious concerns with half of the firms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Four firms have chosen to stop advising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Additionally our separate work on pension scams led to over 30 firms limiting pension transfer activity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5708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557"/>
    </mc:Choice>
    <mc:Fallback xmlns="">
      <p:transition spd="slow" advTm="9155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Suitability findings from thematic work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83569" y="1168003"/>
            <a:ext cx="7920879" cy="3834017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/>
              <a:t>DB transfer file review outcomes – significantly fewer suitable cases, and very poor disclosure findings.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/>
              <a:t>Suitability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600" dirty="0"/>
              <a:t>47% of transfer recommendations suitable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600" dirty="0"/>
              <a:t>35% of receiving product/funds suitable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/>
              <a:t>Reasons for unsuitability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600" dirty="0"/>
              <a:t>Lack of sufficient ‘know your customer’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600" dirty="0"/>
              <a:t>Not considering clients needs as well as stated objectives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600" dirty="0"/>
              <a:t>Not assessing risk adequately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600" dirty="0"/>
              <a:t>Not providing accurate comparisons between the DB scheme and the recommended  scheme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94544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4399"/>
    </mc:Choice>
    <mc:Fallback xmlns="">
      <p:transition spd="slow" advTm="28439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Scams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BCFDB86-9AA8-4FA0-859E-0ABCBFE83936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Pensions are being targeted by fraudsters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Tackling this is an FCA key priority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work with other agencies in a joined up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Supervision of authorised firms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Action on unauthorised firms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Evolution of scams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Role of the sector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Consumer education - </a:t>
            </a:r>
            <a:r>
              <a:rPr lang="en-GB" dirty="0" err="1"/>
              <a:t>Scamsmart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6056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275"/>
    </mc:Choice>
    <mc:Fallback xmlns="">
      <p:transition spd="slow" advTm="141275"/>
    </mc:Fallback>
  </mc:AlternateContent>
</p:sld>
</file>

<file path=ppt/theme/theme1.xml><?xml version="1.0" encoding="utf-8"?>
<a:theme xmlns:a="http://schemas.openxmlformats.org/drawingml/2006/main" name="Default Theme">
  <a:themeElements>
    <a:clrScheme name="FCA colour theme April 2017">
      <a:dk1>
        <a:srgbClr val="000000"/>
      </a:dk1>
      <a:lt1>
        <a:srgbClr val="FFFFFF"/>
      </a:lt1>
      <a:dk2>
        <a:srgbClr val="701B45"/>
      </a:dk2>
      <a:lt2>
        <a:srgbClr val="FF585D"/>
      </a:lt2>
      <a:accent1>
        <a:srgbClr val="007FAE"/>
      </a:accent1>
      <a:accent2>
        <a:srgbClr val="00BFB3"/>
      </a:accent2>
      <a:accent3>
        <a:srgbClr val="799900"/>
      </a:accent3>
      <a:accent4>
        <a:srgbClr val="FFC72C"/>
      </a:accent4>
      <a:accent5>
        <a:srgbClr val="BB16A3"/>
      </a:accent5>
      <a:accent6>
        <a:srgbClr val="003C71"/>
      </a:accent6>
      <a:hlink>
        <a:srgbClr val="004851"/>
      </a:hlink>
      <a:folHlink>
        <a:srgbClr val="5D285F"/>
      </a:folHlink>
    </a:clrScheme>
    <a:fontScheme name="FCA FONTS">
      <a:majorFont>
        <a:latin typeface="Book Antiqu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6956</TotalTime>
  <Words>701</Words>
  <Application>Microsoft Office PowerPoint</Application>
  <PresentationFormat>On-screen Show (16:9)</PresentationFormat>
  <Paragraphs>194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Theme</vt:lpstr>
      <vt:lpstr>PowerPoint Presentation</vt:lpstr>
      <vt:lpstr>Learning objectives</vt:lpstr>
      <vt:lpstr>Agenda</vt:lpstr>
      <vt:lpstr>Pensions environment</vt:lpstr>
      <vt:lpstr>Consumer behaviour</vt:lpstr>
      <vt:lpstr>Our expectations</vt:lpstr>
      <vt:lpstr>Thematic work</vt:lpstr>
      <vt:lpstr>Suitability findings from thematic work</vt:lpstr>
      <vt:lpstr>Scams</vt:lpstr>
      <vt:lpstr>British Steel Pension Scheme</vt:lpstr>
      <vt:lpstr>A balanced approach</vt:lpstr>
      <vt:lpstr>Business Models</vt:lpstr>
      <vt:lpstr>Policy Statement on Pension Transfers - PS18/6 </vt:lpstr>
      <vt:lpstr>Further consultation – CP18/7</vt:lpstr>
      <vt:lpstr>Charging models</vt:lpstr>
      <vt:lpstr>Key takeaways &amp; next steps</vt:lpstr>
      <vt:lpstr>Learning outcomes</vt:lpstr>
      <vt:lpstr>Questions …</vt:lpstr>
    </vt:vector>
  </TitlesOfParts>
  <Company>Financial Conduct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Hewitt</dc:creator>
  <cp:lastModifiedBy>owen wright</cp:lastModifiedBy>
  <cp:revision>295</cp:revision>
  <cp:lastPrinted>2018-03-02T12:26:26Z</cp:lastPrinted>
  <dcterms:created xsi:type="dcterms:W3CDTF">2017-08-17T07:45:34Z</dcterms:created>
  <dcterms:modified xsi:type="dcterms:W3CDTF">2018-09-15T08:40:31Z</dcterms:modified>
</cp:coreProperties>
</file>