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ppt/revisionInfo.xml" ContentType="application/vnd.ms-powerpoint.revisioninfo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6" r:id="rId2"/>
    <p:sldId id="301" r:id="rId3"/>
    <p:sldId id="310" r:id="rId4"/>
    <p:sldId id="275" r:id="rId5"/>
    <p:sldId id="276" r:id="rId6"/>
    <p:sldId id="317" r:id="rId7"/>
    <p:sldId id="277" r:id="rId8"/>
    <p:sldId id="281" r:id="rId9"/>
    <p:sldId id="290" r:id="rId10"/>
    <p:sldId id="312" r:id="rId11"/>
    <p:sldId id="292" r:id="rId12"/>
    <p:sldId id="278" r:id="rId13"/>
    <p:sldId id="314" r:id="rId14"/>
    <p:sldId id="315" r:id="rId15"/>
    <p:sldId id="318" r:id="rId16"/>
    <p:sldId id="313" r:id="rId17"/>
    <p:sldId id="303" r:id="rId18"/>
    <p:sldId id="305" r:id="rId19"/>
  </p:sldIdLst>
  <p:sldSz cx="9144000" cy="5143500" type="screen16x9"/>
  <p:notesSz cx="6808788" cy="994092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Francine Hill" initials="FH" lastIdx="4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01B4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6145" autoAdjust="0"/>
    <p:restoredTop sz="56366" autoAdjust="0"/>
  </p:normalViewPr>
  <p:slideViewPr>
    <p:cSldViewPr>
      <p:cViewPr>
        <p:scale>
          <a:sx n="59" d="100"/>
          <a:sy n="59" d="100"/>
        </p:scale>
        <p:origin x="-1662" y="-72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commentAuthors" Target="commentAuthors.xml"/><Relationship Id="rId27" Type="http://schemas.microsoft.com/office/2015/10/relationships/revisionInfo" Target="revisionInfo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56737" y="0"/>
            <a:ext cx="2950475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EF8AB12-9F9D-416B-82B8-AD662EDE73E7}" type="datetimeFigureOut">
              <a:rPr lang="en-GB" smtClean="0"/>
              <a:t>15/09/2018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4220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56737" y="944220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3590495-D231-49F4-80DB-667B3E75BBDF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8747163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50475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56737" y="0"/>
            <a:ext cx="2950475" cy="4971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FEC6C61-A370-4B3E-B412-D918E8C98C2B}" type="datetimeFigureOut">
              <a:rPr lang="en-GB" smtClean="0"/>
              <a:t>15/09/2018</a:t>
            </a:fld>
            <a:endParaRPr lang="en-GB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90488" y="744538"/>
            <a:ext cx="6627812" cy="3729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GB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0879" y="4721900"/>
            <a:ext cx="5447030" cy="447413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944220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56737" y="9442200"/>
            <a:ext cx="2950475" cy="4971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AD12B83-B774-4F78-8F5B-E83959D556F6}" type="slidenum">
              <a:rPr lang="en-GB" smtClean="0"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06940824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baseline="0" dirty="0"/>
          </a:p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1990507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457200" lvl="1" indent="0">
              <a:buFontTx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35646993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171450" indent="-171450">
              <a:buFontTx/>
              <a:buChar char="-"/>
            </a:pPr>
            <a:endParaRPr lang="en-GB" sz="1200" kern="1200" baseline="0" dirty="0">
              <a:solidFill>
                <a:srgbClr val="FFFF00"/>
              </a:solidFill>
              <a:effectLst/>
              <a:latin typeface="+mn-lt"/>
              <a:ea typeface="+mn-ea"/>
              <a:cs typeface="+mn-cs"/>
            </a:endParaRPr>
          </a:p>
          <a:p>
            <a:pPr marL="0" indent="0">
              <a:buFontTx/>
              <a:buNone/>
            </a:pPr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11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48112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="0" i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12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48112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530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Symbol"/>
              <a:buChar char=""/>
            </a:pPr>
            <a:endParaRPr lang="en-GB" sz="1200" dirty="0">
              <a:effectLst/>
              <a:latin typeface="Verdana"/>
              <a:ea typeface="Verdana"/>
              <a:cs typeface="Times New Roman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530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70495530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754266270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18569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1949923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3721856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baseline="0" dirty="0"/>
              <a:t>							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0050458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>
              <a:solidFill>
                <a:srgbClr val="FFFF00"/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063252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baseline="0" dirty="0"/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25711473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indent="0">
              <a:buFont typeface="Arial" panose="020B0604020202020204" pitchFamily="34" charset="0"/>
              <a:buNone/>
            </a:pP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32501661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GB" sz="1200" kern="1200" baseline="0" dirty="0">
                <a:solidFill>
                  <a:schemeClr val="tx1"/>
                </a:solidFill>
                <a:effectLst/>
                <a:latin typeface="+mn-lt"/>
                <a:ea typeface="+mn-ea"/>
                <a:cs typeface="+mn-cs"/>
              </a:rPr>
              <a:t> </a:t>
            </a:r>
          </a:p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5948112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CAD12B83-B774-4F78-8F5B-E83959D556F6}" type="slidenum">
              <a:rPr lang="en-GB" smtClean="0"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14098762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90488" y="744538"/>
            <a:ext cx="6627812" cy="3729037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GB" sz="1200" kern="1200" baseline="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sz="1200" kern="1200" dirty="0">
              <a:solidFill>
                <a:schemeClr val="tx1"/>
              </a:solidFill>
              <a:effectLst/>
              <a:latin typeface="+mn-lt"/>
              <a:ea typeface="+mn-ea"/>
              <a:cs typeface="+mn-cs"/>
            </a:endParaRPr>
          </a:p>
          <a:p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DD95F92E-4500-4A9C-82FE-83A9047D5BD4}" type="slidenum">
              <a:rPr lang="en-GB" smtClean="0"/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159481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23528" y="0"/>
            <a:ext cx="8484994" cy="2052605"/>
          </a:xfrm>
          <a:prstGeom prst="rect">
            <a:avLst/>
          </a:prstGeom>
        </p:spPr>
      </p:pic>
      <p:sp>
        <p:nvSpPr>
          <p:cNvPr id="10" name="Text Placeholder 5"/>
          <p:cNvSpPr>
            <a:spLocks noGrp="1"/>
          </p:cNvSpPr>
          <p:nvPr>
            <p:ph type="body" sz="quarter" idx="16" hasCustomPrompt="1"/>
          </p:nvPr>
        </p:nvSpPr>
        <p:spPr>
          <a:xfrm>
            <a:off x="719080" y="951570"/>
            <a:ext cx="7667562" cy="1026115"/>
          </a:xfrm>
        </p:spPr>
        <p:txBody>
          <a:bodyPr/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3800" b="1">
                <a:solidFill>
                  <a:schemeClr val="bg1"/>
                </a:solidFill>
                <a:latin typeface="+mn-lt"/>
              </a:defRPr>
            </a:lvl1pPr>
            <a:lvl2pPr marL="0" indent="0">
              <a:spcBef>
                <a:spcPts val="1200"/>
              </a:spcBef>
              <a:spcAft>
                <a:spcPts val="0"/>
              </a:spcAft>
              <a:buNone/>
              <a:defRPr sz="2800">
                <a:solidFill>
                  <a:srgbClr val="8E1537"/>
                </a:solidFill>
                <a:latin typeface="+mj-lt"/>
              </a:defRPr>
            </a:lvl2pPr>
            <a:lvl3pPr marL="0" indent="0">
              <a:spcBef>
                <a:spcPts val="4000"/>
              </a:spcBef>
              <a:buNone/>
              <a:defRPr sz="1600"/>
            </a:lvl3pPr>
            <a:lvl4pPr marL="1371600" indent="0">
              <a:buNone/>
              <a:defRPr/>
            </a:lvl4pPr>
            <a:lvl5pPr marL="1828800" indent="0">
              <a:buNone/>
              <a:defRPr/>
            </a:lvl5pPr>
          </a:lstStyle>
          <a:p>
            <a:pPr lvl="0"/>
            <a:r>
              <a:rPr lang="en-US" dirty="0"/>
              <a:t>Title of presentation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24" name="Text Placeholder 23"/>
          <p:cNvSpPr>
            <a:spLocks noGrp="1"/>
          </p:cNvSpPr>
          <p:nvPr>
            <p:ph type="body" sz="quarter" idx="18" hasCustomPrompt="1"/>
          </p:nvPr>
        </p:nvSpPr>
        <p:spPr>
          <a:xfrm>
            <a:off x="719154" y="2193113"/>
            <a:ext cx="7704138" cy="918251"/>
          </a:xfrm>
        </p:spPr>
        <p:txBody>
          <a:bodyPr/>
          <a:lstStyle>
            <a:lvl1pPr>
              <a:defRPr baseline="0"/>
            </a:lvl1pPr>
          </a:lstStyle>
          <a:p>
            <a:pPr lvl="0"/>
            <a:r>
              <a:rPr lang="en-US" dirty="0"/>
              <a:t>Subtitle of presentation</a:t>
            </a:r>
          </a:p>
        </p:txBody>
      </p:sp>
      <p:sp>
        <p:nvSpPr>
          <p:cNvPr id="26" name="Text Placeholder 25"/>
          <p:cNvSpPr>
            <a:spLocks noGrp="1"/>
          </p:cNvSpPr>
          <p:nvPr>
            <p:ph type="body" sz="quarter" idx="19" hasCustomPrompt="1"/>
          </p:nvPr>
        </p:nvSpPr>
        <p:spPr>
          <a:xfrm>
            <a:off x="719154" y="3273382"/>
            <a:ext cx="7704138" cy="1296590"/>
          </a:xfrm>
        </p:spPr>
        <p:txBody>
          <a:bodyPr>
            <a:normAutofit/>
          </a:bodyPr>
          <a:lstStyle>
            <a:lvl1pPr>
              <a:defRPr sz="2800"/>
            </a:lvl1pPr>
          </a:lstStyle>
          <a:p>
            <a:pPr lvl="0"/>
            <a:r>
              <a:rPr lang="en-US" dirty="0"/>
              <a:t>Details of presenter / date (in one line)</a:t>
            </a:r>
          </a:p>
        </p:txBody>
      </p:sp>
    </p:spTree>
    <p:extLst>
      <p:ext uri="{BB962C8B-B14F-4D97-AF65-F5344CB8AC3E}">
        <p14:creationId xmlns:p14="http://schemas.microsoft.com/office/powerpoint/2010/main" val="414324191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10" name="Table Placeholder 2"/>
          <p:cNvSpPr>
            <a:spLocks noGrp="1"/>
          </p:cNvSpPr>
          <p:nvPr>
            <p:ph type="tbl" sz="quarter" idx="17"/>
          </p:nvPr>
        </p:nvSpPr>
        <p:spPr>
          <a:xfrm>
            <a:off x="720000" y="1225154"/>
            <a:ext cx="7704000" cy="216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3597694"/>
            <a:ext cx="7708038" cy="81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600" kern="1200" dirty="0" smtClean="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16395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1_7B_Table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5" cy="51845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959191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2_Content"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16000"/>
            <a:ext cx="7776864" cy="843582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83569" y="2517744"/>
            <a:ext cx="7776220" cy="210664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1B4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10" name="Text Placeholder 9"/>
          <p:cNvSpPr>
            <a:spLocks noGrp="1"/>
          </p:cNvSpPr>
          <p:nvPr>
            <p:ph type="body" sz="quarter" idx="17"/>
          </p:nvPr>
        </p:nvSpPr>
        <p:spPr>
          <a:xfrm>
            <a:off x="684214" y="1113235"/>
            <a:ext cx="7775575" cy="129659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Content">
    <p:bg>
      <p:bgPr>
        <a:blipFill dpi="0" rotWithShape="1">
          <a:blip r:embed="rId2">
            <a:lum/>
          </a:blip>
          <a:srcRect/>
          <a:stretch>
            <a:fillRect t="13000"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5"/>
          <p:cNvPicPr>
            <a:picLocks noChangeAspect="1"/>
          </p:cNvPicPr>
          <p:nvPr userDrawn="1"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683568" y="216000"/>
            <a:ext cx="7776864" cy="843582"/>
          </a:xfrm>
        </p:spPr>
        <p:txBody>
          <a:bodyPr/>
          <a:lstStyle>
            <a:lvl1pPr>
              <a:defRPr sz="3400"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8" name="Text Placeholder 7"/>
          <p:cNvSpPr>
            <a:spLocks noGrp="1"/>
          </p:cNvSpPr>
          <p:nvPr>
            <p:ph type="body" sz="quarter" idx="16"/>
          </p:nvPr>
        </p:nvSpPr>
        <p:spPr>
          <a:xfrm>
            <a:off x="683569" y="1168004"/>
            <a:ext cx="7776220" cy="3456384"/>
          </a:xfrm>
        </p:spPr>
        <p:txBody>
          <a:bodyPr>
            <a:normAutofit/>
          </a:bodyPr>
          <a:lstStyle>
            <a:lvl1pPr>
              <a:defRPr sz="2400">
                <a:solidFill>
                  <a:srgbClr val="701B45"/>
                </a:solidFill>
              </a:defRPr>
            </a:lvl1pPr>
          </a:lstStyle>
          <a:p>
            <a:pPr lvl="0"/>
            <a:r>
              <a:rPr lang="en-US"/>
              <a:t>Click to edit Master text styles</a:t>
            </a:r>
          </a:p>
        </p:txBody>
      </p:sp>
    </p:spTree>
    <p:extLst>
      <p:ext uri="{BB962C8B-B14F-4D97-AF65-F5344CB8AC3E}">
        <p14:creationId xmlns:p14="http://schemas.microsoft.com/office/powerpoint/2010/main" val="167919364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3_Bullet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7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221507"/>
            <a:ext cx="7704000" cy="3186000"/>
          </a:xfrm>
        </p:spPr>
        <p:txBody>
          <a:bodyPr/>
          <a:lstStyle>
            <a:lvl1pPr marL="457200" indent="-457200">
              <a:buClr>
                <a:srgbClr val="FF585D"/>
              </a:buClr>
              <a:buFont typeface="Arial" pitchFamily="34" charset="0"/>
              <a:buChar char="•"/>
              <a:defRPr>
                <a:solidFill>
                  <a:srgbClr val="701B45"/>
                </a:solidFill>
                <a:latin typeface="+mn-lt"/>
              </a:defRPr>
            </a:lvl1pPr>
            <a:lvl2pPr marL="914400" indent="-457200">
              <a:buClr>
                <a:srgbClr val="FF585D"/>
              </a:buClr>
              <a:buFont typeface="Arial" panose="020B0604020202020204" pitchFamily="34" charset="0"/>
              <a:buChar char="•"/>
              <a:defRPr>
                <a:solidFill>
                  <a:srgbClr val="701B45"/>
                </a:solidFill>
                <a:latin typeface="+mn-lt"/>
              </a:defRPr>
            </a:lvl2pPr>
            <a:lvl3pPr marL="1257300" indent="-342900">
              <a:buClr>
                <a:srgbClr val="FF585D"/>
              </a:buClr>
              <a:buFont typeface="Arial" panose="020B0604020202020204" pitchFamily="34" charset="0"/>
              <a:buChar char="•"/>
              <a:defRPr>
                <a:solidFill>
                  <a:srgbClr val="701B45"/>
                </a:solidFill>
                <a:latin typeface="+mn-lt"/>
              </a:defRPr>
            </a:lvl3pPr>
            <a:lvl4pPr marL="1714500" indent="-342900">
              <a:buClr>
                <a:srgbClr val="FF585D"/>
              </a:buClr>
              <a:buFont typeface="Arial" panose="020B0604020202020204" pitchFamily="34" charset="0"/>
              <a:buChar char="•"/>
              <a:defRPr>
                <a:solidFill>
                  <a:srgbClr val="701B45"/>
                </a:solidFill>
                <a:latin typeface="+mn-lt"/>
              </a:defRPr>
            </a:lvl4pPr>
            <a:lvl5pPr marL="2114550" indent="-285750">
              <a:buClr>
                <a:srgbClr val="FF585D"/>
              </a:buClr>
              <a:buFont typeface="Arial" panose="020B0604020202020204" pitchFamily="34" charset="0"/>
              <a:buChar char="•"/>
              <a:defRPr sz="1800">
                <a:solidFill>
                  <a:srgbClr val="701B45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636458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4_Numbered_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10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2"/>
          <p:cNvSpPr>
            <a:spLocks noGrp="1"/>
          </p:cNvSpPr>
          <p:nvPr>
            <p:ph type="body" sz="quarter" idx="15"/>
          </p:nvPr>
        </p:nvSpPr>
        <p:spPr>
          <a:xfrm>
            <a:off x="720000" y="1221507"/>
            <a:ext cx="7704000" cy="3186000"/>
          </a:xfrm>
        </p:spPr>
        <p:txBody>
          <a:bodyPr/>
          <a:lstStyle>
            <a:lvl1pPr marL="514350" indent="-514350">
              <a:buClr>
                <a:srgbClr val="FF585D"/>
              </a:buClr>
              <a:buFont typeface="+mj-lt"/>
              <a:buAutoNum type="arabicPeriod"/>
              <a:defRPr>
                <a:solidFill>
                  <a:srgbClr val="701B45"/>
                </a:solidFill>
                <a:latin typeface="+mn-lt"/>
              </a:defRPr>
            </a:lvl1pPr>
            <a:lvl2pPr marL="971550" indent="-514350">
              <a:buClr>
                <a:srgbClr val="FF585D"/>
              </a:buClr>
              <a:buFont typeface="+mj-lt"/>
              <a:buAutoNum type="arabicPeriod"/>
              <a:defRPr>
                <a:solidFill>
                  <a:srgbClr val="701B45"/>
                </a:solidFill>
                <a:latin typeface="+mn-lt"/>
              </a:defRPr>
            </a:lvl2pPr>
            <a:lvl3pPr marL="1371600" indent="-457200">
              <a:buClr>
                <a:srgbClr val="FF585D"/>
              </a:buClr>
              <a:buFont typeface="+mj-lt"/>
              <a:buAutoNum type="arabicPeriod"/>
              <a:defRPr>
                <a:solidFill>
                  <a:srgbClr val="701B45"/>
                </a:solidFill>
                <a:latin typeface="+mn-lt"/>
              </a:defRPr>
            </a:lvl3pPr>
            <a:lvl4pPr marL="1828800" indent="-457200">
              <a:buClr>
                <a:srgbClr val="FF585D"/>
              </a:buClr>
              <a:buFont typeface="+mj-lt"/>
              <a:buAutoNum type="arabicPeriod"/>
              <a:defRPr>
                <a:solidFill>
                  <a:srgbClr val="701B45"/>
                </a:solidFill>
                <a:latin typeface="+mn-lt"/>
              </a:defRPr>
            </a:lvl4pPr>
            <a:lvl5pPr marL="2171700" indent="-342900">
              <a:buClr>
                <a:srgbClr val="FF585D"/>
              </a:buClr>
              <a:buFont typeface="+mj-lt"/>
              <a:buAutoNum type="arabicPeriod"/>
              <a:defRPr sz="1600">
                <a:solidFill>
                  <a:srgbClr val="701B45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6743007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5_Content with explanation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22" name="Content Placeholder 2"/>
          <p:cNvSpPr>
            <a:spLocks noGrp="1"/>
          </p:cNvSpPr>
          <p:nvPr>
            <p:ph idx="14"/>
          </p:nvPr>
        </p:nvSpPr>
        <p:spPr>
          <a:xfrm>
            <a:off x="720000" y="1225154"/>
            <a:ext cx="7704000" cy="2322351"/>
          </a:xfrm>
        </p:spPr>
        <p:txBody>
          <a:bodyPr lIns="0" tIns="0" rIns="0" bIns="0"/>
          <a:lstStyle>
            <a:lvl1pPr marL="0" indent="0">
              <a:buNone/>
              <a:defRPr>
                <a:solidFill>
                  <a:srgbClr val="FF585D"/>
                </a:solidFill>
                <a:latin typeface="+mn-lt"/>
              </a:defRPr>
            </a:lvl1pPr>
            <a:lvl2pPr marL="0" indent="0">
              <a:buNone/>
              <a:defRPr/>
            </a:lvl2pPr>
            <a:lvl3pPr marL="0" indent="0">
              <a:buNone/>
              <a:defRPr/>
            </a:lvl3pPr>
            <a:lvl4pPr marL="0" indent="0">
              <a:buNone/>
              <a:defRPr/>
            </a:lvl4pPr>
            <a:lvl5pPr marL="0" indent="0">
              <a:buNone/>
              <a:defRPr sz="1800"/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sz="quarter" idx="19"/>
          </p:nvPr>
        </p:nvSpPr>
        <p:spPr>
          <a:xfrm>
            <a:off x="720000" y="3597694"/>
            <a:ext cx="7704000" cy="810000"/>
          </a:xfrm>
        </p:spPr>
        <p:txBody>
          <a:bodyPr>
            <a:normAutofit/>
          </a:bodyPr>
          <a:lstStyle>
            <a:lvl1pPr marL="0" indent="0">
              <a:buNone/>
              <a:defRPr lang="en-US" sz="1600" kern="1200" baseline="0" dirty="0" smtClean="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1pPr>
            <a:lvl2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2pPr>
            <a:lvl3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3pPr>
            <a:lvl4pPr marL="0" indent="0">
              <a:buNone/>
              <a:defRPr lang="en-US" sz="1000" kern="1200" baseline="0" dirty="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4pPr>
            <a:lvl5pPr marL="0" indent="0">
              <a:buNone/>
              <a:defRPr lang="en-GB" sz="1000" kern="1200" baseline="0" dirty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A_Charts 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" name="Picture 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225154"/>
            <a:ext cx="3672000" cy="3186000"/>
          </a:xfrm>
        </p:spPr>
        <p:txBody>
          <a:bodyPr/>
          <a:lstStyle>
            <a:lvl1pPr marL="0" indent="0">
              <a:buNone/>
              <a:defRPr>
                <a:solidFill>
                  <a:srgbClr val="FF585D"/>
                </a:solidFill>
                <a:latin typeface="+mn-lt"/>
              </a:defRPr>
            </a:lvl1pPr>
            <a:lvl2pPr marL="0" indent="0">
              <a:buNone/>
              <a:defRPr>
                <a:solidFill>
                  <a:srgbClr val="FF585D"/>
                </a:solidFill>
                <a:latin typeface="+mn-lt"/>
              </a:defRPr>
            </a:lvl2pPr>
            <a:lvl3pPr marL="0" indent="0">
              <a:buNone/>
              <a:defRPr>
                <a:solidFill>
                  <a:srgbClr val="701B45"/>
                </a:solidFill>
                <a:latin typeface="+mn-lt"/>
              </a:defRPr>
            </a:lvl3pPr>
            <a:lvl4pPr marL="0" indent="0">
              <a:buNone/>
              <a:defRPr>
                <a:solidFill>
                  <a:srgbClr val="701B45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9" name="Chart Placeholder 2"/>
          <p:cNvSpPr>
            <a:spLocks noGrp="1"/>
          </p:cNvSpPr>
          <p:nvPr>
            <p:ph type="chart" sz="quarter" idx="20"/>
          </p:nvPr>
        </p:nvSpPr>
        <p:spPr>
          <a:xfrm>
            <a:off x="719999" y="1225154"/>
            <a:ext cx="3672000" cy="3186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6B_Charts_landscap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13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720000" y="3597694"/>
            <a:ext cx="7708038" cy="810000"/>
          </a:xfrm>
        </p:spPr>
        <p:txBody>
          <a:bodyPr>
            <a:normAutofit/>
          </a:bodyPr>
          <a:lstStyle>
            <a:lvl1pPr marL="0" indent="0">
              <a:buFontTx/>
              <a:buNone/>
              <a:defRPr lang="en-US" sz="1600" kern="1200" dirty="0" smtClean="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1pPr>
            <a:lvl2pPr marL="0" indent="0">
              <a:buFontTx/>
              <a:buNone/>
              <a:defRPr sz="2000"/>
            </a:lvl2pPr>
            <a:lvl3pPr marL="0" indent="0">
              <a:buFontTx/>
              <a:buNone/>
              <a:defRPr sz="1800"/>
            </a:lvl3pPr>
            <a:lvl4pPr marL="0" indent="0">
              <a:buFontTx/>
              <a:buNone/>
              <a:defRPr sz="1600"/>
            </a:lvl4pPr>
            <a:lvl5pPr marL="0" indent="0">
              <a:buFontTx/>
              <a:buNone/>
              <a:defRPr sz="1400"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Chart Placeholder 2"/>
          <p:cNvSpPr>
            <a:spLocks noGrp="1"/>
          </p:cNvSpPr>
          <p:nvPr>
            <p:ph type="chart" sz="quarter" idx="19"/>
          </p:nvPr>
        </p:nvSpPr>
        <p:spPr>
          <a:xfrm>
            <a:off x="719999" y="1225154"/>
            <a:ext cx="7704000" cy="2160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chart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20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379005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7A_Tables_Portrai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8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-36512" y="-20539"/>
            <a:ext cx="9217026" cy="5184577"/>
          </a:xfrm>
          <a:prstGeom prst="rect">
            <a:avLst/>
          </a:prstGeom>
        </p:spPr>
      </p:pic>
      <p:sp>
        <p:nvSpPr>
          <p:cNvPr id="8" name="Title 3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</p:spPr>
        <p:txBody>
          <a:bodyPr/>
          <a:lstStyle>
            <a:lvl1pPr>
              <a:defRPr b="1"/>
            </a:lvl1pPr>
          </a:lstStyle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able Placeholder 2"/>
          <p:cNvSpPr>
            <a:spLocks noGrp="1"/>
          </p:cNvSpPr>
          <p:nvPr>
            <p:ph type="tbl" sz="quarter" idx="14"/>
          </p:nvPr>
        </p:nvSpPr>
        <p:spPr>
          <a:xfrm>
            <a:off x="720000" y="1225154"/>
            <a:ext cx="3672000" cy="3186000"/>
          </a:xfrm>
        </p:spPr>
        <p:txBody>
          <a:bodyPr>
            <a:normAutofit/>
          </a:bodyPr>
          <a:lstStyle>
            <a:lvl1pPr marL="342900" marR="0" indent="-342900" algn="l" defTabSz="914400" rtl="0" eaLnBrk="1" fontAlgn="auto" latinLnBrk="0" hangingPunct="1">
              <a:lnSpc>
                <a:spcPct val="100000"/>
              </a:lnSpc>
              <a:spcBef>
                <a:spcPct val="20000"/>
              </a:spcBef>
              <a:spcAft>
                <a:spcPts val="0"/>
              </a:spcAft>
              <a:buClrTx/>
              <a:buSzTx/>
              <a:buFontTx/>
              <a:buChar char="–"/>
              <a:tabLst/>
              <a:defRPr sz="2400" baseline="0">
                <a:solidFill>
                  <a:schemeClr val="tx1"/>
                </a:solidFill>
                <a:latin typeface="+mn-lt"/>
              </a:defRPr>
            </a:lvl1pPr>
          </a:lstStyle>
          <a:p>
            <a:r>
              <a:rPr lang="en-US" dirty="0"/>
              <a:t>Click icon to add table</a:t>
            </a:r>
            <a:endParaRPr lang="en-GB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8"/>
          </p:nvPr>
        </p:nvSpPr>
        <p:spPr>
          <a:xfrm>
            <a:off x="4756038" y="1225154"/>
            <a:ext cx="3672000" cy="3186000"/>
          </a:xfrm>
        </p:spPr>
        <p:txBody>
          <a:bodyPr/>
          <a:lstStyle>
            <a:lvl1pPr marL="0" indent="0">
              <a:buNone/>
              <a:defRPr>
                <a:solidFill>
                  <a:srgbClr val="FF585D"/>
                </a:solidFill>
                <a:latin typeface="+mn-lt"/>
              </a:defRPr>
            </a:lvl1pPr>
            <a:lvl2pPr marL="0" indent="0">
              <a:buNone/>
              <a:defRPr>
                <a:solidFill>
                  <a:srgbClr val="FF585D"/>
                </a:solidFill>
                <a:latin typeface="+mn-lt"/>
              </a:defRPr>
            </a:lvl2pPr>
            <a:lvl3pPr marL="0" indent="0">
              <a:buNone/>
              <a:defRPr>
                <a:solidFill>
                  <a:srgbClr val="701B45"/>
                </a:solidFill>
                <a:latin typeface="+mn-lt"/>
              </a:defRPr>
            </a:lvl3pPr>
            <a:lvl4pPr marL="0" indent="0">
              <a:buNone/>
              <a:defRPr>
                <a:solidFill>
                  <a:srgbClr val="701B45"/>
                </a:solidFill>
                <a:latin typeface="+mn-lt"/>
              </a:defRPr>
            </a:lvl4pPr>
            <a:lvl5pPr marL="0" indent="0">
              <a:buNone/>
              <a:defRPr sz="1600">
                <a:solidFill>
                  <a:schemeClr val="tx1"/>
                </a:solidFill>
                <a:latin typeface="+mn-lt"/>
              </a:defRPr>
            </a:lvl5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2" name="Slide Number Placeholder 1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8688109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19138" y="216000"/>
            <a:ext cx="7708900" cy="866700"/>
          </a:xfrm>
          <a:prstGeom prst="rect">
            <a:avLst/>
          </a:prstGeom>
        </p:spPr>
        <p:txBody>
          <a:bodyPr vert="horz" lIns="0" tIns="0" rIns="0" bIns="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GB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19138" y="1225154"/>
            <a:ext cx="7708900" cy="31825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0" y="4722300"/>
            <a:ext cx="720000" cy="1971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lang="en-GB" sz="1000" kern="1200" smtClean="0">
                <a:solidFill>
                  <a:srgbClr val="8E1537"/>
                </a:solidFill>
                <a:latin typeface="+mn-lt"/>
                <a:ea typeface="+mn-ea"/>
                <a:cs typeface="+mn-cs"/>
              </a:defRPr>
            </a:lvl1pPr>
          </a:lstStyle>
          <a:p>
            <a:fld id="{3BCFDB86-9AA8-4FA0-859E-0ABCBFE83936}" type="slidenum">
              <a:rPr lang="en-GB" smtClean="0"/>
              <a:pPr/>
              <a:t>‹#›</a:t>
            </a:fld>
            <a:endParaRPr lang="en-GB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5" r:id="rId1"/>
    <p:sldLayoutId id="2147483662" r:id="rId2"/>
    <p:sldLayoutId id="2147483676" r:id="rId3"/>
    <p:sldLayoutId id="2147483669" r:id="rId4"/>
    <p:sldLayoutId id="2147483668" r:id="rId5"/>
    <p:sldLayoutId id="2147483661" r:id="rId6"/>
    <p:sldLayoutId id="2147483664" r:id="rId7"/>
    <p:sldLayoutId id="2147483673" r:id="rId8"/>
    <p:sldLayoutId id="2147483671" r:id="rId9"/>
    <p:sldLayoutId id="2147483672" r:id="rId10"/>
    <p:sldLayoutId id="2147483675" r:id="rId11"/>
  </p:sldLayoutIdLst>
  <p:hf hdr="0" ftr="0" dt="0"/>
  <p:txStyles>
    <p:titleStyle>
      <a:lvl1pPr algn="l" defTabSz="914400" rtl="0" eaLnBrk="1" latinLnBrk="0" hangingPunct="1">
        <a:spcBef>
          <a:spcPct val="0"/>
        </a:spcBef>
        <a:buNone/>
        <a:defRPr sz="3400" b="1" kern="1200">
          <a:solidFill>
            <a:srgbClr val="701B45"/>
          </a:solidFill>
          <a:latin typeface="+mn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spcBef>
          <a:spcPct val="20000"/>
        </a:spcBef>
        <a:buFontTx/>
        <a:buNone/>
        <a:defRPr sz="3200" kern="1200">
          <a:solidFill>
            <a:srgbClr val="FF585D"/>
          </a:solidFill>
          <a:latin typeface="+mn-lt"/>
          <a:ea typeface="+mn-ea"/>
          <a:cs typeface="+mn-cs"/>
        </a:defRPr>
      </a:lvl1pPr>
      <a:lvl2pPr marL="457200" indent="0" algn="l" defTabSz="914400" rtl="0" eaLnBrk="1" latinLnBrk="0" hangingPunct="1">
        <a:spcBef>
          <a:spcPct val="20000"/>
        </a:spcBef>
        <a:buFontTx/>
        <a:buNone/>
        <a:defRPr sz="2800" b="0" kern="1200">
          <a:solidFill>
            <a:srgbClr val="FF585D"/>
          </a:solidFill>
          <a:latin typeface="+mn-lt"/>
          <a:ea typeface="+mn-ea"/>
          <a:cs typeface="+mn-cs"/>
        </a:defRPr>
      </a:lvl2pPr>
      <a:lvl3pPr marL="914400" indent="0" algn="l" defTabSz="914400" rtl="0" eaLnBrk="1" latinLnBrk="0" hangingPunct="1">
        <a:spcBef>
          <a:spcPct val="20000"/>
        </a:spcBef>
        <a:buFontTx/>
        <a:buNone/>
        <a:defRPr sz="2400" b="0" kern="1200">
          <a:solidFill>
            <a:srgbClr val="701B45"/>
          </a:solidFill>
          <a:latin typeface="+mn-lt"/>
          <a:ea typeface="+mn-ea"/>
          <a:cs typeface="+mn-cs"/>
        </a:defRPr>
      </a:lvl3pPr>
      <a:lvl4pPr marL="1371600" indent="0" algn="l" defTabSz="914400" rtl="0" eaLnBrk="1" latinLnBrk="0" hangingPunct="1">
        <a:spcBef>
          <a:spcPct val="20000"/>
        </a:spcBef>
        <a:buFontTx/>
        <a:buNone/>
        <a:defRPr sz="2000" b="0" kern="1200">
          <a:solidFill>
            <a:srgbClr val="701B45"/>
          </a:solidFill>
          <a:latin typeface="+mn-lt"/>
          <a:ea typeface="+mn-ea"/>
          <a:cs typeface="+mn-cs"/>
        </a:defRPr>
      </a:lvl4pPr>
      <a:lvl5pPr marL="1828800" indent="0" algn="l" defTabSz="914400" rtl="0" eaLnBrk="1" latinLnBrk="0" hangingPunct="1">
        <a:spcBef>
          <a:spcPct val="20000"/>
        </a:spcBef>
        <a:buFontTx/>
        <a:buNone/>
        <a:defRPr sz="1800" b="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3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3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3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Placeholder 1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10000"/>
          </a:bodyPr>
          <a:lstStyle/>
          <a:p>
            <a:r>
              <a:rPr lang="en-GB" dirty="0"/>
              <a:t>Defined benefit pension transfers – An update from the FCA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7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19"/>
          </p:nvPr>
        </p:nvSpPr>
        <p:spPr>
          <a:xfrm>
            <a:off x="719154" y="2499742"/>
            <a:ext cx="7704138" cy="1800646"/>
          </a:xfrm>
        </p:spPr>
        <p:txBody>
          <a:bodyPr>
            <a:normAutofit fontScale="85000" lnSpcReduction="20000"/>
          </a:bodyPr>
          <a:lstStyle/>
          <a:p>
            <a:r>
              <a:rPr lang="en-GB" dirty="0"/>
              <a:t>The Insurance Institute of Sheffield</a:t>
            </a:r>
          </a:p>
          <a:p>
            <a:r>
              <a:rPr lang="en-GB" dirty="0"/>
              <a:t> </a:t>
            </a:r>
          </a:p>
          <a:p>
            <a:r>
              <a:rPr lang="en-GB" dirty="0"/>
              <a:t>Retirement and Investment Conference</a:t>
            </a:r>
          </a:p>
          <a:p>
            <a:endParaRPr lang="en-GB" dirty="0"/>
          </a:p>
          <a:p>
            <a:r>
              <a:rPr lang="en-GB" dirty="0"/>
              <a:t>20</a:t>
            </a:r>
            <a:r>
              <a:rPr lang="en-GB" baseline="30000" dirty="0"/>
              <a:t>th</a:t>
            </a:r>
            <a:r>
              <a:rPr lang="en-GB" dirty="0"/>
              <a:t> September 2018</a:t>
            </a:r>
          </a:p>
        </p:txBody>
      </p:sp>
    </p:spTree>
    <p:extLst>
      <p:ext uri="{BB962C8B-B14F-4D97-AF65-F5344CB8AC3E}">
        <p14:creationId xmlns:p14="http://schemas.microsoft.com/office/powerpoint/2010/main" val="28872438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3616"/>
    </mc:Choice>
    <mc:Fallback xmlns="">
      <p:transition spd="slow" advTm="53616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British Steel Pension Scheme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10</a:t>
            </a:fld>
            <a:endParaRPr lang="en-GB" dirty="0"/>
          </a:p>
        </p:txBody>
      </p:sp>
      <p:sp>
        <p:nvSpPr>
          <p:cNvPr id="6" name="Text Placeholder 3"/>
          <p:cNvSpPr txBox="1">
            <a:spLocks/>
          </p:cNvSpPr>
          <p:nvPr/>
        </p:nvSpPr>
        <p:spPr>
          <a:xfrm>
            <a:off x="683568" y="987574"/>
            <a:ext cx="7776220" cy="3960440"/>
          </a:xfrm>
          <a:prstGeom prst="rect">
            <a:avLst/>
          </a:prstGeom>
        </p:spPr>
        <p:txBody>
          <a:bodyPr vert="horz" lIns="0" tIns="0" rIns="0" bIns="0" rtlCol="0">
            <a:normAutofit/>
          </a:bodyPr>
          <a:lstStyle>
            <a:lvl1pPr marL="0" indent="0" algn="l" defTabSz="914400" rtl="0" eaLnBrk="1" latinLnBrk="0" hangingPunct="1">
              <a:spcBef>
                <a:spcPct val="20000"/>
              </a:spcBef>
              <a:buFontTx/>
              <a:buNone/>
              <a:defRPr sz="2400" kern="120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spcBef>
                <a:spcPct val="20000"/>
              </a:spcBef>
              <a:buFontTx/>
              <a:buNone/>
              <a:defRPr sz="2800" b="0" kern="1200">
                <a:solidFill>
                  <a:srgbClr val="FF585D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spcBef>
                <a:spcPct val="20000"/>
              </a:spcBef>
              <a:buFontTx/>
              <a:buNone/>
              <a:defRPr sz="2400" b="0" kern="120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spcBef>
                <a:spcPct val="20000"/>
              </a:spcBef>
              <a:buFontTx/>
              <a:buNone/>
              <a:defRPr sz="2000" b="0" kern="1200">
                <a:solidFill>
                  <a:srgbClr val="701B45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spcBef>
                <a:spcPct val="20000"/>
              </a:spcBef>
              <a:buFontTx/>
              <a:buNone/>
              <a:defRPr sz="1800" b="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have carried out: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4 seminars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14 firm visits (12 desk based reviews)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172 file reviews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34% unsuitable</a:t>
            </a:r>
          </a:p>
          <a:p>
            <a:pPr marL="1257300" lvl="2" indent="-342900">
              <a:buFont typeface="Arial" panose="020B0604020202020204" pitchFamily="34" charset="0"/>
              <a:buChar char="•"/>
            </a:pPr>
            <a:r>
              <a:rPr lang="en-GB" dirty="0"/>
              <a:t>10% failed to demonstrate suitability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13 firms have stopped advising on DB transfers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Whistleblowing/intelligence</a:t>
            </a:r>
          </a:p>
        </p:txBody>
      </p:sp>
    </p:spTree>
    <p:extLst>
      <p:ext uri="{BB962C8B-B14F-4D97-AF65-F5344CB8AC3E}">
        <p14:creationId xmlns:p14="http://schemas.microsoft.com/office/powerpoint/2010/main" val="9147264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A balanced approach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Sometimes we saw advisers failing to communicate about the advantages and disadvantages in a balanced way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Client’s ability to manage large sums of money throughout retirement, charges and fees for advice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Death benefits – most people need their pension for income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Prioritisation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8205139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99058"/>
    </mc:Choice>
    <mc:Fallback xmlns="">
      <p:transition spd="slow" advTm="199058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Business Models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3569" y="1168003"/>
            <a:ext cx="7776220" cy="3455975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Specialist business model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Relationship with introducing adviser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Lack of information about clients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Not aware of ultimate investment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TVA based on default schemes and funds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Inadequate resources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Other firms providing advice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Large local schemes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200" dirty="0"/>
              <a:t>Business planning and inadequate resources</a:t>
            </a:r>
          </a:p>
          <a:p>
            <a:pPr lvl="1"/>
            <a:endParaRPr lang="en-GB" sz="2200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15094764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4"/>
    </mc:Choice>
    <mc:Fallback xmlns="">
      <p:transition spd="slow" advTm="64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Policy Statement on Pension Transfers - PS18/6 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13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Good response to consultation CP17/16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We will proceed with most proposals with some refinements: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Personal recommendation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APTA/TVC with some clarification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Role of PTS with clarifications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Maintaining starting assumption on suitability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Most changes apply from 1 April, APTA from 1 October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3322905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Further consultation – CP18/7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3569" y="1168004"/>
            <a:ext cx="7776220" cy="3780010"/>
          </a:xfrm>
        </p:spPr>
        <p:txBody>
          <a:bodyPr>
            <a:normAutofit fontScale="77500" lnSpcReduction="2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Reflected feedback to CP17/16 discussion questions</a:t>
            </a:r>
          </a:p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Consulted on several areas: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Raising qualification level for PTS (Level 4)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Clarifying clients’ attitude to risk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How to carry out an appropriate ‘triage’ service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PTS and the two adviser model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3200" dirty="0">
                <a:ea typeface="Verdana"/>
                <a:cs typeface="Times New Roman"/>
              </a:rPr>
              <a:t>Policy Statement due in next few weeks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8680394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Charging models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85000" lnSpcReduction="10000"/>
          </a:bodyPr>
          <a:lstStyle/>
          <a:p>
            <a:pPr marL="342900" lvl="0" indent="-342900">
              <a:lnSpc>
                <a:spcPct val="115000"/>
              </a:lnSpc>
              <a:spcAft>
                <a:spcPts val="0"/>
              </a:spcAft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A discussion chapter in CP18/7 to gather views on: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Impact of a contingent charging ban.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How could a ban be implemented?</a:t>
            </a:r>
          </a:p>
          <a:p>
            <a:pPr marL="800100" lvl="1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What would be the effect of banning some charging models?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Complex area – protect consumers/access to advice</a:t>
            </a:r>
          </a:p>
          <a:p>
            <a:pPr marL="342900" indent="-342900">
              <a:lnSpc>
                <a:spcPct val="115000"/>
              </a:lnSpc>
              <a:buFont typeface="Arial" panose="020B0604020202020204" pitchFamily="34" charset="0"/>
              <a:buChar char="•"/>
            </a:pPr>
            <a:r>
              <a:rPr lang="en-GB" sz="2600" dirty="0">
                <a:ea typeface="Verdana"/>
                <a:cs typeface="Times New Roman"/>
              </a:rPr>
              <a:t>FOS/PI insures also focused on this area</a:t>
            </a: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50466215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Key takeaways &amp; next steps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16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Needs &amp; objectives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Balanced approach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Whistleblowing</a:t>
            </a:r>
          </a:p>
          <a:p>
            <a:endParaRPr lang="en-GB" dirty="0"/>
          </a:p>
          <a:p>
            <a:r>
              <a:rPr lang="en-GB" dirty="0"/>
              <a:t>Next Steps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Implementation of Policy Statement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Further thematic reviews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Policy Statement due</a:t>
            </a:r>
          </a:p>
        </p:txBody>
      </p:sp>
    </p:spTree>
    <p:extLst>
      <p:ext uri="{BB962C8B-B14F-4D97-AF65-F5344CB8AC3E}">
        <p14:creationId xmlns:p14="http://schemas.microsoft.com/office/powerpoint/2010/main" val="4111510934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outcomes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17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GB" dirty="0"/>
              <a:t>To: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understand the FCA’s current supervisory approach to DB pension transfer advice.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gain clarity on the key risks the FCA sees regarding DB pension transfer advice.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understand the FCA’s expectations of firms that operate within the DB pension transfer market.</a:t>
            </a:r>
          </a:p>
        </p:txBody>
      </p:sp>
    </p:spTree>
    <p:extLst>
      <p:ext uri="{BB962C8B-B14F-4D97-AF65-F5344CB8AC3E}">
        <p14:creationId xmlns:p14="http://schemas.microsoft.com/office/powerpoint/2010/main" val="30398262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6"/>
    </mc:Choice>
    <mc:Fallback xmlns="">
      <p:transition spd="slow" advTm="166"/>
    </mc:Fallback>
  </mc:AlternateContent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3568" y="2016200"/>
            <a:ext cx="7776864" cy="843582"/>
          </a:xfrm>
        </p:spPr>
        <p:txBody>
          <a:bodyPr/>
          <a:lstStyle/>
          <a:p>
            <a:r>
              <a:rPr lang="en-GB" dirty="0"/>
              <a:t>Questions …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18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6959940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"/>
    </mc:Choice>
    <mc:Fallback xmlns="">
      <p:transition spd="slow" advTm="6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Learning objectives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2</a:t>
            </a:fld>
            <a:endParaRPr lang="en-GB" dirty="0"/>
          </a:p>
        </p:txBody>
      </p:sp>
      <p:sp>
        <p:nvSpPr>
          <p:cNvPr id="7" name="Text Placeholder 6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r>
              <a:rPr lang="en-GB" dirty="0"/>
              <a:t>To: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understand the FCA’s current supervisory approach to DB pension transfer advice.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gain clarity on the key risks the FCA sees regarding DB pension transfer advice.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understand the FCA’s expectations of firms that operate within the DB pension transfer market.</a:t>
            </a:r>
          </a:p>
        </p:txBody>
      </p:sp>
    </p:spTree>
    <p:extLst>
      <p:ext uri="{BB962C8B-B14F-4D97-AF65-F5344CB8AC3E}">
        <p14:creationId xmlns:p14="http://schemas.microsoft.com/office/powerpoint/2010/main" val="24788422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66662"/>
    </mc:Choice>
    <mc:Fallback xmlns="">
      <p:transition spd="slow" advTm="66662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Agenda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3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/>
          </a:bodyPr>
          <a:lstStyle/>
          <a:p>
            <a:pPr marL="457200" indent="-457200">
              <a:buFont typeface="+mj-lt"/>
              <a:buAutoNum type="arabicPeriod"/>
            </a:pPr>
            <a:r>
              <a:rPr lang="en-GB" dirty="0"/>
              <a:t>The current environment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Expectations</a:t>
            </a:r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Supervisory work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Thematic reviews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BSPS</a:t>
            </a:r>
            <a:endParaRPr lang="en-GB" dirty="0"/>
          </a:p>
          <a:p>
            <a:pPr marL="457200" indent="-457200">
              <a:buFont typeface="+mj-lt"/>
              <a:buAutoNum type="arabicPeriod"/>
            </a:pPr>
            <a:r>
              <a:rPr lang="en-GB" dirty="0"/>
              <a:t>Policy update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PS18/6</a:t>
            </a:r>
          </a:p>
          <a:p>
            <a:pPr marL="914400" lvl="1" indent="-457200">
              <a:buFont typeface="Arial" panose="020B0604020202020204" pitchFamily="34" charset="0"/>
              <a:buChar char="•"/>
            </a:pPr>
            <a:r>
              <a:rPr lang="en-GB" sz="2400" dirty="0"/>
              <a:t>CP18/7</a:t>
            </a:r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pPr marL="457200" indent="-457200">
              <a:buFont typeface="+mj-lt"/>
              <a:buAutoNum type="arabicPeriod"/>
            </a:pPr>
            <a:endParaRPr lang="en-GB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013418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59772"/>
    </mc:Choice>
    <mc:Fallback xmlns="">
      <p:transition spd="slow" advTm="59772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Pensions environment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4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Pension freedoms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Economic drivers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Employer promoted transfers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Statutory advice requirement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99599568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51292"/>
    </mc:Choice>
    <mc:Fallback xmlns="">
      <p:transition spd="slow" advTm="151292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Consumer behaviour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5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/>
          <a:lstStyle/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Inherent biases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Needs and Objectives </a:t>
            </a:r>
          </a:p>
          <a:p>
            <a:pPr marL="342900" lvl="0" indent="-342900">
              <a:buFont typeface="Arial" panose="020B0604020202020204" pitchFamily="34" charset="0"/>
              <a:buChar char="•"/>
            </a:pPr>
            <a:r>
              <a:rPr lang="en-GB" dirty="0"/>
              <a:t>Peer pressure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Vulnerability to scams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59956403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4081"/>
    </mc:Choice>
    <mc:Fallback xmlns="">
      <p:transition spd="slow" advTm="184081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Our expectations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6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3569" y="1167594"/>
            <a:ext cx="7776220" cy="3456794"/>
          </a:xfrm>
        </p:spPr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Transfer usually irreversible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/>
              <a:t>Informed client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Role of Critical Yield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Consider: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Needs &amp;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Income need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Receiving scheme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Way funds will be accessed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400" dirty="0">
                <a:solidFill>
                  <a:srgbClr val="FF0000"/>
                </a:solidFill>
              </a:rPr>
              <a:t>Alternative ways of achieving objectives</a:t>
            </a:r>
          </a:p>
        </p:txBody>
      </p:sp>
    </p:spTree>
    <p:extLst>
      <p:ext uri="{BB962C8B-B14F-4D97-AF65-F5344CB8AC3E}">
        <p14:creationId xmlns:p14="http://schemas.microsoft.com/office/powerpoint/2010/main" val="177024077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38795"/>
    </mc:Choice>
    <mc:Fallback xmlns="">
      <p:transition spd="slow" advTm="338795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GB" dirty="0"/>
              <a:t>Thematic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7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Review changes in firms’ approach and practices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Monitoring market since 2015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Identified firms increasing activity – 22 assessed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File reviews for 13 firms and firm visits to 12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Serious concerns with half of the firms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Four firms have chosen to stop advising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Additionally our separate work on pension scams led to over 30 firms limiting pension transfer activity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355708700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91557"/>
    </mc:Choice>
    <mc:Fallback xmlns="">
      <p:transition spd="slow" advTm="91557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Suitability findings from thematic work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8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>
          <a:xfrm>
            <a:off x="683569" y="1168003"/>
            <a:ext cx="7920879" cy="3834017"/>
          </a:xfrm>
        </p:spPr>
        <p:txBody>
          <a:bodyPr>
            <a:normAutofit fontScale="77500" lnSpcReduction="2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DB transfer file review outcomes – significantly fewer suitable cases, and very poor disclosure findings. 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Suitability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47% of transfer recommendations suitable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35% of receiving product/funds suitable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sz="2600" dirty="0"/>
              <a:t>Reasons for unsuitability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Lack of sufficient ‘know your customer’ information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Not considering clients needs as well as stated objectives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Not assessing risk adequately</a:t>
            </a:r>
          </a:p>
          <a:p>
            <a:pPr marL="800100" lvl="1" indent="-342900">
              <a:buFont typeface="Arial" panose="020B0604020202020204" pitchFamily="34" charset="0"/>
              <a:buChar char="•"/>
            </a:pPr>
            <a:r>
              <a:rPr lang="en-GB" sz="2600" dirty="0"/>
              <a:t>Not providing accurate comparisons between the DB scheme and the recommended  scheme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sz="2400" i="1" dirty="0"/>
          </a:p>
        </p:txBody>
      </p:sp>
    </p:spTree>
    <p:extLst>
      <p:ext uri="{BB962C8B-B14F-4D97-AF65-F5344CB8AC3E}">
        <p14:creationId xmlns:p14="http://schemas.microsoft.com/office/powerpoint/2010/main" val="94544252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84399"/>
    </mc:Choice>
    <mc:Fallback xmlns="">
      <p:transition spd="slow" advTm="284399"/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dirty="0"/>
              <a:t>Scams</a:t>
            </a:r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CFDB86-9AA8-4FA0-859E-0ABCBFE83936}" type="slidenum">
              <a:rPr lang="en-GB" smtClean="0"/>
              <a:pPr/>
              <a:t>9</a:t>
            </a:fld>
            <a:endParaRPr lang="en-GB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quarter" idx="16"/>
          </p:nvPr>
        </p:nvSpPr>
        <p:spPr/>
        <p:txBody>
          <a:bodyPr>
            <a:normAutofit fontScale="92500" lnSpcReduction="10000"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Pensions are being targeted by fraudsters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Tackling this is an FCA key priority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We work with other agencies in a joined up approach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Supervision of authorised firms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Action on unauthorised firms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Evolution of scams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Role of the sector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GB" dirty="0"/>
              <a:t>Consumer education - </a:t>
            </a:r>
            <a:r>
              <a:rPr lang="en-GB" dirty="0" err="1"/>
              <a:t>Scamsmart</a:t>
            </a:r>
            <a:endParaRPr lang="en-GB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GB" i="1" dirty="0"/>
          </a:p>
        </p:txBody>
      </p:sp>
    </p:spTree>
    <p:extLst>
      <p:ext uri="{BB962C8B-B14F-4D97-AF65-F5344CB8AC3E}">
        <p14:creationId xmlns:p14="http://schemas.microsoft.com/office/powerpoint/2010/main" val="25605677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1275"/>
    </mc:Choice>
    <mc:Fallback xmlns="">
      <p:transition spd="slow" advTm="141275"/>
    </mc:Fallback>
  </mc:AlternateContent>
</p:sld>
</file>

<file path=ppt/theme/theme1.xml><?xml version="1.0" encoding="utf-8"?>
<a:theme xmlns:a="http://schemas.openxmlformats.org/drawingml/2006/main" name="Default Theme">
  <a:themeElements>
    <a:clrScheme name="FCA colour theme April 2017">
      <a:dk1>
        <a:srgbClr val="000000"/>
      </a:dk1>
      <a:lt1>
        <a:srgbClr val="FFFFFF"/>
      </a:lt1>
      <a:dk2>
        <a:srgbClr val="701B45"/>
      </a:dk2>
      <a:lt2>
        <a:srgbClr val="FF585D"/>
      </a:lt2>
      <a:accent1>
        <a:srgbClr val="007FAE"/>
      </a:accent1>
      <a:accent2>
        <a:srgbClr val="00BFB3"/>
      </a:accent2>
      <a:accent3>
        <a:srgbClr val="799900"/>
      </a:accent3>
      <a:accent4>
        <a:srgbClr val="FFC72C"/>
      </a:accent4>
      <a:accent5>
        <a:srgbClr val="BB16A3"/>
      </a:accent5>
      <a:accent6>
        <a:srgbClr val="003C71"/>
      </a:accent6>
      <a:hlink>
        <a:srgbClr val="004851"/>
      </a:hlink>
      <a:folHlink>
        <a:srgbClr val="5D285F"/>
      </a:folHlink>
    </a:clrScheme>
    <a:fontScheme name="FCA FONTS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txDef>
      <a:spPr>
        <a:noFill/>
      </a:spPr>
      <a:bodyPr wrap="square" rtlCol="0">
        <a:spAutoFit/>
      </a:bodyPr>
      <a:lstStyle>
        <a:defPPr>
          <a:defRPr dirty="0" smtClean="0"/>
        </a:defPPr>
      </a:lstStyle>
    </a:tx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Default Theme</Template>
  <TotalTime>6956</TotalTime>
  <Words>701</Words>
  <Application>Microsoft Office PowerPoint</Application>
  <PresentationFormat>On-screen Show (16:9)</PresentationFormat>
  <Paragraphs>194</Paragraphs>
  <Slides>18</Slides>
  <Notes>18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Default Theme</vt:lpstr>
      <vt:lpstr>PowerPoint Presentation</vt:lpstr>
      <vt:lpstr>Learning objectives</vt:lpstr>
      <vt:lpstr>Agenda</vt:lpstr>
      <vt:lpstr>Pensions environment</vt:lpstr>
      <vt:lpstr>Consumer behaviour</vt:lpstr>
      <vt:lpstr>Our expectations</vt:lpstr>
      <vt:lpstr>Thematic work</vt:lpstr>
      <vt:lpstr>Suitability findings from thematic work</vt:lpstr>
      <vt:lpstr>Scams</vt:lpstr>
      <vt:lpstr>British Steel Pension Scheme</vt:lpstr>
      <vt:lpstr>A balanced approach</vt:lpstr>
      <vt:lpstr>Business Models</vt:lpstr>
      <vt:lpstr>Policy Statement on Pension Transfers - PS18/6 </vt:lpstr>
      <vt:lpstr>Further consultation – CP18/7</vt:lpstr>
      <vt:lpstr>Charging models</vt:lpstr>
      <vt:lpstr>Key takeaways &amp; next steps</vt:lpstr>
      <vt:lpstr>Learning outcomes</vt:lpstr>
      <vt:lpstr>Questions …</vt:lpstr>
    </vt:vector>
  </TitlesOfParts>
  <Company>Financial Conduct Authority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Christopher Hewitt</dc:creator>
  <cp:lastModifiedBy>owen wright</cp:lastModifiedBy>
  <cp:revision>295</cp:revision>
  <cp:lastPrinted>2018-03-02T12:26:26Z</cp:lastPrinted>
  <dcterms:created xsi:type="dcterms:W3CDTF">2017-08-17T07:45:34Z</dcterms:created>
  <dcterms:modified xsi:type="dcterms:W3CDTF">2018-09-15T08:40:31Z</dcterms:modified>
</cp:coreProperties>
</file>