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2" r:id="rId2"/>
    <p:sldId id="318" r:id="rId3"/>
    <p:sldId id="308" r:id="rId4"/>
    <p:sldId id="296" r:id="rId5"/>
    <p:sldId id="322" r:id="rId6"/>
    <p:sldId id="320" r:id="rId7"/>
    <p:sldId id="319" r:id="rId8"/>
    <p:sldId id="311" r:id="rId9"/>
    <p:sldId id="312" r:id="rId10"/>
    <p:sldId id="323" r:id="rId11"/>
    <p:sldId id="314" r:id="rId12"/>
    <p:sldId id="315" r:id="rId13"/>
    <p:sldId id="316" r:id="rId14"/>
    <p:sldId id="317" r:id="rId15"/>
    <p:sldId id="32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0B1"/>
    <a:srgbClr val="009DDC"/>
    <a:srgbClr val="69B454"/>
    <a:srgbClr val="04364E"/>
    <a:srgbClr val="118ACA"/>
    <a:srgbClr val="D74520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35" autoAdjust="0"/>
  </p:normalViewPr>
  <p:slideViewPr>
    <p:cSldViewPr>
      <p:cViewPr varScale="1">
        <p:scale>
          <a:sx n="54" d="100"/>
          <a:sy n="54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34000"/>
            <a:ext cx="7162799" cy="609600"/>
          </a:xfrm>
        </p:spPr>
        <p:txBody>
          <a:bodyPr/>
          <a:lstStyle/>
          <a:p>
            <a:r>
              <a:rPr lang="en-GB" sz="1600" dirty="0"/>
              <a:t>Birmingham CII  12 September 2018</a:t>
            </a:r>
            <a:br>
              <a:rPr lang="en-GB" sz="2400" dirty="0"/>
            </a:br>
            <a:r>
              <a:rPr lang="en-GB" sz="3200" dirty="0"/>
              <a:t>The Salisbury </a:t>
            </a:r>
            <a:r>
              <a:rPr lang="en-GB" sz="3200" dirty="0" err="1"/>
              <a:t>Novichok</a:t>
            </a:r>
            <a:r>
              <a:rPr lang="en-GB" sz="3200" dirty="0"/>
              <a:t> Poisoning Case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1" y="6096000"/>
            <a:ext cx="6858000" cy="457200"/>
          </a:xfrm>
        </p:spPr>
        <p:txBody>
          <a:bodyPr/>
          <a:lstStyle/>
          <a:p>
            <a:r>
              <a:rPr lang="en-GB" sz="1800" dirty="0"/>
              <a:t>Damian Glynn - Director, Head of Financial Lines</a:t>
            </a:r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damage?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Damage 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State of property has changed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Subsequent repair/remediation</a:t>
            </a:r>
            <a:endParaRPr lang="en-US" sz="2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9 sites: </a:t>
            </a:r>
            <a:r>
              <a:rPr lang="en-US" dirty="0" err="1"/>
              <a:t>Novichok</a:t>
            </a:r>
            <a:r>
              <a:rPr lang="en-US" dirty="0"/>
              <a:t> contamination</a:t>
            </a:r>
          </a:p>
          <a:p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Damage: policy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Chemical exclusion (CBRN)?</a:t>
            </a:r>
          </a:p>
          <a:p>
            <a:pPr>
              <a:spcAft>
                <a:spcPts val="1200"/>
              </a:spcAft>
            </a:pPr>
            <a:r>
              <a:rPr lang="en-US" dirty="0"/>
              <a:t>Pollution/contamination exclusion</a:t>
            </a:r>
          </a:p>
          <a:p>
            <a:pPr>
              <a:spcAft>
                <a:spcPts val="1200"/>
              </a:spcAft>
            </a:pPr>
            <a:r>
              <a:rPr lang="en-US" dirty="0"/>
              <a:t>Exception to the exclusion: defined perils</a:t>
            </a:r>
          </a:p>
          <a:p>
            <a:pPr>
              <a:spcAft>
                <a:spcPts val="1200"/>
              </a:spcAft>
            </a:pPr>
            <a:r>
              <a:rPr lang="en-GB" dirty="0"/>
              <a:t>Malicious persons: </a:t>
            </a:r>
            <a:r>
              <a:rPr lang="en-GB" dirty="0" err="1"/>
              <a:t>ejusdem</a:t>
            </a:r>
            <a:r>
              <a:rPr lang="en-GB" dirty="0"/>
              <a:t> generis, and relevance of location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0" t="16260" r="5029" b="42525"/>
          <a:stretch/>
        </p:blipFill>
        <p:spPr>
          <a:xfrm>
            <a:off x="6019800" y="34669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denial of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Due to damage in the vicinity</a:t>
            </a:r>
          </a:p>
          <a:p>
            <a:pPr>
              <a:spcAft>
                <a:spcPts val="1200"/>
              </a:spcAft>
            </a:pPr>
            <a:r>
              <a:rPr lang="en-US" dirty="0"/>
              <a:t>Physical restriction (but wordings not always explicit)</a:t>
            </a:r>
          </a:p>
          <a:p>
            <a:pPr>
              <a:spcAft>
                <a:spcPts val="1200"/>
              </a:spcAft>
            </a:pPr>
            <a:r>
              <a:rPr lang="en-US" dirty="0"/>
              <a:t>Disinclination to travel is not a restriction</a:t>
            </a:r>
          </a:p>
          <a:p>
            <a:endParaRPr lang="en-GB" dirty="0"/>
          </a:p>
        </p:txBody>
      </p:sp>
      <p:pic>
        <p:nvPicPr>
          <p:cNvPr id="4" name="Picture 3" descr="PPT-cord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2433" r="22222" b="15303"/>
          <a:stretch/>
        </p:blipFill>
        <p:spPr>
          <a:xfrm>
            <a:off x="4648200" y="3429771"/>
            <a:ext cx="3849955" cy="2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823638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0" b="5495"/>
          <a:stretch/>
        </p:blipFill>
        <p:spPr>
          <a:xfrm>
            <a:off x="381000" y="1219200"/>
            <a:ext cx="8382000" cy="486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of attraction?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447800"/>
            <a:ext cx="3505200" cy="1752600"/>
          </a:xfrm>
          <a:prstGeom prst="rect">
            <a:avLst/>
          </a:prstGeom>
          <a:solidFill>
            <a:srgbClr val="009DDC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200" y="1524000"/>
            <a:ext cx="3505200" cy="48006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Damage to property in the vicinity causing a fall in the number of customers to the insured premises</a:t>
            </a:r>
          </a:p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‘Salisbury’ is not an attraction: need specific property damage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developments: D </a:t>
            </a:r>
            <a:r>
              <a:rPr lang="en-GB" dirty="0" err="1"/>
              <a:t>Sturgess</a:t>
            </a:r>
            <a:r>
              <a:rPr lang="en-GB" dirty="0"/>
              <a:t>/C Rowley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93" y="4419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Queen Elizabeth Gardens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Skripals</a:t>
            </a:r>
            <a:r>
              <a:rPr lang="en-US" sz="1200" b="1" dirty="0">
                <a:solidFill>
                  <a:schemeClr val="bg1"/>
                </a:solidFill>
              </a:rPr>
              <a:t> found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on bench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3260" r="25952" b="79"/>
          <a:stretch>
            <a:fillRect/>
          </a:stretch>
        </p:blipFill>
        <p:spPr bwMode="auto">
          <a:xfrm>
            <a:off x="2438400" y="17526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7007772" y="2590800"/>
            <a:ext cx="1374228" cy="838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61223"/>
              <a:gd name="adj6" fmla="val -15391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Skiprals</a:t>
            </a:r>
            <a:r>
              <a:rPr lang="en-US" sz="1600" b="1" dirty="0">
                <a:solidFill>
                  <a:schemeClr val="bg1"/>
                </a:solidFill>
              </a:rPr>
              <a:t> found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on bench</a:t>
            </a:r>
          </a:p>
        </p:txBody>
      </p:sp>
      <p:sp>
        <p:nvSpPr>
          <p:cNvPr id="9" name="Line Callout 2 8"/>
          <p:cNvSpPr/>
          <p:nvPr/>
        </p:nvSpPr>
        <p:spPr>
          <a:xfrm flipH="1">
            <a:off x="762000" y="4564117"/>
            <a:ext cx="1524000" cy="838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62282"/>
              <a:gd name="adj6" fmla="val -2845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Queen Elizabeth Gardens</a:t>
            </a:r>
          </a:p>
        </p:txBody>
      </p:sp>
    </p:spTree>
    <p:extLst>
      <p:ext uri="{BB962C8B-B14F-4D97-AF65-F5344CB8AC3E}">
        <p14:creationId xmlns:p14="http://schemas.microsoft.com/office/powerpoint/2010/main" val="331166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6737728" cy="6619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Any questions?</a:t>
            </a:r>
            <a:endParaRPr lang="en-US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352800"/>
            <a:ext cx="3887010" cy="10160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  <a:endParaRPr lang="en-US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1066800" y="2133600"/>
            <a:ext cx="994661" cy="1838273"/>
          </a:xfrm>
          <a:prstGeom prst="rect">
            <a:avLst/>
          </a:prstGeom>
        </p:spPr>
      </p:pic>
      <p:pic>
        <p:nvPicPr>
          <p:cNvPr id="8" name="Picture 7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6934200" y="2895600"/>
            <a:ext cx="968019" cy="1847154"/>
          </a:xfrm>
          <a:prstGeom prst="rect">
            <a:avLst/>
          </a:prstGeom>
        </p:spPr>
      </p:pic>
      <p:pic>
        <p:nvPicPr>
          <p:cNvPr id="9" name="Picture 8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2438400" y="4343400"/>
            <a:ext cx="448885" cy="856554"/>
          </a:xfrm>
          <a:prstGeom prst="rect">
            <a:avLst/>
          </a:prstGeom>
        </p:spPr>
      </p:pic>
      <p:pic>
        <p:nvPicPr>
          <p:cNvPr id="10" name="Picture 9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3124200" y="2057400"/>
            <a:ext cx="376201" cy="695273"/>
          </a:xfrm>
          <a:prstGeom prst="rect">
            <a:avLst/>
          </a:prstGeom>
        </p:spPr>
      </p:pic>
      <p:pic>
        <p:nvPicPr>
          <p:cNvPr id="11" name="Picture 10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5638800" y="2209800"/>
            <a:ext cx="448885" cy="856554"/>
          </a:xfrm>
          <a:prstGeom prst="rect">
            <a:avLst/>
          </a:prstGeom>
        </p:spPr>
      </p:pic>
      <p:pic>
        <p:nvPicPr>
          <p:cNvPr id="12" name="Picture 11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4953000" y="4419600"/>
            <a:ext cx="376201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Overview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Policy cover – non damage denial of access?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Recent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6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 ma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665" r="110" b="8199"/>
          <a:stretch/>
        </p:blipFill>
        <p:spPr>
          <a:xfrm>
            <a:off x="381000" y="1219200"/>
            <a:ext cx="8382000" cy="486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Movements of Sergei and </a:t>
            </a:r>
            <a:r>
              <a:rPr lang="en-GB" dirty="0" err="1"/>
              <a:t>Yulia</a:t>
            </a:r>
            <a:r>
              <a:rPr lang="en-GB" dirty="0"/>
              <a:t> </a:t>
            </a:r>
            <a:r>
              <a:rPr lang="en-GB" dirty="0" err="1"/>
              <a:t>Skripal</a:t>
            </a:r>
            <a:r>
              <a:rPr lang="en-GB" dirty="0"/>
              <a:t> : Cause?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6248400" y="1752600"/>
            <a:ext cx="1143000" cy="457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-43988"/>
              <a:gd name="adj6" fmla="val -3235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1. Sainsbury’s car park</a:t>
            </a:r>
          </a:p>
        </p:txBody>
      </p:sp>
      <p:sp>
        <p:nvSpPr>
          <p:cNvPr id="8" name="Line Callout 2 7"/>
          <p:cNvSpPr/>
          <p:nvPr/>
        </p:nvSpPr>
        <p:spPr>
          <a:xfrm flipH="1">
            <a:off x="914400" y="16764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7042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2. The Mill Pub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6781800" y="4925199"/>
            <a:ext cx="6858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495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 </a:t>
            </a:r>
            <a:r>
              <a:rPr lang="en-US" sz="1200" b="1" dirty="0" err="1">
                <a:solidFill>
                  <a:schemeClr val="bg1"/>
                </a:solidFill>
              </a:rPr>
              <a:t>Zizzi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5562600" y="36576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6854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4. Market Walk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6781800" y="2590800"/>
            <a:ext cx="1066800" cy="457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-1029"/>
              <a:gd name="adj6" fmla="val -6448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5. Pair found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on bench</a:t>
            </a:r>
          </a:p>
        </p:txBody>
      </p:sp>
    </p:spTree>
    <p:extLst>
      <p:ext uri="{BB962C8B-B14F-4D97-AF65-F5344CB8AC3E}">
        <p14:creationId xmlns:p14="http://schemas.microsoft.com/office/powerpoint/2010/main" val="213831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table of events in Salisbury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March	Initial uncertainty re cause/location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March 	Counter – terrorism officers take over </a:t>
            </a:r>
            <a:br>
              <a:rPr lang="en-US" dirty="0"/>
            </a:br>
            <a:r>
              <a:rPr lang="en-US" dirty="0"/>
              <a:t>		from Wiltshire police investigation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March  	Presence of </a:t>
            </a:r>
            <a:r>
              <a:rPr lang="en-GB" dirty="0" err="1"/>
              <a:t>Novichok</a:t>
            </a:r>
            <a:r>
              <a:rPr lang="en-GB" dirty="0"/>
              <a:t> identified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March  	Investigation focusing on </a:t>
            </a:r>
            <a:r>
              <a:rPr lang="en-GB" dirty="0" err="1"/>
              <a:t>Skripal’s</a:t>
            </a:r>
            <a:r>
              <a:rPr lang="en-GB" dirty="0"/>
              <a:t> home</a:t>
            </a: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28</a:t>
            </a:r>
            <a:r>
              <a:rPr lang="en-GB" baseline="30000" dirty="0"/>
              <a:t>th</a:t>
            </a:r>
            <a:r>
              <a:rPr lang="en-GB" dirty="0"/>
              <a:t> March  	Conclusion that front door handle has 		been initially contaminated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7894" r="37708" b="5845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Scope of investigation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2,500 pedestrians searched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/>
              <a:t>900 witness statements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14,000 vehicles checked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2,300 exhibits recovered</a:t>
            </a: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/>
              <a:t>4,000 hours of CCTV footage reviewed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Terrorism Act 2000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Threat of action (inside or outside UK)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Designed to influence Government or public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/>
              <a:t>Political/religious/racial/ideological cause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dirty="0">
                <a:solidFill>
                  <a:srgbClr val="FFFFFF"/>
                </a:solidFill>
              </a:rPr>
              <a:t>Threat of action (in or outs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6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damage denial of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action (in or outside UK)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Designed to influence Government 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alisbury zizzi novichok att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612775" y="1170840"/>
            <a:ext cx="7769225" cy="4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2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non damage denial of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54864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Riley: loss resulting from access being prevented/hindered due to property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Occupied by terrorists/unlawfully by TP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Closed down/sealed off by police, statutory authority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Hoax bomb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 t="53268" r="28444" b="5517"/>
          <a:stretch/>
        </p:blipFill>
        <p:spPr>
          <a:xfrm>
            <a:off x="6019800" y="33145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damage denial of access: actual policy wordings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Police/statutory restriction of access due to</a:t>
            </a:r>
            <a:endParaRPr lang="en-US" dirty="0"/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Incident in the vicinity</a:t>
            </a:r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Disturbance/commotion in the 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Causation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25344" r="70098" b="4100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3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On-screen Show (4:3)</PresentationFormat>
  <Paragraphs>72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1_Office Theme</vt:lpstr>
      <vt:lpstr>Birmingham CII  12 September 2018 The Salisbury Novichok Poisoning Case</vt:lpstr>
      <vt:lpstr>Agenda</vt:lpstr>
      <vt:lpstr>Movements of Sergei and Yulia Skripal : Cause?</vt:lpstr>
      <vt:lpstr>Time table of events in Salisbury</vt:lpstr>
      <vt:lpstr>Scope of investigation</vt:lpstr>
      <vt:lpstr>Terrorism Act 2000</vt:lpstr>
      <vt:lpstr>Non damage denial of access?</vt:lpstr>
      <vt:lpstr>Premises directly affected – non damage denial of access?</vt:lpstr>
      <vt:lpstr>Non damage denial of access: actual policy wordings</vt:lpstr>
      <vt:lpstr>Premises directly affected – damage?</vt:lpstr>
      <vt:lpstr>Damage: policy considerations</vt:lpstr>
      <vt:lpstr>Damage denial of access</vt:lpstr>
      <vt:lpstr>Loss of attraction?</vt:lpstr>
      <vt:lpstr>Recent developments: D Sturgess/C Rowley</vt:lpstr>
      <vt:lpstr>Any questions?</vt:lpstr>
    </vt:vector>
  </TitlesOfParts>
  <Company>Sedgwick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Louisa Hopkins</cp:lastModifiedBy>
  <cp:revision>162</cp:revision>
  <cp:lastPrinted>2018-09-12T10:16:27Z</cp:lastPrinted>
  <dcterms:created xsi:type="dcterms:W3CDTF">2014-12-02T20:26:26Z</dcterms:created>
  <dcterms:modified xsi:type="dcterms:W3CDTF">2018-09-19T11:01:21Z</dcterms:modified>
</cp:coreProperties>
</file>