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62" r:id="rId2"/>
    <p:sldId id="318" r:id="rId3"/>
    <p:sldId id="308" r:id="rId4"/>
    <p:sldId id="296" r:id="rId5"/>
    <p:sldId id="322" r:id="rId6"/>
    <p:sldId id="320" r:id="rId7"/>
    <p:sldId id="319" r:id="rId8"/>
    <p:sldId id="311" r:id="rId9"/>
    <p:sldId id="312" r:id="rId10"/>
    <p:sldId id="323" r:id="rId11"/>
    <p:sldId id="314" r:id="rId12"/>
    <p:sldId id="315" r:id="rId13"/>
    <p:sldId id="316" r:id="rId14"/>
    <p:sldId id="317" r:id="rId15"/>
    <p:sldId id="32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ites, Karen W." initials="WKW" lastIdx="5" clrIdx="0"/>
  <p:cmAuthor id="1" name="Read, Chris" initials="RC" lastIdx="2" clrIdx="1"/>
  <p:cmAuthor id="2" name="Chris Read" initials="" lastIdx="0" clrIdx="2"/>
  <p:cmAuthor id="3" name="Steadman, Courtney G." initials="SC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0B1"/>
    <a:srgbClr val="009DDC"/>
    <a:srgbClr val="69B454"/>
    <a:srgbClr val="04364E"/>
    <a:srgbClr val="118ACA"/>
    <a:srgbClr val="D74520"/>
    <a:srgbClr val="59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35" autoAdjust="0"/>
  </p:normalViewPr>
  <p:slideViewPr>
    <p:cSldViewPr>
      <p:cViewPr>
        <p:scale>
          <a:sx n="121" d="100"/>
          <a:sy n="121" d="100"/>
        </p:scale>
        <p:origin x="84" y="14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534A2-1AE0-45C6-8F5F-E557B54E8A2D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3FDD2-B172-463C-9963-3BE310A23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C0883-EFF7-46DB-96B1-0C0E25A269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6" cy="685799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5410200"/>
            <a:ext cx="6858000" cy="609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600" b="0">
                <a:solidFill>
                  <a:srgbClr val="04364E"/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2209800" y="6629401"/>
            <a:ext cx="6553200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/>
            <a:r>
              <a:rPr lang="en-US" sz="800" b="0" i="0" u="none" strike="noStrike" kern="100" spc="0" baseline="300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6019800"/>
            <a:ext cx="6858000" cy="457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009DD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690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32"/>
            <a:ext cx="8382000" cy="533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Font typeface="Arial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18ACA"/>
              </a:buClr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Tahoma" pitchFamily="34" charset="0"/>
              </a:defRPr>
            </a:lvl1pPr>
            <a:lvl2pPr marL="548640" indent="-228600">
              <a:buClr>
                <a:srgbClr val="118ACA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2pPr>
            <a:lvl3pPr marL="822960" indent="-182880">
              <a:buClr>
                <a:srgbClr val="118ACA"/>
              </a:buClr>
              <a:buFont typeface="Calibri" panose="020F0502020204030204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3pPr>
            <a:lvl4pPr marL="1097280" indent="-182880">
              <a:buClr>
                <a:srgbClr val="118ACA"/>
              </a:buClr>
              <a:buFont typeface="Calibri" panose="020F0502020204030204" pitchFamily="34" charset="0"/>
              <a:buChar char="-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4pPr>
            <a:lvl5pPr marL="1371600" indent="-182880">
              <a:buClr>
                <a:srgbClr val="118ACA"/>
              </a:buClr>
              <a:buFont typeface="Calibri" panose="020F0502020204030204" pitchFamily="34" charset="0"/>
              <a:buChar char="▪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1500" y="6446520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0FEEB50-F236-4642-B703-53D012411D0C}" type="slidenum">
              <a:rPr lang="en-US" sz="900" b="0" smtClean="0">
                <a:solidFill>
                  <a:srgbClr val="7F7F7F"/>
                </a:solidFill>
                <a:effectLst/>
                <a:latin typeface="+mn-lt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7F7F7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228600" y="6477000"/>
            <a:ext cx="3142657" cy="17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800" b="0" i="0" u="none" strike="noStrike" kern="1200" baseline="30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© 2018 Sedgwick Claims Management Services, Inc. </a:t>
            </a:r>
          </a:p>
        </p:txBody>
      </p:sp>
    </p:spTree>
    <p:extLst>
      <p:ext uri="{BB962C8B-B14F-4D97-AF65-F5344CB8AC3E}">
        <p14:creationId xmlns:p14="http://schemas.microsoft.com/office/powerpoint/2010/main" val="117911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kern="120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5334000"/>
            <a:ext cx="7162799" cy="609600"/>
          </a:xfrm>
        </p:spPr>
        <p:txBody>
          <a:bodyPr/>
          <a:lstStyle/>
          <a:p>
            <a:r>
              <a:rPr lang="en-GB" sz="1600" dirty="0" smtClean="0"/>
              <a:t>North Downs CII  </a:t>
            </a:r>
            <a:r>
              <a:rPr lang="en-GB" sz="1600" smtClean="0"/>
              <a:t>4 September 2018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The Salisbury </a:t>
            </a:r>
            <a:r>
              <a:rPr lang="en-GB" sz="3200" dirty="0" err="1" smtClean="0"/>
              <a:t>Novichok</a:t>
            </a:r>
            <a:r>
              <a:rPr lang="en-GB" sz="3200" dirty="0" smtClean="0"/>
              <a:t> Poisoning Case</a:t>
            </a:r>
            <a:endParaRPr lang="en-GB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1" y="6096000"/>
            <a:ext cx="6858000" cy="457200"/>
          </a:xfrm>
        </p:spPr>
        <p:txBody>
          <a:bodyPr/>
          <a:lstStyle/>
          <a:p>
            <a:r>
              <a:rPr lang="en-GB" sz="1800" dirty="0" smtClean="0"/>
              <a:t>Damian </a:t>
            </a:r>
            <a:r>
              <a:rPr lang="en-GB" sz="1800" dirty="0" smtClean="0"/>
              <a:t>Glynn </a:t>
            </a:r>
            <a:r>
              <a:rPr lang="en-GB" sz="1800" dirty="0" smtClean="0"/>
              <a:t>- Director, Head of Financial Lines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38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Premises directly affected – damage?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Damage 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State of property has changed</a:t>
            </a:r>
          </a:p>
          <a:p>
            <a:pPr marL="548640" lvl="4" indent="-274320">
              <a:lnSpc>
                <a:spcPct val="60000"/>
              </a:lnSpc>
              <a:spcAft>
                <a:spcPts val="1200"/>
              </a:spcAft>
              <a:buSzPct val="97000"/>
              <a:buFont typeface="Arial" pitchFamily="34" charset="0"/>
              <a:buChar char="•"/>
            </a:pPr>
            <a:r>
              <a:rPr lang="en-GB" sz="2000" dirty="0"/>
              <a:t>Subsequent repair/remediation</a:t>
            </a:r>
            <a:endParaRPr lang="en-US" sz="20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9 sites: </a:t>
            </a:r>
            <a:r>
              <a:rPr lang="en-US" dirty="0" err="1"/>
              <a:t>Novichok</a:t>
            </a:r>
            <a:r>
              <a:rPr lang="en-US" dirty="0"/>
              <a:t> contamination</a:t>
            </a:r>
          </a:p>
          <a:p>
            <a:endParaRPr lang="en-GB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Damage: policy considerations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Chemical exclusion (CBRN)?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Pollution/contamination </a:t>
            </a:r>
            <a:r>
              <a:rPr lang="en-US" dirty="0"/>
              <a:t>exclusion</a:t>
            </a:r>
          </a:p>
          <a:p>
            <a:pPr>
              <a:spcAft>
                <a:spcPts val="1200"/>
              </a:spcAft>
            </a:pPr>
            <a:r>
              <a:rPr lang="en-US" dirty="0"/>
              <a:t>Exception to the exclusion: defined perils</a:t>
            </a:r>
          </a:p>
          <a:p>
            <a:pPr>
              <a:spcAft>
                <a:spcPts val="1200"/>
              </a:spcAft>
            </a:pPr>
            <a:r>
              <a:rPr lang="en-GB" dirty="0"/>
              <a:t>Malicious persons: </a:t>
            </a:r>
            <a:r>
              <a:rPr lang="en-GB" dirty="0" err="1"/>
              <a:t>ejusdem</a:t>
            </a:r>
            <a:r>
              <a:rPr lang="en-GB" dirty="0"/>
              <a:t> generis, and relevance of location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0" t="16260" r="5029" b="42525"/>
          <a:stretch/>
        </p:blipFill>
        <p:spPr>
          <a:xfrm>
            <a:off x="6019800" y="34669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Damage denial of access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damage </a:t>
            </a:r>
            <a:r>
              <a:rPr lang="en-US" dirty="0"/>
              <a:t>in the vicinity</a:t>
            </a:r>
          </a:p>
          <a:p>
            <a:pPr>
              <a:spcAft>
                <a:spcPts val="1200"/>
              </a:spcAft>
            </a:pPr>
            <a:r>
              <a:rPr lang="en-US" dirty="0"/>
              <a:t>Physical restriction (but wordings not always explicit)</a:t>
            </a:r>
          </a:p>
          <a:p>
            <a:pPr>
              <a:spcAft>
                <a:spcPts val="1200"/>
              </a:spcAft>
            </a:pPr>
            <a:r>
              <a:rPr lang="en-US" dirty="0"/>
              <a:t>Disinclination to travel is not a restriction</a:t>
            </a:r>
          </a:p>
          <a:p>
            <a:endParaRPr lang="en-GB" dirty="0"/>
          </a:p>
        </p:txBody>
      </p:sp>
      <p:pic>
        <p:nvPicPr>
          <p:cNvPr id="4" name="Picture 3" descr="PPT-cordo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 t="12433" r="22222" b="15303"/>
          <a:stretch/>
        </p:blipFill>
        <p:spPr>
          <a:xfrm>
            <a:off x="4648200" y="3429771"/>
            <a:ext cx="3849955" cy="25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utterstock_38236380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0" b="5495"/>
          <a:stretch/>
        </p:blipFill>
        <p:spPr>
          <a:xfrm>
            <a:off x="381000" y="1219200"/>
            <a:ext cx="8382000" cy="486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 of attraction?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29200" y="1447800"/>
            <a:ext cx="3505200" cy="1752600"/>
          </a:xfrm>
          <a:prstGeom prst="rect">
            <a:avLst/>
          </a:prstGeom>
          <a:solidFill>
            <a:srgbClr val="009DDC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9200" y="1524000"/>
            <a:ext cx="3505200" cy="4800600"/>
          </a:xfrm>
        </p:spPr>
        <p:txBody>
          <a:bodyPr/>
          <a:lstStyle/>
          <a:p>
            <a:pPr>
              <a:spcAft>
                <a:spcPts val="1200"/>
              </a:spcAft>
              <a:buClrTx/>
            </a:pPr>
            <a:r>
              <a:rPr lang="en-US" sz="1600" dirty="0" smtClean="0">
                <a:solidFill>
                  <a:srgbClr val="FFFFFF"/>
                </a:solidFill>
              </a:rPr>
              <a:t>Damage </a:t>
            </a:r>
            <a:r>
              <a:rPr lang="en-US" sz="1600" dirty="0">
                <a:solidFill>
                  <a:srgbClr val="FFFFFF"/>
                </a:solidFill>
              </a:rPr>
              <a:t>to property in the vicinity causing a fall in the number of customers to the insured premises</a:t>
            </a:r>
          </a:p>
          <a:p>
            <a:pPr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‘Salisbury’ is not an attraction: need specific property damage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om ma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4665" r="110" b="8199"/>
          <a:stretch/>
        </p:blipFill>
        <p:spPr>
          <a:xfrm>
            <a:off x="399393" y="1222935"/>
            <a:ext cx="8382000" cy="486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developments: D </a:t>
            </a:r>
            <a:r>
              <a:rPr lang="en-GB" dirty="0" err="1" smtClean="0"/>
              <a:t>Sturgess</a:t>
            </a:r>
            <a:r>
              <a:rPr lang="en-GB" dirty="0" smtClean="0"/>
              <a:t>/C Rowley</a:t>
            </a:r>
            <a:endParaRPr lang="en-GB" dirty="0"/>
          </a:p>
        </p:txBody>
      </p:sp>
      <p:sp>
        <p:nvSpPr>
          <p:cNvPr id="6" name="Line Callout 2 5"/>
          <p:cNvSpPr/>
          <p:nvPr/>
        </p:nvSpPr>
        <p:spPr>
          <a:xfrm flipH="1">
            <a:off x="6019800" y="1752599"/>
            <a:ext cx="1371600" cy="646331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137047"/>
              <a:gd name="adj6" fmla="val -62013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Queen Elizabeth Gardens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6781800" y="2590800"/>
            <a:ext cx="1066800" cy="457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-1029"/>
              <a:gd name="adj6" fmla="val -6448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Skripals</a:t>
            </a:r>
            <a:r>
              <a:rPr lang="en-US" sz="1200" b="1" dirty="0" smtClean="0">
                <a:solidFill>
                  <a:schemeClr val="bg1"/>
                </a:solidFill>
              </a:rPr>
              <a:t> found 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on bench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6737728" cy="6619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Any questions?</a:t>
            </a:r>
            <a:endParaRPr lang="en-US" b="1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0800" y="3352800"/>
            <a:ext cx="3887010" cy="101600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Any Questions ?</a:t>
            </a:r>
            <a:endParaRPr lang="en-US" sz="36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1066800" y="2133600"/>
            <a:ext cx="994661" cy="1838273"/>
          </a:xfrm>
          <a:prstGeom prst="rect">
            <a:avLst/>
          </a:prstGeom>
        </p:spPr>
      </p:pic>
      <p:pic>
        <p:nvPicPr>
          <p:cNvPr id="8" name="Picture 7" descr="question-outlin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6934200" y="2895600"/>
            <a:ext cx="968019" cy="1847154"/>
          </a:xfrm>
          <a:prstGeom prst="rect">
            <a:avLst/>
          </a:prstGeom>
        </p:spPr>
      </p:pic>
      <p:pic>
        <p:nvPicPr>
          <p:cNvPr id="9" name="Picture 8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2438400" y="4343400"/>
            <a:ext cx="448885" cy="856554"/>
          </a:xfrm>
          <a:prstGeom prst="rect">
            <a:avLst/>
          </a:prstGeom>
        </p:spPr>
      </p:pic>
      <p:pic>
        <p:nvPicPr>
          <p:cNvPr id="10" name="Picture 9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3124200" y="2057400"/>
            <a:ext cx="376201" cy="695273"/>
          </a:xfrm>
          <a:prstGeom prst="rect">
            <a:avLst/>
          </a:prstGeom>
        </p:spPr>
      </p:pic>
      <p:pic>
        <p:nvPicPr>
          <p:cNvPr id="11" name="Picture 10" descr="question-out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2" t="7191" r="6318" b="17057"/>
          <a:stretch/>
        </p:blipFill>
        <p:spPr>
          <a:xfrm>
            <a:off x="5638800" y="2209800"/>
            <a:ext cx="448885" cy="856554"/>
          </a:xfrm>
          <a:prstGeom prst="rect">
            <a:avLst/>
          </a:prstGeom>
        </p:spPr>
      </p:pic>
      <p:pic>
        <p:nvPicPr>
          <p:cNvPr id="12" name="Picture 11" descr="question-outline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7919" r="58757" b="16692"/>
          <a:stretch/>
        </p:blipFill>
        <p:spPr>
          <a:xfrm>
            <a:off x="4953000" y="4419600"/>
            <a:ext cx="376201" cy="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 smtClean="0"/>
              <a:t>Overview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Policy cover – non damage denial of access?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Recent events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0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om ma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4665" r="110" b="8199"/>
          <a:stretch/>
        </p:blipFill>
        <p:spPr>
          <a:xfrm>
            <a:off x="381000" y="1219200"/>
            <a:ext cx="8382000" cy="4869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Movements of Sergei and </a:t>
            </a:r>
            <a:r>
              <a:rPr lang="en-GB" dirty="0" err="1" smtClean="0"/>
              <a:t>Yulia</a:t>
            </a:r>
            <a:r>
              <a:rPr lang="en-GB" dirty="0" smtClean="0"/>
              <a:t> </a:t>
            </a:r>
            <a:r>
              <a:rPr lang="en-GB" dirty="0" err="1" smtClean="0"/>
              <a:t>Skripal</a:t>
            </a:r>
            <a:r>
              <a:rPr lang="en-GB" dirty="0" smtClean="0"/>
              <a:t> : Cause?</a:t>
            </a:r>
            <a:endParaRPr lang="en-GB" dirty="0"/>
          </a:p>
        </p:txBody>
      </p:sp>
      <p:sp>
        <p:nvSpPr>
          <p:cNvPr id="6" name="Line Callout 2 5"/>
          <p:cNvSpPr/>
          <p:nvPr/>
        </p:nvSpPr>
        <p:spPr>
          <a:xfrm flipH="1">
            <a:off x="6248400" y="1752600"/>
            <a:ext cx="1143000" cy="457200"/>
          </a:xfrm>
          <a:prstGeom prst="borderCallout2">
            <a:avLst>
              <a:gd name="adj1" fmla="val 60487"/>
              <a:gd name="adj2" fmla="val 470"/>
              <a:gd name="adj3" fmla="val 60714"/>
              <a:gd name="adj4" fmla="val -25112"/>
              <a:gd name="adj5" fmla="val -43988"/>
              <a:gd name="adj6" fmla="val -32358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1. Sainsbury’s car park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 flipH="1">
            <a:off x="914400" y="16764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7042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2. The Mill Pub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6781800" y="4925199"/>
            <a:ext cx="6858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81800" y="4953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3. </a:t>
            </a:r>
            <a:r>
              <a:rPr lang="en-US" sz="1200" b="1" dirty="0" err="1" smtClean="0">
                <a:solidFill>
                  <a:schemeClr val="bg1"/>
                </a:solidFill>
              </a:rPr>
              <a:t>Zizzi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5562600" y="3657600"/>
            <a:ext cx="1219200" cy="381000"/>
          </a:xfrm>
          <a:prstGeom prst="borderCallout2">
            <a:avLst>
              <a:gd name="adj1" fmla="val 20565"/>
              <a:gd name="adj2" fmla="val -2191"/>
              <a:gd name="adj3" fmla="val 23287"/>
              <a:gd name="adj4" fmla="val -25112"/>
              <a:gd name="adj5" fmla="val 112500"/>
              <a:gd name="adj6" fmla="val -46667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62600" y="36854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4. Market Walk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6781800" y="2590800"/>
            <a:ext cx="1066800" cy="457200"/>
          </a:xfrm>
          <a:prstGeom prst="borderCallout2">
            <a:avLst>
              <a:gd name="adj1" fmla="val 69220"/>
              <a:gd name="adj2" fmla="val 660"/>
              <a:gd name="adj3" fmla="val 68200"/>
              <a:gd name="adj4" fmla="val -27251"/>
              <a:gd name="adj5" fmla="val -1029"/>
              <a:gd name="adj6" fmla="val -64489"/>
            </a:avLst>
          </a:prstGeom>
          <a:solidFill>
            <a:srgbClr val="009DDC"/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5. Pair found </a:t>
            </a:r>
            <a:br>
              <a:rPr lang="en-US" sz="1200" b="1" dirty="0" smtClean="0">
                <a:solidFill>
                  <a:schemeClr val="bg1"/>
                </a:solidFill>
              </a:rPr>
            </a:br>
            <a:r>
              <a:rPr lang="en-US" sz="1200" b="1" dirty="0" smtClean="0">
                <a:solidFill>
                  <a:schemeClr val="bg1"/>
                </a:solidFill>
              </a:rPr>
              <a:t>on bench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Time table of events in Salisbury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March	Initial </a:t>
            </a:r>
            <a:r>
              <a:rPr lang="en-GB" dirty="0"/>
              <a:t>uncertainty re cause/location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March 	Counter </a:t>
            </a:r>
            <a:r>
              <a:rPr lang="en-US" dirty="0"/>
              <a:t>– terrorism officers take over </a:t>
            </a:r>
            <a:br>
              <a:rPr lang="en-US" dirty="0"/>
            </a:br>
            <a:r>
              <a:rPr lang="en-US" dirty="0" smtClean="0"/>
              <a:t>		from</a:t>
            </a:r>
            <a:r>
              <a:rPr lang="en-US" dirty="0"/>
              <a:t> </a:t>
            </a:r>
            <a:r>
              <a:rPr lang="en-US" dirty="0" smtClean="0"/>
              <a:t>Wiltshire </a:t>
            </a:r>
            <a:r>
              <a:rPr lang="en-US" dirty="0"/>
              <a:t>police </a:t>
            </a:r>
            <a:r>
              <a:rPr lang="en-US" dirty="0" smtClean="0"/>
              <a:t>investigation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March  	Presence </a:t>
            </a:r>
            <a:r>
              <a:rPr lang="en-GB" dirty="0"/>
              <a:t>of </a:t>
            </a:r>
            <a:r>
              <a:rPr lang="en-GB" dirty="0" err="1"/>
              <a:t>Novichok</a:t>
            </a:r>
            <a:r>
              <a:rPr lang="en-GB" dirty="0"/>
              <a:t> identified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March  	Investigation </a:t>
            </a:r>
            <a:r>
              <a:rPr lang="en-GB" dirty="0"/>
              <a:t>focusing on </a:t>
            </a:r>
            <a:r>
              <a:rPr lang="en-GB" dirty="0" err="1"/>
              <a:t>Skripal’s</a:t>
            </a:r>
            <a:r>
              <a:rPr lang="en-GB" dirty="0"/>
              <a:t> home</a:t>
            </a:r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March  	Conclusion </a:t>
            </a:r>
            <a:r>
              <a:rPr lang="en-GB" dirty="0"/>
              <a:t>that front door handle has </a:t>
            </a:r>
            <a:r>
              <a:rPr lang="en-GB" dirty="0" smtClean="0"/>
              <a:t>		been initially contaminated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1" t="7894" r="37708" b="58452"/>
          <a:stretch/>
        </p:blipFill>
        <p:spPr>
          <a:xfrm>
            <a:off x="6019800" y="3722176"/>
            <a:ext cx="2584823" cy="2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Scope of investigation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2,500 pedestrians searched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US" dirty="0" smtClean="0"/>
              <a:t>900 witness statements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14,000 vehicles checked</a:t>
            </a:r>
            <a:endParaRPr lang="en-US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2,300 exhibits recovered</a:t>
            </a:r>
            <a:endParaRPr lang="en-GB" dirty="0"/>
          </a:p>
          <a:p>
            <a:pPr indent="-241200">
              <a:spcAft>
                <a:spcPts val="1200"/>
              </a:spcAft>
              <a:buClr>
                <a:srgbClr val="528F2A"/>
              </a:buClr>
              <a:buFont typeface="Arial"/>
              <a:buChar char="•"/>
            </a:pPr>
            <a:r>
              <a:rPr lang="en-GB" dirty="0" smtClean="0"/>
              <a:t>4,000 hours of CCTV footage reviewed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Terrorism Act 2000</a:t>
            </a:r>
            <a:endParaRPr lang="en-GB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1828800"/>
            <a:ext cx="6477000" cy="4419600"/>
          </a:xfrm>
        </p:spPr>
        <p:txBody>
          <a:bodyPr/>
          <a:lstStyle/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Threat of action (inside or outside UK)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Designed to influence Government or public</a:t>
            </a:r>
          </a:p>
          <a:p>
            <a:pPr indent="-241200">
              <a:spcAft>
                <a:spcPts val="1200"/>
              </a:spcAft>
              <a:buClr>
                <a:srgbClr val="186672"/>
              </a:buClr>
              <a:buFont typeface="Arial"/>
              <a:buChar char="•"/>
            </a:pPr>
            <a:r>
              <a:rPr lang="en-GB" dirty="0" smtClean="0"/>
              <a:t>Political/religious/racial/ideological cause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dirty="0">
                <a:solidFill>
                  <a:srgbClr val="FFFFFF"/>
                </a:solidFill>
              </a:rPr>
              <a:t>Threat of action (in or </a:t>
            </a:r>
            <a:r>
              <a:rPr lang="en-US" dirty="0" smtClean="0">
                <a:solidFill>
                  <a:srgbClr val="FFFFFF"/>
                </a:solidFill>
              </a:rPr>
              <a:t>outs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damage </a:t>
            </a:r>
            <a:r>
              <a:rPr lang="en-GB" dirty="0"/>
              <a:t>d</a:t>
            </a:r>
            <a:r>
              <a:rPr lang="en-GB" dirty="0" smtClean="0"/>
              <a:t>enial of access?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19800" y="1447800"/>
            <a:ext cx="2514600" cy="1981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 smtClean="0">
                <a:solidFill>
                  <a:srgbClr val="FFFFFF"/>
                </a:solidFill>
              </a:rPr>
              <a:t>action (</a:t>
            </a:r>
            <a:r>
              <a:rPr lang="en-US" sz="1600" dirty="0">
                <a:solidFill>
                  <a:srgbClr val="FFFFFF"/>
                </a:solidFill>
              </a:rPr>
              <a:t>in or outside UK)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US" sz="1600" dirty="0">
                <a:solidFill>
                  <a:srgbClr val="FFFFFF"/>
                </a:solidFill>
              </a:rPr>
              <a:t>Designed to influence </a:t>
            </a:r>
            <a:r>
              <a:rPr lang="en-US" sz="1600" dirty="0" smtClean="0">
                <a:solidFill>
                  <a:srgbClr val="FFFFFF"/>
                </a:solidFill>
              </a:rPr>
              <a:t>Government </a:t>
            </a:r>
            <a:r>
              <a:rPr lang="en-US" sz="1600" dirty="0">
                <a:solidFill>
                  <a:srgbClr val="FFFFFF"/>
                </a:solidFill>
              </a:rPr>
              <a:t>or public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Tx/>
            </a:pPr>
            <a:r>
              <a:rPr lang="en-GB" sz="1600" dirty="0">
                <a:solidFill>
                  <a:srgbClr val="FFFFFF"/>
                </a:solidFill>
              </a:rPr>
              <a:t>Re </a:t>
            </a:r>
            <a:r>
              <a:rPr lang="en-GB" sz="1600" dirty="0" smtClean="0">
                <a:solidFill>
                  <a:srgbClr val="FFFFFF"/>
                </a:solidFill>
              </a:rPr>
              <a:t>a political/ religious/racial/ ideological cause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AutoShape 2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alisbury zizzi novichok att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alisbury zizzi novichok atta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612775" y="1170840"/>
            <a:ext cx="7769225" cy="49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9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Premises directly affected – non damage denial of access?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5486400" cy="441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Riley</a:t>
            </a:r>
            <a:r>
              <a:rPr lang="en-US" dirty="0"/>
              <a:t>: loss resulting from access being prevented/hindered due to property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Occupied by terrorists/unlawfully by TP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Closed down/sealed off by police, statutory authority</a:t>
            </a:r>
          </a:p>
          <a:p>
            <a:pPr marL="2286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GB" dirty="0"/>
              <a:t>Hoax bomb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5" t="53268" r="28444" b="5517"/>
          <a:stretch/>
        </p:blipFill>
        <p:spPr>
          <a:xfrm>
            <a:off x="6019800" y="3314526"/>
            <a:ext cx="2584823" cy="26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damage denial of access: actual policy wordings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51054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Police/statutory </a:t>
            </a:r>
            <a:r>
              <a:rPr lang="en-GB" dirty="0"/>
              <a:t>restriction of access due to</a:t>
            </a:r>
            <a:endParaRPr lang="en-US" dirty="0"/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Incident in the vicinity</a:t>
            </a:r>
          </a:p>
          <a:p>
            <a:pPr marL="502920" lvl="3" indent="-2286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/>
              <a:t>Disturbance/commotion in the 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Vicinity</a:t>
            </a:r>
          </a:p>
          <a:p>
            <a:pPr>
              <a:spcAft>
                <a:spcPts val="1200"/>
              </a:spcAft>
            </a:pPr>
            <a:r>
              <a:rPr lang="en-GB" dirty="0"/>
              <a:t>Causation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PPT-main-graphi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25344" r="70098" b="41002"/>
          <a:stretch/>
        </p:blipFill>
        <p:spPr>
          <a:xfrm>
            <a:off x="6019800" y="3722176"/>
            <a:ext cx="2584823" cy="2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330</Words>
  <Application>Microsoft Office PowerPoint</Application>
  <PresentationFormat>On-screen Show (4:3)</PresentationFormat>
  <Paragraphs>70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North Downs CII  4 September 2018 The Salisbury Novichok Poisoning Case</vt:lpstr>
      <vt:lpstr>Agenda</vt:lpstr>
      <vt:lpstr>Movements of Sergei and Yulia Skripal : Cause?</vt:lpstr>
      <vt:lpstr>Time table of events in Salisbury</vt:lpstr>
      <vt:lpstr>Scope of investigation</vt:lpstr>
      <vt:lpstr>Terrorism Act 2000</vt:lpstr>
      <vt:lpstr>Non damage denial of access?</vt:lpstr>
      <vt:lpstr>Premises directly affected – non damage denial of access?</vt:lpstr>
      <vt:lpstr>Non damage denial of access: actual policy wordings</vt:lpstr>
      <vt:lpstr>Premises directly affected – damage?</vt:lpstr>
      <vt:lpstr>Damage: policy considerations</vt:lpstr>
      <vt:lpstr>Damage denial of access</vt:lpstr>
      <vt:lpstr>Loss of attraction?</vt:lpstr>
      <vt:lpstr>Recent developments: D Sturgess/C Rowley</vt:lpstr>
      <vt:lpstr>Any questions?</vt:lpstr>
    </vt:vector>
  </TitlesOfParts>
  <Company>Sedgwick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protocols</dc:title>
  <dc:creator>Waites, Karen W.</dc:creator>
  <cp:lastModifiedBy>%username%</cp:lastModifiedBy>
  <cp:revision>154</cp:revision>
  <cp:lastPrinted>2018-07-09T08:40:37Z</cp:lastPrinted>
  <dcterms:created xsi:type="dcterms:W3CDTF">2014-12-02T20:26:26Z</dcterms:created>
  <dcterms:modified xsi:type="dcterms:W3CDTF">2018-09-05T08:21:28Z</dcterms:modified>
</cp:coreProperties>
</file>