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7" r:id="rId2"/>
  </p:sldMasterIdLst>
  <p:notesMasterIdLst>
    <p:notesMasterId r:id="rId43"/>
  </p:notesMasterIdLst>
  <p:handoutMasterIdLst>
    <p:handoutMasterId r:id="rId44"/>
  </p:handoutMasterIdLst>
  <p:sldIdLst>
    <p:sldId id="256" r:id="rId3"/>
    <p:sldId id="259" r:id="rId4"/>
    <p:sldId id="260" r:id="rId5"/>
    <p:sldId id="282" r:id="rId6"/>
    <p:sldId id="262" r:id="rId7"/>
    <p:sldId id="295" r:id="rId8"/>
    <p:sldId id="263" r:id="rId9"/>
    <p:sldId id="287" r:id="rId10"/>
    <p:sldId id="296" r:id="rId11"/>
    <p:sldId id="288" r:id="rId12"/>
    <p:sldId id="289" r:id="rId13"/>
    <p:sldId id="290" r:id="rId14"/>
    <p:sldId id="297" r:id="rId15"/>
    <p:sldId id="291" r:id="rId16"/>
    <p:sldId id="269" r:id="rId17"/>
    <p:sldId id="270" r:id="rId18"/>
    <p:sldId id="298" r:id="rId19"/>
    <p:sldId id="278" r:id="rId20"/>
    <p:sldId id="286" r:id="rId21"/>
    <p:sldId id="279" r:id="rId22"/>
    <p:sldId id="299" r:id="rId23"/>
    <p:sldId id="283" r:id="rId24"/>
    <p:sldId id="265" r:id="rId25"/>
    <p:sldId id="266" r:id="rId26"/>
    <p:sldId id="267" r:id="rId27"/>
    <p:sldId id="285" r:id="rId28"/>
    <p:sldId id="292" r:id="rId29"/>
    <p:sldId id="303" r:id="rId30"/>
    <p:sldId id="300" r:id="rId31"/>
    <p:sldId id="276" r:id="rId32"/>
    <p:sldId id="302" r:id="rId33"/>
    <p:sldId id="277" r:id="rId34"/>
    <p:sldId id="301" r:id="rId35"/>
    <p:sldId id="272" r:id="rId36"/>
    <p:sldId id="273" r:id="rId37"/>
    <p:sldId id="274" r:id="rId38"/>
    <p:sldId id="275" r:id="rId39"/>
    <p:sldId id="293" r:id="rId40"/>
    <p:sldId id="294" r:id="rId41"/>
    <p:sldId id="258" r:id="rId4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3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FE83196-8613-45AE-BD65-4FB8C2423DA6}" type="datetimeFigureOut">
              <a:rPr lang="en-GB" smtClean="0"/>
              <a:t>11/07/2018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E26E554-CA43-4E29-867B-57D7821A1B01}" type="slidenum">
              <a:rPr lang="en-GB" smtClean="0"/>
              <a:t>‹#›</a:t>
            </a:fld>
            <a:endParaRPr lang="en-GB"/>
          </a:p>
        </p:txBody>
      </p:sp>
    </p:spTree>
    <p:extLst>
      <p:ext uri="{BB962C8B-B14F-4D97-AF65-F5344CB8AC3E}">
        <p14:creationId xmlns:p14="http://schemas.microsoft.com/office/powerpoint/2010/main" val="3885243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C9F09C1-4139-40E7-802D-552D6BD1B480}" type="datetimeFigureOut">
              <a:rPr lang="en-GB" smtClean="0"/>
              <a:t>11/07/2018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8398E70-3D55-43F3-9136-D315A81478DC}" type="slidenum">
              <a:rPr lang="en-GB" smtClean="0"/>
              <a:t>‹#›</a:t>
            </a:fld>
            <a:endParaRPr lang="en-GB"/>
          </a:p>
        </p:txBody>
      </p:sp>
    </p:spTree>
    <p:extLst>
      <p:ext uri="{BB962C8B-B14F-4D97-AF65-F5344CB8AC3E}">
        <p14:creationId xmlns:p14="http://schemas.microsoft.com/office/powerpoint/2010/main" val="6746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a:t>
            </a:fld>
            <a:endParaRPr lang="en-GB"/>
          </a:p>
        </p:txBody>
      </p:sp>
    </p:spTree>
    <p:extLst>
      <p:ext uri="{BB962C8B-B14F-4D97-AF65-F5344CB8AC3E}">
        <p14:creationId xmlns:p14="http://schemas.microsoft.com/office/powerpoint/2010/main" val="373092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10</a:t>
            </a:fld>
            <a:endParaRPr lang="en-GB"/>
          </a:p>
        </p:txBody>
      </p:sp>
    </p:spTree>
    <p:extLst>
      <p:ext uri="{BB962C8B-B14F-4D97-AF65-F5344CB8AC3E}">
        <p14:creationId xmlns:p14="http://schemas.microsoft.com/office/powerpoint/2010/main" val="264476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11</a:t>
            </a:fld>
            <a:endParaRPr lang="en-GB"/>
          </a:p>
        </p:txBody>
      </p:sp>
    </p:spTree>
    <p:extLst>
      <p:ext uri="{BB962C8B-B14F-4D97-AF65-F5344CB8AC3E}">
        <p14:creationId xmlns:p14="http://schemas.microsoft.com/office/powerpoint/2010/main" val="391465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12</a:t>
            </a:fld>
            <a:endParaRPr lang="en-GB"/>
          </a:p>
        </p:txBody>
      </p:sp>
    </p:spTree>
    <p:extLst>
      <p:ext uri="{BB962C8B-B14F-4D97-AF65-F5344CB8AC3E}">
        <p14:creationId xmlns:p14="http://schemas.microsoft.com/office/powerpoint/2010/main" val="380401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13</a:t>
            </a:fld>
            <a:endParaRPr lang="en-GB"/>
          </a:p>
        </p:txBody>
      </p:sp>
    </p:spTree>
    <p:extLst>
      <p:ext uri="{BB962C8B-B14F-4D97-AF65-F5344CB8AC3E}">
        <p14:creationId xmlns:p14="http://schemas.microsoft.com/office/powerpoint/2010/main" val="125774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14</a:t>
            </a:fld>
            <a:endParaRPr lang="en-GB"/>
          </a:p>
        </p:txBody>
      </p:sp>
    </p:spTree>
    <p:extLst>
      <p:ext uri="{BB962C8B-B14F-4D97-AF65-F5344CB8AC3E}">
        <p14:creationId xmlns:p14="http://schemas.microsoft.com/office/powerpoint/2010/main" val="413911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15</a:t>
            </a:fld>
            <a:endParaRPr lang="en-GB"/>
          </a:p>
        </p:txBody>
      </p:sp>
    </p:spTree>
    <p:extLst>
      <p:ext uri="{BB962C8B-B14F-4D97-AF65-F5344CB8AC3E}">
        <p14:creationId xmlns:p14="http://schemas.microsoft.com/office/powerpoint/2010/main" val="240158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16</a:t>
            </a:fld>
            <a:endParaRPr lang="en-GB"/>
          </a:p>
        </p:txBody>
      </p:sp>
    </p:spTree>
    <p:extLst>
      <p:ext uri="{BB962C8B-B14F-4D97-AF65-F5344CB8AC3E}">
        <p14:creationId xmlns:p14="http://schemas.microsoft.com/office/powerpoint/2010/main" val="301580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17</a:t>
            </a:fld>
            <a:endParaRPr lang="en-GB"/>
          </a:p>
        </p:txBody>
      </p:sp>
    </p:spTree>
    <p:extLst>
      <p:ext uri="{BB962C8B-B14F-4D97-AF65-F5344CB8AC3E}">
        <p14:creationId xmlns:p14="http://schemas.microsoft.com/office/powerpoint/2010/main" val="185653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18</a:t>
            </a:fld>
            <a:endParaRPr lang="en-GB"/>
          </a:p>
        </p:txBody>
      </p:sp>
    </p:spTree>
    <p:extLst>
      <p:ext uri="{BB962C8B-B14F-4D97-AF65-F5344CB8AC3E}">
        <p14:creationId xmlns:p14="http://schemas.microsoft.com/office/powerpoint/2010/main" val="1668582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19</a:t>
            </a:fld>
            <a:endParaRPr lang="en-GB"/>
          </a:p>
        </p:txBody>
      </p:sp>
    </p:spTree>
    <p:extLst>
      <p:ext uri="{BB962C8B-B14F-4D97-AF65-F5344CB8AC3E}">
        <p14:creationId xmlns:p14="http://schemas.microsoft.com/office/powerpoint/2010/main" val="82560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a:t>
            </a:fld>
            <a:endParaRPr lang="en-GB"/>
          </a:p>
        </p:txBody>
      </p:sp>
    </p:spTree>
    <p:extLst>
      <p:ext uri="{BB962C8B-B14F-4D97-AF65-F5344CB8AC3E}">
        <p14:creationId xmlns:p14="http://schemas.microsoft.com/office/powerpoint/2010/main" val="313373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20</a:t>
            </a:fld>
            <a:endParaRPr lang="en-GB"/>
          </a:p>
        </p:txBody>
      </p:sp>
    </p:spTree>
    <p:extLst>
      <p:ext uri="{BB962C8B-B14F-4D97-AF65-F5344CB8AC3E}">
        <p14:creationId xmlns:p14="http://schemas.microsoft.com/office/powerpoint/2010/main" val="3916158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21</a:t>
            </a:fld>
            <a:endParaRPr lang="en-GB"/>
          </a:p>
        </p:txBody>
      </p:sp>
    </p:spTree>
    <p:extLst>
      <p:ext uri="{BB962C8B-B14F-4D97-AF65-F5344CB8AC3E}">
        <p14:creationId xmlns:p14="http://schemas.microsoft.com/office/powerpoint/2010/main" val="150628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22</a:t>
            </a:fld>
            <a:endParaRPr lang="en-GB"/>
          </a:p>
        </p:txBody>
      </p:sp>
    </p:spTree>
    <p:extLst>
      <p:ext uri="{BB962C8B-B14F-4D97-AF65-F5344CB8AC3E}">
        <p14:creationId xmlns:p14="http://schemas.microsoft.com/office/powerpoint/2010/main" val="3345886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23</a:t>
            </a:fld>
            <a:endParaRPr lang="en-GB"/>
          </a:p>
        </p:txBody>
      </p:sp>
    </p:spTree>
    <p:extLst>
      <p:ext uri="{BB962C8B-B14F-4D97-AF65-F5344CB8AC3E}">
        <p14:creationId xmlns:p14="http://schemas.microsoft.com/office/powerpoint/2010/main" val="405925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24</a:t>
            </a:fld>
            <a:endParaRPr lang="en-GB"/>
          </a:p>
        </p:txBody>
      </p:sp>
    </p:spTree>
    <p:extLst>
      <p:ext uri="{BB962C8B-B14F-4D97-AF65-F5344CB8AC3E}">
        <p14:creationId xmlns:p14="http://schemas.microsoft.com/office/powerpoint/2010/main" val="1447179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25</a:t>
            </a:fld>
            <a:endParaRPr lang="en-GB"/>
          </a:p>
        </p:txBody>
      </p:sp>
    </p:spTree>
    <p:extLst>
      <p:ext uri="{BB962C8B-B14F-4D97-AF65-F5344CB8AC3E}">
        <p14:creationId xmlns:p14="http://schemas.microsoft.com/office/powerpoint/2010/main" val="2041678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26</a:t>
            </a:fld>
            <a:endParaRPr lang="en-GB"/>
          </a:p>
        </p:txBody>
      </p:sp>
    </p:spTree>
    <p:extLst>
      <p:ext uri="{BB962C8B-B14F-4D97-AF65-F5344CB8AC3E}">
        <p14:creationId xmlns:p14="http://schemas.microsoft.com/office/powerpoint/2010/main" val="734114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27</a:t>
            </a:fld>
            <a:endParaRPr lang="en-GB"/>
          </a:p>
        </p:txBody>
      </p:sp>
    </p:spTree>
    <p:extLst>
      <p:ext uri="{BB962C8B-B14F-4D97-AF65-F5344CB8AC3E}">
        <p14:creationId xmlns:p14="http://schemas.microsoft.com/office/powerpoint/2010/main" val="424836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28</a:t>
            </a:fld>
            <a:endParaRPr lang="en-GB"/>
          </a:p>
        </p:txBody>
      </p:sp>
    </p:spTree>
    <p:extLst>
      <p:ext uri="{BB962C8B-B14F-4D97-AF65-F5344CB8AC3E}">
        <p14:creationId xmlns:p14="http://schemas.microsoft.com/office/powerpoint/2010/main" val="3470456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29</a:t>
            </a:fld>
            <a:endParaRPr lang="en-GB"/>
          </a:p>
        </p:txBody>
      </p:sp>
    </p:spTree>
    <p:extLst>
      <p:ext uri="{BB962C8B-B14F-4D97-AF65-F5344CB8AC3E}">
        <p14:creationId xmlns:p14="http://schemas.microsoft.com/office/powerpoint/2010/main" val="211534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a:t>
            </a:fld>
            <a:endParaRPr lang="en-GB"/>
          </a:p>
        </p:txBody>
      </p:sp>
    </p:spTree>
    <p:extLst>
      <p:ext uri="{BB962C8B-B14F-4D97-AF65-F5344CB8AC3E}">
        <p14:creationId xmlns:p14="http://schemas.microsoft.com/office/powerpoint/2010/main" val="3899019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30</a:t>
            </a:fld>
            <a:endParaRPr lang="en-GB"/>
          </a:p>
        </p:txBody>
      </p:sp>
    </p:spTree>
    <p:extLst>
      <p:ext uri="{BB962C8B-B14F-4D97-AF65-F5344CB8AC3E}">
        <p14:creationId xmlns:p14="http://schemas.microsoft.com/office/powerpoint/2010/main" val="1071108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31</a:t>
            </a:fld>
            <a:endParaRPr lang="en-GB"/>
          </a:p>
        </p:txBody>
      </p:sp>
    </p:spTree>
    <p:extLst>
      <p:ext uri="{BB962C8B-B14F-4D97-AF65-F5344CB8AC3E}">
        <p14:creationId xmlns:p14="http://schemas.microsoft.com/office/powerpoint/2010/main" val="2777524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32</a:t>
            </a:fld>
            <a:endParaRPr lang="en-GB"/>
          </a:p>
        </p:txBody>
      </p:sp>
    </p:spTree>
    <p:extLst>
      <p:ext uri="{BB962C8B-B14F-4D97-AF65-F5344CB8AC3E}">
        <p14:creationId xmlns:p14="http://schemas.microsoft.com/office/powerpoint/2010/main" val="82437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33</a:t>
            </a:fld>
            <a:endParaRPr lang="en-GB"/>
          </a:p>
        </p:txBody>
      </p:sp>
    </p:spTree>
    <p:extLst>
      <p:ext uri="{BB962C8B-B14F-4D97-AF65-F5344CB8AC3E}">
        <p14:creationId xmlns:p14="http://schemas.microsoft.com/office/powerpoint/2010/main" val="4122417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34</a:t>
            </a:fld>
            <a:endParaRPr lang="en-GB"/>
          </a:p>
        </p:txBody>
      </p:sp>
    </p:spTree>
    <p:extLst>
      <p:ext uri="{BB962C8B-B14F-4D97-AF65-F5344CB8AC3E}">
        <p14:creationId xmlns:p14="http://schemas.microsoft.com/office/powerpoint/2010/main" val="1848847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35</a:t>
            </a:fld>
            <a:endParaRPr lang="en-GB"/>
          </a:p>
        </p:txBody>
      </p:sp>
    </p:spTree>
    <p:extLst>
      <p:ext uri="{BB962C8B-B14F-4D97-AF65-F5344CB8AC3E}">
        <p14:creationId xmlns:p14="http://schemas.microsoft.com/office/powerpoint/2010/main" val="3167760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36</a:t>
            </a:fld>
            <a:endParaRPr lang="en-GB"/>
          </a:p>
        </p:txBody>
      </p:sp>
    </p:spTree>
    <p:extLst>
      <p:ext uri="{BB962C8B-B14F-4D97-AF65-F5344CB8AC3E}">
        <p14:creationId xmlns:p14="http://schemas.microsoft.com/office/powerpoint/2010/main" val="844976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37</a:t>
            </a:fld>
            <a:endParaRPr lang="en-GB"/>
          </a:p>
        </p:txBody>
      </p:sp>
    </p:spTree>
    <p:extLst>
      <p:ext uri="{BB962C8B-B14F-4D97-AF65-F5344CB8AC3E}">
        <p14:creationId xmlns:p14="http://schemas.microsoft.com/office/powerpoint/2010/main" val="887368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38</a:t>
            </a:fld>
            <a:endParaRPr lang="en-GB"/>
          </a:p>
        </p:txBody>
      </p:sp>
    </p:spTree>
    <p:extLst>
      <p:ext uri="{BB962C8B-B14F-4D97-AF65-F5344CB8AC3E}">
        <p14:creationId xmlns:p14="http://schemas.microsoft.com/office/powerpoint/2010/main" val="2206526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39</a:t>
            </a:fld>
            <a:endParaRPr lang="en-GB"/>
          </a:p>
        </p:txBody>
      </p:sp>
    </p:spTree>
    <p:extLst>
      <p:ext uri="{BB962C8B-B14F-4D97-AF65-F5344CB8AC3E}">
        <p14:creationId xmlns:p14="http://schemas.microsoft.com/office/powerpoint/2010/main" val="232826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4</a:t>
            </a:fld>
            <a:endParaRPr lang="en-GB"/>
          </a:p>
        </p:txBody>
      </p:sp>
    </p:spTree>
    <p:extLst>
      <p:ext uri="{BB962C8B-B14F-4D97-AF65-F5344CB8AC3E}">
        <p14:creationId xmlns:p14="http://schemas.microsoft.com/office/powerpoint/2010/main" val="1114442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40</a:t>
            </a:fld>
            <a:endParaRPr lang="en-GB"/>
          </a:p>
        </p:txBody>
      </p:sp>
    </p:spTree>
    <p:extLst>
      <p:ext uri="{BB962C8B-B14F-4D97-AF65-F5344CB8AC3E}">
        <p14:creationId xmlns:p14="http://schemas.microsoft.com/office/powerpoint/2010/main" val="120144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5</a:t>
            </a:fld>
            <a:endParaRPr lang="en-GB"/>
          </a:p>
        </p:txBody>
      </p:sp>
    </p:spTree>
    <p:extLst>
      <p:ext uri="{BB962C8B-B14F-4D97-AF65-F5344CB8AC3E}">
        <p14:creationId xmlns:p14="http://schemas.microsoft.com/office/powerpoint/2010/main" val="372351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6</a:t>
            </a:fld>
            <a:endParaRPr lang="en-GB"/>
          </a:p>
        </p:txBody>
      </p:sp>
    </p:spTree>
    <p:extLst>
      <p:ext uri="{BB962C8B-B14F-4D97-AF65-F5344CB8AC3E}">
        <p14:creationId xmlns:p14="http://schemas.microsoft.com/office/powerpoint/2010/main" val="360486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7</a:t>
            </a:fld>
            <a:endParaRPr lang="en-GB"/>
          </a:p>
        </p:txBody>
      </p:sp>
    </p:spTree>
    <p:extLst>
      <p:ext uri="{BB962C8B-B14F-4D97-AF65-F5344CB8AC3E}">
        <p14:creationId xmlns:p14="http://schemas.microsoft.com/office/powerpoint/2010/main" val="244619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8</a:t>
            </a:fld>
            <a:endParaRPr lang="en-GB"/>
          </a:p>
        </p:txBody>
      </p:sp>
    </p:spTree>
    <p:extLst>
      <p:ext uri="{BB962C8B-B14F-4D97-AF65-F5344CB8AC3E}">
        <p14:creationId xmlns:p14="http://schemas.microsoft.com/office/powerpoint/2010/main" val="302459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398E70-3D55-43F3-9136-D315A81478DC}" type="slidenum">
              <a:rPr lang="en-GB" smtClean="0"/>
              <a:t>9</a:t>
            </a:fld>
            <a:endParaRPr lang="en-GB"/>
          </a:p>
        </p:txBody>
      </p:sp>
    </p:spTree>
    <p:extLst>
      <p:ext uri="{BB962C8B-B14F-4D97-AF65-F5344CB8AC3E}">
        <p14:creationId xmlns:p14="http://schemas.microsoft.com/office/powerpoint/2010/main" val="519719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13" descr="13236_mills_reeve_PP_1_Page 1"/>
          <p:cNvPicPr>
            <a:picLocks noChangeArrowheads="1"/>
          </p:cNvPicPr>
          <p:nvPr userDrawn="1"/>
        </p:nvPicPr>
        <p:blipFill rotWithShape="1">
          <a:blip r:embed="rId2">
            <a:extLst>
              <a:ext uri="{28A0092B-C50C-407E-A947-70E740481C1C}">
                <a14:useLocalDpi xmlns:a14="http://schemas.microsoft.com/office/drawing/2010/main" val="0"/>
              </a:ext>
            </a:extLst>
          </a:blip>
          <a:srcRect l="3542" t="28527" r="5196" b="16409"/>
          <a:stretch/>
        </p:blipFill>
        <p:spPr bwMode="auto">
          <a:xfrm>
            <a:off x="0" y="0"/>
            <a:ext cx="9144000" cy="451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52000" y="1493101"/>
            <a:ext cx="8712488" cy="765467"/>
          </a:xfrm>
        </p:spPr>
        <p:txBody>
          <a:bodyPr>
            <a:normAutofit/>
          </a:bodyPr>
          <a:lstStyle>
            <a:lvl1pPr>
              <a:defRPr sz="6000" baseline="0">
                <a:solidFill>
                  <a:srgbClr val="FFFFFF"/>
                </a:solidFill>
              </a:defRPr>
            </a:lvl1pPr>
          </a:lstStyle>
          <a:p>
            <a:r>
              <a:rPr lang="en-US" dirty="0" smtClean="0"/>
              <a:t>Title here (Internal)</a:t>
            </a:r>
            <a:endParaRPr lang="en-GB" dirty="0"/>
          </a:p>
        </p:txBody>
      </p:sp>
      <p:sp>
        <p:nvSpPr>
          <p:cNvPr id="3" name="Subtitle 2"/>
          <p:cNvSpPr>
            <a:spLocks noGrp="1"/>
          </p:cNvSpPr>
          <p:nvPr>
            <p:ph type="subTitle" idx="1" hasCustomPrompt="1"/>
          </p:nvPr>
        </p:nvSpPr>
        <p:spPr>
          <a:xfrm>
            <a:off x="252000" y="2295000"/>
            <a:ext cx="8712488" cy="438768"/>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GB" dirty="0"/>
          </a:p>
        </p:txBody>
      </p:sp>
      <p:sp>
        <p:nvSpPr>
          <p:cNvPr id="4" name="Date Placeholder 3"/>
          <p:cNvSpPr>
            <a:spLocks noGrp="1"/>
          </p:cNvSpPr>
          <p:nvPr>
            <p:ph type="dt" sz="half" idx="10"/>
          </p:nvPr>
        </p:nvSpPr>
        <p:spPr/>
        <p:txBody>
          <a:bodyPr/>
          <a:lstStyle/>
          <a:p>
            <a:fld id="{97C04A82-CFFE-44C9-859D-BFFC4F4BA747}" type="datetimeFigureOut">
              <a:rPr lang="en-GB" smtClean="0"/>
              <a:t>11/07/2018</a:t>
            </a:fld>
            <a:endParaRPr lang="en-GB"/>
          </a:p>
        </p:txBody>
      </p:sp>
      <p:sp>
        <p:nvSpPr>
          <p:cNvPr id="6" name="Slide Number Placeholder 5"/>
          <p:cNvSpPr>
            <a:spLocks noGrp="1"/>
          </p:cNvSpPr>
          <p:nvPr>
            <p:ph type="sldNum" sz="quarter" idx="12"/>
          </p:nvPr>
        </p:nvSpPr>
        <p:spPr/>
        <p:txBody>
          <a:bodyPr/>
          <a:lstStyle/>
          <a:p>
            <a:fld id="{A97FDECF-D27F-4232-91FE-247808619974}" type="slidenum">
              <a:rPr lang="en-GB" smtClean="0"/>
              <a:t>‹#›</a:t>
            </a:fld>
            <a:endParaRPr lang="en-GB"/>
          </a:p>
        </p:txBody>
      </p:sp>
      <p:sp>
        <p:nvSpPr>
          <p:cNvPr id="18" name="Text Placeholder 17"/>
          <p:cNvSpPr>
            <a:spLocks noGrp="1"/>
          </p:cNvSpPr>
          <p:nvPr>
            <p:ph type="body" sz="quarter" idx="14" hasCustomPrompt="1"/>
          </p:nvPr>
        </p:nvSpPr>
        <p:spPr>
          <a:xfrm>
            <a:off x="252000" y="3283353"/>
            <a:ext cx="3959960" cy="36851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defRPr lang="en-GB" sz="2800" baseline="0" smtClean="0">
                <a:solidFill>
                  <a:srgbClr val="FFFFF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
                <a:schemeClr val="accent1"/>
              </a:buClr>
              <a:buSzTx/>
              <a:buFontTx/>
              <a:buNone/>
              <a:tabLst/>
              <a:defRPr/>
            </a:pPr>
            <a:r>
              <a:rPr lang="en-GB" sz="2800" dirty="0" smtClean="0">
                <a:solidFill>
                  <a:srgbClr val="FFFFFF"/>
                </a:solidFill>
                <a:latin typeface="+mj-lt"/>
              </a:rPr>
              <a:t>Date goes</a:t>
            </a:r>
            <a:r>
              <a:rPr lang="en-GB" sz="2800" baseline="0" dirty="0" smtClean="0">
                <a:solidFill>
                  <a:srgbClr val="FFFFFF"/>
                </a:solidFill>
                <a:latin typeface="+mj-lt"/>
              </a:rPr>
              <a:t> here</a:t>
            </a:r>
            <a:endParaRPr lang="en-US" dirty="0" smtClean="0"/>
          </a:p>
        </p:txBody>
      </p:sp>
      <p:sp>
        <p:nvSpPr>
          <p:cNvPr id="20" name="Text Placeholder 19"/>
          <p:cNvSpPr>
            <a:spLocks noGrp="1"/>
          </p:cNvSpPr>
          <p:nvPr>
            <p:ph type="body" sz="quarter" idx="15" hasCustomPrompt="1"/>
          </p:nvPr>
        </p:nvSpPr>
        <p:spPr>
          <a:xfrm>
            <a:off x="252000" y="3707100"/>
            <a:ext cx="5472113" cy="268806"/>
          </a:xfrm>
        </p:spPr>
        <p:txBody>
          <a:bodyPr>
            <a:noAutofit/>
          </a:bodyPr>
          <a:lstStyle>
            <a:lvl1pPr marL="0" indent="0">
              <a:buNone/>
              <a:defRPr sz="1600" baseline="0">
                <a:solidFill>
                  <a:srgbClr val="FFFFFF"/>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Name Surname One</a:t>
            </a:r>
          </a:p>
        </p:txBody>
      </p:sp>
      <p:sp>
        <p:nvSpPr>
          <p:cNvPr id="21" name="Text Placeholder 19"/>
          <p:cNvSpPr>
            <a:spLocks noGrp="1"/>
          </p:cNvSpPr>
          <p:nvPr>
            <p:ph type="body" sz="quarter" idx="16" hasCustomPrompt="1"/>
          </p:nvPr>
        </p:nvSpPr>
        <p:spPr>
          <a:xfrm>
            <a:off x="252000" y="3976612"/>
            <a:ext cx="5472113" cy="269324"/>
          </a:xfrm>
        </p:spPr>
        <p:txBody>
          <a:bodyPr>
            <a:noAutofit/>
          </a:bodyPr>
          <a:lstStyle>
            <a:lvl1pPr marL="0" indent="0">
              <a:buNone/>
              <a:defRPr sz="1600" baseline="0">
                <a:solidFill>
                  <a:srgbClr val="FFFFFF"/>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Name Surname Two</a:t>
            </a:r>
          </a:p>
        </p:txBody>
      </p:sp>
    </p:spTree>
    <p:extLst>
      <p:ext uri="{BB962C8B-B14F-4D97-AF65-F5344CB8AC3E}">
        <p14:creationId xmlns:p14="http://schemas.microsoft.com/office/powerpoint/2010/main" val="59419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5" name="Slide Number Placeholder 4"/>
          <p:cNvSpPr>
            <a:spLocks noGrp="1"/>
          </p:cNvSpPr>
          <p:nvPr>
            <p:ph type="sldNum" sz="quarter" idx="12"/>
          </p:nvPr>
        </p:nvSpPr>
        <p:spPr/>
        <p:txBody>
          <a:bodyPr/>
          <a:lstStyle/>
          <a:p>
            <a:fld id="{383A523F-8978-42E2-BD05-7F5FCCD43A13}" type="slidenum">
              <a:rPr lang="en-GB" smtClean="0"/>
              <a:pPr/>
              <a:t>‹#›</a:t>
            </a:fld>
            <a:endParaRPr lang="en-GB"/>
          </a:p>
        </p:txBody>
      </p:sp>
    </p:spTree>
    <p:extLst>
      <p:ext uri="{BB962C8B-B14F-4D97-AF65-F5344CB8AC3E}">
        <p14:creationId xmlns:p14="http://schemas.microsoft.com/office/powerpoint/2010/main" val="142738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4" name="Slide Number Placeholder 3"/>
          <p:cNvSpPr>
            <a:spLocks noGrp="1"/>
          </p:cNvSpPr>
          <p:nvPr>
            <p:ph type="sldNum" sz="quarter" idx="12"/>
          </p:nvPr>
        </p:nvSpPr>
        <p:spPr/>
        <p:txBody>
          <a:bodyPr/>
          <a:lstStyle/>
          <a:p>
            <a:fld id="{383A523F-8978-42E2-BD05-7F5FCCD43A13}" type="slidenum">
              <a:rPr lang="en-GB" smtClean="0"/>
              <a:pPr/>
              <a:t>‹#›</a:t>
            </a:fld>
            <a:endParaRPr lang="en-GB"/>
          </a:p>
        </p:txBody>
      </p:sp>
    </p:spTree>
    <p:extLst>
      <p:ext uri="{BB962C8B-B14F-4D97-AF65-F5344CB8AC3E}">
        <p14:creationId xmlns:p14="http://schemas.microsoft.com/office/powerpoint/2010/main" val="344639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1520" y="1275607"/>
            <a:ext cx="4244280" cy="3186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75607"/>
            <a:ext cx="4244280" cy="3186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7" name="Slide Number Placeholder 6"/>
          <p:cNvSpPr>
            <a:spLocks noGrp="1"/>
          </p:cNvSpPr>
          <p:nvPr>
            <p:ph type="sldNum" sz="quarter" idx="12"/>
          </p:nvPr>
        </p:nvSpPr>
        <p:spPr/>
        <p:txBody>
          <a:bodyPr/>
          <a:lstStyle/>
          <a:p>
            <a:fld id="{383A523F-8978-42E2-BD05-7F5FCCD43A13}" type="slidenum">
              <a:rPr lang="en-GB" smtClean="0"/>
              <a:pPr/>
              <a:t>‹#›</a:t>
            </a:fld>
            <a:endParaRPr lang="en-GB"/>
          </a:p>
        </p:txBody>
      </p:sp>
    </p:spTree>
    <p:extLst>
      <p:ext uri="{BB962C8B-B14F-4D97-AF65-F5344CB8AC3E}">
        <p14:creationId xmlns:p14="http://schemas.microsoft.com/office/powerpoint/2010/main" val="250595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17136"/>
          </a:xfrm>
          <a:prstGeom prst="rect">
            <a:avLst/>
          </a:prstGeom>
        </p:spPr>
      </p:pic>
      <p:sp>
        <p:nvSpPr>
          <p:cNvPr id="8" name="Title 1"/>
          <p:cNvSpPr txBox="1">
            <a:spLocks/>
          </p:cNvSpPr>
          <p:nvPr/>
        </p:nvSpPr>
        <p:spPr>
          <a:xfrm>
            <a:off x="252000" y="1493101"/>
            <a:ext cx="8712488" cy="76546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6000" kern="1200" baseline="0">
                <a:solidFill>
                  <a:srgbClr val="FFFFFF"/>
                </a:solidFill>
                <a:latin typeface="+mj-lt"/>
                <a:ea typeface="+mj-ea"/>
                <a:cs typeface="+mj-cs"/>
              </a:defRPr>
            </a:lvl1pPr>
          </a:lstStyle>
          <a:p>
            <a:r>
              <a:rPr lang="en-US" dirty="0" smtClean="0"/>
              <a:t>Section Title here</a:t>
            </a:r>
            <a:endParaRPr lang="en-GB" dirty="0"/>
          </a:p>
        </p:txBody>
      </p:sp>
      <p:sp>
        <p:nvSpPr>
          <p:cNvPr id="9" name="Subtitle 2"/>
          <p:cNvSpPr>
            <a:spLocks noGrp="1"/>
          </p:cNvSpPr>
          <p:nvPr>
            <p:ph type="subTitle" idx="13" hasCustomPrompt="1"/>
          </p:nvPr>
        </p:nvSpPr>
        <p:spPr>
          <a:xfrm>
            <a:off x="252000" y="2295000"/>
            <a:ext cx="8712488" cy="438768"/>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GB" dirty="0"/>
          </a:p>
        </p:txBody>
      </p:sp>
      <p:sp>
        <p:nvSpPr>
          <p:cNvPr id="4" name="Date Placeholder 3"/>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6" name="Slide Number Placeholder 5"/>
          <p:cNvSpPr>
            <a:spLocks noGrp="1"/>
          </p:cNvSpPr>
          <p:nvPr>
            <p:ph type="sldNum" sz="quarter" idx="12"/>
          </p:nvPr>
        </p:nvSpPr>
        <p:spPr/>
        <p:txBody>
          <a:bodyPr/>
          <a:lstStyle/>
          <a:p>
            <a:fld id="{383A523F-8978-42E2-BD05-7F5FCCD43A13}" type="slidenum">
              <a:rPr lang="en-GB" smtClean="0"/>
              <a:pPr/>
              <a:t>‹#›</a:t>
            </a:fld>
            <a:endParaRPr lang="en-GB"/>
          </a:p>
        </p:txBody>
      </p:sp>
    </p:spTree>
    <p:extLst>
      <p:ext uri="{BB962C8B-B14F-4D97-AF65-F5344CB8AC3E}">
        <p14:creationId xmlns:p14="http://schemas.microsoft.com/office/powerpoint/2010/main" val="4020223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Final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6" name="Slide Number Placeholder 5"/>
          <p:cNvSpPr>
            <a:spLocks noGrp="1"/>
          </p:cNvSpPr>
          <p:nvPr>
            <p:ph type="sldNum" sz="quarter" idx="12"/>
          </p:nvPr>
        </p:nvSpPr>
        <p:spPr/>
        <p:txBody>
          <a:bodyPr/>
          <a:lstStyle/>
          <a:p>
            <a:fld id="{383A523F-8978-42E2-BD05-7F5FCCD43A13}" type="slidenum">
              <a:rPr lang="en-GB" smtClean="0"/>
              <a:pPr/>
              <a:t>‹#›</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17136"/>
          </a:xfrm>
          <a:prstGeom prst="rect">
            <a:avLst/>
          </a:prstGeom>
        </p:spPr>
      </p:pic>
    </p:spTree>
    <p:extLst>
      <p:ext uri="{BB962C8B-B14F-4D97-AF65-F5344CB8AC3E}">
        <p14:creationId xmlns:p14="http://schemas.microsoft.com/office/powerpoint/2010/main" val="27848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97C04A82-CFFE-44C9-859D-BFFC4F4BA747}" type="datetimeFigureOut">
              <a:rPr lang="en-GB" smtClean="0"/>
              <a:t>11/07/2018</a:t>
            </a:fld>
            <a:endParaRPr lang="en-GB"/>
          </a:p>
        </p:txBody>
      </p:sp>
      <p:sp>
        <p:nvSpPr>
          <p:cNvPr id="6" name="Slide Number Placeholder 5"/>
          <p:cNvSpPr>
            <a:spLocks noGrp="1"/>
          </p:cNvSpPr>
          <p:nvPr>
            <p:ph type="sldNum" sz="quarter" idx="12"/>
          </p:nvPr>
        </p:nvSpPr>
        <p:spPr/>
        <p:txBody>
          <a:bodyPr/>
          <a:lstStyle/>
          <a:p>
            <a:fld id="{A97FDECF-D27F-4232-91FE-247808619974}" type="slidenum">
              <a:rPr lang="en-GB" smtClean="0"/>
              <a:t>‹#›</a:t>
            </a:fld>
            <a:endParaRPr lang="en-GB"/>
          </a:p>
        </p:txBody>
      </p:sp>
    </p:spTree>
    <p:extLst>
      <p:ext uri="{BB962C8B-B14F-4D97-AF65-F5344CB8AC3E}">
        <p14:creationId xmlns:p14="http://schemas.microsoft.com/office/powerpoint/2010/main" val="139018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C04A82-CFFE-44C9-859D-BFFC4F4BA747}" type="datetimeFigureOut">
              <a:rPr lang="en-GB" smtClean="0"/>
              <a:t>11/07/2018</a:t>
            </a:fld>
            <a:endParaRPr lang="en-GB"/>
          </a:p>
        </p:txBody>
      </p:sp>
      <p:sp>
        <p:nvSpPr>
          <p:cNvPr id="5" name="Slide Number Placeholder 4"/>
          <p:cNvSpPr>
            <a:spLocks noGrp="1"/>
          </p:cNvSpPr>
          <p:nvPr>
            <p:ph type="sldNum" sz="quarter" idx="12"/>
          </p:nvPr>
        </p:nvSpPr>
        <p:spPr/>
        <p:txBody>
          <a:bodyPr/>
          <a:lstStyle/>
          <a:p>
            <a:fld id="{A97FDECF-D27F-4232-91FE-247808619974}" type="slidenum">
              <a:rPr lang="en-GB" smtClean="0"/>
              <a:t>‹#›</a:t>
            </a:fld>
            <a:endParaRPr lang="en-GB"/>
          </a:p>
        </p:txBody>
      </p:sp>
    </p:spTree>
    <p:extLst>
      <p:ext uri="{BB962C8B-B14F-4D97-AF65-F5344CB8AC3E}">
        <p14:creationId xmlns:p14="http://schemas.microsoft.com/office/powerpoint/2010/main" val="208890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04A82-CFFE-44C9-859D-BFFC4F4BA747}" type="datetimeFigureOut">
              <a:rPr lang="en-GB" smtClean="0"/>
              <a:t>11/07/2018</a:t>
            </a:fld>
            <a:endParaRPr lang="en-GB"/>
          </a:p>
        </p:txBody>
      </p:sp>
      <p:sp>
        <p:nvSpPr>
          <p:cNvPr id="4" name="Slide Number Placeholder 3"/>
          <p:cNvSpPr>
            <a:spLocks noGrp="1"/>
          </p:cNvSpPr>
          <p:nvPr>
            <p:ph type="sldNum" sz="quarter" idx="12"/>
          </p:nvPr>
        </p:nvSpPr>
        <p:spPr/>
        <p:txBody>
          <a:bodyPr/>
          <a:lstStyle/>
          <a:p>
            <a:fld id="{A97FDECF-D27F-4232-91FE-247808619974}" type="slidenum">
              <a:rPr lang="en-GB" smtClean="0"/>
              <a:t>‹#›</a:t>
            </a:fld>
            <a:endParaRPr lang="en-GB"/>
          </a:p>
        </p:txBody>
      </p:sp>
    </p:spTree>
    <p:extLst>
      <p:ext uri="{BB962C8B-B14F-4D97-AF65-F5344CB8AC3E}">
        <p14:creationId xmlns:p14="http://schemas.microsoft.com/office/powerpoint/2010/main" val="10557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1520" y="1275607"/>
            <a:ext cx="4244280" cy="3186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75607"/>
            <a:ext cx="4244280" cy="3186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97C04A82-CFFE-44C9-859D-BFFC4F4BA747}" type="datetimeFigureOut">
              <a:rPr lang="en-GB" smtClean="0"/>
              <a:t>11/07/2018</a:t>
            </a:fld>
            <a:endParaRPr lang="en-GB"/>
          </a:p>
        </p:txBody>
      </p:sp>
      <p:sp>
        <p:nvSpPr>
          <p:cNvPr id="7" name="Slide Number Placeholder 6"/>
          <p:cNvSpPr>
            <a:spLocks noGrp="1"/>
          </p:cNvSpPr>
          <p:nvPr>
            <p:ph type="sldNum" sz="quarter" idx="12"/>
          </p:nvPr>
        </p:nvSpPr>
        <p:spPr/>
        <p:txBody>
          <a:bodyPr/>
          <a:lstStyle/>
          <a:p>
            <a:fld id="{A97FDECF-D27F-4232-91FE-247808619974}" type="slidenum">
              <a:rPr lang="en-GB" smtClean="0"/>
              <a:t>‹#›</a:t>
            </a:fld>
            <a:endParaRPr lang="en-GB"/>
          </a:p>
        </p:txBody>
      </p:sp>
    </p:spTree>
    <p:extLst>
      <p:ext uri="{BB962C8B-B14F-4D97-AF65-F5344CB8AC3E}">
        <p14:creationId xmlns:p14="http://schemas.microsoft.com/office/powerpoint/2010/main" val="14593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13" descr="13236_mills_reeve_PP_1_Page 1"/>
          <p:cNvPicPr>
            <a:picLocks noChangeArrowheads="1"/>
          </p:cNvPicPr>
          <p:nvPr userDrawn="1"/>
        </p:nvPicPr>
        <p:blipFill rotWithShape="1">
          <a:blip r:embed="rId2">
            <a:extLst>
              <a:ext uri="{28A0092B-C50C-407E-A947-70E740481C1C}">
                <a14:useLocalDpi xmlns:a14="http://schemas.microsoft.com/office/drawing/2010/main" val="0"/>
              </a:ext>
            </a:extLst>
          </a:blip>
          <a:srcRect l="3542" t="28527" r="6341" b="16409"/>
          <a:stretch/>
        </p:blipFill>
        <p:spPr bwMode="auto">
          <a:xfrm>
            <a:off x="0" y="0"/>
            <a:ext cx="9144000" cy="45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252000" y="1493101"/>
            <a:ext cx="8712488" cy="765467"/>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6000" kern="1200" baseline="0">
                <a:solidFill>
                  <a:srgbClr val="FFFFFF"/>
                </a:solidFill>
                <a:latin typeface="+mj-lt"/>
                <a:ea typeface="+mj-ea"/>
                <a:cs typeface="+mj-cs"/>
              </a:defRPr>
            </a:lvl1pPr>
          </a:lstStyle>
          <a:p>
            <a:r>
              <a:rPr lang="en-US" dirty="0" smtClean="0"/>
              <a:t>Section Title here</a:t>
            </a:r>
            <a:endParaRPr lang="en-GB" dirty="0"/>
          </a:p>
        </p:txBody>
      </p:sp>
      <p:sp>
        <p:nvSpPr>
          <p:cNvPr id="9" name="Subtitle 2"/>
          <p:cNvSpPr>
            <a:spLocks noGrp="1"/>
          </p:cNvSpPr>
          <p:nvPr>
            <p:ph type="subTitle" idx="13" hasCustomPrompt="1"/>
          </p:nvPr>
        </p:nvSpPr>
        <p:spPr>
          <a:xfrm>
            <a:off x="252000" y="2295000"/>
            <a:ext cx="8712488" cy="438768"/>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GB" dirty="0"/>
          </a:p>
        </p:txBody>
      </p:sp>
      <p:sp>
        <p:nvSpPr>
          <p:cNvPr id="4" name="Date Placeholder 3"/>
          <p:cNvSpPr>
            <a:spLocks noGrp="1"/>
          </p:cNvSpPr>
          <p:nvPr>
            <p:ph type="dt" sz="half" idx="10"/>
          </p:nvPr>
        </p:nvSpPr>
        <p:spPr/>
        <p:txBody>
          <a:bodyPr/>
          <a:lstStyle/>
          <a:p>
            <a:fld id="{97C04A82-CFFE-44C9-859D-BFFC4F4BA747}" type="datetimeFigureOut">
              <a:rPr lang="en-GB" smtClean="0"/>
              <a:t>11/07/2018</a:t>
            </a:fld>
            <a:endParaRPr lang="en-GB"/>
          </a:p>
        </p:txBody>
      </p:sp>
      <p:sp>
        <p:nvSpPr>
          <p:cNvPr id="6" name="Slide Number Placeholder 5"/>
          <p:cNvSpPr>
            <a:spLocks noGrp="1"/>
          </p:cNvSpPr>
          <p:nvPr>
            <p:ph type="sldNum" sz="quarter" idx="12"/>
          </p:nvPr>
        </p:nvSpPr>
        <p:spPr/>
        <p:txBody>
          <a:bodyPr/>
          <a:lstStyle/>
          <a:p>
            <a:fld id="{A97FDECF-D27F-4232-91FE-247808619974}" type="slidenum">
              <a:rPr lang="en-GB" smtClean="0"/>
              <a:t>‹#›</a:t>
            </a:fld>
            <a:endParaRPr lang="en-GB"/>
          </a:p>
        </p:txBody>
      </p:sp>
    </p:spTree>
    <p:extLst>
      <p:ext uri="{BB962C8B-B14F-4D97-AF65-F5344CB8AC3E}">
        <p14:creationId xmlns:p14="http://schemas.microsoft.com/office/powerpoint/2010/main" val="226452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ank You Final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C04A82-CFFE-44C9-859D-BFFC4F4BA747}" type="datetimeFigureOut">
              <a:rPr lang="en-GB" smtClean="0"/>
              <a:t>11/07/2018</a:t>
            </a:fld>
            <a:endParaRPr lang="en-GB"/>
          </a:p>
        </p:txBody>
      </p:sp>
      <p:sp>
        <p:nvSpPr>
          <p:cNvPr id="6" name="Slide Number Placeholder 5"/>
          <p:cNvSpPr>
            <a:spLocks noGrp="1"/>
          </p:cNvSpPr>
          <p:nvPr>
            <p:ph type="sldNum" sz="quarter" idx="12"/>
          </p:nvPr>
        </p:nvSpPr>
        <p:spPr/>
        <p:txBody>
          <a:bodyPr/>
          <a:lstStyle/>
          <a:p>
            <a:fld id="{A97FDECF-D27F-4232-91FE-247808619974}" type="slidenum">
              <a:rPr lang="en-GB" smtClean="0"/>
              <a:t>‹#›</a:t>
            </a:fld>
            <a:endParaRPr lang="en-GB"/>
          </a:p>
        </p:txBody>
      </p:sp>
      <p:pic>
        <p:nvPicPr>
          <p:cNvPr id="15" name="Content Placeholder 3"/>
          <p:cNvPicPr>
            <a:picLocks/>
          </p:cNvPicPr>
          <p:nvPr userDrawn="1"/>
        </p:nvPicPr>
        <p:blipFill rotWithShape="1">
          <a:blip r:embed="rId2">
            <a:extLst>
              <a:ext uri="{28A0092B-C50C-407E-A947-70E740481C1C}">
                <a14:useLocalDpi xmlns:a14="http://schemas.microsoft.com/office/drawing/2010/main" val="0"/>
              </a:ext>
            </a:extLst>
          </a:blip>
          <a:srcRect l="4309" t="4560" r="3681"/>
          <a:stretch/>
        </p:blipFill>
        <p:spPr>
          <a:xfrm>
            <a:off x="-1" y="0"/>
            <a:ext cx="9144001" cy="4518000"/>
          </a:xfrm>
          <a:prstGeom prst="rect">
            <a:avLst/>
          </a:prstGeom>
        </p:spPr>
      </p:pic>
      <p:sp>
        <p:nvSpPr>
          <p:cNvPr id="16" name="TextBox 15"/>
          <p:cNvSpPr txBox="1"/>
          <p:nvPr userDrawn="1"/>
        </p:nvSpPr>
        <p:spPr bwMode="auto">
          <a:xfrm>
            <a:off x="395288" y="2787254"/>
            <a:ext cx="7489825" cy="461665"/>
          </a:xfrm>
          <a:prstGeom prst="rect">
            <a:avLst/>
          </a:prstGeom>
          <a:noFill/>
        </p:spPr>
        <p:txBody>
          <a:bodyPr>
            <a:spAutoFit/>
          </a:bodyPr>
          <a:lstStyle/>
          <a:p>
            <a:pPr>
              <a:defRPr/>
            </a:pPr>
            <a:r>
              <a:rPr lang="en-GB" sz="1200" dirty="0">
                <a:solidFill>
                  <a:schemeClr val="bg1"/>
                </a:solidFill>
                <a:latin typeface="AmericanTypewriter Medium" panose="02090504030505020304" pitchFamily="18" charset="0"/>
                <a:ea typeface="ＭＳ Ｐゴシック" pitchFamily="28" charset="-128"/>
              </a:rPr>
              <a:t>T +(0)344 880 </a:t>
            </a:r>
            <a:r>
              <a:rPr lang="en-GB" sz="1200" dirty="0" smtClean="0">
                <a:solidFill>
                  <a:schemeClr val="bg1"/>
                </a:solidFill>
                <a:latin typeface="AmericanTypewriter Medium" panose="02090504030505020304" pitchFamily="18" charset="0"/>
                <a:ea typeface="ＭＳ Ｐゴシック" pitchFamily="28" charset="-128"/>
              </a:rPr>
              <a:t>2666  </a:t>
            </a:r>
            <a:r>
              <a:rPr lang="en-GB" sz="1200" dirty="0">
                <a:solidFill>
                  <a:schemeClr val="bg1"/>
                </a:solidFill>
                <a:latin typeface="AmericanTypewriter Medium" panose="02090504030505020304" pitchFamily="18" charset="0"/>
                <a:ea typeface="ＭＳ Ｐゴシック" pitchFamily="28" charset="-128"/>
              </a:rPr>
              <a:t>www.mills-reeve.com</a:t>
            </a:r>
          </a:p>
          <a:p>
            <a:pPr>
              <a:defRPr/>
            </a:pPr>
            <a:r>
              <a:rPr lang="en-GB" sz="1200" dirty="0">
                <a:solidFill>
                  <a:schemeClr val="bg1"/>
                </a:solidFill>
                <a:latin typeface="AmericanTypewriter Medium" panose="02090504030505020304" pitchFamily="18" charset="0"/>
                <a:ea typeface="ＭＳ Ｐゴシック" pitchFamily="28" charset="-128"/>
              </a:rPr>
              <a:t>Offices: </a:t>
            </a:r>
            <a:r>
              <a:rPr lang="en-GB" sz="1200" dirty="0">
                <a:solidFill>
                  <a:schemeClr val="bg1"/>
                </a:solidFill>
                <a:latin typeface="+mj-lt"/>
                <a:ea typeface="ＭＳ Ｐゴシック" pitchFamily="28" charset="-128"/>
              </a:rPr>
              <a:t>o </a:t>
            </a:r>
            <a:r>
              <a:rPr lang="en-GB" sz="1200" dirty="0">
                <a:solidFill>
                  <a:schemeClr val="bg1"/>
                </a:solidFill>
                <a:latin typeface="AmericanTypewriter Medium" panose="02090504030505020304" pitchFamily="18" charset="0"/>
                <a:ea typeface="ＭＳ Ｐゴシック" pitchFamily="28" charset="-128"/>
              </a:rPr>
              <a:t>Birmingham</a:t>
            </a:r>
            <a:r>
              <a:rPr lang="en-GB" sz="1200" dirty="0">
                <a:solidFill>
                  <a:schemeClr val="bg1"/>
                </a:solidFill>
                <a:latin typeface="+mj-lt"/>
                <a:ea typeface="ＭＳ Ｐゴシック" pitchFamily="28" charset="-128"/>
              </a:rPr>
              <a:t>  o </a:t>
            </a:r>
            <a:r>
              <a:rPr lang="en-GB" sz="1200" dirty="0">
                <a:solidFill>
                  <a:schemeClr val="bg1"/>
                </a:solidFill>
                <a:latin typeface="AmericanTypewriter Medium" panose="02090504030505020304" pitchFamily="18" charset="0"/>
                <a:ea typeface="ＭＳ Ｐゴシック" pitchFamily="28" charset="-128"/>
              </a:rPr>
              <a:t>Cambridge</a:t>
            </a:r>
            <a:r>
              <a:rPr lang="en-GB" sz="1200" dirty="0">
                <a:solidFill>
                  <a:schemeClr val="bg1"/>
                </a:solidFill>
                <a:latin typeface="+mj-lt"/>
                <a:ea typeface="ＭＳ Ｐゴシック" pitchFamily="28" charset="-128"/>
              </a:rPr>
              <a:t>  o </a:t>
            </a:r>
            <a:r>
              <a:rPr lang="en-GB" sz="1200" dirty="0">
                <a:solidFill>
                  <a:schemeClr val="bg1"/>
                </a:solidFill>
                <a:latin typeface="AmericanTypewriter Medium" panose="02090504030505020304" pitchFamily="18" charset="0"/>
                <a:ea typeface="ＭＳ Ｐゴシック" pitchFamily="28" charset="-128"/>
              </a:rPr>
              <a:t>Leeds</a:t>
            </a:r>
            <a:r>
              <a:rPr lang="en-GB" sz="1200" dirty="0">
                <a:solidFill>
                  <a:schemeClr val="bg1"/>
                </a:solidFill>
                <a:latin typeface="+mj-lt"/>
                <a:ea typeface="ＭＳ Ｐゴシック" pitchFamily="28" charset="-128"/>
              </a:rPr>
              <a:t>  o </a:t>
            </a:r>
            <a:r>
              <a:rPr lang="en-GB" sz="1200" dirty="0">
                <a:solidFill>
                  <a:schemeClr val="bg1"/>
                </a:solidFill>
                <a:latin typeface="AmericanTypewriter Medium" panose="02090504030505020304" pitchFamily="18" charset="0"/>
                <a:ea typeface="ＭＳ Ｐゴシック" pitchFamily="28" charset="-128"/>
              </a:rPr>
              <a:t>London </a:t>
            </a:r>
            <a:r>
              <a:rPr lang="en-GB" sz="1200" dirty="0">
                <a:solidFill>
                  <a:schemeClr val="bg1"/>
                </a:solidFill>
                <a:latin typeface="+mj-lt"/>
                <a:ea typeface="ＭＳ Ｐゴシック" pitchFamily="28" charset="-128"/>
              </a:rPr>
              <a:t> o </a:t>
            </a:r>
            <a:r>
              <a:rPr lang="en-GB" sz="1200" dirty="0">
                <a:solidFill>
                  <a:schemeClr val="bg1"/>
                </a:solidFill>
                <a:latin typeface="AmericanTypewriter Medium" panose="02090504030505020304" pitchFamily="18" charset="0"/>
                <a:ea typeface="ＭＳ Ｐゴシック" pitchFamily="28" charset="-128"/>
              </a:rPr>
              <a:t>Manchester</a:t>
            </a:r>
            <a:r>
              <a:rPr lang="en-GB" sz="1200" dirty="0">
                <a:solidFill>
                  <a:schemeClr val="bg1"/>
                </a:solidFill>
                <a:latin typeface="+mj-lt"/>
                <a:ea typeface="ＭＳ Ｐゴシック" pitchFamily="28" charset="-128"/>
              </a:rPr>
              <a:t>  o </a:t>
            </a:r>
            <a:r>
              <a:rPr lang="en-GB" sz="1200" dirty="0">
                <a:solidFill>
                  <a:schemeClr val="bg1"/>
                </a:solidFill>
                <a:latin typeface="AmericanTypewriter Medium" panose="02090504030505020304" pitchFamily="18" charset="0"/>
                <a:ea typeface="ＭＳ Ｐゴシック" pitchFamily="28" charset="-128"/>
              </a:rPr>
              <a:t>Norwich</a:t>
            </a:r>
            <a:r>
              <a:rPr lang="en-GB" sz="1200" dirty="0">
                <a:solidFill>
                  <a:schemeClr val="bg1"/>
                </a:solidFill>
                <a:latin typeface="+mj-lt"/>
                <a:ea typeface="ＭＳ Ｐゴシック" pitchFamily="28" charset="-128"/>
              </a:rPr>
              <a:t> </a:t>
            </a:r>
            <a:endParaRPr lang="en-GB" sz="1200" dirty="0">
              <a:solidFill>
                <a:schemeClr val="bg1"/>
              </a:solidFill>
              <a:latin typeface="AmericanTypewriter Medium" panose="02090504030505020304" pitchFamily="18" charset="0"/>
              <a:ea typeface="ＭＳ Ｐゴシック" pitchFamily="28" charset="-128"/>
            </a:endParaRPr>
          </a:p>
        </p:txBody>
      </p:sp>
      <p:sp>
        <p:nvSpPr>
          <p:cNvPr id="17" name="TextBox 16"/>
          <p:cNvSpPr txBox="1"/>
          <p:nvPr userDrawn="1"/>
        </p:nvSpPr>
        <p:spPr bwMode="auto">
          <a:xfrm>
            <a:off x="395288" y="3436143"/>
            <a:ext cx="5761037" cy="1015663"/>
          </a:xfrm>
          <a:prstGeom prst="rect">
            <a:avLst/>
          </a:prstGeom>
          <a:noFill/>
        </p:spPr>
        <p:txBody>
          <a:bodyPr>
            <a:spAutoFit/>
          </a:bodyPr>
          <a:lstStyle/>
          <a:p>
            <a:pPr>
              <a:defRPr/>
            </a:pPr>
            <a:r>
              <a:rPr lang="en-GB" sz="750" dirty="0">
                <a:solidFill>
                  <a:schemeClr val="bg1"/>
                </a:solidFill>
                <a:ea typeface="ＭＳ Ｐゴシック" pitchFamily="28" charset="-128"/>
              </a:rPr>
              <a:t>Mills &amp; Reeve LLP is a limited liability partnership authorised and regulated by the Solicitors Regulation Authority and registered in England and Wales with registered number OC326165.  Its registered office is at </a:t>
            </a:r>
            <a:r>
              <a:rPr lang="en-GB" sz="750" dirty="0" smtClean="0">
                <a:solidFill>
                  <a:schemeClr val="bg1"/>
                </a:solidFill>
                <a:ea typeface="ＭＳ Ｐゴシック" pitchFamily="28" charset="-128"/>
              </a:rPr>
              <a:t>Mills &amp; Reeve LLP, Monument Place, 24 Monument Street, London, EC35 8AJ, </a:t>
            </a:r>
            <a:r>
              <a:rPr lang="en-GB" sz="750" dirty="0">
                <a:solidFill>
                  <a:schemeClr val="bg1"/>
                </a:solidFill>
                <a:ea typeface="ＭＳ Ｐゴシック" pitchFamily="28" charset="-128"/>
              </a:rPr>
              <a:t>which is the London office of Mills &amp; Reeve LLP.  A list of members may be inspected at any of the LLP’s offices.  The term “partner” is used to refer to a member of Mills &amp; Reeve LLP.</a:t>
            </a:r>
          </a:p>
          <a:p>
            <a:pPr>
              <a:defRPr/>
            </a:pPr>
            <a:endParaRPr lang="en-GB" sz="750" dirty="0">
              <a:solidFill>
                <a:schemeClr val="bg1"/>
              </a:solidFill>
              <a:ea typeface="ＭＳ Ｐゴシック" pitchFamily="28" charset="-128"/>
            </a:endParaRPr>
          </a:p>
          <a:p>
            <a:pPr>
              <a:defRPr/>
            </a:pPr>
            <a:r>
              <a:rPr lang="en-GB" sz="750" dirty="0">
                <a:solidFill>
                  <a:schemeClr val="bg1"/>
                </a:solidFill>
                <a:ea typeface="ＭＳ Ｐゴシック" pitchFamily="28" charset="-128"/>
              </a:rPr>
              <a:t>The contents of this document are copyright © Mills &amp; Reeve LLP.  All rights reserved. This document contains general advice and comments only and therefore specific legal advice should be taken before reliance is placed upon it in any particular circumstances.  Where hyperlinks are provided to third party websites, Mills &amp; Reeve LLP is not responsible for the content of such sites.</a:t>
            </a:r>
          </a:p>
        </p:txBody>
      </p:sp>
    </p:spTree>
    <p:extLst>
      <p:ext uri="{BB962C8B-B14F-4D97-AF65-F5344CB8AC3E}">
        <p14:creationId xmlns:p14="http://schemas.microsoft.com/office/powerpoint/2010/main" val="20913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17136"/>
          </a:xfrm>
          <a:prstGeom prst="rect">
            <a:avLst/>
          </a:prstGeom>
        </p:spPr>
      </p:pic>
      <p:sp>
        <p:nvSpPr>
          <p:cNvPr id="2" name="Title 1"/>
          <p:cNvSpPr>
            <a:spLocks noGrp="1"/>
          </p:cNvSpPr>
          <p:nvPr>
            <p:ph type="ctrTitle" hasCustomPrompt="1"/>
          </p:nvPr>
        </p:nvSpPr>
        <p:spPr>
          <a:xfrm>
            <a:off x="252000" y="1493101"/>
            <a:ext cx="8712488" cy="765467"/>
          </a:xfrm>
        </p:spPr>
        <p:txBody>
          <a:bodyPr>
            <a:normAutofit/>
          </a:bodyPr>
          <a:lstStyle>
            <a:lvl1pPr>
              <a:defRPr sz="6000" baseline="0">
                <a:solidFill>
                  <a:srgbClr val="FFFFFF"/>
                </a:solidFill>
              </a:defRPr>
            </a:lvl1pPr>
          </a:lstStyle>
          <a:p>
            <a:r>
              <a:rPr lang="en-US" dirty="0" smtClean="0"/>
              <a:t>Title here (Internal)</a:t>
            </a:r>
            <a:endParaRPr lang="en-GB" dirty="0"/>
          </a:p>
        </p:txBody>
      </p:sp>
      <p:sp>
        <p:nvSpPr>
          <p:cNvPr id="3" name="Subtitle 2"/>
          <p:cNvSpPr>
            <a:spLocks noGrp="1"/>
          </p:cNvSpPr>
          <p:nvPr>
            <p:ph type="subTitle" idx="1" hasCustomPrompt="1"/>
          </p:nvPr>
        </p:nvSpPr>
        <p:spPr>
          <a:xfrm>
            <a:off x="252000" y="2295000"/>
            <a:ext cx="8712488" cy="438768"/>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GB" dirty="0"/>
          </a:p>
        </p:txBody>
      </p:sp>
      <p:sp>
        <p:nvSpPr>
          <p:cNvPr id="4" name="Date Placeholder 3"/>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6" name="Slide Number Placeholder 5"/>
          <p:cNvSpPr>
            <a:spLocks noGrp="1"/>
          </p:cNvSpPr>
          <p:nvPr>
            <p:ph type="sldNum" sz="quarter" idx="12"/>
          </p:nvPr>
        </p:nvSpPr>
        <p:spPr/>
        <p:txBody>
          <a:bodyPr/>
          <a:lstStyle/>
          <a:p>
            <a:fld id="{383A523F-8978-42E2-BD05-7F5FCCD43A13}" type="slidenum">
              <a:rPr lang="en-GB" smtClean="0"/>
              <a:pPr/>
              <a:t>‹#›</a:t>
            </a:fld>
            <a:endParaRPr lang="en-GB"/>
          </a:p>
        </p:txBody>
      </p:sp>
      <p:sp>
        <p:nvSpPr>
          <p:cNvPr id="18" name="Text Placeholder 17"/>
          <p:cNvSpPr>
            <a:spLocks noGrp="1"/>
          </p:cNvSpPr>
          <p:nvPr>
            <p:ph type="body" sz="quarter" idx="14" hasCustomPrompt="1"/>
          </p:nvPr>
        </p:nvSpPr>
        <p:spPr>
          <a:xfrm>
            <a:off x="252000" y="3283353"/>
            <a:ext cx="3959960" cy="36851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defRPr lang="en-GB" sz="2800" baseline="0" smtClean="0">
                <a:solidFill>
                  <a:srgbClr val="FFFFF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
                <a:schemeClr val="accent1"/>
              </a:buClr>
              <a:buSzTx/>
              <a:buFontTx/>
              <a:buNone/>
              <a:tabLst/>
              <a:defRPr/>
            </a:pPr>
            <a:r>
              <a:rPr lang="en-GB" sz="2800" dirty="0" smtClean="0">
                <a:solidFill>
                  <a:srgbClr val="FFFFFF"/>
                </a:solidFill>
                <a:latin typeface="+mj-lt"/>
              </a:rPr>
              <a:t>Date goes</a:t>
            </a:r>
            <a:r>
              <a:rPr lang="en-GB" sz="2800" baseline="0" dirty="0" smtClean="0">
                <a:solidFill>
                  <a:srgbClr val="FFFFFF"/>
                </a:solidFill>
                <a:latin typeface="+mj-lt"/>
              </a:rPr>
              <a:t> here</a:t>
            </a:r>
            <a:endParaRPr lang="en-US" dirty="0" smtClean="0"/>
          </a:p>
        </p:txBody>
      </p:sp>
      <p:sp>
        <p:nvSpPr>
          <p:cNvPr id="20" name="Text Placeholder 19"/>
          <p:cNvSpPr>
            <a:spLocks noGrp="1"/>
          </p:cNvSpPr>
          <p:nvPr>
            <p:ph type="body" sz="quarter" idx="15" hasCustomPrompt="1"/>
          </p:nvPr>
        </p:nvSpPr>
        <p:spPr>
          <a:xfrm>
            <a:off x="252000" y="3707100"/>
            <a:ext cx="5472113" cy="268806"/>
          </a:xfrm>
        </p:spPr>
        <p:txBody>
          <a:bodyPr>
            <a:noAutofit/>
          </a:bodyPr>
          <a:lstStyle>
            <a:lvl1pPr marL="0" indent="0">
              <a:buNone/>
              <a:defRPr sz="1600" baseline="0">
                <a:solidFill>
                  <a:srgbClr val="FFFFFF"/>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Name Surname One</a:t>
            </a:r>
          </a:p>
        </p:txBody>
      </p:sp>
      <p:sp>
        <p:nvSpPr>
          <p:cNvPr id="21" name="Text Placeholder 19"/>
          <p:cNvSpPr>
            <a:spLocks noGrp="1"/>
          </p:cNvSpPr>
          <p:nvPr>
            <p:ph type="body" sz="quarter" idx="16" hasCustomPrompt="1"/>
          </p:nvPr>
        </p:nvSpPr>
        <p:spPr>
          <a:xfrm>
            <a:off x="252000" y="3976612"/>
            <a:ext cx="5472113" cy="269324"/>
          </a:xfrm>
        </p:spPr>
        <p:txBody>
          <a:bodyPr>
            <a:noAutofit/>
          </a:bodyPr>
          <a:lstStyle>
            <a:lvl1pPr marL="0" indent="0">
              <a:buNone/>
              <a:defRPr sz="1600" baseline="0">
                <a:solidFill>
                  <a:srgbClr val="FFFFFF"/>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Name Surname Two</a:t>
            </a:r>
          </a:p>
        </p:txBody>
      </p:sp>
    </p:spTree>
    <p:extLst>
      <p:ext uri="{BB962C8B-B14F-4D97-AF65-F5344CB8AC3E}">
        <p14:creationId xmlns:p14="http://schemas.microsoft.com/office/powerpoint/2010/main" val="26760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72C62732-1EE0-4897-BA48-5D6DC73B12ED}" type="datetimeFigureOut">
              <a:rPr lang="en-GB" smtClean="0"/>
              <a:pPr/>
              <a:t>11/07/2018</a:t>
            </a:fld>
            <a:endParaRPr lang="en-GB"/>
          </a:p>
        </p:txBody>
      </p:sp>
      <p:sp>
        <p:nvSpPr>
          <p:cNvPr id="6" name="Slide Number Placeholder 5"/>
          <p:cNvSpPr>
            <a:spLocks noGrp="1"/>
          </p:cNvSpPr>
          <p:nvPr>
            <p:ph type="sldNum" sz="quarter" idx="12"/>
          </p:nvPr>
        </p:nvSpPr>
        <p:spPr/>
        <p:txBody>
          <a:bodyPr/>
          <a:lstStyle/>
          <a:p>
            <a:fld id="{383A523F-8978-42E2-BD05-7F5FCCD43A13}" type="slidenum">
              <a:rPr lang="en-GB" smtClean="0"/>
              <a:pPr/>
              <a:t>‹#›</a:t>
            </a:fld>
            <a:endParaRPr lang="en-GB"/>
          </a:p>
        </p:txBody>
      </p:sp>
    </p:spTree>
    <p:extLst>
      <p:ext uri="{BB962C8B-B14F-4D97-AF65-F5344CB8AC3E}">
        <p14:creationId xmlns:p14="http://schemas.microsoft.com/office/powerpoint/2010/main" val="276583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0" y="4517136"/>
            <a:ext cx="9144000" cy="626364"/>
            <a:chOff x="0" y="6022848"/>
            <a:chExt cx="9144000" cy="835152"/>
          </a:xfrm>
        </p:grpSpPr>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022848"/>
              <a:ext cx="8601456" cy="835152"/>
            </a:xfrm>
            <a:prstGeom prst="rect">
              <a:avLst/>
            </a:prstGeom>
          </p:spPr>
        </p:pic>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76668" r="2761"/>
            <a:stretch/>
          </p:blipFill>
          <p:spPr>
            <a:xfrm>
              <a:off x="7374576" y="6022848"/>
              <a:ext cx="1769424" cy="835152"/>
            </a:xfrm>
            <a:prstGeom prst="rect">
              <a:avLst/>
            </a:prstGeom>
          </p:spPr>
        </p:pic>
      </p:grpSp>
      <p:sp>
        <p:nvSpPr>
          <p:cNvPr id="2" name="Title Placeholder 1"/>
          <p:cNvSpPr>
            <a:spLocks noGrp="1"/>
          </p:cNvSpPr>
          <p:nvPr>
            <p:ph type="title"/>
          </p:nvPr>
        </p:nvSpPr>
        <p:spPr>
          <a:xfrm>
            <a:off x="252000" y="356400"/>
            <a:ext cx="8643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2000" y="1274400"/>
            <a:ext cx="864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603600" y="4714200"/>
            <a:ext cx="1904400" cy="342900"/>
          </a:xfrm>
          <a:prstGeom prst="rect">
            <a:avLst/>
          </a:prstGeom>
        </p:spPr>
        <p:txBody>
          <a:bodyPr vert="horz" lIns="91440" tIns="45720" rIns="91440" bIns="45720" rtlCol="0" anchor="ctr"/>
          <a:lstStyle>
            <a:lvl1pPr algn="ctr">
              <a:defRPr sz="1400">
                <a:solidFill>
                  <a:srgbClr val="FFFFFF"/>
                </a:solidFill>
                <a:latin typeface="+mn-lt"/>
              </a:defRPr>
            </a:lvl1pPr>
          </a:lstStyle>
          <a:p>
            <a:fld id="{97C04A82-CFFE-44C9-859D-BFFC4F4BA747}" type="datetimeFigureOut">
              <a:rPr lang="en-GB" smtClean="0"/>
              <a:pPr/>
              <a:t>11/07/2018</a:t>
            </a:fld>
            <a:endParaRPr lang="en-GB" dirty="0"/>
          </a:p>
        </p:txBody>
      </p:sp>
      <p:sp>
        <p:nvSpPr>
          <p:cNvPr id="6" name="Slide Number Placeholder 5"/>
          <p:cNvSpPr>
            <a:spLocks noGrp="1"/>
          </p:cNvSpPr>
          <p:nvPr>
            <p:ph type="sldNum" sz="quarter" idx="4"/>
          </p:nvPr>
        </p:nvSpPr>
        <p:spPr>
          <a:xfrm>
            <a:off x="6991200" y="4714200"/>
            <a:ext cx="1904400" cy="342900"/>
          </a:xfrm>
          <a:prstGeom prst="rect">
            <a:avLst/>
          </a:prstGeom>
        </p:spPr>
        <p:txBody>
          <a:bodyPr vert="horz" lIns="91440" tIns="45720" rIns="91440" bIns="45720" rtlCol="0" anchor="ctr"/>
          <a:lstStyle>
            <a:lvl1pPr algn="r">
              <a:defRPr sz="1400" b="1">
                <a:solidFill>
                  <a:srgbClr val="FFFFFF"/>
                </a:solidFill>
              </a:defRPr>
            </a:lvl1pPr>
          </a:lstStyle>
          <a:p>
            <a:fld id="{A97FDECF-D27F-4232-91FE-247808619974}" type="slidenum">
              <a:rPr lang="en-GB" smtClean="0"/>
              <a:pPr/>
              <a:t>‹#›</a:t>
            </a:fld>
            <a:endParaRPr lang="en-GB" dirty="0"/>
          </a:p>
        </p:txBody>
      </p:sp>
      <p:sp>
        <p:nvSpPr>
          <p:cNvPr id="11" name="Footer Placeholder 10"/>
          <p:cNvSpPr>
            <a:spLocks noGrp="1"/>
          </p:cNvSpPr>
          <p:nvPr>
            <p:ph type="ftr" sz="quarter" idx="3"/>
          </p:nvPr>
        </p:nvSpPr>
        <p:spPr>
          <a:xfrm>
            <a:off x="252000" y="4193100"/>
            <a:ext cx="2898000" cy="3429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grpSp>
        <p:nvGrpSpPr>
          <p:cNvPr id="12" name="Group 11"/>
          <p:cNvGrpSpPr/>
          <p:nvPr userDrawn="1"/>
        </p:nvGrpSpPr>
        <p:grpSpPr>
          <a:xfrm>
            <a:off x="0" y="4517136"/>
            <a:ext cx="9144000" cy="626364"/>
            <a:chOff x="0" y="6022848"/>
            <a:chExt cx="9144000" cy="835152"/>
          </a:xfrm>
        </p:grpSpPr>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022848"/>
              <a:ext cx="8601456" cy="835152"/>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76668" r="2761"/>
            <a:stretch/>
          </p:blipFill>
          <p:spPr>
            <a:xfrm>
              <a:off x="7374576" y="6022848"/>
              <a:ext cx="1769424" cy="835152"/>
            </a:xfrm>
            <a:prstGeom prst="rect">
              <a:avLst/>
            </a:prstGeom>
          </p:spPr>
        </p:pic>
      </p:grpSp>
      <p:sp>
        <p:nvSpPr>
          <p:cNvPr id="7" name="Rectangle 6"/>
          <p:cNvSpPr/>
          <p:nvPr userDrawn="1"/>
        </p:nvSpPr>
        <p:spPr>
          <a:xfrm>
            <a:off x="209550" y="4654550"/>
            <a:ext cx="2159000" cy="368300"/>
          </a:xfrm>
          <a:prstGeom prst="rect">
            <a:avLst/>
          </a:prstGeom>
          <a:solidFill>
            <a:srgbClr val="66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Content Placeholder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4517136"/>
            <a:ext cx="9144535" cy="626364"/>
          </a:xfrm>
          <a:prstGeom prst="rect">
            <a:avLst/>
          </a:prstGeom>
        </p:spPr>
      </p:pic>
      <p:pic>
        <p:nvPicPr>
          <p:cNvPr id="19" name="Picture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4863" y="4743300"/>
            <a:ext cx="1788373" cy="190800"/>
          </a:xfrm>
          <a:prstGeom prst="rect">
            <a:avLst/>
          </a:prstGeom>
        </p:spPr>
      </p:pic>
    </p:spTree>
    <p:extLst>
      <p:ext uri="{BB962C8B-B14F-4D97-AF65-F5344CB8AC3E}">
        <p14:creationId xmlns:p14="http://schemas.microsoft.com/office/powerpoint/2010/main" val="800716320"/>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693" r:id="rId4"/>
    <p:sldLayoutId id="2147483694" r:id="rId5"/>
    <p:sldLayoutId id="2147483663" r:id="rId6"/>
    <p:sldLayoutId id="2147483696" r:id="rId7"/>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o"/>
        <a:defRPr sz="2600" kern="1200">
          <a:solidFill>
            <a:srgbClr val="000000"/>
          </a:solidFill>
          <a:latin typeface="+mn-lt"/>
          <a:ea typeface="+mn-ea"/>
          <a:cs typeface="+mn-cs"/>
        </a:defRPr>
      </a:lvl1pPr>
      <a:lvl2pPr marL="742950" indent="-285750" algn="l" defTabSz="914400" rtl="0" eaLnBrk="1" latinLnBrk="0" hangingPunct="1">
        <a:spcBef>
          <a:spcPct val="20000"/>
        </a:spcBef>
        <a:buClr>
          <a:srgbClr val="000000"/>
        </a:buClr>
        <a:buFont typeface="Arial"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o"/>
        <a:defRPr sz="2200" kern="1200">
          <a:solidFill>
            <a:srgbClr val="000000"/>
          </a:solidFill>
          <a:latin typeface="+mn-lt"/>
          <a:ea typeface="+mn-ea"/>
          <a:cs typeface="+mn-cs"/>
        </a:defRPr>
      </a:lvl3pPr>
      <a:lvl4pPr marL="1600200" indent="-228600" algn="l" defTabSz="914400" rtl="0" eaLnBrk="1" latinLnBrk="0" hangingPunct="1">
        <a:spcBef>
          <a:spcPct val="20000"/>
        </a:spcBef>
        <a:buClr>
          <a:srgbClr val="000000"/>
        </a:buClr>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Clr>
          <a:srgbClr val="000000"/>
        </a:buClr>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4517136"/>
            <a:ext cx="9144000" cy="626364"/>
            <a:chOff x="0" y="6022848"/>
            <a:chExt cx="9144000" cy="835152"/>
          </a:xfrm>
        </p:grpSpPr>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022848"/>
              <a:ext cx="8601456" cy="835152"/>
            </a:xfrm>
            <a:prstGeom prst="rect">
              <a:avLst/>
            </a:prstGeom>
          </p:spPr>
        </p:pic>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76668" r="2761"/>
            <a:stretch/>
          </p:blipFill>
          <p:spPr>
            <a:xfrm>
              <a:off x="7374576" y="6022848"/>
              <a:ext cx="1769424" cy="835152"/>
            </a:xfrm>
            <a:prstGeom prst="rect">
              <a:avLst/>
            </a:prstGeom>
          </p:spPr>
        </p:pic>
      </p:grpSp>
      <p:sp>
        <p:nvSpPr>
          <p:cNvPr id="2" name="Title Placeholder 1"/>
          <p:cNvSpPr>
            <a:spLocks noGrp="1"/>
          </p:cNvSpPr>
          <p:nvPr>
            <p:ph type="title"/>
          </p:nvPr>
        </p:nvSpPr>
        <p:spPr>
          <a:xfrm>
            <a:off x="252000" y="356400"/>
            <a:ext cx="8643600" cy="85725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252000" y="1274400"/>
            <a:ext cx="864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603600" y="4714200"/>
            <a:ext cx="1904400" cy="342900"/>
          </a:xfrm>
          <a:prstGeom prst="rect">
            <a:avLst/>
          </a:prstGeom>
        </p:spPr>
        <p:txBody>
          <a:bodyPr vert="horz" lIns="91440" tIns="45720" rIns="91440" bIns="45720" rtlCol="0" anchor="ctr"/>
          <a:lstStyle>
            <a:lvl1pPr algn="ctr">
              <a:defRPr sz="1400">
                <a:solidFill>
                  <a:srgbClr val="FFFFFF"/>
                </a:solidFill>
                <a:latin typeface="+mn-lt"/>
              </a:defRPr>
            </a:lvl1pPr>
          </a:lstStyle>
          <a:p>
            <a:fld id="{72C62732-1EE0-4897-BA48-5D6DC73B12ED}" type="datetimeFigureOut">
              <a:rPr lang="en-GB" smtClean="0"/>
              <a:pPr/>
              <a:t>11/07/2018</a:t>
            </a:fld>
            <a:endParaRPr lang="en-GB"/>
          </a:p>
        </p:txBody>
      </p:sp>
      <p:sp>
        <p:nvSpPr>
          <p:cNvPr id="6" name="Slide Number Placeholder 5"/>
          <p:cNvSpPr>
            <a:spLocks noGrp="1"/>
          </p:cNvSpPr>
          <p:nvPr>
            <p:ph type="sldNum" sz="quarter" idx="4"/>
          </p:nvPr>
        </p:nvSpPr>
        <p:spPr>
          <a:xfrm>
            <a:off x="6991200" y="4714200"/>
            <a:ext cx="1904400" cy="342900"/>
          </a:xfrm>
          <a:prstGeom prst="rect">
            <a:avLst/>
          </a:prstGeom>
        </p:spPr>
        <p:txBody>
          <a:bodyPr vert="horz" lIns="91440" tIns="45720" rIns="91440" bIns="45720" rtlCol="0" anchor="ctr"/>
          <a:lstStyle>
            <a:lvl1pPr algn="r">
              <a:defRPr sz="1400" b="1">
                <a:solidFill>
                  <a:srgbClr val="FFFFFF"/>
                </a:solidFill>
              </a:defRPr>
            </a:lvl1pPr>
          </a:lstStyle>
          <a:p>
            <a:fld id="{383A523F-8978-42E2-BD05-7F5FCCD43A13}" type="slidenum">
              <a:rPr lang="en-GB" smtClean="0"/>
              <a:pPr/>
              <a:t>‹#›</a:t>
            </a:fld>
            <a:endParaRPr lang="en-GB"/>
          </a:p>
        </p:txBody>
      </p:sp>
      <p:sp>
        <p:nvSpPr>
          <p:cNvPr id="11" name="Footer Placeholder 10"/>
          <p:cNvSpPr>
            <a:spLocks noGrp="1"/>
          </p:cNvSpPr>
          <p:nvPr>
            <p:ph type="ftr" sz="quarter" idx="3"/>
          </p:nvPr>
        </p:nvSpPr>
        <p:spPr>
          <a:xfrm>
            <a:off x="252000" y="4193100"/>
            <a:ext cx="2898000" cy="3429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663366">
                  <a:tint val="75000"/>
                </a:srgbClr>
              </a:solidFill>
            </a:endParaRPr>
          </a:p>
        </p:txBody>
      </p:sp>
    </p:spTree>
    <p:extLst>
      <p:ext uri="{BB962C8B-B14F-4D97-AF65-F5344CB8AC3E}">
        <p14:creationId xmlns:p14="http://schemas.microsoft.com/office/powerpoint/2010/main" val="26645929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o"/>
        <a:defRPr sz="2600" kern="1200">
          <a:solidFill>
            <a:srgbClr val="000000"/>
          </a:solidFill>
          <a:latin typeface="+mn-lt"/>
          <a:ea typeface="+mn-ea"/>
          <a:cs typeface="+mn-cs"/>
        </a:defRPr>
      </a:lvl1pPr>
      <a:lvl2pPr marL="742950" indent="-285750" algn="l" defTabSz="914400" rtl="0" eaLnBrk="1" latinLnBrk="0" hangingPunct="1">
        <a:spcBef>
          <a:spcPct val="20000"/>
        </a:spcBef>
        <a:buClr>
          <a:srgbClr val="000000"/>
        </a:buClr>
        <a:buFont typeface="Arial" pitchFamily="34" charset="0"/>
        <a:buChar char="–"/>
        <a:defRPr sz="2400" kern="1200">
          <a:solidFill>
            <a:srgbClr val="000000"/>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o"/>
        <a:defRPr sz="2200" kern="1200">
          <a:solidFill>
            <a:srgbClr val="000000"/>
          </a:solidFill>
          <a:latin typeface="+mn-lt"/>
          <a:ea typeface="+mn-ea"/>
          <a:cs typeface="+mn-cs"/>
        </a:defRPr>
      </a:lvl3pPr>
      <a:lvl4pPr marL="1600200" indent="-228600" algn="l" defTabSz="914400" rtl="0" eaLnBrk="1" latinLnBrk="0" hangingPunct="1">
        <a:spcBef>
          <a:spcPct val="20000"/>
        </a:spcBef>
        <a:buClr>
          <a:srgbClr val="000000"/>
        </a:buClr>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Clr>
          <a:srgbClr val="000000"/>
        </a:buClr>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lls-reeve.com/gdp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ii.co.uk/knowledge/claims/articles/cii-briefing-insurance-distribution-directive/4583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GB" sz="4400" dirty="0" smtClean="0"/>
              <a:t>Ipswich, Suffolk &amp; North Essex CII </a:t>
            </a:r>
            <a:endParaRPr lang="en-GB" sz="4400" dirty="0"/>
          </a:p>
        </p:txBody>
      </p:sp>
      <p:sp>
        <p:nvSpPr>
          <p:cNvPr id="8" name="Subtitle 7"/>
          <p:cNvSpPr>
            <a:spLocks noGrp="1"/>
          </p:cNvSpPr>
          <p:nvPr>
            <p:ph type="subTitle" idx="1"/>
          </p:nvPr>
        </p:nvSpPr>
        <p:spPr/>
        <p:txBody>
          <a:bodyPr>
            <a:noAutofit/>
          </a:bodyPr>
          <a:lstStyle/>
          <a:p>
            <a:r>
              <a:rPr lang="en-GB" sz="2800" dirty="0"/>
              <a:t>Legal Update</a:t>
            </a:r>
          </a:p>
        </p:txBody>
      </p:sp>
      <p:sp>
        <p:nvSpPr>
          <p:cNvPr id="9" name="Text Placeholder 8"/>
          <p:cNvSpPr>
            <a:spLocks noGrp="1"/>
          </p:cNvSpPr>
          <p:nvPr>
            <p:ph type="body" sz="quarter" idx="14"/>
          </p:nvPr>
        </p:nvSpPr>
        <p:spPr/>
        <p:txBody>
          <a:bodyPr>
            <a:normAutofit fontScale="77500" lnSpcReduction="20000"/>
          </a:bodyPr>
          <a:lstStyle/>
          <a:p>
            <a:r>
              <a:rPr lang="en-GB" dirty="0" smtClean="0"/>
              <a:t>12 July 2018</a:t>
            </a:r>
            <a:endParaRPr lang="en-GB" dirty="0"/>
          </a:p>
        </p:txBody>
      </p:sp>
      <p:sp>
        <p:nvSpPr>
          <p:cNvPr id="10" name="Text Placeholder 9"/>
          <p:cNvSpPr>
            <a:spLocks noGrp="1"/>
          </p:cNvSpPr>
          <p:nvPr>
            <p:ph type="body" sz="quarter" idx="15"/>
          </p:nvPr>
        </p:nvSpPr>
        <p:spPr/>
        <p:txBody>
          <a:bodyPr/>
          <a:lstStyle/>
          <a:p>
            <a:r>
              <a:rPr lang="en-GB" dirty="0" smtClean="0"/>
              <a:t>Stephen King – Partner – Mills &amp; Reeve LLP</a:t>
            </a:r>
            <a:endParaRPr lang="en-GB" dirty="0"/>
          </a:p>
        </p:txBody>
      </p:sp>
    </p:spTree>
    <p:extLst>
      <p:ext uri="{BB962C8B-B14F-4D97-AF65-F5344CB8AC3E}">
        <p14:creationId xmlns:p14="http://schemas.microsoft.com/office/powerpoint/2010/main" val="11541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2</a:t>
            </a:r>
            <a:endParaRPr lang="en-GB" dirty="0"/>
          </a:p>
        </p:txBody>
      </p:sp>
      <p:sp>
        <p:nvSpPr>
          <p:cNvPr id="3" name="Content Placeholder 2"/>
          <p:cNvSpPr>
            <a:spLocks noGrp="1"/>
          </p:cNvSpPr>
          <p:nvPr>
            <p:ph idx="1"/>
          </p:nvPr>
        </p:nvSpPr>
        <p:spPr/>
        <p:txBody>
          <a:bodyPr/>
          <a:lstStyle/>
          <a:p>
            <a:pPr marL="0" indent="0">
              <a:spcAft>
                <a:spcPts val="1200"/>
              </a:spcAft>
              <a:buNone/>
            </a:pPr>
            <a:r>
              <a:rPr lang="en-GB" sz="2400" b="1" dirty="0" smtClean="0"/>
              <a:t>Jones v </a:t>
            </a:r>
            <a:r>
              <a:rPr lang="en-GB" sz="2400" b="1" dirty="0" err="1" smtClean="0"/>
              <a:t>Environcom</a:t>
            </a:r>
            <a:r>
              <a:rPr lang="en-GB" sz="2400" b="1" dirty="0" smtClean="0"/>
              <a:t> (2010) </a:t>
            </a:r>
          </a:p>
          <a:p>
            <a:pPr marL="0" indent="0">
              <a:spcAft>
                <a:spcPts val="1200"/>
              </a:spcAft>
              <a:buNone/>
            </a:pPr>
            <a:r>
              <a:rPr lang="en-GB" sz="2000" dirty="0" smtClean="0"/>
              <a:t>Background</a:t>
            </a:r>
          </a:p>
          <a:p>
            <a:r>
              <a:rPr lang="en-GB" sz="2000" dirty="0" smtClean="0"/>
              <a:t>Electrical goods waste facility</a:t>
            </a:r>
          </a:p>
          <a:p>
            <a:r>
              <a:rPr lang="en-GB" sz="2000" dirty="0" smtClean="0"/>
              <a:t>Use of plasma cutters</a:t>
            </a:r>
          </a:p>
          <a:p>
            <a:r>
              <a:rPr lang="en-GB" sz="2000" dirty="0" smtClean="0"/>
              <a:t>16.9.07 fire </a:t>
            </a:r>
          </a:p>
          <a:p>
            <a:pPr marL="0" indent="0">
              <a:buNone/>
            </a:pPr>
            <a:endParaRPr lang="en-GB" dirty="0"/>
          </a:p>
        </p:txBody>
      </p:sp>
    </p:spTree>
    <p:extLst>
      <p:ext uri="{BB962C8B-B14F-4D97-AF65-F5344CB8AC3E}">
        <p14:creationId xmlns:p14="http://schemas.microsoft.com/office/powerpoint/2010/main" val="24101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2	</a:t>
            </a:r>
            <a:endParaRPr lang="en-GB" dirty="0"/>
          </a:p>
        </p:txBody>
      </p:sp>
      <p:sp>
        <p:nvSpPr>
          <p:cNvPr id="3" name="Content Placeholder 2"/>
          <p:cNvSpPr>
            <a:spLocks noGrp="1"/>
          </p:cNvSpPr>
          <p:nvPr>
            <p:ph idx="1"/>
          </p:nvPr>
        </p:nvSpPr>
        <p:spPr/>
        <p:txBody>
          <a:bodyPr/>
          <a:lstStyle/>
          <a:p>
            <a:pPr marL="0" indent="0">
              <a:spcAft>
                <a:spcPts val="1200"/>
              </a:spcAft>
              <a:buNone/>
            </a:pPr>
            <a:r>
              <a:rPr lang="en-GB" sz="2400" b="1" dirty="0" smtClean="0"/>
              <a:t>Jones v </a:t>
            </a:r>
            <a:r>
              <a:rPr lang="en-GB" sz="2400" b="1" dirty="0" err="1" smtClean="0"/>
              <a:t>Environcom</a:t>
            </a:r>
            <a:endParaRPr lang="en-GB" sz="2400" b="1" dirty="0" smtClean="0"/>
          </a:p>
          <a:p>
            <a:pPr marL="0" indent="0">
              <a:spcAft>
                <a:spcPts val="1200"/>
              </a:spcAft>
              <a:buNone/>
            </a:pPr>
            <a:r>
              <a:rPr lang="en-GB" sz="2000" dirty="0" smtClean="0"/>
              <a:t>Claim rejected</a:t>
            </a:r>
          </a:p>
          <a:p>
            <a:r>
              <a:rPr lang="en-GB" sz="2000" dirty="0" smtClean="0"/>
              <a:t>Non disclosure of plasma cutters</a:t>
            </a:r>
          </a:p>
          <a:p>
            <a:r>
              <a:rPr lang="en-GB" sz="2000" dirty="0" smtClean="0"/>
              <a:t>Non disclosure of previous fires</a:t>
            </a:r>
          </a:p>
          <a:p>
            <a:r>
              <a:rPr lang="en-GB" sz="2000" dirty="0" smtClean="0"/>
              <a:t>Insurers settle for £950k </a:t>
            </a:r>
          </a:p>
          <a:p>
            <a:r>
              <a:rPr lang="en-GB" sz="2000" dirty="0" smtClean="0"/>
              <a:t>Brokers sued for balance of £6m</a:t>
            </a:r>
            <a:endParaRPr lang="en-GB" sz="2000" dirty="0"/>
          </a:p>
        </p:txBody>
      </p:sp>
    </p:spTree>
    <p:extLst>
      <p:ext uri="{BB962C8B-B14F-4D97-AF65-F5344CB8AC3E}">
        <p14:creationId xmlns:p14="http://schemas.microsoft.com/office/powerpoint/2010/main" val="140255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2</a:t>
            </a:r>
            <a:endParaRPr lang="en-GB" dirty="0"/>
          </a:p>
        </p:txBody>
      </p:sp>
      <p:sp>
        <p:nvSpPr>
          <p:cNvPr id="3" name="Content Placeholder 2"/>
          <p:cNvSpPr>
            <a:spLocks noGrp="1"/>
          </p:cNvSpPr>
          <p:nvPr>
            <p:ph idx="1"/>
          </p:nvPr>
        </p:nvSpPr>
        <p:spPr>
          <a:xfrm>
            <a:off x="226770" y="1148485"/>
            <a:ext cx="8683144" cy="3672232"/>
          </a:xfrm>
        </p:spPr>
        <p:txBody>
          <a:bodyPr>
            <a:normAutofit fontScale="70000" lnSpcReduction="20000"/>
          </a:bodyPr>
          <a:lstStyle/>
          <a:p>
            <a:pPr marL="0" indent="0">
              <a:spcAft>
                <a:spcPts val="1200"/>
              </a:spcAft>
              <a:buNone/>
            </a:pPr>
            <a:r>
              <a:rPr lang="en-GB" b="1" dirty="0" smtClean="0"/>
              <a:t>Jones v </a:t>
            </a:r>
            <a:r>
              <a:rPr lang="en-GB" b="1" dirty="0" err="1" smtClean="0"/>
              <a:t>Environcom</a:t>
            </a:r>
            <a:r>
              <a:rPr lang="en-GB" b="1" dirty="0" smtClean="0"/>
              <a:t> </a:t>
            </a:r>
          </a:p>
          <a:p>
            <a:pPr marL="0" indent="0">
              <a:spcAft>
                <a:spcPts val="1200"/>
              </a:spcAft>
              <a:buNone/>
            </a:pPr>
            <a:r>
              <a:rPr lang="en-GB" sz="1900" dirty="0"/>
              <a:t>The court held a broker must:</a:t>
            </a:r>
          </a:p>
          <a:p>
            <a:pPr lvl="0"/>
            <a:r>
              <a:rPr lang="en-GB" sz="1900" dirty="0"/>
              <a:t>Advise clients of their duty to disclose all material circumstances;</a:t>
            </a:r>
          </a:p>
          <a:p>
            <a:pPr lvl="0"/>
            <a:r>
              <a:rPr lang="en-GB" sz="1900" dirty="0"/>
              <a:t>Explain the consequences of failure to disclose;</a:t>
            </a:r>
          </a:p>
          <a:p>
            <a:pPr lvl="0"/>
            <a:r>
              <a:rPr lang="en-GB" sz="1900" dirty="0"/>
              <a:t>Indicate the sort of matters that ought to be disclosed as being material (or arguably material); and</a:t>
            </a:r>
          </a:p>
          <a:p>
            <a:pPr lvl="0">
              <a:spcAft>
                <a:spcPts val="1200"/>
              </a:spcAft>
            </a:pPr>
            <a:r>
              <a:rPr lang="en-GB" sz="1900" dirty="0"/>
              <a:t>Take reasonable care to elicit matters which clients ought to disclose but might consider unnecessary to mention</a:t>
            </a:r>
            <a:r>
              <a:rPr lang="en-GB" sz="1900" dirty="0" smtClean="0"/>
              <a:t>.</a:t>
            </a:r>
            <a:endParaRPr lang="en-GB" sz="1900" dirty="0"/>
          </a:p>
          <a:p>
            <a:pPr marL="0" indent="0">
              <a:spcAft>
                <a:spcPts val="1200"/>
              </a:spcAft>
              <a:buNone/>
            </a:pPr>
            <a:r>
              <a:rPr lang="en-GB" sz="1900" dirty="0"/>
              <a:t>Higher standard of care may apply if the broker has not adequately advised their client of its disclosure obligations. </a:t>
            </a:r>
          </a:p>
          <a:p>
            <a:pPr marL="0" indent="0">
              <a:spcAft>
                <a:spcPts val="1200"/>
              </a:spcAft>
              <a:buNone/>
            </a:pPr>
            <a:r>
              <a:rPr lang="en-GB" sz="1900" dirty="0"/>
              <a:t>The broker </a:t>
            </a:r>
            <a:r>
              <a:rPr lang="en-GB" sz="1900" dirty="0" smtClean="0"/>
              <a:t>has no </a:t>
            </a:r>
            <a:r>
              <a:rPr lang="en-GB" sz="1900" dirty="0"/>
              <a:t>duty to </a:t>
            </a:r>
            <a:r>
              <a:rPr lang="en-GB" sz="1900" dirty="0" smtClean="0"/>
              <a:t>enquire </a:t>
            </a:r>
            <a:r>
              <a:rPr lang="en-GB" sz="1900" dirty="0"/>
              <a:t>about the use of plasma cutters (technical knowledge of client’s business), but was negligent in not </a:t>
            </a:r>
            <a:r>
              <a:rPr lang="en-GB" sz="1900" dirty="0" smtClean="0"/>
              <a:t>enquiring </a:t>
            </a:r>
            <a:r>
              <a:rPr lang="en-GB" sz="1900" dirty="0"/>
              <a:t>about fires or advising the insured to disclose fires (an insured peril). </a:t>
            </a:r>
          </a:p>
          <a:p>
            <a:pPr marL="0" indent="0">
              <a:buNone/>
            </a:pPr>
            <a:r>
              <a:rPr lang="en-GB" sz="1900" dirty="0"/>
              <a:t>Additionally broker could not rely on written standard form explanations that the disclosure obligations have been properly explained.</a:t>
            </a:r>
          </a:p>
        </p:txBody>
      </p:sp>
    </p:spTree>
    <p:extLst>
      <p:ext uri="{BB962C8B-B14F-4D97-AF65-F5344CB8AC3E}">
        <p14:creationId xmlns:p14="http://schemas.microsoft.com/office/powerpoint/2010/main" val="75770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09" y="-95098"/>
            <a:ext cx="8643600" cy="857250"/>
          </a:xfrm>
        </p:spPr>
        <p:txBody>
          <a:bodyPr/>
          <a:lstStyle/>
          <a:p>
            <a:r>
              <a:rPr lang="en-GB" dirty="0" smtClean="0"/>
              <a:t>Broker Duties 3</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688" y="653802"/>
            <a:ext cx="6366066" cy="380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2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3</a:t>
            </a:r>
            <a:endParaRPr lang="en-GB" dirty="0"/>
          </a:p>
        </p:txBody>
      </p:sp>
      <p:sp>
        <p:nvSpPr>
          <p:cNvPr id="3" name="Content Placeholder 2"/>
          <p:cNvSpPr>
            <a:spLocks noGrp="1"/>
          </p:cNvSpPr>
          <p:nvPr>
            <p:ph idx="1"/>
          </p:nvPr>
        </p:nvSpPr>
        <p:spPr/>
        <p:txBody>
          <a:bodyPr>
            <a:normAutofit fontScale="92500" lnSpcReduction="20000"/>
          </a:bodyPr>
          <a:lstStyle/>
          <a:p>
            <a:pPr marL="0" indent="0">
              <a:spcAft>
                <a:spcPts val="1200"/>
              </a:spcAft>
              <a:buNone/>
            </a:pPr>
            <a:r>
              <a:rPr lang="en-GB" sz="2800" b="1" dirty="0"/>
              <a:t>Avondale Exhibitions Limited v Arthur J Gallagher Insurance (4 June 2018)</a:t>
            </a:r>
          </a:p>
          <a:p>
            <a:r>
              <a:rPr lang="en-GB" sz="2400" dirty="0"/>
              <a:t>Combined insurance cover arranged since 2007</a:t>
            </a:r>
          </a:p>
          <a:p>
            <a:r>
              <a:rPr lang="en-GB" sz="2400" dirty="0"/>
              <a:t>Fire at premises 26 August 2012</a:t>
            </a:r>
          </a:p>
          <a:p>
            <a:r>
              <a:rPr lang="en-GB" sz="2400" dirty="0"/>
              <a:t>Claim made on QBE policy for 2012/13</a:t>
            </a:r>
          </a:p>
          <a:p>
            <a:r>
              <a:rPr lang="en-GB" sz="2400" dirty="0"/>
              <a:t>QBE decline cover and avoid cover for 2010/11, 2011/12, 2012/13</a:t>
            </a:r>
          </a:p>
          <a:p>
            <a:r>
              <a:rPr lang="en-GB" sz="2400" dirty="0"/>
              <a:t>Reasons: failure to disclose 2 criminal convictions of Mr Watkins</a:t>
            </a:r>
          </a:p>
          <a:p>
            <a:pPr marL="0" indent="0">
              <a:buNone/>
            </a:pPr>
            <a:endParaRPr lang="en-GB" sz="2400" dirty="0"/>
          </a:p>
        </p:txBody>
      </p:sp>
    </p:spTree>
    <p:extLst>
      <p:ext uri="{BB962C8B-B14F-4D97-AF65-F5344CB8AC3E}">
        <p14:creationId xmlns:p14="http://schemas.microsoft.com/office/powerpoint/2010/main" val="182594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Broker Duties 3</a:t>
            </a:r>
            <a:endParaRPr lang="en-GB" sz="3600" dirty="0"/>
          </a:p>
        </p:txBody>
      </p:sp>
      <p:sp>
        <p:nvSpPr>
          <p:cNvPr id="3" name="Content Placeholder 2"/>
          <p:cNvSpPr>
            <a:spLocks noGrp="1"/>
          </p:cNvSpPr>
          <p:nvPr>
            <p:ph idx="1"/>
          </p:nvPr>
        </p:nvSpPr>
        <p:spPr/>
        <p:txBody>
          <a:bodyPr>
            <a:normAutofit fontScale="92500" lnSpcReduction="10000"/>
          </a:bodyPr>
          <a:lstStyle/>
          <a:p>
            <a:pPr marL="0" indent="0">
              <a:buNone/>
            </a:pPr>
            <a:r>
              <a:rPr lang="en-GB" sz="2800" b="1" dirty="0" smtClean="0"/>
              <a:t>Avondale v AJ Gallagher</a:t>
            </a:r>
          </a:p>
          <a:p>
            <a:pPr marL="0" indent="0">
              <a:buNone/>
            </a:pPr>
            <a:r>
              <a:rPr lang="en-GB" sz="2200" dirty="0" smtClean="0"/>
              <a:t>Avondale </a:t>
            </a:r>
            <a:r>
              <a:rPr lang="en-GB" sz="2200" dirty="0"/>
              <a:t>sue broker:</a:t>
            </a:r>
          </a:p>
          <a:p>
            <a:pPr lvl="0"/>
            <a:r>
              <a:rPr lang="en-GB" sz="2200" dirty="0"/>
              <a:t>They assert had informed Giles of convictions</a:t>
            </a:r>
          </a:p>
          <a:p>
            <a:pPr lvl="0"/>
            <a:r>
              <a:rPr lang="en-GB" sz="2200" dirty="0"/>
              <a:t>Giles had not passed on information</a:t>
            </a:r>
          </a:p>
          <a:p>
            <a:pPr lvl="0"/>
            <a:r>
              <a:rPr lang="en-GB" sz="2200" dirty="0"/>
              <a:t>Secondary case that Giles had not advised Avondale of importance of making necessary disclosure to elicit </a:t>
            </a:r>
            <a:r>
              <a:rPr lang="en-GB" sz="2200" dirty="0" smtClean="0"/>
              <a:t>information</a:t>
            </a:r>
          </a:p>
          <a:p>
            <a:pPr lvl="0"/>
            <a:r>
              <a:rPr lang="en-GB" sz="2200" dirty="0" smtClean="0"/>
              <a:t>Giles </a:t>
            </a:r>
            <a:r>
              <a:rPr lang="en-GB" sz="2200" dirty="0"/>
              <a:t>disputes was told of convictions but if had been, agreed in breach of duty</a:t>
            </a:r>
          </a:p>
          <a:p>
            <a:r>
              <a:rPr lang="en-GB" sz="2200" dirty="0"/>
              <a:t>Had made clear what was required by way of </a:t>
            </a:r>
            <a:r>
              <a:rPr lang="en-GB" sz="2200" dirty="0" smtClean="0"/>
              <a:t>disclosure</a:t>
            </a:r>
            <a:endParaRPr lang="en-GB" sz="2200" dirty="0"/>
          </a:p>
          <a:p>
            <a:endParaRPr lang="en-GB" dirty="0"/>
          </a:p>
        </p:txBody>
      </p:sp>
    </p:spTree>
    <p:extLst>
      <p:ext uri="{BB962C8B-B14F-4D97-AF65-F5344CB8AC3E}">
        <p14:creationId xmlns:p14="http://schemas.microsoft.com/office/powerpoint/2010/main" val="209875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Broker Duties 3</a:t>
            </a:r>
            <a:endParaRPr lang="en-GB" sz="3600" dirty="0"/>
          </a:p>
        </p:txBody>
      </p:sp>
      <p:sp>
        <p:nvSpPr>
          <p:cNvPr id="3" name="Content Placeholder 2"/>
          <p:cNvSpPr>
            <a:spLocks noGrp="1"/>
          </p:cNvSpPr>
          <p:nvPr>
            <p:ph idx="1"/>
          </p:nvPr>
        </p:nvSpPr>
        <p:spPr/>
        <p:txBody>
          <a:bodyPr>
            <a:normAutofit fontScale="62500" lnSpcReduction="20000"/>
          </a:bodyPr>
          <a:lstStyle/>
          <a:p>
            <a:pPr marL="0" lvl="0" indent="0">
              <a:spcAft>
                <a:spcPts val="1200"/>
              </a:spcAft>
              <a:buNone/>
            </a:pPr>
            <a:r>
              <a:rPr lang="en-GB" sz="3100" b="1" dirty="0" smtClean="0"/>
              <a:t>Avondale v A J Gallagher</a:t>
            </a:r>
          </a:p>
          <a:p>
            <a:pPr lvl="0"/>
            <a:r>
              <a:rPr lang="en-GB" sz="2900" dirty="0" smtClean="0"/>
              <a:t>Factual </a:t>
            </a:r>
            <a:r>
              <a:rPr lang="en-GB" sz="2900" dirty="0"/>
              <a:t>dispute</a:t>
            </a:r>
          </a:p>
          <a:p>
            <a:pPr lvl="0"/>
            <a:r>
              <a:rPr lang="en-GB" sz="2900" dirty="0"/>
              <a:t>No general rule about whether</a:t>
            </a:r>
          </a:p>
          <a:p>
            <a:pPr lvl="1"/>
            <a:r>
              <a:rPr lang="en-GB" sz="2900" dirty="0"/>
              <a:t>specific oral advice as to material disclosure must be given</a:t>
            </a:r>
          </a:p>
          <a:p>
            <a:pPr lvl="1"/>
            <a:r>
              <a:rPr lang="en-GB" sz="2900" dirty="0"/>
              <a:t>s</a:t>
            </a:r>
            <a:r>
              <a:rPr lang="en-GB" sz="2900" dirty="0" smtClean="0"/>
              <a:t>pecific </a:t>
            </a:r>
            <a:r>
              <a:rPr lang="en-GB" sz="2900" dirty="0"/>
              <a:t>enquiry regarding a material piece of information must be </a:t>
            </a:r>
            <a:r>
              <a:rPr lang="en-GB" sz="2900" dirty="0" smtClean="0"/>
              <a:t>made</a:t>
            </a:r>
          </a:p>
          <a:p>
            <a:pPr marL="457200" lvl="1" indent="0">
              <a:buNone/>
            </a:pPr>
            <a:endParaRPr lang="en-GB" sz="2900" dirty="0"/>
          </a:p>
          <a:p>
            <a:pPr marL="0" indent="0" algn="ctr">
              <a:buNone/>
            </a:pPr>
            <a:r>
              <a:rPr lang="en-GB" sz="2900" b="1" i="1" dirty="0"/>
              <a:t>“the adequacy of communication ought to be assessed on a case-by-case basis” HHJ Keyser </a:t>
            </a:r>
            <a:r>
              <a:rPr lang="en-GB" sz="2900" b="1" i="1" dirty="0" smtClean="0"/>
              <a:t>QC</a:t>
            </a:r>
          </a:p>
          <a:p>
            <a:pPr marL="0" indent="0" algn="ctr">
              <a:buNone/>
            </a:pPr>
            <a:endParaRPr lang="en-GB" sz="2900" dirty="0"/>
          </a:p>
          <a:p>
            <a:pPr marL="0" indent="0">
              <a:buNone/>
            </a:pPr>
            <a:r>
              <a:rPr lang="en-GB" sz="2900" dirty="0"/>
              <a:t>Also: No expert evidence had been presented by claimant</a:t>
            </a:r>
          </a:p>
        </p:txBody>
      </p:sp>
    </p:spTree>
    <p:extLst>
      <p:ext uri="{BB962C8B-B14F-4D97-AF65-F5344CB8AC3E}">
        <p14:creationId xmlns:p14="http://schemas.microsoft.com/office/powerpoint/2010/main" val="119800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84" y="0"/>
            <a:ext cx="8643600" cy="857250"/>
          </a:xfrm>
        </p:spPr>
        <p:txBody>
          <a:bodyPr/>
          <a:lstStyle/>
          <a:p>
            <a:r>
              <a:rPr lang="en-GB" dirty="0" smtClean="0"/>
              <a:t>Broker Duties 4?</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872" y="687627"/>
            <a:ext cx="5963729" cy="37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Broker Duties 4?</a:t>
            </a:r>
            <a:endParaRPr lang="en-GB" sz="3200" dirty="0"/>
          </a:p>
        </p:txBody>
      </p:sp>
      <p:sp>
        <p:nvSpPr>
          <p:cNvPr id="3" name="Content Placeholder 2"/>
          <p:cNvSpPr>
            <a:spLocks noGrp="1"/>
          </p:cNvSpPr>
          <p:nvPr>
            <p:ph idx="1"/>
          </p:nvPr>
        </p:nvSpPr>
        <p:spPr/>
        <p:txBody>
          <a:bodyPr>
            <a:normAutofit/>
          </a:bodyPr>
          <a:lstStyle/>
          <a:p>
            <a:pPr marL="0" indent="0">
              <a:buNone/>
            </a:pPr>
            <a:r>
              <a:rPr lang="en-GB" sz="2800" dirty="0"/>
              <a:t>Duty to warn that opinions might be interpreted differently?</a:t>
            </a:r>
            <a:endParaRPr lang="en-GB" b="1" dirty="0" smtClean="0"/>
          </a:p>
          <a:p>
            <a:pPr marL="0" indent="0">
              <a:buNone/>
            </a:pPr>
            <a:endParaRPr lang="en-GB" b="1" dirty="0" smtClean="0"/>
          </a:p>
          <a:p>
            <a:pPr marL="0" indent="0">
              <a:buNone/>
            </a:pPr>
            <a:r>
              <a:rPr lang="en-GB" b="1" dirty="0" smtClean="0"/>
              <a:t>Barker </a:t>
            </a:r>
            <a:r>
              <a:rPr lang="en-GB" b="1" dirty="0"/>
              <a:t>v Baxendale Walker December 2017 </a:t>
            </a:r>
            <a:endParaRPr lang="en-GB" b="1" dirty="0" smtClean="0"/>
          </a:p>
          <a:p>
            <a:pPr marL="0" indent="0">
              <a:buNone/>
            </a:pPr>
            <a:r>
              <a:rPr lang="en-GB" b="1" dirty="0" smtClean="0"/>
              <a:t>Court </a:t>
            </a:r>
            <a:r>
              <a:rPr lang="en-GB" b="1" dirty="0"/>
              <a:t>of </a:t>
            </a:r>
            <a:r>
              <a:rPr lang="en-GB" b="1" dirty="0" smtClean="0"/>
              <a:t>Appeal</a:t>
            </a:r>
            <a:endParaRPr lang="en-GB" b="1" dirty="0"/>
          </a:p>
        </p:txBody>
      </p:sp>
    </p:spTree>
    <p:extLst>
      <p:ext uri="{BB962C8B-B14F-4D97-AF65-F5344CB8AC3E}">
        <p14:creationId xmlns:p14="http://schemas.microsoft.com/office/powerpoint/2010/main" val="376480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4?</a:t>
            </a:r>
            <a:endParaRPr lang="en-GB" dirty="0"/>
          </a:p>
        </p:txBody>
      </p:sp>
      <p:sp>
        <p:nvSpPr>
          <p:cNvPr id="3" name="Content Placeholder 2"/>
          <p:cNvSpPr>
            <a:spLocks noGrp="1"/>
          </p:cNvSpPr>
          <p:nvPr>
            <p:ph idx="1"/>
          </p:nvPr>
        </p:nvSpPr>
        <p:spPr/>
        <p:txBody>
          <a:bodyPr>
            <a:normAutofit fontScale="92500" lnSpcReduction="10000"/>
          </a:bodyPr>
          <a:lstStyle/>
          <a:p>
            <a:pPr marL="0" lvl="0" indent="0">
              <a:spcAft>
                <a:spcPts val="1200"/>
              </a:spcAft>
              <a:buNone/>
            </a:pPr>
            <a:r>
              <a:rPr lang="en-GB" sz="2800" b="1" dirty="0" smtClean="0"/>
              <a:t>Barker v Baxendale</a:t>
            </a:r>
          </a:p>
          <a:p>
            <a:pPr lvl="0"/>
            <a:r>
              <a:rPr lang="en-GB" sz="2400" dirty="0" smtClean="0"/>
              <a:t>Tax </a:t>
            </a:r>
            <a:r>
              <a:rPr lang="en-GB" sz="2400" dirty="0"/>
              <a:t>avoidance scheme involving creation of Employment Benefit Trust and </a:t>
            </a:r>
            <a:r>
              <a:rPr lang="en-GB" sz="2400" dirty="0" smtClean="0"/>
              <a:t>transfer </a:t>
            </a:r>
            <a:r>
              <a:rPr lang="en-GB" sz="2400" dirty="0"/>
              <a:t>of assets with creation of a sub Trust</a:t>
            </a:r>
          </a:p>
          <a:p>
            <a:pPr lvl="0"/>
            <a:r>
              <a:rPr lang="en-GB" sz="2400" dirty="0"/>
              <a:t>Advice premised on specific construction of section 28(4) Inheritance Tax Act 1984</a:t>
            </a:r>
          </a:p>
          <a:p>
            <a:pPr lvl="0"/>
            <a:r>
              <a:rPr lang="en-GB" sz="2400" dirty="0"/>
              <a:t>HMRC challenged the scheme</a:t>
            </a:r>
          </a:p>
          <a:p>
            <a:pPr lvl="0"/>
            <a:r>
              <a:rPr lang="en-GB" sz="2400" dirty="0"/>
              <a:t>Claimants settled with HMRC for £11.29 million tax…</a:t>
            </a:r>
          </a:p>
          <a:p>
            <a:pPr lvl="0"/>
            <a:r>
              <a:rPr lang="en-GB" sz="2400" dirty="0"/>
              <a:t>…and sued the lawyers</a:t>
            </a:r>
          </a:p>
        </p:txBody>
      </p:sp>
    </p:spTree>
    <p:extLst>
      <p:ext uri="{BB962C8B-B14F-4D97-AF65-F5344CB8AC3E}">
        <p14:creationId xmlns:p14="http://schemas.microsoft.com/office/powerpoint/2010/main" val="203725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140" y="0"/>
            <a:ext cx="8643600" cy="857250"/>
          </a:xfrm>
        </p:spPr>
        <p:txBody>
          <a:bodyPr/>
          <a:lstStyle/>
          <a:p>
            <a:r>
              <a:rPr lang="en-GB" dirty="0" smtClean="0"/>
              <a:t>Who we are</a:t>
            </a:r>
            <a:endParaRPr lang="en-GB" dirty="0"/>
          </a:p>
        </p:txBody>
      </p:sp>
      <p:pic>
        <p:nvPicPr>
          <p:cNvPr id="5" name="Picture 2"/>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41" y="594360"/>
            <a:ext cx="7280779" cy="398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0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4?	</a:t>
            </a:r>
            <a:endParaRPr lang="en-GB" dirty="0"/>
          </a:p>
        </p:txBody>
      </p:sp>
      <p:sp>
        <p:nvSpPr>
          <p:cNvPr id="3" name="Content Placeholder 2"/>
          <p:cNvSpPr>
            <a:spLocks noGrp="1"/>
          </p:cNvSpPr>
          <p:nvPr>
            <p:ph idx="1"/>
          </p:nvPr>
        </p:nvSpPr>
        <p:spPr/>
        <p:txBody>
          <a:bodyPr>
            <a:normAutofit fontScale="77500" lnSpcReduction="20000"/>
          </a:bodyPr>
          <a:lstStyle/>
          <a:p>
            <a:pPr marL="0" indent="0">
              <a:spcAft>
                <a:spcPts val="1200"/>
              </a:spcAft>
              <a:buNone/>
            </a:pPr>
            <a:r>
              <a:rPr lang="en-GB" sz="3100" b="1" dirty="0" smtClean="0"/>
              <a:t>Barker v Baxendale</a:t>
            </a:r>
          </a:p>
          <a:p>
            <a:pPr marL="514350" indent="-514350">
              <a:spcAft>
                <a:spcPts val="1200"/>
              </a:spcAft>
              <a:buFont typeface="+mj-lt"/>
              <a:buAutoNum type="arabicPeriod"/>
            </a:pPr>
            <a:r>
              <a:rPr lang="en-GB" dirty="0" smtClean="0"/>
              <a:t>Whether </a:t>
            </a:r>
            <a:r>
              <a:rPr lang="en-GB" dirty="0"/>
              <a:t>a professional is subject to a duty to warn that their advice might be interpreted differently is fact </a:t>
            </a:r>
            <a:r>
              <a:rPr lang="en-GB" dirty="0" smtClean="0"/>
              <a:t>sensitive</a:t>
            </a:r>
            <a:endParaRPr lang="en-GB" dirty="0"/>
          </a:p>
          <a:p>
            <a:pPr marL="514350" indent="-514350">
              <a:spcAft>
                <a:spcPts val="1200"/>
              </a:spcAft>
              <a:buFont typeface="+mj-lt"/>
              <a:buAutoNum type="arabicPeriod"/>
            </a:pPr>
            <a:r>
              <a:rPr lang="en-GB" dirty="0" smtClean="0"/>
              <a:t>If </a:t>
            </a:r>
            <a:r>
              <a:rPr lang="en-GB" dirty="0"/>
              <a:t>the statutory position is clear and well tested, risk less likely to arise however it is possible to be correct about construction and still under a duty to warn</a:t>
            </a:r>
          </a:p>
          <a:p>
            <a:pPr marL="514350" indent="-514350">
              <a:buFont typeface="+mj-lt"/>
              <a:buAutoNum type="arabicPeriod"/>
            </a:pPr>
            <a:r>
              <a:rPr lang="en-GB" dirty="0"/>
              <a:t>In essence, when advising consider the potential alternative arguments and the warning clients need – Montgomery v Lanarkshire Heath Board [2015] applied outside a clinical context.  </a:t>
            </a:r>
          </a:p>
        </p:txBody>
      </p:sp>
    </p:spTree>
    <p:extLst>
      <p:ext uri="{BB962C8B-B14F-4D97-AF65-F5344CB8AC3E}">
        <p14:creationId xmlns:p14="http://schemas.microsoft.com/office/powerpoint/2010/main" val="35991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85" y="0"/>
            <a:ext cx="8643600" cy="857250"/>
          </a:xfrm>
        </p:spPr>
        <p:txBody>
          <a:bodyPr/>
          <a:lstStyle/>
          <a:p>
            <a:r>
              <a:rPr lang="en-GB" dirty="0" smtClean="0"/>
              <a:t>Notifications	</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168" y="702259"/>
            <a:ext cx="6951281" cy="376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85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54" y="78422"/>
            <a:ext cx="8643600" cy="857250"/>
          </a:xfrm>
        </p:spPr>
        <p:txBody>
          <a:bodyPr/>
          <a:lstStyle/>
          <a:p>
            <a:r>
              <a:rPr lang="en-GB" dirty="0" smtClean="0"/>
              <a:t>Notifications</a:t>
            </a:r>
            <a:endParaRPr lang="en-GB" dirty="0"/>
          </a:p>
        </p:txBody>
      </p:sp>
      <p:sp>
        <p:nvSpPr>
          <p:cNvPr id="3" name="Content Placeholder 2"/>
          <p:cNvSpPr>
            <a:spLocks noGrp="1"/>
          </p:cNvSpPr>
          <p:nvPr>
            <p:ph idx="1"/>
          </p:nvPr>
        </p:nvSpPr>
        <p:spPr>
          <a:xfrm>
            <a:off x="252000" y="879378"/>
            <a:ext cx="8628653" cy="3582893"/>
          </a:xfrm>
        </p:spPr>
        <p:txBody>
          <a:bodyPr>
            <a:normAutofit fontScale="32500" lnSpcReduction="20000"/>
          </a:bodyPr>
          <a:lstStyle/>
          <a:p>
            <a:pPr marL="0" indent="0">
              <a:buNone/>
            </a:pPr>
            <a:r>
              <a:rPr lang="en-GB" sz="4400" b="1" dirty="0"/>
              <a:t>Euro Pools Plc v Royal &amp; Sun Alliance Insurance Plc </a:t>
            </a:r>
            <a:r>
              <a:rPr lang="en-GB" sz="4400" b="1" dirty="0" smtClean="0"/>
              <a:t>(</a:t>
            </a:r>
            <a:r>
              <a:rPr lang="en-GB" sz="4400" b="1" dirty="0"/>
              <a:t>1 May 2018)</a:t>
            </a:r>
          </a:p>
          <a:p>
            <a:pPr lvl="0"/>
            <a:endParaRPr lang="en-GB" sz="2800" dirty="0" smtClean="0"/>
          </a:p>
          <a:p>
            <a:pPr lvl="0"/>
            <a:r>
              <a:rPr lang="en-GB" sz="4200" dirty="0" smtClean="0"/>
              <a:t>Three </a:t>
            </a:r>
            <a:r>
              <a:rPr lang="en-GB" sz="4200" dirty="0"/>
              <a:t>notifications in 2006/7/8 policy years -  Did later notifications attach to earlier ones?</a:t>
            </a:r>
          </a:p>
          <a:p>
            <a:pPr lvl="0"/>
            <a:r>
              <a:rPr lang="en-GB" sz="4200" dirty="0" smtClean="0"/>
              <a:t>General design </a:t>
            </a:r>
            <a:r>
              <a:rPr lang="en-GB" sz="4200" dirty="0"/>
              <a:t>issues around </a:t>
            </a:r>
            <a:r>
              <a:rPr lang="en-GB" sz="4200" dirty="0" smtClean="0"/>
              <a:t>pools </a:t>
            </a:r>
            <a:r>
              <a:rPr lang="en-GB" sz="4200" dirty="0"/>
              <a:t>with moveable floor and walls </a:t>
            </a:r>
            <a:endParaRPr lang="en-GB" sz="4200" dirty="0" smtClean="0"/>
          </a:p>
          <a:p>
            <a:pPr marL="0" lvl="0" indent="0">
              <a:buNone/>
            </a:pPr>
            <a:endParaRPr lang="en-GB" sz="4200" dirty="0"/>
          </a:p>
          <a:p>
            <a:pPr lvl="0"/>
            <a:r>
              <a:rPr lang="en-GB" sz="4200" dirty="0"/>
              <a:t>February </a:t>
            </a:r>
            <a:r>
              <a:rPr lang="en-GB" sz="4200" dirty="0" smtClean="0"/>
              <a:t>2007 notification </a:t>
            </a:r>
            <a:r>
              <a:rPr lang="en-GB" sz="4200" dirty="0"/>
              <a:t>– Boom system and moveable floors (2007 policy)</a:t>
            </a:r>
          </a:p>
          <a:p>
            <a:pPr lvl="1"/>
            <a:r>
              <a:rPr lang="en-GB" sz="4200" dirty="0"/>
              <a:t>(i) </a:t>
            </a:r>
            <a:r>
              <a:rPr lang="en-GB" sz="4200" dirty="0" smtClean="0"/>
              <a:t>awareness </a:t>
            </a:r>
            <a:r>
              <a:rPr lang="en-GB" sz="4200" dirty="0"/>
              <a:t>of boom system problem </a:t>
            </a:r>
            <a:r>
              <a:rPr lang="en-GB" sz="4200" dirty="0" smtClean="0"/>
              <a:t>(air </a:t>
            </a:r>
            <a:r>
              <a:rPr lang="en-GB" sz="4200" dirty="0"/>
              <a:t>tank </a:t>
            </a:r>
            <a:r>
              <a:rPr lang="en-GB" sz="4200" dirty="0" smtClean="0"/>
              <a:t>leak) </a:t>
            </a:r>
            <a:r>
              <a:rPr lang="en-GB" sz="4200" dirty="0"/>
              <a:t>– notified</a:t>
            </a:r>
          </a:p>
          <a:p>
            <a:pPr lvl="1"/>
            <a:r>
              <a:rPr lang="en-GB" sz="4200" dirty="0"/>
              <a:t>solution – air bags – within excess</a:t>
            </a:r>
          </a:p>
          <a:p>
            <a:pPr lvl="1"/>
            <a:r>
              <a:rPr lang="en-GB" sz="4200" dirty="0"/>
              <a:t>(ii) major design fault with floors rope and </a:t>
            </a:r>
            <a:r>
              <a:rPr lang="en-GB" sz="4200" dirty="0" smtClean="0"/>
              <a:t>winch mechanism</a:t>
            </a:r>
            <a:endParaRPr lang="en-GB" sz="4200" dirty="0"/>
          </a:p>
          <a:p>
            <a:pPr lvl="1"/>
            <a:r>
              <a:rPr lang="en-GB" sz="4200" dirty="0"/>
              <a:t>Solution – change to hydraulics and ropes = claim on policy</a:t>
            </a:r>
          </a:p>
          <a:p>
            <a:pPr lvl="0"/>
            <a:r>
              <a:rPr lang="en-GB" sz="4200" dirty="0"/>
              <a:t>May 2008 </a:t>
            </a:r>
            <a:r>
              <a:rPr lang="en-GB" sz="4200" dirty="0" smtClean="0"/>
              <a:t>notification – </a:t>
            </a:r>
            <a:r>
              <a:rPr lang="en-GB" sz="4200" dirty="0"/>
              <a:t>Boom system (2008 policy)</a:t>
            </a:r>
          </a:p>
          <a:p>
            <a:pPr lvl="1"/>
            <a:r>
              <a:rPr lang="en-GB" sz="4200" dirty="0"/>
              <a:t>Airbag system problem (solution to (i) in 2007)</a:t>
            </a:r>
          </a:p>
          <a:p>
            <a:pPr lvl="1"/>
            <a:r>
              <a:rPr lang="en-GB" sz="4200" dirty="0"/>
              <a:t>Solution now is change to hydraulic system</a:t>
            </a:r>
          </a:p>
          <a:p>
            <a:pPr lvl="1"/>
            <a:r>
              <a:rPr lang="en-GB" sz="4200" dirty="0"/>
              <a:t>Costs exceed excess</a:t>
            </a:r>
          </a:p>
          <a:p>
            <a:pPr lvl="0"/>
            <a:r>
              <a:rPr lang="en-GB" sz="4200" dirty="0"/>
              <a:t>November </a:t>
            </a:r>
            <a:r>
              <a:rPr lang="en-GB" sz="4200" dirty="0" smtClean="0"/>
              <a:t>2007 notification </a:t>
            </a:r>
            <a:r>
              <a:rPr lang="en-GB" sz="4200" dirty="0"/>
              <a:t>– Moveable floors (2008 policy)</a:t>
            </a:r>
          </a:p>
          <a:p>
            <a:pPr lvl="1"/>
            <a:r>
              <a:rPr lang="en-GB" sz="4200" dirty="0"/>
              <a:t>Leeds pool problem with diving pool – floor jammed. Circumstance notified</a:t>
            </a:r>
          </a:p>
        </p:txBody>
      </p:sp>
    </p:spTree>
    <p:extLst>
      <p:ext uri="{BB962C8B-B14F-4D97-AF65-F5344CB8AC3E}">
        <p14:creationId xmlns:p14="http://schemas.microsoft.com/office/powerpoint/2010/main" val="416466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Notifications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3100" b="1" dirty="0" smtClean="0"/>
              <a:t>Euro Pools v RSA</a:t>
            </a:r>
          </a:p>
          <a:p>
            <a:pPr marL="0" indent="0">
              <a:buNone/>
            </a:pPr>
            <a:endParaRPr lang="en-GB" b="1" dirty="0"/>
          </a:p>
          <a:p>
            <a:pPr lvl="0"/>
            <a:r>
              <a:rPr lang="en-GB" dirty="0"/>
              <a:t>Euro Pools say was 2008 notification re boom claim was effective notification</a:t>
            </a:r>
          </a:p>
          <a:p>
            <a:pPr lvl="0"/>
            <a:r>
              <a:rPr lang="en-GB" dirty="0"/>
              <a:t>Airbag fix not causally connected to air tank fault</a:t>
            </a:r>
          </a:p>
          <a:p>
            <a:pPr lvl="0"/>
            <a:r>
              <a:rPr lang="en-GB" dirty="0"/>
              <a:t>Reliance on </a:t>
            </a:r>
            <a:r>
              <a:rPr lang="en-GB" b="1" i="1" dirty="0"/>
              <a:t>Kajima</a:t>
            </a:r>
            <a:r>
              <a:rPr lang="en-GB" dirty="0"/>
              <a:t> </a:t>
            </a:r>
            <a:r>
              <a:rPr lang="en-GB" dirty="0" smtClean="0"/>
              <a:t>case in 2008 </a:t>
            </a:r>
            <a:r>
              <a:rPr lang="en-GB" dirty="0"/>
              <a:t>(actual awareness in order to notify)</a:t>
            </a:r>
          </a:p>
          <a:p>
            <a:pPr lvl="0"/>
            <a:r>
              <a:rPr lang="en-GB" dirty="0"/>
              <a:t>RSA argue – Kajima interpretation too narrow – airbag failure was symptom of wider design flaw – </a:t>
            </a:r>
            <a:r>
              <a:rPr lang="en-GB" dirty="0" smtClean="0"/>
              <a:t>it was </a:t>
            </a:r>
            <a:r>
              <a:rPr lang="en-GB" dirty="0"/>
              <a:t>the design flaw that was notified</a:t>
            </a:r>
          </a:p>
          <a:p>
            <a:pPr lvl="0"/>
            <a:r>
              <a:rPr lang="en-GB" b="1" dirty="0"/>
              <a:t>Held</a:t>
            </a:r>
            <a:r>
              <a:rPr lang="en-GB" dirty="0"/>
              <a:t>: Euro Pools succeed – not aware in February 2007 of problems with air drive system</a:t>
            </a:r>
          </a:p>
          <a:p>
            <a:endParaRPr lang="en-GB" dirty="0"/>
          </a:p>
        </p:txBody>
      </p:sp>
    </p:spTree>
    <p:extLst>
      <p:ext uri="{BB962C8B-B14F-4D97-AF65-F5344CB8AC3E}">
        <p14:creationId xmlns:p14="http://schemas.microsoft.com/office/powerpoint/2010/main" val="387577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Notifications</a:t>
            </a:r>
            <a:endParaRPr lang="en-GB" dirty="0"/>
          </a:p>
        </p:txBody>
      </p:sp>
      <p:sp>
        <p:nvSpPr>
          <p:cNvPr id="3" name="Content Placeholder 2"/>
          <p:cNvSpPr>
            <a:spLocks noGrp="1"/>
          </p:cNvSpPr>
          <p:nvPr>
            <p:ph idx="1"/>
          </p:nvPr>
        </p:nvSpPr>
        <p:spPr/>
        <p:txBody>
          <a:bodyPr>
            <a:normAutofit/>
          </a:bodyPr>
          <a:lstStyle/>
          <a:p>
            <a:pPr marL="0" indent="0">
              <a:spcAft>
                <a:spcPts val="1200"/>
              </a:spcAft>
              <a:buNone/>
            </a:pPr>
            <a:r>
              <a:rPr lang="en-GB" b="1" dirty="0" smtClean="0"/>
              <a:t>Euro Pools v RSA</a:t>
            </a:r>
            <a:endParaRPr lang="en-GB" b="1" dirty="0"/>
          </a:p>
          <a:p>
            <a:pPr marL="0" indent="0">
              <a:spcAft>
                <a:spcPts val="1200"/>
              </a:spcAft>
              <a:buNone/>
            </a:pPr>
            <a:r>
              <a:rPr lang="en-GB" sz="2000" dirty="0"/>
              <a:t>Re Leeds pool</a:t>
            </a:r>
            <a:r>
              <a:rPr lang="en-GB" sz="2000" dirty="0" smtClean="0"/>
              <a:t>:</a:t>
            </a:r>
          </a:p>
          <a:p>
            <a:pPr lvl="0"/>
            <a:r>
              <a:rPr lang="en-GB" sz="2000" dirty="0" smtClean="0"/>
              <a:t>November </a:t>
            </a:r>
            <a:r>
              <a:rPr lang="en-GB" sz="2000" dirty="0"/>
              <a:t>2007 notification separate to February notification (hydraulics rather than original rope system)</a:t>
            </a:r>
          </a:p>
          <a:p>
            <a:pPr lvl="0"/>
            <a:r>
              <a:rPr lang="en-GB" sz="2000" dirty="0"/>
              <a:t>RSA say problem was broad failure of design for moving floors</a:t>
            </a:r>
          </a:p>
          <a:p>
            <a:pPr lvl="0"/>
            <a:r>
              <a:rPr lang="en-GB" sz="2000" dirty="0"/>
              <a:t>Held: Euro Pools win due to state of their knowledge about cause of actual problem at time of notification.</a:t>
            </a:r>
          </a:p>
          <a:p>
            <a:endParaRPr lang="en-GB" dirty="0"/>
          </a:p>
        </p:txBody>
      </p:sp>
    </p:spTree>
    <p:extLst>
      <p:ext uri="{BB962C8B-B14F-4D97-AF65-F5344CB8AC3E}">
        <p14:creationId xmlns:p14="http://schemas.microsoft.com/office/powerpoint/2010/main" val="221223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Notifications - Learning Points </a:t>
            </a:r>
            <a:endParaRPr lang="en-GB" dirty="0"/>
          </a:p>
        </p:txBody>
      </p:sp>
      <p:sp>
        <p:nvSpPr>
          <p:cNvPr id="3" name="Content Placeholder 2"/>
          <p:cNvSpPr>
            <a:spLocks noGrp="1"/>
          </p:cNvSpPr>
          <p:nvPr>
            <p:ph idx="1"/>
          </p:nvPr>
        </p:nvSpPr>
        <p:spPr/>
        <p:txBody>
          <a:bodyPr/>
          <a:lstStyle/>
          <a:p>
            <a:pPr lvl="0"/>
            <a:endParaRPr lang="en-GB" dirty="0" smtClean="0"/>
          </a:p>
          <a:p>
            <a:pPr lvl="0"/>
            <a:r>
              <a:rPr lang="en-GB" dirty="0" smtClean="0"/>
              <a:t>Restrictive </a:t>
            </a:r>
            <a:r>
              <a:rPr lang="en-GB" dirty="0"/>
              <a:t>interpretation of </a:t>
            </a:r>
            <a:r>
              <a:rPr lang="en-GB" dirty="0" smtClean="0"/>
              <a:t>Kajima</a:t>
            </a:r>
          </a:p>
          <a:p>
            <a:pPr marL="0" lvl="0" indent="0">
              <a:buNone/>
            </a:pPr>
            <a:endParaRPr lang="en-GB" dirty="0"/>
          </a:p>
          <a:p>
            <a:pPr lvl="0"/>
            <a:r>
              <a:rPr lang="en-GB" dirty="0"/>
              <a:t>Narrow view of scope of </a:t>
            </a:r>
            <a:r>
              <a:rPr lang="en-GB" dirty="0" smtClean="0"/>
              <a:t>notifications</a:t>
            </a:r>
          </a:p>
          <a:p>
            <a:pPr marL="0" lvl="0" indent="0">
              <a:buNone/>
            </a:pPr>
            <a:endParaRPr lang="en-GB" dirty="0"/>
          </a:p>
          <a:p>
            <a:pPr lvl="0"/>
            <a:r>
              <a:rPr lang="en-GB" dirty="0"/>
              <a:t>Beware emerging problem before facts understood</a:t>
            </a:r>
          </a:p>
        </p:txBody>
      </p:sp>
    </p:spTree>
    <p:extLst>
      <p:ext uri="{BB962C8B-B14F-4D97-AF65-F5344CB8AC3E}">
        <p14:creationId xmlns:p14="http://schemas.microsoft.com/office/powerpoint/2010/main" val="116028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Non-party costs orders</a:t>
            </a: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r>
              <a:rPr lang="en-GB" sz="2800" b="1" dirty="0"/>
              <a:t>Section 51 Supreme Courts Act 1980:</a:t>
            </a:r>
          </a:p>
          <a:p>
            <a:pPr marL="0" indent="0">
              <a:buNone/>
            </a:pPr>
            <a:endParaRPr lang="en-GB" sz="2800" dirty="0"/>
          </a:p>
          <a:p>
            <a:pPr marL="0" indent="0" algn="ctr">
              <a:buNone/>
            </a:pPr>
            <a:r>
              <a:rPr lang="en-GB" sz="2800" i="1" dirty="0"/>
              <a:t>“51 (3) – The court shall have full power to determine by whom and to </a:t>
            </a:r>
          </a:p>
          <a:p>
            <a:pPr marL="0" indent="0" algn="ctr">
              <a:buNone/>
            </a:pPr>
            <a:r>
              <a:rPr lang="en-GB" sz="2800" i="1" dirty="0"/>
              <a:t>what extent the costs are to be paid”</a:t>
            </a:r>
          </a:p>
          <a:p>
            <a:endParaRPr lang="en-GB" sz="2800" dirty="0"/>
          </a:p>
          <a:p>
            <a:pPr marL="0" indent="0">
              <a:buNone/>
            </a:pPr>
            <a:r>
              <a:rPr lang="en-GB" sz="2800" b="1" dirty="0" smtClean="0"/>
              <a:t>Travelers Insurance Co v XYZ  (May 2018)</a:t>
            </a:r>
          </a:p>
          <a:p>
            <a:pPr marL="0" indent="0">
              <a:buNone/>
            </a:pPr>
            <a:endParaRPr lang="en-GB" sz="2800" b="1" dirty="0" smtClean="0"/>
          </a:p>
          <a:p>
            <a:pPr marL="0" indent="0">
              <a:buNone/>
            </a:pPr>
            <a:r>
              <a:rPr lang="en-GB" sz="2800" dirty="0" smtClean="0"/>
              <a:t>Background </a:t>
            </a:r>
            <a:r>
              <a:rPr lang="en-GB" sz="2800" dirty="0"/>
              <a:t>– PIP breast implant cases</a:t>
            </a:r>
          </a:p>
          <a:p>
            <a:pPr marL="0" indent="0">
              <a:buNone/>
            </a:pPr>
            <a:endParaRPr lang="en-GB" sz="2800" dirty="0"/>
          </a:p>
          <a:p>
            <a:pPr marL="0" indent="0">
              <a:buNone/>
            </a:pPr>
            <a:r>
              <a:rPr lang="en-GB" sz="2800" dirty="0"/>
              <a:t>Transform Medical Group (CS) Ltd one of suppliers – insured by Travelers</a:t>
            </a:r>
          </a:p>
          <a:p>
            <a:pPr marL="0" indent="0">
              <a:buNone/>
            </a:pPr>
            <a:endParaRPr lang="en-GB" sz="2800" dirty="0"/>
          </a:p>
          <a:p>
            <a:pPr marL="0" indent="0">
              <a:buNone/>
            </a:pPr>
            <a:r>
              <a:rPr lang="en-GB" sz="2800" dirty="0"/>
              <a:t>623 claims made, of which 197 claims covered, remaining 426 </a:t>
            </a:r>
            <a:r>
              <a:rPr lang="en-GB" sz="2800" dirty="0" smtClean="0"/>
              <a:t>uninsured </a:t>
            </a:r>
          </a:p>
          <a:p>
            <a:pPr marL="0" indent="0">
              <a:buNone/>
            </a:pPr>
            <a:r>
              <a:rPr lang="en-GB" sz="2800" dirty="0" smtClean="0"/>
              <a:t>Transform insolvency </a:t>
            </a:r>
          </a:p>
          <a:p>
            <a:pPr marL="0" indent="0">
              <a:buNone/>
            </a:pPr>
            <a:r>
              <a:rPr lang="en-GB" sz="2800" dirty="0"/>
              <a:t>C</a:t>
            </a:r>
            <a:r>
              <a:rPr lang="en-GB" sz="2800" dirty="0" smtClean="0"/>
              <a:t>laims </a:t>
            </a:r>
            <a:r>
              <a:rPr lang="en-GB" sz="2800" dirty="0"/>
              <a:t>made directly against Travelers for costs of action </a:t>
            </a:r>
          </a:p>
          <a:p>
            <a:pPr marL="0" indent="0">
              <a:buNone/>
            </a:pPr>
            <a:r>
              <a:rPr lang="en-GB" sz="2800" dirty="0" smtClean="0"/>
              <a:t>Travelers </a:t>
            </a:r>
            <a:r>
              <a:rPr lang="en-GB" sz="2800" dirty="0"/>
              <a:t>had made decisions about conduct of the case, and had declined to reveal extent of under insurance</a:t>
            </a:r>
          </a:p>
          <a:p>
            <a:endParaRPr lang="en-GB" dirty="0"/>
          </a:p>
        </p:txBody>
      </p:sp>
    </p:spTree>
    <p:extLst>
      <p:ext uri="{BB962C8B-B14F-4D97-AF65-F5344CB8AC3E}">
        <p14:creationId xmlns:p14="http://schemas.microsoft.com/office/powerpoint/2010/main" val="164196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Non-party costs orders</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sz="3800" b="1" dirty="0" smtClean="0"/>
              <a:t>Jurisdiction </a:t>
            </a:r>
            <a:r>
              <a:rPr lang="en-GB" sz="3800" b="1" dirty="0"/>
              <a:t>established in earlier cases </a:t>
            </a:r>
            <a:r>
              <a:rPr lang="en-GB" sz="3800" b="1" dirty="0" smtClean="0"/>
              <a:t> - </a:t>
            </a:r>
            <a:r>
              <a:rPr lang="en-GB" sz="3800" b="1" i="1" dirty="0" smtClean="0"/>
              <a:t>TGA </a:t>
            </a:r>
            <a:r>
              <a:rPr lang="en-GB" sz="3800" b="1" i="1" dirty="0"/>
              <a:t>Chapman v Christopher </a:t>
            </a:r>
            <a:r>
              <a:rPr lang="en-GB" sz="3800" b="1" dirty="0"/>
              <a:t>(1998), as clarified by </a:t>
            </a:r>
            <a:r>
              <a:rPr lang="en-GB" sz="3800" b="1" i="1" dirty="0"/>
              <a:t>Citibank SA v Excess Insurance Co Ltd </a:t>
            </a:r>
            <a:r>
              <a:rPr lang="en-GB" sz="3800" b="1" dirty="0"/>
              <a:t>(1998) and </a:t>
            </a:r>
            <a:r>
              <a:rPr lang="en-GB" sz="3800" b="1" i="1" dirty="0"/>
              <a:t>Cormack v Excess Insurance Co Ltd</a:t>
            </a:r>
            <a:r>
              <a:rPr lang="en-GB" sz="3800" b="1" dirty="0"/>
              <a:t> (CA 2000).  </a:t>
            </a:r>
            <a:endParaRPr lang="en-GB" sz="3800" b="1" dirty="0" smtClean="0"/>
          </a:p>
          <a:p>
            <a:pPr marL="0" indent="0">
              <a:buNone/>
            </a:pPr>
            <a:r>
              <a:rPr lang="en-GB" dirty="0"/>
              <a:t> </a:t>
            </a:r>
          </a:p>
          <a:p>
            <a:pPr marL="0" indent="0">
              <a:spcAft>
                <a:spcPts val="1200"/>
              </a:spcAft>
              <a:buNone/>
            </a:pPr>
            <a:r>
              <a:rPr lang="en-GB" dirty="0" smtClean="0"/>
              <a:t>Five </a:t>
            </a:r>
            <a:r>
              <a:rPr lang="en-GB" dirty="0"/>
              <a:t>factors which must be present before </a:t>
            </a:r>
            <a:r>
              <a:rPr lang="en-GB" dirty="0" smtClean="0"/>
              <a:t>appropriate </a:t>
            </a:r>
            <a:r>
              <a:rPr lang="en-GB" dirty="0"/>
              <a:t>to order the defendant’s insurers to pay the claimant's costs:</a:t>
            </a:r>
          </a:p>
          <a:p>
            <a:pPr marL="514350" lvl="0" indent="-514350" fontAlgn="base">
              <a:buFont typeface="+mj-lt"/>
              <a:buAutoNum type="arabicPeriod"/>
            </a:pPr>
            <a:r>
              <a:rPr lang="en-GB" dirty="0" smtClean="0"/>
              <a:t>The </a:t>
            </a:r>
            <a:r>
              <a:rPr lang="en-GB" dirty="0"/>
              <a:t>insurers funded the defence.</a:t>
            </a:r>
          </a:p>
          <a:p>
            <a:pPr marL="514350" lvl="0" indent="-514350" fontAlgn="base">
              <a:buFont typeface="+mj-lt"/>
              <a:buAutoNum type="arabicPeriod"/>
            </a:pPr>
            <a:r>
              <a:rPr lang="en-GB" dirty="0" smtClean="0"/>
              <a:t>The </a:t>
            </a:r>
            <a:r>
              <a:rPr lang="en-GB" dirty="0"/>
              <a:t>defence failed in its entirety.</a:t>
            </a:r>
          </a:p>
          <a:p>
            <a:pPr marL="514350" lvl="0" indent="-514350" fontAlgn="base">
              <a:buFont typeface="+mj-lt"/>
              <a:buAutoNum type="arabicPeriod"/>
            </a:pPr>
            <a:r>
              <a:rPr lang="en-GB" dirty="0" smtClean="0"/>
              <a:t>The </a:t>
            </a:r>
            <a:r>
              <a:rPr lang="en-GB" dirty="0"/>
              <a:t>insurers, rather than the defendant, determined to defend the claim.</a:t>
            </a:r>
          </a:p>
          <a:p>
            <a:pPr marL="514350" lvl="0" indent="-514350" fontAlgn="base">
              <a:buFont typeface="+mj-lt"/>
              <a:buAutoNum type="arabicPeriod"/>
            </a:pPr>
            <a:r>
              <a:rPr lang="en-GB" dirty="0" smtClean="0"/>
              <a:t>The </a:t>
            </a:r>
            <a:r>
              <a:rPr lang="en-GB" dirty="0"/>
              <a:t>insurers had the conduct and control of the litigation.</a:t>
            </a:r>
          </a:p>
          <a:p>
            <a:pPr marL="514350" lvl="0" indent="-514350" fontAlgn="base">
              <a:buFont typeface="+mj-lt"/>
              <a:buAutoNum type="arabicPeriod"/>
            </a:pPr>
            <a:r>
              <a:rPr lang="en-GB" dirty="0"/>
              <a:t>T</a:t>
            </a:r>
            <a:r>
              <a:rPr lang="en-GB" dirty="0" smtClean="0"/>
              <a:t>he </a:t>
            </a:r>
            <a:r>
              <a:rPr lang="en-GB" dirty="0"/>
              <a:t>insurers fought the claim exclusively (or predominantly) to defend their own interests</a:t>
            </a:r>
            <a:r>
              <a:rPr lang="en-GB" dirty="0" smtClean="0"/>
              <a:t>.</a:t>
            </a:r>
          </a:p>
          <a:p>
            <a:pPr marL="0" lvl="0" indent="0" fontAlgn="base">
              <a:buNone/>
            </a:pPr>
            <a:r>
              <a:rPr lang="en-GB" dirty="0"/>
              <a:t>	</a:t>
            </a:r>
          </a:p>
          <a:p>
            <a:pPr marL="0" indent="0">
              <a:buNone/>
            </a:pPr>
            <a:endParaRPr lang="en-GB" dirty="0"/>
          </a:p>
        </p:txBody>
      </p:sp>
    </p:spTree>
    <p:extLst>
      <p:ext uri="{BB962C8B-B14F-4D97-AF65-F5344CB8AC3E}">
        <p14:creationId xmlns:p14="http://schemas.microsoft.com/office/powerpoint/2010/main" val="346431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Non-party costs orders</a:t>
            </a:r>
            <a:endParaRPr lang="en-GB" dirty="0"/>
          </a:p>
        </p:txBody>
      </p:sp>
      <p:sp>
        <p:nvSpPr>
          <p:cNvPr id="3" name="Content Placeholder 2"/>
          <p:cNvSpPr>
            <a:spLocks noGrp="1"/>
          </p:cNvSpPr>
          <p:nvPr>
            <p:ph idx="1"/>
          </p:nvPr>
        </p:nvSpPr>
        <p:spPr/>
        <p:txBody>
          <a:bodyPr>
            <a:normAutofit fontScale="62500" lnSpcReduction="20000"/>
          </a:bodyPr>
          <a:lstStyle/>
          <a:p>
            <a:r>
              <a:rPr lang="en-GB" dirty="0"/>
              <a:t>Only likely to be present in a relatively rare class of cases in the context of liability insurance.  </a:t>
            </a:r>
          </a:p>
          <a:p>
            <a:pPr marL="0" indent="0">
              <a:buNone/>
            </a:pPr>
            <a:r>
              <a:rPr lang="en-GB" dirty="0"/>
              <a:t> </a:t>
            </a:r>
          </a:p>
          <a:p>
            <a:pPr marL="0" indent="0">
              <a:spcAft>
                <a:spcPts val="1200"/>
              </a:spcAft>
              <a:buNone/>
            </a:pPr>
            <a:r>
              <a:rPr lang="en-GB" b="1" dirty="0" smtClean="0"/>
              <a:t>NB:</a:t>
            </a:r>
            <a:r>
              <a:rPr lang="en-GB" dirty="0" smtClean="0"/>
              <a:t> </a:t>
            </a:r>
            <a:endParaRPr lang="en-GB" dirty="0"/>
          </a:p>
          <a:p>
            <a:r>
              <a:rPr lang="en-GB" dirty="0"/>
              <a:t>If insured insolvent - order is more likely </a:t>
            </a:r>
          </a:p>
          <a:p>
            <a:r>
              <a:rPr lang="en-GB" dirty="0"/>
              <a:t>Exclusivity of self-interest is not necessary.  </a:t>
            </a:r>
          </a:p>
          <a:p>
            <a:r>
              <a:rPr lang="en-GB" dirty="0"/>
              <a:t>Proof of conduct causing additional costs required</a:t>
            </a:r>
          </a:p>
          <a:p>
            <a:r>
              <a:rPr lang="en-GB" dirty="0"/>
              <a:t>No duty on a defendant's insurer to disclose a cover limit to the claimant. </a:t>
            </a:r>
          </a:p>
          <a:p>
            <a:r>
              <a:rPr lang="en-GB" dirty="0"/>
              <a:t>In cases of professional indemnity, it is generally less likely to be appropriate to make an order for costs against the insurers. </a:t>
            </a:r>
          </a:p>
          <a:p>
            <a:r>
              <a:rPr lang="en-GB" dirty="0"/>
              <a:t>A split trial in professional indemnity cases may make an order more likely (</a:t>
            </a:r>
            <a:r>
              <a:rPr lang="en-GB" i="1" dirty="0"/>
              <a:t>Citibank</a:t>
            </a:r>
            <a:r>
              <a:rPr lang="en-GB" dirty="0"/>
              <a:t>);</a:t>
            </a:r>
          </a:p>
          <a:p>
            <a:pPr lvl="0"/>
            <a:r>
              <a:rPr lang="en-GB" dirty="0"/>
              <a:t>Joint retainer needs to be clear</a:t>
            </a:r>
          </a:p>
        </p:txBody>
      </p:sp>
    </p:spTree>
    <p:extLst>
      <p:ext uri="{BB962C8B-B14F-4D97-AF65-F5344CB8AC3E}">
        <p14:creationId xmlns:p14="http://schemas.microsoft.com/office/powerpoint/2010/main" val="4004436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 – When things go wrong</a:t>
            </a:r>
            <a:endParaRPr lang="en-GB" dirty="0"/>
          </a:p>
        </p:txBody>
      </p:sp>
      <p:pic>
        <p:nvPicPr>
          <p:cNvPr id="4" name="Content Placeholder 3"/>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97357"/>
            <a:ext cx="7717536" cy="3738067"/>
          </a:xfrm>
        </p:spPr>
      </p:pic>
    </p:spTree>
    <p:extLst>
      <p:ext uri="{BB962C8B-B14F-4D97-AF65-F5344CB8AC3E}">
        <p14:creationId xmlns:p14="http://schemas.microsoft.com/office/powerpoint/2010/main" val="278464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Mills &amp; Reeve Insurance Sector</a:t>
            </a:r>
            <a:endParaRPr lang="en-GB" dirty="0"/>
          </a:p>
        </p:txBody>
      </p:sp>
      <p:sp>
        <p:nvSpPr>
          <p:cNvPr id="3" name="Content Placeholder 2"/>
          <p:cNvSpPr>
            <a:spLocks noGrp="1"/>
          </p:cNvSpPr>
          <p:nvPr>
            <p:ph idx="1"/>
          </p:nvPr>
        </p:nvSpPr>
        <p:spPr/>
        <p:txBody>
          <a:bodyPr>
            <a:normAutofit fontScale="92500" lnSpcReduction="20000"/>
          </a:bodyPr>
          <a:lstStyle/>
          <a:p>
            <a:pPr lvl="0" eaLnBrk="0" hangingPunct="0">
              <a:defRPr/>
            </a:pPr>
            <a:r>
              <a:rPr lang="en-GB" altLang="en-US" sz="2000" dirty="0"/>
              <a:t>In 5 offices – Birmingham, Leeds, London, Manchester and Norwich</a:t>
            </a:r>
          </a:p>
          <a:p>
            <a:pPr lvl="0" eaLnBrk="0" hangingPunct="0">
              <a:defRPr/>
            </a:pPr>
            <a:r>
              <a:rPr lang="en-GB" altLang="en-US" sz="2000" dirty="0"/>
              <a:t>Sector</a:t>
            </a:r>
          </a:p>
          <a:p>
            <a:pPr lvl="1" eaLnBrk="0" hangingPunct="0">
              <a:defRPr/>
            </a:pPr>
            <a:r>
              <a:rPr lang="en-GB" altLang="en-US" sz="2000" dirty="0"/>
              <a:t>13 partners </a:t>
            </a:r>
          </a:p>
          <a:p>
            <a:pPr lvl="1" eaLnBrk="0" hangingPunct="0">
              <a:defRPr/>
            </a:pPr>
            <a:r>
              <a:rPr lang="en-GB" altLang="en-US" sz="2000" dirty="0"/>
              <a:t>43 fee earners </a:t>
            </a:r>
          </a:p>
          <a:p>
            <a:pPr lvl="0" eaLnBrk="0" hangingPunct="0">
              <a:defRPr/>
            </a:pPr>
            <a:r>
              <a:rPr lang="en-GB" altLang="en-US" sz="2000" dirty="0"/>
              <a:t>Eastern Region</a:t>
            </a:r>
          </a:p>
          <a:p>
            <a:pPr lvl="1" eaLnBrk="0" hangingPunct="0">
              <a:defRPr/>
            </a:pPr>
            <a:r>
              <a:rPr lang="en-GB" altLang="en-US" sz="2000" dirty="0"/>
              <a:t>2 partners</a:t>
            </a:r>
          </a:p>
          <a:p>
            <a:pPr lvl="1" eaLnBrk="0" hangingPunct="0">
              <a:defRPr/>
            </a:pPr>
            <a:r>
              <a:rPr lang="en-GB" altLang="en-US" sz="2000" dirty="0"/>
              <a:t>1 principal </a:t>
            </a:r>
            <a:r>
              <a:rPr lang="en-GB" altLang="en-US" sz="2000" dirty="0" smtClean="0"/>
              <a:t>associate</a:t>
            </a:r>
            <a:endParaRPr lang="en-GB" altLang="en-US" sz="2000" dirty="0"/>
          </a:p>
          <a:p>
            <a:pPr lvl="1" eaLnBrk="0" hangingPunct="0">
              <a:defRPr/>
            </a:pPr>
            <a:r>
              <a:rPr lang="en-GB" altLang="en-US" sz="2000" dirty="0"/>
              <a:t>2 senior associates </a:t>
            </a:r>
          </a:p>
          <a:p>
            <a:pPr lvl="1" eaLnBrk="0" hangingPunct="0">
              <a:defRPr/>
            </a:pPr>
            <a:r>
              <a:rPr lang="en-GB" altLang="en-US" sz="2000" dirty="0"/>
              <a:t>1 associate</a:t>
            </a:r>
          </a:p>
          <a:p>
            <a:pPr lvl="1" eaLnBrk="0" hangingPunct="0">
              <a:defRPr/>
            </a:pPr>
            <a:r>
              <a:rPr lang="en-GB" altLang="en-US" sz="2000" dirty="0"/>
              <a:t>3 members of Claims Handling Unit</a:t>
            </a:r>
          </a:p>
          <a:p>
            <a:endParaRPr lang="en-GB" dirty="0" smtClean="0"/>
          </a:p>
          <a:p>
            <a:pPr marL="0" indent="0">
              <a:buNone/>
            </a:pPr>
            <a:endParaRPr lang="en-GB" dirty="0"/>
          </a:p>
        </p:txBody>
      </p:sp>
    </p:spTree>
    <p:extLst>
      <p:ext uri="{BB962C8B-B14F-4D97-AF65-F5344CB8AC3E}">
        <p14:creationId xmlns:p14="http://schemas.microsoft.com/office/powerpoint/2010/main" val="3897125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80" y="0"/>
            <a:ext cx="8643600" cy="857250"/>
          </a:xfrm>
        </p:spPr>
        <p:txBody>
          <a:bodyPr/>
          <a:lstStyle/>
          <a:p>
            <a:r>
              <a:rPr lang="en-GB" dirty="0" smtClean="0"/>
              <a:t>GDPR – When things go wrong</a:t>
            </a:r>
            <a:endParaRPr lang="en-GB" dirty="0"/>
          </a:p>
        </p:txBody>
      </p:sp>
      <p:sp>
        <p:nvSpPr>
          <p:cNvPr id="3" name="Content Placeholder 2"/>
          <p:cNvSpPr>
            <a:spLocks noGrp="1"/>
          </p:cNvSpPr>
          <p:nvPr>
            <p:ph idx="1"/>
          </p:nvPr>
        </p:nvSpPr>
        <p:spPr>
          <a:xfrm>
            <a:off x="68580" y="815340"/>
            <a:ext cx="9014460" cy="3794760"/>
          </a:xfrm>
        </p:spPr>
        <p:txBody>
          <a:bodyPr>
            <a:normAutofit/>
          </a:bodyPr>
          <a:lstStyle/>
          <a:p>
            <a:pPr marL="0" indent="0" algn="ctr">
              <a:buNone/>
            </a:pPr>
            <a:endParaRPr lang="en-GB" i="1" dirty="0" smtClean="0"/>
          </a:p>
          <a:p>
            <a:pPr marL="0" indent="0">
              <a:spcAft>
                <a:spcPts val="1200"/>
              </a:spcAft>
              <a:buNone/>
            </a:pPr>
            <a:r>
              <a:rPr lang="en-GB" sz="2400" b="1" dirty="0" smtClean="0"/>
              <a:t>Mills &amp; Reeve GDPR </a:t>
            </a:r>
            <a:r>
              <a:rPr lang="en-GB" sz="2400" b="1" dirty="0"/>
              <a:t>Hub</a:t>
            </a:r>
          </a:p>
          <a:p>
            <a:r>
              <a:rPr lang="en-GB" sz="2000" dirty="0"/>
              <a:t>A key principle in the GDPR is that data controllers need to process personal data lawfully, fairly and transparently.</a:t>
            </a:r>
          </a:p>
          <a:p>
            <a:r>
              <a:rPr lang="en-GB" sz="2000" u="sng" dirty="0">
                <a:hlinkClick r:id="rId3"/>
              </a:rPr>
              <a:t>https://www.mills-reeve.com/gdpr</a:t>
            </a:r>
            <a:r>
              <a:rPr lang="en-GB" sz="2000" u="sng" dirty="0" smtClean="0">
                <a:hlinkClick r:id="rId3"/>
              </a:rPr>
              <a:t>/</a:t>
            </a:r>
            <a:endParaRPr lang="en-GB" sz="2000" u="sng" dirty="0" smtClean="0"/>
          </a:p>
          <a:p>
            <a:pPr marL="0" indent="0" algn="ctr">
              <a:buNone/>
            </a:pPr>
            <a:endParaRPr lang="en-GB" sz="2000" i="1" dirty="0" smtClean="0"/>
          </a:p>
          <a:p>
            <a:pPr marL="0" indent="0" algn="ctr">
              <a:buNone/>
            </a:pPr>
            <a:r>
              <a:rPr lang="en-GB" sz="2000" i="1" dirty="0" smtClean="0"/>
              <a:t>“</a:t>
            </a:r>
            <a:r>
              <a:rPr lang="en-GB" sz="2000" i="1" dirty="0"/>
              <a:t>We prefer the carrot to the stick.” – </a:t>
            </a:r>
            <a:endParaRPr lang="en-GB" sz="2000" i="1" dirty="0" smtClean="0"/>
          </a:p>
          <a:p>
            <a:pPr marL="0" indent="0" algn="ctr">
              <a:buNone/>
            </a:pPr>
            <a:r>
              <a:rPr lang="en-GB" sz="2000" i="1" dirty="0" smtClean="0"/>
              <a:t>Information </a:t>
            </a:r>
            <a:r>
              <a:rPr lang="en-GB" sz="2000" i="1" dirty="0"/>
              <a:t>Commissioner’ Office </a:t>
            </a:r>
            <a:r>
              <a:rPr lang="en-GB" sz="2000" i="1" dirty="0" smtClean="0"/>
              <a:t>2017</a:t>
            </a:r>
          </a:p>
          <a:p>
            <a:pPr marL="0" indent="0" algn="ctr">
              <a:buNone/>
            </a:pPr>
            <a:endParaRPr lang="en-GB" sz="2900" i="1" dirty="0"/>
          </a:p>
          <a:p>
            <a:pPr marL="0" lvl="0" indent="0">
              <a:buNone/>
            </a:pPr>
            <a:endParaRPr lang="en-GB" sz="2900" dirty="0"/>
          </a:p>
        </p:txBody>
      </p:sp>
    </p:spTree>
    <p:extLst>
      <p:ext uri="{BB962C8B-B14F-4D97-AF65-F5344CB8AC3E}">
        <p14:creationId xmlns:p14="http://schemas.microsoft.com/office/powerpoint/2010/main" val="1920926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 – When things go wrong</a:t>
            </a: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r>
              <a:rPr lang="en-GB" sz="2800" b="1" dirty="0"/>
              <a:t>Insurability of administrative fines?</a:t>
            </a:r>
          </a:p>
          <a:p>
            <a:r>
              <a:rPr lang="en-GB" sz="2800" dirty="0"/>
              <a:t>Probably not – Article 83(1) GDPR</a:t>
            </a:r>
          </a:p>
          <a:p>
            <a:r>
              <a:rPr lang="en-GB" sz="2800" dirty="0"/>
              <a:t>Imposition of fines shall be </a:t>
            </a:r>
            <a:r>
              <a:rPr lang="en-GB" sz="2800" i="1" dirty="0"/>
              <a:t>“effective, proportionate and dissuasive” </a:t>
            </a:r>
            <a:r>
              <a:rPr lang="en-GB" sz="2800" dirty="0"/>
              <a:t>– so a civil sanction of a penal character</a:t>
            </a:r>
          </a:p>
          <a:p>
            <a:pPr marL="0" indent="0">
              <a:buNone/>
            </a:pPr>
            <a:endParaRPr lang="en-GB" sz="2800" dirty="0"/>
          </a:p>
          <a:p>
            <a:pPr marL="0" indent="0">
              <a:buNone/>
            </a:pPr>
            <a:r>
              <a:rPr lang="en-GB" sz="2800" b="1" dirty="0"/>
              <a:t>Scope of cyber cover ?</a:t>
            </a:r>
          </a:p>
          <a:p>
            <a:r>
              <a:rPr lang="en-GB" sz="2800" dirty="0"/>
              <a:t>Article 82 (1) – data subject can claim compensation for breach of the GDPR, including a personal data breach, even if arises from accidental loss</a:t>
            </a:r>
          </a:p>
          <a:p>
            <a:r>
              <a:rPr lang="en-GB" sz="2800" dirty="0"/>
              <a:t>Does the cyber policy cover anything other than “attacks” resulting in loss ?</a:t>
            </a:r>
          </a:p>
          <a:p>
            <a:pPr marL="0" indent="0">
              <a:buNone/>
            </a:pPr>
            <a:endParaRPr lang="en-GB" sz="2800" dirty="0"/>
          </a:p>
          <a:p>
            <a:pPr marL="0" indent="0">
              <a:buNone/>
            </a:pPr>
            <a:r>
              <a:rPr lang="en-GB" sz="2800" b="1" dirty="0"/>
              <a:t>Potential pitfalls for cyber cover:</a:t>
            </a:r>
          </a:p>
          <a:p>
            <a:pPr lvl="0"/>
            <a:r>
              <a:rPr lang="en-GB" sz="2800" dirty="0"/>
              <a:t>Exclusion clauses – eg terrorism exclusion clause “an act committed for political, religious, ideological or similar purposes including the intention to influence any government and/or to put the public, or any section of the public, in fear</a:t>
            </a:r>
          </a:p>
          <a:p>
            <a:r>
              <a:rPr lang="en-GB" sz="2800" dirty="0"/>
              <a:t>Would that apply to a data breach perpetrated in order unlawfully to obtain information to assist a political campaign </a:t>
            </a:r>
            <a:r>
              <a:rPr lang="en-GB" sz="2800" dirty="0" smtClean="0"/>
              <a:t>?</a:t>
            </a:r>
            <a:endParaRPr lang="en-GB" dirty="0"/>
          </a:p>
        </p:txBody>
      </p:sp>
    </p:spTree>
    <p:extLst>
      <p:ext uri="{BB962C8B-B14F-4D97-AF65-F5344CB8AC3E}">
        <p14:creationId xmlns:p14="http://schemas.microsoft.com/office/powerpoint/2010/main" val="1523707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60" y="150660"/>
            <a:ext cx="8643600" cy="857250"/>
          </a:xfrm>
        </p:spPr>
        <p:txBody>
          <a:bodyPr/>
          <a:lstStyle/>
          <a:p>
            <a:r>
              <a:rPr lang="en-GB" dirty="0" smtClean="0"/>
              <a:t>GDPR – When things go wrong</a:t>
            </a:r>
            <a:endParaRPr lang="en-GB" dirty="0"/>
          </a:p>
        </p:txBody>
      </p:sp>
      <p:sp>
        <p:nvSpPr>
          <p:cNvPr id="3" name="Content Placeholder 2"/>
          <p:cNvSpPr>
            <a:spLocks noGrp="1"/>
          </p:cNvSpPr>
          <p:nvPr>
            <p:ph idx="1"/>
          </p:nvPr>
        </p:nvSpPr>
        <p:spPr/>
        <p:txBody>
          <a:bodyPr/>
          <a:lstStyle/>
          <a:p>
            <a:pPr marL="0" indent="0">
              <a:buNone/>
            </a:pPr>
            <a:r>
              <a:rPr lang="en-GB" b="1" dirty="0" smtClean="0"/>
              <a:t>Brokers </a:t>
            </a:r>
            <a:r>
              <a:rPr lang="en-GB" b="1" dirty="0"/>
              <a:t>and insurers beware</a:t>
            </a:r>
            <a:r>
              <a:rPr lang="en-GB" b="1" dirty="0" smtClean="0"/>
              <a:t>!</a:t>
            </a:r>
          </a:p>
          <a:p>
            <a:pPr marL="0" indent="0">
              <a:buNone/>
            </a:pPr>
            <a:endParaRPr lang="en-GB" b="1" dirty="0"/>
          </a:p>
          <a:p>
            <a:pPr marL="0" indent="0">
              <a:buNone/>
            </a:pPr>
            <a:r>
              <a:rPr lang="en-GB" sz="2000" dirty="0"/>
              <a:t>Review policies to check they provide necessary cover both for the costs of an ICO or other regulatory investigation and the full range of civil claims </a:t>
            </a:r>
          </a:p>
          <a:p>
            <a:endParaRPr lang="en-GB" dirty="0"/>
          </a:p>
        </p:txBody>
      </p:sp>
    </p:spTree>
    <p:extLst>
      <p:ext uri="{BB962C8B-B14F-4D97-AF65-F5344CB8AC3E}">
        <p14:creationId xmlns:p14="http://schemas.microsoft.com/office/powerpoint/2010/main" val="3617864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0"/>
            <a:ext cx="8643600" cy="857250"/>
          </a:xfrm>
        </p:spPr>
        <p:txBody>
          <a:bodyPr/>
          <a:lstStyle/>
          <a:p>
            <a:r>
              <a:rPr lang="en-GB" dirty="0" smtClean="0"/>
              <a:t>Civil Liability Bill</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9616" y="843760"/>
            <a:ext cx="5909481" cy="363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425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5" y="95097"/>
            <a:ext cx="8643600" cy="857250"/>
          </a:xfrm>
        </p:spPr>
        <p:txBody>
          <a:bodyPr/>
          <a:lstStyle/>
          <a:p>
            <a:r>
              <a:rPr lang="en-GB" dirty="0" smtClean="0"/>
              <a:t>Civil Liability Bill</a:t>
            </a:r>
            <a:endParaRPr lang="en-GB" dirty="0"/>
          </a:p>
        </p:txBody>
      </p:sp>
      <p:sp>
        <p:nvSpPr>
          <p:cNvPr id="3" name="Content Placeholder 2"/>
          <p:cNvSpPr>
            <a:spLocks noGrp="1"/>
          </p:cNvSpPr>
          <p:nvPr>
            <p:ph idx="1"/>
          </p:nvPr>
        </p:nvSpPr>
        <p:spPr>
          <a:xfrm>
            <a:off x="274860" y="1061040"/>
            <a:ext cx="8643600" cy="3663360"/>
          </a:xfrm>
        </p:spPr>
        <p:txBody>
          <a:bodyPr>
            <a:normAutofit fontScale="55000" lnSpcReduction="20000"/>
          </a:bodyPr>
          <a:lstStyle/>
          <a:p>
            <a:pPr marL="0" indent="0">
              <a:spcAft>
                <a:spcPts val="1200"/>
              </a:spcAft>
              <a:buNone/>
            </a:pPr>
            <a:r>
              <a:rPr lang="en-GB" sz="4400" b="1" dirty="0" smtClean="0"/>
              <a:t>Reform of Road Traffic Accident Injury claims</a:t>
            </a:r>
            <a:r>
              <a:rPr lang="en-GB" sz="4400" dirty="0" smtClean="0"/>
              <a:t> </a:t>
            </a:r>
          </a:p>
          <a:p>
            <a:pPr marL="0" indent="0">
              <a:buNone/>
            </a:pPr>
            <a:r>
              <a:rPr lang="en-GB" dirty="0" smtClean="0"/>
              <a:t>Tariff </a:t>
            </a:r>
            <a:r>
              <a:rPr lang="en-GB" dirty="0"/>
              <a:t>for soft tissue injury, £5000 small claims limit (96% of RTA claims</a:t>
            </a:r>
            <a:r>
              <a:rPr lang="en-GB" dirty="0" smtClean="0"/>
              <a:t>)</a:t>
            </a:r>
          </a:p>
          <a:p>
            <a:pPr marL="0" indent="0">
              <a:buNone/>
            </a:pPr>
            <a:endParaRPr lang="en-GB" dirty="0"/>
          </a:p>
          <a:p>
            <a:r>
              <a:rPr lang="en-GB" dirty="0"/>
              <a:t>Example: maximum fixed tariff for whiplash and symptoms </a:t>
            </a:r>
          </a:p>
          <a:p>
            <a:r>
              <a:rPr lang="en-GB" dirty="0"/>
              <a:t>up to 24 months = £3,725</a:t>
            </a:r>
          </a:p>
          <a:p>
            <a:r>
              <a:rPr lang="en-GB" dirty="0"/>
              <a:t>less than 3 months = £225</a:t>
            </a:r>
          </a:p>
          <a:p>
            <a:r>
              <a:rPr lang="en-GB" dirty="0"/>
              <a:t>up to 6 months = £450</a:t>
            </a:r>
          </a:p>
          <a:p>
            <a:r>
              <a:rPr lang="en-GB" dirty="0"/>
              <a:t>up to 9 months = £765</a:t>
            </a:r>
          </a:p>
          <a:p>
            <a:r>
              <a:rPr lang="en-GB" dirty="0"/>
              <a:t>Whiplash = sprain, strain, tear or rupture of one or more muscles, tendons, ligaments in the back or neck. Effects may include…pain in the neck, back, shoulders or arms, reduced mobility in the neck, back or shoulders, headaches, muscle spasms, or a swelling in the neck</a:t>
            </a:r>
            <a:r>
              <a:rPr lang="en-GB" dirty="0" smtClean="0"/>
              <a:t>.</a:t>
            </a:r>
          </a:p>
          <a:p>
            <a:pPr marL="0" indent="0">
              <a:buNone/>
            </a:pPr>
            <a:endParaRPr lang="en-GB" dirty="0"/>
          </a:p>
          <a:p>
            <a:pPr marL="0" indent="0">
              <a:buNone/>
            </a:pPr>
            <a:r>
              <a:rPr lang="en-GB" dirty="0" smtClean="0"/>
              <a:t>And</a:t>
            </a:r>
          </a:p>
          <a:p>
            <a:pPr marL="0" indent="0">
              <a:buNone/>
            </a:pPr>
            <a:endParaRPr lang="en-GB" dirty="0"/>
          </a:p>
          <a:p>
            <a:r>
              <a:rPr lang="en-GB" dirty="0"/>
              <a:t>The discount </a:t>
            </a:r>
            <a:r>
              <a:rPr lang="en-GB" dirty="0" smtClean="0"/>
              <a:t>rate</a:t>
            </a:r>
            <a:endParaRPr lang="en-GB" dirty="0"/>
          </a:p>
        </p:txBody>
      </p:sp>
    </p:spTree>
    <p:extLst>
      <p:ext uri="{BB962C8B-B14F-4D97-AF65-F5344CB8AC3E}">
        <p14:creationId xmlns:p14="http://schemas.microsoft.com/office/powerpoint/2010/main" val="355816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 Liability Bill</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Discount rate - previous </a:t>
            </a:r>
            <a:r>
              <a:rPr lang="en-GB" dirty="0"/>
              <a:t>assumption </a:t>
            </a:r>
            <a:r>
              <a:rPr lang="en-GB" dirty="0" smtClean="0"/>
              <a:t>was:</a:t>
            </a:r>
          </a:p>
          <a:p>
            <a:pPr marL="0" indent="0">
              <a:buNone/>
            </a:pPr>
            <a:endParaRPr lang="en-GB" dirty="0"/>
          </a:p>
          <a:p>
            <a:pPr marL="0" indent="0">
              <a:buNone/>
            </a:pPr>
            <a:r>
              <a:rPr lang="en-GB" dirty="0" smtClean="0"/>
              <a:t>Investment </a:t>
            </a:r>
            <a:r>
              <a:rPr lang="en-GB" dirty="0"/>
              <a:t>in very low risk </a:t>
            </a:r>
            <a:r>
              <a:rPr lang="en-GB" dirty="0" smtClean="0"/>
              <a:t>investments</a:t>
            </a:r>
          </a:p>
          <a:p>
            <a:pPr marL="0" indent="0">
              <a:buNone/>
            </a:pPr>
            <a:endParaRPr lang="en-GB" dirty="0"/>
          </a:p>
          <a:p>
            <a:pPr marL="0" indent="0">
              <a:buNone/>
            </a:pPr>
            <a:r>
              <a:rPr lang="en-GB" dirty="0"/>
              <a:t>Now </a:t>
            </a:r>
            <a:r>
              <a:rPr lang="en-GB" dirty="0" smtClean="0"/>
              <a:t>is:</a:t>
            </a:r>
          </a:p>
          <a:p>
            <a:pPr marL="0" indent="0">
              <a:buNone/>
            </a:pPr>
            <a:endParaRPr lang="en-GB" dirty="0" smtClean="0"/>
          </a:p>
          <a:p>
            <a:pPr marL="0" indent="0">
              <a:buNone/>
            </a:pPr>
            <a:r>
              <a:rPr lang="en-GB" b="1" i="1" dirty="0" smtClean="0"/>
              <a:t>“More </a:t>
            </a:r>
            <a:r>
              <a:rPr lang="en-GB" b="1" i="1" dirty="0"/>
              <a:t>risk than a very low level of risk but less risk than a prudent and properly advised </a:t>
            </a:r>
            <a:r>
              <a:rPr lang="en-GB" b="1" i="1" dirty="0" smtClean="0"/>
              <a:t>investor”</a:t>
            </a:r>
          </a:p>
          <a:p>
            <a:pPr marL="0" indent="0">
              <a:buNone/>
            </a:pPr>
            <a:endParaRPr lang="en-GB" dirty="0"/>
          </a:p>
          <a:p>
            <a:pPr marL="0" indent="0">
              <a:buNone/>
            </a:pPr>
            <a:r>
              <a:rPr lang="en-GB" dirty="0" smtClean="0"/>
              <a:t>First </a:t>
            </a:r>
            <a:r>
              <a:rPr lang="en-GB" dirty="0"/>
              <a:t>review of discount rate must take place within 90 days of coming into force and be reviewed every three years involving an expert panel</a:t>
            </a:r>
          </a:p>
          <a:p>
            <a:endParaRPr lang="en-GB" dirty="0"/>
          </a:p>
        </p:txBody>
      </p:sp>
    </p:spTree>
    <p:extLst>
      <p:ext uri="{BB962C8B-B14F-4D97-AF65-F5344CB8AC3E}">
        <p14:creationId xmlns:p14="http://schemas.microsoft.com/office/powerpoint/2010/main" val="2581389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 Liability Bill</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1745" y="1274763"/>
            <a:ext cx="6685273"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09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 Liability Bill</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3040" y="1120140"/>
            <a:ext cx="6012575" cy="332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22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 Insurance Directive</a:t>
            </a:r>
            <a:endParaRPr lang="en-GB" dirty="0"/>
          </a:p>
        </p:txBody>
      </p:sp>
      <p:sp>
        <p:nvSpPr>
          <p:cNvPr id="3" name="Content Placeholder 2"/>
          <p:cNvSpPr>
            <a:spLocks noGrp="1"/>
          </p:cNvSpPr>
          <p:nvPr>
            <p:ph idx="1"/>
          </p:nvPr>
        </p:nvSpPr>
        <p:spPr>
          <a:xfrm>
            <a:off x="219456" y="1274399"/>
            <a:ext cx="8676144" cy="3290285"/>
          </a:xfrm>
        </p:spPr>
        <p:txBody>
          <a:bodyPr>
            <a:normAutofit fontScale="62500" lnSpcReduction="20000"/>
          </a:bodyPr>
          <a:lstStyle/>
          <a:p>
            <a:pPr marL="0" indent="0">
              <a:spcAft>
                <a:spcPts val="1200"/>
              </a:spcAft>
              <a:buNone/>
            </a:pPr>
            <a:r>
              <a:rPr lang="en-GB" sz="3800" b="1" dirty="0"/>
              <a:t>Insurance Distribution Directive (IDD</a:t>
            </a:r>
            <a:r>
              <a:rPr lang="en-GB" sz="3800" dirty="0"/>
              <a:t>)</a:t>
            </a:r>
          </a:p>
          <a:p>
            <a:r>
              <a:rPr lang="en-GB" dirty="0"/>
              <a:t>Briefing summarising the FCA implementation of the Insurance Distribution Directive including professionalism requirements.</a:t>
            </a:r>
          </a:p>
          <a:p>
            <a:r>
              <a:rPr lang="en-GB" u="sng" dirty="0">
                <a:hlinkClick r:id="rId3"/>
              </a:rPr>
              <a:t>http://www.cii.co.uk/knowledge/claims/articles/cii-briefing-insurance-distribution-directive/45831</a:t>
            </a:r>
            <a:endParaRPr lang="en-GB" dirty="0"/>
          </a:p>
          <a:p>
            <a:pPr lvl="0"/>
            <a:r>
              <a:rPr lang="en-GB" dirty="0"/>
              <a:t>The Insurance Distribution Directive (IDD) is revision of the Insurance Mediation Directive (IMD), which was introduced by the FSA in 2005. It will come into force in October 2018.</a:t>
            </a:r>
          </a:p>
          <a:p>
            <a:pPr lvl="0"/>
            <a:r>
              <a:rPr lang="en-GB" dirty="0"/>
              <a:t>The IDD introduces a new requirement for those staff that sell, advise on and transact insurance contracts for all types of insurance customers.</a:t>
            </a:r>
          </a:p>
          <a:p>
            <a:pPr lvl="0"/>
            <a:r>
              <a:rPr lang="en-GB" dirty="0"/>
              <a:t>Of particular importance is the requirement for all people within this scope to complete at least 15 hours of continuing professional development per year.</a:t>
            </a:r>
          </a:p>
          <a:p>
            <a:pPr lvl="0"/>
            <a:r>
              <a:rPr lang="en-GB" dirty="0"/>
              <a:t>The FCA and HM Treasury have begun consulting on implementing the IDD in time for the in force date.</a:t>
            </a:r>
          </a:p>
          <a:p>
            <a:endParaRPr lang="en-GB" dirty="0"/>
          </a:p>
        </p:txBody>
      </p:sp>
    </p:spTree>
    <p:extLst>
      <p:ext uri="{BB962C8B-B14F-4D97-AF65-F5344CB8AC3E}">
        <p14:creationId xmlns:p14="http://schemas.microsoft.com/office/powerpoint/2010/main" val="273518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3472" y="980238"/>
            <a:ext cx="3767328" cy="3518610"/>
          </a:xfrm>
        </p:spPr>
      </p:pic>
    </p:spTree>
    <p:extLst>
      <p:ext uri="{BB962C8B-B14F-4D97-AF65-F5344CB8AC3E}">
        <p14:creationId xmlns:p14="http://schemas.microsoft.com/office/powerpoint/2010/main" val="261281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40228" y="638866"/>
            <a:ext cx="3274695" cy="3771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60" name="Group 59"/>
          <p:cNvGrpSpPr/>
          <p:nvPr/>
        </p:nvGrpSpPr>
        <p:grpSpPr>
          <a:xfrm>
            <a:off x="1015511" y="1528032"/>
            <a:ext cx="6658231" cy="2181858"/>
            <a:chOff x="1015511" y="2037374"/>
            <a:chExt cx="6658231" cy="2909144"/>
          </a:xfrm>
        </p:grpSpPr>
        <p:sp>
          <p:nvSpPr>
            <p:cNvPr id="62" name="Freeform 61"/>
            <p:cNvSpPr/>
            <p:nvPr/>
          </p:nvSpPr>
          <p:spPr>
            <a:xfrm>
              <a:off x="2903543" y="2037374"/>
              <a:ext cx="2904864" cy="2904864"/>
            </a:xfrm>
            <a:custGeom>
              <a:avLst/>
              <a:gdLst>
                <a:gd name="connsiteX0" fmla="*/ 0 w 2904864"/>
                <a:gd name="connsiteY0" fmla="*/ 1452432 h 2904864"/>
                <a:gd name="connsiteX1" fmla="*/ 1452432 w 2904864"/>
                <a:gd name="connsiteY1" fmla="*/ 0 h 2904864"/>
                <a:gd name="connsiteX2" fmla="*/ 2904864 w 2904864"/>
                <a:gd name="connsiteY2" fmla="*/ 1452432 h 2904864"/>
                <a:gd name="connsiteX3" fmla="*/ 1452432 w 2904864"/>
                <a:gd name="connsiteY3" fmla="*/ 2904864 h 2904864"/>
                <a:gd name="connsiteX4" fmla="*/ 0 w 2904864"/>
                <a:gd name="connsiteY4" fmla="*/ 1452432 h 290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864" h="2904864">
                  <a:moveTo>
                    <a:pt x="0" y="1452432"/>
                  </a:moveTo>
                  <a:cubicBezTo>
                    <a:pt x="0" y="650276"/>
                    <a:pt x="650276" y="0"/>
                    <a:pt x="1452432" y="0"/>
                  </a:cubicBezTo>
                  <a:cubicBezTo>
                    <a:pt x="2254588" y="0"/>
                    <a:pt x="2904864" y="650276"/>
                    <a:pt x="2904864" y="1452432"/>
                  </a:cubicBezTo>
                  <a:cubicBezTo>
                    <a:pt x="2904864" y="2254588"/>
                    <a:pt x="2254588" y="2904864"/>
                    <a:pt x="1452432" y="2904864"/>
                  </a:cubicBezTo>
                  <a:cubicBezTo>
                    <a:pt x="650276" y="2904864"/>
                    <a:pt x="0" y="2254588"/>
                    <a:pt x="0" y="145243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8107" tIns="438107" rIns="438107" bIns="438107" numCol="1" spcCol="1270" anchor="ctr" anchorCtr="0">
              <a:noAutofit/>
            </a:bodyPr>
            <a:lstStyle/>
            <a:p>
              <a:pPr algn="ctr" defTabSz="444500">
                <a:lnSpc>
                  <a:spcPct val="90000"/>
                </a:lnSpc>
                <a:spcBef>
                  <a:spcPct val="0"/>
                </a:spcBef>
                <a:spcAft>
                  <a:spcPct val="35000"/>
                </a:spcAft>
              </a:pPr>
              <a:r>
                <a:rPr lang="en-GB" sz="1000" b="1" dirty="0" smtClean="0">
                  <a:solidFill>
                    <a:srgbClr val="FFFFFF"/>
                  </a:solidFill>
                </a:rPr>
                <a:t>CLAIMS </a:t>
              </a:r>
            </a:p>
            <a:p>
              <a:pPr algn="ctr" defTabSz="444500">
                <a:lnSpc>
                  <a:spcPct val="90000"/>
                </a:lnSpc>
                <a:spcBef>
                  <a:spcPct val="0"/>
                </a:spcBef>
                <a:spcAft>
                  <a:spcPct val="35000"/>
                </a:spcAft>
              </a:pPr>
              <a:r>
                <a:rPr lang="en-GB" sz="1000" b="1" dirty="0" smtClean="0">
                  <a:solidFill>
                    <a:srgbClr val="FFFFFF"/>
                  </a:solidFill>
                </a:rPr>
                <a:t>&amp;</a:t>
              </a:r>
            </a:p>
            <a:p>
              <a:pPr algn="ctr" defTabSz="444500">
                <a:lnSpc>
                  <a:spcPct val="90000"/>
                </a:lnSpc>
                <a:spcBef>
                  <a:spcPct val="0"/>
                </a:spcBef>
                <a:spcAft>
                  <a:spcPct val="35000"/>
                </a:spcAft>
              </a:pPr>
              <a:r>
                <a:rPr lang="en-GB" sz="1000" b="1" dirty="0" smtClean="0">
                  <a:solidFill>
                    <a:srgbClr val="FFFFFF"/>
                  </a:solidFill>
                </a:rPr>
                <a:t>DISPUTES</a:t>
              </a:r>
            </a:p>
          </p:txBody>
        </p:sp>
        <p:sp>
          <p:nvSpPr>
            <p:cNvPr id="63" name="Freeform 62"/>
            <p:cNvSpPr/>
            <p:nvPr/>
          </p:nvSpPr>
          <p:spPr>
            <a:xfrm>
              <a:off x="1015511" y="2213522"/>
              <a:ext cx="2751487" cy="2732996"/>
            </a:xfrm>
            <a:custGeom>
              <a:avLst/>
              <a:gdLst>
                <a:gd name="connsiteX0" fmla="*/ 0 w 2751487"/>
                <a:gd name="connsiteY0" fmla="*/ 1377167 h 2754333"/>
                <a:gd name="connsiteX1" fmla="*/ 1375744 w 2751487"/>
                <a:gd name="connsiteY1" fmla="*/ 0 h 2754333"/>
                <a:gd name="connsiteX2" fmla="*/ 2751488 w 2751487"/>
                <a:gd name="connsiteY2" fmla="*/ 1377167 h 2754333"/>
                <a:gd name="connsiteX3" fmla="*/ 1375744 w 2751487"/>
                <a:gd name="connsiteY3" fmla="*/ 2754334 h 2754333"/>
                <a:gd name="connsiteX4" fmla="*/ 0 w 2751487"/>
                <a:gd name="connsiteY4" fmla="*/ 1377167 h 275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487" h="2754333">
                  <a:moveTo>
                    <a:pt x="0" y="1377167"/>
                  </a:moveTo>
                  <a:cubicBezTo>
                    <a:pt x="0" y="616579"/>
                    <a:pt x="615942" y="0"/>
                    <a:pt x="1375744" y="0"/>
                  </a:cubicBezTo>
                  <a:cubicBezTo>
                    <a:pt x="2135546" y="0"/>
                    <a:pt x="2751488" y="616579"/>
                    <a:pt x="2751488" y="1377167"/>
                  </a:cubicBezTo>
                  <a:cubicBezTo>
                    <a:pt x="2751488" y="2137755"/>
                    <a:pt x="2135546" y="2754334"/>
                    <a:pt x="1375744" y="2754334"/>
                  </a:cubicBezTo>
                  <a:cubicBezTo>
                    <a:pt x="615942" y="2754334"/>
                    <a:pt x="0" y="2137755"/>
                    <a:pt x="0" y="1377167"/>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15646" tIns="416063" rIns="415646" bIns="416063" numCol="1" spcCol="1270" anchor="ctr" anchorCtr="0">
              <a:noAutofit/>
            </a:bodyPr>
            <a:lstStyle/>
            <a:p>
              <a:pPr algn="ctr" defTabSz="444500">
                <a:lnSpc>
                  <a:spcPct val="90000"/>
                </a:lnSpc>
                <a:spcBef>
                  <a:spcPct val="0"/>
                </a:spcBef>
                <a:spcAft>
                  <a:spcPct val="35000"/>
                </a:spcAft>
              </a:pPr>
              <a:r>
                <a:rPr lang="en-GB" sz="1000" b="1" dirty="0" smtClean="0">
                  <a:solidFill>
                    <a:srgbClr val="FFFFFF"/>
                  </a:solidFill>
                </a:rPr>
                <a:t>ADVISORY</a:t>
              </a:r>
            </a:p>
          </p:txBody>
        </p:sp>
        <p:sp>
          <p:nvSpPr>
            <p:cNvPr id="64" name="Freeform 63"/>
            <p:cNvSpPr/>
            <p:nvPr/>
          </p:nvSpPr>
          <p:spPr>
            <a:xfrm>
              <a:off x="5057288" y="2185353"/>
              <a:ext cx="2616454" cy="2682235"/>
            </a:xfrm>
            <a:custGeom>
              <a:avLst/>
              <a:gdLst>
                <a:gd name="connsiteX0" fmla="*/ 0 w 2616454"/>
                <a:gd name="connsiteY0" fmla="*/ 1341118 h 2682235"/>
                <a:gd name="connsiteX1" fmla="*/ 1308227 w 2616454"/>
                <a:gd name="connsiteY1" fmla="*/ 0 h 2682235"/>
                <a:gd name="connsiteX2" fmla="*/ 2616454 w 2616454"/>
                <a:gd name="connsiteY2" fmla="*/ 1341118 h 2682235"/>
                <a:gd name="connsiteX3" fmla="*/ 1308227 w 2616454"/>
                <a:gd name="connsiteY3" fmla="*/ 2682236 h 2682235"/>
                <a:gd name="connsiteX4" fmla="*/ 0 w 2616454"/>
                <a:gd name="connsiteY4" fmla="*/ 1341118 h 268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454" h="2682235">
                  <a:moveTo>
                    <a:pt x="0" y="1341118"/>
                  </a:moveTo>
                  <a:cubicBezTo>
                    <a:pt x="0" y="600439"/>
                    <a:pt x="585713" y="0"/>
                    <a:pt x="1308227" y="0"/>
                  </a:cubicBezTo>
                  <a:cubicBezTo>
                    <a:pt x="2030741" y="0"/>
                    <a:pt x="2616454" y="600439"/>
                    <a:pt x="2616454" y="1341118"/>
                  </a:cubicBezTo>
                  <a:cubicBezTo>
                    <a:pt x="2616454" y="2081797"/>
                    <a:pt x="2030741" y="2682236"/>
                    <a:pt x="1308227" y="2682236"/>
                  </a:cubicBezTo>
                  <a:cubicBezTo>
                    <a:pt x="585713" y="2682236"/>
                    <a:pt x="0" y="2081797"/>
                    <a:pt x="0" y="1341118"/>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95871" tIns="405504" rIns="395871" bIns="405504" numCol="1" spcCol="1270" anchor="ctr" anchorCtr="0">
              <a:noAutofit/>
            </a:bodyPr>
            <a:lstStyle/>
            <a:p>
              <a:pPr algn="ctr" defTabSz="444500">
                <a:lnSpc>
                  <a:spcPct val="90000"/>
                </a:lnSpc>
                <a:spcBef>
                  <a:spcPct val="0"/>
                </a:spcBef>
                <a:spcAft>
                  <a:spcPct val="35000"/>
                </a:spcAft>
              </a:pPr>
              <a:r>
                <a:rPr lang="en-GB" sz="1000" b="1" dirty="0" smtClean="0">
                  <a:solidFill>
                    <a:srgbClr val="FFFFFF"/>
                  </a:solidFill>
                </a:rPr>
                <a:t>COMMERCIAL</a:t>
              </a:r>
            </a:p>
          </p:txBody>
        </p:sp>
      </p:grpSp>
      <p:sp>
        <p:nvSpPr>
          <p:cNvPr id="10" name="TextBox 9"/>
          <p:cNvSpPr txBox="1"/>
          <p:nvPr/>
        </p:nvSpPr>
        <p:spPr>
          <a:xfrm>
            <a:off x="5608577" y="3823187"/>
            <a:ext cx="968535" cy="261610"/>
          </a:xfrm>
          <a:prstGeom prst="rect">
            <a:avLst/>
          </a:prstGeom>
          <a:noFill/>
        </p:spPr>
        <p:txBody>
          <a:bodyPr wrap="none" rtlCol="0">
            <a:spAutoFit/>
          </a:bodyPr>
          <a:lstStyle/>
          <a:p>
            <a:r>
              <a:rPr lang="en-GB" sz="1100" dirty="0" smtClean="0">
                <a:solidFill>
                  <a:srgbClr val="663366"/>
                </a:solidFill>
              </a:rPr>
              <a:t>Employment</a:t>
            </a:r>
            <a:endParaRPr lang="en-GB" sz="800" dirty="0">
              <a:solidFill>
                <a:srgbClr val="663366"/>
              </a:solidFill>
            </a:endParaRPr>
          </a:p>
        </p:txBody>
      </p:sp>
      <p:cxnSp>
        <p:nvCxnSpPr>
          <p:cNvPr id="12" name="Straight Arrow Connector 11"/>
          <p:cNvCxnSpPr/>
          <p:nvPr/>
        </p:nvCxnSpPr>
        <p:spPr>
          <a:xfrm flipV="1">
            <a:off x="6263843" y="3376596"/>
            <a:ext cx="0" cy="490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156606" y="3286715"/>
            <a:ext cx="651801" cy="590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47772" y="3724834"/>
            <a:ext cx="1020360" cy="769441"/>
          </a:xfrm>
          <a:prstGeom prst="rect">
            <a:avLst/>
          </a:prstGeom>
          <a:noFill/>
        </p:spPr>
        <p:txBody>
          <a:bodyPr wrap="square" rtlCol="0">
            <a:spAutoFit/>
          </a:bodyPr>
          <a:lstStyle/>
          <a:p>
            <a:r>
              <a:rPr lang="en-GB" sz="1100" dirty="0" smtClean="0">
                <a:solidFill>
                  <a:srgbClr val="663366"/>
                </a:solidFill>
              </a:rPr>
              <a:t>Professional</a:t>
            </a:r>
          </a:p>
          <a:p>
            <a:r>
              <a:rPr lang="en-GB" sz="1100" dirty="0" smtClean="0">
                <a:solidFill>
                  <a:srgbClr val="663366"/>
                </a:solidFill>
              </a:rPr>
              <a:t>Indemnity / Financial lines </a:t>
            </a:r>
            <a:r>
              <a:rPr lang="en-GB" sz="1100" dirty="0" err="1" smtClean="0">
                <a:solidFill>
                  <a:srgbClr val="663366"/>
                </a:solidFill>
              </a:rPr>
              <a:t>eg</a:t>
            </a:r>
            <a:r>
              <a:rPr lang="en-GB" sz="1100" dirty="0" smtClean="0">
                <a:solidFill>
                  <a:srgbClr val="663366"/>
                </a:solidFill>
              </a:rPr>
              <a:t> D&amp;O</a:t>
            </a:r>
            <a:endParaRPr lang="en-GB" sz="1100" dirty="0">
              <a:solidFill>
                <a:srgbClr val="663366"/>
              </a:solidFill>
            </a:endParaRPr>
          </a:p>
        </p:txBody>
      </p:sp>
      <p:cxnSp>
        <p:nvCxnSpPr>
          <p:cNvPr id="18" name="Straight Arrow Connector 17"/>
          <p:cNvCxnSpPr/>
          <p:nvPr/>
        </p:nvCxnSpPr>
        <p:spPr>
          <a:xfrm flipV="1">
            <a:off x="3889894" y="3188177"/>
            <a:ext cx="88032"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72093" y="3980587"/>
            <a:ext cx="734496" cy="261610"/>
          </a:xfrm>
          <a:prstGeom prst="rect">
            <a:avLst/>
          </a:prstGeom>
          <a:noFill/>
        </p:spPr>
        <p:txBody>
          <a:bodyPr wrap="none" rtlCol="0">
            <a:spAutoFit/>
          </a:bodyPr>
          <a:lstStyle/>
          <a:p>
            <a:r>
              <a:rPr lang="en-GB" sz="1100" dirty="0" smtClean="0">
                <a:solidFill>
                  <a:srgbClr val="663366"/>
                </a:solidFill>
              </a:rPr>
              <a:t>Casualty</a:t>
            </a:r>
            <a:endParaRPr lang="en-GB" sz="1100" dirty="0">
              <a:solidFill>
                <a:srgbClr val="663366"/>
              </a:solidFill>
            </a:endParaRPr>
          </a:p>
        </p:txBody>
      </p:sp>
      <p:sp>
        <p:nvSpPr>
          <p:cNvPr id="20" name="TextBox 19"/>
          <p:cNvSpPr txBox="1"/>
          <p:nvPr/>
        </p:nvSpPr>
        <p:spPr>
          <a:xfrm>
            <a:off x="7703520" y="3416411"/>
            <a:ext cx="490840" cy="261610"/>
          </a:xfrm>
          <a:prstGeom prst="rect">
            <a:avLst/>
          </a:prstGeom>
          <a:noFill/>
        </p:spPr>
        <p:txBody>
          <a:bodyPr wrap="none" rtlCol="0">
            <a:spAutoFit/>
          </a:bodyPr>
          <a:lstStyle/>
          <a:p>
            <a:r>
              <a:rPr lang="en-GB" sz="1100" dirty="0" smtClean="0">
                <a:solidFill>
                  <a:srgbClr val="663366"/>
                </a:solidFill>
              </a:rPr>
              <a:t>M&amp;A</a:t>
            </a:r>
            <a:endParaRPr lang="en-GB" sz="1100" dirty="0">
              <a:solidFill>
                <a:srgbClr val="663366"/>
              </a:solidFill>
            </a:endParaRPr>
          </a:p>
        </p:txBody>
      </p:sp>
      <p:sp>
        <p:nvSpPr>
          <p:cNvPr id="21" name="TextBox 20"/>
          <p:cNvSpPr txBox="1"/>
          <p:nvPr/>
        </p:nvSpPr>
        <p:spPr>
          <a:xfrm>
            <a:off x="7903748" y="2651958"/>
            <a:ext cx="1155696" cy="600164"/>
          </a:xfrm>
          <a:prstGeom prst="rect">
            <a:avLst/>
          </a:prstGeom>
          <a:noFill/>
        </p:spPr>
        <p:txBody>
          <a:bodyPr wrap="square" rtlCol="0">
            <a:spAutoFit/>
          </a:bodyPr>
          <a:lstStyle/>
          <a:p>
            <a:r>
              <a:rPr lang="en-GB" sz="1100" dirty="0" err="1" smtClean="0">
                <a:solidFill>
                  <a:srgbClr val="663366"/>
                </a:solidFill>
              </a:rPr>
              <a:t>Nameco</a:t>
            </a:r>
            <a:endParaRPr lang="en-GB" sz="1100" dirty="0" smtClean="0">
              <a:solidFill>
                <a:srgbClr val="663366"/>
              </a:solidFill>
            </a:endParaRPr>
          </a:p>
          <a:p>
            <a:r>
              <a:rPr lang="en-GB" sz="1100" dirty="0" smtClean="0">
                <a:solidFill>
                  <a:srgbClr val="663366"/>
                </a:solidFill>
              </a:rPr>
              <a:t>(Lloyds name / syndicate work) </a:t>
            </a:r>
            <a:endParaRPr lang="en-GB" sz="1100" dirty="0">
              <a:solidFill>
                <a:srgbClr val="663366"/>
              </a:solidFill>
            </a:endParaRPr>
          </a:p>
        </p:txBody>
      </p:sp>
      <p:sp>
        <p:nvSpPr>
          <p:cNvPr id="22" name="TextBox 21"/>
          <p:cNvSpPr txBox="1"/>
          <p:nvPr/>
        </p:nvSpPr>
        <p:spPr>
          <a:xfrm>
            <a:off x="7903748" y="1591528"/>
            <a:ext cx="976549" cy="430887"/>
          </a:xfrm>
          <a:prstGeom prst="rect">
            <a:avLst/>
          </a:prstGeom>
          <a:noFill/>
        </p:spPr>
        <p:txBody>
          <a:bodyPr wrap="none" rtlCol="0">
            <a:spAutoFit/>
          </a:bodyPr>
          <a:lstStyle/>
          <a:p>
            <a:r>
              <a:rPr lang="en-GB" sz="1100" dirty="0" smtClean="0">
                <a:solidFill>
                  <a:srgbClr val="663366"/>
                </a:solidFill>
              </a:rPr>
              <a:t>Commercial </a:t>
            </a:r>
          </a:p>
          <a:p>
            <a:r>
              <a:rPr lang="en-GB" sz="1100" dirty="0" smtClean="0">
                <a:solidFill>
                  <a:srgbClr val="663366"/>
                </a:solidFill>
              </a:rPr>
              <a:t>Agreements</a:t>
            </a:r>
            <a:endParaRPr lang="en-GB" sz="1100" dirty="0">
              <a:solidFill>
                <a:srgbClr val="663366"/>
              </a:solidFill>
            </a:endParaRPr>
          </a:p>
        </p:txBody>
      </p:sp>
      <p:sp>
        <p:nvSpPr>
          <p:cNvPr id="23" name="Oval 22"/>
          <p:cNvSpPr/>
          <p:nvPr/>
        </p:nvSpPr>
        <p:spPr>
          <a:xfrm>
            <a:off x="3825849" y="1585264"/>
            <a:ext cx="1081313" cy="7409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srgbClr val="663366"/>
                </a:solidFill>
              </a:rPr>
              <a:t>Expert</a:t>
            </a:r>
          </a:p>
          <a:p>
            <a:pPr algn="ctr"/>
            <a:r>
              <a:rPr lang="en-GB" sz="1050" dirty="0" smtClean="0">
                <a:solidFill>
                  <a:srgbClr val="663366"/>
                </a:solidFill>
              </a:rPr>
              <a:t>Services</a:t>
            </a:r>
          </a:p>
        </p:txBody>
      </p:sp>
      <p:sp>
        <p:nvSpPr>
          <p:cNvPr id="24" name="TextBox 23"/>
          <p:cNvSpPr txBox="1"/>
          <p:nvPr/>
        </p:nvSpPr>
        <p:spPr>
          <a:xfrm>
            <a:off x="3757952" y="606287"/>
            <a:ext cx="1228389" cy="600164"/>
          </a:xfrm>
          <a:prstGeom prst="rect">
            <a:avLst/>
          </a:prstGeom>
          <a:noFill/>
        </p:spPr>
        <p:txBody>
          <a:bodyPr wrap="square" rtlCol="0">
            <a:spAutoFit/>
          </a:bodyPr>
          <a:lstStyle/>
          <a:p>
            <a:r>
              <a:rPr lang="en-GB" sz="1100" dirty="0" smtClean="0">
                <a:solidFill>
                  <a:srgbClr val="663366"/>
                </a:solidFill>
              </a:rPr>
              <a:t>Tax/Pensions/ Property/Family/ Construction</a:t>
            </a:r>
            <a:endParaRPr lang="en-GB" sz="1100" dirty="0">
              <a:solidFill>
                <a:srgbClr val="663366"/>
              </a:solidFill>
            </a:endParaRPr>
          </a:p>
        </p:txBody>
      </p:sp>
      <p:cxnSp>
        <p:nvCxnSpPr>
          <p:cNvPr id="26" name="Straight Arrow Connector 25"/>
          <p:cNvCxnSpPr>
            <a:stCxn id="62" idx="1"/>
            <a:endCxn id="24" idx="2"/>
          </p:cNvCxnSpPr>
          <p:nvPr/>
        </p:nvCxnSpPr>
        <p:spPr>
          <a:xfrm flipV="1">
            <a:off x="4355975" y="1206451"/>
            <a:ext cx="16172" cy="321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77575" y="1083744"/>
            <a:ext cx="976549" cy="430887"/>
          </a:xfrm>
          <a:prstGeom prst="rect">
            <a:avLst/>
          </a:prstGeom>
          <a:noFill/>
        </p:spPr>
        <p:txBody>
          <a:bodyPr wrap="none" rtlCol="0">
            <a:spAutoFit/>
          </a:bodyPr>
          <a:lstStyle/>
          <a:p>
            <a:r>
              <a:rPr lang="en-GB" sz="1100" dirty="0" smtClean="0">
                <a:solidFill>
                  <a:srgbClr val="663366"/>
                </a:solidFill>
              </a:rPr>
              <a:t>Commercial </a:t>
            </a:r>
          </a:p>
          <a:p>
            <a:r>
              <a:rPr lang="en-GB" sz="1100" dirty="0" smtClean="0">
                <a:solidFill>
                  <a:srgbClr val="663366"/>
                </a:solidFill>
              </a:rPr>
              <a:t>Disputes</a:t>
            </a:r>
            <a:endParaRPr lang="en-GB" sz="1100" dirty="0">
              <a:solidFill>
                <a:srgbClr val="663366"/>
              </a:solidFill>
            </a:endParaRPr>
          </a:p>
        </p:txBody>
      </p:sp>
      <p:sp>
        <p:nvSpPr>
          <p:cNvPr id="29" name="TextBox 28"/>
          <p:cNvSpPr txBox="1"/>
          <p:nvPr/>
        </p:nvSpPr>
        <p:spPr>
          <a:xfrm>
            <a:off x="4633881" y="1228419"/>
            <a:ext cx="915635" cy="261610"/>
          </a:xfrm>
          <a:prstGeom prst="rect">
            <a:avLst/>
          </a:prstGeom>
          <a:noFill/>
        </p:spPr>
        <p:txBody>
          <a:bodyPr wrap="none" rtlCol="0">
            <a:spAutoFit/>
          </a:bodyPr>
          <a:lstStyle/>
          <a:p>
            <a:r>
              <a:rPr lang="en-GB" sz="1100" dirty="0" smtClean="0">
                <a:solidFill>
                  <a:srgbClr val="663366"/>
                </a:solidFill>
              </a:rPr>
              <a:t>Technology</a:t>
            </a:r>
            <a:endParaRPr lang="en-GB" sz="1100" dirty="0">
              <a:solidFill>
                <a:srgbClr val="663366"/>
              </a:solidFill>
            </a:endParaRPr>
          </a:p>
        </p:txBody>
      </p:sp>
      <p:sp>
        <p:nvSpPr>
          <p:cNvPr id="30" name="TextBox 29"/>
          <p:cNvSpPr txBox="1"/>
          <p:nvPr/>
        </p:nvSpPr>
        <p:spPr>
          <a:xfrm>
            <a:off x="1980817" y="872769"/>
            <a:ext cx="1007007" cy="600164"/>
          </a:xfrm>
          <a:prstGeom prst="rect">
            <a:avLst/>
          </a:prstGeom>
          <a:noFill/>
        </p:spPr>
        <p:txBody>
          <a:bodyPr wrap="none" rtlCol="0">
            <a:spAutoFit/>
          </a:bodyPr>
          <a:lstStyle/>
          <a:p>
            <a:r>
              <a:rPr lang="en-GB" sz="1100" dirty="0" smtClean="0">
                <a:solidFill>
                  <a:srgbClr val="663366"/>
                </a:solidFill>
              </a:rPr>
              <a:t>Surety</a:t>
            </a:r>
          </a:p>
          <a:p>
            <a:r>
              <a:rPr lang="en-GB" sz="1100" dirty="0" smtClean="0">
                <a:solidFill>
                  <a:srgbClr val="663366"/>
                </a:solidFill>
              </a:rPr>
              <a:t>Trade Credit </a:t>
            </a:r>
          </a:p>
          <a:p>
            <a:r>
              <a:rPr lang="en-GB" sz="1100" dirty="0" smtClean="0">
                <a:solidFill>
                  <a:srgbClr val="663366"/>
                </a:solidFill>
              </a:rPr>
              <a:t>Political Risk</a:t>
            </a:r>
            <a:endParaRPr lang="en-GB" sz="1100" dirty="0">
              <a:solidFill>
                <a:srgbClr val="663366"/>
              </a:solidFill>
            </a:endParaRPr>
          </a:p>
        </p:txBody>
      </p:sp>
      <p:cxnSp>
        <p:nvCxnSpPr>
          <p:cNvPr id="32" name="Straight Arrow Connector 31"/>
          <p:cNvCxnSpPr/>
          <p:nvPr/>
        </p:nvCxnSpPr>
        <p:spPr>
          <a:xfrm>
            <a:off x="2735304" y="1399903"/>
            <a:ext cx="432048" cy="869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91506" y="3876779"/>
            <a:ext cx="888385" cy="430887"/>
          </a:xfrm>
          <a:prstGeom prst="rect">
            <a:avLst/>
          </a:prstGeom>
          <a:noFill/>
        </p:spPr>
        <p:txBody>
          <a:bodyPr wrap="none" rtlCol="0">
            <a:spAutoFit/>
          </a:bodyPr>
          <a:lstStyle/>
          <a:p>
            <a:r>
              <a:rPr lang="en-GB" sz="1100" dirty="0" smtClean="0">
                <a:solidFill>
                  <a:srgbClr val="663366"/>
                </a:solidFill>
              </a:rPr>
              <a:t>Warranty &amp;</a:t>
            </a:r>
          </a:p>
          <a:p>
            <a:r>
              <a:rPr lang="en-GB" sz="1100" dirty="0" smtClean="0">
                <a:solidFill>
                  <a:srgbClr val="663366"/>
                </a:solidFill>
              </a:rPr>
              <a:t>Indemnity</a:t>
            </a:r>
            <a:endParaRPr lang="en-GB" sz="1100" dirty="0">
              <a:solidFill>
                <a:srgbClr val="663366"/>
              </a:solidFill>
            </a:endParaRPr>
          </a:p>
        </p:txBody>
      </p:sp>
      <p:cxnSp>
        <p:nvCxnSpPr>
          <p:cNvPr id="35" name="Straight Arrow Connector 34"/>
          <p:cNvCxnSpPr/>
          <p:nvPr/>
        </p:nvCxnSpPr>
        <p:spPr>
          <a:xfrm flipV="1">
            <a:off x="2033626" y="2952040"/>
            <a:ext cx="1088145" cy="928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478032" y="3458207"/>
            <a:ext cx="214792" cy="503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7077577" y="2987561"/>
            <a:ext cx="596165" cy="428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110242" y="2644855"/>
            <a:ext cx="793506" cy="134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110242" y="1781378"/>
            <a:ext cx="793506" cy="487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1"/>
          </p:cNvCxnSpPr>
          <p:nvPr/>
        </p:nvCxnSpPr>
        <p:spPr>
          <a:xfrm flipH="1">
            <a:off x="5580113" y="1299188"/>
            <a:ext cx="1497462" cy="905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37081" y="1214512"/>
            <a:ext cx="867545" cy="261610"/>
          </a:xfrm>
          <a:prstGeom prst="rect">
            <a:avLst/>
          </a:prstGeom>
          <a:noFill/>
        </p:spPr>
        <p:txBody>
          <a:bodyPr wrap="none" rtlCol="0">
            <a:spAutoFit/>
          </a:bodyPr>
          <a:lstStyle/>
          <a:p>
            <a:r>
              <a:rPr lang="en-GB" sz="1100" dirty="0" smtClean="0">
                <a:solidFill>
                  <a:srgbClr val="663366"/>
                </a:solidFill>
              </a:rPr>
              <a:t>Regulatory</a:t>
            </a:r>
            <a:endParaRPr lang="en-GB" sz="800" dirty="0">
              <a:solidFill>
                <a:srgbClr val="663366"/>
              </a:solidFill>
            </a:endParaRPr>
          </a:p>
        </p:txBody>
      </p:sp>
      <p:cxnSp>
        <p:nvCxnSpPr>
          <p:cNvPr id="48" name="Straight Arrow Connector 47"/>
          <p:cNvCxnSpPr/>
          <p:nvPr/>
        </p:nvCxnSpPr>
        <p:spPr>
          <a:xfrm>
            <a:off x="3523365" y="1424328"/>
            <a:ext cx="120172" cy="516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9" idx="2"/>
          </p:cNvCxnSpPr>
          <p:nvPr/>
        </p:nvCxnSpPr>
        <p:spPr>
          <a:xfrm flipH="1">
            <a:off x="4907163" y="1490029"/>
            <a:ext cx="184536" cy="591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7915" y="3448280"/>
            <a:ext cx="1167307" cy="261610"/>
          </a:xfrm>
          <a:prstGeom prst="rect">
            <a:avLst/>
          </a:prstGeom>
          <a:noFill/>
        </p:spPr>
        <p:txBody>
          <a:bodyPr wrap="none" rtlCol="0">
            <a:spAutoFit/>
          </a:bodyPr>
          <a:lstStyle/>
          <a:p>
            <a:r>
              <a:rPr lang="en-GB" sz="1100" dirty="0" smtClean="0">
                <a:solidFill>
                  <a:srgbClr val="663366"/>
                </a:solidFill>
              </a:rPr>
              <a:t>Policy wordings</a:t>
            </a:r>
            <a:endParaRPr lang="en-GB" sz="1100" dirty="0">
              <a:solidFill>
                <a:srgbClr val="663366"/>
              </a:solidFill>
            </a:endParaRPr>
          </a:p>
        </p:txBody>
      </p:sp>
      <p:cxnSp>
        <p:nvCxnSpPr>
          <p:cNvPr id="53" name="Straight Arrow Connector 52"/>
          <p:cNvCxnSpPr>
            <a:stCxn id="51" idx="3"/>
          </p:cNvCxnSpPr>
          <p:nvPr/>
        </p:nvCxnSpPr>
        <p:spPr>
          <a:xfrm flipV="1">
            <a:off x="1149392" y="2713551"/>
            <a:ext cx="2032908" cy="865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404908" y="3934421"/>
            <a:ext cx="716863" cy="261610"/>
          </a:xfrm>
          <a:prstGeom prst="rect">
            <a:avLst/>
          </a:prstGeom>
          <a:noFill/>
        </p:spPr>
        <p:txBody>
          <a:bodyPr wrap="none" rtlCol="0">
            <a:spAutoFit/>
          </a:bodyPr>
          <a:lstStyle/>
          <a:p>
            <a:r>
              <a:rPr lang="en-GB" sz="1100" dirty="0" smtClean="0">
                <a:solidFill>
                  <a:srgbClr val="663366"/>
                </a:solidFill>
              </a:rPr>
              <a:t>Property</a:t>
            </a:r>
            <a:endParaRPr lang="en-GB" sz="800" dirty="0">
              <a:solidFill>
                <a:srgbClr val="663366"/>
              </a:solidFill>
            </a:endParaRPr>
          </a:p>
        </p:txBody>
      </p:sp>
      <p:cxnSp>
        <p:nvCxnSpPr>
          <p:cNvPr id="56" name="Straight Arrow Connector 55"/>
          <p:cNvCxnSpPr/>
          <p:nvPr/>
        </p:nvCxnSpPr>
        <p:spPr>
          <a:xfrm flipV="1">
            <a:off x="2903543" y="3088443"/>
            <a:ext cx="820849" cy="845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149392" y="1303301"/>
            <a:ext cx="958019" cy="261610"/>
          </a:xfrm>
          <a:prstGeom prst="rect">
            <a:avLst/>
          </a:prstGeom>
          <a:noFill/>
        </p:spPr>
        <p:txBody>
          <a:bodyPr wrap="square" rtlCol="0">
            <a:spAutoFit/>
          </a:bodyPr>
          <a:lstStyle/>
          <a:p>
            <a:r>
              <a:rPr lang="en-GB" sz="1100" dirty="0" smtClean="0">
                <a:solidFill>
                  <a:srgbClr val="663366"/>
                </a:solidFill>
              </a:rPr>
              <a:t>Healthcare</a:t>
            </a:r>
            <a:endParaRPr lang="en-GB" sz="1100" dirty="0">
              <a:solidFill>
                <a:srgbClr val="663366"/>
              </a:solidFill>
            </a:endParaRPr>
          </a:p>
        </p:txBody>
      </p:sp>
      <p:cxnSp>
        <p:nvCxnSpPr>
          <p:cNvPr id="59" name="Straight Arrow Connector 58"/>
          <p:cNvCxnSpPr>
            <a:stCxn id="57" idx="2"/>
          </p:cNvCxnSpPr>
          <p:nvPr/>
        </p:nvCxnSpPr>
        <p:spPr>
          <a:xfrm>
            <a:off x="1628402" y="1564911"/>
            <a:ext cx="1525869" cy="872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4767" y="137099"/>
            <a:ext cx="7488832" cy="584775"/>
          </a:xfrm>
          <a:prstGeom prst="rect">
            <a:avLst/>
          </a:prstGeom>
          <a:noFill/>
        </p:spPr>
        <p:txBody>
          <a:bodyPr wrap="square" rtlCol="0">
            <a:spAutoFit/>
          </a:bodyPr>
          <a:lstStyle/>
          <a:p>
            <a:r>
              <a:rPr lang="en-GB" sz="3200" dirty="0" smtClean="0">
                <a:solidFill>
                  <a:srgbClr val="663366"/>
                </a:solidFill>
              </a:rPr>
              <a:t>The Insurance Sector – Our business</a:t>
            </a:r>
            <a:endParaRPr lang="en-GB" sz="3200" dirty="0">
              <a:solidFill>
                <a:srgbClr val="663366"/>
              </a:solidFill>
            </a:endParaRPr>
          </a:p>
        </p:txBody>
      </p:sp>
      <p:cxnSp>
        <p:nvCxnSpPr>
          <p:cNvPr id="66" name="Straight Arrow Connector 65"/>
          <p:cNvCxnSpPr/>
          <p:nvPr/>
        </p:nvCxnSpPr>
        <p:spPr>
          <a:xfrm flipH="1">
            <a:off x="5184657" y="1153262"/>
            <a:ext cx="704079" cy="758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822459" y="814708"/>
            <a:ext cx="856836" cy="430887"/>
          </a:xfrm>
          <a:prstGeom prst="rect">
            <a:avLst/>
          </a:prstGeom>
          <a:noFill/>
        </p:spPr>
        <p:txBody>
          <a:bodyPr wrap="square" rtlCol="0">
            <a:spAutoFit/>
          </a:bodyPr>
          <a:lstStyle/>
          <a:p>
            <a:r>
              <a:rPr lang="en-GB" sz="1100" dirty="0" smtClean="0">
                <a:solidFill>
                  <a:srgbClr val="663366"/>
                </a:solidFill>
              </a:rPr>
              <a:t>Product Liability </a:t>
            </a:r>
            <a:endParaRPr lang="en-GB" sz="1100" dirty="0">
              <a:solidFill>
                <a:srgbClr val="663366"/>
              </a:solidFill>
            </a:endParaRPr>
          </a:p>
        </p:txBody>
      </p:sp>
      <p:sp>
        <p:nvSpPr>
          <p:cNvPr id="47" name="TextBox 46"/>
          <p:cNvSpPr txBox="1"/>
          <p:nvPr/>
        </p:nvSpPr>
        <p:spPr>
          <a:xfrm>
            <a:off x="682036" y="1639016"/>
            <a:ext cx="1153663" cy="253916"/>
          </a:xfrm>
          <a:prstGeom prst="rect">
            <a:avLst/>
          </a:prstGeom>
          <a:noFill/>
        </p:spPr>
        <p:txBody>
          <a:bodyPr wrap="square" rtlCol="0">
            <a:spAutoFit/>
          </a:bodyPr>
          <a:lstStyle/>
          <a:p>
            <a:r>
              <a:rPr lang="en-GB" sz="1050" dirty="0" smtClean="0">
                <a:solidFill>
                  <a:srgbClr val="663366"/>
                </a:solidFill>
              </a:rPr>
              <a:t>Cyber</a:t>
            </a:r>
            <a:endParaRPr lang="en-GB" sz="1000" dirty="0">
              <a:solidFill>
                <a:srgbClr val="663366"/>
              </a:solidFill>
            </a:endParaRPr>
          </a:p>
        </p:txBody>
      </p:sp>
      <p:cxnSp>
        <p:nvCxnSpPr>
          <p:cNvPr id="49" name="Straight Arrow Connector 48"/>
          <p:cNvCxnSpPr/>
          <p:nvPr/>
        </p:nvCxnSpPr>
        <p:spPr>
          <a:xfrm>
            <a:off x="1191983" y="1773759"/>
            <a:ext cx="1795841" cy="900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608577" y="4199944"/>
            <a:ext cx="1095172" cy="261610"/>
          </a:xfrm>
          <a:prstGeom prst="rect">
            <a:avLst/>
          </a:prstGeom>
          <a:noFill/>
        </p:spPr>
        <p:txBody>
          <a:bodyPr wrap="none" rtlCol="0">
            <a:spAutoFit/>
          </a:bodyPr>
          <a:lstStyle/>
          <a:p>
            <a:r>
              <a:rPr lang="en-GB" sz="1100" dirty="0" smtClean="0">
                <a:solidFill>
                  <a:srgbClr val="663366"/>
                </a:solidFill>
              </a:rPr>
              <a:t>Title indemnity</a:t>
            </a:r>
            <a:endParaRPr lang="en-GB" sz="1100" dirty="0">
              <a:solidFill>
                <a:srgbClr val="663366"/>
              </a:solidFill>
            </a:endParaRPr>
          </a:p>
        </p:txBody>
      </p:sp>
      <p:cxnSp>
        <p:nvCxnSpPr>
          <p:cNvPr id="55" name="Straight Arrow Connector 54"/>
          <p:cNvCxnSpPr/>
          <p:nvPr/>
        </p:nvCxnSpPr>
        <p:spPr>
          <a:xfrm flipH="1" flipV="1">
            <a:off x="4815265" y="3140217"/>
            <a:ext cx="793312" cy="1055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5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today	</a:t>
            </a:r>
            <a:endParaRPr lang="en-GB" dirty="0"/>
          </a:p>
        </p:txBody>
      </p:sp>
      <p:sp>
        <p:nvSpPr>
          <p:cNvPr id="3" name="Content Placeholder 2"/>
          <p:cNvSpPr>
            <a:spLocks noGrp="1"/>
          </p:cNvSpPr>
          <p:nvPr>
            <p:ph idx="1"/>
          </p:nvPr>
        </p:nvSpPr>
        <p:spPr/>
        <p:txBody>
          <a:bodyPr>
            <a:normAutofit/>
          </a:bodyPr>
          <a:lstStyle/>
          <a:p>
            <a:r>
              <a:rPr lang="en-GB" dirty="0" smtClean="0"/>
              <a:t>Brokers Duties</a:t>
            </a:r>
          </a:p>
          <a:p>
            <a:r>
              <a:rPr lang="en-GB" dirty="0" smtClean="0"/>
              <a:t>Notifications</a:t>
            </a:r>
          </a:p>
          <a:p>
            <a:r>
              <a:rPr lang="en-GB" dirty="0" smtClean="0"/>
              <a:t>GDPR/Cyber</a:t>
            </a:r>
          </a:p>
          <a:p>
            <a:r>
              <a:rPr lang="en-GB" dirty="0" smtClean="0"/>
              <a:t>Non-party costs orders</a:t>
            </a:r>
          </a:p>
          <a:p>
            <a:r>
              <a:rPr lang="en-GB" dirty="0"/>
              <a:t>Civil Liability </a:t>
            </a:r>
            <a:r>
              <a:rPr lang="en-GB" dirty="0" smtClean="0"/>
              <a:t>Bill</a:t>
            </a:r>
          </a:p>
          <a:p>
            <a:r>
              <a:rPr lang="en-GB" dirty="0"/>
              <a:t>Second Insurance </a:t>
            </a:r>
            <a:r>
              <a:rPr lang="en-GB" dirty="0" smtClean="0"/>
              <a:t>Directive</a:t>
            </a:r>
            <a:endParaRPr lang="en-GB" dirty="0"/>
          </a:p>
        </p:txBody>
      </p:sp>
    </p:spTree>
    <p:extLst>
      <p:ext uri="{BB962C8B-B14F-4D97-AF65-F5344CB8AC3E}">
        <p14:creationId xmlns:p14="http://schemas.microsoft.com/office/powerpoint/2010/main" val="170452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69" y="0"/>
            <a:ext cx="8643600" cy="857250"/>
          </a:xfrm>
        </p:spPr>
        <p:txBody>
          <a:bodyPr/>
          <a:lstStyle/>
          <a:p>
            <a:r>
              <a:rPr lang="en-GB" dirty="0" smtClean="0"/>
              <a:t>Broker Duties 1</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764" y="731519"/>
            <a:ext cx="6315207" cy="370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33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356400"/>
            <a:ext cx="8793187" cy="857250"/>
          </a:xfrm>
        </p:spPr>
        <p:txBody>
          <a:bodyPr/>
          <a:lstStyle/>
          <a:p>
            <a:r>
              <a:rPr lang="en-GB" dirty="0" smtClean="0"/>
              <a:t>Broker Duties 1</a:t>
            </a:r>
            <a:endParaRPr lang="en-GB" dirty="0"/>
          </a:p>
        </p:txBody>
      </p:sp>
      <p:sp>
        <p:nvSpPr>
          <p:cNvPr id="3" name="Content Placeholder 2"/>
          <p:cNvSpPr>
            <a:spLocks noGrp="1"/>
          </p:cNvSpPr>
          <p:nvPr>
            <p:ph idx="1"/>
          </p:nvPr>
        </p:nvSpPr>
        <p:spPr>
          <a:xfrm>
            <a:off x="137160" y="1112520"/>
            <a:ext cx="8862060" cy="3352800"/>
          </a:xfrm>
        </p:spPr>
        <p:txBody>
          <a:bodyPr>
            <a:normAutofit lnSpcReduction="10000"/>
          </a:bodyPr>
          <a:lstStyle/>
          <a:p>
            <a:pPr marL="0" indent="0">
              <a:buNone/>
            </a:pPr>
            <a:endParaRPr lang="en-GB" sz="3200" b="1" dirty="0" smtClean="0"/>
          </a:p>
          <a:p>
            <a:pPr marL="0" indent="0">
              <a:spcAft>
                <a:spcPts val="1200"/>
              </a:spcAft>
              <a:buNone/>
            </a:pPr>
            <a:r>
              <a:rPr lang="en-GB" sz="2400" b="1" dirty="0" err="1" smtClean="0"/>
              <a:t>Pakeezah</a:t>
            </a:r>
            <a:r>
              <a:rPr lang="en-GB" sz="2400" b="1" dirty="0" smtClean="0"/>
              <a:t> </a:t>
            </a:r>
            <a:r>
              <a:rPr lang="en-GB" sz="2400" b="1" dirty="0"/>
              <a:t>Meat Supplies v Total Insurance 22 May </a:t>
            </a:r>
            <a:r>
              <a:rPr lang="en-GB" sz="2400" b="1" dirty="0" smtClean="0"/>
              <a:t>2018</a:t>
            </a:r>
          </a:p>
          <a:p>
            <a:pPr marL="0" indent="0">
              <a:spcAft>
                <a:spcPts val="1200"/>
              </a:spcAft>
              <a:buNone/>
            </a:pPr>
            <a:r>
              <a:rPr lang="en-GB" sz="2100" dirty="0" smtClean="0"/>
              <a:t>Background</a:t>
            </a:r>
          </a:p>
          <a:p>
            <a:pPr marL="0" indent="0">
              <a:buNone/>
            </a:pPr>
            <a:r>
              <a:rPr lang="en-GB" sz="2100" dirty="0" smtClean="0"/>
              <a:t>Fire at insured premises 18.7.2013:</a:t>
            </a:r>
          </a:p>
          <a:p>
            <a:pPr marL="0" indent="0">
              <a:buNone/>
            </a:pPr>
            <a:r>
              <a:rPr lang="en-GB" sz="2100" dirty="0" smtClean="0"/>
              <a:t>Cover declined for non disclosure:</a:t>
            </a:r>
          </a:p>
          <a:p>
            <a:pPr>
              <a:buFontTx/>
              <a:buChar char="-"/>
            </a:pPr>
            <a:r>
              <a:rPr lang="en-GB" sz="2100" dirty="0" smtClean="0"/>
              <a:t>Existence of deep fat fryers </a:t>
            </a:r>
          </a:p>
          <a:p>
            <a:pPr>
              <a:buFontTx/>
              <a:buChar char="-"/>
            </a:pPr>
            <a:r>
              <a:rPr lang="en-GB" sz="2100" dirty="0" smtClean="0"/>
              <a:t>Insolvency circumstances </a:t>
            </a:r>
          </a:p>
          <a:p>
            <a:pPr>
              <a:buFontTx/>
              <a:buChar char="-"/>
            </a:pPr>
            <a:r>
              <a:rPr lang="en-GB" sz="2100" dirty="0"/>
              <a:t>C</a:t>
            </a:r>
            <a:r>
              <a:rPr lang="en-GB" sz="2100" dirty="0" smtClean="0"/>
              <a:t>ounty </a:t>
            </a:r>
            <a:r>
              <a:rPr lang="en-GB" sz="2100" dirty="0"/>
              <a:t>C</a:t>
            </a:r>
            <a:r>
              <a:rPr lang="en-GB" sz="2100" dirty="0" smtClean="0"/>
              <a:t>ourt judgments</a:t>
            </a:r>
            <a:endParaRPr lang="en-GB" sz="2100" dirty="0"/>
          </a:p>
        </p:txBody>
      </p:sp>
    </p:spTree>
    <p:extLst>
      <p:ext uri="{BB962C8B-B14F-4D97-AF65-F5344CB8AC3E}">
        <p14:creationId xmlns:p14="http://schemas.microsoft.com/office/powerpoint/2010/main" val="368536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 Duties 1</a:t>
            </a:r>
            <a:endParaRPr lang="en-GB" dirty="0"/>
          </a:p>
        </p:txBody>
      </p:sp>
      <p:sp>
        <p:nvSpPr>
          <p:cNvPr id="3" name="Content Placeholder 2"/>
          <p:cNvSpPr>
            <a:spLocks noGrp="1"/>
          </p:cNvSpPr>
          <p:nvPr>
            <p:ph idx="1"/>
          </p:nvPr>
        </p:nvSpPr>
        <p:spPr/>
        <p:txBody>
          <a:bodyPr>
            <a:normAutofit fontScale="62500" lnSpcReduction="20000"/>
          </a:bodyPr>
          <a:lstStyle/>
          <a:p>
            <a:pPr marL="0" lvl="0" indent="0">
              <a:buNone/>
            </a:pPr>
            <a:r>
              <a:rPr lang="en-GB" sz="2800" b="1" dirty="0" err="1"/>
              <a:t>Pakeezah</a:t>
            </a:r>
            <a:r>
              <a:rPr lang="en-GB" sz="2800" b="1" dirty="0"/>
              <a:t> Meat Supplies v Total </a:t>
            </a:r>
            <a:r>
              <a:rPr lang="en-GB" sz="2800" b="1" dirty="0" smtClean="0"/>
              <a:t>Insurance</a:t>
            </a:r>
          </a:p>
          <a:p>
            <a:pPr marL="0" lvl="0" indent="0">
              <a:buNone/>
            </a:pPr>
            <a:endParaRPr lang="en-GB" sz="2800" dirty="0" smtClean="0"/>
          </a:p>
          <a:p>
            <a:pPr lvl="0"/>
            <a:r>
              <a:rPr lang="en-GB" sz="2800" dirty="0" smtClean="0"/>
              <a:t>Cause </a:t>
            </a:r>
            <a:r>
              <a:rPr lang="en-GB" sz="2800" dirty="0"/>
              <a:t>of action against broker where failure:</a:t>
            </a:r>
          </a:p>
          <a:p>
            <a:pPr lvl="1"/>
            <a:r>
              <a:rPr lang="en-GB" dirty="0"/>
              <a:t>to advise on disclosure obligations</a:t>
            </a:r>
          </a:p>
          <a:p>
            <a:pPr lvl="1"/>
            <a:r>
              <a:rPr lang="en-GB" dirty="0"/>
              <a:t>to elicit matters that ought to be disclosed</a:t>
            </a:r>
          </a:p>
          <a:p>
            <a:pPr marL="457200" lvl="1" indent="0">
              <a:buNone/>
            </a:pPr>
            <a:endParaRPr lang="en-GB" dirty="0"/>
          </a:p>
          <a:p>
            <a:pPr marL="0" indent="0">
              <a:buNone/>
            </a:pPr>
            <a:r>
              <a:rPr lang="en-GB" sz="2800" dirty="0"/>
              <a:t>NB. Personnel changes at the </a:t>
            </a:r>
            <a:r>
              <a:rPr lang="en-GB" sz="2800" dirty="0" smtClean="0"/>
              <a:t>insured - Need </a:t>
            </a:r>
            <a:r>
              <a:rPr lang="en-GB" sz="2800" dirty="0"/>
              <a:t>to ensure people dealing with have </a:t>
            </a:r>
            <a:r>
              <a:rPr lang="en-GB" sz="2800" b="1" i="1" dirty="0"/>
              <a:t>“appropriate understanding of questions of </a:t>
            </a:r>
            <a:r>
              <a:rPr lang="en-GB" sz="2800" b="1" i="1" dirty="0" smtClean="0"/>
              <a:t>materiality”</a:t>
            </a:r>
            <a:endParaRPr lang="en-GB" sz="2800" b="1" i="1" dirty="0"/>
          </a:p>
          <a:p>
            <a:pPr marL="0" indent="0">
              <a:buNone/>
            </a:pPr>
            <a:endParaRPr lang="en-GB" sz="2800" dirty="0"/>
          </a:p>
          <a:p>
            <a:pPr marL="0" indent="0">
              <a:buNone/>
            </a:pPr>
            <a:r>
              <a:rPr lang="en-GB" sz="2800" dirty="0"/>
              <a:t>NB also Jones v </a:t>
            </a:r>
            <a:r>
              <a:rPr lang="en-GB" sz="2800" dirty="0" err="1"/>
              <a:t>Environcom</a:t>
            </a:r>
            <a:r>
              <a:rPr lang="en-GB" sz="2800" dirty="0"/>
              <a:t> – where on information disclosed insurance would not have been available</a:t>
            </a:r>
            <a:r>
              <a:rPr lang="en-GB" sz="2800" dirty="0" smtClean="0"/>
              <a:t>.</a:t>
            </a:r>
            <a:endParaRPr lang="en-GB" dirty="0"/>
          </a:p>
        </p:txBody>
      </p:sp>
    </p:spTree>
    <p:extLst>
      <p:ext uri="{BB962C8B-B14F-4D97-AF65-F5344CB8AC3E}">
        <p14:creationId xmlns:p14="http://schemas.microsoft.com/office/powerpoint/2010/main" val="232856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84" y="100368"/>
            <a:ext cx="8643600" cy="857250"/>
          </a:xfrm>
        </p:spPr>
        <p:txBody>
          <a:bodyPr/>
          <a:lstStyle/>
          <a:p>
            <a:r>
              <a:rPr lang="en-GB" dirty="0" smtClean="0"/>
              <a:t>Broker duties 2</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931" y="846722"/>
            <a:ext cx="6748865" cy="364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371431"/>
      </p:ext>
    </p:extLst>
  </p:cSld>
  <p:clrMapOvr>
    <a:masterClrMapping/>
  </p:clrMapOvr>
</p:sld>
</file>

<file path=ppt/theme/theme1.xml><?xml version="1.0" encoding="utf-8"?>
<a:theme xmlns:a="http://schemas.openxmlformats.org/drawingml/2006/main" name="MR_0_2012">
  <a:themeElements>
    <a:clrScheme name="_M&amp;R_General_AT">
      <a:dk1>
        <a:srgbClr val="663366"/>
      </a:dk1>
      <a:lt1>
        <a:srgbClr val="FFFFFF"/>
      </a:lt1>
      <a:dk2>
        <a:srgbClr val="990066"/>
      </a:dk2>
      <a:lt2>
        <a:srgbClr val="FFFFFF"/>
      </a:lt2>
      <a:accent1>
        <a:srgbClr val="663366"/>
      </a:accent1>
      <a:accent2>
        <a:srgbClr val="990066"/>
      </a:accent2>
      <a:accent3>
        <a:srgbClr val="747679"/>
      </a:accent3>
      <a:accent4>
        <a:srgbClr val="663366"/>
      </a:accent4>
      <a:accent5>
        <a:srgbClr val="990066"/>
      </a:accent5>
      <a:accent6>
        <a:srgbClr val="747679"/>
      </a:accent6>
      <a:hlink>
        <a:srgbClr val="663366"/>
      </a:hlink>
      <a:folHlink>
        <a:srgbClr val="990066"/>
      </a:folHlink>
    </a:clrScheme>
    <a:fontScheme name="M&amp;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_M&amp;R_General_Arial">
  <a:themeElements>
    <a:clrScheme name="_M&amp;R_General_AT">
      <a:dk1>
        <a:srgbClr val="663366"/>
      </a:dk1>
      <a:lt1>
        <a:srgbClr val="FFFFFF"/>
      </a:lt1>
      <a:dk2>
        <a:srgbClr val="990066"/>
      </a:dk2>
      <a:lt2>
        <a:srgbClr val="FFFFFF"/>
      </a:lt2>
      <a:accent1>
        <a:srgbClr val="663366"/>
      </a:accent1>
      <a:accent2>
        <a:srgbClr val="990066"/>
      </a:accent2>
      <a:accent3>
        <a:srgbClr val="747679"/>
      </a:accent3>
      <a:accent4>
        <a:srgbClr val="663366"/>
      </a:accent4>
      <a:accent5>
        <a:srgbClr val="990066"/>
      </a:accent5>
      <a:accent6>
        <a:srgbClr val="747679"/>
      </a:accent6>
      <a:hlink>
        <a:srgbClr val="663366"/>
      </a:hlink>
      <a:folHlink>
        <a:srgbClr val="990066"/>
      </a:folHlink>
    </a:clrScheme>
    <a:fontScheme name="M&amp;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1923</Words>
  <PresentationFormat>On-screen Show (16:9)</PresentationFormat>
  <Paragraphs>321</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ＭＳ Ｐゴシック</vt:lpstr>
      <vt:lpstr>AmericanTypewriter Medium</vt:lpstr>
      <vt:lpstr>Arial</vt:lpstr>
      <vt:lpstr>Calibri</vt:lpstr>
      <vt:lpstr>MR_0_2012</vt:lpstr>
      <vt:lpstr>_M&amp;R_General_Arial</vt:lpstr>
      <vt:lpstr>Ipswich, Suffolk &amp; North Essex CII </vt:lpstr>
      <vt:lpstr>Who we are</vt:lpstr>
      <vt:lpstr>Mills &amp; Reeve Insurance Sector</vt:lpstr>
      <vt:lpstr>PowerPoint Presentation</vt:lpstr>
      <vt:lpstr>Outline of today </vt:lpstr>
      <vt:lpstr>Broker Duties 1</vt:lpstr>
      <vt:lpstr>Broker Duties 1</vt:lpstr>
      <vt:lpstr>Broker Duties 1</vt:lpstr>
      <vt:lpstr>Broker duties 2</vt:lpstr>
      <vt:lpstr>Broker Duties 2</vt:lpstr>
      <vt:lpstr>Broker Duties 2 </vt:lpstr>
      <vt:lpstr>Broker Duties 2</vt:lpstr>
      <vt:lpstr>Broker Duties 3</vt:lpstr>
      <vt:lpstr>Broker Duties 3</vt:lpstr>
      <vt:lpstr>Broker Duties 3</vt:lpstr>
      <vt:lpstr>Broker Duties 3</vt:lpstr>
      <vt:lpstr>Broker Duties 4?</vt:lpstr>
      <vt:lpstr>Broker Duties 4?</vt:lpstr>
      <vt:lpstr>Broker Duties 4?</vt:lpstr>
      <vt:lpstr>Broker Duties 4? </vt:lpstr>
      <vt:lpstr>Notifications </vt:lpstr>
      <vt:lpstr>Notifications</vt:lpstr>
      <vt:lpstr>Notifications</vt:lpstr>
      <vt:lpstr>Notifications</vt:lpstr>
      <vt:lpstr>Notifications - Learning Points </vt:lpstr>
      <vt:lpstr>Non-party costs orders</vt:lpstr>
      <vt:lpstr>Non-party costs orders</vt:lpstr>
      <vt:lpstr>Non-party costs orders</vt:lpstr>
      <vt:lpstr>GDPR – When things go wrong</vt:lpstr>
      <vt:lpstr>GDPR – When things go wrong</vt:lpstr>
      <vt:lpstr>GDPR – When things go wrong</vt:lpstr>
      <vt:lpstr>GDPR – When things go wrong</vt:lpstr>
      <vt:lpstr>Civil Liability Bill</vt:lpstr>
      <vt:lpstr>Civil Liability Bill</vt:lpstr>
      <vt:lpstr>Civil Liability Bill</vt:lpstr>
      <vt:lpstr>Civil Liability Bill</vt:lpstr>
      <vt:lpstr>Civil Liability Bill</vt:lpstr>
      <vt:lpstr>Second Insurance Directive</vt:lpstr>
      <vt:lpstr>Any Questions?</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Ipswich, Suffolk &amp; North Essex CII </dc:title>
  <cp:revision>1</cp:revision>
</cp:coreProperties>
</file>