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0" r:id="rId5"/>
    <p:sldId id="261" r:id="rId6"/>
    <p:sldId id="262" r:id="rId7"/>
    <p:sldId id="263" r:id="rId8"/>
    <p:sldId id="264" r:id="rId9"/>
    <p:sldId id="266" r:id="rId10"/>
    <p:sldId id="267" r:id="rId11"/>
    <p:sldId id="268" r:id="rId12"/>
    <p:sldId id="269" r:id="rId13"/>
    <p:sldId id="270" r:id="rId14"/>
    <p:sldId id="271" r:id="rId15"/>
    <p:sldId id="272" r:id="rId16"/>
    <p:sldId id="273" r:id="rId17"/>
    <p:sldId id="274" r:id="rId18"/>
    <p:sldId id="283" r:id="rId19"/>
    <p:sldId id="275" r:id="rId20"/>
    <p:sldId id="276" r:id="rId21"/>
    <p:sldId id="277" r:id="rId22"/>
    <p:sldId id="278" r:id="rId23"/>
    <p:sldId id="280" r:id="rId24"/>
    <p:sldId id="279" r:id="rId25"/>
    <p:sldId id="281" r:id="rId26"/>
    <p:sldId id="282" r:id="rId27"/>
    <p:sldId id="284" r:id="rId28"/>
    <p:sldId id="285" r:id="rId29"/>
    <p:sldId id="28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4" d="100"/>
          <a:sy n="84" d="100"/>
        </p:scale>
        <p:origin x="-324"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D61392E-5340-4C43-9EF6-F20727CBEEF3}" type="datetimeFigureOut">
              <a:rPr lang="en-GB" smtClean="0"/>
              <a:t>20/06/2018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2284570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D61392E-5340-4C43-9EF6-F20727CBEEF3}" type="datetimeFigureOut">
              <a:rPr lang="en-GB" smtClean="0"/>
              <a:t>20/06/2018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1957526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D61392E-5340-4C43-9EF6-F20727CBEEF3}" type="datetimeFigureOut">
              <a:rPr lang="en-GB" smtClean="0"/>
              <a:t>20/06/2018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1927212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D61392E-5340-4C43-9EF6-F20727CBEEF3}" type="datetimeFigureOut">
              <a:rPr lang="en-GB" smtClean="0"/>
              <a:t>20/06/2018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3212491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61392E-5340-4C43-9EF6-F20727CBEEF3}" type="datetimeFigureOut">
              <a:rPr lang="en-GB" smtClean="0"/>
              <a:t>20/06/2018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1608876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D61392E-5340-4C43-9EF6-F20727CBEEF3}" type="datetimeFigureOut">
              <a:rPr lang="en-GB" smtClean="0"/>
              <a:t>20/06/2018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1863318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D61392E-5340-4C43-9EF6-F20727CBEEF3}" type="datetimeFigureOut">
              <a:rPr lang="en-GB" smtClean="0"/>
              <a:t>20/06/2018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1736325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D61392E-5340-4C43-9EF6-F20727CBEEF3}" type="datetimeFigureOut">
              <a:rPr lang="en-GB" smtClean="0"/>
              <a:t>20/06/2018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3503679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61392E-5340-4C43-9EF6-F20727CBEEF3}" type="datetimeFigureOut">
              <a:rPr lang="en-GB" smtClean="0"/>
              <a:t>20/06/2018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960711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1392E-5340-4C43-9EF6-F20727CBEEF3}" type="datetimeFigureOut">
              <a:rPr lang="en-GB" smtClean="0"/>
              <a:t>20/06/2018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2060334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1392E-5340-4C43-9EF6-F20727CBEEF3}" type="datetimeFigureOut">
              <a:rPr lang="en-GB" smtClean="0"/>
              <a:t>20/06/2018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92502A-9216-49F5-9880-D329D7307307}" type="slidenum">
              <a:rPr lang="en-GB" smtClean="0"/>
              <a:t>‹#›</a:t>
            </a:fld>
            <a:endParaRPr lang="en-GB"/>
          </a:p>
        </p:txBody>
      </p:sp>
    </p:spTree>
    <p:extLst>
      <p:ext uri="{BB962C8B-B14F-4D97-AF65-F5344CB8AC3E}">
        <p14:creationId xmlns:p14="http://schemas.microsoft.com/office/powerpoint/2010/main" val="4257029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61392E-5340-4C43-9EF6-F20727CBEEF3}" type="datetimeFigureOut">
              <a:rPr lang="en-GB" smtClean="0"/>
              <a:t>20/06/2018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92502A-9216-49F5-9880-D329D7307307}" type="slidenum">
              <a:rPr lang="en-GB" smtClean="0"/>
              <a:t>‹#›</a:t>
            </a:fld>
            <a:endParaRPr lang="en-GB"/>
          </a:p>
        </p:txBody>
      </p:sp>
    </p:spTree>
    <p:extLst>
      <p:ext uri="{BB962C8B-B14F-4D97-AF65-F5344CB8AC3E}">
        <p14:creationId xmlns:p14="http://schemas.microsoft.com/office/powerpoint/2010/main" val="1016398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Solvency II and Ogden the Perfect Storm</a:t>
            </a:r>
            <a:endParaRPr lang="en-GB" dirty="0"/>
          </a:p>
        </p:txBody>
      </p:sp>
      <p:sp>
        <p:nvSpPr>
          <p:cNvPr id="3" name="Content Placeholder 2"/>
          <p:cNvSpPr>
            <a:spLocks noGrp="1"/>
          </p:cNvSpPr>
          <p:nvPr>
            <p:ph idx="1"/>
          </p:nvPr>
        </p:nvSpPr>
        <p:spPr/>
        <p:txBody>
          <a:bodyPr/>
          <a:lstStyle/>
          <a:p>
            <a:r>
              <a:rPr lang="en-GB" dirty="0" smtClean="0"/>
              <a:t>Presentation by Alan Chandler, Chartered Insurer</a:t>
            </a:r>
            <a:endParaRPr lang="en-GB" dirty="0"/>
          </a:p>
        </p:txBody>
      </p:sp>
    </p:spTree>
    <p:extLst>
      <p:ext uri="{BB962C8B-B14F-4D97-AF65-F5344CB8AC3E}">
        <p14:creationId xmlns:p14="http://schemas.microsoft.com/office/powerpoint/2010/main" val="423982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some more!</a:t>
            </a:r>
            <a:endParaRPr lang="en-GB" dirty="0"/>
          </a:p>
        </p:txBody>
      </p:sp>
      <p:graphicFrame>
        <p:nvGraphicFramePr>
          <p:cNvPr id="4" name="Content Placeholder 3"/>
          <p:cNvGraphicFramePr>
            <a:graphicFrameLocks noGrp="1"/>
          </p:cNvGraphicFramePr>
          <p:nvPr>
            <p:ph idx="1"/>
          </p:nvPr>
        </p:nvGraphicFramePr>
        <p:xfrm>
          <a:off x="838200" y="2721134"/>
          <a:ext cx="10515600" cy="2560320"/>
        </p:xfrm>
        <a:graphic>
          <a:graphicData uri="http://schemas.openxmlformats.org/drawingml/2006/table">
            <a:tbl>
              <a:tblPr/>
              <a:tblGrid>
                <a:gridCol w="5257800"/>
                <a:gridCol w="5257800"/>
              </a:tblGrid>
              <a:tr h="0">
                <a:tc>
                  <a:txBody>
                    <a:bodyPr/>
                    <a:lstStyle/>
                    <a:p>
                      <a:r>
                        <a:rPr lang="en-GB">
                          <a:effectLst/>
                          <a:latin typeface="Lucida Grande"/>
                        </a:rPr>
                        <a:t>Millburn Insurance Company Ltd</a:t>
                      </a:r>
                    </a:p>
                  </a:txBody>
                  <a:tcPr anchor="ctr">
                    <a:lnL>
                      <a:noFill/>
                    </a:lnL>
                    <a:lnR>
                      <a:noFill/>
                    </a:lnR>
                    <a:lnT>
                      <a:noFill/>
                    </a:lnT>
                    <a:lnB>
                      <a:noFill/>
                    </a:lnB>
                    <a:solidFill>
                      <a:srgbClr val="FFFFFF"/>
                    </a:solidFill>
                  </a:tcPr>
                </a:tc>
                <a:tc>
                  <a:txBody>
                    <a:bodyPr/>
                    <a:lstStyle/>
                    <a:p>
                      <a:r>
                        <a:rPr lang="en-GB">
                          <a:effectLst/>
                          <a:latin typeface="Lucida Grande"/>
                        </a:rPr>
                        <a:t>11/12/2013</a:t>
                      </a:r>
                    </a:p>
                  </a:txBody>
                  <a:tcPr anchor="ctr">
                    <a:lnL>
                      <a:noFill/>
                    </a:lnL>
                    <a:lnR>
                      <a:noFill/>
                    </a:lnR>
                    <a:lnT>
                      <a:noFill/>
                    </a:lnT>
                    <a:lnB>
                      <a:noFill/>
                    </a:lnB>
                    <a:solidFill>
                      <a:srgbClr val="FFFFFF"/>
                    </a:solidFill>
                  </a:tcPr>
                </a:tc>
              </a:tr>
              <a:tr h="0">
                <a:tc>
                  <a:txBody>
                    <a:bodyPr/>
                    <a:lstStyle/>
                    <a:p>
                      <a:r>
                        <a:rPr lang="en-GB">
                          <a:effectLst/>
                          <a:latin typeface="Lucida Grande"/>
                        </a:rPr>
                        <a:t>Municipal General Insurance Ltd</a:t>
                      </a:r>
                    </a:p>
                  </a:txBody>
                  <a:tcPr anchor="ctr">
                    <a:lnL>
                      <a:noFill/>
                    </a:lnL>
                    <a:lnR>
                      <a:noFill/>
                    </a:lnR>
                    <a:lnT>
                      <a:noFill/>
                    </a:lnT>
                    <a:lnB>
                      <a:noFill/>
                    </a:lnB>
                    <a:solidFill>
                      <a:srgbClr val="FFFFFF"/>
                    </a:solidFill>
                  </a:tcPr>
                </a:tc>
                <a:tc>
                  <a:txBody>
                    <a:bodyPr/>
                    <a:lstStyle/>
                    <a:p>
                      <a:r>
                        <a:rPr lang="en-GB">
                          <a:effectLst/>
                          <a:latin typeface="Lucida Grande"/>
                        </a:rPr>
                        <a:t>09/03/1994</a:t>
                      </a:r>
                    </a:p>
                  </a:txBody>
                  <a:tcPr anchor="ctr">
                    <a:lnL>
                      <a:noFill/>
                    </a:lnL>
                    <a:lnR>
                      <a:noFill/>
                    </a:lnR>
                    <a:lnT>
                      <a:noFill/>
                    </a:lnT>
                    <a:lnB>
                      <a:noFill/>
                    </a:lnB>
                    <a:solidFill>
                      <a:srgbClr val="FFFFFF"/>
                    </a:solidFill>
                  </a:tcPr>
                </a:tc>
              </a:tr>
              <a:tr h="0">
                <a:tc>
                  <a:txBody>
                    <a:bodyPr/>
                    <a:lstStyle/>
                    <a:p>
                      <a:r>
                        <a:rPr lang="en-GB">
                          <a:effectLst/>
                          <a:latin typeface="Lucida Grande"/>
                        </a:rPr>
                        <a:t>North Atlantic Insurance Company Ltd</a:t>
                      </a:r>
                    </a:p>
                  </a:txBody>
                  <a:tcPr anchor="ctr">
                    <a:lnL>
                      <a:noFill/>
                    </a:lnL>
                    <a:lnR>
                      <a:noFill/>
                    </a:lnR>
                    <a:lnT>
                      <a:noFill/>
                    </a:lnT>
                    <a:lnB>
                      <a:noFill/>
                    </a:lnB>
                    <a:solidFill>
                      <a:srgbClr val="FFFFFF"/>
                    </a:solidFill>
                  </a:tcPr>
                </a:tc>
                <a:tc>
                  <a:txBody>
                    <a:bodyPr/>
                    <a:lstStyle/>
                    <a:p>
                      <a:r>
                        <a:rPr lang="en-GB">
                          <a:effectLst/>
                          <a:latin typeface="Lucida Grande"/>
                        </a:rPr>
                        <a:t>06/03/1997</a:t>
                      </a:r>
                    </a:p>
                  </a:txBody>
                  <a:tcPr anchor="ctr">
                    <a:lnL>
                      <a:noFill/>
                    </a:lnL>
                    <a:lnR>
                      <a:noFill/>
                    </a:lnR>
                    <a:lnT>
                      <a:noFill/>
                    </a:lnT>
                    <a:lnB>
                      <a:noFill/>
                    </a:lnB>
                    <a:solidFill>
                      <a:srgbClr val="FFFFFF"/>
                    </a:solidFill>
                  </a:tcPr>
                </a:tc>
              </a:tr>
              <a:tr h="0">
                <a:tc>
                  <a:txBody>
                    <a:bodyPr/>
                    <a:lstStyle/>
                    <a:p>
                      <a:r>
                        <a:rPr lang="en-GB">
                          <a:effectLst/>
                          <a:latin typeface="Lucida Grande"/>
                        </a:rPr>
                        <a:t>OIC Run Off Ltd / London and Overseas</a:t>
                      </a:r>
                    </a:p>
                  </a:txBody>
                  <a:tcPr anchor="ctr">
                    <a:lnL>
                      <a:noFill/>
                    </a:lnL>
                    <a:lnR>
                      <a:noFill/>
                    </a:lnR>
                    <a:lnT>
                      <a:noFill/>
                    </a:lnT>
                    <a:lnB>
                      <a:noFill/>
                    </a:lnB>
                    <a:solidFill>
                      <a:srgbClr val="FFFFFF"/>
                    </a:solidFill>
                  </a:tcPr>
                </a:tc>
                <a:tc>
                  <a:txBody>
                    <a:bodyPr/>
                    <a:lstStyle/>
                    <a:p>
                      <a:r>
                        <a:rPr lang="en-GB">
                          <a:effectLst/>
                          <a:latin typeface="Lucida Grande"/>
                        </a:rPr>
                        <a:t>21/10/1994</a:t>
                      </a:r>
                    </a:p>
                  </a:txBody>
                  <a:tcPr anchor="ctr">
                    <a:lnL>
                      <a:noFill/>
                    </a:lnL>
                    <a:lnR>
                      <a:noFill/>
                    </a:lnR>
                    <a:lnT>
                      <a:noFill/>
                    </a:lnT>
                    <a:lnB>
                      <a:noFill/>
                    </a:lnB>
                    <a:solidFill>
                      <a:srgbClr val="FFFFFF"/>
                    </a:solidFill>
                  </a:tcPr>
                </a:tc>
              </a:tr>
              <a:tr h="0">
                <a:tc>
                  <a:txBody>
                    <a:bodyPr/>
                    <a:lstStyle/>
                    <a:p>
                      <a:r>
                        <a:rPr lang="en-GB">
                          <a:effectLst/>
                          <a:latin typeface="Lucida Grande"/>
                        </a:rPr>
                        <a:t>Pacific and General Insurance Company Ltd</a:t>
                      </a:r>
                    </a:p>
                  </a:txBody>
                  <a:tcPr anchor="ctr">
                    <a:lnL>
                      <a:noFill/>
                    </a:lnL>
                    <a:lnR>
                      <a:noFill/>
                    </a:lnR>
                    <a:lnT>
                      <a:noFill/>
                    </a:lnT>
                    <a:lnB>
                      <a:noFill/>
                    </a:lnB>
                    <a:solidFill>
                      <a:srgbClr val="FFFFFF"/>
                    </a:solidFill>
                  </a:tcPr>
                </a:tc>
                <a:tc>
                  <a:txBody>
                    <a:bodyPr/>
                    <a:lstStyle/>
                    <a:p>
                      <a:r>
                        <a:rPr lang="en-GB">
                          <a:effectLst/>
                          <a:latin typeface="Lucida Grande"/>
                        </a:rPr>
                        <a:t>15/11/1985</a:t>
                      </a:r>
                    </a:p>
                  </a:txBody>
                  <a:tcPr anchor="ctr">
                    <a:lnL>
                      <a:noFill/>
                    </a:lnL>
                    <a:lnR>
                      <a:noFill/>
                    </a:lnR>
                    <a:lnT>
                      <a:noFill/>
                    </a:lnT>
                    <a:lnB>
                      <a:noFill/>
                    </a:lnB>
                    <a:solidFill>
                      <a:srgbClr val="FFFFFF"/>
                    </a:solidFill>
                  </a:tcPr>
                </a:tc>
              </a:tr>
              <a:tr h="0">
                <a:tc>
                  <a:txBody>
                    <a:bodyPr/>
                    <a:lstStyle/>
                    <a:p>
                      <a:r>
                        <a:rPr lang="en-GB">
                          <a:effectLst/>
                          <a:latin typeface="Lucida Grande"/>
                        </a:rPr>
                        <a:t>Paramount Insurance Company Ltd</a:t>
                      </a:r>
                    </a:p>
                  </a:txBody>
                  <a:tcPr anchor="ctr">
                    <a:lnL>
                      <a:noFill/>
                    </a:lnL>
                    <a:lnR>
                      <a:noFill/>
                    </a:lnR>
                    <a:lnT>
                      <a:noFill/>
                    </a:lnT>
                    <a:lnB>
                      <a:noFill/>
                    </a:lnB>
                    <a:solidFill>
                      <a:srgbClr val="FFFFFF"/>
                    </a:solidFill>
                  </a:tcPr>
                </a:tc>
                <a:tc>
                  <a:txBody>
                    <a:bodyPr/>
                    <a:lstStyle/>
                    <a:p>
                      <a:r>
                        <a:rPr lang="en-GB">
                          <a:effectLst/>
                          <a:latin typeface="Lucida Grande"/>
                        </a:rPr>
                        <a:t>24/06/1996</a:t>
                      </a:r>
                    </a:p>
                  </a:txBody>
                  <a:tcPr anchor="ctr">
                    <a:lnL>
                      <a:noFill/>
                    </a:lnL>
                    <a:lnR>
                      <a:noFill/>
                    </a:lnR>
                    <a:lnT>
                      <a:noFill/>
                    </a:lnT>
                    <a:lnB>
                      <a:noFill/>
                    </a:lnB>
                    <a:solidFill>
                      <a:srgbClr val="FFFFFF"/>
                    </a:solidFill>
                  </a:tcPr>
                </a:tc>
              </a:tr>
              <a:tr h="0">
                <a:tc>
                  <a:txBody>
                    <a:bodyPr/>
                    <a:lstStyle/>
                    <a:p>
                      <a:r>
                        <a:rPr lang="en-GB">
                          <a:effectLst/>
                          <a:latin typeface="Lucida Grande"/>
                        </a:rPr>
                        <a:t>Scan Re Insurance Company Ltd</a:t>
                      </a:r>
                    </a:p>
                  </a:txBody>
                  <a:tcPr anchor="ctr">
                    <a:lnL>
                      <a:noFill/>
                    </a:lnL>
                    <a:lnR>
                      <a:noFill/>
                    </a:lnR>
                    <a:lnT>
                      <a:noFill/>
                    </a:lnT>
                    <a:lnB>
                      <a:noFill/>
                    </a:lnB>
                    <a:solidFill>
                      <a:srgbClr val="FFFFFF"/>
                    </a:solidFill>
                  </a:tcPr>
                </a:tc>
                <a:tc>
                  <a:txBody>
                    <a:bodyPr/>
                    <a:lstStyle/>
                    <a:p>
                      <a:r>
                        <a:rPr lang="en-GB" dirty="0">
                          <a:effectLst/>
                          <a:latin typeface="Lucida Grande"/>
                        </a:rPr>
                        <a:t>10/03/1994</a:t>
                      </a:r>
                    </a:p>
                  </a:txBody>
                  <a:tcPr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1674719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290" y="468156"/>
            <a:ext cx="10515600" cy="2133376"/>
          </a:xfrm>
        </p:spPr>
        <p:txBody>
          <a:bodyPr>
            <a:normAutofit fontScale="90000"/>
          </a:bodyPr>
          <a:lstStyle/>
          <a:p>
            <a:r>
              <a:rPr lang="en-GB" dirty="0" smtClean="0"/>
              <a:t>And some more again! Remember this list does not include many foreign insurers who pass ported in like Quinn</a:t>
            </a:r>
            <a:r>
              <a:rPr lang="en-GB" dirty="0"/>
              <a:t> </a:t>
            </a:r>
            <a:r>
              <a:rPr lang="en-GB" dirty="0" smtClean="0"/>
              <a:t>and </a:t>
            </a:r>
            <a:r>
              <a:rPr lang="en-GB" dirty="0"/>
              <a:t>this was why Solvency II was introduced </a:t>
            </a:r>
          </a:p>
        </p:txBody>
      </p:sp>
      <p:graphicFrame>
        <p:nvGraphicFramePr>
          <p:cNvPr id="4"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lstStyle/>
                    <a:p>
                      <a:r>
                        <a:rPr lang="en-GB" dirty="0">
                          <a:effectLst/>
                          <a:latin typeface="Lucida Grande"/>
                        </a:rPr>
                        <a:t>Sovereign Marine and General Insurance Company Ltd</a:t>
                      </a:r>
                    </a:p>
                  </a:txBody>
                  <a:tcPr anchor="ctr">
                    <a:lnL>
                      <a:noFill/>
                    </a:lnL>
                    <a:lnR>
                      <a:noFill/>
                    </a:lnR>
                    <a:lnT>
                      <a:noFill/>
                    </a:lnT>
                    <a:lnB>
                      <a:noFill/>
                    </a:lnB>
                  </a:tcPr>
                </a:tc>
                <a:tc>
                  <a:txBody>
                    <a:bodyPr/>
                    <a:lstStyle/>
                    <a:p>
                      <a:r>
                        <a:rPr lang="en-GB">
                          <a:effectLst/>
                          <a:latin typeface="Lucida Grande"/>
                        </a:rPr>
                        <a:t>11/07/1997</a:t>
                      </a:r>
                    </a:p>
                  </a:txBody>
                  <a:tcPr anchor="ctr">
                    <a:lnL>
                      <a:noFill/>
                    </a:lnL>
                    <a:lnR>
                      <a:noFill/>
                    </a:lnR>
                    <a:lnT>
                      <a:noFill/>
                    </a:lnT>
                    <a:lnB>
                      <a:noFill/>
                    </a:lnB>
                  </a:tcPr>
                </a:tc>
              </a:tr>
              <a:tr h="0">
                <a:tc>
                  <a:txBody>
                    <a:bodyPr/>
                    <a:lstStyle/>
                    <a:p>
                      <a:r>
                        <a:rPr lang="en-GB">
                          <a:effectLst/>
                          <a:latin typeface="Lucida Grande"/>
                        </a:rPr>
                        <a:t>The Aldgate Insurance Company Ltd</a:t>
                      </a:r>
                    </a:p>
                  </a:txBody>
                  <a:tcPr anchor="ctr">
                    <a:lnL>
                      <a:noFill/>
                    </a:lnL>
                    <a:lnR>
                      <a:noFill/>
                    </a:lnR>
                    <a:lnT>
                      <a:noFill/>
                    </a:lnT>
                    <a:lnB>
                      <a:noFill/>
                    </a:lnB>
                  </a:tcPr>
                </a:tc>
                <a:tc>
                  <a:txBody>
                    <a:bodyPr/>
                    <a:lstStyle/>
                    <a:p>
                      <a:r>
                        <a:rPr lang="en-GB">
                          <a:effectLst/>
                          <a:latin typeface="Lucida Grande"/>
                        </a:rPr>
                        <a:t>12/11/2009</a:t>
                      </a:r>
                    </a:p>
                  </a:txBody>
                  <a:tcPr anchor="ctr">
                    <a:lnL>
                      <a:noFill/>
                    </a:lnL>
                    <a:lnR>
                      <a:noFill/>
                    </a:lnR>
                    <a:lnT>
                      <a:noFill/>
                    </a:lnT>
                    <a:lnB>
                      <a:noFill/>
                    </a:lnB>
                  </a:tcPr>
                </a:tc>
              </a:tr>
              <a:tr h="0">
                <a:tc>
                  <a:txBody>
                    <a:bodyPr/>
                    <a:lstStyle/>
                    <a:p>
                      <a:r>
                        <a:rPr lang="en-GB">
                          <a:effectLst/>
                          <a:latin typeface="Lucida Grande"/>
                        </a:rPr>
                        <a:t>The Exchange Insurance Company Ltd</a:t>
                      </a:r>
                    </a:p>
                  </a:txBody>
                  <a:tcPr anchor="ctr">
                    <a:lnL>
                      <a:noFill/>
                    </a:lnL>
                    <a:lnR>
                      <a:noFill/>
                    </a:lnR>
                    <a:lnT>
                      <a:noFill/>
                    </a:lnT>
                    <a:lnB>
                      <a:noFill/>
                    </a:lnB>
                  </a:tcPr>
                </a:tc>
                <a:tc>
                  <a:txBody>
                    <a:bodyPr/>
                    <a:lstStyle/>
                    <a:p>
                      <a:r>
                        <a:rPr lang="en-GB">
                          <a:effectLst/>
                          <a:latin typeface="Lucida Grande"/>
                        </a:rPr>
                        <a:t>06/10/2010</a:t>
                      </a:r>
                    </a:p>
                  </a:txBody>
                  <a:tcPr anchor="ctr">
                    <a:lnL>
                      <a:noFill/>
                    </a:lnL>
                    <a:lnR>
                      <a:noFill/>
                    </a:lnR>
                    <a:lnT>
                      <a:noFill/>
                    </a:lnT>
                    <a:lnB>
                      <a:noFill/>
                    </a:lnB>
                  </a:tcPr>
                </a:tc>
              </a:tr>
              <a:tr h="0">
                <a:tc>
                  <a:txBody>
                    <a:bodyPr/>
                    <a:lstStyle/>
                    <a:p>
                      <a:r>
                        <a:rPr lang="en-GB">
                          <a:effectLst/>
                          <a:latin typeface="Lucida Grande"/>
                        </a:rPr>
                        <a:t>Trinity Insurance Company Ltd</a:t>
                      </a:r>
                    </a:p>
                  </a:txBody>
                  <a:tcPr anchor="ctr">
                    <a:lnL>
                      <a:noFill/>
                    </a:lnL>
                    <a:lnR>
                      <a:noFill/>
                    </a:lnR>
                    <a:lnT>
                      <a:noFill/>
                    </a:lnT>
                    <a:lnB>
                      <a:noFill/>
                    </a:lnB>
                  </a:tcPr>
                </a:tc>
                <a:tc>
                  <a:txBody>
                    <a:bodyPr/>
                    <a:lstStyle/>
                    <a:p>
                      <a:r>
                        <a:rPr lang="en-GB">
                          <a:effectLst/>
                          <a:latin typeface="Lucida Grande"/>
                        </a:rPr>
                        <a:t>23/03/1992</a:t>
                      </a:r>
                    </a:p>
                  </a:txBody>
                  <a:tcPr anchor="ctr">
                    <a:lnL>
                      <a:noFill/>
                    </a:lnL>
                    <a:lnR>
                      <a:noFill/>
                    </a:lnR>
                    <a:lnT>
                      <a:noFill/>
                    </a:lnT>
                    <a:lnB>
                      <a:noFill/>
                    </a:lnB>
                  </a:tcPr>
                </a:tc>
              </a:tr>
              <a:tr h="0">
                <a:tc>
                  <a:txBody>
                    <a:bodyPr/>
                    <a:lstStyle/>
                    <a:p>
                      <a:r>
                        <a:rPr lang="en-GB">
                          <a:effectLst/>
                          <a:latin typeface="Lucida Grande"/>
                        </a:rPr>
                        <a:t>UIC Insurance Company Ltd</a:t>
                      </a:r>
                    </a:p>
                  </a:txBody>
                  <a:tcPr anchor="ctr">
                    <a:lnL>
                      <a:noFill/>
                    </a:lnL>
                    <a:lnR>
                      <a:noFill/>
                    </a:lnR>
                    <a:lnT>
                      <a:noFill/>
                    </a:lnT>
                    <a:lnB>
                      <a:noFill/>
                    </a:lnB>
                  </a:tcPr>
                </a:tc>
                <a:tc>
                  <a:txBody>
                    <a:bodyPr/>
                    <a:lstStyle/>
                    <a:p>
                      <a:r>
                        <a:rPr lang="en-GB" dirty="0">
                          <a:effectLst/>
                          <a:latin typeface="Lucida Grande"/>
                        </a:rPr>
                        <a:t>12/08/1996</a:t>
                      </a:r>
                    </a:p>
                  </a:txBody>
                  <a:tcPr anchor="ctr">
                    <a:lnL>
                      <a:noFill/>
                    </a:lnL>
                    <a:lnR>
                      <a:noFill/>
                    </a:lnR>
                    <a:lnT>
                      <a:noFill/>
                    </a:lnT>
                    <a:lnB>
                      <a:noFill/>
                    </a:lnB>
                  </a:tcPr>
                </a:tc>
              </a:tr>
            </a:tbl>
          </a:graphicData>
        </a:graphic>
      </p:graphicFrame>
    </p:spTree>
    <p:extLst>
      <p:ext uri="{BB962C8B-B14F-4D97-AF65-F5344CB8AC3E}">
        <p14:creationId xmlns:p14="http://schemas.microsoft.com/office/powerpoint/2010/main" val="740573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solvency margins</a:t>
            </a:r>
            <a:endParaRPr lang="en-GB" dirty="0"/>
          </a:p>
        </p:txBody>
      </p:sp>
      <p:sp>
        <p:nvSpPr>
          <p:cNvPr id="3" name="Content Placeholder 2"/>
          <p:cNvSpPr>
            <a:spLocks noGrp="1"/>
          </p:cNvSpPr>
          <p:nvPr>
            <p:ph idx="1"/>
          </p:nvPr>
        </p:nvSpPr>
        <p:spPr/>
        <p:txBody>
          <a:bodyPr/>
          <a:lstStyle/>
          <a:p>
            <a:r>
              <a:rPr lang="en-GB" dirty="0" smtClean="0"/>
              <a:t>A solvency margin is the amount of surplus assets insurance companies have to hold over and above their liabilities.</a:t>
            </a:r>
          </a:p>
          <a:p>
            <a:r>
              <a:rPr lang="en-GB" dirty="0" smtClean="0"/>
              <a:t>Solvency margins are set by regulators and stipulate the minimum surplus assets the insurer has to hold over and above their liabilities.</a:t>
            </a:r>
          </a:p>
          <a:p>
            <a:r>
              <a:rPr lang="en-GB" dirty="0" smtClean="0"/>
              <a:t> </a:t>
            </a:r>
            <a:r>
              <a:rPr lang="en-GB" dirty="0"/>
              <a:t>Example if an Insurer has to hold a solvency margin of at least £500M and their liabilities are £</a:t>
            </a:r>
            <a:r>
              <a:rPr lang="en-GB" dirty="0" smtClean="0"/>
              <a:t>400m, </a:t>
            </a:r>
            <a:r>
              <a:rPr lang="en-GB" dirty="0"/>
              <a:t>they will need to make sure they hold assets of at least £900m</a:t>
            </a:r>
          </a:p>
          <a:p>
            <a:endParaRPr lang="en-GB" dirty="0" smtClean="0"/>
          </a:p>
          <a:p>
            <a:endParaRPr lang="en-GB" dirty="0"/>
          </a:p>
        </p:txBody>
      </p:sp>
    </p:spTree>
    <p:extLst>
      <p:ext uri="{BB962C8B-B14F-4D97-AF65-F5344CB8AC3E}">
        <p14:creationId xmlns:p14="http://schemas.microsoft.com/office/powerpoint/2010/main" val="3394885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Solvency I</a:t>
            </a:r>
            <a:endParaRPr lang="en-GB" dirty="0"/>
          </a:p>
        </p:txBody>
      </p:sp>
      <p:sp>
        <p:nvSpPr>
          <p:cNvPr id="3" name="Content Placeholder 2"/>
          <p:cNvSpPr>
            <a:spLocks noGrp="1"/>
          </p:cNvSpPr>
          <p:nvPr>
            <p:ph idx="1"/>
          </p:nvPr>
        </p:nvSpPr>
        <p:spPr/>
        <p:txBody>
          <a:bodyPr/>
          <a:lstStyle/>
          <a:p>
            <a:r>
              <a:rPr lang="en-GB" dirty="0" smtClean="0"/>
              <a:t>The EU have stipulated some form of solvency requirements since 1973 and the principles of Solvency I still remain today.</a:t>
            </a:r>
          </a:p>
          <a:p>
            <a:r>
              <a:rPr lang="en-GB" dirty="0" smtClean="0"/>
              <a:t>The Minimum Capital Requirement (MCR) known as solvency one has been with us for some time</a:t>
            </a:r>
          </a:p>
          <a:p>
            <a:r>
              <a:rPr lang="en-GB" dirty="0" smtClean="0"/>
              <a:t>This has both a premium and claims calculation and the insurer takes the highest of the two. </a:t>
            </a:r>
          </a:p>
          <a:p>
            <a:r>
              <a:rPr lang="en-GB" dirty="0" smtClean="0"/>
              <a:t>The MCR has been calculated at a 85% confidence level</a:t>
            </a:r>
          </a:p>
          <a:p>
            <a:r>
              <a:rPr lang="en-GB" dirty="0" smtClean="0"/>
              <a:t>Broadly speaking the MCR comes to around 20 to 25% of annual GWP</a:t>
            </a:r>
            <a:endParaRPr lang="en-GB" dirty="0"/>
          </a:p>
        </p:txBody>
      </p:sp>
    </p:spTree>
    <p:extLst>
      <p:ext uri="{BB962C8B-B14F-4D97-AF65-F5344CB8AC3E}">
        <p14:creationId xmlns:p14="http://schemas.microsoft.com/office/powerpoint/2010/main" val="35505860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Solvency I</a:t>
            </a:r>
            <a:endParaRPr lang="en-GB" dirty="0"/>
          </a:p>
        </p:txBody>
      </p:sp>
      <p:sp>
        <p:nvSpPr>
          <p:cNvPr id="3" name="Content Placeholder 2"/>
          <p:cNvSpPr>
            <a:spLocks noGrp="1"/>
          </p:cNvSpPr>
          <p:nvPr>
            <p:ph idx="1"/>
          </p:nvPr>
        </p:nvSpPr>
        <p:spPr/>
        <p:txBody>
          <a:bodyPr/>
          <a:lstStyle/>
          <a:p>
            <a:r>
              <a:rPr lang="en-GB" dirty="0" smtClean="0"/>
              <a:t>The FSA as was never felt Solvency I was enough and the previous list of bust insurance companies certainly testified this fact, so they introduced their own solvency requirements.</a:t>
            </a:r>
          </a:p>
          <a:p>
            <a:r>
              <a:rPr lang="en-GB" dirty="0" smtClean="0"/>
              <a:t>They introduced their own requirements of Enhanced Capital Requirement and Individual Capital Assessment but these only applied to the UK - hence many insurers who were struggling for capital headed for the offshore havens</a:t>
            </a:r>
            <a:endParaRPr lang="en-GB" dirty="0"/>
          </a:p>
        </p:txBody>
      </p:sp>
    </p:spTree>
    <p:extLst>
      <p:ext uri="{BB962C8B-B14F-4D97-AF65-F5344CB8AC3E}">
        <p14:creationId xmlns:p14="http://schemas.microsoft.com/office/powerpoint/2010/main" val="5819234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Solvency II</a:t>
            </a:r>
            <a:endParaRPr lang="en-GB" dirty="0"/>
          </a:p>
        </p:txBody>
      </p:sp>
      <p:sp>
        <p:nvSpPr>
          <p:cNvPr id="3" name="Content Placeholder 2"/>
          <p:cNvSpPr>
            <a:spLocks noGrp="1"/>
          </p:cNvSpPr>
          <p:nvPr>
            <p:ph idx="1"/>
          </p:nvPr>
        </p:nvSpPr>
        <p:spPr/>
        <p:txBody>
          <a:bodyPr/>
          <a:lstStyle/>
          <a:p>
            <a:r>
              <a:rPr lang="en-GB" dirty="0" smtClean="0"/>
              <a:t>The EU had originally planned to roll out new solvency requirements in 2005 but due to a combination of politics and the financial crash Solvency II never saw the light of day until the beginning of 2016.</a:t>
            </a:r>
          </a:p>
          <a:p>
            <a:endParaRPr lang="en-GB" dirty="0" smtClean="0"/>
          </a:p>
          <a:p>
            <a:r>
              <a:rPr lang="en-GB" dirty="0" smtClean="0"/>
              <a:t>From January 2016 Solvency II applies to all EU insurers and there is no longer hiding places in the EU to obtain soft touches</a:t>
            </a:r>
          </a:p>
          <a:p>
            <a:endParaRPr lang="en-GB" dirty="0"/>
          </a:p>
          <a:p>
            <a:r>
              <a:rPr lang="en-GB" dirty="0" smtClean="0"/>
              <a:t>It is estimated that it cost the UK insurance industry £3 Billion to implement !</a:t>
            </a:r>
            <a:endParaRPr lang="en-GB" dirty="0"/>
          </a:p>
        </p:txBody>
      </p:sp>
    </p:spTree>
    <p:extLst>
      <p:ext uri="{BB962C8B-B14F-4D97-AF65-F5344CB8AC3E}">
        <p14:creationId xmlns:p14="http://schemas.microsoft.com/office/powerpoint/2010/main" val="2742967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Three Pillars of Solvency II</a:t>
            </a:r>
            <a:endParaRPr lang="en-GB" dirty="0"/>
          </a:p>
        </p:txBody>
      </p:sp>
      <p:pic>
        <p:nvPicPr>
          <p:cNvPr id="9222" name="Picture 6" descr="Image result for the three pillars of solvency ii"/>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57375" y="2682081"/>
            <a:ext cx="8477250" cy="2638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3441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Solvency II</a:t>
            </a:r>
            <a:endParaRPr lang="en-GB" dirty="0"/>
          </a:p>
        </p:txBody>
      </p:sp>
      <p:sp>
        <p:nvSpPr>
          <p:cNvPr id="3" name="Content Placeholder 2"/>
          <p:cNvSpPr>
            <a:spLocks noGrp="1"/>
          </p:cNvSpPr>
          <p:nvPr>
            <p:ph idx="1"/>
          </p:nvPr>
        </p:nvSpPr>
        <p:spPr/>
        <p:txBody>
          <a:bodyPr/>
          <a:lstStyle/>
          <a:p>
            <a:r>
              <a:rPr lang="en-GB" dirty="0" smtClean="0"/>
              <a:t>The new capital requirement under Solvency II is known as the Solvency </a:t>
            </a:r>
            <a:r>
              <a:rPr lang="en-GB" dirty="0"/>
              <a:t>C</a:t>
            </a:r>
            <a:r>
              <a:rPr lang="en-GB" dirty="0" smtClean="0"/>
              <a:t>apital Requirement (SCR)</a:t>
            </a:r>
          </a:p>
          <a:p>
            <a:r>
              <a:rPr lang="en-GB" dirty="0" smtClean="0"/>
              <a:t>This has to be at a confidence level of at least 99.5% </a:t>
            </a:r>
          </a:p>
          <a:p>
            <a:r>
              <a:rPr lang="en-GB" dirty="0" smtClean="0"/>
              <a:t>Insurers can use the EU generic formula or use their own formula which has to be signed off by the PRA</a:t>
            </a:r>
          </a:p>
          <a:p>
            <a:r>
              <a:rPr lang="en-GB" dirty="0" smtClean="0"/>
              <a:t>It is also compulsory that insurers have an actuarial function, believe it or not certain EU insurers </a:t>
            </a:r>
            <a:r>
              <a:rPr lang="en-GB" smtClean="0"/>
              <a:t>existed without</a:t>
            </a:r>
            <a:endParaRPr lang="en-GB" dirty="0"/>
          </a:p>
        </p:txBody>
      </p:sp>
    </p:spTree>
    <p:extLst>
      <p:ext uri="{BB962C8B-B14F-4D97-AF65-F5344CB8AC3E}">
        <p14:creationId xmlns:p14="http://schemas.microsoft.com/office/powerpoint/2010/main" val="4712452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Solvency I (Red card) and Solvency II (Yellow card)</a:t>
            </a:r>
            <a:endParaRPr lang="en-GB" dirty="0"/>
          </a:p>
        </p:txBody>
      </p:sp>
      <p:pic>
        <p:nvPicPr>
          <p:cNvPr id="1026" name="Picture 2" descr="Image result for pictures of red and yellow cards in socce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0" y="1851383"/>
            <a:ext cx="5860985" cy="435133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pictures of red and yellow cards in socc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3640" y="1851383"/>
            <a:ext cx="5190186"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28421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t>Solvency II was a massive challenge for almost everyone – some have got to the top of the solvency mountain ,some are working with their regulator and some have given up!</a:t>
            </a:r>
            <a:endParaRPr lang="en-GB" sz="3200" dirty="0"/>
          </a:p>
        </p:txBody>
      </p:sp>
      <p:pic>
        <p:nvPicPr>
          <p:cNvPr id="11266" name="Picture 2" descr="Related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54202" y="2506662"/>
            <a:ext cx="5813896"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956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a:xfrm>
            <a:off x="1968501" y="611189"/>
            <a:ext cx="6784975" cy="338137"/>
          </a:xfrm>
        </p:spPr>
        <p:txBody>
          <a:bodyPr>
            <a:noAutofit/>
          </a:bodyPr>
          <a:lstStyle/>
          <a:p>
            <a:r>
              <a:rPr lang="en-GB" altLang="en-US" sz="2000" b="1" dirty="0">
                <a:latin typeface="Arial" panose="020B0604020202020204" pitchFamily="34" charset="0"/>
                <a:cs typeface="Arial" panose="020B0604020202020204" pitchFamily="34" charset="0"/>
              </a:rPr>
              <a:t>Alan Chandler, Chartered Insurer</a:t>
            </a:r>
          </a:p>
        </p:txBody>
      </p:sp>
      <p:sp>
        <p:nvSpPr>
          <p:cNvPr id="3075" name="Content Placeholder 4"/>
          <p:cNvSpPr>
            <a:spLocks noGrp="1"/>
          </p:cNvSpPr>
          <p:nvPr>
            <p:ph idx="1"/>
          </p:nvPr>
        </p:nvSpPr>
        <p:spPr>
          <a:xfrm>
            <a:off x="1968500" y="949326"/>
            <a:ext cx="8053388" cy="5908675"/>
          </a:xfrm>
        </p:spPr>
        <p:txBody>
          <a:bodyPr/>
          <a:lstStyle/>
          <a:p>
            <a:r>
              <a:rPr lang="en-GB" altLang="en-US" sz="2000" b="1" dirty="0">
                <a:latin typeface="Arial" panose="020B0604020202020204" pitchFamily="34" charset="0"/>
                <a:cs typeface="Arial" panose="020B0604020202020204" pitchFamily="34" charset="0"/>
              </a:rPr>
              <a:t>I have trained more than 1,000 individuals to become ACII qualified</a:t>
            </a:r>
          </a:p>
          <a:p>
            <a:r>
              <a:rPr lang="en-GB" altLang="en-US" sz="2000" dirty="0">
                <a:latin typeface="Arial" panose="020B0604020202020204" pitchFamily="34" charset="0"/>
                <a:cs typeface="Arial" panose="020B0604020202020204" pitchFamily="34" charset="0"/>
              </a:rPr>
              <a:t>I have trained over 50% of the individuals in the last 8 years that have gone onto achieve the highest ACII pass in the whole of the UK. </a:t>
            </a:r>
          </a:p>
          <a:p>
            <a:r>
              <a:rPr lang="en-GB" altLang="en-US" sz="2000" dirty="0">
                <a:latin typeface="Arial" panose="020B0604020202020204" pitchFamily="34" charset="0"/>
                <a:cs typeface="Arial" panose="020B0604020202020204" pitchFamily="34" charset="0"/>
              </a:rPr>
              <a:t>I train to a pass rate of more than 96% in all CII qualification levels. Certificate , Diploma and Advanced Diploma.</a:t>
            </a:r>
          </a:p>
          <a:p>
            <a:r>
              <a:rPr lang="en-GB" altLang="en-US" sz="2000" dirty="0">
                <a:latin typeface="Arial" panose="020B0604020202020204" pitchFamily="34" charset="0"/>
                <a:cs typeface="Arial" panose="020B0604020202020204" pitchFamily="34" charset="0"/>
              </a:rPr>
              <a:t>I deliver the Allianz scholarship and academy programmes in both the UK and Ireland and I have been a </a:t>
            </a:r>
            <a:r>
              <a:rPr lang="en-GB" altLang="en-US" sz="2000" dirty="0" err="1">
                <a:latin typeface="Arial" panose="020B0604020202020204" pitchFamily="34" charset="0"/>
                <a:cs typeface="Arial" panose="020B0604020202020204" pitchFamily="34" charset="0"/>
              </a:rPr>
              <a:t>Cii</a:t>
            </a:r>
            <a:r>
              <a:rPr lang="en-GB" altLang="en-US" sz="2000" dirty="0">
                <a:latin typeface="Arial" panose="020B0604020202020204" pitchFamily="34" charset="0"/>
                <a:cs typeface="Arial" panose="020B0604020202020204" pitchFamily="34" charset="0"/>
              </a:rPr>
              <a:t> examiner.</a:t>
            </a:r>
          </a:p>
          <a:p>
            <a:r>
              <a:rPr lang="en-GB" altLang="en-US" sz="2000" dirty="0">
                <a:latin typeface="Arial" panose="020B0604020202020204" pitchFamily="34" charset="0"/>
                <a:cs typeface="Arial" panose="020B0604020202020204" pitchFamily="34" charset="0"/>
              </a:rPr>
              <a:t>I have trained students who have won national prizes in almost all ACII subjects including Insurance Law (MO5), Liability (M96), Commercial Property and BI (M93), Personal Lines Insurance (P86), Business and Finance (M92), Underwriting Practice (M80), Advanced Underwriting (960), Claims Practice (M85), Advanced Claims (820), Marketing (945), Advanced Broking (930) and Advanced Risk Management (992).</a:t>
            </a:r>
          </a:p>
          <a:p>
            <a:endParaRPr lang="en-GB" altLang="en-US" dirty="0" smtClean="0"/>
          </a:p>
          <a:p>
            <a:endParaRPr lang="en-GB" altLang="en-US" dirty="0" smtClean="0"/>
          </a:p>
          <a:p>
            <a:endParaRPr lang="en-GB" altLang="en-US" dirty="0" smtClean="0"/>
          </a:p>
        </p:txBody>
      </p:sp>
    </p:spTree>
    <p:extLst>
      <p:ext uri="{BB962C8B-B14F-4D97-AF65-F5344CB8AC3E}">
        <p14:creationId xmlns:p14="http://schemas.microsoft.com/office/powerpoint/2010/main" val="13596743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t>So having used up most of their spare capital to become compliant the last thing the insurance industry needed was a large claim hike!</a:t>
            </a:r>
            <a:endParaRPr lang="en-GB" sz="3200" dirty="0"/>
          </a:p>
        </p:txBody>
      </p:sp>
      <p:pic>
        <p:nvPicPr>
          <p:cNvPr id="12290" name="Picture 2" descr="Image result for hilda ogden imag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67062" y="2053431"/>
            <a:ext cx="5857875" cy="3895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8918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Ogden Table change</a:t>
            </a:r>
            <a:endParaRPr lang="en-GB" dirty="0"/>
          </a:p>
        </p:txBody>
      </p:sp>
      <p:sp>
        <p:nvSpPr>
          <p:cNvPr id="3" name="Content Placeholder 2"/>
          <p:cNvSpPr>
            <a:spLocks noGrp="1"/>
          </p:cNvSpPr>
          <p:nvPr>
            <p:ph idx="1"/>
          </p:nvPr>
        </p:nvSpPr>
        <p:spPr/>
        <p:txBody>
          <a:bodyPr/>
          <a:lstStyle/>
          <a:p>
            <a:r>
              <a:rPr lang="en-GB" dirty="0" smtClean="0"/>
              <a:t>In 2017 Liz Truss made a decision to move the Ogden table rate from 2.5% to -0.75%</a:t>
            </a:r>
          </a:p>
          <a:p>
            <a:r>
              <a:rPr lang="en-GB" dirty="0" smtClean="0"/>
              <a:t>This meant most motor and EL books had to be increased by a rate increase of between 9 and 15%</a:t>
            </a:r>
          </a:p>
          <a:p>
            <a:r>
              <a:rPr lang="en-GB" dirty="0" smtClean="0"/>
              <a:t>When premiums go up so does an insurers capital requirement  - fine if you had spare capital not if you used it all up being compliant with Solvency II</a:t>
            </a:r>
            <a:endParaRPr lang="en-GB" dirty="0"/>
          </a:p>
        </p:txBody>
      </p:sp>
    </p:spTree>
    <p:extLst>
      <p:ext uri="{BB962C8B-B14F-4D97-AF65-F5344CB8AC3E}">
        <p14:creationId xmlns:p14="http://schemas.microsoft.com/office/powerpoint/2010/main" val="22600509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1992313" y="1052514"/>
            <a:ext cx="8229600" cy="5102225"/>
          </a:xfrm>
        </p:spPr>
        <p:txBody>
          <a:bodyPr>
            <a:normAutofit fontScale="92500" lnSpcReduction="20000"/>
          </a:bodyPr>
          <a:lstStyle/>
          <a:p>
            <a:pPr eaLnBrk="1" hangingPunct="1">
              <a:lnSpc>
                <a:spcPct val="80000"/>
              </a:lnSpc>
              <a:buFontTx/>
              <a:buNone/>
            </a:pPr>
            <a:r>
              <a:rPr lang="en-GB" altLang="en-US" sz="2400" dirty="0" smtClean="0">
                <a:solidFill>
                  <a:srgbClr val="FF3300"/>
                </a:solidFill>
              </a:rPr>
              <a:t>Example of an Ogden settlement</a:t>
            </a:r>
            <a:endParaRPr lang="en-GB" altLang="en-US" sz="2400" dirty="0">
              <a:solidFill>
                <a:srgbClr val="FF3300"/>
              </a:solidFill>
            </a:endParaRPr>
          </a:p>
          <a:p>
            <a:pPr eaLnBrk="1" hangingPunct="1">
              <a:lnSpc>
                <a:spcPct val="80000"/>
              </a:lnSpc>
              <a:buFontTx/>
              <a:buNone/>
            </a:pPr>
            <a:endParaRPr lang="en-GB" altLang="en-US" sz="2400" dirty="0">
              <a:solidFill>
                <a:srgbClr val="FF3300"/>
              </a:solidFill>
            </a:endParaRPr>
          </a:p>
          <a:p>
            <a:pPr eaLnBrk="1" hangingPunct="1">
              <a:lnSpc>
                <a:spcPct val="80000"/>
              </a:lnSpc>
              <a:buFontTx/>
              <a:buNone/>
            </a:pPr>
            <a:r>
              <a:rPr lang="en-GB" altLang="en-US" sz="2400" dirty="0"/>
              <a:t>Serious Brain injury to a person of 21 years of age at date of settlement.</a:t>
            </a:r>
          </a:p>
          <a:p>
            <a:pPr eaLnBrk="1" hangingPunct="1">
              <a:lnSpc>
                <a:spcPct val="80000"/>
              </a:lnSpc>
              <a:buFontTx/>
              <a:buNone/>
            </a:pPr>
            <a:r>
              <a:rPr lang="en-GB" altLang="en-US" sz="2400" dirty="0"/>
              <a:t>At 2.5% rate</a:t>
            </a:r>
          </a:p>
          <a:p>
            <a:pPr eaLnBrk="1" hangingPunct="1">
              <a:lnSpc>
                <a:spcPct val="80000"/>
              </a:lnSpc>
              <a:buFontTx/>
              <a:buNone/>
            </a:pPr>
            <a:r>
              <a:rPr lang="en-GB" altLang="en-US" sz="2400" dirty="0"/>
              <a:t>Claim would settle at £9,072,028 with a future loss element of £8,242,086.</a:t>
            </a:r>
          </a:p>
          <a:p>
            <a:pPr eaLnBrk="1" hangingPunct="1">
              <a:lnSpc>
                <a:spcPct val="80000"/>
              </a:lnSpc>
              <a:buFontTx/>
              <a:buNone/>
            </a:pPr>
            <a:endParaRPr lang="en-GB" altLang="en-US" sz="2400" dirty="0"/>
          </a:p>
          <a:p>
            <a:pPr eaLnBrk="1" hangingPunct="1">
              <a:lnSpc>
                <a:spcPct val="80000"/>
              </a:lnSpc>
              <a:buFontTx/>
              <a:buNone/>
            </a:pPr>
            <a:r>
              <a:rPr lang="en-GB" altLang="en-US" sz="2400" dirty="0"/>
              <a:t>At – 0.75% rate</a:t>
            </a:r>
          </a:p>
          <a:p>
            <a:pPr eaLnBrk="1" hangingPunct="1">
              <a:lnSpc>
                <a:spcPct val="80000"/>
              </a:lnSpc>
              <a:buFontTx/>
              <a:buNone/>
            </a:pPr>
            <a:r>
              <a:rPr lang="en-GB" altLang="en-US" sz="2400" dirty="0"/>
              <a:t>Claim would settle at £20,020,103 with a future loss element of £19,193,161</a:t>
            </a:r>
          </a:p>
          <a:p>
            <a:pPr eaLnBrk="1" hangingPunct="1">
              <a:lnSpc>
                <a:spcPct val="80000"/>
              </a:lnSpc>
              <a:buFontTx/>
              <a:buNone/>
            </a:pPr>
            <a:endParaRPr lang="en-GB" altLang="en-US" sz="2400" dirty="0"/>
          </a:p>
          <a:p>
            <a:pPr eaLnBrk="1" hangingPunct="1">
              <a:lnSpc>
                <a:spcPct val="80000"/>
              </a:lnSpc>
              <a:buFontTx/>
              <a:buNone/>
            </a:pPr>
            <a:r>
              <a:rPr lang="en-GB" altLang="en-US" sz="2400" dirty="0"/>
              <a:t>This is an increase of 121%</a:t>
            </a:r>
          </a:p>
          <a:p>
            <a:pPr eaLnBrk="1" hangingPunct="1">
              <a:lnSpc>
                <a:spcPct val="80000"/>
              </a:lnSpc>
              <a:buFontTx/>
              <a:buNone/>
            </a:pPr>
            <a:endParaRPr lang="en-GB" altLang="en-US" sz="2400" dirty="0"/>
          </a:p>
          <a:p>
            <a:pPr eaLnBrk="1" hangingPunct="1">
              <a:lnSpc>
                <a:spcPct val="80000"/>
              </a:lnSpc>
              <a:buFontTx/>
              <a:buNone/>
            </a:pPr>
            <a:r>
              <a:rPr lang="en-GB" altLang="en-US" sz="2400" dirty="0"/>
              <a:t>Think about policy limits – EL, PL, Products are probably now all too low!</a:t>
            </a:r>
          </a:p>
        </p:txBody>
      </p:sp>
    </p:spTree>
    <p:extLst>
      <p:ext uri="{BB962C8B-B14F-4D97-AF65-F5344CB8AC3E}">
        <p14:creationId xmlns:p14="http://schemas.microsoft.com/office/powerpoint/2010/main" val="38367073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838200" y="365125"/>
            <a:ext cx="10515600" cy="1052513"/>
          </a:xfrm>
        </p:spPr>
        <p:txBody>
          <a:bodyPr/>
          <a:lstStyle/>
          <a:p>
            <a:r>
              <a:rPr lang="en-GB" altLang="en-US" dirty="0" smtClean="0"/>
              <a:t>What’s next for Ogden </a:t>
            </a:r>
          </a:p>
        </p:txBody>
      </p:sp>
      <p:sp>
        <p:nvSpPr>
          <p:cNvPr id="21507" name="Content Placeholder 2"/>
          <p:cNvSpPr>
            <a:spLocks noGrp="1"/>
          </p:cNvSpPr>
          <p:nvPr>
            <p:ph idx="1"/>
          </p:nvPr>
        </p:nvSpPr>
        <p:spPr>
          <a:xfrm>
            <a:off x="1981200" y="1417638"/>
            <a:ext cx="8229600" cy="5440362"/>
          </a:xfrm>
        </p:spPr>
        <p:txBody>
          <a:bodyPr/>
          <a:lstStyle/>
          <a:p>
            <a:r>
              <a:rPr lang="en-GB" altLang="en-US" sz="2400" dirty="0"/>
              <a:t>David </a:t>
            </a:r>
            <a:r>
              <a:rPr lang="en-GB" altLang="en-US" sz="2400" dirty="0" err="1"/>
              <a:t>Lidington</a:t>
            </a:r>
            <a:r>
              <a:rPr lang="en-GB" altLang="en-US" sz="2400" dirty="0"/>
              <a:t> was the new Lord Chancellor and Justice secretary and via him…</a:t>
            </a:r>
          </a:p>
          <a:p>
            <a:r>
              <a:rPr lang="en-GB" altLang="en-US" sz="2400" dirty="0"/>
              <a:t>MOJ proposed on 7/9/17 that new rate will be between 0 to 1% and a three year review date set by an independent committee.</a:t>
            </a:r>
          </a:p>
          <a:p>
            <a:r>
              <a:rPr lang="en-GB" altLang="en-US" sz="2400" dirty="0"/>
              <a:t>This will have to go through parliament will take many months and around 12 stages including votes so the future is by no means certain</a:t>
            </a:r>
            <a:r>
              <a:rPr lang="en-GB" altLang="en-US" sz="2400" dirty="0" smtClean="0"/>
              <a:t>.</a:t>
            </a:r>
          </a:p>
          <a:p>
            <a:r>
              <a:rPr lang="en-GB" altLang="en-US" sz="2400" dirty="0" smtClean="0"/>
              <a:t>It looked like parliament would  push through a change to the Ogden rate urgently but since September 2017 it has moved at the speed of a tortoise</a:t>
            </a:r>
            <a:endParaRPr lang="en-GB" altLang="en-US" sz="2400" dirty="0"/>
          </a:p>
          <a:p>
            <a:r>
              <a:rPr lang="en-GB" altLang="en-US" sz="2400" dirty="0"/>
              <a:t>David </a:t>
            </a:r>
            <a:r>
              <a:rPr lang="en-GB" altLang="en-US" sz="2400" dirty="0" err="1"/>
              <a:t>Gauke</a:t>
            </a:r>
            <a:r>
              <a:rPr lang="en-GB" altLang="en-US" sz="2400" dirty="0"/>
              <a:t> was made the new Lord Chancellor on 8/1/18  - he does have a law degree unlike his last two predecessors!!!</a:t>
            </a:r>
          </a:p>
        </p:txBody>
      </p:sp>
    </p:spTree>
    <p:extLst>
      <p:ext uri="{BB962C8B-B14F-4D97-AF65-F5344CB8AC3E}">
        <p14:creationId xmlns:p14="http://schemas.microsoft.com/office/powerpoint/2010/main" val="3890445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Perfect Storm</a:t>
            </a:r>
            <a:endParaRPr lang="en-GB" dirty="0"/>
          </a:p>
        </p:txBody>
      </p:sp>
      <p:sp>
        <p:nvSpPr>
          <p:cNvPr id="3" name="Content Placeholder 2"/>
          <p:cNvSpPr>
            <a:spLocks noGrp="1"/>
          </p:cNvSpPr>
          <p:nvPr>
            <p:ph idx="1"/>
          </p:nvPr>
        </p:nvSpPr>
        <p:spPr/>
        <p:txBody>
          <a:bodyPr/>
          <a:lstStyle/>
          <a:p>
            <a:r>
              <a:rPr lang="en-GB" dirty="0" smtClean="0"/>
              <a:t>So with the combination of Solvency II and Ogden we have the perfect storm</a:t>
            </a:r>
          </a:p>
          <a:p>
            <a:r>
              <a:rPr lang="en-GB" dirty="0" smtClean="0"/>
              <a:t>Those with large spare capital will be king.</a:t>
            </a:r>
          </a:p>
          <a:p>
            <a:r>
              <a:rPr lang="en-GB" dirty="0" smtClean="0"/>
              <a:t>We now have a significant barrier to entry and MGA’s may well become more popular than setting up a new insurer.</a:t>
            </a:r>
          </a:p>
          <a:p>
            <a:r>
              <a:rPr lang="en-GB" dirty="0" smtClean="0"/>
              <a:t>Lets have a look at some of the effects of the perfect storm</a:t>
            </a:r>
          </a:p>
          <a:p>
            <a:pPr marL="0" indent="0">
              <a:buNone/>
            </a:pPr>
            <a:r>
              <a:rPr lang="en-GB" dirty="0" smtClean="0"/>
              <a:t> </a:t>
            </a:r>
            <a:endParaRPr lang="en-GB" dirty="0"/>
          </a:p>
        </p:txBody>
      </p:sp>
    </p:spTree>
    <p:extLst>
      <p:ext uri="{BB962C8B-B14F-4D97-AF65-F5344CB8AC3E}">
        <p14:creationId xmlns:p14="http://schemas.microsoft.com/office/powerpoint/2010/main" val="3796249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Perfect Storm</a:t>
            </a:r>
            <a:endParaRPr lang="en-GB" dirty="0"/>
          </a:p>
        </p:txBody>
      </p:sp>
      <p:sp>
        <p:nvSpPr>
          <p:cNvPr id="3" name="Content Placeholder 2"/>
          <p:cNvSpPr>
            <a:spLocks noGrp="1"/>
          </p:cNvSpPr>
          <p:nvPr>
            <p:ph idx="1"/>
          </p:nvPr>
        </p:nvSpPr>
        <p:spPr/>
        <p:txBody>
          <a:bodyPr>
            <a:normAutofit/>
          </a:bodyPr>
          <a:lstStyle/>
          <a:p>
            <a:pPr lvl="0"/>
            <a:r>
              <a:rPr lang="en-GB" dirty="0"/>
              <a:t>LV seek out Allianz’s massive cash pile despite its operation running well</a:t>
            </a:r>
          </a:p>
          <a:p>
            <a:pPr lvl="0"/>
            <a:r>
              <a:rPr lang="en-GB" dirty="0" smtClean="0"/>
              <a:t>Marker study </a:t>
            </a:r>
            <a:r>
              <a:rPr lang="en-GB" dirty="0"/>
              <a:t>are turning to the vast wealth of Qatar Re to keep them going</a:t>
            </a:r>
          </a:p>
          <a:p>
            <a:pPr lvl="0"/>
            <a:r>
              <a:rPr lang="en-GB" dirty="0"/>
              <a:t>ERS pull of haulage fleet despite 12 months ago being one of the ‘go to’ markets</a:t>
            </a:r>
          </a:p>
          <a:p>
            <a:pPr lvl="0"/>
            <a:r>
              <a:rPr lang="en-GB" dirty="0"/>
              <a:t>Gable </a:t>
            </a:r>
            <a:r>
              <a:rPr lang="en-GB" dirty="0" smtClean="0"/>
              <a:t>insurance disappear </a:t>
            </a:r>
            <a:r>
              <a:rPr lang="en-GB" dirty="0"/>
              <a:t>completely </a:t>
            </a:r>
            <a:endParaRPr lang="en-GB" dirty="0" smtClean="0"/>
          </a:p>
          <a:p>
            <a:pPr lvl="0"/>
            <a:r>
              <a:rPr lang="en-GB" dirty="0" smtClean="0"/>
              <a:t>Enterprise insurance go bankrupt</a:t>
            </a:r>
          </a:p>
          <a:p>
            <a:pPr lvl="0"/>
            <a:r>
              <a:rPr lang="en-GB" dirty="0" smtClean="0"/>
              <a:t>CBL insurance go bankrupt</a:t>
            </a:r>
            <a:endParaRPr lang="en-GB" dirty="0"/>
          </a:p>
          <a:p>
            <a:pPr lvl="0"/>
            <a:endParaRPr lang="en-GB" dirty="0"/>
          </a:p>
          <a:p>
            <a:endParaRPr lang="en-GB" dirty="0"/>
          </a:p>
        </p:txBody>
      </p:sp>
    </p:spTree>
    <p:extLst>
      <p:ext uri="{BB962C8B-B14F-4D97-AF65-F5344CB8AC3E}">
        <p14:creationId xmlns:p14="http://schemas.microsoft.com/office/powerpoint/2010/main" val="4257758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Perfect Storm</a:t>
            </a:r>
            <a:endParaRPr lang="en-GB" dirty="0"/>
          </a:p>
        </p:txBody>
      </p:sp>
      <p:sp>
        <p:nvSpPr>
          <p:cNvPr id="3" name="Content Placeholder 2"/>
          <p:cNvSpPr>
            <a:spLocks noGrp="1"/>
          </p:cNvSpPr>
          <p:nvPr>
            <p:ph idx="1"/>
          </p:nvPr>
        </p:nvSpPr>
        <p:spPr/>
        <p:txBody>
          <a:bodyPr/>
          <a:lstStyle/>
          <a:p>
            <a:r>
              <a:rPr lang="en-GB" dirty="0" smtClean="0"/>
              <a:t>There </a:t>
            </a:r>
            <a:r>
              <a:rPr lang="en-GB" dirty="0"/>
              <a:t>is a rush to the exit door for motor trade and construction business for many insurers and minimum premiums are increasing massively</a:t>
            </a:r>
            <a:r>
              <a:rPr lang="en-GB" dirty="0" smtClean="0"/>
              <a:t>.</a:t>
            </a:r>
          </a:p>
          <a:p>
            <a:r>
              <a:rPr lang="en-GB" dirty="0" smtClean="0"/>
              <a:t>Many insurers will want to write more of the ‘new covers’ like Cyber and D&amp;O – these covers are very capital hungry, so to capitalise these new covers insurers will have to start writing less of the traditional covers.</a:t>
            </a:r>
          </a:p>
          <a:p>
            <a:r>
              <a:rPr lang="en-GB" dirty="0" smtClean="0"/>
              <a:t>If you have to reduce your writing of traditional covers what will you wrote less of  - particularly as Ogden will probably not change in 2018</a:t>
            </a:r>
          </a:p>
          <a:p>
            <a:endParaRPr lang="en-GB" dirty="0"/>
          </a:p>
          <a:p>
            <a:endParaRPr lang="en-GB" dirty="0"/>
          </a:p>
        </p:txBody>
      </p:sp>
    </p:spTree>
    <p:extLst>
      <p:ext uri="{BB962C8B-B14F-4D97-AF65-F5344CB8AC3E}">
        <p14:creationId xmlns:p14="http://schemas.microsoft.com/office/powerpoint/2010/main" val="27760395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Covers under threat</a:t>
            </a:r>
            <a:endParaRPr lang="en-GB" dirty="0"/>
          </a:p>
        </p:txBody>
      </p:sp>
      <p:pic>
        <p:nvPicPr>
          <p:cNvPr id="4098" name="Picture 2" descr="Image result for badly run motor traders imag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4318" y="1803232"/>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Image result for images of scaffolders working"/>
          <p:cNvSpPr>
            <a:spLocks noChangeAspect="1" noChangeArrowheads="1"/>
          </p:cNvSpPr>
          <p:nvPr/>
        </p:nvSpPr>
        <p:spPr bwMode="auto">
          <a:xfrm>
            <a:off x="3378893" y="169068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102" name="Picture 6" descr="Image result for images of scaffolders work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2468" y="1345750"/>
            <a:ext cx="4404862" cy="2080030"/>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Image result for haulage fleet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4318" y="3871488"/>
            <a:ext cx="3802510" cy="2590800"/>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Image result for motor traders apprentice imag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39233" y="4406405"/>
            <a:ext cx="4811332" cy="20558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61982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can brokers deal with the perfect storm</a:t>
            </a:r>
            <a:endParaRPr lang="en-GB" dirty="0"/>
          </a:p>
        </p:txBody>
      </p:sp>
      <p:sp>
        <p:nvSpPr>
          <p:cNvPr id="3" name="Content Placeholder 2"/>
          <p:cNvSpPr>
            <a:spLocks noGrp="1"/>
          </p:cNvSpPr>
          <p:nvPr>
            <p:ph idx="1"/>
          </p:nvPr>
        </p:nvSpPr>
        <p:spPr/>
        <p:txBody>
          <a:bodyPr>
            <a:normAutofit fontScale="92500"/>
          </a:bodyPr>
          <a:lstStyle/>
          <a:p>
            <a:pPr marL="514350" indent="-514350">
              <a:buFont typeface="+mj-lt"/>
              <a:buAutoNum type="arabicPeriod"/>
            </a:pPr>
            <a:r>
              <a:rPr lang="en-GB" dirty="0" smtClean="0"/>
              <a:t>Educate clients about the affect of Solvency II and Ogden</a:t>
            </a:r>
          </a:p>
          <a:p>
            <a:pPr marL="514350" indent="-514350">
              <a:buFont typeface="+mj-lt"/>
              <a:buAutoNum type="arabicPeriod"/>
            </a:pPr>
            <a:r>
              <a:rPr lang="en-GB" dirty="0" smtClean="0"/>
              <a:t>Get clients to invest in risk management – if insurers are going to write high risk business they are going to be more far more ‘picky’ going forward. Give underwriters a reason to quote on your clients business.</a:t>
            </a:r>
          </a:p>
          <a:p>
            <a:pPr marL="514350" indent="-514350">
              <a:buFont typeface="+mj-lt"/>
              <a:buAutoNum type="arabicPeriod"/>
            </a:pPr>
            <a:r>
              <a:rPr lang="en-GB" dirty="0" smtClean="0"/>
              <a:t>Be aware of using offshore solutions – they never had ECR/ICA requirements so the gap they have to get to solvency II has been far greater than UK FCA/PRA regulated insurers and they are far more vulnerable to the perfect storm.</a:t>
            </a:r>
          </a:p>
          <a:p>
            <a:pPr marL="514350" indent="-514350">
              <a:buFont typeface="+mj-lt"/>
              <a:buAutoNum type="arabicPeriod"/>
            </a:pPr>
            <a:r>
              <a:rPr lang="en-GB" dirty="0" smtClean="0"/>
              <a:t>Look to proactively work with insurers who are in a great capital position – they are in a strong place and will get more and more of market share</a:t>
            </a:r>
            <a:endParaRPr lang="en-GB" dirty="0"/>
          </a:p>
        </p:txBody>
      </p:sp>
    </p:spTree>
    <p:extLst>
      <p:ext uri="{BB962C8B-B14F-4D97-AF65-F5344CB8AC3E}">
        <p14:creationId xmlns:p14="http://schemas.microsoft.com/office/powerpoint/2010/main" val="39819035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Learning Objectives</a:t>
            </a:r>
            <a:endParaRPr lang="en-GB"/>
          </a:p>
        </p:txBody>
      </p:sp>
      <p:sp>
        <p:nvSpPr>
          <p:cNvPr id="3" name="Content Placeholder 2"/>
          <p:cNvSpPr>
            <a:spLocks noGrp="1"/>
          </p:cNvSpPr>
          <p:nvPr>
            <p:ph idx="1"/>
          </p:nvPr>
        </p:nvSpPr>
        <p:spPr/>
        <p:txBody>
          <a:bodyPr/>
          <a:lstStyle/>
          <a:p>
            <a:pPr lvl="0"/>
            <a:r>
              <a:rPr lang="en-GB" dirty="0"/>
              <a:t>Understand Insurers Solvency margins</a:t>
            </a:r>
          </a:p>
          <a:p>
            <a:pPr lvl="0"/>
            <a:r>
              <a:rPr lang="en-GB" dirty="0"/>
              <a:t>Obtain an overview of Solvency II</a:t>
            </a:r>
          </a:p>
          <a:p>
            <a:pPr lvl="0"/>
            <a:r>
              <a:rPr lang="en-GB" dirty="0"/>
              <a:t>Understand the current position of the Ogden table changes</a:t>
            </a:r>
          </a:p>
          <a:p>
            <a:pPr lvl="0"/>
            <a:r>
              <a:rPr lang="en-GB" dirty="0"/>
              <a:t>Understand and be able to explain to your clients how Solvency II and Ogden is affecting the cover and premium being offered by the market.</a:t>
            </a:r>
          </a:p>
          <a:p>
            <a:pPr marL="0" indent="0">
              <a:buNone/>
            </a:pPr>
            <a:endParaRPr lang="en-GB" dirty="0"/>
          </a:p>
        </p:txBody>
      </p:sp>
    </p:spTree>
    <p:extLst>
      <p:ext uri="{BB962C8B-B14F-4D97-AF65-F5344CB8AC3E}">
        <p14:creationId xmlns:p14="http://schemas.microsoft.com/office/powerpoint/2010/main" val="2662599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Learning Objectives</a:t>
            </a:r>
            <a:endParaRPr lang="en-GB"/>
          </a:p>
        </p:txBody>
      </p:sp>
      <p:sp>
        <p:nvSpPr>
          <p:cNvPr id="3" name="Content Placeholder 2"/>
          <p:cNvSpPr>
            <a:spLocks noGrp="1"/>
          </p:cNvSpPr>
          <p:nvPr>
            <p:ph idx="1"/>
          </p:nvPr>
        </p:nvSpPr>
        <p:spPr/>
        <p:txBody>
          <a:bodyPr/>
          <a:lstStyle/>
          <a:p>
            <a:pPr lvl="0"/>
            <a:r>
              <a:rPr lang="en-GB" dirty="0"/>
              <a:t>Understand Insurers Solvency margins</a:t>
            </a:r>
          </a:p>
          <a:p>
            <a:pPr lvl="0"/>
            <a:r>
              <a:rPr lang="en-GB" dirty="0"/>
              <a:t>Obtain an overview of Solvency II</a:t>
            </a:r>
          </a:p>
          <a:p>
            <a:pPr lvl="0"/>
            <a:r>
              <a:rPr lang="en-GB" dirty="0"/>
              <a:t>Understand the current position of the Ogden table changes</a:t>
            </a:r>
          </a:p>
          <a:p>
            <a:pPr lvl="0"/>
            <a:r>
              <a:rPr lang="en-GB" dirty="0"/>
              <a:t>Understand and be able to explain to your clients how Solvency II and Ogden is affecting the cover and premium being offered by the market.</a:t>
            </a:r>
          </a:p>
          <a:p>
            <a:pPr marL="0" indent="0">
              <a:buNone/>
            </a:pPr>
            <a:endParaRPr lang="en-GB" dirty="0"/>
          </a:p>
        </p:txBody>
      </p:sp>
    </p:spTree>
    <p:extLst>
      <p:ext uri="{BB962C8B-B14F-4D97-AF65-F5344CB8AC3E}">
        <p14:creationId xmlns:p14="http://schemas.microsoft.com/office/powerpoint/2010/main" val="2222993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Solvency II and Ogden</a:t>
            </a:r>
            <a:endParaRPr lang="en-GB" dirty="0"/>
          </a:p>
        </p:txBody>
      </p:sp>
      <p:pic>
        <p:nvPicPr>
          <p:cNvPr id="1026" name="Picture 2" descr="Image result for the perfect stor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95459" y="1690687"/>
            <a:ext cx="10109916" cy="4813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6802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Solvency Margins</a:t>
            </a:r>
            <a:endParaRPr lang="en-GB" dirty="0"/>
          </a:p>
        </p:txBody>
      </p:sp>
      <p:sp>
        <p:nvSpPr>
          <p:cNvPr id="3" name="Content Placeholder 2"/>
          <p:cNvSpPr>
            <a:spLocks noGrp="1"/>
          </p:cNvSpPr>
          <p:nvPr>
            <p:ph idx="1"/>
          </p:nvPr>
        </p:nvSpPr>
        <p:spPr/>
        <p:txBody>
          <a:bodyPr/>
          <a:lstStyle/>
          <a:p>
            <a:r>
              <a:rPr lang="en-GB" dirty="0" smtClean="0"/>
              <a:t>In The UK and indeed right across Europe there has been a history of Insurance companies going bankrupt during the years.</a:t>
            </a:r>
          </a:p>
          <a:p>
            <a:r>
              <a:rPr lang="en-GB" dirty="0" smtClean="0"/>
              <a:t>One of the main reasons for this is the business model and accounting of insurance companies.</a:t>
            </a:r>
          </a:p>
          <a:p>
            <a:r>
              <a:rPr lang="en-GB" dirty="0" smtClean="0"/>
              <a:t>Most businesses cite their greatest challenge as cash flow not so insurance companies.</a:t>
            </a:r>
          </a:p>
          <a:p>
            <a:pPr marL="0" indent="0">
              <a:buNone/>
            </a:pPr>
            <a:endParaRPr lang="en-GB" dirty="0" smtClean="0"/>
          </a:p>
        </p:txBody>
      </p:sp>
    </p:spTree>
    <p:extLst>
      <p:ext uri="{BB962C8B-B14F-4D97-AF65-F5344CB8AC3E}">
        <p14:creationId xmlns:p14="http://schemas.microsoft.com/office/powerpoint/2010/main" val="2016135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Having lots of upfront cash can mean big dividends are often paid</a:t>
            </a:r>
            <a:endParaRPr lang="en-GB" dirty="0"/>
          </a:p>
        </p:txBody>
      </p:sp>
      <p:sp>
        <p:nvSpPr>
          <p:cNvPr id="3" name="Content Placeholder 2"/>
          <p:cNvSpPr>
            <a:spLocks noGrp="1"/>
          </p:cNvSpPr>
          <p:nvPr>
            <p:ph idx="1"/>
          </p:nvPr>
        </p:nvSpPr>
        <p:spPr>
          <a:xfrm>
            <a:off x="1082899" y="1413501"/>
            <a:ext cx="10515600" cy="4351338"/>
          </a:xfrm>
        </p:spPr>
        <p:txBody>
          <a:bodyPr/>
          <a:lstStyle/>
          <a:p>
            <a:pPr marL="0" indent="0">
              <a:buNone/>
            </a:pPr>
            <a:endParaRPr lang="en-GB" dirty="0" smtClean="0"/>
          </a:p>
          <a:p>
            <a:endParaRPr lang="en-GB" dirty="0" smtClean="0"/>
          </a:p>
          <a:p>
            <a:endParaRPr lang="en-GB" dirty="0"/>
          </a:p>
          <a:p>
            <a:endParaRPr lang="en-GB" dirty="0"/>
          </a:p>
        </p:txBody>
      </p:sp>
      <p:pic>
        <p:nvPicPr>
          <p:cNvPr id="2052" name="Picture 4" descr="Image result for party 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6036" y="2210359"/>
            <a:ext cx="2143125" cy="213360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party ima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4549" y="2210359"/>
            <a:ext cx="2619375" cy="1743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5972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2279560"/>
          </a:xfrm>
        </p:spPr>
        <p:txBody>
          <a:bodyPr>
            <a:normAutofit fontScale="90000"/>
          </a:bodyPr>
          <a:lstStyle/>
          <a:p>
            <a:r>
              <a:rPr lang="en-GB" dirty="0" smtClean="0"/>
              <a:t>Then reality catches up!  Lack of claims reserves, lack of unearned premium, lack of IBNR, lack of IBNER and lack of unearned risk provision – insurance accounting is complicated!</a:t>
            </a:r>
            <a:endParaRPr lang="en-GB" dirty="0"/>
          </a:p>
        </p:txBody>
      </p:sp>
      <p:pic>
        <p:nvPicPr>
          <p:cNvPr id="3074" name="Picture 2" descr="Image result for images of 2008 financial crash"/>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67227" y="3433013"/>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e result for images of 2008 financial cras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3648" y="3107016"/>
            <a:ext cx="2581275" cy="177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3672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List of recent bankrupt insurance companies</a:t>
            </a:r>
            <a:endParaRPr lang="en-GB" dirty="0"/>
          </a:p>
        </p:txBody>
      </p:sp>
      <p:graphicFrame>
        <p:nvGraphicFramePr>
          <p:cNvPr id="4" name="Content Placeholder 3"/>
          <p:cNvGraphicFramePr>
            <a:graphicFrameLocks noGrp="1"/>
          </p:cNvGraphicFramePr>
          <p:nvPr>
            <p:ph idx="1"/>
          </p:nvPr>
        </p:nvGraphicFramePr>
        <p:xfrm>
          <a:off x="1091961" y="1825625"/>
          <a:ext cx="10008078" cy="4351337"/>
        </p:xfrm>
        <a:graphic>
          <a:graphicData uri="http://schemas.openxmlformats.org/drawingml/2006/table">
            <a:tbl>
              <a:tblPr/>
              <a:tblGrid>
                <a:gridCol w="5004039"/>
                <a:gridCol w="5004039"/>
              </a:tblGrid>
              <a:tr h="348107">
                <a:tc>
                  <a:txBody>
                    <a:bodyPr/>
                    <a:lstStyle/>
                    <a:p>
                      <a:r>
                        <a:rPr lang="en-GB" sz="1700" b="1">
                          <a:effectLst/>
                          <a:latin typeface="Lucida Grande"/>
                        </a:rPr>
                        <a:t>Company</a:t>
                      </a:r>
                      <a:endParaRPr lang="en-GB" sz="1700">
                        <a:effectLst/>
                        <a:latin typeface="Lucida Grande"/>
                      </a:endParaRPr>
                    </a:p>
                  </a:txBody>
                  <a:tcPr marL="87027" marR="87027" marT="43513" marB="43513" anchor="ctr">
                    <a:lnL>
                      <a:noFill/>
                    </a:lnL>
                    <a:lnR>
                      <a:noFill/>
                    </a:lnR>
                    <a:lnT>
                      <a:noFill/>
                    </a:lnT>
                    <a:lnB>
                      <a:noFill/>
                    </a:lnB>
                    <a:solidFill>
                      <a:srgbClr val="FFFFFF"/>
                    </a:solidFill>
                  </a:tcPr>
                </a:tc>
                <a:tc>
                  <a:txBody>
                    <a:bodyPr/>
                    <a:lstStyle/>
                    <a:p>
                      <a:r>
                        <a:rPr lang="en-GB" sz="1700" b="1">
                          <a:effectLst/>
                          <a:latin typeface="Lucida Grande"/>
                        </a:rPr>
                        <a:t>Date</a:t>
                      </a:r>
                      <a:endParaRPr lang="en-GB" sz="1700">
                        <a:effectLst/>
                        <a:latin typeface="Lucida Grande"/>
                      </a:endParaRPr>
                    </a:p>
                  </a:txBody>
                  <a:tcPr marL="87027" marR="87027" marT="43513" marB="43513" anchor="ctr">
                    <a:lnL>
                      <a:noFill/>
                    </a:lnL>
                    <a:lnR>
                      <a:noFill/>
                    </a:lnR>
                    <a:lnT>
                      <a:noFill/>
                    </a:lnT>
                    <a:lnB>
                      <a:noFill/>
                    </a:lnB>
                    <a:solidFill>
                      <a:srgbClr val="FFFFFF"/>
                    </a:solidFill>
                  </a:tcPr>
                </a:tc>
              </a:tr>
              <a:tr h="348107">
                <a:tc>
                  <a:txBody>
                    <a:bodyPr/>
                    <a:lstStyle/>
                    <a:p>
                      <a:r>
                        <a:rPr lang="en-GB" sz="1700">
                          <a:effectLst/>
                          <a:latin typeface="Lucida Grande"/>
                        </a:rPr>
                        <a:t>AA Mutual International Insurance Services Ltd</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01/05/2007</a:t>
                      </a:r>
                    </a:p>
                  </a:txBody>
                  <a:tcPr marL="87027" marR="87027" marT="43513" marB="43513" anchor="ctr">
                    <a:lnL>
                      <a:noFill/>
                    </a:lnL>
                    <a:lnR>
                      <a:noFill/>
                    </a:lnR>
                    <a:lnT>
                      <a:noFill/>
                    </a:lnT>
                    <a:lnB>
                      <a:noFill/>
                    </a:lnB>
                    <a:solidFill>
                      <a:srgbClr val="FFFFFF"/>
                    </a:solidFill>
                  </a:tcPr>
                </a:tc>
              </a:tr>
              <a:tr h="348107">
                <a:tc>
                  <a:txBody>
                    <a:bodyPr/>
                    <a:lstStyle/>
                    <a:p>
                      <a:r>
                        <a:rPr lang="en-GB" sz="1700">
                          <a:effectLst/>
                          <a:latin typeface="Lucida Grande"/>
                        </a:rPr>
                        <a:t>Andrew Weir Insurance Company Ltd</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12/11/1992</a:t>
                      </a:r>
                    </a:p>
                  </a:txBody>
                  <a:tcPr marL="87027" marR="87027" marT="43513" marB="43513" anchor="ctr">
                    <a:lnL>
                      <a:noFill/>
                    </a:lnL>
                    <a:lnR>
                      <a:noFill/>
                    </a:lnR>
                    <a:lnT>
                      <a:noFill/>
                    </a:lnT>
                    <a:lnB>
                      <a:noFill/>
                    </a:lnB>
                    <a:solidFill>
                      <a:srgbClr val="FFFFFF"/>
                    </a:solidFill>
                  </a:tcPr>
                </a:tc>
              </a:tr>
              <a:tr h="348107">
                <a:tc>
                  <a:txBody>
                    <a:bodyPr/>
                    <a:lstStyle/>
                    <a:p>
                      <a:r>
                        <a:rPr lang="en-GB" sz="1700">
                          <a:effectLst/>
                          <a:latin typeface="Lucida Grande"/>
                        </a:rPr>
                        <a:t>Anglo American Insurance Company Ltd</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10/03/1997</a:t>
                      </a:r>
                    </a:p>
                  </a:txBody>
                  <a:tcPr marL="87027" marR="87027" marT="43513" marB="43513" anchor="ctr">
                    <a:lnL>
                      <a:noFill/>
                    </a:lnL>
                    <a:lnR>
                      <a:noFill/>
                    </a:lnR>
                    <a:lnT>
                      <a:noFill/>
                    </a:lnT>
                    <a:lnB>
                      <a:noFill/>
                    </a:lnB>
                    <a:solidFill>
                      <a:srgbClr val="FFFFFF"/>
                    </a:solidFill>
                  </a:tcPr>
                </a:tc>
              </a:tr>
              <a:tr h="348107">
                <a:tc>
                  <a:txBody>
                    <a:bodyPr/>
                    <a:lstStyle/>
                    <a:p>
                      <a:r>
                        <a:rPr lang="en-GB" sz="1700">
                          <a:effectLst/>
                          <a:latin typeface="Lucida Grande"/>
                        </a:rPr>
                        <a:t>BAI Ltd (Builders Accident)</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30/07/1998</a:t>
                      </a:r>
                    </a:p>
                  </a:txBody>
                  <a:tcPr marL="87027" marR="87027" marT="43513" marB="43513" anchor="ctr">
                    <a:lnL>
                      <a:noFill/>
                    </a:lnL>
                    <a:lnR>
                      <a:noFill/>
                    </a:lnR>
                    <a:lnT>
                      <a:noFill/>
                    </a:lnT>
                    <a:lnB>
                      <a:noFill/>
                    </a:lnB>
                    <a:solidFill>
                      <a:srgbClr val="FFFFFF"/>
                    </a:solidFill>
                  </a:tcPr>
                </a:tc>
              </a:tr>
              <a:tr h="348107">
                <a:tc>
                  <a:txBody>
                    <a:bodyPr/>
                    <a:lstStyle/>
                    <a:p>
                      <a:r>
                        <a:rPr lang="en-GB" sz="1700">
                          <a:effectLst/>
                          <a:latin typeface="Lucida Grande"/>
                        </a:rPr>
                        <a:t>Balva AAS Insurance </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04/07/2014</a:t>
                      </a:r>
                    </a:p>
                  </a:txBody>
                  <a:tcPr marL="87027" marR="87027" marT="43513" marB="43513" anchor="ctr">
                    <a:lnL>
                      <a:noFill/>
                    </a:lnL>
                    <a:lnR>
                      <a:noFill/>
                    </a:lnR>
                    <a:lnT>
                      <a:noFill/>
                    </a:lnT>
                    <a:lnB>
                      <a:noFill/>
                    </a:lnB>
                    <a:solidFill>
                      <a:srgbClr val="FFFFFF"/>
                    </a:solidFill>
                  </a:tcPr>
                </a:tc>
              </a:tr>
              <a:tr h="609187">
                <a:tc>
                  <a:txBody>
                    <a:bodyPr/>
                    <a:lstStyle/>
                    <a:p>
                      <a:r>
                        <a:rPr lang="en-GB" sz="1700">
                          <a:effectLst/>
                          <a:latin typeface="Lucida Grande"/>
                        </a:rPr>
                        <a:t>Bermuda Fire and Marine Insurance Company Ltd</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16/12/1994</a:t>
                      </a:r>
                    </a:p>
                  </a:txBody>
                  <a:tcPr marL="87027" marR="87027" marT="43513" marB="43513" anchor="ctr">
                    <a:lnL>
                      <a:noFill/>
                    </a:lnL>
                    <a:lnR>
                      <a:noFill/>
                    </a:lnR>
                    <a:lnT>
                      <a:noFill/>
                    </a:lnT>
                    <a:lnB>
                      <a:noFill/>
                    </a:lnB>
                    <a:solidFill>
                      <a:srgbClr val="FFFFFF"/>
                    </a:solidFill>
                  </a:tcPr>
                </a:tc>
              </a:tr>
              <a:tr h="609187">
                <a:tc>
                  <a:txBody>
                    <a:bodyPr/>
                    <a:lstStyle/>
                    <a:p>
                      <a:r>
                        <a:rPr lang="en-GB" sz="1700">
                          <a:effectLst/>
                          <a:latin typeface="Lucida Grande"/>
                        </a:rPr>
                        <a:t>Black Sea and Baltic General Insurance Company Ltd</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24/08/1998</a:t>
                      </a:r>
                    </a:p>
                  </a:txBody>
                  <a:tcPr marL="87027" marR="87027" marT="43513" marB="43513" anchor="ctr">
                    <a:lnL>
                      <a:noFill/>
                    </a:lnL>
                    <a:lnR>
                      <a:noFill/>
                    </a:lnR>
                    <a:lnT>
                      <a:noFill/>
                    </a:lnT>
                    <a:lnB>
                      <a:noFill/>
                    </a:lnB>
                    <a:solidFill>
                      <a:srgbClr val="FFFFFF"/>
                    </a:solidFill>
                  </a:tcPr>
                </a:tc>
              </a:tr>
              <a:tr h="348107">
                <a:tc>
                  <a:txBody>
                    <a:bodyPr/>
                    <a:lstStyle/>
                    <a:p>
                      <a:r>
                        <a:rPr lang="en-GB" sz="1700">
                          <a:effectLst/>
                          <a:latin typeface="Lucida Grande"/>
                        </a:rPr>
                        <a:t>Bryanston Insurance Company Ltd</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23/03/1992</a:t>
                      </a:r>
                    </a:p>
                  </a:txBody>
                  <a:tcPr marL="87027" marR="87027" marT="43513" marB="43513" anchor="ctr">
                    <a:lnL>
                      <a:noFill/>
                    </a:lnL>
                    <a:lnR>
                      <a:noFill/>
                    </a:lnR>
                    <a:lnT>
                      <a:noFill/>
                    </a:lnT>
                    <a:lnB>
                      <a:noFill/>
                    </a:lnB>
                    <a:solidFill>
                      <a:srgbClr val="FFFFFF"/>
                    </a:solidFill>
                  </a:tcPr>
                </a:tc>
              </a:tr>
              <a:tr h="348107">
                <a:tc>
                  <a:txBody>
                    <a:bodyPr/>
                    <a:lstStyle/>
                    <a:p>
                      <a:r>
                        <a:rPr lang="en-GB" sz="1700">
                          <a:effectLst/>
                          <a:latin typeface="Lucida Grande"/>
                        </a:rPr>
                        <a:t>Chester Street Insurance Holdings Ltd</a:t>
                      </a:r>
                    </a:p>
                  </a:txBody>
                  <a:tcPr marL="87027" marR="87027" marT="43513" marB="43513" anchor="ctr">
                    <a:lnL>
                      <a:noFill/>
                    </a:lnL>
                    <a:lnR>
                      <a:noFill/>
                    </a:lnR>
                    <a:lnT>
                      <a:noFill/>
                    </a:lnT>
                    <a:lnB>
                      <a:noFill/>
                    </a:lnB>
                    <a:solidFill>
                      <a:srgbClr val="FFFFFF"/>
                    </a:solidFill>
                  </a:tcPr>
                </a:tc>
                <a:tc>
                  <a:txBody>
                    <a:bodyPr/>
                    <a:lstStyle/>
                    <a:p>
                      <a:r>
                        <a:rPr lang="en-GB" sz="1700">
                          <a:effectLst/>
                          <a:latin typeface="Lucida Grande"/>
                        </a:rPr>
                        <a:t>09/01/2001</a:t>
                      </a:r>
                    </a:p>
                  </a:txBody>
                  <a:tcPr marL="87027" marR="87027" marT="43513" marB="43513" anchor="ctr">
                    <a:lnL>
                      <a:noFill/>
                    </a:lnL>
                    <a:lnR>
                      <a:noFill/>
                    </a:lnR>
                    <a:lnT>
                      <a:noFill/>
                    </a:lnT>
                    <a:lnB>
                      <a:noFill/>
                    </a:lnB>
                    <a:solidFill>
                      <a:srgbClr val="FFFFFF"/>
                    </a:solidFill>
                  </a:tcPr>
                </a:tc>
              </a:tr>
              <a:tr h="348107">
                <a:tc>
                  <a:txBody>
                    <a:bodyPr/>
                    <a:lstStyle/>
                    <a:p>
                      <a:r>
                        <a:rPr lang="en-GB" sz="1700">
                          <a:effectLst/>
                          <a:latin typeface="Lucida Grande"/>
                        </a:rPr>
                        <a:t>Continental Assurance Company of London plc</a:t>
                      </a:r>
                    </a:p>
                  </a:txBody>
                  <a:tcPr marL="87027" marR="87027" marT="43513" marB="43513" anchor="ctr">
                    <a:lnL>
                      <a:noFill/>
                    </a:lnL>
                    <a:lnR>
                      <a:noFill/>
                    </a:lnR>
                    <a:lnT>
                      <a:noFill/>
                    </a:lnT>
                    <a:lnB>
                      <a:noFill/>
                    </a:lnB>
                    <a:solidFill>
                      <a:srgbClr val="FFFFFF"/>
                    </a:solidFill>
                  </a:tcPr>
                </a:tc>
                <a:tc>
                  <a:txBody>
                    <a:bodyPr/>
                    <a:lstStyle/>
                    <a:p>
                      <a:r>
                        <a:rPr lang="en-GB" sz="1700" dirty="0">
                          <a:effectLst/>
                          <a:latin typeface="Lucida Grande"/>
                        </a:rPr>
                        <a:t>27/03/1992</a:t>
                      </a:r>
                    </a:p>
                  </a:txBody>
                  <a:tcPr marL="87027" marR="87027" marT="43513" marB="43513"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750496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here is some more</a:t>
            </a:r>
            <a:endParaRPr lang="en-GB" dirty="0"/>
          </a:p>
        </p:txBody>
      </p:sp>
      <p:graphicFrame>
        <p:nvGraphicFramePr>
          <p:cNvPr id="4" name="Content Placeholder 3"/>
          <p:cNvGraphicFramePr>
            <a:graphicFrameLocks noGrp="1"/>
          </p:cNvGraphicFramePr>
          <p:nvPr>
            <p:ph idx="1"/>
          </p:nvPr>
        </p:nvGraphicFramePr>
        <p:xfrm>
          <a:off x="838200" y="2035334"/>
          <a:ext cx="10515600" cy="3931920"/>
        </p:xfrm>
        <a:graphic>
          <a:graphicData uri="http://schemas.openxmlformats.org/drawingml/2006/table">
            <a:tbl>
              <a:tblPr/>
              <a:tblGrid>
                <a:gridCol w="5257800"/>
                <a:gridCol w="5257800"/>
              </a:tblGrid>
              <a:tr h="0">
                <a:tc>
                  <a:txBody>
                    <a:bodyPr/>
                    <a:lstStyle/>
                    <a:p>
                      <a:r>
                        <a:rPr lang="en-GB">
                          <a:effectLst/>
                          <a:latin typeface="Lucida Grande"/>
                        </a:rPr>
                        <a:t>Drake Insurance plc</a:t>
                      </a:r>
                    </a:p>
                  </a:txBody>
                  <a:tcPr anchor="ctr">
                    <a:lnL>
                      <a:noFill/>
                    </a:lnL>
                    <a:lnR>
                      <a:noFill/>
                    </a:lnR>
                    <a:lnT>
                      <a:noFill/>
                    </a:lnT>
                    <a:lnB>
                      <a:noFill/>
                    </a:lnB>
                    <a:solidFill>
                      <a:srgbClr val="FFFFFF"/>
                    </a:solidFill>
                  </a:tcPr>
                </a:tc>
                <a:tc>
                  <a:txBody>
                    <a:bodyPr/>
                    <a:lstStyle/>
                    <a:p>
                      <a:r>
                        <a:rPr lang="en-GB">
                          <a:effectLst/>
                          <a:latin typeface="Lucida Grande"/>
                        </a:rPr>
                        <a:t>11/05/2000</a:t>
                      </a:r>
                    </a:p>
                  </a:txBody>
                  <a:tcPr anchor="ctr">
                    <a:lnL>
                      <a:noFill/>
                    </a:lnL>
                    <a:lnR>
                      <a:noFill/>
                    </a:lnR>
                    <a:lnT>
                      <a:noFill/>
                    </a:lnT>
                    <a:lnB>
                      <a:noFill/>
                    </a:lnB>
                    <a:solidFill>
                      <a:srgbClr val="FFFFFF"/>
                    </a:solidFill>
                  </a:tcPr>
                </a:tc>
              </a:tr>
              <a:tr h="0">
                <a:tc>
                  <a:txBody>
                    <a:bodyPr/>
                    <a:lstStyle/>
                    <a:p>
                      <a:r>
                        <a:rPr lang="en-GB">
                          <a:effectLst/>
                          <a:latin typeface="Lucida Grande"/>
                        </a:rPr>
                        <a:t>English and American Insurance Company Ltd</a:t>
                      </a:r>
                    </a:p>
                  </a:txBody>
                  <a:tcPr anchor="ctr">
                    <a:lnL>
                      <a:noFill/>
                    </a:lnL>
                    <a:lnR>
                      <a:noFill/>
                    </a:lnR>
                    <a:lnT>
                      <a:noFill/>
                    </a:lnT>
                    <a:lnB>
                      <a:noFill/>
                    </a:lnB>
                    <a:solidFill>
                      <a:srgbClr val="FFFFFF"/>
                    </a:solidFill>
                  </a:tcPr>
                </a:tc>
                <a:tc>
                  <a:txBody>
                    <a:bodyPr/>
                    <a:lstStyle/>
                    <a:p>
                      <a:r>
                        <a:rPr lang="en-GB">
                          <a:effectLst/>
                          <a:latin typeface="Lucida Grande"/>
                        </a:rPr>
                        <a:t>19/03/1993</a:t>
                      </a:r>
                    </a:p>
                  </a:txBody>
                  <a:tcPr anchor="ctr">
                    <a:lnL>
                      <a:noFill/>
                    </a:lnL>
                    <a:lnR>
                      <a:noFill/>
                    </a:lnR>
                    <a:lnT>
                      <a:noFill/>
                    </a:lnT>
                    <a:lnB>
                      <a:noFill/>
                    </a:lnB>
                    <a:solidFill>
                      <a:srgbClr val="FFFFFF"/>
                    </a:solidFill>
                  </a:tcPr>
                </a:tc>
              </a:tr>
              <a:tr h="0">
                <a:tc>
                  <a:txBody>
                    <a:bodyPr/>
                    <a:lstStyle/>
                    <a:p>
                      <a:r>
                        <a:rPr lang="en-GB">
                          <a:effectLst/>
                          <a:latin typeface="Lucida Grande"/>
                        </a:rPr>
                        <a:t>Eurolife Assurance (International)Ltd</a:t>
                      </a:r>
                    </a:p>
                  </a:txBody>
                  <a:tcPr anchor="ctr">
                    <a:lnL>
                      <a:noFill/>
                    </a:lnL>
                    <a:lnR>
                      <a:noFill/>
                    </a:lnR>
                    <a:lnT>
                      <a:noFill/>
                    </a:lnT>
                    <a:lnB>
                      <a:noFill/>
                    </a:lnB>
                    <a:solidFill>
                      <a:srgbClr val="FFFFFF"/>
                    </a:solidFill>
                  </a:tcPr>
                </a:tc>
                <a:tc>
                  <a:txBody>
                    <a:bodyPr/>
                    <a:lstStyle/>
                    <a:p>
                      <a:r>
                        <a:rPr lang="en-GB">
                          <a:effectLst/>
                          <a:latin typeface="Lucida Grande"/>
                        </a:rPr>
                        <a:t>24/04/2009</a:t>
                      </a:r>
                    </a:p>
                  </a:txBody>
                  <a:tcPr anchor="ctr">
                    <a:lnL>
                      <a:noFill/>
                    </a:lnL>
                    <a:lnR>
                      <a:noFill/>
                    </a:lnR>
                    <a:lnT>
                      <a:noFill/>
                    </a:lnT>
                    <a:lnB>
                      <a:noFill/>
                    </a:lnB>
                    <a:solidFill>
                      <a:srgbClr val="FFFFFF"/>
                    </a:solidFill>
                  </a:tcPr>
                </a:tc>
              </a:tr>
              <a:tr h="0">
                <a:tc>
                  <a:txBody>
                    <a:bodyPr/>
                    <a:lstStyle/>
                    <a:p>
                      <a:r>
                        <a:rPr lang="en-GB">
                          <a:effectLst/>
                          <a:latin typeface="Lucida Grande"/>
                        </a:rPr>
                        <a:t>European Risk Insurance Company hf.</a:t>
                      </a:r>
                    </a:p>
                  </a:txBody>
                  <a:tcPr anchor="ctr">
                    <a:lnL>
                      <a:noFill/>
                    </a:lnL>
                    <a:lnR>
                      <a:noFill/>
                    </a:lnR>
                    <a:lnT>
                      <a:noFill/>
                    </a:lnT>
                    <a:lnB>
                      <a:noFill/>
                    </a:lnB>
                    <a:solidFill>
                      <a:srgbClr val="FFFFFF"/>
                    </a:solidFill>
                  </a:tcPr>
                </a:tc>
                <a:tc>
                  <a:txBody>
                    <a:bodyPr/>
                    <a:lstStyle/>
                    <a:p>
                      <a:r>
                        <a:rPr lang="en-GB">
                          <a:effectLst/>
                          <a:latin typeface="Lucida Grande"/>
                        </a:rPr>
                        <a:t>28/04/2014</a:t>
                      </a:r>
                    </a:p>
                  </a:txBody>
                  <a:tcPr anchor="ctr">
                    <a:lnL>
                      <a:noFill/>
                    </a:lnL>
                    <a:lnR>
                      <a:noFill/>
                    </a:lnR>
                    <a:lnT>
                      <a:noFill/>
                    </a:lnT>
                    <a:lnB>
                      <a:noFill/>
                    </a:lnB>
                    <a:solidFill>
                      <a:srgbClr val="FFFFFF"/>
                    </a:solidFill>
                  </a:tcPr>
                </a:tc>
              </a:tr>
              <a:tr h="0">
                <a:tc>
                  <a:txBody>
                    <a:bodyPr/>
                    <a:lstStyle/>
                    <a:p>
                      <a:r>
                        <a:rPr lang="en-GB">
                          <a:effectLst/>
                          <a:latin typeface="Lucida Grande"/>
                        </a:rPr>
                        <a:t>Highlands Insurance Company (UK) Ltd</a:t>
                      </a:r>
                    </a:p>
                  </a:txBody>
                  <a:tcPr anchor="ctr">
                    <a:lnL>
                      <a:noFill/>
                    </a:lnL>
                    <a:lnR>
                      <a:noFill/>
                    </a:lnR>
                    <a:lnT>
                      <a:noFill/>
                    </a:lnT>
                    <a:lnB>
                      <a:noFill/>
                    </a:lnB>
                    <a:solidFill>
                      <a:srgbClr val="FFFFFF"/>
                    </a:solidFill>
                  </a:tcPr>
                </a:tc>
                <a:tc>
                  <a:txBody>
                    <a:bodyPr/>
                    <a:lstStyle/>
                    <a:p>
                      <a:r>
                        <a:rPr lang="en-GB">
                          <a:effectLst/>
                          <a:latin typeface="Lucida Grande"/>
                        </a:rPr>
                        <a:t>01/11/2007</a:t>
                      </a:r>
                    </a:p>
                  </a:txBody>
                  <a:tcPr anchor="ctr">
                    <a:lnL>
                      <a:noFill/>
                    </a:lnL>
                    <a:lnR>
                      <a:noFill/>
                    </a:lnR>
                    <a:lnT>
                      <a:noFill/>
                    </a:lnT>
                    <a:lnB>
                      <a:noFill/>
                    </a:lnB>
                    <a:solidFill>
                      <a:srgbClr val="FFFFFF"/>
                    </a:solidFill>
                  </a:tcPr>
                </a:tc>
              </a:tr>
              <a:tr h="0">
                <a:tc>
                  <a:txBody>
                    <a:bodyPr/>
                    <a:lstStyle/>
                    <a:p>
                      <a:r>
                        <a:rPr lang="en-GB">
                          <a:effectLst/>
                          <a:latin typeface="Lucida Grande"/>
                        </a:rPr>
                        <a:t>HIH Casualty and General Insurance Company Ltd</a:t>
                      </a:r>
                    </a:p>
                  </a:txBody>
                  <a:tcPr anchor="ctr">
                    <a:lnL>
                      <a:noFill/>
                    </a:lnL>
                    <a:lnR>
                      <a:noFill/>
                    </a:lnR>
                    <a:lnT>
                      <a:noFill/>
                    </a:lnT>
                    <a:lnB>
                      <a:noFill/>
                    </a:lnB>
                    <a:solidFill>
                      <a:srgbClr val="FFFFFF"/>
                    </a:solidFill>
                  </a:tcPr>
                </a:tc>
                <a:tc>
                  <a:txBody>
                    <a:bodyPr/>
                    <a:lstStyle/>
                    <a:p>
                      <a:r>
                        <a:rPr lang="en-GB">
                          <a:effectLst/>
                          <a:latin typeface="Lucida Grande"/>
                        </a:rPr>
                        <a:t>16/03/2001</a:t>
                      </a:r>
                    </a:p>
                  </a:txBody>
                  <a:tcPr anchor="ctr">
                    <a:lnL>
                      <a:noFill/>
                    </a:lnL>
                    <a:lnR>
                      <a:noFill/>
                    </a:lnR>
                    <a:lnT>
                      <a:noFill/>
                    </a:lnT>
                    <a:lnB>
                      <a:noFill/>
                    </a:lnB>
                    <a:solidFill>
                      <a:srgbClr val="FFFFFF"/>
                    </a:solidFill>
                  </a:tcPr>
                </a:tc>
              </a:tr>
              <a:tr h="0">
                <a:tc>
                  <a:txBody>
                    <a:bodyPr/>
                    <a:lstStyle/>
                    <a:p>
                      <a:r>
                        <a:rPr lang="en-GB">
                          <a:effectLst/>
                          <a:latin typeface="Lucida Grande"/>
                        </a:rPr>
                        <a:t>Independent Insurance Company Ltd</a:t>
                      </a:r>
                    </a:p>
                  </a:txBody>
                  <a:tcPr anchor="ctr">
                    <a:lnL>
                      <a:noFill/>
                    </a:lnL>
                    <a:lnR>
                      <a:noFill/>
                    </a:lnR>
                    <a:lnT>
                      <a:noFill/>
                    </a:lnT>
                    <a:lnB>
                      <a:noFill/>
                    </a:lnB>
                    <a:solidFill>
                      <a:srgbClr val="FFFFFF"/>
                    </a:solidFill>
                  </a:tcPr>
                </a:tc>
                <a:tc>
                  <a:txBody>
                    <a:bodyPr/>
                    <a:lstStyle/>
                    <a:p>
                      <a:r>
                        <a:rPr lang="en-GB">
                          <a:effectLst/>
                          <a:latin typeface="Lucida Grande"/>
                        </a:rPr>
                        <a:t>18/06/2001</a:t>
                      </a:r>
                    </a:p>
                  </a:txBody>
                  <a:tcPr anchor="ctr">
                    <a:lnL>
                      <a:noFill/>
                    </a:lnL>
                    <a:lnR>
                      <a:noFill/>
                    </a:lnR>
                    <a:lnT>
                      <a:noFill/>
                    </a:lnT>
                    <a:lnB>
                      <a:noFill/>
                    </a:lnB>
                    <a:solidFill>
                      <a:srgbClr val="FFFFFF"/>
                    </a:solidFill>
                  </a:tcPr>
                </a:tc>
              </a:tr>
              <a:tr h="0">
                <a:tc>
                  <a:txBody>
                    <a:bodyPr/>
                    <a:lstStyle/>
                    <a:p>
                      <a:r>
                        <a:rPr lang="en-GB">
                          <a:effectLst/>
                          <a:latin typeface="Lucida Grande"/>
                        </a:rPr>
                        <a:t>KWELM Group of Companies</a:t>
                      </a:r>
                    </a:p>
                  </a:txBody>
                  <a:tcPr anchor="ctr">
                    <a:lnL>
                      <a:noFill/>
                    </a:lnL>
                    <a:lnR>
                      <a:noFill/>
                    </a:lnR>
                    <a:lnT>
                      <a:noFill/>
                    </a:lnT>
                    <a:lnB>
                      <a:noFill/>
                    </a:lnB>
                    <a:solidFill>
                      <a:srgbClr val="FFFFFF"/>
                    </a:solidFill>
                  </a:tcPr>
                </a:tc>
                <a:tc>
                  <a:txBody>
                    <a:bodyPr/>
                    <a:lstStyle/>
                    <a:p>
                      <a:r>
                        <a:rPr lang="en-GB">
                          <a:effectLst/>
                          <a:latin typeface="Lucida Grande"/>
                        </a:rPr>
                        <a:t>17/11/1993</a:t>
                      </a:r>
                    </a:p>
                  </a:txBody>
                  <a:tcPr anchor="ctr">
                    <a:lnL>
                      <a:noFill/>
                    </a:lnL>
                    <a:lnR>
                      <a:noFill/>
                    </a:lnR>
                    <a:lnT>
                      <a:noFill/>
                    </a:lnT>
                    <a:lnB>
                      <a:noFill/>
                    </a:lnB>
                    <a:solidFill>
                      <a:srgbClr val="FFFFFF"/>
                    </a:solidFill>
                  </a:tcPr>
                </a:tc>
              </a:tr>
              <a:tr h="0">
                <a:tc>
                  <a:txBody>
                    <a:bodyPr/>
                    <a:lstStyle/>
                    <a:p>
                      <a:r>
                        <a:rPr lang="en-GB">
                          <a:effectLst/>
                          <a:latin typeface="Lucida Grande"/>
                        </a:rPr>
                        <a:t>Lemma Europe Insurance Company Limited </a:t>
                      </a:r>
                    </a:p>
                  </a:txBody>
                  <a:tcPr anchor="ctr">
                    <a:lnL>
                      <a:noFill/>
                    </a:lnL>
                    <a:lnR>
                      <a:noFill/>
                    </a:lnR>
                    <a:lnT>
                      <a:noFill/>
                    </a:lnT>
                    <a:lnB>
                      <a:noFill/>
                    </a:lnB>
                    <a:solidFill>
                      <a:srgbClr val="FFFFFF"/>
                    </a:solidFill>
                  </a:tcPr>
                </a:tc>
                <a:tc>
                  <a:txBody>
                    <a:bodyPr/>
                    <a:lstStyle/>
                    <a:p>
                      <a:r>
                        <a:rPr lang="en-GB">
                          <a:effectLst/>
                          <a:latin typeface="Lucida Grande"/>
                        </a:rPr>
                        <a:t>05/10/2012</a:t>
                      </a:r>
                    </a:p>
                  </a:txBody>
                  <a:tcPr anchor="ctr">
                    <a:lnL>
                      <a:noFill/>
                    </a:lnL>
                    <a:lnR>
                      <a:noFill/>
                    </a:lnR>
                    <a:lnT>
                      <a:noFill/>
                    </a:lnT>
                    <a:lnB>
                      <a:noFill/>
                    </a:lnB>
                    <a:solidFill>
                      <a:srgbClr val="FFFFFF"/>
                    </a:solidFill>
                  </a:tcPr>
                </a:tc>
              </a:tr>
              <a:tr h="0">
                <a:tc>
                  <a:txBody>
                    <a:bodyPr/>
                    <a:lstStyle/>
                    <a:p>
                      <a:r>
                        <a:rPr lang="en-GB">
                          <a:effectLst/>
                          <a:latin typeface="Lucida Grande"/>
                        </a:rPr>
                        <a:t>Marina Mutual Insurance Association Ltd</a:t>
                      </a:r>
                    </a:p>
                  </a:txBody>
                  <a:tcPr anchor="ctr">
                    <a:lnL>
                      <a:noFill/>
                    </a:lnL>
                    <a:lnR>
                      <a:noFill/>
                    </a:lnR>
                    <a:lnT>
                      <a:noFill/>
                    </a:lnT>
                    <a:lnB>
                      <a:noFill/>
                    </a:lnB>
                    <a:solidFill>
                      <a:srgbClr val="FFFFFF"/>
                    </a:solidFill>
                  </a:tcPr>
                </a:tc>
                <a:tc>
                  <a:txBody>
                    <a:bodyPr/>
                    <a:lstStyle/>
                    <a:p>
                      <a:r>
                        <a:rPr lang="en-GB" dirty="0">
                          <a:effectLst/>
                          <a:latin typeface="Lucida Grande"/>
                        </a:rPr>
                        <a:t>14/11/1997</a:t>
                      </a:r>
                    </a:p>
                  </a:txBody>
                  <a:tcPr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950082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TotalTime>
  <Words>1705</Words>
  <Application>Microsoft Office PowerPoint</Application>
  <PresentationFormat>Custom</PresentationFormat>
  <Paragraphs>171</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Solvency II and Ogden the Perfect Storm</vt:lpstr>
      <vt:lpstr>Alan Chandler, Chartered Insurer</vt:lpstr>
      <vt:lpstr>Learning Objectives</vt:lpstr>
      <vt:lpstr>Solvency II and Ogden</vt:lpstr>
      <vt:lpstr>What are Solvency Margins</vt:lpstr>
      <vt:lpstr>Having lots of upfront cash can mean big dividends are often paid</vt:lpstr>
      <vt:lpstr>Then reality catches up!  Lack of claims reserves, lack of unearned premium, lack of IBNR, lack of IBNER and lack of unearned risk provision – insurance accounting is complicated!</vt:lpstr>
      <vt:lpstr>List of recent bankrupt insurance companies</vt:lpstr>
      <vt:lpstr>And here is some more</vt:lpstr>
      <vt:lpstr>And some more!</vt:lpstr>
      <vt:lpstr>And some more again! Remember this list does not include many foreign insurers who pass ported in like Quinn and this was why Solvency II was introduced </vt:lpstr>
      <vt:lpstr>What are solvency margins</vt:lpstr>
      <vt:lpstr>Solvency I</vt:lpstr>
      <vt:lpstr>Solvency I</vt:lpstr>
      <vt:lpstr>Solvency II</vt:lpstr>
      <vt:lpstr>The Three Pillars of Solvency II</vt:lpstr>
      <vt:lpstr>Solvency II</vt:lpstr>
      <vt:lpstr>Solvency I (Red card) and Solvency II (Yellow card)</vt:lpstr>
      <vt:lpstr>Solvency II was a massive challenge for almost everyone – some have got to the top of the solvency mountain ,some are working with their regulator and some have given up!</vt:lpstr>
      <vt:lpstr>So having used up most of their spare capital to become compliant the last thing the insurance industry needed was a large claim hike!</vt:lpstr>
      <vt:lpstr>Ogden Table change</vt:lpstr>
      <vt:lpstr>PowerPoint Presentation</vt:lpstr>
      <vt:lpstr>What’s next for Ogden </vt:lpstr>
      <vt:lpstr>The Perfect Storm</vt:lpstr>
      <vt:lpstr>The Perfect Storm</vt:lpstr>
      <vt:lpstr>The Perfect Storm</vt:lpstr>
      <vt:lpstr>Covers under threat</vt:lpstr>
      <vt:lpstr>How can brokers deal with the perfect storm</vt:lpstr>
      <vt:lpstr>Learning Objectives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Solvency II and Ogden the Perfect Storm</dc:title>
  <dc:creator>alan chandler</dc:creator>
  <cp:lastModifiedBy>Rick Woodthorpe</cp:lastModifiedBy>
  <cp:revision>31</cp:revision>
  <dcterms:created xsi:type="dcterms:W3CDTF">2018-03-04T17:47:54Z</dcterms:created>
  <dcterms:modified xsi:type="dcterms:W3CDTF">2018-06-20T10:28:31Z</dcterms:modified>
</cp:coreProperties>
</file>