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7" r:id="rId2"/>
    <p:sldId id="258" r:id="rId3"/>
    <p:sldId id="259" r:id="rId4"/>
    <p:sldId id="265" r:id="rId5"/>
    <p:sldId id="261" r:id="rId6"/>
    <p:sldId id="266" r:id="rId7"/>
    <p:sldId id="264" r:id="rId8"/>
    <p:sldId id="268" r:id="rId9"/>
    <p:sldId id="269" r:id="rId10"/>
    <p:sldId id="270" r:id="rId11"/>
    <p:sldId id="271" r:id="rId12"/>
    <p:sldId id="272" r:id="rId13"/>
    <p:sldId id="273" r:id="rId14"/>
    <p:sldId id="274" r:id="rId15"/>
    <p:sldId id="275" r:id="rId16"/>
    <p:sldId id="276" r:id="rId17"/>
    <p:sldId id="278" r:id="rId18"/>
    <p:sldId id="279" r:id="rId19"/>
    <p:sldId id="267" r:id="rId20"/>
  </p:sldIdLst>
  <p:sldSz cx="12192000" cy="6858000"/>
  <p:notesSz cx="6797675" cy="9872663"/>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1117" userDrawn="1">
          <p15:clr>
            <a:srgbClr val="A4A3A4"/>
          </p15:clr>
        </p15:guide>
        <p15:guide id="6" pos="302">
          <p15:clr>
            <a:srgbClr val="A4A3A4"/>
          </p15:clr>
        </p15:guide>
        <p15:guide id="7" pos="737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10">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CB00"/>
    <a:srgbClr val="F1352B"/>
    <a:srgbClr val="A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92" autoAdjust="0"/>
  </p:normalViewPr>
  <p:slideViewPr>
    <p:cSldViewPr showGuides="1">
      <p:cViewPr varScale="1">
        <p:scale>
          <a:sx n="50" d="100"/>
          <a:sy n="50" d="100"/>
        </p:scale>
        <p:origin x="666" y="42"/>
      </p:cViewPr>
      <p:guideLst>
        <p:guide orient="horz" pos="1117"/>
        <p:guide pos="302"/>
        <p:guide pos="7378"/>
      </p:guideLst>
    </p:cSldViewPr>
  </p:slideViewPr>
  <p:notesTextViewPr>
    <p:cViewPr>
      <p:scale>
        <a:sx n="1" d="1"/>
        <a:sy n="1" d="1"/>
      </p:scale>
      <p:origin x="0" y="0"/>
    </p:cViewPr>
  </p:notesTextViewPr>
  <p:notesViewPr>
    <p:cSldViewPr showGuides="1">
      <p:cViewPr varScale="1">
        <p:scale>
          <a:sx n="98" d="100"/>
          <a:sy n="98" d="100"/>
        </p:scale>
        <p:origin x="3516" y="78"/>
      </p:cViewPr>
      <p:guideLst>
        <p:guide orient="horz" pos="2880"/>
        <p:guide pos="2160"/>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6EEE6615-46F6-4262-912C-C2B8166A6E77}" type="datetimeFigureOut">
              <a:rPr lang="en-US" smtClean="0"/>
              <a:t>2/14/2018</a:t>
            </a:fld>
            <a:endParaRPr lang="en-GB" dirty="0"/>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F468D6CE-7457-4A9E-A379-5BB22440748B}" type="slidenum">
              <a:rPr lang="en-GB" smtClean="0"/>
              <a:t>‹#›</a:t>
            </a:fld>
            <a:endParaRPr lang="en-GB" dirty="0"/>
          </a:p>
        </p:txBody>
      </p:sp>
    </p:spTree>
    <p:extLst>
      <p:ext uri="{BB962C8B-B14F-4D97-AF65-F5344CB8AC3E}">
        <p14:creationId xmlns:p14="http://schemas.microsoft.com/office/powerpoint/2010/main" val="3287108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atin typeface="Georgia" panose="02040502050405020303" pitchFamily="18" charset="0"/>
              </a:defRPr>
            </a:lvl1pPr>
          </a:lstStyle>
          <a:p>
            <a:endParaRPr lang="en-GB" dirty="0"/>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atin typeface="Georgia" panose="02040502050405020303" pitchFamily="18" charset="0"/>
              </a:defRPr>
            </a:lvl1pPr>
          </a:lstStyle>
          <a:p>
            <a:fld id="{AB90ABD8-46AE-4C31-B2F0-37AD29295257}" type="datetimeFigureOut">
              <a:rPr lang="en-GB" smtClean="0"/>
              <a:pPr/>
              <a:t>14/02/2018</a:t>
            </a:fld>
            <a:endParaRPr lang="en-GB" dirty="0"/>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atin typeface="Georgia" panose="02040502050405020303" pitchFamily="18" charset="0"/>
              </a:defRPr>
            </a:lvl1pPr>
          </a:lstStyle>
          <a:p>
            <a:endParaRPr lang="en-GB" dirty="0"/>
          </a:p>
        </p:txBody>
      </p:sp>
      <p:sp>
        <p:nvSpPr>
          <p:cNvPr id="7" name="Slide Number Placehold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atin typeface="Georgia" panose="02040502050405020303" pitchFamily="18" charset="0"/>
              </a:defRPr>
            </a:lvl1pPr>
          </a:lstStyle>
          <a:p>
            <a:fld id="{AA0CC176-B767-462C-A4A3-3F52D5B2F235}" type="slidenum">
              <a:rPr lang="en-GB" smtClean="0"/>
              <a:pPr/>
              <a:t>‹#›</a:t>
            </a:fld>
            <a:endParaRPr lang="en-GB" dirty="0"/>
          </a:p>
        </p:txBody>
      </p:sp>
    </p:spTree>
    <p:extLst>
      <p:ext uri="{BB962C8B-B14F-4D97-AF65-F5344CB8AC3E}">
        <p14:creationId xmlns:p14="http://schemas.microsoft.com/office/powerpoint/2010/main" val="146804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eorgia" panose="02040502050405020303" pitchFamily="18" charset="0"/>
        <a:ea typeface="+mn-ea"/>
        <a:cs typeface="+mn-cs"/>
      </a:defRPr>
    </a:lvl1pPr>
    <a:lvl2pPr marL="457200" algn="l" defTabSz="914400" rtl="0" eaLnBrk="1" latinLnBrk="0" hangingPunct="1">
      <a:defRPr sz="1200" kern="1200">
        <a:solidFill>
          <a:schemeClr val="tx1"/>
        </a:solidFill>
        <a:latin typeface="Georgia" panose="02040502050405020303" pitchFamily="18" charset="0"/>
        <a:ea typeface="+mn-ea"/>
        <a:cs typeface="+mn-cs"/>
      </a:defRPr>
    </a:lvl2pPr>
    <a:lvl3pPr marL="914400" algn="l" defTabSz="914400" rtl="0" eaLnBrk="1" latinLnBrk="0" hangingPunct="1">
      <a:defRPr sz="1200" kern="1200">
        <a:solidFill>
          <a:schemeClr val="tx1"/>
        </a:solidFill>
        <a:latin typeface="Georgia" panose="02040502050405020303" pitchFamily="18" charset="0"/>
        <a:ea typeface="+mn-ea"/>
        <a:cs typeface="+mn-cs"/>
      </a:defRPr>
    </a:lvl3pPr>
    <a:lvl4pPr marL="1371600" algn="l" defTabSz="914400" rtl="0" eaLnBrk="1" latinLnBrk="0" hangingPunct="1">
      <a:defRPr sz="1200" kern="1200">
        <a:solidFill>
          <a:schemeClr val="tx1"/>
        </a:solidFill>
        <a:latin typeface="Georgia" panose="02040502050405020303" pitchFamily="18" charset="0"/>
        <a:ea typeface="+mn-ea"/>
        <a:cs typeface="+mn-cs"/>
      </a:defRPr>
    </a:lvl4pPr>
    <a:lvl5pPr marL="1828800" algn="l" defTabSz="914400" rtl="0" eaLnBrk="1" latinLnBrk="0" hangingPunct="1">
      <a:defRPr sz="12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urquoise" preserve="1" userDrawn="1">
  <p:cSld name="Title Turquois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5131" y="517233"/>
            <a:ext cx="1123744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lstStyle>
            <a:lvl1pPr algn="r">
              <a:defRPr sz="1000">
                <a:solidFill>
                  <a:schemeClr val="bg1"/>
                </a:solidFill>
              </a:defRPr>
            </a:lvl1pPr>
          </a:lstStyle>
          <a:p>
            <a:r>
              <a:rPr lang="en-GB" dirty="0"/>
              <a:t>Month XX, 2016</a:t>
            </a:r>
          </a:p>
        </p:txBody>
      </p:sp>
      <p:sp>
        <p:nvSpPr>
          <p:cNvPr id="6"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4" name="Picture 3"/>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824708129"/>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p:cNvSpPr>
            <a:spLocks noGrp="1"/>
          </p:cNvSpPr>
          <p:nvPr>
            <p:ph type="dt" sz="half" idx="10"/>
          </p:nvPr>
        </p:nvSpPr>
        <p:spPr/>
        <p:txBody>
          <a:bodyPr/>
          <a:lstStyle/>
          <a:p>
            <a:r>
              <a:rPr lang="en-GB" dirty="0"/>
              <a:t>Month XX, 2016</a:t>
            </a:r>
          </a:p>
        </p:txBody>
      </p:sp>
      <p:sp>
        <p:nvSpPr>
          <p:cNvPr id="8" name="Footer Placeholder 7"/>
          <p:cNvSpPr>
            <a:spLocks noGrp="1"/>
          </p:cNvSpPr>
          <p:nvPr>
            <p:ph type="ftr" sz="quarter" idx="11"/>
          </p:nvPr>
        </p:nvSpPr>
        <p:spPr/>
        <p:txBody>
          <a:bodyPr/>
          <a:lstStyle/>
          <a:p>
            <a:r>
              <a:rPr lang="en-GB" dirty="0"/>
              <a:t>This is the slide footer</a:t>
            </a:r>
          </a:p>
        </p:txBody>
      </p:sp>
      <p:sp>
        <p:nvSpPr>
          <p:cNvPr id="9" name="Slide Number Placeholder 8"/>
          <p:cNvSpPr>
            <a:spLocks noGrp="1"/>
          </p:cNvSpPr>
          <p:nvPr>
            <p:ph type="sldNum" sz="quarter" idx="12"/>
          </p:nvPr>
        </p:nvSpPr>
        <p:spPr/>
        <p:txBody>
          <a:bodyPr/>
          <a:lstStyle/>
          <a:p>
            <a:fld id="{B78AE48E-8483-4BD0-A417-21A0B5270AF8}" type="slidenum">
              <a:rPr lang="en-GB" smtClean="0"/>
              <a:t>‹#›</a:t>
            </a:fld>
            <a:endParaRPr lang="en-GB" dirty="0"/>
          </a:p>
        </p:txBody>
      </p:sp>
    </p:spTree>
    <p:extLst>
      <p:ext uri="{BB962C8B-B14F-4D97-AF65-F5344CB8AC3E}">
        <p14:creationId xmlns:p14="http://schemas.microsoft.com/office/powerpoint/2010/main" val="2673369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76512" y="1772817"/>
            <a:ext cx="5400000" cy="4320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312023" y="1772816"/>
            <a:ext cx="5400551" cy="4320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Date Placeholder 8"/>
          <p:cNvSpPr>
            <a:spLocks noGrp="1"/>
          </p:cNvSpPr>
          <p:nvPr>
            <p:ph type="dt" sz="half" idx="10"/>
          </p:nvPr>
        </p:nvSpPr>
        <p:spPr/>
        <p:txBody>
          <a:bodyPr/>
          <a:lstStyle/>
          <a:p>
            <a:r>
              <a:rPr lang="en-GB" dirty="0"/>
              <a:t>Month XX, 2016</a:t>
            </a:r>
          </a:p>
        </p:txBody>
      </p:sp>
      <p:sp>
        <p:nvSpPr>
          <p:cNvPr id="10" name="Footer Placeholder 9"/>
          <p:cNvSpPr>
            <a:spLocks noGrp="1"/>
          </p:cNvSpPr>
          <p:nvPr>
            <p:ph type="ftr" sz="quarter" idx="11"/>
          </p:nvPr>
        </p:nvSpPr>
        <p:spPr/>
        <p:txBody>
          <a:bodyPr/>
          <a:lstStyle/>
          <a:p>
            <a:r>
              <a:rPr lang="en-GB" dirty="0"/>
              <a:t>This is the slide footer</a:t>
            </a:r>
          </a:p>
        </p:txBody>
      </p:sp>
      <p:sp>
        <p:nvSpPr>
          <p:cNvPr id="11" name="Slide Number Placeholder 10"/>
          <p:cNvSpPr>
            <a:spLocks noGrp="1"/>
          </p:cNvSpPr>
          <p:nvPr>
            <p:ph type="sldNum" sz="quarter" idx="12"/>
          </p:nvPr>
        </p:nvSpPr>
        <p:spPr/>
        <p:txBody>
          <a:bodyPr/>
          <a:lstStyle/>
          <a:p>
            <a:fld id="{242565A0-E14D-423A-A6FE-6383F19ABBB8}" type="slidenum">
              <a:rPr lang="en-GB" smtClean="0"/>
              <a:t>‹#›</a:t>
            </a:fld>
            <a:endParaRPr lang="en-GB" dirty="0"/>
          </a:p>
        </p:txBody>
      </p:sp>
    </p:spTree>
    <p:extLst>
      <p:ext uri="{BB962C8B-B14F-4D97-AF65-F5344CB8AC3E}">
        <p14:creationId xmlns:p14="http://schemas.microsoft.com/office/powerpoint/2010/main" val="3929088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hree Content"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76511" y="1773240"/>
            <a:ext cx="3528000" cy="4319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8185997" y="1773239"/>
            <a:ext cx="3528000" cy="4319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Date Placeholder 8"/>
          <p:cNvSpPr>
            <a:spLocks noGrp="1"/>
          </p:cNvSpPr>
          <p:nvPr>
            <p:ph type="dt" sz="half" idx="10"/>
          </p:nvPr>
        </p:nvSpPr>
        <p:spPr/>
        <p:txBody>
          <a:bodyPr/>
          <a:lstStyle/>
          <a:p>
            <a:r>
              <a:rPr lang="en-GB" dirty="0"/>
              <a:t>Month XX, 2016</a:t>
            </a:r>
          </a:p>
        </p:txBody>
      </p:sp>
      <p:sp>
        <p:nvSpPr>
          <p:cNvPr id="10" name="Footer Placeholder 9"/>
          <p:cNvSpPr>
            <a:spLocks noGrp="1"/>
          </p:cNvSpPr>
          <p:nvPr>
            <p:ph type="ftr" sz="quarter" idx="11"/>
          </p:nvPr>
        </p:nvSpPr>
        <p:spPr/>
        <p:txBody>
          <a:bodyPr/>
          <a:lstStyle/>
          <a:p>
            <a:r>
              <a:rPr lang="en-GB" dirty="0"/>
              <a:t>This is the slide footer</a:t>
            </a:r>
          </a:p>
        </p:txBody>
      </p:sp>
      <p:sp>
        <p:nvSpPr>
          <p:cNvPr id="11" name="Slide Number Placeholder 10"/>
          <p:cNvSpPr>
            <a:spLocks noGrp="1"/>
          </p:cNvSpPr>
          <p:nvPr>
            <p:ph type="sldNum" sz="quarter" idx="12"/>
          </p:nvPr>
        </p:nvSpPr>
        <p:spPr/>
        <p:txBody>
          <a:bodyPr/>
          <a:lstStyle/>
          <a:p>
            <a:fld id="{72C8E1BE-1FF8-4841-A7B0-15806A99F7B8}" type="slidenum">
              <a:rPr lang="en-GB" smtClean="0"/>
              <a:t>‹#›</a:t>
            </a:fld>
            <a:endParaRPr lang="en-GB" dirty="0"/>
          </a:p>
        </p:txBody>
      </p:sp>
      <p:sp>
        <p:nvSpPr>
          <p:cNvPr id="12" name="Content Placeholder 3"/>
          <p:cNvSpPr>
            <a:spLocks noGrp="1"/>
          </p:cNvSpPr>
          <p:nvPr>
            <p:ph sz="half" idx="13"/>
          </p:nvPr>
        </p:nvSpPr>
        <p:spPr>
          <a:xfrm>
            <a:off x="4331254" y="1773239"/>
            <a:ext cx="3528000" cy="4319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14364970"/>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Date Placeholder 5"/>
          <p:cNvSpPr>
            <a:spLocks noGrp="1"/>
          </p:cNvSpPr>
          <p:nvPr>
            <p:ph type="dt" sz="half" idx="10"/>
          </p:nvPr>
        </p:nvSpPr>
        <p:spPr/>
        <p:txBody>
          <a:bodyPr/>
          <a:lstStyle/>
          <a:p>
            <a:r>
              <a:rPr lang="en-GB" dirty="0"/>
              <a:t>Month XX, 2016</a:t>
            </a:r>
          </a:p>
        </p:txBody>
      </p:sp>
      <p:sp>
        <p:nvSpPr>
          <p:cNvPr id="7" name="Footer Placeholder 6"/>
          <p:cNvSpPr>
            <a:spLocks noGrp="1"/>
          </p:cNvSpPr>
          <p:nvPr>
            <p:ph type="ftr" sz="quarter" idx="11"/>
          </p:nvPr>
        </p:nvSpPr>
        <p:spPr/>
        <p:txBody>
          <a:bodyPr/>
          <a:lstStyle/>
          <a:p>
            <a:r>
              <a:rPr lang="en-GB" dirty="0"/>
              <a:t>This is the slide footer</a:t>
            </a:r>
          </a:p>
        </p:txBody>
      </p:sp>
      <p:sp>
        <p:nvSpPr>
          <p:cNvPr id="8" name="Slide Number Placeholder 7"/>
          <p:cNvSpPr>
            <a:spLocks noGrp="1"/>
          </p:cNvSpPr>
          <p:nvPr>
            <p:ph type="sldNum" sz="quarter" idx="12"/>
          </p:nvPr>
        </p:nvSpPr>
        <p:spPr/>
        <p:txBody>
          <a:bodyPr/>
          <a:lstStyle/>
          <a:p>
            <a:fld id="{E802C9E9-6B5D-4178-BF07-6F85F89F92B4}" type="slidenum">
              <a:rPr lang="en-GB" smtClean="0"/>
              <a:t>‹#›</a:t>
            </a:fld>
            <a:endParaRPr lang="en-GB" dirty="0"/>
          </a:p>
        </p:txBody>
      </p:sp>
    </p:spTree>
    <p:extLst>
      <p:ext uri="{BB962C8B-B14F-4D97-AF65-F5344CB8AC3E}">
        <p14:creationId xmlns:p14="http://schemas.microsoft.com/office/powerpoint/2010/main" val="3567853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GB" dirty="0"/>
              <a:t>Month XX, 2016</a:t>
            </a:r>
          </a:p>
        </p:txBody>
      </p:sp>
      <p:sp>
        <p:nvSpPr>
          <p:cNvPr id="6" name="Footer Placeholder 5"/>
          <p:cNvSpPr>
            <a:spLocks noGrp="1"/>
          </p:cNvSpPr>
          <p:nvPr>
            <p:ph type="ftr" sz="quarter" idx="11"/>
          </p:nvPr>
        </p:nvSpPr>
        <p:spPr/>
        <p:txBody>
          <a:bodyPr/>
          <a:lstStyle/>
          <a:p>
            <a:r>
              <a:rPr lang="en-GB" dirty="0"/>
              <a:t>This is the slide footer</a:t>
            </a:r>
          </a:p>
        </p:txBody>
      </p:sp>
      <p:sp>
        <p:nvSpPr>
          <p:cNvPr id="7" name="Slide Number Placeholder 6"/>
          <p:cNvSpPr>
            <a:spLocks noGrp="1"/>
          </p:cNvSpPr>
          <p:nvPr>
            <p:ph type="sldNum" sz="quarter" idx="12"/>
          </p:nvPr>
        </p:nvSpPr>
        <p:spPr/>
        <p:txBody>
          <a:bodyPr/>
          <a:lstStyle/>
          <a:p>
            <a:fld id="{9D7DE4AF-79FC-4ECD-A700-CC0C3E4FA42D}" type="slidenum">
              <a:rPr lang="en-GB" smtClean="0"/>
              <a:t>‹#›</a:t>
            </a:fld>
            <a:endParaRPr lang="en-GB" dirty="0"/>
          </a:p>
        </p:txBody>
      </p:sp>
    </p:spTree>
    <p:extLst>
      <p:ext uri="{BB962C8B-B14F-4D97-AF65-F5344CB8AC3E}">
        <p14:creationId xmlns:p14="http://schemas.microsoft.com/office/powerpoint/2010/main" val="4024889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Quote Turquoise" preserve="1" userDrawn="1">
  <p:cSld name="Quote Turquoise">
    <p:bg>
      <p:bgPr>
        <a:solidFill>
          <a:schemeClr val="accent1"/>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5A75F8B1-3DDC-40B1-AA5D-4754E2161518}" type="slidenum">
              <a:rPr lang="en-GB" smtClean="0"/>
              <a:t>‹#›</a:t>
            </a:fld>
            <a:endParaRPr lang="en-GB" dirty="0"/>
          </a:p>
        </p:txBody>
      </p:sp>
      <p:cxnSp>
        <p:nvCxnSpPr>
          <p:cNvPr id="8" name="Straight Connector 7"/>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807201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Quote Orange" preserve="1" userDrawn="1">
  <p:cSld name="Quote Orange">
    <p:bg>
      <p:bgPr>
        <a:solidFill>
          <a:schemeClr val="accent2"/>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691716DD-DA39-4947-BCCB-5EF1BABF2371}"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2793196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Quote Purple" preserve="1" userDrawn="1">
  <p:cSld name="Quote Purple">
    <p:bg>
      <p:bgPr>
        <a:solidFill>
          <a:schemeClr val="accent3"/>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C5C3F6D6-0B37-411B-93C0-8F19F6E598EC}" type="slidenum">
              <a:rPr lang="en-GB" smtClean="0"/>
              <a:t>‹#›</a:t>
            </a:fld>
            <a:endParaRPr lang="en-GB" dirty="0"/>
          </a:p>
        </p:txBody>
      </p:sp>
      <p:cxnSp>
        <p:nvCxnSpPr>
          <p:cNvPr id="8" name="Straight Connector 7"/>
          <p:cNvCxnSpPr/>
          <p:nvPr userDrawn="1"/>
        </p:nvCxnSpPr>
        <p:spPr>
          <a:xfrm>
            <a:off x="479425" y="517233"/>
            <a:ext cx="1123314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127965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Quote Yellow" preserve="1" userDrawn="1">
  <p:cSld name="Quote Yellow">
    <p:bg>
      <p:bgPr>
        <a:solidFill>
          <a:schemeClr val="accent4"/>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D85BFA8B-7DEE-4C66-8569-8DFE7ACF7973}"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206876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Quote Magenta" preserve="1" userDrawn="1">
  <p:cSld name="Quote Magenta">
    <p:bg>
      <p:bgPr>
        <a:solidFill>
          <a:schemeClr val="accent5"/>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F27430D3-03EA-482E-B164-C83053F5989B}"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282996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Orange" preserve="1" userDrawn="1">
  <p:cSld name="Title Orang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3206177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Quote Dark Blue" preserve="1" userDrawn="1">
  <p:cSld name="Quote Dark Blue">
    <p:bg>
      <p:bgPr>
        <a:solidFill>
          <a:schemeClr val="accent6"/>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152C044E-2C79-451C-BCB7-D87C0C3B94FB}" type="slidenum">
              <a:rPr lang="en-GB" smtClean="0"/>
              <a:t>‹#›</a:t>
            </a:fld>
            <a:endParaRPr lang="en-GB" dirty="0"/>
          </a:p>
        </p:txBody>
      </p:sp>
      <p:cxnSp>
        <p:nvCxnSpPr>
          <p:cNvPr id="8" name="Straight Connector 7"/>
          <p:cNvCxnSpPr/>
          <p:nvPr userDrawn="1"/>
        </p:nvCxnSpPr>
        <p:spPr>
          <a:xfrm>
            <a:off x="479425" y="517233"/>
            <a:ext cx="1123314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2529378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Quote Red" preserve="1" userDrawn="1">
  <p:cSld name="Quote Red">
    <p:bg>
      <p:bgPr>
        <a:solidFill>
          <a:srgbClr val="F1352B"/>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08F1B231-A2BF-4B9C-914B-A41072691B20}" type="slidenum">
              <a:rPr lang="en-GB" smtClean="0"/>
              <a:t>‹#›</a:t>
            </a:fld>
            <a:endParaRPr lang="en-GB" dirty="0"/>
          </a:p>
        </p:txBody>
      </p:sp>
      <p:cxnSp>
        <p:nvCxnSpPr>
          <p:cNvPr id="8" name="Straight Connector 7"/>
          <p:cNvCxnSpPr/>
          <p:nvPr userDrawn="1"/>
        </p:nvCxnSpPr>
        <p:spPr>
          <a:xfrm>
            <a:off x="475201" y="517233"/>
            <a:ext cx="1123737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1856728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Quote Light Grey" preserve="1" userDrawn="1">
  <p:cSld name="Quote Light Grey">
    <p:bg>
      <p:bgPr>
        <a:solidFill>
          <a:srgbClr val="AFAFAF"/>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4513BAC7-58AF-4FF5-A09D-6ADCFCE3E879}"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4146551" y="1435620"/>
            <a:ext cx="5990167"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184010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Green" preserve="1" userDrawn="1">
  <p:cSld name="Quote Green">
    <p:bg>
      <p:bgPr>
        <a:solidFill>
          <a:srgbClr val="7ACB00"/>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a:t>Month XX, 2016</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a:t>This is the slide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F2CA9D15-68A9-4A93-BFFD-14FAEF8E0358}"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4146551" y="1435620"/>
            <a:ext cx="5990167"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a:t> </a:t>
            </a:r>
            <a:br>
              <a:rPr lang="en-GB" dirty="0"/>
            </a:br>
            <a:r>
              <a:rPr lang="en-GB" dirty="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33048344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Closing Slide Turquoise" type="blank" preserve="1">
  <p:cSld name="Closing Slide Turquoise">
    <p:bg>
      <p:bgPr>
        <a:solidFill>
          <a:schemeClr val="accent1"/>
        </a:solidFill>
        <a:effectLst/>
      </p:bgPr>
    </p:bg>
    <p:spTree>
      <p:nvGrpSpPr>
        <p:cNvPr id="1" name=""/>
        <p:cNvGrpSpPr/>
        <p:nvPr/>
      </p:nvGrpSpPr>
      <p:grpSpPr>
        <a:xfrm>
          <a:off x="0" y="0"/>
          <a:ext cx="0" cy="0"/>
          <a:chOff x="0" y="0"/>
          <a:chExt cx="0" cy="0"/>
        </a:xfrm>
      </p:grpSpPr>
      <p:sp>
        <p:nvSpPr>
          <p:cNvPr id="3" name="TextBox 2"/>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3984257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Closing Slide Orange" type="blank" preserve="1">
  <p:cSld name="Closing Slide Orange">
    <p:bg>
      <p:bgPr>
        <a:solidFill>
          <a:schemeClr val="accent2"/>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2788546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Closing Slide Purple" type="blank" preserve="1">
  <p:cSld name="Closing Slide Purple">
    <p:bg>
      <p:bgPr>
        <a:solidFill>
          <a:schemeClr val="accent3"/>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19716297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Closing Slide Yellow" type="blank" preserve="1">
  <p:cSld name="Closing Slide Yellow">
    <p:bg>
      <p:bgPr>
        <a:solidFill>
          <a:schemeClr val="accent4"/>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28122376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Closing Slide Magenta" type="blank" preserve="1">
  <p:cSld name="Closing Slide Magenta">
    <p:bg>
      <p:bgPr>
        <a:solidFill>
          <a:schemeClr val="accent5"/>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1011004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Closing Slide Dark Blue" type="blank" preserve="1">
  <p:cSld name="Closing Slide Dark Blue">
    <p:bg>
      <p:bgPr>
        <a:solidFill>
          <a:schemeClr val="accent6"/>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269068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Purple" preserve="1" userDrawn="1">
  <p:cSld name="Title Purpl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4" y="3838563"/>
            <a:ext cx="8609610"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5131" y="517233"/>
            <a:ext cx="1123744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1330354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Closing Slide Red" type="blank" preserve="1">
  <p:cSld name="Closing Slide Red">
    <p:bg>
      <p:bgPr>
        <a:solidFill>
          <a:srgbClr val="F1352B"/>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9834573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Closing Slide Light Grey" type="blank" preserve="1">
  <p:cSld name="Closing Slide Light Grey">
    <p:bg>
      <p:bgPr>
        <a:solidFill>
          <a:srgbClr val="AFAFAF"/>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2969573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Closing Slide Green" type="blank" preserve="1">
  <p:cSld name="Closing Slide Green">
    <p:bg>
      <p:bgPr>
        <a:solidFill>
          <a:srgbClr val="7ACB00"/>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a:solidFill>
                  <a:schemeClr val="bg1"/>
                </a:solidFill>
              </a:rPr>
              <a:t>Chubb. Insured.</a:t>
            </a:r>
          </a:p>
        </p:txBody>
      </p:sp>
    </p:spTree>
    <p:extLst>
      <p:ext uri="{BB962C8B-B14F-4D97-AF65-F5344CB8AC3E}">
        <p14:creationId xmlns:p14="http://schemas.microsoft.com/office/powerpoint/2010/main" val="366101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Yellow" preserve="1" userDrawn="1">
  <p:cSld name="Title Yellow">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100397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Magenta" preserve="1" userDrawn="1">
  <p:cSld name="Title Magenta">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407306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Dark Blue" preserve="1" userDrawn="1">
  <p:cSld name="Title Dark Blu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337439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Red" preserve="1" userDrawn="1">
  <p:cSld name="Title Red">
    <p:bg>
      <p:bgPr>
        <a:solidFill>
          <a:srgbClr val="F1352B"/>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429357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Light Gray" preserve="1" userDrawn="1">
  <p:cSld name="Title Light Gray">
    <p:bg>
      <p:bgPr>
        <a:solidFill>
          <a:srgbClr val="AFAFAF"/>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11"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124787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Green" preserve="1" userDrawn="1">
  <p:cSld name="Title Green">
    <p:bg>
      <p:bgPr>
        <a:solidFill>
          <a:srgbClr val="7ACB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a:t>Click to edit Master style</a:t>
            </a:r>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72" cy="180000"/>
          </a:xfrm>
          <a:prstGeom prst="rect">
            <a:avLst/>
          </a:prstGeom>
          <a:ln>
            <a:noFill/>
          </a:ln>
        </p:spPr>
        <p:txBody>
          <a:bodyPr lIns="0" tIns="0" rIns="0" bIns="0" anchor="ctr" anchorCtr="0"/>
          <a:lstStyle>
            <a:lvl1pPr algn="r">
              <a:defRPr sz="1000">
                <a:solidFill>
                  <a:schemeClr val="bg1"/>
                </a:solidFill>
              </a:defRPr>
            </a:lvl1pPr>
          </a:lstStyle>
          <a:p>
            <a:r>
              <a:rPr lang="en-GB" dirty="0"/>
              <a:t>Month XX, 2016</a:t>
            </a:r>
          </a:p>
        </p:txBody>
      </p:sp>
      <p:sp>
        <p:nvSpPr>
          <p:cNvPr id="11"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41224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6511" y="548681"/>
            <a:ext cx="11236063" cy="1040899"/>
          </a:xfrm>
          <a:prstGeom prst="rect">
            <a:avLst/>
          </a:prstGeom>
        </p:spPr>
        <p:txBody>
          <a:bodyPr vert="horz" lIns="0" tIns="0" rIns="0" bIns="0" rtlCol="0" anchor="b">
            <a:noAutofit/>
          </a:bodyPr>
          <a:lstStyle/>
          <a:p>
            <a:r>
              <a:rPr lang="en-GB" dirty="0"/>
              <a:t>Click to edit </a:t>
            </a:r>
            <a:br>
              <a:rPr lang="en-GB" dirty="0"/>
            </a:br>
            <a:r>
              <a:rPr lang="en-GB" dirty="0"/>
              <a:t>Master title style</a:t>
            </a:r>
          </a:p>
        </p:txBody>
      </p:sp>
      <p:sp>
        <p:nvSpPr>
          <p:cNvPr id="3" name="Text Placeholder 2"/>
          <p:cNvSpPr>
            <a:spLocks noGrp="1"/>
          </p:cNvSpPr>
          <p:nvPr>
            <p:ph type="body" idx="1"/>
          </p:nvPr>
        </p:nvSpPr>
        <p:spPr>
          <a:xfrm>
            <a:off x="479426" y="1772816"/>
            <a:ext cx="11233148" cy="4320480"/>
          </a:xfrm>
          <a:prstGeom prst="rect">
            <a:avLst/>
          </a:prstGeom>
        </p:spPr>
        <p:txBody>
          <a:bodyPr vert="horz" lIns="0" tIns="0" rIns="0" bIns="0" rtlCol="0">
            <a:norm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3"/>
          </p:nvPr>
        </p:nvSpPr>
        <p:spPr>
          <a:xfrm>
            <a:off x="3102962" y="6453336"/>
            <a:ext cx="7961589" cy="180000"/>
          </a:xfrm>
          <a:prstGeom prst="rect">
            <a:avLst/>
          </a:prstGeom>
        </p:spPr>
        <p:txBody>
          <a:bodyPr vert="horz" lIns="0" tIns="0" rIns="0" bIns="0" rtlCol="0" anchor="ctr"/>
          <a:lstStyle>
            <a:lvl1pPr algn="r">
              <a:lnSpc>
                <a:spcPct val="100000"/>
              </a:lnSpc>
              <a:spcBef>
                <a:spcPts val="0"/>
              </a:spcBef>
              <a:defRPr sz="900">
                <a:solidFill>
                  <a:schemeClr val="tx1"/>
                </a:solidFill>
              </a:defRPr>
            </a:lvl1pPr>
          </a:lstStyle>
          <a:p>
            <a:r>
              <a:rPr lang="en-GB" dirty="0"/>
              <a:t>This is the slide footer</a:t>
            </a:r>
          </a:p>
        </p:txBody>
      </p:sp>
      <p:sp>
        <p:nvSpPr>
          <p:cNvPr id="6" name="Slide Number Placeholder 5"/>
          <p:cNvSpPr>
            <a:spLocks noGrp="1"/>
          </p:cNvSpPr>
          <p:nvPr>
            <p:ph type="sldNum" sz="quarter" idx="4"/>
          </p:nvPr>
        </p:nvSpPr>
        <p:spPr>
          <a:xfrm>
            <a:off x="11064552" y="6453336"/>
            <a:ext cx="648022" cy="180000"/>
          </a:xfrm>
          <a:prstGeom prst="rect">
            <a:avLst/>
          </a:prstGeom>
        </p:spPr>
        <p:txBody>
          <a:bodyPr vert="horz" lIns="0" tIns="0" rIns="0" bIns="0" rtlCol="0" anchor="ctr"/>
          <a:lstStyle>
            <a:lvl1pPr algn="r">
              <a:lnSpc>
                <a:spcPct val="100000"/>
              </a:lnSpc>
              <a:spcBef>
                <a:spcPts val="0"/>
              </a:spcBef>
              <a:defRPr sz="900">
                <a:solidFill>
                  <a:schemeClr val="tx1"/>
                </a:solidFill>
              </a:defRPr>
            </a:lvl1pPr>
          </a:lstStyle>
          <a:p>
            <a:fld id="{29295DE6-5E79-4E0C-95AA-63D191DA736D}" type="slidenum">
              <a:rPr lang="en-GB" smtClean="0"/>
              <a:t>‹#›</a:t>
            </a:fld>
            <a:endParaRPr lang="en-GB" dirty="0"/>
          </a:p>
        </p:txBody>
      </p:sp>
      <p:sp>
        <p:nvSpPr>
          <p:cNvPr id="8" name="Date Placeholder 3"/>
          <p:cNvSpPr>
            <a:spLocks noGrp="1"/>
          </p:cNvSpPr>
          <p:nvPr>
            <p:ph type="dt" sz="half" idx="2"/>
          </p:nvPr>
        </p:nvSpPr>
        <p:spPr>
          <a:xfrm>
            <a:off x="9264351" y="260648"/>
            <a:ext cx="2448223" cy="180000"/>
          </a:xfrm>
          <a:prstGeom prst="rect">
            <a:avLst/>
          </a:prstGeom>
          <a:ln>
            <a:noFill/>
          </a:ln>
        </p:spPr>
        <p:txBody>
          <a:bodyPr lIns="0" tIns="0" rIns="0" bIns="0"/>
          <a:lstStyle>
            <a:lvl1pPr algn="r">
              <a:defRPr sz="900">
                <a:solidFill>
                  <a:schemeClr val="tx1"/>
                </a:solidFill>
              </a:defRPr>
            </a:lvl1pPr>
          </a:lstStyle>
          <a:p>
            <a:r>
              <a:rPr lang="en-GB" dirty="0"/>
              <a:t>Month XX, 2016</a:t>
            </a:r>
          </a:p>
        </p:txBody>
      </p:sp>
      <p:cxnSp>
        <p:nvCxnSpPr>
          <p:cNvPr id="9" name="Straight Connector 8"/>
          <p:cNvCxnSpPr/>
          <p:nvPr/>
        </p:nvCxnSpPr>
        <p:spPr>
          <a:xfrm>
            <a:off x="476511" y="517233"/>
            <a:ext cx="1123606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p:cNvPicPr>
          <p:nvPr>
            <p:custDataLst>
              <p:tags r:id="rId34"/>
            </p:custDataLst>
          </p:nvPr>
        </p:nvPicPr>
        <p:blipFill>
          <a:blip r:embed="rId35" cstate="print">
            <a:extLst>
              <a:ext uri="{28A0092B-C50C-407E-A947-70E740481C1C}">
                <a14:useLocalDpi xmlns:a14="http://schemas.microsoft.com/office/drawing/2010/main" val="0"/>
              </a:ext>
            </a:extLst>
          </a:blip>
          <a:stretch>
            <a:fillRect/>
          </a:stretch>
        </p:blipFill>
        <p:spPr>
          <a:xfrm>
            <a:off x="476511" y="6453336"/>
            <a:ext cx="1253109" cy="130215"/>
          </a:xfrm>
          <a:prstGeom prst="rect">
            <a:avLst/>
          </a:prstGeom>
        </p:spPr>
      </p:pic>
    </p:spTree>
    <p:extLst>
      <p:ext uri="{BB962C8B-B14F-4D97-AF65-F5344CB8AC3E}">
        <p14:creationId xmlns:p14="http://schemas.microsoft.com/office/powerpoint/2010/main" val="43512364"/>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62" r:id="rId10"/>
    <p:sldLayoutId id="2147483664" r:id="rId11"/>
    <p:sldLayoutId id="2147483668" r:id="rId12"/>
    <p:sldLayoutId id="2147483666" r:id="rId13"/>
    <p:sldLayoutId id="2147483667"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 id="2147483686" r:id="rId32"/>
  </p:sldLayoutIdLst>
  <p:hf hdr="0"/>
  <p:txStyles>
    <p:titleStyle>
      <a:lvl1pPr algn="l" defTabSz="914400" rtl="0" eaLnBrk="1" latinLnBrk="0" hangingPunct="1">
        <a:lnSpc>
          <a:spcPts val="2300"/>
        </a:lnSpc>
        <a:spcBef>
          <a:spcPts val="0"/>
        </a:spcBef>
        <a:buNone/>
        <a:defRPr sz="2400" b="0" i="0" u="none" kern="1200">
          <a:solidFill>
            <a:schemeClr val="tx1"/>
          </a:solidFill>
          <a:latin typeface="+mj-lt"/>
          <a:ea typeface="+mj-ea"/>
          <a:cs typeface="+mj-cs"/>
        </a:defRPr>
      </a:lvl1pPr>
    </p:titleStyle>
    <p:bodyStyle>
      <a:lvl1pPr marL="180000" indent="-180000" algn="l" defTabSz="914400" rtl="0" eaLnBrk="1" latinLnBrk="0" hangingPunct="1">
        <a:lnSpc>
          <a:spcPts val="1500"/>
        </a:lnSpc>
        <a:spcBef>
          <a:spcPts val="0"/>
        </a:spcBef>
        <a:spcAft>
          <a:spcPts val="750"/>
        </a:spcAft>
        <a:buFont typeface="Arial" panose="020B0604020202020204" pitchFamily="34" charset="0"/>
        <a:buChar char="•"/>
        <a:defRPr sz="1400" kern="1200">
          <a:solidFill>
            <a:schemeClr val="tx1"/>
          </a:solidFill>
          <a:latin typeface="+mn-lt"/>
          <a:ea typeface="+mn-ea"/>
          <a:cs typeface="+mn-cs"/>
        </a:defRPr>
      </a:lvl1pPr>
      <a:lvl2pPr marL="360000" indent="-180000" algn="l" defTabSz="914400" rtl="0" eaLnBrk="1" latinLnBrk="0" hangingPunct="1">
        <a:lnSpc>
          <a:spcPts val="1500"/>
        </a:lnSpc>
        <a:spcBef>
          <a:spcPts val="0"/>
        </a:spcBef>
        <a:spcAft>
          <a:spcPts val="0"/>
        </a:spcAft>
        <a:buFont typeface="Symbol" panose="05050102010706020507" pitchFamily="18" charset="2"/>
        <a:buChar char="-"/>
        <a:defRPr sz="1400" b="0" i="0" u="none" kern="1200">
          <a:solidFill>
            <a:schemeClr val="tx1"/>
          </a:solidFill>
          <a:latin typeface="+mn-lt"/>
          <a:ea typeface="+mn-ea"/>
          <a:cs typeface="+mn-cs"/>
        </a:defRPr>
      </a:lvl2pPr>
      <a:lvl3pPr marL="54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3pPr>
      <a:lvl4pPr marL="72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4pPr>
      <a:lvl5pPr marL="90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hyperlink" Target="mailto:ian.harris@chubb.com"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br>
              <a:rPr lang="en-US" dirty="0"/>
            </a:br>
            <a:r>
              <a:rPr lang="en-US" dirty="0"/>
              <a:t>An Introduction to Construction Insurance </a:t>
            </a:r>
          </a:p>
        </p:txBody>
      </p:sp>
      <p:sp>
        <p:nvSpPr>
          <p:cNvPr id="3" name="Subtitle 2"/>
          <p:cNvSpPr>
            <a:spLocks noGrp="1"/>
          </p:cNvSpPr>
          <p:nvPr>
            <p:ph type="subTitle" idx="1"/>
          </p:nvPr>
        </p:nvSpPr>
        <p:spPr/>
        <p:txBody>
          <a:bodyPr/>
          <a:lstStyle/>
          <a:p>
            <a:r>
              <a:rPr lang="en-US" dirty="0"/>
              <a:t>Presented by</a:t>
            </a:r>
          </a:p>
          <a:p>
            <a:r>
              <a:rPr lang="en-US" dirty="0"/>
              <a:t>Ian Harris</a:t>
            </a:r>
          </a:p>
          <a:p>
            <a:r>
              <a:rPr lang="en-US" dirty="0"/>
              <a:t>Senior Underwriter Technical Lines</a:t>
            </a:r>
          </a:p>
        </p:txBody>
      </p:sp>
      <p:sp>
        <p:nvSpPr>
          <p:cNvPr id="4" name="Date Placeholder 3"/>
          <p:cNvSpPr>
            <a:spLocks noGrp="1"/>
          </p:cNvSpPr>
          <p:nvPr>
            <p:ph type="dt" sz="half" idx="2"/>
          </p:nvPr>
        </p:nvSpPr>
        <p:spPr/>
        <p:txBody>
          <a:bodyPr/>
          <a:lstStyle/>
          <a:p>
            <a:r>
              <a:rPr lang="en-US" dirty="0"/>
              <a:t>14</a:t>
            </a:r>
            <a:r>
              <a:rPr lang="en-US" baseline="30000" dirty="0"/>
              <a:t>th</a:t>
            </a:r>
            <a:r>
              <a:rPr lang="en-US" dirty="0"/>
              <a:t> February 2018</a:t>
            </a:r>
          </a:p>
        </p:txBody>
      </p:sp>
      <p:sp>
        <p:nvSpPr>
          <p:cNvPr id="12" name="Text Placeholder 11"/>
          <p:cNvSpPr>
            <a:spLocks noGrp="1"/>
          </p:cNvSpPr>
          <p:nvPr>
            <p:ph type="body" sz="quarter" idx="12"/>
          </p:nvPr>
        </p:nvSpPr>
        <p:spPr/>
        <p:txBody>
          <a:bodyPr/>
          <a:lstStyle/>
          <a:p>
            <a:endParaRPr lang="de-CH" dirty="0"/>
          </a:p>
        </p:txBody>
      </p:sp>
    </p:spTree>
    <p:extLst>
      <p:ext uri="{BB962C8B-B14F-4D97-AF65-F5344CB8AC3E}">
        <p14:creationId xmlns:p14="http://schemas.microsoft.com/office/powerpoint/2010/main" val="3097265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a:t>
            </a:r>
          </a:p>
        </p:txBody>
      </p:sp>
      <p:sp>
        <p:nvSpPr>
          <p:cNvPr id="3" name="Content Placeholder 2"/>
          <p:cNvSpPr>
            <a:spLocks noGrp="1"/>
          </p:cNvSpPr>
          <p:nvPr>
            <p:ph idx="1"/>
          </p:nvPr>
        </p:nvSpPr>
        <p:spPr/>
        <p:txBody>
          <a:bodyPr/>
          <a:lstStyle/>
          <a:p>
            <a:endParaRPr lang="en-GB" dirty="0"/>
          </a:p>
          <a:p>
            <a:r>
              <a:rPr lang="en-GB" sz="2000" dirty="0"/>
              <a:t>Large items may be delivered direct to the site by the manufacturer / supplier but much of the materials will be taken to the site by the contractor.</a:t>
            </a:r>
          </a:p>
          <a:p>
            <a:endParaRPr lang="en-GB" sz="2000" dirty="0"/>
          </a:p>
          <a:p>
            <a:r>
              <a:rPr lang="en-GB" sz="2000" dirty="0"/>
              <a:t>This is especially true for contractors such as plumbers and electrical contractors.</a:t>
            </a:r>
          </a:p>
          <a:p>
            <a:endParaRPr lang="en-GB" sz="2000" dirty="0"/>
          </a:p>
          <a:p>
            <a:r>
              <a:rPr lang="en-GB" sz="2000" dirty="0"/>
              <a:t>The contractor won’t buy small &amp; regularly used items on an individual basis but in large numbers to gain benefits of a scale purchase. They will be delivered to the contractors premises where they will be “stock” insured under a package or property policy until ready to be used.</a:t>
            </a:r>
          </a:p>
          <a:p>
            <a:endParaRPr lang="en-GB" sz="2000" dirty="0"/>
          </a:p>
          <a:p>
            <a:r>
              <a:rPr lang="en-GB" sz="2000" dirty="0"/>
              <a:t>Once ready to be used the items will cease to be stock and become contract materials and need to be taken to the site. They are then covered under the Transit extension.</a:t>
            </a:r>
          </a:p>
          <a:p>
            <a:endParaRPr lang="en-GB" sz="2000" dirty="0"/>
          </a:p>
          <a:p>
            <a:r>
              <a:rPr lang="en-GB" sz="2000" dirty="0"/>
              <a:t>Cover for transit is generally anywhere in the UK including by roll-on / roll-off ferry but excludes other sea and air transits subject to an any one accident limit.</a:t>
            </a:r>
          </a:p>
          <a:p>
            <a:endParaRPr lang="en-GB" sz="2000"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10</a:t>
            </a:fld>
            <a:endParaRPr lang="en-GB" dirty="0"/>
          </a:p>
        </p:txBody>
      </p:sp>
    </p:spTree>
    <p:extLst>
      <p:ext uri="{BB962C8B-B14F-4D97-AF65-F5344CB8AC3E}">
        <p14:creationId xmlns:p14="http://schemas.microsoft.com/office/powerpoint/2010/main" val="72434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Covers – Owned &amp; Hired in Plant &amp; Employee Tools  1/2</a:t>
            </a:r>
          </a:p>
        </p:txBody>
      </p:sp>
      <p:sp>
        <p:nvSpPr>
          <p:cNvPr id="3" name="Content Placeholder 2"/>
          <p:cNvSpPr>
            <a:spLocks noGrp="1"/>
          </p:cNvSpPr>
          <p:nvPr>
            <p:ph idx="1"/>
          </p:nvPr>
        </p:nvSpPr>
        <p:spPr/>
        <p:txBody>
          <a:bodyPr>
            <a:normAutofit/>
          </a:bodyPr>
          <a:lstStyle/>
          <a:p>
            <a:endParaRPr lang="en-GB" sz="2000" dirty="0"/>
          </a:p>
          <a:p>
            <a:r>
              <a:rPr lang="en-GB" sz="2000" dirty="0"/>
              <a:t>The contractor will use plant and machinery to build or install the contract works. Common items include excavators; compressors, scaffolding, mixers; telehandlers and hand tools.</a:t>
            </a:r>
          </a:p>
          <a:p>
            <a:endParaRPr lang="en-GB" sz="2000" dirty="0"/>
          </a:p>
          <a:p>
            <a:r>
              <a:rPr lang="en-GB" sz="2000" dirty="0"/>
              <a:t>It is not economic for a contractor to buy all of the items they may use &amp; they will only own items of plant they use regularly. Other items they will hire from specialist plant hire contractors on an as and when needed basis.</a:t>
            </a:r>
          </a:p>
          <a:p>
            <a:endParaRPr lang="en-GB" sz="2000" dirty="0"/>
          </a:p>
          <a:p>
            <a:r>
              <a:rPr lang="en-GB" sz="2000" dirty="0"/>
              <a:t>For some contractors their employees will own their own tools that they use on site. This is as they are comfortable with them &amp; get used to them. Also they know exactly what tool they will be using. The contractor will often insure the employees tools at the site and whilst in transit to the site. </a:t>
            </a:r>
          </a:p>
          <a:p>
            <a:endParaRPr lang="en-GB" sz="2000" dirty="0"/>
          </a:p>
          <a:p>
            <a:r>
              <a:rPr lang="en-GB" sz="2000" dirty="0"/>
              <a:t>Cover for owned plant is insured on a total value basis (either new replacement or current market) with an inner limit for any one item or any one accident.</a:t>
            </a:r>
          </a:p>
          <a:p>
            <a:endParaRPr lang="en-GB" sz="2000" dirty="0"/>
          </a:p>
          <a:p>
            <a:r>
              <a:rPr lang="en-GB" sz="2000" dirty="0"/>
              <a:t>Cover for employees tools is insured on a value basis often with an inner limit per employee.</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11</a:t>
            </a:fld>
            <a:endParaRPr lang="en-GB" dirty="0"/>
          </a:p>
        </p:txBody>
      </p:sp>
    </p:spTree>
    <p:extLst>
      <p:ext uri="{BB962C8B-B14F-4D97-AF65-F5344CB8AC3E}">
        <p14:creationId xmlns:p14="http://schemas.microsoft.com/office/powerpoint/2010/main" val="1900056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Covers – Owned &amp; Hired in Plant &amp; Employee Tools  2/2</a:t>
            </a:r>
          </a:p>
        </p:txBody>
      </p:sp>
      <p:sp>
        <p:nvSpPr>
          <p:cNvPr id="3" name="Content Placeholder 2"/>
          <p:cNvSpPr>
            <a:spLocks noGrp="1"/>
          </p:cNvSpPr>
          <p:nvPr>
            <p:ph idx="1"/>
          </p:nvPr>
        </p:nvSpPr>
        <p:spPr/>
        <p:txBody>
          <a:bodyPr>
            <a:normAutofit/>
          </a:bodyPr>
          <a:lstStyle/>
          <a:p>
            <a:endParaRPr lang="en-GB" sz="2000" dirty="0"/>
          </a:p>
          <a:p>
            <a:r>
              <a:rPr lang="en-GB" sz="2000" dirty="0"/>
              <a:t>Hired in Plant is insured on a Limit of Liability basis with either a single item or total limit basis.</a:t>
            </a:r>
          </a:p>
          <a:p>
            <a:endParaRPr lang="en-GB" sz="2000" dirty="0"/>
          </a:p>
          <a:p>
            <a:r>
              <a:rPr lang="en-GB" sz="2000" dirty="0"/>
              <a:t>Cover for Hired in Plant often includes an additional Limit of Liability for continuing hire charges that they are liable to pay under the hire agreement.</a:t>
            </a:r>
          </a:p>
          <a:p>
            <a:endParaRPr lang="en-GB" sz="2000" dirty="0"/>
          </a:p>
          <a:p>
            <a:r>
              <a:rPr lang="en-GB" sz="2000" dirty="0"/>
              <a:t>Continuing hire charges are charged at 2/3 of the daily rate under the usual CPA hire conditions.</a:t>
            </a:r>
          </a:p>
          <a:p>
            <a:endParaRPr lang="en-GB" sz="2000" dirty="0"/>
          </a:p>
          <a:p>
            <a:r>
              <a:rPr lang="en-GB" sz="2000" dirty="0"/>
              <a:t>Owned Plant and Employees’ tools are rated on the value declared.</a:t>
            </a:r>
          </a:p>
          <a:p>
            <a:endParaRPr lang="en-GB" sz="2000" dirty="0"/>
          </a:p>
          <a:p>
            <a:r>
              <a:rPr lang="en-GB" sz="2000" dirty="0"/>
              <a:t>Hired in Plant is rated on the estimated hiring in charges to be paid. Plant is hired on a cost per day basis with bigger more valuable items cost more per day to hire. So the total hiring charges paid is the best estimate we can realistically get of the exposure we face from plant hired in.</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12</a:t>
            </a:fld>
            <a:endParaRPr lang="en-GB" dirty="0"/>
          </a:p>
        </p:txBody>
      </p:sp>
    </p:spTree>
    <p:extLst>
      <p:ext uri="{BB962C8B-B14F-4D97-AF65-F5344CB8AC3E}">
        <p14:creationId xmlns:p14="http://schemas.microsoft.com/office/powerpoint/2010/main" val="2405404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Delay in Start Up (DSU) / Advanced Loss of Profits (ALOP)</a:t>
            </a:r>
          </a:p>
        </p:txBody>
      </p:sp>
      <p:sp>
        <p:nvSpPr>
          <p:cNvPr id="3" name="Content Placeholder 2"/>
          <p:cNvSpPr>
            <a:spLocks noGrp="1"/>
          </p:cNvSpPr>
          <p:nvPr>
            <p:ph idx="1"/>
          </p:nvPr>
        </p:nvSpPr>
        <p:spPr/>
        <p:txBody>
          <a:bodyPr>
            <a:normAutofit/>
          </a:bodyPr>
          <a:lstStyle/>
          <a:p>
            <a:endParaRPr lang="en-GB" sz="2000" dirty="0"/>
          </a:p>
          <a:p>
            <a:r>
              <a:rPr lang="en-GB" sz="2000" dirty="0"/>
              <a:t>Different insurers use different terms but same effect. </a:t>
            </a:r>
          </a:p>
          <a:p>
            <a:endParaRPr lang="en-GB" sz="2000" dirty="0"/>
          </a:p>
          <a:p>
            <a:r>
              <a:rPr lang="en-GB" sz="2000" dirty="0"/>
              <a:t>The cover indemnifies the Principal against lost profits or revenue following a delay in completion/handover due to an insured loss.</a:t>
            </a:r>
          </a:p>
          <a:p>
            <a:endParaRPr lang="en-GB" sz="2000" dirty="0"/>
          </a:p>
          <a:p>
            <a:r>
              <a:rPr lang="en-GB" sz="2000" dirty="0"/>
              <a:t>Can be extended to include funders though this will have to be endorsed on policy.</a:t>
            </a:r>
          </a:p>
          <a:p>
            <a:endParaRPr lang="en-GB" sz="2000" dirty="0"/>
          </a:p>
          <a:p>
            <a:r>
              <a:rPr lang="en-GB" sz="2000" dirty="0"/>
              <a:t>Has an indemnity period like any BI cover and generally a time excess.</a:t>
            </a:r>
          </a:p>
          <a:p>
            <a:endParaRPr lang="en-GB" sz="2000" dirty="0"/>
          </a:p>
          <a:p>
            <a:r>
              <a:rPr lang="en-GB" sz="2000" dirty="0"/>
              <a:t>For CAR can cover things such lost rental income or additional debt repayments.</a:t>
            </a:r>
          </a:p>
          <a:p>
            <a:endParaRPr lang="en-GB" sz="2000" dirty="0"/>
          </a:p>
          <a:p>
            <a:r>
              <a:rPr lang="en-GB" sz="2000" dirty="0"/>
              <a:t>For EAR generally covers lost production revenue / income.</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13</a:t>
            </a:fld>
            <a:endParaRPr lang="en-GB" dirty="0"/>
          </a:p>
        </p:txBody>
      </p:sp>
    </p:spTree>
    <p:extLst>
      <p:ext uri="{BB962C8B-B14F-4D97-AF65-F5344CB8AC3E}">
        <p14:creationId xmlns:p14="http://schemas.microsoft.com/office/powerpoint/2010/main" val="1302858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 Liability</a:t>
            </a:r>
          </a:p>
        </p:txBody>
      </p:sp>
      <p:sp>
        <p:nvSpPr>
          <p:cNvPr id="3" name="Content Placeholder 2"/>
          <p:cNvSpPr>
            <a:spLocks noGrp="1"/>
          </p:cNvSpPr>
          <p:nvPr>
            <p:ph idx="1"/>
          </p:nvPr>
        </p:nvSpPr>
        <p:spPr/>
        <p:txBody>
          <a:bodyPr/>
          <a:lstStyle/>
          <a:p>
            <a:endParaRPr lang="en-GB" dirty="0"/>
          </a:p>
          <a:p>
            <a:r>
              <a:rPr lang="en-GB" sz="2000" dirty="0"/>
              <a:t>Available as an additional cover on both CAR &amp; EAR and Annual and Project Policies.</a:t>
            </a:r>
          </a:p>
          <a:p>
            <a:endParaRPr lang="en-GB" sz="2000" dirty="0"/>
          </a:p>
          <a:p>
            <a:r>
              <a:rPr lang="en-GB" sz="2000" dirty="0"/>
              <a:t>Generally only as a Primary GBP 1 million limit on works cover backed up by excess covers.</a:t>
            </a:r>
          </a:p>
          <a:p>
            <a:endParaRPr lang="en-GB" sz="2000" dirty="0"/>
          </a:p>
          <a:p>
            <a:r>
              <a:rPr lang="en-GB" sz="2000" dirty="0"/>
              <a:t>More common on project policies as Principal may not have a general PL policy unlike contractor</a:t>
            </a:r>
          </a:p>
          <a:p>
            <a:endParaRPr lang="en-GB" sz="2000" dirty="0"/>
          </a:p>
          <a:p>
            <a:r>
              <a:rPr lang="en-GB" sz="2000" dirty="0"/>
              <a:t>Can be extended to include all participants in the contract. </a:t>
            </a:r>
          </a:p>
          <a:p>
            <a:endParaRPr lang="en-GB" sz="2000" dirty="0"/>
          </a:p>
          <a:p>
            <a:r>
              <a:rPr lang="en-GB" sz="2000" dirty="0"/>
              <a:t>Benefit to Principal is they know there is cover &amp; don’t have to rely on party at fault having cover</a:t>
            </a:r>
          </a:p>
          <a:p>
            <a:endParaRPr lang="en-GB" sz="2000" dirty="0"/>
          </a:p>
          <a:p>
            <a:endParaRPr lang="en-GB" sz="2000"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14</a:t>
            </a:fld>
            <a:endParaRPr lang="en-GB" dirty="0"/>
          </a:p>
        </p:txBody>
      </p:sp>
    </p:spTree>
    <p:extLst>
      <p:ext uri="{BB962C8B-B14F-4D97-AF65-F5344CB8AC3E}">
        <p14:creationId xmlns:p14="http://schemas.microsoft.com/office/powerpoint/2010/main" val="1334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Existing Structures</a:t>
            </a:r>
          </a:p>
        </p:txBody>
      </p:sp>
      <p:sp>
        <p:nvSpPr>
          <p:cNvPr id="3" name="Content Placeholder 2"/>
          <p:cNvSpPr>
            <a:spLocks noGrp="1"/>
          </p:cNvSpPr>
          <p:nvPr>
            <p:ph idx="1"/>
          </p:nvPr>
        </p:nvSpPr>
        <p:spPr/>
        <p:txBody>
          <a:bodyPr/>
          <a:lstStyle/>
          <a:p>
            <a:endParaRPr lang="en-GB" dirty="0"/>
          </a:p>
          <a:p>
            <a:r>
              <a:rPr lang="en-GB" sz="2000" dirty="0"/>
              <a:t>Only available as part of a project CAR policy cover for rebuild of an empty property.</a:t>
            </a:r>
          </a:p>
          <a:p>
            <a:endParaRPr lang="en-GB" sz="2000" dirty="0"/>
          </a:p>
          <a:p>
            <a:r>
              <a:rPr lang="en-GB" sz="2000" dirty="0"/>
              <a:t>An extension of an occupied property / premises it will be covered under property policy.</a:t>
            </a:r>
          </a:p>
          <a:p>
            <a:endParaRPr lang="en-GB" sz="2000" dirty="0"/>
          </a:p>
          <a:p>
            <a:r>
              <a:rPr lang="en-GB" sz="2000" dirty="0"/>
              <a:t>Need for cover is often driven by contract conditions or continuing existence of high value building</a:t>
            </a:r>
          </a:p>
          <a:p>
            <a:endParaRPr lang="en-GB" sz="2000" dirty="0"/>
          </a:p>
          <a:p>
            <a:r>
              <a:rPr lang="en-GB" sz="2000" dirty="0"/>
              <a:t>Most insurers will place a limit of value of existing structure as a percentage of total works.</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15</a:t>
            </a:fld>
            <a:endParaRPr lang="en-GB" dirty="0"/>
          </a:p>
        </p:txBody>
      </p:sp>
    </p:spTree>
    <p:extLst>
      <p:ext uri="{BB962C8B-B14F-4D97-AF65-F5344CB8AC3E}">
        <p14:creationId xmlns:p14="http://schemas.microsoft.com/office/powerpoint/2010/main" val="3409373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Defective Design</a:t>
            </a:r>
          </a:p>
        </p:txBody>
      </p:sp>
      <p:sp>
        <p:nvSpPr>
          <p:cNvPr id="3" name="Content Placeholder 2"/>
          <p:cNvSpPr>
            <a:spLocks noGrp="1"/>
          </p:cNvSpPr>
          <p:nvPr>
            <p:ph idx="1"/>
          </p:nvPr>
        </p:nvSpPr>
        <p:spPr/>
        <p:txBody>
          <a:bodyPr/>
          <a:lstStyle/>
          <a:p>
            <a:endParaRPr lang="en-GB" dirty="0"/>
          </a:p>
          <a:p>
            <a:r>
              <a:rPr lang="en-GB" sz="2000" dirty="0"/>
              <a:t>A short exclusion that often causes more trouble than the rest of the policy together.</a:t>
            </a:r>
          </a:p>
          <a:p>
            <a:endParaRPr lang="en-GB" sz="2000" dirty="0"/>
          </a:p>
          <a:p>
            <a:r>
              <a:rPr lang="en-GB" sz="2000" dirty="0"/>
              <a:t>Called defective design but is more fully “defective design, workmanship or materials”.</a:t>
            </a:r>
          </a:p>
          <a:p>
            <a:endParaRPr lang="en-GB" sz="2000" dirty="0"/>
          </a:p>
          <a:p>
            <a:r>
              <a:rPr lang="en-GB" sz="2000" dirty="0"/>
              <a:t>Standard wordings of DE clauses for CAR policies and LEG clauses for EAR policies.</a:t>
            </a:r>
          </a:p>
          <a:p>
            <a:endParaRPr lang="en-GB" sz="2000" dirty="0"/>
          </a:p>
          <a:p>
            <a:r>
              <a:rPr lang="en-GB" sz="2000" dirty="0"/>
              <a:t>Five DE clauses and three LEG clauses from total exclusion to full cover.</a:t>
            </a:r>
          </a:p>
          <a:p>
            <a:endParaRPr lang="en-GB" sz="2000" dirty="0"/>
          </a:p>
          <a:p>
            <a:r>
              <a:rPr lang="en-GB" sz="2000" dirty="0"/>
              <a:t>DE1 or LEG1 for total exclusion rarely used but can be used for a prototypical or unproven design</a:t>
            </a:r>
          </a:p>
          <a:p>
            <a:endParaRPr lang="en-GB" sz="2000" dirty="0"/>
          </a:p>
          <a:p>
            <a:r>
              <a:rPr lang="en-GB" sz="2000" dirty="0"/>
              <a:t>DE3 or LEG2  “consequences” wording. Excludes faulty item but insures consequences of failure.</a:t>
            </a:r>
          </a:p>
          <a:p>
            <a:endParaRPr lang="en-GB" sz="2000" dirty="0"/>
          </a:p>
          <a:p>
            <a:r>
              <a:rPr lang="en-GB" sz="2000" dirty="0"/>
              <a:t>DE5 or LEG3 full cover includes the faulty part.</a:t>
            </a:r>
          </a:p>
          <a:p>
            <a:endParaRPr lang="en-GB" sz="2000" dirty="0"/>
          </a:p>
          <a:p>
            <a:endParaRPr lang="en-GB" sz="2000"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16</a:t>
            </a:fld>
            <a:endParaRPr lang="en-GB" dirty="0"/>
          </a:p>
        </p:txBody>
      </p:sp>
    </p:spTree>
    <p:extLst>
      <p:ext uri="{BB962C8B-B14F-4D97-AF65-F5344CB8AC3E}">
        <p14:creationId xmlns:p14="http://schemas.microsoft.com/office/powerpoint/2010/main" val="1363660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Mention And Then Ignore (MATI)</a:t>
            </a:r>
          </a:p>
        </p:txBody>
      </p:sp>
      <p:sp>
        <p:nvSpPr>
          <p:cNvPr id="3" name="Content Placeholder 2"/>
          <p:cNvSpPr>
            <a:spLocks noGrp="1"/>
          </p:cNvSpPr>
          <p:nvPr>
            <p:ph idx="1"/>
          </p:nvPr>
        </p:nvSpPr>
        <p:spPr/>
        <p:txBody>
          <a:bodyPr/>
          <a:lstStyle/>
          <a:p>
            <a:endParaRPr lang="en-GB" dirty="0"/>
          </a:p>
          <a:p>
            <a:r>
              <a:rPr lang="en-GB" sz="2000" dirty="0"/>
              <a:t>Multiple Insureds can be covered under a single policy &amp; detailed in the wording or schedule.</a:t>
            </a:r>
          </a:p>
          <a:p>
            <a:endParaRPr lang="en-GB" sz="2000" dirty="0"/>
          </a:p>
          <a:p>
            <a:r>
              <a:rPr lang="en-GB" sz="2000" dirty="0"/>
              <a:t>Not all Insureds will be entitled to protection against all covers.</a:t>
            </a:r>
          </a:p>
          <a:p>
            <a:endParaRPr lang="en-GB" sz="2000" dirty="0"/>
          </a:p>
          <a:p>
            <a:r>
              <a:rPr lang="en-GB" sz="2000" dirty="0"/>
              <a:t>Overseas cover. Can cover EU contracts under Freedom of Services (FOS) EU regulations.</a:t>
            </a:r>
          </a:p>
          <a:p>
            <a:endParaRPr lang="en-GB" sz="2000" dirty="0"/>
          </a:p>
          <a:p>
            <a:r>
              <a:rPr lang="en-GB" sz="2000" dirty="0"/>
              <a:t>Contracts further overseas may require local policies and cover exclusions.</a:t>
            </a:r>
          </a:p>
          <a:p>
            <a:endParaRPr lang="en-GB" sz="2000" dirty="0"/>
          </a:p>
          <a:p>
            <a:r>
              <a:rPr lang="en-GB" sz="2000" dirty="0"/>
              <a:t>Plant hirers are a specific sub market &amp; contract conditions are crucial to the cover/profitability.</a:t>
            </a:r>
          </a:p>
          <a:p>
            <a:endParaRPr lang="en-GB" sz="2000" dirty="0"/>
          </a:p>
          <a:p>
            <a:r>
              <a:rPr lang="en-GB" sz="2000" dirty="0"/>
              <a:t>CAR annual policies can extend cover for both speculative housebuilding &amp; show houses/contents.</a:t>
            </a:r>
          </a:p>
          <a:p>
            <a:endParaRPr lang="en-GB" sz="2000" dirty="0"/>
          </a:p>
          <a:p>
            <a:r>
              <a:rPr lang="en-GB" sz="2000" dirty="0"/>
              <a:t>For single projects on previously used land a contractors pollution insurance policy is critical. </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17</a:t>
            </a:fld>
            <a:endParaRPr lang="en-GB" dirty="0"/>
          </a:p>
        </p:txBody>
      </p:sp>
    </p:spTree>
    <p:extLst>
      <p:ext uri="{BB962C8B-B14F-4D97-AF65-F5344CB8AC3E}">
        <p14:creationId xmlns:p14="http://schemas.microsoft.com/office/powerpoint/2010/main" val="246026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pPr/>
              <a:t>18</a:t>
            </a:fld>
            <a:endParaRPr lang="en-GB" dirty="0"/>
          </a:p>
        </p:txBody>
      </p:sp>
      <p:sp>
        <p:nvSpPr>
          <p:cNvPr id="3" name="Content Placeholder 2"/>
          <p:cNvSpPr>
            <a:spLocks noGrp="1"/>
          </p:cNvSpPr>
          <p:nvPr>
            <p:ph type="body" sz="quarter" idx="13"/>
          </p:nvPr>
        </p:nvSpPr>
        <p:spPr>
          <a:xfrm>
            <a:off x="2135560" y="1412776"/>
            <a:ext cx="7522591" cy="3371056"/>
          </a:xfrm>
        </p:spPr>
        <p:txBody>
          <a:bodyPr/>
          <a:lstStyle/>
          <a:p>
            <a:pPr algn="ctr"/>
            <a:endParaRPr lang="en-GB" dirty="0"/>
          </a:p>
          <a:p>
            <a:pPr algn="ctr"/>
            <a:endParaRPr lang="en-GB" dirty="0"/>
          </a:p>
          <a:p>
            <a:pPr algn="ctr"/>
            <a:r>
              <a:rPr lang="en-GB" dirty="0"/>
              <a:t>Ian Harris</a:t>
            </a:r>
          </a:p>
          <a:p>
            <a:pPr algn="ctr"/>
            <a:r>
              <a:rPr lang="en-GB" dirty="0"/>
              <a:t>Email: </a:t>
            </a:r>
            <a:r>
              <a:rPr lang="en-GB" dirty="0">
                <a:hlinkClick r:id="rId2"/>
              </a:rPr>
              <a:t>ian.harris@chubb.com</a:t>
            </a:r>
            <a:endParaRPr lang="en-GB" dirty="0"/>
          </a:p>
          <a:p>
            <a:pPr algn="ctr"/>
            <a:r>
              <a:rPr lang="en-GB" dirty="0"/>
              <a:t>Phone: 0121 234 1128</a:t>
            </a:r>
          </a:p>
          <a:p>
            <a:pPr algn="ctr"/>
            <a:r>
              <a:rPr lang="en-GB" dirty="0"/>
              <a:t>Mobile: 07766 994 657</a:t>
            </a:r>
          </a:p>
          <a:p>
            <a:pPr algn="ctr"/>
            <a:endParaRPr lang="en-GB" dirty="0"/>
          </a:p>
          <a:p>
            <a:pPr algn="ctr"/>
            <a:endParaRPr lang="en-GB" dirty="0"/>
          </a:p>
          <a:p>
            <a:pPr algn="ctr"/>
            <a:endParaRPr lang="en-GB" dirty="0"/>
          </a:p>
        </p:txBody>
      </p:sp>
      <p:sp>
        <p:nvSpPr>
          <p:cNvPr id="2" name="Title 1"/>
          <p:cNvSpPr>
            <a:spLocks noGrp="1"/>
          </p:cNvSpPr>
          <p:nvPr>
            <p:ph type="title" idx="4294967295"/>
          </p:nvPr>
        </p:nvSpPr>
        <p:spPr>
          <a:xfrm>
            <a:off x="0" y="549275"/>
            <a:ext cx="11236325" cy="1039813"/>
          </a:xfrm>
        </p:spPr>
        <p:txBody>
          <a:bodyPr/>
          <a:lstStyle/>
          <a:p>
            <a:pPr algn="ctr"/>
            <a:r>
              <a:rPr lang="en-GB" sz="2800" dirty="0">
                <a:solidFill>
                  <a:schemeClr val="bg1"/>
                </a:solidFill>
              </a:rPr>
              <a:t>Questions ??</a:t>
            </a:r>
          </a:p>
        </p:txBody>
      </p:sp>
    </p:spTree>
    <p:extLst>
      <p:ext uri="{BB962C8B-B14F-4D97-AF65-F5344CB8AC3E}">
        <p14:creationId xmlns:p14="http://schemas.microsoft.com/office/powerpoint/2010/main" val="1280110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257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764704"/>
            <a:ext cx="11161190" cy="504056"/>
          </a:xfrm>
        </p:spPr>
        <p:txBody>
          <a:bodyPr/>
          <a:lstStyle/>
          <a:p>
            <a:br>
              <a:rPr lang="en-US" b="1" dirty="0"/>
            </a:br>
            <a:br>
              <a:rPr lang="en-US" b="1" dirty="0"/>
            </a:br>
            <a:br>
              <a:rPr lang="en-US" b="1" dirty="0"/>
            </a:br>
            <a:br>
              <a:rPr lang="en-US" dirty="0"/>
            </a:br>
            <a:r>
              <a:rPr lang="en-US" b="1" dirty="0"/>
              <a:t>What is Construction Insurance?</a:t>
            </a:r>
            <a:endParaRPr lang="en-US" dirty="0"/>
          </a:p>
        </p:txBody>
      </p:sp>
      <p:sp>
        <p:nvSpPr>
          <p:cNvPr id="3" name="Content Placeholder 2"/>
          <p:cNvSpPr>
            <a:spLocks noGrp="1"/>
          </p:cNvSpPr>
          <p:nvPr>
            <p:ph idx="1"/>
          </p:nvPr>
        </p:nvSpPr>
        <p:spPr>
          <a:xfrm>
            <a:off x="479426" y="1412776"/>
            <a:ext cx="11233148" cy="4680520"/>
          </a:xfrm>
        </p:spPr>
        <p:txBody>
          <a:bodyPr>
            <a:normAutofit fontScale="62500" lnSpcReduction="20000"/>
          </a:bodyPr>
          <a:lstStyle/>
          <a:p>
            <a:endParaRPr lang="en-US" sz="2000" dirty="0"/>
          </a:p>
          <a:p>
            <a:r>
              <a:rPr lang="en-US" sz="2600" dirty="0"/>
              <a:t>CAR &amp; EAR</a:t>
            </a:r>
          </a:p>
          <a:p>
            <a:endParaRPr lang="en-US" sz="2600" dirty="0"/>
          </a:p>
          <a:p>
            <a:r>
              <a:rPr lang="en-US" sz="2600" dirty="0"/>
              <a:t>Single projects and annually renewable policies.</a:t>
            </a:r>
          </a:p>
          <a:p>
            <a:endParaRPr lang="en-US" sz="2600" dirty="0"/>
          </a:p>
          <a:p>
            <a:r>
              <a:rPr lang="en-US" sz="2600" dirty="0"/>
              <a:t>Rating</a:t>
            </a:r>
          </a:p>
          <a:p>
            <a:endParaRPr lang="en-US" sz="2600" dirty="0"/>
          </a:p>
          <a:p>
            <a:r>
              <a:rPr lang="en-US" sz="2600" dirty="0"/>
              <a:t>Extensions – testing &amp; commissioning; maintenance; transit. </a:t>
            </a:r>
          </a:p>
          <a:p>
            <a:endParaRPr lang="en-US" sz="2600" dirty="0"/>
          </a:p>
          <a:p>
            <a:r>
              <a:rPr lang="en-US" sz="2600" dirty="0"/>
              <a:t>Additional Covers – owned &amp; hired in plant; Employees Tools; DSU/ALOP; Public Liability; Existing structures.</a:t>
            </a:r>
          </a:p>
          <a:p>
            <a:endParaRPr lang="en-US" sz="2600" dirty="0"/>
          </a:p>
          <a:p>
            <a:r>
              <a:rPr lang="en-US" sz="2600" dirty="0"/>
              <a:t>Defective design</a:t>
            </a:r>
          </a:p>
          <a:p>
            <a:endParaRPr lang="en-US" sz="2600" dirty="0"/>
          </a:p>
          <a:p>
            <a:r>
              <a:rPr lang="en-US" sz="2600" dirty="0"/>
              <a:t>MATI – multiple insureds; overseas cover; plant hirers; speculative buildings/show houses; Environmental Liability.</a:t>
            </a:r>
          </a:p>
          <a:p>
            <a:endParaRPr lang="en-US" sz="2600" dirty="0"/>
          </a:p>
          <a:p>
            <a:r>
              <a:rPr lang="en-US" sz="2600" dirty="0"/>
              <a:t>Summary</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An Introduction to Construction Insurance</a:t>
            </a:r>
          </a:p>
        </p:txBody>
      </p:sp>
      <p:sp>
        <p:nvSpPr>
          <p:cNvPr id="6" name="Slide Number Placeholder 5"/>
          <p:cNvSpPr>
            <a:spLocks noGrp="1"/>
          </p:cNvSpPr>
          <p:nvPr>
            <p:ph type="sldNum" sz="quarter" idx="12"/>
          </p:nvPr>
        </p:nvSpPr>
        <p:spPr/>
        <p:txBody>
          <a:bodyPr/>
          <a:lstStyle/>
          <a:p>
            <a:fld id="{A011F66F-4AFA-492F-B6B6-AC872469BE70}" type="slidenum">
              <a:rPr lang="en-US" smtClean="0"/>
              <a:t>2</a:t>
            </a:fld>
            <a:endParaRPr lang="en-US" dirty="0"/>
          </a:p>
        </p:txBody>
      </p:sp>
    </p:spTree>
    <p:extLst>
      <p:ext uri="{BB962C8B-B14F-4D97-AF65-F5344CB8AC3E}">
        <p14:creationId xmlns:p14="http://schemas.microsoft.com/office/powerpoint/2010/main" val="113231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 versus EAR</a:t>
            </a:r>
          </a:p>
        </p:txBody>
      </p:sp>
      <p:sp>
        <p:nvSpPr>
          <p:cNvPr id="3" name="Content Placeholder 2"/>
          <p:cNvSpPr>
            <a:spLocks noGrp="1"/>
          </p:cNvSpPr>
          <p:nvPr>
            <p:ph sz="half" idx="1"/>
          </p:nvPr>
        </p:nvSpPr>
        <p:spPr/>
        <p:txBody>
          <a:bodyPr>
            <a:noAutofit/>
          </a:bodyPr>
          <a:lstStyle/>
          <a:p>
            <a:pPr marL="0" indent="0">
              <a:buNone/>
            </a:pPr>
            <a:r>
              <a:rPr lang="en-US" sz="2000" dirty="0"/>
              <a:t>CAR</a:t>
            </a:r>
          </a:p>
          <a:p>
            <a:pPr marL="0" indent="0">
              <a:buNone/>
            </a:pPr>
            <a:endParaRPr lang="en-US" sz="2000" dirty="0"/>
          </a:p>
          <a:p>
            <a:pPr marL="0" indent="0">
              <a:buNone/>
            </a:pPr>
            <a:r>
              <a:rPr lang="en-US" sz="2000" dirty="0"/>
              <a:t>Bricks &amp; mortar; concrete &amp; metal.</a:t>
            </a:r>
          </a:p>
          <a:p>
            <a:pPr marL="0" indent="0">
              <a:buNone/>
            </a:pPr>
            <a:endParaRPr lang="en-US" sz="2000" dirty="0"/>
          </a:p>
          <a:p>
            <a:pPr marL="0" indent="0">
              <a:buNone/>
            </a:pPr>
            <a:r>
              <a:rPr lang="en-US" sz="2000" dirty="0"/>
              <a:t>Buildings, offices, civil engineering.</a:t>
            </a:r>
          </a:p>
          <a:p>
            <a:pPr marL="0" indent="0">
              <a:buNone/>
            </a:pPr>
            <a:endParaRPr lang="en-US" sz="2000" dirty="0"/>
          </a:p>
          <a:p>
            <a:pPr marL="0" indent="0">
              <a:buNone/>
            </a:pPr>
            <a:r>
              <a:rPr lang="en-US" sz="2000" dirty="0"/>
              <a:t>Environmental perils important; often an open site</a:t>
            </a:r>
          </a:p>
          <a:p>
            <a:pPr marL="0" indent="0">
              <a:buNone/>
            </a:pPr>
            <a:endParaRPr lang="en-US" sz="2000" dirty="0"/>
          </a:p>
          <a:p>
            <a:pPr marL="0" indent="0">
              <a:buNone/>
            </a:pPr>
            <a:r>
              <a:rPr lang="en-US" sz="2000" dirty="0"/>
              <a:t>Risk starts at nothing and increases to total value at risk.</a:t>
            </a:r>
          </a:p>
          <a:p>
            <a:pPr marL="0" indent="0">
              <a:buNone/>
            </a:pPr>
            <a:endParaRPr lang="en-US" sz="2000" dirty="0"/>
          </a:p>
          <a:p>
            <a:pPr marL="0" indent="0">
              <a:buNone/>
            </a:pPr>
            <a:r>
              <a:rPr lang="en-US" sz="2000" dirty="0"/>
              <a:t>Standard property all risks cover.</a:t>
            </a:r>
          </a:p>
        </p:txBody>
      </p:sp>
      <p:sp>
        <p:nvSpPr>
          <p:cNvPr id="4" name="Content Placeholder 3"/>
          <p:cNvSpPr>
            <a:spLocks noGrp="1"/>
          </p:cNvSpPr>
          <p:nvPr>
            <p:ph sz="half" idx="2"/>
          </p:nvPr>
        </p:nvSpPr>
        <p:spPr/>
        <p:txBody>
          <a:bodyPr>
            <a:normAutofit/>
          </a:bodyPr>
          <a:lstStyle/>
          <a:p>
            <a:pPr marL="0" indent="0">
              <a:buNone/>
            </a:pPr>
            <a:r>
              <a:rPr lang="en-US" sz="2000" dirty="0"/>
              <a:t>EAR</a:t>
            </a:r>
          </a:p>
          <a:p>
            <a:pPr marL="0" indent="0">
              <a:buNone/>
            </a:pPr>
            <a:endParaRPr lang="en-US" sz="2000" dirty="0"/>
          </a:p>
          <a:p>
            <a:pPr marL="0" indent="0">
              <a:buNone/>
            </a:pPr>
            <a:r>
              <a:rPr lang="en-US" sz="2000" dirty="0"/>
              <a:t>Electrical &amp; mechanical plant installation.</a:t>
            </a:r>
          </a:p>
          <a:p>
            <a:pPr marL="0" indent="0">
              <a:buNone/>
            </a:pPr>
            <a:endParaRPr lang="en-US" sz="2000" dirty="0"/>
          </a:p>
          <a:p>
            <a:pPr marL="0" indent="0">
              <a:buNone/>
            </a:pPr>
            <a:r>
              <a:rPr lang="en-US" sz="2000" dirty="0"/>
              <a:t>Generally inside buildings so environmental perils less.</a:t>
            </a:r>
          </a:p>
          <a:p>
            <a:pPr marL="0" indent="0">
              <a:buNone/>
            </a:pPr>
            <a:endParaRPr lang="en-US" sz="2000" dirty="0"/>
          </a:p>
          <a:p>
            <a:pPr marL="0" indent="0">
              <a:buNone/>
            </a:pPr>
            <a:r>
              <a:rPr lang="en-US" sz="2000" dirty="0"/>
              <a:t>Testing &amp; commissioning is crucial to risk. </a:t>
            </a:r>
          </a:p>
          <a:p>
            <a:pPr marL="0" indent="0">
              <a:buNone/>
            </a:pPr>
            <a:endParaRPr lang="en-US" sz="2000" dirty="0"/>
          </a:p>
          <a:p>
            <a:pPr marL="0" indent="0">
              <a:buNone/>
            </a:pPr>
            <a:r>
              <a:rPr lang="en-US" sz="2000" dirty="0"/>
              <a:t>Risk starts at nothing and increases to total value at risk.</a:t>
            </a:r>
          </a:p>
          <a:p>
            <a:pPr marL="0" indent="0">
              <a:buNone/>
            </a:pPr>
            <a:endParaRPr lang="en-US" sz="2000" dirty="0"/>
          </a:p>
          <a:p>
            <a:pPr marL="0" indent="0">
              <a:buNone/>
            </a:pPr>
            <a:r>
              <a:rPr lang="en-US" sz="2000" dirty="0"/>
              <a:t>Standard property all risks cover.</a:t>
            </a:r>
          </a:p>
          <a:p>
            <a:endParaRPr lang="en-US" dirty="0"/>
          </a:p>
          <a:p>
            <a:endParaRPr lang="en-US" dirty="0"/>
          </a:p>
        </p:txBody>
      </p:sp>
      <p:sp>
        <p:nvSpPr>
          <p:cNvPr id="10" name="Footer Placeholder 9"/>
          <p:cNvSpPr>
            <a:spLocks noGrp="1"/>
          </p:cNvSpPr>
          <p:nvPr>
            <p:ph type="ftr" sz="quarter" idx="11"/>
          </p:nvPr>
        </p:nvSpPr>
        <p:spPr/>
        <p:txBody>
          <a:bodyPr/>
          <a:lstStyle/>
          <a:p>
            <a:r>
              <a:rPr lang="en-GB" dirty="0"/>
              <a:t>An Introduction to Construction Insurance</a:t>
            </a:r>
          </a:p>
          <a:p>
            <a:endParaRPr lang="en-US" dirty="0"/>
          </a:p>
        </p:txBody>
      </p:sp>
      <p:sp>
        <p:nvSpPr>
          <p:cNvPr id="11" name="Slide Number Placeholder 10"/>
          <p:cNvSpPr>
            <a:spLocks noGrp="1"/>
          </p:cNvSpPr>
          <p:nvPr>
            <p:ph type="sldNum" sz="quarter" idx="12"/>
          </p:nvPr>
        </p:nvSpPr>
        <p:spPr/>
        <p:txBody>
          <a:bodyPr/>
          <a:lstStyle/>
          <a:p>
            <a:fld id="{42DB9A70-E41F-4F16-A6F9-C91FCF38DE89}" type="slidenum">
              <a:rPr lang="en-US" smtClean="0"/>
              <a:t>3</a:t>
            </a:fld>
            <a:endParaRPr lang="en-US" dirty="0"/>
          </a:p>
        </p:txBody>
      </p:sp>
    </p:spTree>
    <p:extLst>
      <p:ext uri="{BB962C8B-B14F-4D97-AF65-F5344CB8AC3E}">
        <p14:creationId xmlns:p14="http://schemas.microsoft.com/office/powerpoint/2010/main" val="2880462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CAR &amp; EAR cover – Single Project or Annual</a:t>
            </a:r>
            <a:br>
              <a:rPr lang="en-GB" dirty="0"/>
            </a:br>
            <a:endParaRPr lang="en-GB" dirty="0"/>
          </a:p>
        </p:txBody>
      </p:sp>
      <p:sp>
        <p:nvSpPr>
          <p:cNvPr id="3" name="Content Placeholder 2"/>
          <p:cNvSpPr>
            <a:spLocks noGrp="1"/>
          </p:cNvSpPr>
          <p:nvPr>
            <p:ph idx="1"/>
          </p:nvPr>
        </p:nvSpPr>
        <p:spPr/>
        <p:txBody>
          <a:bodyPr>
            <a:normAutofit/>
          </a:bodyPr>
          <a:lstStyle/>
          <a:p>
            <a:endParaRPr lang="en-GB" sz="2000" dirty="0"/>
          </a:p>
          <a:p>
            <a:r>
              <a:rPr lang="en-GB" sz="2000" dirty="0"/>
              <a:t>Unlike most property risks starts at nothing and increases to maximum value at risk at handover.</a:t>
            </a:r>
          </a:p>
          <a:p>
            <a:endParaRPr lang="en-GB" sz="2000" dirty="0"/>
          </a:p>
          <a:p>
            <a:r>
              <a:rPr lang="en-GB" sz="2000" dirty="0"/>
              <a:t>Annual policy covers all contracts undertaken within territorial limits in line with business</a:t>
            </a:r>
          </a:p>
          <a:p>
            <a:endParaRPr lang="en-GB" sz="2000" dirty="0"/>
          </a:p>
          <a:p>
            <a:r>
              <a:rPr lang="en-GB" sz="2000" dirty="0"/>
              <a:t>Single Project cover is restricted to a specific contract only. May want OCIP</a:t>
            </a:r>
          </a:p>
          <a:p>
            <a:endParaRPr lang="en-GB" sz="2000" dirty="0"/>
          </a:p>
          <a:p>
            <a:r>
              <a:rPr lang="en-GB" sz="2000" dirty="0"/>
              <a:t>Cover often limited to the contract site only (may be extended to include nearby storage areas).</a:t>
            </a:r>
          </a:p>
          <a:p>
            <a:endParaRPr lang="en-GB" sz="2000" dirty="0"/>
          </a:p>
          <a:p>
            <a:r>
              <a:rPr lang="en-GB" sz="2000" dirty="0"/>
              <a:t>Annual cover is on an “occurrence” basis. All loses occurring during the period of insurance.</a:t>
            </a:r>
          </a:p>
          <a:p>
            <a:endParaRPr lang="en-GB" sz="2000" dirty="0"/>
          </a:p>
          <a:p>
            <a:r>
              <a:rPr lang="en-GB" sz="2000" dirty="0"/>
              <a:t>50/50 rule decides is it CAR or EAR.</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4</a:t>
            </a:fld>
            <a:endParaRPr lang="en-GB" dirty="0"/>
          </a:p>
        </p:txBody>
      </p:sp>
    </p:spTree>
    <p:extLst>
      <p:ext uri="{BB962C8B-B14F-4D97-AF65-F5344CB8AC3E}">
        <p14:creationId xmlns:p14="http://schemas.microsoft.com/office/powerpoint/2010/main" val="2402356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56822C-140B-4738-A54A-3984B9F61C99}" type="slidenum">
              <a:rPr lang="en-US" smtClean="0"/>
              <a:t>5</a:t>
            </a:fld>
            <a:endParaRPr lang="en-US" dirty="0"/>
          </a:p>
        </p:txBody>
      </p:sp>
      <p:sp>
        <p:nvSpPr>
          <p:cNvPr id="5" name="Text Placeholder 4"/>
          <p:cNvSpPr>
            <a:spLocks noGrp="1"/>
          </p:cNvSpPr>
          <p:nvPr>
            <p:ph type="body" sz="quarter" idx="13"/>
          </p:nvPr>
        </p:nvSpPr>
        <p:spPr>
          <a:xfrm>
            <a:off x="407368" y="1435620"/>
            <a:ext cx="11161240" cy="4657676"/>
          </a:xfrm>
        </p:spPr>
        <p:txBody>
          <a:bodyPr>
            <a:normAutofit fontScale="92500"/>
          </a:bodyPr>
          <a:lstStyle/>
          <a:p>
            <a:r>
              <a:rPr lang="en-GB" dirty="0"/>
              <a:t>In the event of any of the Property Insured referred to below having sustained Damage not hereinafter excluded the Company will pay to the Insured the value of the Property Insured at the time of the Damage or at the option of the Company the amount of the Damage or at the option of the Company reinstate or replace such Property Insured or any part thereof provided that the liability of the Company under this Section (including extensions hereto) shall not exceed the appropriate Limit of Liability in respect of any one Contract at the time of the Damage</a:t>
            </a:r>
          </a:p>
          <a:p>
            <a:endParaRPr lang="en-GB" dirty="0"/>
          </a:p>
          <a:p>
            <a:r>
              <a:rPr lang="en-GB" dirty="0"/>
              <a:t>Property Insured</a:t>
            </a:r>
          </a:p>
          <a:p>
            <a:endParaRPr lang="en-GB" dirty="0"/>
          </a:p>
          <a:p>
            <a:pPr marL="457200" indent="-457200">
              <a:buFont typeface="+mj-lt"/>
              <a:buAutoNum type="arabicPeriod"/>
            </a:pPr>
            <a:r>
              <a:rPr lang="en-GB" dirty="0"/>
              <a:t>Contract Works means the permanent and temporary works carried out by or on behalf of the Insured at the Site of a Contract (See General Exclusion 1 – Excluded Work)</a:t>
            </a:r>
          </a:p>
          <a:p>
            <a:pPr marL="457200" indent="-457200">
              <a:buFont typeface="+mj-lt"/>
              <a:buAutoNum type="arabicPeriod"/>
            </a:pPr>
            <a:endParaRPr lang="en-GB" dirty="0"/>
          </a:p>
          <a:p>
            <a:pPr marL="457200" indent="-457200">
              <a:buFont typeface="+mj-lt"/>
              <a:buAutoNum type="arabicPeriod"/>
            </a:pPr>
            <a:r>
              <a:rPr lang="en-GB" dirty="0"/>
              <a:t>Materials means the materials for use in connection with a Contract at the Site thereof or in Transit thereto or therefrom including property supplied by the Principal for use in connection with a Contract</a:t>
            </a:r>
          </a:p>
          <a:p>
            <a:endParaRPr lang="en-GB" sz="2100" dirty="0"/>
          </a:p>
          <a:p>
            <a:endParaRPr lang="en-US" sz="1400" dirty="0"/>
          </a:p>
        </p:txBody>
      </p:sp>
    </p:spTree>
    <p:extLst>
      <p:ext uri="{BB962C8B-B14F-4D97-AF65-F5344CB8AC3E}">
        <p14:creationId xmlns:p14="http://schemas.microsoft.com/office/powerpoint/2010/main" val="373982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1" y="548681"/>
            <a:ext cx="11236063" cy="648071"/>
          </a:xfrm>
        </p:spPr>
        <p:txBody>
          <a:bodyPr/>
          <a:lstStyle/>
          <a:p>
            <a:r>
              <a:rPr lang="en-GB" dirty="0"/>
              <a:t>Rating for Single Project &amp; Annual Construction Covers</a:t>
            </a:r>
          </a:p>
        </p:txBody>
      </p:sp>
      <p:sp>
        <p:nvSpPr>
          <p:cNvPr id="3" name="Content Placeholder 2"/>
          <p:cNvSpPr>
            <a:spLocks noGrp="1"/>
          </p:cNvSpPr>
          <p:nvPr>
            <p:ph sz="half" idx="1"/>
          </p:nvPr>
        </p:nvSpPr>
        <p:spPr>
          <a:xfrm>
            <a:off x="476512" y="1412776"/>
            <a:ext cx="5400000" cy="4680049"/>
          </a:xfrm>
        </p:spPr>
        <p:txBody>
          <a:bodyPr>
            <a:normAutofit fontScale="92500"/>
          </a:bodyPr>
          <a:lstStyle/>
          <a:p>
            <a:pPr marL="0" indent="0">
              <a:buNone/>
            </a:pPr>
            <a:r>
              <a:rPr lang="en-GB" sz="2000" b="1" dirty="0"/>
              <a:t>Single Projects</a:t>
            </a:r>
          </a:p>
          <a:p>
            <a:pPr marL="0" indent="0">
              <a:buNone/>
            </a:pPr>
            <a:endParaRPr lang="en-GB" sz="2000" b="1" dirty="0"/>
          </a:p>
          <a:p>
            <a:r>
              <a:rPr lang="en-GB" sz="2000" dirty="0"/>
              <a:t>Rating is specific to contract and based on Contract Value.</a:t>
            </a:r>
          </a:p>
          <a:p>
            <a:endParaRPr lang="en-GB" sz="2000" dirty="0"/>
          </a:p>
          <a:p>
            <a:r>
              <a:rPr lang="en-GB" sz="2000" dirty="0"/>
              <a:t>The nature of the works &amp; materials being used &amp; the length of the contract form the basis of the policy rate.</a:t>
            </a:r>
          </a:p>
          <a:p>
            <a:endParaRPr lang="en-GB" sz="2000" dirty="0"/>
          </a:p>
          <a:p>
            <a:r>
              <a:rPr lang="en-GB" sz="2000" dirty="0"/>
              <a:t>Contract Value multiplied by policy rate gives you the “base premium”.</a:t>
            </a:r>
          </a:p>
          <a:p>
            <a:endParaRPr lang="en-GB" sz="2000" dirty="0"/>
          </a:p>
          <a:p>
            <a:r>
              <a:rPr lang="en-GB" sz="2000" dirty="0"/>
              <a:t>A discount or load may be applied to the premium depending upon the excess chosen. Differential excesses may apply.</a:t>
            </a:r>
          </a:p>
          <a:p>
            <a:endParaRPr lang="en-GB" sz="2000" dirty="0"/>
          </a:p>
          <a:p>
            <a:r>
              <a:rPr lang="en-GB" sz="2000" dirty="0"/>
              <a:t>Additional premiums are added for extensions &amp; additional covers to get to the final premium.  </a:t>
            </a:r>
          </a:p>
          <a:p>
            <a:pPr marL="0" indent="0">
              <a:buNone/>
            </a:pPr>
            <a:endParaRPr lang="en-GB" sz="2000" dirty="0"/>
          </a:p>
          <a:p>
            <a:pPr marL="0" indent="0">
              <a:buNone/>
            </a:pPr>
            <a:endParaRPr lang="en-GB" sz="2000" dirty="0"/>
          </a:p>
        </p:txBody>
      </p:sp>
      <p:sp>
        <p:nvSpPr>
          <p:cNvPr id="4" name="Content Placeholder 3"/>
          <p:cNvSpPr>
            <a:spLocks noGrp="1"/>
          </p:cNvSpPr>
          <p:nvPr>
            <p:ph sz="half" idx="2"/>
          </p:nvPr>
        </p:nvSpPr>
        <p:spPr>
          <a:xfrm>
            <a:off x="6312023" y="1340768"/>
            <a:ext cx="5400551" cy="4752056"/>
          </a:xfrm>
        </p:spPr>
        <p:txBody>
          <a:bodyPr>
            <a:normAutofit fontScale="92500"/>
          </a:bodyPr>
          <a:lstStyle/>
          <a:p>
            <a:pPr marL="0" indent="0">
              <a:buNone/>
            </a:pPr>
            <a:r>
              <a:rPr lang="en-GB" sz="2000" b="1" dirty="0"/>
              <a:t>Annual Cover</a:t>
            </a:r>
          </a:p>
          <a:p>
            <a:pPr marL="0" indent="0">
              <a:buNone/>
            </a:pPr>
            <a:endParaRPr lang="en-GB" sz="2000" b="1" dirty="0"/>
          </a:p>
          <a:p>
            <a:r>
              <a:rPr lang="en-GB" sz="2000" dirty="0"/>
              <a:t>Rating is based upon the business description &amp; the total contracting turnover.</a:t>
            </a:r>
          </a:p>
          <a:p>
            <a:endParaRPr lang="en-GB" sz="2000" dirty="0"/>
          </a:p>
          <a:p>
            <a:r>
              <a:rPr lang="en-GB" sz="2000" dirty="0"/>
              <a:t>An average rate is applied based upon the average &amp; maximum contract lengths disclosed.</a:t>
            </a:r>
          </a:p>
          <a:p>
            <a:endParaRPr lang="en-GB" sz="2000" dirty="0"/>
          </a:p>
          <a:p>
            <a:r>
              <a:rPr lang="en-GB" sz="2000" dirty="0"/>
              <a:t>Contracting turnover is multiplied by average rate to give you the “base premium”.</a:t>
            </a:r>
          </a:p>
          <a:p>
            <a:endParaRPr lang="en-GB" sz="2000" dirty="0"/>
          </a:p>
          <a:p>
            <a:r>
              <a:rPr lang="en-GB" sz="2000" dirty="0"/>
              <a:t>A discount or load may be applied to the premium depending upon the excess chosen. Differential excesses may apply.</a:t>
            </a:r>
          </a:p>
          <a:p>
            <a:endParaRPr lang="en-GB" sz="2000" dirty="0"/>
          </a:p>
          <a:p>
            <a:r>
              <a:rPr lang="en-GB" sz="2000" dirty="0"/>
              <a:t>Additional premiums are added for extensions &amp; additional covers to get to the final premium. </a:t>
            </a:r>
          </a:p>
        </p:txBody>
      </p:sp>
    </p:spTree>
    <p:extLst>
      <p:ext uri="{BB962C8B-B14F-4D97-AF65-F5344CB8AC3E}">
        <p14:creationId xmlns:p14="http://schemas.microsoft.com/office/powerpoint/2010/main" val="228108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Extensions – Testing &amp; Commissioning</a:t>
            </a:r>
          </a:p>
        </p:txBody>
      </p:sp>
      <p:sp>
        <p:nvSpPr>
          <p:cNvPr id="3" name="Content Placeholder 2"/>
          <p:cNvSpPr>
            <a:spLocks noGrp="1"/>
          </p:cNvSpPr>
          <p:nvPr>
            <p:ph idx="1"/>
          </p:nvPr>
        </p:nvSpPr>
        <p:spPr/>
        <p:txBody>
          <a:bodyPr>
            <a:normAutofit/>
          </a:bodyPr>
          <a:lstStyle/>
          <a:p>
            <a:endParaRPr lang="en-GB" sz="2000" dirty="0"/>
          </a:p>
          <a:p>
            <a:r>
              <a:rPr lang="en-GB" sz="2000" dirty="0"/>
              <a:t>Generally only applies to EAR though there can be some testing on a CAR policy as there may be some electrical / mechanical installation on a CAR cover.</a:t>
            </a:r>
          </a:p>
          <a:p>
            <a:endParaRPr lang="en-GB" sz="2000" dirty="0"/>
          </a:p>
          <a:p>
            <a:r>
              <a:rPr lang="en-GB" sz="2000" dirty="0"/>
              <a:t>Testing is turning on of the completed plant to show / prove that it works. Is for a period of time.</a:t>
            </a:r>
          </a:p>
          <a:p>
            <a:endParaRPr lang="en-GB" sz="2000" dirty="0"/>
          </a:p>
          <a:p>
            <a:r>
              <a:rPr lang="en-GB" sz="2000" dirty="0"/>
              <a:t>Testing is the riskiest part of the whole cover when the plant is first turned on. On an EAR risk this is often the first time that a fault or mistake becomes apparent.</a:t>
            </a:r>
          </a:p>
          <a:p>
            <a:endParaRPr lang="en-GB" sz="2000" dirty="0"/>
          </a:p>
          <a:p>
            <a:r>
              <a:rPr lang="en-GB" sz="2000" dirty="0"/>
              <a:t>Three outcomes:</a:t>
            </a:r>
          </a:p>
          <a:p>
            <a:pPr marL="457200" indent="-457200">
              <a:buFont typeface="+mj-lt"/>
              <a:buAutoNum type="arabicPeriod"/>
            </a:pPr>
            <a:r>
              <a:rPr lang="en-GB" sz="2000" dirty="0"/>
              <a:t>Nothing happens</a:t>
            </a:r>
          </a:p>
          <a:p>
            <a:pPr marL="457200" indent="-457200">
              <a:buFont typeface="+mj-lt"/>
              <a:buAutoNum type="arabicPeriod"/>
            </a:pPr>
            <a:r>
              <a:rPr lang="en-GB" sz="2000" dirty="0"/>
              <a:t>It works as expected</a:t>
            </a:r>
          </a:p>
          <a:p>
            <a:pPr marL="457200" indent="-457200">
              <a:buFont typeface="+mj-lt"/>
              <a:buAutoNum type="arabicPeriod"/>
            </a:pPr>
            <a:r>
              <a:rPr lang="en-GB" sz="2000" dirty="0"/>
              <a:t>It breaks down or explodes or error become apparent.</a:t>
            </a:r>
          </a:p>
          <a:p>
            <a:pPr marL="457200" indent="-457200">
              <a:buFont typeface="+mj-lt"/>
              <a:buAutoNum type="arabicPeriod"/>
            </a:pPr>
            <a:endParaRPr lang="en-GB" sz="2000" dirty="0"/>
          </a:p>
          <a:p>
            <a:r>
              <a:rPr lang="en-GB" sz="2000" dirty="0"/>
              <a:t>Commissioning is testing the plant under actual working conditions to achieve its required output / production. Sometimes referred to as “hot testing”</a:t>
            </a:r>
          </a:p>
        </p:txBody>
      </p:sp>
    </p:spTree>
    <p:extLst>
      <p:ext uri="{BB962C8B-B14F-4D97-AF65-F5344CB8AC3E}">
        <p14:creationId xmlns:p14="http://schemas.microsoft.com/office/powerpoint/2010/main" val="1727155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Maintenance</a:t>
            </a:r>
          </a:p>
        </p:txBody>
      </p:sp>
      <p:sp>
        <p:nvSpPr>
          <p:cNvPr id="3" name="Content Placeholder 2"/>
          <p:cNvSpPr>
            <a:spLocks noGrp="1"/>
          </p:cNvSpPr>
          <p:nvPr>
            <p:ph idx="1"/>
          </p:nvPr>
        </p:nvSpPr>
        <p:spPr/>
        <p:txBody>
          <a:bodyPr>
            <a:normAutofit/>
          </a:bodyPr>
          <a:lstStyle/>
          <a:p>
            <a:endParaRPr lang="en-GB" sz="2000" dirty="0"/>
          </a:p>
          <a:p>
            <a:r>
              <a:rPr lang="en-GB" sz="2000" dirty="0"/>
              <a:t>Applies to both CAR &amp; EAR.</a:t>
            </a:r>
          </a:p>
          <a:p>
            <a:endParaRPr lang="en-GB" sz="2000" dirty="0"/>
          </a:p>
          <a:p>
            <a:r>
              <a:rPr lang="en-GB" sz="2000" dirty="0"/>
              <a:t>For a period of time generally 12 months, though can be extended.</a:t>
            </a:r>
          </a:p>
          <a:p>
            <a:endParaRPr lang="en-GB" sz="2000" dirty="0"/>
          </a:p>
          <a:p>
            <a:r>
              <a:rPr lang="en-GB" sz="2000" dirty="0"/>
              <a:t>Three types of cover</a:t>
            </a:r>
          </a:p>
          <a:p>
            <a:endParaRPr lang="en-GB" sz="2000" dirty="0"/>
          </a:p>
          <a:p>
            <a:pPr marL="457200" indent="-457200">
              <a:buFont typeface="+mj-lt"/>
              <a:buAutoNum type="arabicPeriod"/>
            </a:pPr>
            <a:r>
              <a:rPr lang="en-GB" sz="2000" dirty="0"/>
              <a:t>Visits</a:t>
            </a:r>
          </a:p>
          <a:p>
            <a:pPr marL="457200" indent="-457200">
              <a:buFont typeface="+mj-lt"/>
              <a:buAutoNum type="arabicPeriod"/>
            </a:pPr>
            <a:r>
              <a:rPr lang="en-GB" sz="2000" dirty="0"/>
              <a:t>Extended</a:t>
            </a:r>
          </a:p>
          <a:p>
            <a:pPr marL="457200" indent="-457200">
              <a:buFont typeface="+mj-lt"/>
              <a:buAutoNum type="arabicPeriod"/>
            </a:pPr>
            <a:r>
              <a:rPr lang="en-GB" sz="2000" dirty="0"/>
              <a:t>Full or Guarantee</a:t>
            </a:r>
          </a:p>
          <a:p>
            <a:pPr marL="0" indent="0">
              <a:buNone/>
            </a:pPr>
            <a:endParaRPr lang="en-GB" sz="2000" dirty="0"/>
          </a:p>
          <a:p>
            <a:r>
              <a:rPr lang="en-GB" sz="2000" dirty="0"/>
              <a:t>Rated by use of a “base rate” which is loaded for an extended maintenance period. Different  insurers may use base rates for each type of cover or a base rate for visits maintenance with loadings for Extended &amp; Full Maintenance.</a:t>
            </a:r>
          </a:p>
          <a:p>
            <a:endParaRPr lang="en-GB" sz="2000" dirty="0"/>
          </a:p>
          <a:p>
            <a:endParaRPr lang="en-GB" sz="2000" dirty="0"/>
          </a:p>
          <a:p>
            <a:pPr marL="457200" indent="-457200">
              <a:buFont typeface="+mj-lt"/>
              <a:buAutoNum type="arabicPeriod"/>
            </a:pPr>
            <a:endParaRPr lang="en-GB" sz="2000"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8</a:t>
            </a:fld>
            <a:endParaRPr lang="en-GB" dirty="0"/>
          </a:p>
        </p:txBody>
      </p:sp>
    </p:spTree>
    <p:extLst>
      <p:ext uri="{BB962C8B-B14F-4D97-AF65-F5344CB8AC3E}">
        <p14:creationId xmlns:p14="http://schemas.microsoft.com/office/powerpoint/2010/main" val="33066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Maintenance</a:t>
            </a:r>
          </a:p>
        </p:txBody>
      </p:sp>
      <p:sp>
        <p:nvSpPr>
          <p:cNvPr id="3" name="Content Placeholder 2"/>
          <p:cNvSpPr>
            <a:spLocks noGrp="1"/>
          </p:cNvSpPr>
          <p:nvPr>
            <p:ph idx="1"/>
          </p:nvPr>
        </p:nvSpPr>
        <p:spPr/>
        <p:txBody>
          <a:bodyPr/>
          <a:lstStyle/>
          <a:p>
            <a:endParaRPr lang="en-GB" dirty="0"/>
          </a:p>
          <a:p>
            <a:r>
              <a:rPr lang="en-GB" sz="2000" dirty="0"/>
              <a:t>Visits – cover for damage to the Contract Works whilst the contractor is carrying out operations required under the contract during the maintenance period.</a:t>
            </a:r>
          </a:p>
          <a:p>
            <a:endParaRPr lang="en-GB" sz="2000" dirty="0"/>
          </a:p>
          <a:p>
            <a:r>
              <a:rPr lang="en-GB" sz="2000" dirty="0"/>
              <a:t>Extended – Visits plus repairing or replacing damage that arose from a cause occurring on site prior to the handover.</a:t>
            </a:r>
          </a:p>
          <a:p>
            <a:endParaRPr lang="en-GB" sz="2000" dirty="0"/>
          </a:p>
          <a:p>
            <a:r>
              <a:rPr lang="en-GB" sz="2000" dirty="0"/>
              <a:t>Full or Guarantee – As the name suggest covers damage from any cause during the maintenance period. Insurer’s generally are very wary of giving this cover. </a:t>
            </a:r>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9</a:t>
            </a:fld>
            <a:endParaRPr lang="en-GB" dirty="0"/>
          </a:p>
        </p:txBody>
      </p:sp>
    </p:spTree>
    <p:extLst>
      <p:ext uri="{BB962C8B-B14F-4D97-AF65-F5344CB8AC3E}">
        <p14:creationId xmlns:p14="http://schemas.microsoft.com/office/powerpoint/2010/main" val="14090860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ERSINFO" val="CHU1001"/>
</p:tagLst>
</file>

<file path=ppt/tags/tag10.xml><?xml version="1.0" encoding="utf-8"?>
<p:tagLst xmlns:a="http://schemas.openxmlformats.org/drawingml/2006/main" xmlns:r="http://schemas.openxmlformats.org/officeDocument/2006/relationships" xmlns:p="http://schemas.openxmlformats.org/presentationml/2006/main">
  <p:tag name="SHAPETYPE" val="Logo"/>
</p:tagLst>
</file>

<file path=ppt/tags/tag11.xml><?xml version="1.0" encoding="utf-8"?>
<p:tagLst xmlns:a="http://schemas.openxmlformats.org/drawingml/2006/main" xmlns:r="http://schemas.openxmlformats.org/officeDocument/2006/relationships" xmlns:p="http://schemas.openxmlformats.org/presentationml/2006/main">
  <p:tag name="SHAPETYPE" val="Logo"/>
</p:tagLst>
</file>

<file path=ppt/tags/tag12.xml><?xml version="1.0" encoding="utf-8"?>
<p:tagLst xmlns:a="http://schemas.openxmlformats.org/drawingml/2006/main" xmlns:r="http://schemas.openxmlformats.org/officeDocument/2006/relationships" xmlns:p="http://schemas.openxmlformats.org/presentationml/2006/main">
  <p:tag name="SHAPETYPE" val="Logo"/>
</p:tagLst>
</file>

<file path=ppt/tags/tag13.xml><?xml version="1.0" encoding="utf-8"?>
<p:tagLst xmlns:a="http://schemas.openxmlformats.org/drawingml/2006/main" xmlns:r="http://schemas.openxmlformats.org/officeDocument/2006/relationships" xmlns:p="http://schemas.openxmlformats.org/presentationml/2006/main">
  <p:tag name="SHAPETYPE" val="Logo"/>
</p:tagLst>
</file>

<file path=ppt/tags/tag14.xml><?xml version="1.0" encoding="utf-8"?>
<p:tagLst xmlns:a="http://schemas.openxmlformats.org/drawingml/2006/main" xmlns:r="http://schemas.openxmlformats.org/officeDocument/2006/relationships" xmlns:p="http://schemas.openxmlformats.org/presentationml/2006/main">
  <p:tag name="SHAPETYPE" val="Logo"/>
</p:tagLst>
</file>

<file path=ppt/tags/tag15.xml><?xml version="1.0" encoding="utf-8"?>
<p:tagLst xmlns:a="http://schemas.openxmlformats.org/drawingml/2006/main" xmlns:r="http://schemas.openxmlformats.org/officeDocument/2006/relationships" xmlns:p="http://schemas.openxmlformats.org/presentationml/2006/main">
  <p:tag name="SHAPETYPE" val="Logo"/>
</p:tagLst>
</file>

<file path=ppt/tags/tag16.xml><?xml version="1.0" encoding="utf-8"?>
<p:tagLst xmlns:a="http://schemas.openxmlformats.org/drawingml/2006/main" xmlns:r="http://schemas.openxmlformats.org/officeDocument/2006/relationships" xmlns:p="http://schemas.openxmlformats.org/presentationml/2006/main">
  <p:tag name="SHAPETYPE" val="Logo"/>
</p:tagLst>
</file>

<file path=ppt/tags/tag17.xml><?xml version="1.0" encoding="utf-8"?>
<p:tagLst xmlns:a="http://schemas.openxmlformats.org/drawingml/2006/main" xmlns:r="http://schemas.openxmlformats.org/officeDocument/2006/relationships" xmlns:p="http://schemas.openxmlformats.org/presentationml/2006/main">
  <p:tag name="SHAPETYPE" val="Logo"/>
</p:tagLst>
</file>

<file path=ppt/tags/tag18.xml><?xml version="1.0" encoding="utf-8"?>
<p:tagLst xmlns:a="http://schemas.openxmlformats.org/drawingml/2006/main" xmlns:r="http://schemas.openxmlformats.org/officeDocument/2006/relationships" xmlns:p="http://schemas.openxmlformats.org/presentationml/2006/main">
  <p:tag name="SHAPETYPE" val="Logo"/>
</p:tagLst>
</file>

<file path=ppt/tags/tag19.xml><?xml version="1.0" encoding="utf-8"?>
<p:tagLst xmlns:a="http://schemas.openxmlformats.org/drawingml/2006/main" xmlns:r="http://schemas.openxmlformats.org/officeDocument/2006/relationships" xmlns:p="http://schemas.openxmlformats.org/presentationml/2006/main">
  <p:tag name="SHAPETYPE" val="Logo"/>
</p:tagLst>
</file>

<file path=ppt/tags/tag2.xml><?xml version="1.0" encoding="utf-8"?>
<p:tagLst xmlns:a="http://schemas.openxmlformats.org/drawingml/2006/main" xmlns:r="http://schemas.openxmlformats.org/officeDocument/2006/relationships" xmlns:p="http://schemas.openxmlformats.org/presentationml/2006/main">
  <p:tag name="SHAPETYPE" val="Logo"/>
</p:tagLst>
</file>

<file path=ppt/tags/tag20.xml><?xml version="1.0" encoding="utf-8"?>
<p:tagLst xmlns:a="http://schemas.openxmlformats.org/drawingml/2006/main" xmlns:r="http://schemas.openxmlformats.org/officeDocument/2006/relationships" xmlns:p="http://schemas.openxmlformats.org/presentationml/2006/main">
  <p:tag name="SHAPETYPE" val="Logo"/>
</p:tagLst>
</file>

<file path=ppt/tags/tag3.xml><?xml version="1.0" encoding="utf-8"?>
<p:tagLst xmlns:a="http://schemas.openxmlformats.org/drawingml/2006/main" xmlns:r="http://schemas.openxmlformats.org/officeDocument/2006/relationships" xmlns:p="http://schemas.openxmlformats.org/presentationml/2006/main">
  <p:tag name="SHAPETYPE" val="Logo"/>
</p:tagLst>
</file>

<file path=ppt/tags/tag4.xml><?xml version="1.0" encoding="utf-8"?>
<p:tagLst xmlns:a="http://schemas.openxmlformats.org/drawingml/2006/main" xmlns:r="http://schemas.openxmlformats.org/officeDocument/2006/relationships" xmlns:p="http://schemas.openxmlformats.org/presentationml/2006/main">
  <p:tag name="SHAPETYPE" val="Logo"/>
</p:tagLst>
</file>

<file path=ppt/tags/tag5.xml><?xml version="1.0" encoding="utf-8"?>
<p:tagLst xmlns:a="http://schemas.openxmlformats.org/drawingml/2006/main" xmlns:r="http://schemas.openxmlformats.org/officeDocument/2006/relationships" xmlns:p="http://schemas.openxmlformats.org/presentationml/2006/main">
  <p:tag name="SHAPETYPE" val="Logo"/>
</p:tagLst>
</file>

<file path=ppt/tags/tag6.xml><?xml version="1.0" encoding="utf-8"?>
<p:tagLst xmlns:a="http://schemas.openxmlformats.org/drawingml/2006/main" xmlns:r="http://schemas.openxmlformats.org/officeDocument/2006/relationships" xmlns:p="http://schemas.openxmlformats.org/presentationml/2006/main">
  <p:tag name="SHAPETYPE" val="Logo"/>
</p:tagLst>
</file>

<file path=ppt/tags/tag7.xml><?xml version="1.0" encoding="utf-8"?>
<p:tagLst xmlns:a="http://schemas.openxmlformats.org/drawingml/2006/main" xmlns:r="http://schemas.openxmlformats.org/officeDocument/2006/relationships" xmlns:p="http://schemas.openxmlformats.org/presentationml/2006/main">
  <p:tag name="SHAPETYPE" val="Logo"/>
</p:tagLst>
</file>

<file path=ppt/tags/tag8.xml><?xml version="1.0" encoding="utf-8"?>
<p:tagLst xmlns:a="http://schemas.openxmlformats.org/drawingml/2006/main" xmlns:r="http://schemas.openxmlformats.org/officeDocument/2006/relationships" xmlns:p="http://schemas.openxmlformats.org/presentationml/2006/main">
  <p:tag name="SHAPETYPE" val="Logo"/>
</p:tagLst>
</file>

<file path=ppt/tags/tag9.xml><?xml version="1.0" encoding="utf-8"?>
<p:tagLst xmlns:a="http://schemas.openxmlformats.org/drawingml/2006/main" xmlns:r="http://schemas.openxmlformats.org/officeDocument/2006/relationships" xmlns:p="http://schemas.openxmlformats.org/presentationml/2006/main">
  <p:tag name="SHAPETYPE" val="Logo"/>
</p:tagLst>
</file>

<file path=ppt/theme/theme1.xml><?xml version="1.0" encoding="utf-8"?>
<a:theme xmlns:a="http://schemas.openxmlformats.org/drawingml/2006/main" name="Chubb interim widescreen (v1.02) (1)">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50000"/>
          </a:schemeClr>
        </a:solidFill>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extLst>
    <a:ext uri="{05A4C25C-085E-4340-85A3-A5531E510DB2}">
      <thm15:themeFamily xmlns:thm15="http://schemas.microsoft.com/office/thememl/2012/main" name="Chubb interim widescreen (v1.02).potx" id="{3D49B2B6-C977-442C-B815-7FD2346F4FBB}" vid="{520DB6DB-FF1A-4970-8C03-2DA86823523F}"/>
    </a:ext>
  </a:extLst>
</a:theme>
</file>

<file path=ppt/theme/theme2.xml><?xml version="1.0" encoding="utf-8"?>
<a:theme xmlns:a="http://schemas.openxmlformats.org/drawingml/2006/main" name="Office Theme">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Chubb interim widescreen (v1.02) (1)</Template>
  <TotalTime>0</TotalTime>
  <Words>1986</Words>
  <Application>Microsoft Office PowerPoint</Application>
  <PresentationFormat>Widescreen</PresentationFormat>
  <Paragraphs>256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Georgia</vt:lpstr>
      <vt:lpstr>Symbol</vt:lpstr>
      <vt:lpstr>Chubb interim widescreen (v1.02) (1)</vt:lpstr>
      <vt:lpstr> An Introduction to Construction Insurance </vt:lpstr>
      <vt:lpstr>    What is Construction Insurance?</vt:lpstr>
      <vt:lpstr>CAR versus EAR</vt:lpstr>
      <vt:lpstr>CAR &amp; EAR cover – Single Project or Annual </vt:lpstr>
      <vt:lpstr>PowerPoint Presentation</vt:lpstr>
      <vt:lpstr>Rating for Single Project &amp; Annual Construction Covers</vt:lpstr>
      <vt:lpstr>Extensions – Testing &amp; Commissioning</vt:lpstr>
      <vt:lpstr>Maintenance</vt:lpstr>
      <vt:lpstr>Types of Maintenance</vt:lpstr>
      <vt:lpstr>Transit</vt:lpstr>
      <vt:lpstr>Additional Covers – Owned &amp; Hired in Plant &amp; Employee Tools  1/2</vt:lpstr>
      <vt:lpstr>Additional Covers – Owned &amp; Hired in Plant &amp; Employee Tools  2/2</vt:lpstr>
      <vt:lpstr>Delay in Start Up (DSU) / Advanced Loss of Profits (ALOP)</vt:lpstr>
      <vt:lpstr>Public Liability</vt:lpstr>
      <vt:lpstr>Existing Structures</vt:lpstr>
      <vt:lpstr>Defective Design</vt:lpstr>
      <vt:lpstr>Mention And Then Ignore (MATI)</vt:lpstr>
      <vt:lpstr>Questions ??</vt:lpstr>
      <vt:lpstr>PowerPoint Presentation</vt:lpstr>
    </vt:vector>
  </TitlesOfParts>
  <Company>ACE European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slide title line 1 This is line 2 This is line 3</dc:title>
  <dc:creator>ACE Europe</dc:creator>
  <cp:lastModifiedBy>Louisa Hopkins</cp:lastModifiedBy>
  <cp:revision>37</cp:revision>
  <cp:lastPrinted>2018-01-31T09:27:56Z</cp:lastPrinted>
  <dcterms:created xsi:type="dcterms:W3CDTF">2017-04-27T08:22:03Z</dcterms:created>
  <dcterms:modified xsi:type="dcterms:W3CDTF">2018-02-14T10:55:04Z</dcterms:modified>
</cp:coreProperties>
</file>