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34"/>
  </p:notesMasterIdLst>
  <p:handoutMasterIdLst>
    <p:handoutMasterId r:id="rId35"/>
  </p:handoutMasterIdLst>
  <p:sldIdLst>
    <p:sldId id="307" r:id="rId3"/>
    <p:sldId id="362" r:id="rId4"/>
    <p:sldId id="309" r:id="rId5"/>
    <p:sldId id="263" r:id="rId6"/>
    <p:sldId id="300" r:id="rId7"/>
    <p:sldId id="310" r:id="rId8"/>
    <p:sldId id="327" r:id="rId9"/>
    <p:sldId id="288" r:id="rId10"/>
    <p:sldId id="328" r:id="rId11"/>
    <p:sldId id="329" r:id="rId12"/>
    <p:sldId id="266" r:id="rId13"/>
    <p:sldId id="390" r:id="rId14"/>
    <p:sldId id="391" r:id="rId15"/>
    <p:sldId id="392" r:id="rId16"/>
    <p:sldId id="267" r:id="rId17"/>
    <p:sldId id="331" r:id="rId18"/>
    <p:sldId id="370" r:id="rId19"/>
    <p:sldId id="371" r:id="rId20"/>
    <p:sldId id="372" r:id="rId21"/>
    <p:sldId id="384" r:id="rId22"/>
    <p:sldId id="378" r:id="rId23"/>
    <p:sldId id="275" r:id="rId24"/>
    <p:sldId id="279" r:id="rId25"/>
    <p:sldId id="380" r:id="rId26"/>
    <p:sldId id="375" r:id="rId27"/>
    <p:sldId id="387" r:id="rId28"/>
    <p:sldId id="381" r:id="rId29"/>
    <p:sldId id="388" r:id="rId30"/>
    <p:sldId id="357" r:id="rId31"/>
    <p:sldId id="389" r:id="rId32"/>
    <p:sldId id="283" r:id="rId33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6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591" autoAdjust="0"/>
    <p:restoredTop sz="82214" autoAdjust="0"/>
  </p:normalViewPr>
  <p:slideViewPr>
    <p:cSldViewPr snapToGrid="0" snapToObjects="1">
      <p:cViewPr>
        <p:scale>
          <a:sx n="102" d="100"/>
          <a:sy n="102" d="100"/>
        </p:scale>
        <p:origin x="-18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1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potter1\Desktop\Copy%20of%20GF%20new%20claims%20by%20type%202004%20to%20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400" dirty="0">
                <a:solidFill>
                  <a:srgbClr val="009560"/>
                </a:solidFill>
                <a:latin typeface="+mn-lt"/>
              </a:rPr>
              <a:t>MIB GF</a:t>
            </a:r>
            <a:r>
              <a:rPr lang="en-GB" sz="2400" baseline="0" dirty="0">
                <a:solidFill>
                  <a:srgbClr val="009560"/>
                </a:solidFill>
                <a:latin typeface="+mn-lt"/>
              </a:rPr>
              <a:t> Claims - by Agreement 2004 to date</a:t>
            </a:r>
            <a:endParaRPr lang="en-GB" sz="2400" dirty="0">
              <a:solidFill>
                <a:srgbClr val="0095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1.3212472056752248E-2"/>
          <c:y val="1.59010611767244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'[Copy of GF new claims by type 2004 to 2015.xlsx]Summary'!$C$4</c:f>
              <c:strCache>
                <c:ptCount val="1"/>
                <c:pt idx="0">
                  <c:v>Uninsured volumes</c:v>
                </c:pt>
              </c:strCache>
            </c:strRef>
          </c:tx>
          <c:spPr>
            <a:solidFill>
              <a:srgbClr val="009560"/>
            </a:solidFill>
            <a:ln>
              <a:noFill/>
            </a:ln>
            <a:effectLst/>
          </c:spPr>
          <c:invertIfNegative val="0"/>
          <c:cat>
            <c:numRef>
              <c:f>'[Copy of GF new claims by type 2004 to 2015.xlsx]Summary'!$B$5:$B$16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'[Copy of GF new claims by type 2004 to 2015.xlsx]Summary'!$C$5:$C$16</c:f>
              <c:numCache>
                <c:formatCode>_-* #,##0_-;\-* #,##0_-;_-* "-"??_-;_-@_-</c:formatCode>
                <c:ptCount val="12"/>
                <c:pt idx="0">
                  <c:v>25822</c:v>
                </c:pt>
                <c:pt idx="1">
                  <c:v>21904</c:v>
                </c:pt>
                <c:pt idx="2">
                  <c:v>20350</c:v>
                </c:pt>
                <c:pt idx="3">
                  <c:v>19950</c:v>
                </c:pt>
                <c:pt idx="4">
                  <c:v>18140</c:v>
                </c:pt>
                <c:pt idx="5">
                  <c:v>15446</c:v>
                </c:pt>
                <c:pt idx="6">
                  <c:v>14365</c:v>
                </c:pt>
                <c:pt idx="7">
                  <c:v>12626</c:v>
                </c:pt>
                <c:pt idx="8">
                  <c:v>11004</c:v>
                </c:pt>
                <c:pt idx="9">
                  <c:v>9297</c:v>
                </c:pt>
                <c:pt idx="10">
                  <c:v>9086</c:v>
                </c:pt>
                <c:pt idx="11">
                  <c:v>9921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FC-4B25-90DE-0A6216B0E32C}"/>
            </c:ext>
          </c:extLst>
        </c:ser>
        <c:ser>
          <c:idx val="1"/>
          <c:order val="1"/>
          <c:tx>
            <c:strRef>
              <c:f>'[Copy of GF new claims by type 2004 to 2015.xlsx]Summary'!$F$4</c:f>
              <c:strCache>
                <c:ptCount val="1"/>
                <c:pt idx="0">
                  <c:v>Untraced volumes</c:v>
                </c:pt>
              </c:strCache>
            </c:strRef>
          </c:tx>
          <c:spPr>
            <a:solidFill>
              <a:srgbClr val="7EBF42"/>
            </a:solidFill>
            <a:ln>
              <a:noFill/>
            </a:ln>
            <a:effectLst/>
          </c:spPr>
          <c:invertIfNegative val="0"/>
          <c:cat>
            <c:numRef>
              <c:f>'[Copy of GF new claims by type 2004 to 2015.xlsx]Summary'!$B$5:$B$16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'[Copy of GF new claims by type 2004 to 2015.xlsx]Summary'!$F$5:$F$16</c:f>
              <c:numCache>
                <c:formatCode>_-* #,##0_-;\-* #,##0_-;_-* "-"??_-;_-@_-</c:formatCode>
                <c:ptCount val="12"/>
                <c:pt idx="0">
                  <c:v>15878</c:v>
                </c:pt>
                <c:pt idx="1">
                  <c:v>15789</c:v>
                </c:pt>
                <c:pt idx="2">
                  <c:v>15990</c:v>
                </c:pt>
                <c:pt idx="3">
                  <c:v>14289</c:v>
                </c:pt>
                <c:pt idx="4">
                  <c:v>15095</c:v>
                </c:pt>
                <c:pt idx="5">
                  <c:v>15525</c:v>
                </c:pt>
                <c:pt idx="6">
                  <c:v>14011</c:v>
                </c:pt>
                <c:pt idx="7">
                  <c:v>15009</c:v>
                </c:pt>
                <c:pt idx="8">
                  <c:v>14240</c:v>
                </c:pt>
                <c:pt idx="9">
                  <c:v>12884</c:v>
                </c:pt>
                <c:pt idx="10">
                  <c:v>13483</c:v>
                </c:pt>
                <c:pt idx="11">
                  <c:v>15163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FC-4B25-90DE-0A6216B0E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6082816"/>
        <c:axId val="56084352"/>
      </c:barChart>
      <c:catAx>
        <c:axId val="560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084352"/>
        <c:crosses val="autoZero"/>
        <c:auto val="1"/>
        <c:lblAlgn val="ctr"/>
        <c:lblOffset val="100"/>
        <c:noMultiLvlLbl val="0"/>
      </c:catAx>
      <c:valAx>
        <c:axId val="560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0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AA7331-23DC-4ADA-8873-F2973066060E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9556CA-60D2-408C-A22D-DC438EB2A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12/06/17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CB98A9-55C5-4BE8-AAEB-DE9A835AA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12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2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9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5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1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24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5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6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31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55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1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76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9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99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54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4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02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30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11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22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6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63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90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9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7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6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5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7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7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98A9-55C5-4BE8-AAEB-DE9A835AA7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werpoint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2325" y="3179763"/>
            <a:ext cx="109347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ib_logo_2016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0"/>
            <a:ext cx="22653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0761"/>
            <a:ext cx="8001000" cy="991809"/>
          </a:xfrm>
        </p:spPr>
        <p:txBody>
          <a:bodyPr bIns="0"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12570"/>
            <a:ext cx="8001000" cy="123371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9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werpoint-bg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0738" y="3178175"/>
            <a:ext cx="10979151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287"/>
            <a:ext cx="8229600" cy="37253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0B95B789-9F28-4078-A87F-EEC3488D55D1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owerpoint-b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9763"/>
            <a:ext cx="9144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8" y="3963988"/>
            <a:ext cx="732631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946400"/>
            <a:ext cx="2127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7199" y="1445306"/>
            <a:ext cx="3956039" cy="1336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4730761" y="1445306"/>
            <a:ext cx="3956039" cy="244148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2927" y="2869177"/>
            <a:ext cx="3680311" cy="1017611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 smtClean="0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12ABC7E6-F875-44D1-BC54-100A4D24E1E8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0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3840163" y="6245225"/>
            <a:ext cx="14541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>
            <a:spLocks noChangeArrowheads="1"/>
          </p:cNvSpPr>
          <p:nvPr userDrawn="1"/>
        </p:nvSpPr>
        <p:spPr bwMode="auto">
          <a:xfrm>
            <a:off x="3913188" y="6235700"/>
            <a:ext cx="1271587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 userDrawn="1"/>
        </p:nvSpPr>
        <p:spPr bwMode="auto">
          <a:xfrm>
            <a:off x="3786188" y="6191250"/>
            <a:ext cx="160813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0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59213" y="6300788"/>
            <a:ext cx="14255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287"/>
            <a:ext cx="8229600" cy="4378476"/>
          </a:xfrm>
        </p:spPr>
        <p:txBody>
          <a:bodyPr/>
          <a:lstStyle>
            <a:lvl1pPr marL="234000" indent="-234000">
              <a:defRPr sz="2800"/>
            </a:lvl1pPr>
            <a:lvl2pPr marL="540000" indent="-234000">
              <a:buFont typeface="Arial"/>
              <a:buChar char="•"/>
              <a:defRPr sz="2600" baseline="0"/>
            </a:lvl2pPr>
            <a:lvl3pPr marL="900000" indent="-234000">
              <a:defRPr/>
            </a:lvl3pPr>
            <a:lvl4pPr marL="1170000">
              <a:defRPr/>
            </a:lvl4pPr>
            <a:lvl5pPr marL="14112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3FF32498-6CB1-43B6-9048-898F23B39B01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22700" y="6345238"/>
            <a:ext cx="145415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3813175" y="6235700"/>
            <a:ext cx="15081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3905250" y="6337300"/>
            <a:ext cx="147161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86200" y="6281738"/>
            <a:ext cx="134461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8000" y="2006600"/>
            <a:ext cx="8128000" cy="3780000"/>
          </a:xfrm>
        </p:spPr>
        <p:txBody>
          <a:bodyPr>
            <a:normAutofit/>
          </a:bodyPr>
          <a:lstStyle>
            <a:lvl1pPr marL="177800" indent="-177800">
              <a:lnSpc>
                <a:spcPts val="2200"/>
              </a:lnSpc>
              <a:spcAft>
                <a:spcPts val="600"/>
              </a:spcAft>
              <a:buClr>
                <a:srgbClr val="00804C"/>
              </a:buClr>
              <a:buFont typeface="Arial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marL="177800" indent="-177800">
              <a:lnSpc>
                <a:spcPts val="2200"/>
              </a:lnSpc>
              <a:spcAft>
                <a:spcPts val="600"/>
              </a:spcAft>
              <a:buClr>
                <a:srgbClr val="00804C"/>
              </a:buClr>
              <a:buFont typeface="Arial"/>
              <a:buChar char="•"/>
              <a:tabLst/>
              <a:defRPr sz="1800">
                <a:solidFill>
                  <a:srgbClr val="00804C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65135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176C213-AF2D-4A1A-9E2E-E62FAECC7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859213" y="6254750"/>
            <a:ext cx="137953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8000" y="2006600"/>
            <a:ext cx="8128000" cy="377138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65135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mtClean="0"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5962B5F-A713-492E-BA00-28351B1A8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53625"/>
            <a:ext cx="8010889" cy="8550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51521" y="948229"/>
            <a:ext cx="8010889" cy="54456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914400" indent="-4572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tabLst>
                <a:tab pos="7800975" algn="l"/>
              </a:tabLs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4738" y="6481763"/>
            <a:ext cx="4492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725C311-F701-4B1F-994C-9C0003161656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03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812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508000" y="2006600"/>
            <a:ext cx="8128000" cy="378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64754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B153F99-1B0C-4E16-9268-C9C69578AA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quare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69025" y="14478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025" y="36449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9025" y="14478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9025" y="3644900"/>
            <a:ext cx="127000" cy="1979613"/>
          </a:xfrm>
          <a:prstGeom prst="rect">
            <a:avLst/>
          </a:prstGeom>
          <a:solidFill>
            <a:srgbClr val="008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53467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457200"/>
            <a:ext cx="6324600" cy="444500"/>
          </a:xfrm>
        </p:spPr>
        <p:txBody>
          <a:bodyPr anchor="b">
            <a:normAutofit/>
          </a:bodyPr>
          <a:lstStyle>
            <a:lvl1pPr>
              <a:buNone/>
              <a:defRPr sz="1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8000" y="2006600"/>
            <a:ext cx="5346700" cy="3744550"/>
          </a:xfrm>
        </p:spPr>
        <p:txBody>
          <a:bodyPr/>
          <a:lstStyle>
            <a:lvl1pPr>
              <a:defRPr>
                <a:solidFill>
                  <a:srgbClr val="009560"/>
                </a:solidFill>
              </a:defRPr>
            </a:lvl1pPr>
            <a:lvl3pPr>
              <a:buClr>
                <a:srgbClr val="009560"/>
              </a:buClr>
              <a:defRPr/>
            </a:lvl3pPr>
            <a:lvl4pPr>
              <a:buClr>
                <a:srgbClr val="009560"/>
              </a:buClr>
              <a:defRPr/>
            </a:lvl4pPr>
            <a:lvl5pPr>
              <a:buClr>
                <a:srgbClr val="0095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296000" y="3644900"/>
            <a:ext cx="2340000" cy="198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296000" y="1447800"/>
            <a:ext cx="2340000" cy="1980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6513513" y="6419850"/>
            <a:ext cx="2160587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0AF2BCF-B1C8-4213-90AF-9C00E7A67B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5619"/>
            <a:ext cx="4038600" cy="3229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5619"/>
            <a:ext cx="4038600" cy="3229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0" y="1445305"/>
            <a:ext cx="8229600" cy="11672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562057A5-ED4D-4DBB-87BC-0A017D766404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748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748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EA410D96-3E44-431B-BBAF-D85F81B22C39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1429"/>
            <a:ext cx="3618895" cy="4523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269620" y="1572381"/>
            <a:ext cx="4417180" cy="4402667"/>
          </a:xfrm>
          <a:effectLst>
            <a:outerShdw blurRad="50800" dist="38100" dir="2700000" algn="tl" rotWithShape="0">
              <a:srgbClr val="000000">
                <a:alpha val="15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8CFA67FF-56E8-4227-983E-2B51482A3D36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3652762" y="1560285"/>
            <a:ext cx="5034038" cy="3289905"/>
          </a:xfrm>
          <a:effectLst>
            <a:outerShdw blurRad="50800" dist="38100" dir="2700000" algn="tl" rotWithShape="0">
              <a:srgbClr val="000000">
                <a:alpha val="15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7200" y="1445305"/>
            <a:ext cx="2977848" cy="4529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3F3DD083-DAE9-4816-A0D2-3219136936F1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88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88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29AF815E-688D-4F9F-93C9-7CFDA6EA7263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54667"/>
            <a:ext cx="8229600" cy="4596189"/>
          </a:xfrm>
          <a:effectLst>
            <a:outerShdw blurRad="50800" dist="38100" dir="2700000" algn="tl" rotWithShape="0">
              <a:srgbClr val="000000">
                <a:alpha val="15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26163"/>
            <a:ext cx="5759752" cy="59531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276" cy="9832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4C4C4C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9560"/>
                </a:solidFill>
              </a:rPr>
              <a:t>Presentation title</a:t>
            </a:r>
          </a:p>
          <a:p>
            <a:pPr>
              <a:defRPr/>
            </a:pPr>
            <a:r>
              <a:rPr lang="en-US" b="0" dirty="0"/>
              <a:t>Classification</a:t>
            </a:r>
          </a:p>
          <a:p>
            <a:pPr>
              <a:defRPr/>
            </a:pPr>
            <a:r>
              <a:rPr lang="en-US" b="0" dirty="0"/>
              <a:t>Slide </a:t>
            </a:r>
            <a:fld id="{72B4FADA-CDEF-49B9-917F-C155722D565B}" type="slidenum">
              <a:rPr lang="en-US">
                <a:solidFill>
                  <a:srgbClr val="0095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457200" y="1354666"/>
            <a:ext cx="8229600" cy="46445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276" cy="9832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9531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9863"/>
            <a:ext cx="82296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mib_logo_2016_rgb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0"/>
            <a:ext cx="22653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6163"/>
            <a:ext cx="2133600" cy="595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009560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Presentation title</a:t>
            </a:r>
          </a:p>
          <a:p>
            <a:pPr>
              <a:defRPr/>
            </a:pPr>
            <a:r>
              <a:rPr lang="en-US" dirty="0">
                <a:solidFill>
                  <a:srgbClr val="4C4C4C"/>
                </a:solidFill>
              </a:rPr>
              <a:t>Classification</a:t>
            </a:r>
          </a:p>
          <a:p>
            <a:pPr>
              <a:defRPr/>
            </a:pPr>
            <a:r>
              <a:rPr lang="en-US" dirty="0">
                <a:solidFill>
                  <a:srgbClr val="4C4C4C"/>
                </a:solidFill>
              </a:rPr>
              <a:t>Slide </a:t>
            </a:r>
            <a:fld id="{F5F8FDDA-EBDA-4174-8E16-F78DEBF2964B}" type="slidenum">
              <a:rPr lang="en-US" b="1"/>
              <a:pPr>
                <a:defRPr/>
              </a:pPr>
              <a:t>‹#›</a:t>
            </a:fld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179388" indent="-179388" algn="l" defTabSz="457200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457200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65138" y="6296025"/>
            <a:ext cx="1524000" cy="358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500" dirty="0" smtClean="0">
                <a:solidFill>
                  <a:srgbClr val="000000"/>
                </a:solidFill>
                <a:latin typeface="Calibri"/>
              </a:rPr>
              <a:t>www.</a:t>
            </a:r>
            <a:r>
              <a:rPr lang="en-GB" sz="1500" b="1" dirty="0" smtClean="0">
                <a:solidFill>
                  <a:srgbClr val="00804C"/>
                </a:solidFill>
                <a:latin typeface="Calibri"/>
              </a:rPr>
              <a:t>mib</a:t>
            </a:r>
            <a:r>
              <a:rPr lang="en-GB" sz="1500" dirty="0" smtClean="0">
                <a:solidFill>
                  <a:srgbClr val="000000"/>
                </a:solidFill>
                <a:latin typeface="Calibri"/>
              </a:rPr>
              <a:t>.org.uk</a:t>
            </a:r>
            <a:endParaRPr lang="en-US" sz="15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Slide Number Placeholder 9"/>
          <p:cNvSpPr txBox="1">
            <a:spLocks/>
          </p:cNvSpPr>
          <p:nvPr userDrawn="1"/>
        </p:nvSpPr>
        <p:spPr>
          <a:xfrm>
            <a:off x="6526213" y="6324600"/>
            <a:ext cx="2160587" cy="360363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5439730-E2DB-4128-98F0-0FA294F9D856}" type="slidenum">
              <a:rPr lang="en-US" sz="1500" smtClean="0">
                <a:solidFill>
                  <a:srgbClr val="00804C"/>
                </a:solidFill>
                <a:ea typeface="MS PGothic" pitchFamily="34" charset="-128"/>
              </a:rPr>
              <a:pPr algn="r" eaLnBrk="1" hangingPunct="1">
                <a:defRPr/>
              </a:pPr>
              <a:t>‹#›</a:t>
            </a:fld>
            <a:endParaRPr lang="en-US" sz="1500" dirty="0" smtClean="0">
              <a:solidFill>
                <a:srgbClr val="00804C"/>
              </a:solidFill>
              <a:ea typeface="MS PGothic" pitchFamily="34" charset="-128"/>
            </a:endParaRPr>
          </a:p>
        </p:txBody>
      </p:sp>
      <p:pic>
        <p:nvPicPr>
          <p:cNvPr id="2054" name="Picture 10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-184150"/>
            <a:ext cx="1590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24"/>
          <p:cNvGrpSpPr>
            <a:grpSpLocks/>
          </p:cNvGrpSpPr>
          <p:nvPr userDrawn="1"/>
        </p:nvGrpSpPr>
        <p:grpSpPr bwMode="auto">
          <a:xfrm rot="-413425">
            <a:off x="5880100" y="5984875"/>
            <a:ext cx="2473325" cy="1116013"/>
            <a:chOff x="2051720" y="2918690"/>
            <a:chExt cx="3240360" cy="1518422"/>
          </a:xfrm>
        </p:grpSpPr>
        <p:pic>
          <p:nvPicPr>
            <p:cNvPr id="2057" name="Picture 25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368" y="2918690"/>
              <a:ext cx="3155712" cy="122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6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918691"/>
              <a:ext cx="2081335" cy="151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6" name="TextBox 12"/>
          <p:cNvSpPr txBox="1">
            <a:spLocks noChangeArrowheads="1"/>
          </p:cNvSpPr>
          <p:nvPr userDrawn="1"/>
        </p:nvSpPr>
        <p:spPr bwMode="auto">
          <a:xfrm>
            <a:off x="3870325" y="6302375"/>
            <a:ext cx="1403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1000" b="1" dirty="0" smtClean="0">
                <a:solidFill>
                  <a:srgbClr val="000000"/>
                </a:solidFill>
                <a:ea typeface="MS PGothic" pitchFamily="34" charset="-128"/>
              </a:rPr>
              <a:t>HIGHLY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5985"/>
            <a:ext cx="8001000" cy="992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Insurance Institute of Leicester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7 February 2018</a:t>
            </a:r>
            <a:endParaRPr lang="en-US" sz="2700" dirty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685800" y="3527427"/>
            <a:ext cx="8001000" cy="1233488"/>
          </a:xfrm>
        </p:spPr>
        <p:txBody>
          <a:bodyPr/>
          <a:lstStyle/>
          <a:p>
            <a:pPr eaLnBrk="1" hangingPunct="1"/>
            <a:r>
              <a:rPr lang="en-US" dirty="0" smtClean="0"/>
              <a:t>Lynne Grover-Thomson </a:t>
            </a:r>
            <a:r>
              <a:rPr lang="en-US" sz="2400" dirty="0" smtClean="0">
                <a:solidFill>
                  <a:schemeClr val="tx1"/>
                </a:solidFill>
              </a:rPr>
              <a:t>ACII</a:t>
            </a:r>
          </a:p>
          <a:p>
            <a:pPr eaLnBrk="1" hangingPunct="1"/>
            <a:r>
              <a:rPr lang="en-US" dirty="0" smtClean="0"/>
              <a:t>Sophie Horsfall </a:t>
            </a:r>
            <a:r>
              <a:rPr lang="en-US" sz="2400" dirty="0">
                <a:solidFill>
                  <a:schemeClr val="tx1"/>
                </a:solidFill>
              </a:rPr>
              <a:t>ACII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6588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endParaRPr lang="en-GB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482600" y="1184275"/>
            <a:ext cx="81280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altLang="en-US" sz="2600" dirty="0" smtClean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What are the results?</a:t>
            </a:r>
            <a:endParaRPr lang="en-US" altLang="en-US" sz="2600" dirty="0" smtClean="0">
              <a:solidFill>
                <a:srgbClr val="0095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2" name="Text Placeholder 9"/>
          <p:cNvSpPr txBox="1">
            <a:spLocks/>
          </p:cNvSpPr>
          <p:nvPr/>
        </p:nvSpPr>
        <p:spPr bwMode="auto">
          <a:xfrm>
            <a:off x="508000" y="1966913"/>
            <a:ext cx="812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400" dirty="0">
                <a:solidFill>
                  <a:srgbClr val="009560"/>
                </a:solidFill>
                <a:ea typeface="MS PGothic" pitchFamily="34" charset="-128"/>
              </a:rPr>
              <a:t>Changing uninsured driving together</a:t>
            </a: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605307" y="2554288"/>
            <a:ext cx="6181859" cy="38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Uninsured vehicles seized: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2005:	  45,000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2006:	  78,000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2007:	150,000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2008:	185,000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2009:	180,000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2010:	150,000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2011:	140,000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2012:	137,000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2013:	135,000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2014:	116,000</a:t>
            </a:r>
          </a:p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2015: 	</a:t>
            </a:r>
            <a:r>
              <a:rPr lang="en-GB" altLang="en-US" sz="1800" dirty="0" smtClean="0"/>
              <a:t>121,000</a:t>
            </a:r>
          </a:p>
          <a:p>
            <a:pPr lvl="1" defTabSz="914400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009560"/>
                </a:solidFill>
              </a:rPr>
              <a:t>2016	146,000</a:t>
            </a:r>
          </a:p>
        </p:txBody>
      </p:sp>
      <p:sp>
        <p:nvSpPr>
          <p:cNvPr id="32775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337810" y="6057900"/>
            <a:ext cx="334899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7D2E4E3A-F034-470D-9D5A-F5257C915FB0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200" dirty="0">
              <a:solidFill>
                <a:srgbClr val="0095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41" y="2737167"/>
            <a:ext cx="4590866" cy="30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0438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13" y="1277938"/>
            <a:ext cx="7002462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95375" y="1360488"/>
            <a:ext cx="518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>
                <a:solidFill>
                  <a:srgbClr val="009560"/>
                </a:solidFill>
                <a:latin typeface="+mn-lt"/>
                <a:cs typeface="Arial" charset="0"/>
              </a:rPr>
              <a:t>More than </a:t>
            </a:r>
            <a:r>
              <a:rPr lang="en-GB" sz="2600" dirty="0" smtClean="0">
                <a:solidFill>
                  <a:srgbClr val="009560"/>
                </a:solidFill>
                <a:latin typeface="+mn-lt"/>
                <a:cs typeface="Arial" charset="0"/>
              </a:rPr>
              <a:t>1.8 </a:t>
            </a:r>
            <a:r>
              <a:rPr lang="en-GB" sz="2600" dirty="0">
                <a:solidFill>
                  <a:srgbClr val="009560"/>
                </a:solidFill>
                <a:latin typeface="+mn-lt"/>
                <a:cs typeface="Arial" charset="0"/>
              </a:rPr>
              <a:t>million vehicles seized</a:t>
            </a:r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4823460" y="6057900"/>
            <a:ext cx="386334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04BE10D8-16AF-400E-A15B-F1D416634783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125" cy="470429"/>
          </a:xfrm>
        </p:spPr>
        <p:txBody>
          <a:bodyPr/>
          <a:lstStyle/>
          <a:p>
            <a:r>
              <a:rPr lang="en-GB" sz="24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81511" y="6126163"/>
            <a:ext cx="2805289" cy="595312"/>
          </a:xfrm>
        </p:spPr>
        <p:txBody>
          <a:bodyPr/>
          <a:lstStyle/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</a:p>
          <a:p>
            <a:r>
              <a:rPr lang="en-US" dirty="0"/>
              <a:t>Public Domain</a:t>
            </a:r>
          </a:p>
          <a:p>
            <a:r>
              <a:rPr lang="en-US" dirty="0"/>
              <a:t>Slide </a:t>
            </a:r>
            <a:fld id="{562057A5-ED4D-4DBB-87BC-0A017D766404}" type="slidenum">
              <a:rPr lang="en-US" smtClean="0">
                <a:solidFill>
                  <a:srgbClr val="009560"/>
                </a:solidFill>
              </a:rPr>
              <a:pPr/>
              <a:t>12</a:t>
            </a:fld>
            <a:endParaRPr lang="en-US" dirty="0">
              <a:solidFill>
                <a:srgbClr val="0095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" y="1538288"/>
            <a:ext cx="8842786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125" cy="436563"/>
          </a:xfrm>
        </p:spPr>
        <p:txBody>
          <a:bodyPr/>
          <a:lstStyle/>
          <a:p>
            <a:r>
              <a:rPr lang="en-US" sz="2400" dirty="0"/>
              <a:t>The Insurance Institute of </a:t>
            </a:r>
            <a:r>
              <a:rPr lang="en-GB" sz="2400" dirty="0">
                <a:ea typeface="MS PGothic" pitchFamily="34" charset="-128"/>
                <a:cs typeface="Arial" panose="020B0604020202020204" pitchFamily="34" charset="0"/>
              </a:rPr>
              <a:t>Leicester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57333" y="6126163"/>
            <a:ext cx="2929467" cy="595312"/>
          </a:xfrm>
        </p:spPr>
        <p:txBody>
          <a:bodyPr/>
          <a:lstStyle/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</a:p>
          <a:p>
            <a:r>
              <a:rPr lang="en-US" dirty="0"/>
              <a:t>Public Domain</a:t>
            </a:r>
          </a:p>
          <a:p>
            <a:r>
              <a:rPr lang="en-US" dirty="0"/>
              <a:t>Slide </a:t>
            </a:r>
            <a:fld id="{562057A5-ED4D-4DBB-87BC-0A017D766404}" type="slidenum">
              <a:rPr lang="en-US" smtClean="0">
                <a:solidFill>
                  <a:srgbClr val="009560"/>
                </a:solidFill>
              </a:rPr>
              <a:pPr/>
              <a:t>13</a:t>
            </a:fld>
            <a:endParaRPr lang="en-US" dirty="0">
              <a:solidFill>
                <a:srgbClr val="009560"/>
              </a:solidFill>
            </a:endParaRPr>
          </a:p>
        </p:txBody>
      </p:sp>
      <p:pic>
        <p:nvPicPr>
          <p:cNvPr id="1026" name="Picture 2" descr="Leicestersh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0" y="1368517"/>
            <a:ext cx="7660868" cy="453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3125" cy="515584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The Insurance Institute of </a:t>
            </a:r>
            <a:r>
              <a:rPr lang="en-GB" sz="2400" dirty="0">
                <a:ea typeface="MS PGothic" pitchFamily="34" charset="-128"/>
                <a:cs typeface="Arial" panose="020B0604020202020204" pitchFamily="34" charset="0"/>
              </a:rPr>
              <a:t>Leicester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10578" y="6126163"/>
            <a:ext cx="3076222" cy="595312"/>
          </a:xfrm>
        </p:spPr>
        <p:txBody>
          <a:bodyPr/>
          <a:lstStyle/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</a:p>
          <a:p>
            <a:r>
              <a:rPr lang="en-US" dirty="0"/>
              <a:t>Public Domain</a:t>
            </a:r>
          </a:p>
          <a:p>
            <a:r>
              <a:rPr lang="en-US" dirty="0"/>
              <a:t>Slide</a:t>
            </a:r>
            <a:r>
              <a:rPr lang="en-US" b="0" dirty="0" smtClean="0"/>
              <a:t> </a:t>
            </a:r>
            <a:fld id="{562057A5-ED4D-4DBB-87BC-0A017D766404}" type="slidenum">
              <a:rPr lang="en-US" smtClean="0">
                <a:solidFill>
                  <a:srgbClr val="009560"/>
                </a:solidFill>
              </a:rPr>
              <a:pPr/>
              <a:t>14</a:t>
            </a:fld>
            <a:endParaRPr lang="en-US" dirty="0">
              <a:solidFill>
                <a:srgbClr val="009560"/>
              </a:solidFill>
            </a:endParaRPr>
          </a:p>
        </p:txBody>
      </p:sp>
      <p:pic>
        <p:nvPicPr>
          <p:cNvPr id="2050" name="Picture 5" descr="Leicestersh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9" y="1344537"/>
            <a:ext cx="7650256" cy="45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14085"/>
              </p:ext>
            </p:extLst>
          </p:nvPr>
        </p:nvGraphicFramePr>
        <p:xfrm>
          <a:off x="626535" y="1092200"/>
          <a:ext cx="7893678" cy="479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8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4652010" y="6057900"/>
            <a:ext cx="403479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0D8D9B89-7D2B-427D-8D2F-2925AC075F66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51625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257165" y="6212783"/>
            <a:ext cx="37033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43F68A0-6546-4B71-99D7-D8ABB0DDF8EF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sz="1200" dirty="0">
              <a:solidFill>
                <a:srgbClr val="0095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32" y="1367380"/>
            <a:ext cx="7264957" cy="473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469">
            <a:off x="3830955" y="1153211"/>
            <a:ext cx="3538538" cy="510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70750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</a:br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endParaRPr lang="en-GB" sz="2000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08000" y="1584325"/>
            <a:ext cx="812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600" dirty="0" smtClean="0">
                <a:solidFill>
                  <a:srgbClr val="009560"/>
                </a:solidFill>
                <a:latin typeface="+mn-lt"/>
                <a:ea typeface="ＭＳ Ｐゴシック" pitchFamily="34" charset="-128"/>
              </a:rPr>
              <a:t>Uninsured Agreement </a:t>
            </a:r>
            <a:r>
              <a:rPr lang="en-GB" altLang="en-US" sz="2600" dirty="0">
                <a:solidFill>
                  <a:srgbClr val="009560"/>
                </a:solidFill>
                <a:latin typeface="+mn-lt"/>
                <a:ea typeface="ＭＳ Ｐゴシック" pitchFamily="34" charset="-128"/>
              </a:rPr>
              <a:t>2015 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508000" y="2279650"/>
            <a:ext cx="4064000" cy="377983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endParaRPr lang="en-GB" sz="1700" b="1" dirty="0" smtClean="0">
              <a:ea typeface="ＭＳ Ｐゴシック" pitchFamily="34" charset="-128"/>
              <a:cs typeface="Arial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7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n-GB" sz="1700" dirty="0" smtClean="0">
                <a:ea typeface="ＭＳ Ｐゴシック" pitchFamily="34" charset="-128"/>
                <a:cs typeface="Arial" pitchFamily="34" charset="0"/>
              </a:rPr>
              <a:t>  </a:t>
            </a:r>
          </a:p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endParaRPr lang="en-GB" sz="18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Calibri" pitchFamily="34" charset="0"/>
              <a:buNone/>
              <a:defRPr/>
            </a:pPr>
            <a:endParaRPr lang="en-GB" sz="18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6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6309360" y="6175586"/>
            <a:ext cx="283464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C0D2B55-4807-4734-8F95-EE3C580326B2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95275" y="274638"/>
            <a:ext cx="6813550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03225" y="1392238"/>
            <a:ext cx="6096000" cy="45243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Claims Handling at MIB</a:t>
            </a:r>
            <a:br>
              <a:rPr lang="en-US" sz="2400" dirty="0" smtClean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sz="2400" dirty="0">
              <a:solidFill>
                <a:srgbClr val="00956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395288" y="1844675"/>
            <a:ext cx="8280400" cy="3933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The Uninsured Drivers’ Agreement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MIB obligations – link to legal obligations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Exclusions: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Repaying insurers (subrogation)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‘Subsidiarity’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strike="sngStrike" dirty="0" smtClean="0">
                <a:ea typeface="ＭＳ Ｐゴシック" pitchFamily="34" charset="-128"/>
                <a:cs typeface="Arial" pitchFamily="34" charset="0"/>
              </a:rPr>
              <a:t>Damage to uninsured vehicles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Passengers who know …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Litigation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Recovery from uninsured driver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097780" y="6057900"/>
            <a:ext cx="35890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D707D072-940B-4466-A9E3-518F8B2852D1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9413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527050" y="1700213"/>
            <a:ext cx="6421438" cy="39163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The Untraced Drivers’ Agreement 2017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Inquisitorial system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MIB investigates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Police report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Medical records – A&amp;E often revealing</a:t>
            </a:r>
          </a:p>
          <a:p>
            <a:pPr marL="889000" lvl="3" indent="-342900" fontAlgn="auto">
              <a:spcAft>
                <a:spcPts val="0"/>
              </a:spcAft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Interviews / statements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Property damage – yes but …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Reporting to Police 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Claimant obliged to assist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Disputes – arbitration system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Contribution to </a:t>
            </a:r>
            <a:r>
              <a:rPr lang="en-US" sz="2400" smtClean="0">
                <a:ea typeface="ＭＳ Ｐゴシック" pitchFamily="34" charset="-128"/>
                <a:cs typeface="Arial" pitchFamily="34" charset="0"/>
              </a:rPr>
              <a:t>legal costs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mtClean="0">
                <a:ea typeface="ＭＳ Ｐゴシック" pitchFamily="34" charset="-128"/>
                <a:cs typeface="Arial" pitchFamily="34" charset="0"/>
              </a:rPr>
              <a:t>Cameron –v- Hussain</a:t>
            </a: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95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527050" y="1222375"/>
            <a:ext cx="6096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Claims Handling at MIB</a:t>
            </a:r>
            <a:br>
              <a:rPr lang="en-US" sz="2400" dirty="0" smtClean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sz="2400" dirty="0">
              <a:solidFill>
                <a:srgbClr val="00956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869180" y="6057900"/>
            <a:ext cx="38176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89AD9660-CEB2-4621-A7B1-1BE77614FB55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9100" cy="982662"/>
          </a:xfrm>
        </p:spPr>
        <p:txBody>
          <a:bodyPr/>
          <a:lstStyle/>
          <a:p>
            <a:pPr eaLnBrk="1" hangingPunct="1"/>
            <a: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sp>
        <p:nvSpPr>
          <p:cNvPr id="5" name="Title 7"/>
          <p:cNvSpPr>
            <a:spLocks noGrp="1"/>
          </p:cNvSpPr>
          <p:nvPr>
            <p:ph idx="1"/>
          </p:nvPr>
        </p:nvSpPr>
        <p:spPr>
          <a:xfrm>
            <a:off x="457200" y="1560513"/>
            <a:ext cx="8229600" cy="4378325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en-GB" sz="2600" dirty="0" smtClean="0"/>
              <a:t>MIB </a:t>
            </a:r>
            <a:r>
              <a:rPr lang="en-GB" sz="2600" dirty="0"/>
              <a:t>– ‘a brief history</a:t>
            </a:r>
            <a:r>
              <a:rPr lang="en-GB" sz="2600" dirty="0" smtClean="0"/>
              <a:t>’</a:t>
            </a:r>
          </a:p>
          <a:p>
            <a:pPr lvl="1"/>
            <a:r>
              <a:rPr lang="en-GB" sz="2400" dirty="0" smtClean="0"/>
              <a:t>How MIB assists other areas of the insurance industry</a:t>
            </a:r>
            <a:endParaRPr lang="en-GB" sz="2400" dirty="0"/>
          </a:p>
          <a:p>
            <a:r>
              <a:rPr lang="en-GB" sz="2600" dirty="0" smtClean="0"/>
              <a:t>Current costs and challenges of uninsured driving</a:t>
            </a:r>
          </a:p>
          <a:p>
            <a:r>
              <a:rPr lang="en-GB" sz="2600" dirty="0" smtClean="0"/>
              <a:t>Public awareness and working with the police</a:t>
            </a:r>
          </a:p>
          <a:p>
            <a:pPr lvl="0"/>
            <a:r>
              <a:rPr lang="en-GB" sz="2600" dirty="0" smtClean="0"/>
              <a:t>New agreements with the government</a:t>
            </a:r>
          </a:p>
          <a:p>
            <a:pPr lvl="0"/>
            <a:r>
              <a:rPr lang="en-GB" sz="2600" dirty="0" smtClean="0"/>
              <a:t>Current areas of focus and challenge</a:t>
            </a:r>
          </a:p>
          <a:p>
            <a:pPr lvl="1"/>
            <a:r>
              <a:rPr lang="en-GB" sz="2400" dirty="0" smtClean="0"/>
              <a:t>Vnuk, the impact of a Slovenian tractor on motor insurance in the UK</a:t>
            </a:r>
          </a:p>
          <a:p>
            <a:pPr lvl="1"/>
            <a:r>
              <a:rPr lang="en-GB" sz="2400" dirty="0"/>
              <a:t>Other cases having an </a:t>
            </a:r>
            <a:r>
              <a:rPr lang="en-GB" sz="2400" dirty="0" smtClean="0"/>
              <a:t>impact</a:t>
            </a:r>
          </a:p>
          <a:p>
            <a:pPr lvl="1"/>
            <a:r>
              <a:rPr lang="en-GB" sz="2400" dirty="0" smtClean="0"/>
              <a:t>Research </a:t>
            </a:r>
            <a:r>
              <a:rPr lang="en-GB" sz="2400" dirty="0"/>
              <a:t>into ‘hit and run’ </a:t>
            </a:r>
            <a:r>
              <a:rPr lang="en-GB" sz="2400" dirty="0" smtClean="0"/>
              <a:t>accidents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26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497830" y="6115050"/>
            <a:ext cx="3154680" cy="53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B0741B-5DED-41CD-8F12-EB86AC88272B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9413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527050" y="1700213"/>
            <a:ext cx="6421438" cy="391636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95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527050" y="1222375"/>
            <a:ext cx="6096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956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Recovery of PD XS claims from claimant’s insurer</a:t>
            </a:r>
            <a:endParaRPr lang="en-US" sz="2400" dirty="0">
              <a:solidFill>
                <a:srgbClr val="00956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869180" y="6057900"/>
            <a:ext cx="381762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89AD9660-CEB2-4621-A7B1-1BE77614FB55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520" y="2080259"/>
            <a:ext cx="7635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Article 75 was changed in 2017 to enable MIB to recover claims for policy xs from the claimants own motor insurer: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Claims received at MIB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1</a:t>
            </a:r>
            <a:r>
              <a:rPr lang="en-US" sz="2400" baseline="30000" dirty="0" smtClean="0">
                <a:ea typeface="ＭＳ Ｐゴシック" pitchFamily="34" charset="-128"/>
              </a:rPr>
              <a:t>st</a:t>
            </a:r>
            <a:r>
              <a:rPr lang="en-US" sz="2400" dirty="0" smtClean="0">
                <a:ea typeface="ＭＳ Ｐゴシック" pitchFamily="34" charset="-128"/>
              </a:rPr>
              <a:t> May untraced agreement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1</a:t>
            </a:r>
            <a:r>
              <a:rPr lang="en-US" sz="2400" baseline="30000" dirty="0" smtClean="0">
                <a:ea typeface="ＭＳ Ｐゴシック" pitchFamily="34" charset="-128"/>
              </a:rPr>
              <a:t>st</a:t>
            </a:r>
            <a:r>
              <a:rPr lang="en-US" sz="2400" dirty="0" smtClean="0">
                <a:ea typeface="ＭＳ Ｐゴシック" pitchFamily="34" charset="-128"/>
              </a:rPr>
              <a:t> August uninsured agreement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ＭＳ Ｐゴシック" pitchFamily="34" charset="-128"/>
              </a:rPr>
              <a:t>We will also recover any associated legal costs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4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idx="1"/>
          </p:nvPr>
        </p:nvSpPr>
        <p:spPr>
          <a:xfrm>
            <a:off x="457200" y="1560513"/>
            <a:ext cx="8229600" cy="4378325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70000"/>
              </a:lnSpc>
              <a:buClr>
                <a:srgbClr val="009560"/>
              </a:buClr>
              <a:buFontTx/>
              <a:buChar char="•"/>
              <a:defRPr/>
            </a:pPr>
            <a:r>
              <a:rPr lang="en-GB" sz="2400" dirty="0"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GB" sz="2400" dirty="0" smtClean="0">
                <a:ea typeface="ＭＳ Ｐゴシック" pitchFamily="34" charset="-128"/>
                <a:cs typeface="Arial" pitchFamily="34" charset="0"/>
              </a:rPr>
              <a:t>Question?</a:t>
            </a:r>
            <a:endParaRPr lang="en-GB" sz="15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24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r>
              <a:rPr lang="en-GB" sz="2400" dirty="0" smtClean="0">
                <a:ea typeface="ＭＳ Ｐゴシック" pitchFamily="34" charset="-128"/>
                <a:cs typeface="Arial" pitchFamily="34" charset="0"/>
              </a:rPr>
              <a:t>The scope of …</a:t>
            </a:r>
            <a:endParaRPr lang="en-GB" sz="2400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endParaRPr lang="en-GB" sz="24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r>
              <a:rPr lang="en-GB" sz="2400" dirty="0" smtClean="0">
                <a:ea typeface="ＭＳ Ｐゴシック" pitchFamily="34" charset="-128"/>
                <a:cs typeface="Arial" pitchFamily="34" charset="0"/>
              </a:rPr>
              <a:t>“Each member state shall … ensure that civil liability in respect of </a:t>
            </a:r>
            <a:r>
              <a:rPr lang="en-GB" sz="2400" b="1" u="sng" dirty="0" smtClean="0">
                <a:ea typeface="ＭＳ Ｐゴシック" pitchFamily="34" charset="-128"/>
                <a:cs typeface="Arial" pitchFamily="34" charset="0"/>
              </a:rPr>
              <a:t>the use of vehicles </a:t>
            </a:r>
            <a:r>
              <a:rPr lang="en-GB" sz="2400" dirty="0" smtClean="0">
                <a:ea typeface="ＭＳ Ｐゴシック" pitchFamily="34" charset="-128"/>
                <a:cs typeface="Arial" pitchFamily="34" charset="0"/>
              </a:rPr>
              <a:t>… is covered by insurance”</a:t>
            </a:r>
          </a:p>
          <a:p>
            <a:pPr marL="0" indent="0" eaLnBrk="1" hangingPunct="1">
              <a:buClr>
                <a:srgbClr val="009560"/>
              </a:buClr>
              <a:buFont typeface="Calibri" panose="020F0502020204030204" pitchFamily="34" charset="0"/>
              <a:buNone/>
              <a:defRPr/>
            </a:pPr>
            <a:r>
              <a:rPr lang="en-GB" sz="1800" i="1" dirty="0" smtClean="0">
                <a:ea typeface="ＭＳ Ｐゴシック" pitchFamily="34" charset="-128"/>
                <a:cs typeface="Arial" pitchFamily="34" charset="0"/>
              </a:rPr>
              <a:t>[now Art 3 MID 2009]</a:t>
            </a:r>
            <a:endParaRPr lang="en-GB" sz="1800" i="1" dirty="0">
              <a:ea typeface="ＭＳ Ｐゴシック" pitchFamily="34" charset="-128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26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177790" y="6057900"/>
            <a:ext cx="350901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  <a:endParaRPr lang="en-US" sz="1200" dirty="0" smtClean="0">
              <a:solidFill>
                <a:srgbClr val="4C4C4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B0741B-5DED-41CD-8F12-EB86AC88272B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</p:spTree>
    <p:extLst>
      <p:ext uri="{BB962C8B-B14F-4D97-AF65-F5344CB8AC3E}">
        <p14:creationId xmlns:p14="http://schemas.microsoft.com/office/powerpoint/2010/main" val="3715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3588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47675" y="1511658"/>
            <a:ext cx="8128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600" dirty="0" smtClean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Legislative background</a:t>
            </a:r>
            <a:br>
              <a:rPr lang="en-US" altLang="en-US" sz="2600" dirty="0" smtClean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 smtClean="0">
              <a:solidFill>
                <a:srgbClr val="00956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08000" y="2254250"/>
            <a:ext cx="8128000" cy="3851275"/>
          </a:xfrm>
        </p:spPr>
        <p:txBody>
          <a:bodyPr/>
          <a:lstStyle/>
          <a:p>
            <a:pPr marL="342900" indent="-342900" eaLnBrk="1" hangingPunct="1"/>
            <a:r>
              <a:rPr lang="en-US" altLang="en-US" sz="2000" dirty="0" smtClean="0">
                <a:ea typeface="MS PGothic" pitchFamily="34" charset="-128"/>
                <a:cs typeface="Arial" panose="020B0604020202020204" pitchFamily="34" charset="0"/>
              </a:rPr>
              <a:t>“a person must not use a vehicle </a:t>
            </a:r>
            <a:r>
              <a:rPr lang="en-US" altLang="en-US" sz="2000" u="sng" dirty="0" smtClean="0">
                <a:ea typeface="MS PGothic" pitchFamily="34" charset="-128"/>
                <a:cs typeface="Arial" panose="020B0604020202020204" pitchFamily="34" charset="0"/>
              </a:rPr>
              <a:t>on a road or other public place </a:t>
            </a:r>
            <a:r>
              <a:rPr lang="en-US" altLang="en-US" sz="2000" dirty="0" smtClean="0">
                <a:ea typeface="MS PGothic" pitchFamily="34" charset="-128"/>
                <a:cs typeface="Arial" panose="020B0604020202020204" pitchFamily="34" charset="0"/>
              </a:rPr>
              <a:t>…” (s143 RTA 1988)</a:t>
            </a:r>
          </a:p>
          <a:p>
            <a:pPr marL="342900" indent="-342900" eaLnBrk="1" hangingPunct="1"/>
            <a:r>
              <a:rPr lang="en-US" altLang="en-US" sz="2000" dirty="0">
                <a:solidFill>
                  <a:srgbClr val="0070C0"/>
                </a:solidFill>
                <a:ea typeface="MS PGothic" pitchFamily="34" charset="-128"/>
                <a:cs typeface="Arial" panose="020B0604020202020204" pitchFamily="34" charset="0"/>
              </a:rPr>
              <a:t>Member states required to have compulsory insurance in respect of the use of vehicles normally based in its territory (Article 3</a:t>
            </a:r>
            <a:r>
              <a:rPr lang="en-US" altLang="en-US" sz="2000" dirty="0" smtClean="0">
                <a:solidFill>
                  <a:srgbClr val="0070C0"/>
                </a:solidFill>
                <a:ea typeface="MS PGothic" pitchFamily="34" charset="-128"/>
                <a:cs typeface="Arial" panose="020B0604020202020204" pitchFamily="34" charset="0"/>
              </a:rPr>
              <a:t>)</a:t>
            </a:r>
          </a:p>
          <a:p>
            <a:pPr marL="342900" indent="-342900" eaLnBrk="1" hangingPunct="1"/>
            <a:r>
              <a:rPr lang="en-US" altLang="en-US" sz="2000" dirty="0" smtClean="0">
                <a:ea typeface="MS PGothic" pitchFamily="34" charset="-128"/>
                <a:cs typeface="Arial" panose="020B0604020202020204" pitchFamily="34" charset="0"/>
              </a:rPr>
              <a:t>“Motor vehicle means … a mechanically propelled vehicle </a:t>
            </a:r>
            <a:r>
              <a:rPr lang="en-US" altLang="en-US" sz="2000" u="sng" dirty="0" smtClean="0">
                <a:ea typeface="MS PGothic" pitchFamily="34" charset="-128"/>
                <a:cs typeface="Arial" panose="020B0604020202020204" pitchFamily="34" charset="0"/>
              </a:rPr>
              <a:t>intended or adapted for use on roads</a:t>
            </a:r>
            <a:r>
              <a:rPr lang="en-US" altLang="en-US" sz="2000" dirty="0" smtClean="0">
                <a:ea typeface="MS PGothic" pitchFamily="34" charset="-128"/>
                <a:cs typeface="Arial" panose="020B0604020202020204" pitchFamily="34" charset="0"/>
              </a:rPr>
              <a:t>” (s185 RTA 1988)</a:t>
            </a:r>
          </a:p>
          <a:p>
            <a:pPr marL="342900" indent="-342900" eaLnBrk="1" hangingPunct="1"/>
            <a:r>
              <a:rPr lang="en-US" altLang="en-US" sz="2000" dirty="0">
                <a:solidFill>
                  <a:srgbClr val="0070C0"/>
                </a:solidFill>
                <a:ea typeface="MS PGothic" pitchFamily="34" charset="-128"/>
                <a:cs typeface="Arial" panose="020B0604020202020204" pitchFamily="34" charset="0"/>
              </a:rPr>
              <a:t>“Vehicle means any motor vehicle intended for travel on land and propelled by mechanical power but not running on rails, and any trailer whether or not coupled” (Article 1.1)</a:t>
            </a:r>
          </a:p>
          <a:p>
            <a:pPr marL="342900" indent="-342900" eaLnBrk="1" hangingPunct="1"/>
            <a:endParaRPr lang="en-US" altLang="en-US" dirty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710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383530" y="6057900"/>
            <a:ext cx="330327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C9AF1718-40EE-483D-96E6-BE921C71D301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15150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1693863"/>
            <a:ext cx="2625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4484688"/>
            <a:ext cx="26527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713" y="2738438"/>
            <a:ext cx="2614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450" y="4357688"/>
            <a:ext cx="259715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913" y="1257300"/>
            <a:ext cx="216376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656580" y="6176168"/>
            <a:ext cx="321310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C00B3098-A03B-43E9-BE38-4DF8C8AD83AE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200" dirty="0">
              <a:solidFill>
                <a:srgbClr val="0095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942" y="1907823"/>
            <a:ext cx="2575924" cy="1908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937760" y="6057900"/>
            <a:ext cx="374904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1EE68D0F-8767-4360-8BBD-0C561903C4BA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200" dirty="0">
              <a:solidFill>
                <a:srgbClr val="0095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257300"/>
            <a:ext cx="4762500" cy="4857750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</p:spTree>
    <p:extLst>
      <p:ext uri="{BB962C8B-B14F-4D97-AF65-F5344CB8AC3E}">
        <p14:creationId xmlns:p14="http://schemas.microsoft.com/office/powerpoint/2010/main" val="15920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08000" y="1744663"/>
            <a:ext cx="8128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600" dirty="0" smtClean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Concerns/fixes</a:t>
            </a:r>
            <a:r>
              <a:rPr lang="en-US" altLang="en-US" sz="2600" dirty="0" smtClean="0">
                <a:latin typeface="+mn-lt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2600" dirty="0" smtClean="0">
                <a:latin typeface="+mn-lt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 smtClean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8800" y="2486024"/>
            <a:ext cx="8128000" cy="3571875"/>
          </a:xfrm>
        </p:spPr>
        <p:txBody>
          <a:bodyPr/>
          <a:lstStyle/>
          <a:p>
            <a:pPr marL="342900" indent="-342900" eaLnBrk="1" hangingPunct="1"/>
            <a:r>
              <a:rPr lang="en-GB" altLang="en-US" sz="22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Enforcement - public message</a:t>
            </a:r>
          </a:p>
          <a:p>
            <a:pPr marL="342900" indent="-342900" eaLnBrk="1" hangingPunct="1"/>
            <a:r>
              <a:rPr lang="en-GB" altLang="en-US" sz="22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Fraud</a:t>
            </a:r>
          </a:p>
          <a:p>
            <a:pPr marL="342900" indent="-342900" eaLnBrk="1" hangingPunct="1"/>
            <a:r>
              <a:rPr lang="en-GB" altLang="en-US" sz="22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Motor sport and other risks</a:t>
            </a:r>
          </a:p>
          <a:p>
            <a:pPr marL="342900" indent="-342900" eaLnBrk="1" hangingPunct="1"/>
            <a:r>
              <a:rPr lang="en-GB" altLang="en-US" sz="22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The Directive</a:t>
            </a:r>
          </a:p>
          <a:p>
            <a:pPr marL="701675" lvl="2" indent="-342900" eaLnBrk="1" hangingPunct="1"/>
            <a:r>
              <a:rPr lang="en-GB" altLang="en-US" sz="20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The “Inception impact assessment”</a:t>
            </a:r>
          </a:p>
          <a:p>
            <a:pPr marL="701675" lvl="2" indent="-342900" eaLnBrk="1" hangingPunct="1"/>
            <a:r>
              <a:rPr lang="en-GB" altLang="en-US" sz="20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The ‘in traffic’ solution</a:t>
            </a:r>
          </a:p>
          <a:p>
            <a:pPr marL="701675" lvl="2" indent="-342900" eaLnBrk="1" hangingPunct="1"/>
            <a:r>
              <a:rPr lang="en-GB" altLang="en-US" sz="20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“areas where the public has access”</a:t>
            </a:r>
          </a:p>
          <a:p>
            <a:pPr marL="341313" indent="-342900" eaLnBrk="1" hangingPunct="1"/>
            <a:r>
              <a:rPr lang="en-GB" altLang="en-US" sz="2200" dirty="0" smtClean="0">
                <a:latin typeface="+mj-lt"/>
                <a:ea typeface="MS PGothic" pitchFamily="34" charset="-128"/>
                <a:cs typeface="Arial" panose="020B0604020202020204" pitchFamily="34" charset="0"/>
              </a:rPr>
              <a:t>REFIT – the last chance?</a:t>
            </a:r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497830" y="6057900"/>
            <a:ext cx="318897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8C79EF-B477-474F-812E-2D38669C27D9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347187">
            <a:off x="-571127" y="4154910"/>
            <a:ext cx="689599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BREXIT</a:t>
            </a:r>
          </a:p>
        </p:txBody>
      </p:sp>
    </p:spTree>
    <p:extLst>
      <p:ext uri="{BB962C8B-B14F-4D97-AF65-F5344CB8AC3E}">
        <p14:creationId xmlns:p14="http://schemas.microsoft.com/office/powerpoint/2010/main" val="3385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2028937"/>
            <a:ext cx="6987540" cy="391302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lvl="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Rodrigues de Andrade v </a:t>
            </a:r>
            <a:r>
              <a:rPr lang="en-US" altLang="en-US" dirty="0" err="1" smtClean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Dalvador</a:t>
            </a:r>
            <a:r>
              <a:rPr lang="en-US" altLang="en-US" dirty="0" smtClean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 &amp; </a:t>
            </a:r>
            <a:r>
              <a:rPr lang="en-US" altLang="en-US" dirty="0" err="1" smtClean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Ors</a:t>
            </a:r>
            <a:endParaRPr lang="en-US" altLang="en-US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989320" y="6126163"/>
            <a:ext cx="2697480" cy="595312"/>
          </a:xfrm>
        </p:spPr>
        <p:txBody>
          <a:bodyPr/>
          <a:lstStyle/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defRPr/>
            </a:pPr>
            <a:r>
              <a:rPr lang="en-US" b="0" dirty="0" smtClean="0"/>
              <a:t>Public Domain</a:t>
            </a:r>
          </a:p>
          <a:p>
            <a:pPr>
              <a:defRPr/>
            </a:pPr>
            <a:r>
              <a:rPr lang="en-US" b="0" dirty="0" smtClean="0"/>
              <a:t>Slide </a:t>
            </a:r>
            <a:fld id="{562057A5-ED4D-4DBB-87BC-0A017D766404}" type="slidenum">
              <a:rPr lang="en-US" smtClean="0">
                <a:solidFill>
                  <a:srgbClr val="00956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956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</p:spTree>
    <p:extLst>
      <p:ext uri="{BB962C8B-B14F-4D97-AF65-F5344CB8AC3E}">
        <p14:creationId xmlns:p14="http://schemas.microsoft.com/office/powerpoint/2010/main" val="4255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dirty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And finally …</a:t>
            </a:r>
          </a:p>
          <a:p>
            <a:r>
              <a:rPr lang="en-GB" sz="2400" dirty="0" smtClean="0"/>
              <a:t>R </a:t>
            </a:r>
            <a:r>
              <a:rPr lang="en-GB" sz="2400" dirty="0"/>
              <a:t>&amp; S Pilling v UKI [2017</a:t>
            </a:r>
            <a:r>
              <a:rPr lang="en-GB" sz="2400" dirty="0" smtClean="0"/>
              <a:t>]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000" dirty="0" smtClean="0"/>
              <a:t>“I </a:t>
            </a:r>
            <a:r>
              <a:rPr lang="en-GB" sz="2000" dirty="0"/>
              <a:t>consider that it follows that the repair of a car, … is “use” of the car within … the RTA, being an activity </a:t>
            </a:r>
            <a:r>
              <a:rPr lang="en-GB" sz="2000" u="sng" dirty="0"/>
              <a:t>consistent with its normal </a:t>
            </a:r>
            <a:r>
              <a:rPr lang="en-GB" sz="2000" u="sng" dirty="0" smtClean="0"/>
              <a:t>function</a:t>
            </a:r>
            <a:r>
              <a:rPr lang="en-GB" sz="2000" dirty="0" smtClean="0"/>
              <a:t>”  MR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909310" y="6126163"/>
            <a:ext cx="2777490" cy="595312"/>
          </a:xfrm>
        </p:spPr>
        <p:txBody>
          <a:bodyPr/>
          <a:lstStyle/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</a:p>
          <a:p>
            <a:r>
              <a:rPr lang="en-US" dirty="0"/>
              <a:t>Public </a:t>
            </a:r>
            <a:r>
              <a:rPr lang="en-US" dirty="0" smtClean="0"/>
              <a:t>Domain</a:t>
            </a:r>
            <a:endParaRPr lang="en-US" b="0" dirty="0" smtClean="0"/>
          </a:p>
          <a:p>
            <a:pPr>
              <a:defRPr/>
            </a:pPr>
            <a:r>
              <a:rPr lang="en-US" b="0" dirty="0" smtClean="0"/>
              <a:t>Slide </a:t>
            </a:r>
            <a:fld id="{3FF32498-6CB1-43B6-9048-898F23B39B01}" type="slidenum">
              <a:rPr lang="en-US" smtClean="0">
                <a:solidFill>
                  <a:srgbClr val="00956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956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14977" b="4974"/>
          <a:stretch/>
        </p:blipFill>
        <p:spPr>
          <a:xfrm>
            <a:off x="4888088" y="1572382"/>
            <a:ext cx="3798711" cy="3597929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</p:spTree>
    <p:extLst>
      <p:ext uri="{BB962C8B-B14F-4D97-AF65-F5344CB8AC3E}">
        <p14:creationId xmlns:p14="http://schemas.microsoft.com/office/powerpoint/2010/main" val="34670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887462"/>
            <a:ext cx="7219244" cy="59531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“Let’s hope we get paid enough to cover the Fixed Penalty Notice!”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06440" y="6206489"/>
            <a:ext cx="2880360" cy="514985"/>
          </a:xfrm>
        </p:spPr>
        <p:txBody>
          <a:bodyPr/>
          <a:lstStyle/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  <a:endParaRPr lang="en-US" dirty="0" smtClean="0">
              <a:solidFill>
                <a:srgbClr val="009560"/>
              </a:solidFill>
            </a:endParaRPr>
          </a:p>
          <a:p>
            <a:r>
              <a:rPr lang="en-US" dirty="0"/>
              <a:t>Public Domain</a:t>
            </a:r>
            <a:endParaRPr lang="en-US" b="0" dirty="0"/>
          </a:p>
          <a:p>
            <a:pPr>
              <a:defRPr/>
            </a:pPr>
            <a:r>
              <a:rPr lang="en-US" b="0" dirty="0"/>
              <a:t>Slide </a:t>
            </a:r>
            <a:fld id="{3FF32498-6CB1-43B6-9048-898F23B39B01}" type="slidenum">
              <a:rPr lang="en-US">
                <a:solidFill>
                  <a:srgbClr val="00956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9560"/>
              </a:solidFill>
            </a:endParaRPr>
          </a:p>
          <a:p>
            <a:endParaRPr lang="en-US" dirty="0">
              <a:solidFill>
                <a:srgbClr val="009560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" b="5231"/>
          <a:stretch>
            <a:fillRect/>
          </a:stretch>
        </p:blipFill>
        <p:spPr>
          <a:xfrm>
            <a:off x="457200" y="1257300"/>
            <a:ext cx="8229600" cy="4596189"/>
          </a:xfr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</p:spTree>
    <p:extLst>
      <p:ext uri="{BB962C8B-B14F-4D97-AF65-F5344CB8AC3E}">
        <p14:creationId xmlns:p14="http://schemas.microsoft.com/office/powerpoint/2010/main" val="23033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225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08000" y="1744663"/>
            <a:ext cx="8128000" cy="5334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600" smtClean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Other </a:t>
            </a:r>
            <a:r>
              <a:rPr lang="en-US" altLang="en-US" sz="2600" dirty="0" smtClean="0">
                <a:solidFill>
                  <a:srgbClr val="00956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challenges</a:t>
            </a:r>
            <a:r>
              <a:rPr lang="en-US" altLang="en-US" sz="2600" dirty="0" smtClean="0">
                <a:latin typeface="+mn-lt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2600" dirty="0" smtClean="0">
                <a:latin typeface="+mn-lt"/>
                <a:ea typeface="ＭＳ Ｐゴシック" pitchFamily="34" charset="-128"/>
                <a:cs typeface="Arial" pitchFamily="34" charset="0"/>
              </a:rPr>
            </a:br>
            <a:endParaRPr lang="en-US" altLang="en-US" sz="2600" dirty="0" smtClean="0">
              <a:latin typeface="+mn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58800" y="2486024"/>
            <a:ext cx="8128000" cy="3429354"/>
          </a:xfrm>
        </p:spPr>
        <p:txBody>
          <a:bodyPr/>
          <a:lstStyle/>
          <a:p>
            <a:pPr marL="342900" indent="-342900" eaLnBrk="1" hangingPunct="1"/>
            <a:r>
              <a:rPr lang="en-GB" altLang="en-US" sz="2400" dirty="0" smtClean="0">
                <a:ea typeface="MS PGothic" pitchFamily="34" charset="-128"/>
                <a:cs typeface="Arial" panose="020B0604020202020204" pitchFamily="34" charset="0"/>
              </a:rPr>
              <a:t>University of Leicester research</a:t>
            </a:r>
          </a:p>
          <a:p>
            <a:pPr marL="342900" indent="-342900" eaLnBrk="1" hangingPunct="1"/>
            <a:r>
              <a:rPr lang="en-GB" altLang="en-US" sz="2400" dirty="0" smtClean="0">
                <a:ea typeface="MS PGothic" pitchFamily="34" charset="-128"/>
                <a:cs typeface="Arial" panose="020B0604020202020204" pitchFamily="34" charset="0"/>
              </a:rPr>
              <a:t>RoadPeace JR</a:t>
            </a:r>
          </a:p>
          <a:p>
            <a:pPr marL="342900" indent="-342900" eaLnBrk="1" hangingPunct="1"/>
            <a:r>
              <a:rPr lang="en-GB" altLang="en-US" sz="2400" dirty="0" smtClean="0">
                <a:ea typeface="MS PGothic" pitchFamily="34" charset="-128"/>
                <a:cs typeface="Arial" panose="020B0604020202020204" pitchFamily="34" charset="0"/>
              </a:rPr>
              <a:t>And for uninsured driving …</a:t>
            </a:r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189220" y="6057900"/>
            <a:ext cx="349758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Public 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Slide </a:t>
            </a:r>
            <a:fld id="{4F8C79EF-B477-474F-812E-2D38669C27D9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6663" cy="982662"/>
          </a:xfrm>
        </p:spPr>
        <p:txBody>
          <a:bodyPr/>
          <a:lstStyle/>
          <a:p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endParaRPr lang="en-GB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938" y="1974850"/>
            <a:ext cx="4084637" cy="2709863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303520" y="6126163"/>
            <a:ext cx="3383280" cy="59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</a:p>
          <a:p>
            <a:r>
              <a:rPr lang="en-US" dirty="0" smtClean="0">
                <a:solidFill>
                  <a:srgbClr val="4C4C4C"/>
                </a:solidFill>
              </a:rPr>
              <a:t>Public Domain</a:t>
            </a:r>
          </a:p>
          <a:p>
            <a:r>
              <a:rPr lang="en-US" dirty="0" smtClean="0">
                <a:solidFill>
                  <a:srgbClr val="4C4C4C"/>
                </a:solidFill>
              </a:rPr>
              <a:t>Slide </a:t>
            </a:r>
            <a:fld id="{23B6A08B-A34E-4C0C-92B4-D09D09C3091E}" type="slidenum">
              <a:rPr lang="en-US">
                <a:solidFill>
                  <a:srgbClr val="009560"/>
                </a:solidFill>
              </a:rPr>
              <a:pPr/>
              <a:t>3</a:t>
            </a:fld>
            <a:endParaRPr lang="en-US" dirty="0">
              <a:solidFill>
                <a:srgbClr val="0095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575" y="2987675"/>
            <a:ext cx="382428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77340" y="3200083"/>
            <a:ext cx="5759752" cy="59531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9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The Insurance Institute of </a:t>
            </a:r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Leicester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737860" y="6126163"/>
            <a:ext cx="2948940" cy="595312"/>
          </a:xfrm>
        </p:spPr>
        <p:txBody>
          <a:bodyPr/>
          <a:lstStyle/>
          <a:p>
            <a:r>
              <a:rPr lang="en-US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defRPr/>
            </a:pPr>
            <a:r>
              <a:rPr lang="en-US" b="0" dirty="0" smtClean="0"/>
              <a:t>Public Domain</a:t>
            </a:r>
          </a:p>
          <a:p>
            <a:pPr>
              <a:defRPr/>
            </a:pPr>
            <a:r>
              <a:rPr lang="en-US" b="0" dirty="0" smtClean="0"/>
              <a:t>Slide </a:t>
            </a:r>
            <a:fld id="{72B4FADA-CDEF-49B9-917F-C155722D565B}" type="slidenum">
              <a:rPr lang="en-US" smtClean="0">
                <a:solidFill>
                  <a:srgbClr val="00956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14325" y="274638"/>
            <a:ext cx="6735763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br>
              <a:rPr lang="en-GB" sz="2000" dirty="0">
                <a:ea typeface="MS PGothic" pitchFamily="34" charset="-128"/>
                <a:cs typeface="Arial" panose="020B0604020202020204" pitchFamily="34" charset="0"/>
              </a:rPr>
            </a:br>
            <a: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7347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7200" y="1444625"/>
            <a:ext cx="3956050" cy="1336675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200" b="1" dirty="0" smtClean="0">
                <a:solidFill>
                  <a:srgbClr val="009560"/>
                </a:solidFill>
              </a:rPr>
              <a:t>Lynne Grover-Thomson ACII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</a:pPr>
            <a:r>
              <a:rPr lang="en-GB" sz="2200" b="1" dirty="0" smtClean="0">
                <a:solidFill>
                  <a:srgbClr val="009560"/>
                </a:solidFill>
              </a:rPr>
              <a:t>Sophie Horsfall ACII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Text Placeholder 4"/>
          <p:cNvSpPr>
            <a:spLocks noGrp="1"/>
          </p:cNvSpPr>
          <p:nvPr>
            <p:ph type="body" sz="half" idx="12"/>
          </p:nvPr>
        </p:nvSpPr>
        <p:spPr>
          <a:xfrm>
            <a:off x="4730750" y="1444625"/>
            <a:ext cx="3956050" cy="24415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Motor Insurers’ Bureau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Linford Wood House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6-12 Capital Drive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Milton Keynes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MK14 6XT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Tel: 01908 830001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www.mib.org.uk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9" name="Text Placeholder 5"/>
          <p:cNvSpPr>
            <a:spLocks noGrp="1"/>
          </p:cNvSpPr>
          <p:nvPr>
            <p:ph type="body" sz="half" idx="13"/>
          </p:nvPr>
        </p:nvSpPr>
        <p:spPr>
          <a:xfrm>
            <a:off x="733425" y="2868613"/>
            <a:ext cx="3679825" cy="10175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facebook.com/driveinsured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twitter.com/driveInsured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youtube.com/driveinsured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7225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endParaRPr lang="en-GB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937760" y="6057900"/>
            <a:ext cx="374904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1EE68D0F-8767-4360-8BBD-0C561903C4BA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200" dirty="0">
              <a:solidFill>
                <a:srgbClr val="00956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504950"/>
            <a:ext cx="56245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457200" y="328613"/>
            <a:ext cx="7458075" cy="831850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GB" sz="2000" dirty="0" smtClean="0">
                <a:ea typeface="MS PGothic" pitchFamily="34" charset="-128"/>
                <a:cs typeface="Arial" panose="020B0604020202020204" pitchFamily="34" charset="0"/>
              </a:rPr>
            </a:br>
            <a:endParaRPr lang="en-US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976313" y="1428750"/>
            <a:ext cx="6938962" cy="4486275"/>
            <a:chOff x="899592" y="692696"/>
            <a:chExt cx="7128792" cy="4655293"/>
          </a:xfrm>
        </p:grpSpPr>
        <p:pic>
          <p:nvPicPr>
            <p:cNvPr id="10" name="Picture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697" y="2439714"/>
              <a:ext cx="5248884" cy="2908275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</p:pic>
        <p:grpSp>
          <p:nvGrpSpPr>
            <p:cNvPr id="27655" name="Group 12"/>
            <p:cNvGrpSpPr>
              <a:grpSpLocks/>
            </p:cNvGrpSpPr>
            <p:nvPr/>
          </p:nvGrpSpPr>
          <p:grpSpPr bwMode="auto">
            <a:xfrm>
              <a:off x="5743925" y="1196752"/>
              <a:ext cx="2284459" cy="2108644"/>
              <a:chOff x="5455893" y="548680"/>
              <a:chExt cx="1924419" cy="1801786"/>
            </a:xfrm>
          </p:grpSpPr>
          <p:pic>
            <p:nvPicPr>
              <p:cNvPr id="18" name="Picture 17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5893" y="548680"/>
                <a:ext cx="1924419" cy="1801786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</p:pic>
          <p:sp>
            <p:nvSpPr>
              <p:cNvPr id="19" name="Oval 18"/>
              <p:cNvSpPr/>
              <p:nvPr/>
            </p:nvSpPr>
            <p:spPr>
              <a:xfrm>
                <a:off x="5455893" y="548680"/>
                <a:ext cx="1924419" cy="1801786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 smtClean="0">
                    <a:solidFill>
                      <a:srgbClr val="009560"/>
                    </a:solidFill>
                    <a:cs typeface="Arial" pitchFamily="34" charset="0"/>
                  </a:rPr>
                  <a:t>Provide first class outsourced services for cross-industry data asset management</a:t>
                </a:r>
                <a:endParaRPr lang="en-GB" sz="1300" b="1" dirty="0">
                  <a:solidFill>
                    <a:srgbClr val="00956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656" name="Group 13"/>
            <p:cNvGrpSpPr>
              <a:grpSpLocks/>
            </p:cNvGrpSpPr>
            <p:nvPr/>
          </p:nvGrpSpPr>
          <p:grpSpPr bwMode="auto">
            <a:xfrm>
              <a:off x="3328871" y="692696"/>
              <a:ext cx="2266190" cy="2155666"/>
              <a:chOff x="5211765" y="495605"/>
              <a:chExt cx="2030536" cy="1891034"/>
            </a:xfrm>
          </p:grpSpPr>
          <p:pic>
            <p:nvPicPr>
              <p:cNvPr id="16" name="Picture 15"/>
              <p:cNvPicPr/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1765" y="495605"/>
                <a:ext cx="2030536" cy="1891034"/>
              </a:xfrm>
              <a:prstGeom prst="ellipse">
                <a:avLst/>
              </a:prstGeom>
              <a:ln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5211765" y="540229"/>
                <a:ext cx="2030536" cy="1801786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significantly reduce the levels and impact of uninsured and untraced driving in the UK</a:t>
                </a:r>
              </a:p>
            </p:txBody>
          </p:sp>
        </p:grpSp>
        <p:grpSp>
          <p:nvGrpSpPr>
            <p:cNvPr id="27657" name="Group 14"/>
            <p:cNvGrpSpPr>
              <a:grpSpLocks/>
            </p:cNvGrpSpPr>
            <p:nvPr/>
          </p:nvGrpSpPr>
          <p:grpSpPr bwMode="auto">
            <a:xfrm>
              <a:off x="899592" y="1522493"/>
              <a:ext cx="2134135" cy="1978515"/>
              <a:chOff x="1501761" y="548680"/>
              <a:chExt cx="1918111" cy="1782903"/>
            </a:xfrm>
          </p:grpSpPr>
          <p:pic>
            <p:nvPicPr>
              <p:cNvPr id="14" name="Picture 13"/>
              <p:cNvPicPr/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01761" y="548680"/>
                <a:ext cx="1918111" cy="1782903"/>
              </a:xfrm>
              <a:prstGeom prst="ellipse">
                <a:avLst/>
              </a:prstGeom>
              <a:ln>
                <a:noFill/>
              </a:ln>
            </p:spPr>
          </p:pic>
          <p:sp>
            <p:nvSpPr>
              <p:cNvPr id="15" name="Oval 14"/>
              <p:cNvSpPr/>
              <p:nvPr/>
            </p:nvSpPr>
            <p:spPr>
              <a:xfrm>
                <a:off x="1501761" y="548680"/>
                <a:ext cx="1918111" cy="1782903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 w="6350">
                <a:noFill/>
              </a:ln>
              <a:effectLst>
                <a:innerShdw blurRad="63500" dist="50800" dir="81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300" b="1" dirty="0">
                    <a:solidFill>
                      <a:srgbClr val="009560"/>
                    </a:solidFill>
                    <a:cs typeface="Arial" pitchFamily="34" charset="0"/>
                  </a:rPr>
                  <a:t>To compensate victims of uninsured and untraced drivers fairly and promptly</a:t>
                </a:r>
                <a:endParaRPr lang="en-GB" sz="1300" b="1" dirty="0">
                  <a:solidFill>
                    <a:srgbClr val="009560"/>
                  </a:solidFill>
                  <a:ea typeface="Cambria"/>
                  <a:cs typeface="Arial" pitchFamily="34" charset="0"/>
                </a:endParaRPr>
              </a:p>
            </p:txBody>
          </p:sp>
        </p:grpSp>
      </p:grpSp>
      <p:sp>
        <p:nvSpPr>
          <p:cNvPr id="2765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777740" y="6057900"/>
            <a:ext cx="390906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B5509E19-90B6-412A-9E2A-20D14DEF5788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20" name="Title 7"/>
          <p:cNvSpPr txBox="1">
            <a:spLocks/>
          </p:cNvSpPr>
          <p:nvPr/>
        </p:nvSpPr>
        <p:spPr bwMode="auto">
          <a:xfrm>
            <a:off x="457200" y="1213453"/>
            <a:ext cx="27908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2600" dirty="0" smtClean="0">
                <a:solidFill>
                  <a:srgbClr val="009560"/>
                </a:solidFill>
                <a:latin typeface="+mn-lt"/>
              </a:rPr>
              <a:t>Our Mission</a:t>
            </a:r>
            <a:endParaRPr lang="en-US" sz="2600" dirty="0">
              <a:solidFill>
                <a:srgbClr val="0095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77"/>
          <p:cNvGrpSpPr>
            <a:grpSpLocks/>
          </p:cNvGrpSpPr>
          <p:nvPr/>
        </p:nvGrpSpPr>
        <p:grpSpPr bwMode="auto">
          <a:xfrm>
            <a:off x="314325" y="574675"/>
            <a:ext cx="8440738" cy="6040438"/>
            <a:chOff x="388938" y="1201738"/>
            <a:chExt cx="8440098" cy="6090073"/>
          </a:xfrm>
        </p:grpSpPr>
        <p:sp>
          <p:nvSpPr>
            <p:cNvPr id="179" name="Rectangle 178"/>
            <p:cNvSpPr/>
            <p:nvPr/>
          </p:nvSpPr>
          <p:spPr>
            <a:xfrm>
              <a:off x="6295578" y="3292049"/>
              <a:ext cx="2533458" cy="22247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0" name="Title 7"/>
            <p:cNvSpPr txBox="1">
              <a:spLocks/>
            </p:cNvSpPr>
            <p:nvPr/>
          </p:nvSpPr>
          <p:spPr bwMode="auto">
            <a:xfrm>
              <a:off x="457196" y="1248154"/>
              <a:ext cx="2790613" cy="53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sz="2600" dirty="0">
                  <a:solidFill>
                    <a:srgbClr val="009560"/>
                  </a:solidFill>
                  <a:latin typeface="+mn-lt"/>
                </a:rPr>
                <a:t>MIB Services</a:t>
              </a:r>
              <a:endParaRPr lang="en-US" sz="2600" dirty="0">
                <a:solidFill>
                  <a:srgbClr val="009560"/>
                </a:solidFill>
                <a:latin typeface="+mn-lt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1044526" y="2362133"/>
              <a:ext cx="6546354" cy="0"/>
            </a:xfrm>
            <a:prstGeom prst="line">
              <a:avLst/>
            </a:prstGeom>
            <a:ln w="28575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1025478" y="3072775"/>
              <a:ext cx="6350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4262144" y="2128454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>
              <a:off x="1046113" y="2360532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itle 7"/>
            <p:cNvSpPr txBox="1">
              <a:spLocks/>
            </p:cNvSpPr>
            <p:nvPr/>
          </p:nvSpPr>
          <p:spPr bwMode="auto">
            <a:xfrm>
              <a:off x="6382883" y="2583009"/>
              <a:ext cx="2406468" cy="33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Non MIB Managed </a:t>
              </a:r>
            </a:p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Services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sp>
          <p:nvSpPr>
            <p:cNvPr id="186" name="Title 7"/>
            <p:cNvSpPr txBox="1">
              <a:spLocks/>
            </p:cNvSpPr>
            <p:nvPr/>
          </p:nvSpPr>
          <p:spPr bwMode="auto">
            <a:xfrm>
              <a:off x="2569998" y="2565402"/>
              <a:ext cx="1211171" cy="4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MIB Claim </a:t>
              </a:r>
              <a:br>
                <a:rPr lang="en-GB" altLang="en-US" sz="1600" dirty="0">
                  <a:solidFill>
                    <a:srgbClr val="009560"/>
                  </a:solidFill>
                  <a:latin typeface="+mn-lt"/>
                </a:rPr>
              </a:b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Services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sp>
          <p:nvSpPr>
            <p:cNvPr id="187" name="Title 7"/>
            <p:cNvSpPr txBox="1">
              <a:spLocks/>
            </p:cNvSpPr>
            <p:nvPr/>
          </p:nvSpPr>
          <p:spPr bwMode="auto">
            <a:xfrm>
              <a:off x="4478028" y="2571804"/>
              <a:ext cx="1708020" cy="492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MIB Non-Claim </a:t>
              </a:r>
              <a:br>
                <a:rPr lang="en-GB" altLang="en-US" sz="1600" dirty="0">
                  <a:solidFill>
                    <a:srgbClr val="009560"/>
                  </a:solidFill>
                  <a:latin typeface="+mn-lt"/>
                </a:rPr>
              </a:b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Services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600257" y="3293650"/>
              <a:ext cx="1547695" cy="3998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852502" y="3272843"/>
              <a:ext cx="2593778" cy="26312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5312990" y="3067973"/>
              <a:ext cx="6350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690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3397250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2" name="Rectangle 44"/>
            <p:cNvSpPr>
              <a:spLocks noChangeArrowheads="1"/>
            </p:cNvSpPr>
            <p:nvPr/>
          </p:nvSpPr>
          <p:spPr bwMode="auto">
            <a:xfrm>
              <a:off x="2076323" y="3392884"/>
              <a:ext cx="858772" cy="55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National Guarantee Fund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2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00" y="4044950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" name="Rectangle 44"/>
            <p:cNvSpPr>
              <a:spLocks noChangeArrowheads="1"/>
            </p:cNvSpPr>
            <p:nvPr/>
          </p:nvSpPr>
          <p:spPr bwMode="auto">
            <a:xfrm>
              <a:off x="2063624" y="4087521"/>
              <a:ext cx="857185" cy="40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UK Green Card Bureau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4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13" y="4697413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6" name="Rectangle 44"/>
            <p:cNvSpPr>
              <a:spLocks noChangeArrowheads="1"/>
            </p:cNvSpPr>
            <p:nvPr/>
          </p:nvSpPr>
          <p:spPr bwMode="auto">
            <a:xfrm>
              <a:off x="2062036" y="4692526"/>
              <a:ext cx="857185" cy="55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 smtClean="0">
                  <a:solidFill>
                    <a:srgbClr val="009560"/>
                  </a:solidFill>
                  <a:latin typeface="+mn-lt"/>
                </a:rPr>
                <a:t>UK Information Centre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6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5346700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8" name="Rectangle 44"/>
            <p:cNvSpPr>
              <a:spLocks noChangeArrowheads="1"/>
            </p:cNvSpPr>
            <p:nvPr/>
          </p:nvSpPr>
          <p:spPr bwMode="auto">
            <a:xfrm>
              <a:off x="1968381" y="5342348"/>
              <a:ext cx="1082593" cy="55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UK Compensation Body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698" name="Picture 3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263" y="3351213"/>
              <a:ext cx="110490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99" name="Rectangle 44"/>
            <p:cNvSpPr>
              <a:spLocks noChangeArrowheads="1"/>
            </p:cNvSpPr>
            <p:nvPr/>
          </p:nvSpPr>
          <p:spPr bwMode="auto">
            <a:xfrm>
              <a:off x="3273425" y="3322638"/>
              <a:ext cx="1028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8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b="1" dirty="0">
                  <a:solidFill>
                    <a:srgbClr val="009560"/>
                  </a:solidFill>
                  <a:latin typeface="Arial" panose="020B0604020202020204" pitchFamily="34" charset="0"/>
                  <a:ea typeface="MS PGothic" pitchFamily="34" charset="-128"/>
                </a:rPr>
                <a:t>Uninsured Drivers Agreement</a:t>
              </a:r>
              <a:endParaRPr lang="en-US" altLang="en-US" sz="700" b="1" dirty="0">
                <a:solidFill>
                  <a:srgbClr val="00956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pic>
          <p:nvPicPr>
            <p:cNvPr id="28700" name="Picture 3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8" y="3651250"/>
              <a:ext cx="1103312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01" name="Rectangle 44"/>
            <p:cNvSpPr>
              <a:spLocks noChangeArrowheads="1"/>
            </p:cNvSpPr>
            <p:nvPr/>
          </p:nvSpPr>
          <p:spPr bwMode="auto">
            <a:xfrm>
              <a:off x="3271838" y="3625850"/>
              <a:ext cx="10271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8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700" b="1" dirty="0">
                  <a:solidFill>
                    <a:srgbClr val="009560"/>
                  </a:solidFill>
                  <a:latin typeface="Arial" panose="020B0604020202020204" pitchFamily="34" charset="0"/>
                  <a:ea typeface="MS PGothic" pitchFamily="34" charset="-128"/>
                </a:rPr>
                <a:t>Untraced Drivers Agreement</a:t>
              </a:r>
              <a:endParaRPr lang="en-US" altLang="en-US" sz="700" b="1" dirty="0">
                <a:solidFill>
                  <a:srgbClr val="00956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cxnSp>
          <p:nvCxnSpPr>
            <p:cNvPr id="203" name="Straight Connector 6164"/>
            <p:cNvCxnSpPr/>
            <p:nvPr/>
          </p:nvCxnSpPr>
          <p:spPr>
            <a:xfrm>
              <a:off x="3050974" y="3498520"/>
              <a:ext cx="0" cy="254486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6167"/>
            <p:cNvCxnSpPr/>
            <p:nvPr/>
          </p:nvCxnSpPr>
          <p:spPr>
            <a:xfrm>
              <a:off x="3014464" y="3632966"/>
              <a:ext cx="49209" cy="0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55736" y="3501721"/>
              <a:ext cx="184136" cy="0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057324" y="3759408"/>
              <a:ext cx="185723" cy="0"/>
            </a:xfrm>
            <a:prstGeom prst="line">
              <a:avLst/>
            </a:prstGeom>
            <a:ln w="6350">
              <a:solidFill>
                <a:srgbClr val="0095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706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288" y="3341688"/>
              <a:ext cx="10160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7" name="Picture 3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8" y="4670425"/>
              <a:ext cx="1016000" cy="57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8" name="Picture 40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13" y="4875213"/>
              <a:ext cx="882650" cy="16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09" name="Picture 4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3460750"/>
              <a:ext cx="874712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10" name="Picture 3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017963"/>
              <a:ext cx="1016000" cy="57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11" name="Rectangle 44"/>
            <p:cNvSpPr>
              <a:spLocks noChangeArrowheads="1"/>
            </p:cNvSpPr>
            <p:nvPr/>
          </p:nvSpPr>
          <p:spPr bwMode="auto">
            <a:xfrm>
              <a:off x="4857750" y="4195763"/>
              <a:ext cx="10350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8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000" b="1" dirty="0">
                  <a:solidFill>
                    <a:srgbClr val="009560"/>
                  </a:solidFill>
                  <a:latin typeface="Arial" panose="020B0604020202020204" pitchFamily="34" charset="0"/>
                  <a:ea typeface="MS PGothic" pitchFamily="34" charset="-128"/>
                </a:rPr>
                <a:t>askCUE.co.uk</a:t>
              </a:r>
              <a:endParaRPr lang="en-US" altLang="en-US" sz="1000" b="1" dirty="0">
                <a:solidFill>
                  <a:srgbClr val="00956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>
              <a:off x="7587705" y="3072775"/>
              <a:ext cx="6350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>
              <a:off x="3109707" y="3055169"/>
              <a:ext cx="4763" cy="217674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>
              <a:off x="393701" y="3298452"/>
              <a:ext cx="1293714" cy="26376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95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16" name="Title 7"/>
            <p:cNvSpPr txBox="1">
              <a:spLocks/>
            </p:cNvSpPr>
            <p:nvPr/>
          </p:nvSpPr>
          <p:spPr bwMode="auto">
            <a:xfrm>
              <a:off x="388938" y="2587810"/>
              <a:ext cx="1333399" cy="4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600" dirty="0">
                  <a:solidFill>
                    <a:srgbClr val="009560"/>
                  </a:solidFill>
                  <a:latin typeface="+mn-lt"/>
                </a:rPr>
                <a:t>Uninsured Driving</a:t>
              </a:r>
              <a:endParaRPr lang="en-US" altLang="en-US" sz="1600" dirty="0">
                <a:solidFill>
                  <a:srgbClr val="009560"/>
                </a:solidFill>
                <a:latin typeface="+mn-lt"/>
              </a:endParaRPr>
            </a:p>
          </p:txBody>
        </p:sp>
        <p:cxnSp>
          <p:nvCxnSpPr>
            <p:cNvPr id="217" name="Straight Arrow Connector 216"/>
            <p:cNvCxnSpPr/>
            <p:nvPr/>
          </p:nvCxnSpPr>
          <p:spPr>
            <a:xfrm>
              <a:off x="3123994" y="2360532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5309815" y="2386141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>
              <a:off x="7590880" y="2360532"/>
              <a:ext cx="0" cy="249685"/>
            </a:xfrm>
            <a:prstGeom prst="straightConnector1">
              <a:avLst/>
            </a:prstGeom>
            <a:ln>
              <a:solidFill>
                <a:srgbClr val="0095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719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3487738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1" name="Rectangle 44"/>
            <p:cNvSpPr>
              <a:spLocks noChangeArrowheads="1"/>
            </p:cNvSpPr>
            <p:nvPr/>
          </p:nvSpPr>
          <p:spPr bwMode="auto">
            <a:xfrm>
              <a:off x="636569" y="3541734"/>
              <a:ext cx="784166" cy="40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Police Services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721" name="Picture 3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38" y="4262438"/>
              <a:ext cx="9937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3" name="Rectangle 44"/>
            <p:cNvSpPr>
              <a:spLocks noChangeArrowheads="1"/>
            </p:cNvSpPr>
            <p:nvPr/>
          </p:nvSpPr>
          <p:spPr bwMode="auto">
            <a:xfrm>
              <a:off x="696890" y="4332403"/>
              <a:ext cx="695272" cy="40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Police Helpline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723" name="Picture 3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38" y="5019675"/>
              <a:ext cx="993775" cy="73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" name="Rectangle 44"/>
            <p:cNvSpPr>
              <a:spLocks noChangeArrowheads="1"/>
            </p:cNvSpPr>
            <p:nvPr/>
          </p:nvSpPr>
          <p:spPr bwMode="auto">
            <a:xfrm>
              <a:off x="561963" y="5019038"/>
              <a:ext cx="985762" cy="707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1000" b="1" dirty="0">
                  <a:solidFill>
                    <a:srgbClr val="009560"/>
                  </a:solidFill>
                  <a:latin typeface="+mn-lt"/>
                </a:rPr>
                <a:t>Continuous Insurance Enforcement (CIE)</a:t>
              </a:r>
              <a:endParaRPr lang="en-US" altLang="en-US" sz="1000" b="1" dirty="0">
                <a:solidFill>
                  <a:srgbClr val="009560"/>
                </a:solidFill>
                <a:latin typeface="+mn-lt"/>
              </a:endParaRPr>
            </a:p>
          </p:txBody>
        </p:sp>
        <p:pic>
          <p:nvPicPr>
            <p:cNvPr id="28725" name="Picture 6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580" y="4503737"/>
              <a:ext cx="2081213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6" name="Picture 6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175" y="3976688"/>
              <a:ext cx="12160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7" name="Picture 6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3414713"/>
              <a:ext cx="19256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8" name="Picture 59" descr="C:\Users\DJenkins\AppData\Local\Microsoft\Windows\Temporary Internet Files\Content.Outlook\TAG4TEZ3\MedCo 2 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031" y="4832350"/>
              <a:ext cx="15049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9" name="Picture 3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5307013"/>
              <a:ext cx="10160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730" name="Picture 61" descr="C:\Users\nparrott\AppData\Local\Microsoft\Windows\Temporary Internet Files\Content.Outlook\FW0K0RH5\NCD_Logo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263" y="5341938"/>
              <a:ext cx="94932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31" name="Group 3"/>
            <p:cNvGrpSpPr>
              <a:grpSpLocks/>
            </p:cNvGrpSpPr>
            <p:nvPr/>
          </p:nvGrpSpPr>
          <p:grpSpPr bwMode="auto">
            <a:xfrm>
              <a:off x="3660775" y="1201738"/>
              <a:ext cx="1174750" cy="947737"/>
              <a:chOff x="0" y="0"/>
              <a:chExt cx="1174435" cy="948367"/>
            </a:xfrm>
          </p:grpSpPr>
          <p:pic>
            <p:nvPicPr>
              <p:cNvPr id="28732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74435" cy="948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28733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3" y="177193"/>
                <a:ext cx="1081129" cy="530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98" y="5323874"/>
            <a:ext cx="971550" cy="673817"/>
          </a:xfrm>
          <a:prstGeom prst="rect">
            <a:avLst/>
          </a:prstGeom>
          <a:noFill/>
          <a:ln w="12700" cap="rnd" cmpd="thickThin">
            <a:solidFill>
              <a:srgbClr val="00956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198" y="6077549"/>
            <a:ext cx="1012772" cy="486528"/>
          </a:xfrm>
          <a:prstGeom prst="rect">
            <a:avLst/>
          </a:prstGeom>
          <a:noFill/>
          <a:ln w="9525" cap="rnd">
            <a:solidFill>
              <a:srgbClr val="00956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7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403725" y="6067037"/>
            <a:ext cx="4618036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9560"/>
                </a:solidFill>
              </a:rPr>
              <a:t>The Insurance Institute of Leicester</a:t>
            </a:r>
          </a:p>
          <a:p>
            <a:r>
              <a:rPr lang="en-US" dirty="0" smtClean="0">
                <a:solidFill>
                  <a:srgbClr val="4C4C4C"/>
                </a:solidFill>
              </a:rPr>
              <a:t>Public </a:t>
            </a:r>
            <a:r>
              <a:rPr lang="en-US" dirty="0">
                <a:solidFill>
                  <a:srgbClr val="4C4C4C"/>
                </a:solidFill>
              </a:rPr>
              <a:t>Domain</a:t>
            </a:r>
          </a:p>
          <a:p>
            <a:r>
              <a:rPr lang="en-US" dirty="0">
                <a:solidFill>
                  <a:srgbClr val="4C4C4C"/>
                </a:solidFill>
              </a:rPr>
              <a:t>Slide </a:t>
            </a:r>
            <a:fld id="{7610A767-7FB6-426E-AD63-030BA15624CD}" type="slidenum">
              <a:rPr lang="en-US">
                <a:solidFill>
                  <a:srgbClr val="009560"/>
                </a:solidFill>
              </a:rPr>
              <a:pPr/>
              <a:t>6</a:t>
            </a:fld>
            <a:endParaRPr lang="en-US" dirty="0">
              <a:solidFill>
                <a:srgbClr val="0095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 descr="Z:\COMMS 2014\Rachel\Catalogue of Slides\Uninisured Driving in Numbers 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1819275"/>
            <a:ext cx="34671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281144" y="274638"/>
            <a:ext cx="729917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endParaRPr lang="en-GB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312738" y="2063976"/>
            <a:ext cx="8221662" cy="4078288"/>
          </a:xfrm>
          <a:extLst/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Total cost of uninsured motoring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: 	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	£400 million </a:t>
            </a:r>
            <a:endParaRPr lang="en-GB" altLang="en-US" sz="2400" b="1" dirty="0">
              <a:solidFill>
                <a:srgbClr val="00000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Total UK vehicles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:							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39.2 million </a:t>
            </a:r>
            <a:endParaRPr lang="en-GB" altLang="en-US" sz="2400" b="1" dirty="0">
              <a:solidFill>
                <a:srgbClr val="00000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Number of uninsured vehicles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:  			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1 million </a:t>
            </a:r>
            <a:endParaRPr lang="en-GB" altLang="en-US" sz="2400" b="1" dirty="0">
              <a:solidFill>
                <a:srgbClr val="00000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Injured 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victims:	 						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29,000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GB" altLang="en-US" sz="2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Deaths: 									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120</a:t>
            </a:r>
            <a:endParaRPr lang="en-GB" altLang="en-US" sz="2400" b="1" dirty="0">
              <a:solidFill>
                <a:srgbClr val="000000"/>
              </a:solidFill>
              <a:latin typeface="+mn-lt"/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altLang="en-US" sz="17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281143" y="1241939"/>
            <a:ext cx="5505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9560"/>
                </a:solidFill>
                <a:ea typeface="MS PGothic" pitchFamily="34" charset="-128"/>
              </a:rPr>
              <a:t>Uninsured driving in numbers</a:t>
            </a:r>
            <a:endParaRPr lang="en-US" altLang="en-US" dirty="0">
              <a:solidFill>
                <a:srgbClr val="009560"/>
              </a:solidFill>
              <a:ea typeface="MS PGothic" pitchFamily="34" charset="-128"/>
            </a:endParaRPr>
          </a:p>
        </p:txBody>
      </p:sp>
      <p:sp>
        <p:nvSpPr>
          <p:cNvPr id="29702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5067300" y="6057900"/>
            <a:ext cx="361950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862B3BFB-4B87-4CCE-BF87-1922A12BC2B6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9100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endParaRPr lang="en-GB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7"/>
          <p:cNvSpPr>
            <a:spLocks noGrp="1"/>
          </p:cNvSpPr>
          <p:nvPr>
            <p:ph idx="1"/>
          </p:nvPr>
        </p:nvSpPr>
        <p:spPr>
          <a:xfrm>
            <a:off x="457200" y="2294607"/>
            <a:ext cx="8229600" cy="357815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800" dirty="0" smtClean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  <a:cs typeface="Arial" pitchFamily="34" charset="0"/>
              </a:rPr>
              <a:t>Launched in June 2011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9560"/>
              </a:buClr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  <a:cs typeface="Arial" pitchFamily="34" charset="0"/>
              </a:rPr>
              <a:t>3 million letters issued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altLang="en-US" sz="2400" dirty="0">
                <a:ea typeface="ＭＳ Ｐゴシック" pitchFamily="34" charset="-128"/>
                <a:cs typeface="Arial" pitchFamily="34" charset="0"/>
              </a:rPr>
              <a:t>More than 135,000 successful prosecutions in court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ea typeface="ＭＳ Ｐゴシック" pitchFamily="34" charset="-128"/>
                <a:cs typeface="Arial" pitchFamily="34" charset="0"/>
              </a:rPr>
              <a:t>More than 900,000 Fixed Penalty Notices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altLang="en-US" sz="2600" dirty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606290" y="6057900"/>
            <a:ext cx="408051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4FB0741B-5DED-41CD-8F12-EB86AC88272B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200" dirty="0">
              <a:solidFill>
                <a:srgbClr val="009560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550013" y="1373211"/>
            <a:ext cx="6404579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sz="2600" dirty="0">
                <a:solidFill>
                  <a:srgbClr val="009560"/>
                </a:solidFill>
                <a:latin typeface="+mn-lt"/>
              </a:rPr>
              <a:t>Continuous Insurance Enforcement (CIE)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870" y="1976866"/>
            <a:ext cx="2515967" cy="39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23063" cy="982662"/>
          </a:xfrm>
        </p:spPr>
        <p:txBody>
          <a:bodyPr/>
          <a:lstStyle/>
          <a:p>
            <a:pPr eaLnBrk="1" hangingPunct="1"/>
            <a:r>
              <a:rPr lang="en-GB" sz="2000" dirty="0">
                <a:ea typeface="MS PGothic" pitchFamily="34" charset="-128"/>
                <a:cs typeface="Arial" panose="020B0604020202020204" pitchFamily="34" charset="0"/>
              </a:rPr>
              <a:t>The Insurance Institute of Leicester</a:t>
            </a:r>
            <a:endParaRPr lang="en-GB" sz="2000" dirty="0" smtClean="0"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77838" y="1130658"/>
            <a:ext cx="81280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2600" dirty="0" smtClean="0">
                <a:solidFill>
                  <a:srgbClr val="009560"/>
                </a:solidFill>
                <a:ea typeface="ＭＳ Ｐゴシック" pitchFamily="34" charset="-128"/>
                <a:cs typeface="Arial" pitchFamily="34" charset="0"/>
              </a:rPr>
              <a:t>What are the results?</a:t>
            </a:r>
            <a:endParaRPr lang="en-US" altLang="en-US" sz="2600" dirty="0" smtClean="0">
              <a:solidFill>
                <a:srgbClr val="00956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8" name="Text Placeholder 9"/>
          <p:cNvSpPr txBox="1">
            <a:spLocks/>
          </p:cNvSpPr>
          <p:nvPr/>
        </p:nvSpPr>
        <p:spPr bwMode="auto">
          <a:xfrm>
            <a:off x="508000" y="1976866"/>
            <a:ext cx="5499894" cy="44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Calibri" panose="020F0502020204030204" pitchFamily="34" charset="0"/>
              <a:buNone/>
            </a:pPr>
            <a:r>
              <a:rPr lang="en-US" altLang="en-US" sz="1600" dirty="0">
                <a:solidFill>
                  <a:srgbClr val="009560"/>
                </a:solidFill>
                <a:ea typeface="MS PGothic" pitchFamily="34" charset="-128"/>
              </a:rPr>
              <a:t>Police Helpline total enquiries</a:t>
            </a:r>
            <a:r>
              <a:rPr lang="en-US" altLang="en-US" sz="1600" dirty="0" smtClean="0">
                <a:solidFill>
                  <a:srgbClr val="009560"/>
                </a:solidFill>
                <a:ea typeface="MS PGothic" pitchFamily="34" charset="-128"/>
              </a:rPr>
              <a:t>:</a:t>
            </a: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2013:	195,000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2014: 	127,000*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ea typeface="MS PGothic" pitchFamily="34" charset="-128"/>
              </a:rPr>
              <a:t>2015:	</a:t>
            </a:r>
            <a:r>
              <a:rPr lang="en-US" altLang="en-US" sz="1600" dirty="0" smtClean="0">
                <a:ea typeface="MS PGothic" pitchFamily="34" charset="-128"/>
              </a:rPr>
              <a:t>132,000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 smtClean="0">
                <a:ea typeface="MS PGothic" pitchFamily="34" charset="-128"/>
              </a:rPr>
              <a:t>2016:	132,000</a:t>
            </a: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dirty="0" smtClean="0">
                <a:ea typeface="MS PGothic" pitchFamily="34" charset="-128"/>
              </a:rPr>
              <a:t>Sun-Thurs</a:t>
            </a:r>
            <a:r>
              <a:rPr lang="en-US" altLang="en-US" sz="1600" dirty="0">
                <a:ea typeface="MS PGothic" pitchFamily="34" charset="-128"/>
              </a:rPr>
              <a:t>: 7am-2am; Fri-Sat: </a:t>
            </a:r>
            <a:r>
              <a:rPr lang="en-US" altLang="en-US" sz="1600" dirty="0" smtClean="0">
                <a:ea typeface="MS PGothic" pitchFamily="34" charset="-128"/>
              </a:rPr>
              <a:t>7am-3am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 smtClean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 smtClean="0"/>
              <a:t>	“</a:t>
            </a:r>
            <a:r>
              <a:rPr lang="en-GB" sz="1600" dirty="0"/>
              <a:t>The MIB are a key partner, for the Police service, in tackling uninsured driving. The Police Helpline and MIB assisted officers in seizing over 146,000 vehicles in 2016, an increase of over 20% on 2015, which was invaluable in improving road safety and tackling criminality”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altLang="en-US" sz="1600" b="1" dirty="0">
                <a:ea typeface="MS PGothic" pitchFamily="34" charset="-128"/>
              </a:rPr>
              <a:t>	Anthony Bangham </a:t>
            </a:r>
            <a:r>
              <a:rPr lang="en-GB" altLang="en-US" sz="1600" dirty="0">
                <a:ea typeface="MS PGothic" pitchFamily="34" charset="-128"/>
              </a:rPr>
              <a:t>- </a:t>
            </a:r>
            <a:r>
              <a:rPr lang="en-GB" sz="1600" dirty="0"/>
              <a:t>National Police Chiefs Council (NPCC) lead for Roads Policing</a:t>
            </a: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 smtClean="0"/>
              <a:t>	</a:t>
            </a: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 smtClean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600" dirty="0" smtClean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1600" dirty="0">
              <a:ea typeface="MS PGothic" pitchFamily="34" charset="-128"/>
            </a:endParaRPr>
          </a:p>
        </p:txBody>
      </p:sp>
      <p:sp>
        <p:nvSpPr>
          <p:cNvPr id="3175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4514850" y="6057900"/>
            <a:ext cx="4171950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8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solidFill>
                  <a:srgbClr val="009560"/>
                </a:solidFill>
              </a:rPr>
              <a:t>The Insurance Institute of Leicester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4C4C4C"/>
                </a:solidFill>
              </a:rPr>
              <a:t>Public </a:t>
            </a:r>
            <a:r>
              <a:rPr lang="en-US" sz="1200" dirty="0">
                <a:solidFill>
                  <a:srgbClr val="4C4C4C"/>
                </a:solidFill>
              </a:rPr>
              <a:t>Domain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4C4C4C"/>
                </a:solidFill>
              </a:rPr>
              <a:t>Slide </a:t>
            </a:r>
            <a:fld id="{99421ED5-5CD4-452C-8EB6-C96B196B6EC1}" type="slidenum">
              <a:rPr lang="en-US" sz="1200">
                <a:solidFill>
                  <a:srgbClr val="00956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200" dirty="0">
              <a:solidFill>
                <a:srgbClr val="009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MIB Powerpoint template</Template>
  <TotalTime>7912</TotalTime>
  <Words>1104</Words>
  <Application>Microsoft Office PowerPoint</Application>
  <PresentationFormat>On-screen Show (4:3)</PresentationFormat>
  <Paragraphs>303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MIB Powerpoint template</vt:lpstr>
      <vt:lpstr>Custom Design</vt:lpstr>
      <vt:lpstr>  The Insurance Institute of Leicester 7 February 2018</vt:lpstr>
      <vt:lpstr>The Insurance Institute of Leicester</vt:lpstr>
      <vt:lpstr>The Insurance Institute of Leicester</vt:lpstr>
      <vt:lpstr>The Insurance Institute of Leicester</vt:lpstr>
      <vt:lpstr>The Insurance Institute of Leicester </vt:lpstr>
      <vt:lpstr>PowerPoint Presentation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 </vt:lpstr>
      <vt:lpstr>The Insurance Institute of Leicester</vt:lpstr>
      <vt:lpstr>The Insurance Institute of Leicester</vt:lpstr>
      <vt:lpstr>The Insurance Institute of Leicester</vt:lpstr>
      <vt:lpstr>The Insurance Institute of Leicester </vt:lpstr>
      <vt:lpstr>The Insurance Institute of Leicester </vt:lpstr>
      <vt:lpstr>The Insurance Institute of Leicester  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</vt:lpstr>
      <vt:lpstr>The Insurance Institute of Leicester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Jennifer Parkinson</dc:creator>
  <cp:lastModifiedBy>AMS Limited</cp:lastModifiedBy>
  <cp:revision>172</cp:revision>
  <cp:lastPrinted>2017-12-12T12:13:36Z</cp:lastPrinted>
  <dcterms:created xsi:type="dcterms:W3CDTF">2016-05-25T09:43:27Z</dcterms:created>
  <dcterms:modified xsi:type="dcterms:W3CDTF">2018-02-07T15:24:12Z</dcterms:modified>
  <cp:category>Classification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ed087fa7-4d70-438c-8708-ee4ec4b1f658</vt:lpwstr>
  </property>
</Properties>
</file>