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56" r:id="rId3"/>
    <p:sldId id="260" r:id="rId4"/>
    <p:sldId id="261" r:id="rId5"/>
    <p:sldId id="262" r:id="rId6"/>
    <p:sldId id="264" r:id="rId7"/>
    <p:sldId id="265" r:id="rId8"/>
    <p:sldId id="267" r:id="rId9"/>
    <p:sldId id="268" r:id="rId10"/>
    <p:sldId id="269" r:id="rId11"/>
    <p:sldId id="282" r:id="rId12"/>
    <p:sldId id="281" r:id="rId13"/>
    <p:sldId id="287" r:id="rId14"/>
    <p:sldId id="270" r:id="rId15"/>
    <p:sldId id="285" r:id="rId16"/>
    <p:sldId id="284"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100"/>
    <a:srgbClr val="3CA5DC"/>
    <a:srgbClr val="5A0064"/>
    <a:srgbClr val="2ECC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545" autoAdjust="0"/>
  </p:normalViewPr>
  <p:slideViewPr>
    <p:cSldViewPr>
      <p:cViewPr>
        <p:scale>
          <a:sx n="102" d="100"/>
          <a:sy n="102" d="100"/>
        </p:scale>
        <p:origin x="-188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6A4B9DA-C155-4509-A154-94CE24D590ED}" type="datetimeFigureOut">
              <a:rPr lang="en-GB" smtClean="0"/>
              <a:t>19/01/2018</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2FC2C39-864C-41B6-886D-42762744B2B7}" type="slidenum">
              <a:rPr lang="en-GB" smtClean="0"/>
              <a:t>‹#›</a:t>
            </a:fld>
            <a:endParaRPr lang="en-GB" dirty="0"/>
          </a:p>
        </p:txBody>
      </p:sp>
    </p:spTree>
    <p:extLst>
      <p:ext uri="{BB962C8B-B14F-4D97-AF65-F5344CB8AC3E}">
        <p14:creationId xmlns:p14="http://schemas.microsoft.com/office/powerpoint/2010/main" val="3054772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FC2C39-864C-41B6-886D-42762744B2B7}" type="slidenum">
              <a:rPr lang="en-GB" smtClean="0"/>
              <a:t>1</a:t>
            </a:fld>
            <a:endParaRPr lang="en-GB" dirty="0"/>
          </a:p>
        </p:txBody>
      </p:sp>
    </p:spTree>
    <p:extLst>
      <p:ext uri="{BB962C8B-B14F-4D97-AF65-F5344CB8AC3E}">
        <p14:creationId xmlns:p14="http://schemas.microsoft.com/office/powerpoint/2010/main" val="33070010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Discretionary – S144 IHTA only</a:t>
            </a:r>
            <a:r>
              <a:rPr lang="en-GB" baseline="0" dirty="0" smtClean="0"/>
              <a:t> applies when no Life Interest.  </a:t>
            </a:r>
            <a:r>
              <a:rPr lang="en-GB" dirty="0" smtClean="0"/>
              <a:t>Int in Possession then appointment out may not be possible; must consider income for Life Tenant. Flexible Life Interest then consider appointment to spouse to full Interest in Possession – No IHT implications, enlarges spouses estate and full TNRB available,</a:t>
            </a:r>
            <a:r>
              <a:rPr lang="en-GB" baseline="0" dirty="0" smtClean="0"/>
              <a:t> if settled into Discretionary trust, away from Life Interest, 10 yearly charges and exit charges will apply.</a:t>
            </a:r>
          </a:p>
          <a:p>
            <a:endParaRPr lang="en-GB" baseline="0" dirty="0" smtClean="0"/>
          </a:p>
          <a:p>
            <a:r>
              <a:rPr lang="en-GB" baseline="0" dirty="0" smtClean="0"/>
              <a:t>NEW TRUST CREATED AFTER MARCH 2006 TREATED AS RELEVANT PROPERTY TRUST WITH 20% CHARGES APPLICABLE ON CREATION, 6% 10 YEARLY AND 6% EXIT CHARGES </a:t>
            </a:r>
          </a:p>
          <a:p>
            <a:endParaRPr lang="en-GB" baseline="0" dirty="0" smtClean="0"/>
          </a:p>
          <a:p>
            <a:r>
              <a:rPr lang="en-GB" baseline="0" dirty="0" smtClean="0"/>
              <a:t>TEES MUST BE UNANIMOUS</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2FC2C39-864C-41B6-886D-42762744B2B7}" type="slidenum">
              <a:rPr lang="en-GB" smtClean="0"/>
              <a:t>10</a:t>
            </a:fld>
            <a:endParaRPr lang="en-GB" dirty="0"/>
          </a:p>
        </p:txBody>
      </p:sp>
    </p:spTree>
    <p:extLst>
      <p:ext uri="{BB962C8B-B14F-4D97-AF65-F5344CB8AC3E}">
        <p14:creationId xmlns:p14="http://schemas.microsoft.com/office/powerpoint/2010/main" val="2281591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FC2C39-864C-41B6-886D-42762744B2B7}" type="slidenum">
              <a:rPr lang="en-GB" smtClean="0"/>
              <a:t>11</a:t>
            </a:fld>
            <a:endParaRPr lang="en-GB" dirty="0"/>
          </a:p>
        </p:txBody>
      </p:sp>
    </p:spTree>
    <p:extLst>
      <p:ext uri="{BB962C8B-B14F-4D97-AF65-F5344CB8AC3E}">
        <p14:creationId xmlns:p14="http://schemas.microsoft.com/office/powerpoint/2010/main" val="3281388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FC2C39-864C-41B6-886D-42762744B2B7}" type="slidenum">
              <a:rPr lang="en-GB" smtClean="0"/>
              <a:t>12</a:t>
            </a:fld>
            <a:endParaRPr lang="en-GB" dirty="0"/>
          </a:p>
        </p:txBody>
      </p:sp>
    </p:spTree>
    <p:extLst>
      <p:ext uri="{BB962C8B-B14F-4D97-AF65-F5344CB8AC3E}">
        <p14:creationId xmlns:p14="http://schemas.microsoft.com/office/powerpoint/2010/main" val="3281388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s.31 Power to apply Income for maintenance</a:t>
            </a:r>
            <a:r>
              <a:rPr lang="en-GB" baseline="0" dirty="0" smtClean="0"/>
              <a:t> and to accumulate the surplus during a minority.</a:t>
            </a:r>
          </a:p>
          <a:p>
            <a:r>
              <a:rPr lang="en-GB" baseline="0" dirty="0" smtClean="0"/>
              <a:t>s.32 Power of Advancement – Tees discretion – whether absolutely on contingently – up to half presumptive or vested share now amended by Inheritance and Trustees Powers Act 2014 and Tees can now advance whole share</a:t>
            </a:r>
            <a:endParaRPr lang="en-GB" dirty="0"/>
          </a:p>
        </p:txBody>
      </p:sp>
      <p:sp>
        <p:nvSpPr>
          <p:cNvPr id="4" name="Slide Number Placeholder 3"/>
          <p:cNvSpPr>
            <a:spLocks noGrp="1"/>
          </p:cNvSpPr>
          <p:nvPr>
            <p:ph type="sldNum" sz="quarter" idx="10"/>
          </p:nvPr>
        </p:nvSpPr>
        <p:spPr/>
        <p:txBody>
          <a:bodyPr/>
          <a:lstStyle/>
          <a:p>
            <a:fld id="{82FC2C39-864C-41B6-886D-42762744B2B7}" type="slidenum">
              <a:rPr lang="en-GB" smtClean="0"/>
              <a:t>13</a:t>
            </a:fld>
            <a:endParaRPr lang="en-GB" dirty="0"/>
          </a:p>
        </p:txBody>
      </p:sp>
    </p:spTree>
    <p:extLst>
      <p:ext uri="{BB962C8B-B14F-4D97-AF65-F5344CB8AC3E}">
        <p14:creationId xmlns:p14="http://schemas.microsoft.com/office/powerpoint/2010/main" val="8454947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FC2C39-864C-41B6-886D-42762744B2B7}" type="slidenum">
              <a:rPr lang="en-GB" smtClean="0"/>
              <a:t>14</a:t>
            </a:fld>
            <a:endParaRPr lang="en-GB" dirty="0"/>
          </a:p>
        </p:txBody>
      </p:sp>
    </p:spTree>
    <p:extLst>
      <p:ext uri="{BB962C8B-B14F-4D97-AF65-F5344CB8AC3E}">
        <p14:creationId xmlns:p14="http://schemas.microsoft.com/office/powerpoint/2010/main" val="11881424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FC2C39-864C-41B6-886D-42762744B2B7}" type="slidenum">
              <a:rPr lang="en-GB" smtClean="0"/>
              <a:t>15</a:t>
            </a:fld>
            <a:endParaRPr lang="en-GB" dirty="0"/>
          </a:p>
        </p:txBody>
      </p:sp>
    </p:spTree>
    <p:extLst>
      <p:ext uri="{BB962C8B-B14F-4D97-AF65-F5344CB8AC3E}">
        <p14:creationId xmlns:p14="http://schemas.microsoft.com/office/powerpoint/2010/main" val="70241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FC2C39-864C-41B6-886D-42762744B2B7}" type="slidenum">
              <a:rPr lang="en-GB" smtClean="0"/>
              <a:t>2</a:t>
            </a:fld>
            <a:endParaRPr lang="en-GB" dirty="0"/>
          </a:p>
        </p:txBody>
      </p:sp>
    </p:spTree>
    <p:extLst>
      <p:ext uri="{BB962C8B-B14F-4D97-AF65-F5344CB8AC3E}">
        <p14:creationId xmlns:p14="http://schemas.microsoft.com/office/powerpoint/2010/main" val="2507698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err="1" smtClean="0">
                <a:solidFill>
                  <a:schemeClr val="tx1"/>
                </a:solidFill>
                <a:effectLst/>
                <a:latin typeface="+mn-lt"/>
                <a:ea typeface="+mn-ea"/>
                <a:cs typeface="+mn-cs"/>
              </a:rPr>
              <a:t>Remainderman</a:t>
            </a:r>
            <a:r>
              <a:rPr lang="en-GB" sz="1200" b="0" i="0" kern="1200" dirty="0" smtClean="0">
                <a:solidFill>
                  <a:schemeClr val="tx1"/>
                </a:solidFill>
                <a:effectLst/>
                <a:latin typeface="+mn-lt"/>
                <a:ea typeface="+mn-ea"/>
                <a:cs typeface="+mn-cs"/>
              </a:rPr>
              <a:t> is a term used in property law to refer a person who inherits or is entitled to inherit property upon the termination of the estate of the former owner. A</a:t>
            </a:r>
            <a:r>
              <a:rPr lang="en-GB" sz="1200" b="0" i="0" kern="1200" baseline="0" dirty="0" smtClean="0">
                <a:solidFill>
                  <a:schemeClr val="tx1"/>
                </a:solidFill>
                <a:effectLst/>
                <a:latin typeface="+mn-lt"/>
                <a:ea typeface="+mn-ea"/>
                <a:cs typeface="+mn-cs"/>
              </a:rPr>
              <a:t> </a:t>
            </a:r>
            <a:r>
              <a:rPr lang="en-GB" sz="1200" b="1" i="0" kern="1200" dirty="0" err="1" smtClean="0">
                <a:solidFill>
                  <a:schemeClr val="tx1"/>
                </a:solidFill>
                <a:effectLst/>
                <a:latin typeface="+mn-lt"/>
                <a:ea typeface="+mn-ea"/>
                <a:cs typeface="+mn-cs"/>
              </a:rPr>
              <a:t>remainderman</a:t>
            </a:r>
            <a:r>
              <a:rPr lang="en-GB" sz="1200" b="0" i="0" kern="1200" dirty="0" smtClean="0">
                <a:solidFill>
                  <a:schemeClr val="tx1"/>
                </a:solidFill>
                <a:effectLst/>
                <a:latin typeface="+mn-lt"/>
                <a:ea typeface="+mn-ea"/>
                <a:cs typeface="+mn-cs"/>
              </a:rPr>
              <a:t> holds an interest in the remainder and will become its possessor at some future time.  T</a:t>
            </a:r>
            <a:r>
              <a:rPr lang="en-GB" dirty="0" smtClean="0"/>
              <a:t>HE TRUSTEES WILL NOT BE PLACED ON THE TITLE IF THERE IS AN OUTSTANDING LIABILITY</a:t>
            </a:r>
            <a:r>
              <a:rPr lang="en-GB" baseline="0" dirty="0" smtClean="0"/>
              <a:t> AS THIS MEANS THAT THEY WILL BE RESPONSIBLE PERSONALLY FOR THE LIABILITY – NOT IDEAL</a:t>
            </a:r>
          </a:p>
          <a:p>
            <a:r>
              <a:rPr lang="en-GB" baseline="0" dirty="0" smtClean="0"/>
              <a:t>IN THIS SITUATION, A RESTRICTION IS ENTERED IN FAVOUR OF THE TRUSTEES</a:t>
            </a:r>
          </a:p>
          <a:p>
            <a:r>
              <a:rPr lang="en-GB" baseline="0" dirty="0" smtClean="0"/>
              <a:t>TRUST WILL FAIL IF THE PROPERTY IS HELD AS JOINT TENANTS AS THE RIGHTS OF SURVIVORSHIP RULES ARE AUTOMATIC</a:t>
            </a:r>
          </a:p>
          <a:p>
            <a:r>
              <a:rPr lang="en-GB" baseline="0" dirty="0" smtClean="0"/>
              <a:t>THE WAY AROUND THIS IS TO RETROSPECTIVELY SEVER THE JOINT TENANCY  BY EXECUTING AN INSTRUMENT OF VARIATION – WE CAN DRAFT THE NECESSARY DOCUMENTS</a:t>
            </a:r>
            <a:endParaRPr lang="en-GB" dirty="0"/>
          </a:p>
        </p:txBody>
      </p:sp>
      <p:sp>
        <p:nvSpPr>
          <p:cNvPr id="4" name="Slide Number Placeholder 3"/>
          <p:cNvSpPr>
            <a:spLocks noGrp="1"/>
          </p:cNvSpPr>
          <p:nvPr>
            <p:ph type="sldNum" sz="quarter" idx="10"/>
          </p:nvPr>
        </p:nvSpPr>
        <p:spPr/>
        <p:txBody>
          <a:bodyPr/>
          <a:lstStyle/>
          <a:p>
            <a:fld id="{82FC2C39-864C-41B6-886D-42762744B2B7}" type="slidenum">
              <a:rPr lang="en-GB" smtClean="0"/>
              <a:t>3</a:t>
            </a:fld>
            <a:endParaRPr lang="en-GB" dirty="0"/>
          </a:p>
        </p:txBody>
      </p:sp>
    </p:spTree>
    <p:extLst>
      <p:ext uri="{BB962C8B-B14F-4D97-AF65-F5344CB8AC3E}">
        <p14:creationId xmlns:p14="http://schemas.microsoft.com/office/powerpoint/2010/main" val="3909380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WERE PREVIOUSLY USED TO PROTECT THE </a:t>
            </a:r>
            <a:r>
              <a:rPr lang="en-GB" dirty="0" err="1" smtClean="0"/>
              <a:t>NRB</a:t>
            </a:r>
            <a:r>
              <a:rPr lang="en-GB" dirty="0" smtClean="0"/>
              <a:t> – NOW WITH THE </a:t>
            </a:r>
            <a:r>
              <a:rPr lang="en-GB" dirty="0" err="1" smtClean="0"/>
              <a:t>TNRB</a:t>
            </a:r>
            <a:r>
              <a:rPr lang="en-GB" dirty="0" smtClean="0"/>
              <a:t> NOT SO RELEVANT HOWEVER A </a:t>
            </a:r>
            <a:r>
              <a:rPr lang="en-GB" dirty="0" err="1" smtClean="0"/>
              <a:t>DISCRET</a:t>
            </a:r>
            <a:r>
              <a:rPr lang="en-GB" dirty="0" smtClean="0"/>
              <a:t> TRUST IS A GOOD TOOL TO ALLOW AN ELEMENT OF CONTROL WITH THE TRUSTEES</a:t>
            </a:r>
            <a:r>
              <a:rPr lang="en-GB" baseline="0" dirty="0" smtClean="0"/>
              <a:t> AS THEY CAN DISTRIBUTE, APPOINT OUT </a:t>
            </a:r>
            <a:r>
              <a:rPr lang="en-GB" baseline="0" dirty="0" err="1" smtClean="0"/>
              <a:t>ETC</a:t>
            </a:r>
            <a:r>
              <a:rPr lang="en-GB" baseline="0" dirty="0" smtClean="0"/>
              <a:t> TO ANY OF THE POTENTIAL BENEFICIARIES AND THEY DECISION IS (USUALLY) FINAL.  </a:t>
            </a:r>
          </a:p>
          <a:p>
            <a:r>
              <a:rPr lang="en-GB" baseline="0" dirty="0" smtClean="0"/>
              <a:t>DT CAN LAST UP TO 125 YEARS AND CAN BE USED TO PRESERVE ASSETS FOR FAMILIES (ESPECIALLY WHEN THERE ARE CHILDREN FROM PREVIOUS RELATIONSHIPS, OR ADULT BENEFICIARIES WHO HAVE PERSONAL PROBLEMS, OR THE ASSET HAS A POTENTIAL FOR HIGH CAPITAL GROWTH)  </a:t>
            </a:r>
          </a:p>
          <a:p>
            <a:r>
              <a:rPr lang="en-GB" baseline="0" dirty="0" smtClean="0"/>
              <a:t>NO </a:t>
            </a:r>
            <a:r>
              <a:rPr lang="en-GB" baseline="0" dirty="0" err="1" smtClean="0"/>
              <a:t>BENEFIC</a:t>
            </a:r>
            <a:r>
              <a:rPr lang="en-GB" baseline="0" dirty="0" smtClean="0"/>
              <a:t> HAS AN ABSOLUTE INTEREST.</a:t>
            </a:r>
          </a:p>
          <a:p>
            <a:r>
              <a:rPr lang="en-GB" baseline="0" dirty="0" smtClean="0"/>
              <a:t>OFTEN AN INDEPENDENT TRUSTEE WILL BE REQUIRED TO BE APPOINTED AND WE SEEK DIRECTION FOR THE EXISTING TRUSTEES.</a:t>
            </a:r>
          </a:p>
          <a:p>
            <a:r>
              <a:rPr lang="en-GB" baseline="0" dirty="0" smtClean="0"/>
              <a:t>MAXIMUM OF £325K IN THE </a:t>
            </a:r>
            <a:r>
              <a:rPr lang="en-GB" baseline="0" dirty="0" err="1" smtClean="0"/>
              <a:t>NRBDT</a:t>
            </a:r>
            <a:r>
              <a:rPr lang="en-GB" baseline="0" dirty="0" smtClean="0"/>
              <a:t> – IT IS TREATED AS A LEGACY IN THE WILL AND THEREFORE IS DEALT WITH IN PRIORITY TO THE RESIDUE OF THE ESTATE – SOMETIMES THIS MEANS THERE IS NO ‘RESIDUE’ TO PASS THE </a:t>
            </a:r>
            <a:r>
              <a:rPr lang="en-GB" baseline="0" dirty="0" err="1" smtClean="0"/>
              <a:t>THE</a:t>
            </a:r>
            <a:r>
              <a:rPr lang="en-GB" baseline="0" dirty="0" smtClean="0"/>
              <a:t> RES BEN.</a:t>
            </a:r>
            <a:endParaRPr lang="en-GB" dirty="0"/>
          </a:p>
        </p:txBody>
      </p:sp>
      <p:sp>
        <p:nvSpPr>
          <p:cNvPr id="4" name="Slide Number Placeholder 3"/>
          <p:cNvSpPr>
            <a:spLocks noGrp="1"/>
          </p:cNvSpPr>
          <p:nvPr>
            <p:ph type="sldNum" sz="quarter" idx="10"/>
          </p:nvPr>
        </p:nvSpPr>
        <p:spPr/>
        <p:txBody>
          <a:bodyPr/>
          <a:lstStyle/>
          <a:p>
            <a:fld id="{82FC2C39-864C-41B6-886D-42762744B2B7}" type="slidenum">
              <a:rPr lang="en-GB" smtClean="0"/>
              <a:t>4</a:t>
            </a:fld>
            <a:endParaRPr lang="en-GB" dirty="0"/>
          </a:p>
        </p:txBody>
      </p:sp>
    </p:spTree>
    <p:extLst>
      <p:ext uri="{BB962C8B-B14F-4D97-AF65-F5344CB8AC3E}">
        <p14:creationId xmlns:p14="http://schemas.microsoft.com/office/powerpoint/2010/main" val="4009659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OFTEN THIS OPTION IS TAKEN WHEN THERE IS LITTLE OR NO RESIDUE REMAINING AND TO TIE UP ALL THE ASSETS</a:t>
            </a:r>
            <a:r>
              <a:rPr lang="en-GB" baseline="0" dirty="0" smtClean="0"/>
              <a:t> IN THE DT IS DEEMED TOO RESTRICTIVE FOR THE SPOUSE BY THE TRUSTEES (WHO ARE OFTEN ALSO THE CHILDREN)</a:t>
            </a:r>
          </a:p>
          <a:p>
            <a:r>
              <a:rPr lang="en-GB" baseline="0" dirty="0" smtClean="0"/>
              <a:t>ENSURES THE </a:t>
            </a:r>
            <a:r>
              <a:rPr lang="en-GB" baseline="0" dirty="0" err="1" smtClean="0"/>
              <a:t>TNRB</a:t>
            </a:r>
            <a:r>
              <a:rPr lang="en-GB" baseline="0" dirty="0" smtClean="0"/>
              <a:t> IS THEN AVAILABLE ON SECOND DEATH (SUBJECT TO OTHER GIFTS </a:t>
            </a:r>
            <a:r>
              <a:rPr lang="en-GB" baseline="0" dirty="0" err="1" smtClean="0"/>
              <a:t>ETC</a:t>
            </a:r>
            <a:r>
              <a:rPr lang="en-GB" baseline="0" dirty="0" smtClean="0"/>
              <a:t>)</a:t>
            </a:r>
          </a:p>
          <a:p>
            <a:endParaRPr lang="en-GB" dirty="0"/>
          </a:p>
        </p:txBody>
      </p:sp>
      <p:sp>
        <p:nvSpPr>
          <p:cNvPr id="4" name="Slide Number Placeholder 3"/>
          <p:cNvSpPr>
            <a:spLocks noGrp="1"/>
          </p:cNvSpPr>
          <p:nvPr>
            <p:ph type="sldNum" sz="quarter" idx="10"/>
          </p:nvPr>
        </p:nvSpPr>
        <p:spPr/>
        <p:txBody>
          <a:bodyPr/>
          <a:lstStyle/>
          <a:p>
            <a:fld id="{82FC2C39-864C-41B6-886D-42762744B2B7}" type="slidenum">
              <a:rPr lang="en-GB" smtClean="0"/>
              <a:t>5</a:t>
            </a:fld>
            <a:endParaRPr lang="en-GB" dirty="0"/>
          </a:p>
        </p:txBody>
      </p:sp>
    </p:spTree>
    <p:extLst>
      <p:ext uri="{BB962C8B-B14F-4D97-AF65-F5344CB8AC3E}">
        <p14:creationId xmlns:p14="http://schemas.microsoft.com/office/powerpoint/2010/main" val="1451269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MIGHT BE EXPRESSLY EXCLUDED BY THE WILL – MUST CONSIDER TRUST INSTRUMENT</a:t>
            </a:r>
          </a:p>
          <a:p>
            <a:r>
              <a:rPr lang="en-GB" dirty="0" err="1" smtClean="0"/>
              <a:t>RNRB</a:t>
            </a:r>
            <a:r>
              <a:rPr lang="en-GB" dirty="0" smtClean="0"/>
              <a:t> – WHOLE SEMINAR IN OWN RIGHT BUT NEEDS TO BE CONSIDERED</a:t>
            </a:r>
          </a:p>
          <a:p>
            <a:r>
              <a:rPr lang="en-GB" dirty="0" smtClean="0"/>
              <a:t>PAID</a:t>
            </a:r>
            <a:r>
              <a:rPr lang="en-GB" baseline="0" dirty="0" smtClean="0"/>
              <a:t> FROM THE SECOND ESTATE AS A DEBT BACK TO THE TRUSTEES</a:t>
            </a:r>
          </a:p>
          <a:p>
            <a:r>
              <a:rPr lang="en-GB" baseline="0" dirty="0" smtClean="0"/>
              <a:t>ASSETS ARE TRANSFERRED TO THE NAME OF THE SPOUSE AND THE DEBT REDUCES </a:t>
            </a:r>
            <a:r>
              <a:rPr lang="en-GB" baseline="0" dirty="0" err="1" smtClean="0"/>
              <a:t>IHT</a:t>
            </a:r>
            <a:r>
              <a:rPr lang="en-GB" baseline="0" dirty="0" smtClean="0"/>
              <a:t> PAYABLE ON SECOND DEATH</a:t>
            </a:r>
          </a:p>
          <a:p>
            <a:r>
              <a:rPr lang="en-GB" baseline="0" dirty="0" smtClean="0"/>
              <a:t>TRUSTEES CAN CHOSE WHICH ASSETS TO ‘LOAN’ AND CAN CALL IN THE DEBT AT ANY TIME – FOR EXAMPLE IF THE LOAN IS OVER THE </a:t>
            </a:r>
            <a:r>
              <a:rPr lang="en-GB" baseline="0" dirty="0" err="1" smtClean="0"/>
              <a:t>PORPERTY</a:t>
            </a:r>
            <a:r>
              <a:rPr lang="en-GB" baseline="0" dirty="0" smtClean="0"/>
              <a:t> THEN CAN BE CALLED IN IF SPOUSE GOES INTO A CARE HOME</a:t>
            </a:r>
            <a:endParaRPr lang="en-GB" dirty="0"/>
          </a:p>
        </p:txBody>
      </p:sp>
      <p:sp>
        <p:nvSpPr>
          <p:cNvPr id="4" name="Slide Number Placeholder 3"/>
          <p:cNvSpPr>
            <a:spLocks noGrp="1"/>
          </p:cNvSpPr>
          <p:nvPr>
            <p:ph type="sldNum" sz="quarter" idx="10"/>
          </p:nvPr>
        </p:nvSpPr>
        <p:spPr/>
        <p:txBody>
          <a:bodyPr/>
          <a:lstStyle/>
          <a:p>
            <a:fld id="{82FC2C39-864C-41B6-886D-42762744B2B7}" type="slidenum">
              <a:rPr lang="en-GB" smtClean="0"/>
              <a:t>6</a:t>
            </a:fld>
            <a:endParaRPr lang="en-GB" dirty="0"/>
          </a:p>
        </p:txBody>
      </p:sp>
    </p:spTree>
    <p:extLst>
      <p:ext uri="{BB962C8B-B14F-4D97-AF65-F5344CB8AC3E}">
        <p14:creationId xmlns:p14="http://schemas.microsoft.com/office/powerpoint/2010/main" val="2872174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FC2C39-864C-41B6-886D-42762744B2B7}" type="slidenum">
              <a:rPr lang="en-GB" smtClean="0"/>
              <a:t>7</a:t>
            </a:fld>
            <a:endParaRPr lang="en-GB" dirty="0"/>
          </a:p>
        </p:txBody>
      </p:sp>
    </p:spTree>
    <p:extLst>
      <p:ext uri="{BB962C8B-B14F-4D97-AF65-F5344CB8AC3E}">
        <p14:creationId xmlns:p14="http://schemas.microsoft.com/office/powerpoint/2010/main" val="879220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RESPONSIBILITY</a:t>
            </a:r>
            <a:r>
              <a:rPr lang="en-GB" baseline="0" dirty="0" smtClean="0"/>
              <a:t> FOR </a:t>
            </a:r>
            <a:r>
              <a:rPr lang="en-GB" baseline="0" dirty="0" err="1" smtClean="0"/>
              <a:t>DISTRIBS</a:t>
            </a:r>
            <a:r>
              <a:rPr lang="en-GB" baseline="0" dirty="0" smtClean="0"/>
              <a:t> IS ALWAYS WITH THE TRUSTEES – CANNOT DELEGATE POWER</a:t>
            </a:r>
          </a:p>
          <a:p>
            <a:r>
              <a:rPr lang="en-GB" baseline="0" dirty="0" smtClean="0"/>
              <a:t>PROTECTION OF ASSETS</a:t>
            </a:r>
          </a:p>
          <a:p>
            <a:r>
              <a:rPr lang="en-GB" baseline="0" dirty="0" smtClean="0"/>
              <a:t>INVESTMENTS POWERS CAN BE DELEGATED</a:t>
            </a:r>
          </a:p>
          <a:p>
            <a:r>
              <a:rPr lang="en-GB" baseline="0" dirty="0" smtClean="0"/>
              <a:t>CARE FEES – NOT GUARANTEE</a:t>
            </a:r>
          </a:p>
          <a:p>
            <a:r>
              <a:rPr lang="en-GB" dirty="0" smtClean="0"/>
              <a:t>MUST KEEP GOOD RECORDS, ACCOUNTS AND ENSURE THE </a:t>
            </a:r>
            <a:r>
              <a:rPr lang="en-GB" dirty="0" err="1" smtClean="0"/>
              <a:t>NRBDT</a:t>
            </a:r>
            <a:r>
              <a:rPr lang="en-GB" dirty="0" smtClean="0"/>
              <a:t> GO NOT GO ABOVE THE THRESHOLD TO AVOID TAX LIABILITIES</a:t>
            </a:r>
          </a:p>
          <a:p>
            <a:r>
              <a:rPr lang="en-GB" dirty="0" smtClean="0"/>
              <a:t>TRUST MUST BE REGISTERED</a:t>
            </a:r>
            <a:r>
              <a:rPr lang="en-GB" baseline="0" dirty="0" smtClean="0"/>
              <a:t> </a:t>
            </a:r>
            <a:r>
              <a:rPr lang="en-GB" baseline="0" dirty="0" err="1" smtClean="0"/>
              <a:t>HMRC</a:t>
            </a:r>
            <a:endParaRPr lang="en-GB" baseline="0" dirty="0" smtClean="0"/>
          </a:p>
          <a:p>
            <a:r>
              <a:rPr lang="en-GB" baseline="0" dirty="0" smtClean="0"/>
              <a:t>INCOME FROM TRUST – CONSIDER TAX IMPLICATIONS</a:t>
            </a:r>
          </a:p>
          <a:p>
            <a:r>
              <a:rPr lang="en-GB" baseline="0" dirty="0" smtClean="0"/>
              <a:t>ONCE SET UP, THE TRUST IS RUN BY THE TEES</a:t>
            </a:r>
          </a:p>
          <a:p>
            <a:r>
              <a:rPr lang="en-GB" baseline="0" dirty="0" smtClean="0"/>
              <a:t>ALSO CONSIDER PERIODIC CHARGES, EXIT CHARGES ON DISTRIBUTIONS, </a:t>
            </a:r>
          </a:p>
          <a:p>
            <a:r>
              <a:rPr lang="en-GB" baseline="0" dirty="0" smtClean="0"/>
              <a:t>NO EXIT CHARGE IF DISTRIBUTION WITHIN 3 MONTHS AND 2 YEARS FROM DOD</a:t>
            </a:r>
          </a:p>
          <a:p>
            <a:r>
              <a:rPr lang="en-GB" baseline="0" dirty="0" smtClean="0"/>
              <a:t>TEES WILL NEED </a:t>
            </a:r>
            <a:r>
              <a:rPr lang="en-GB" baseline="0" dirty="0" err="1" smtClean="0"/>
              <a:t>ASSSITANCE</a:t>
            </a:r>
            <a:r>
              <a:rPr lang="en-GB" baseline="0" dirty="0" smtClean="0"/>
              <a:t> WITH THESE COMPLEX MATTERS</a:t>
            </a:r>
            <a:endParaRPr lang="en-GB" dirty="0"/>
          </a:p>
        </p:txBody>
      </p:sp>
      <p:sp>
        <p:nvSpPr>
          <p:cNvPr id="4" name="Slide Number Placeholder 3"/>
          <p:cNvSpPr>
            <a:spLocks noGrp="1"/>
          </p:cNvSpPr>
          <p:nvPr>
            <p:ph type="sldNum" sz="quarter" idx="10"/>
          </p:nvPr>
        </p:nvSpPr>
        <p:spPr/>
        <p:txBody>
          <a:bodyPr/>
          <a:lstStyle/>
          <a:p>
            <a:fld id="{82FC2C39-864C-41B6-886D-42762744B2B7}" type="slidenum">
              <a:rPr lang="en-GB" smtClean="0"/>
              <a:t>8</a:t>
            </a:fld>
            <a:endParaRPr lang="en-GB" dirty="0"/>
          </a:p>
        </p:txBody>
      </p:sp>
    </p:spTree>
    <p:extLst>
      <p:ext uri="{BB962C8B-B14F-4D97-AF65-F5344CB8AC3E}">
        <p14:creationId xmlns:p14="http://schemas.microsoft.com/office/powerpoint/2010/main" val="3874467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TRUSTEES CAN CHANGE THEIR MINDS AFTER DRAFTING AND BEFORE SIGNING</a:t>
            </a:r>
          </a:p>
          <a:p>
            <a:r>
              <a:rPr lang="en-GB" dirty="0" smtClean="0"/>
              <a:t>WE ARE HAPPY</a:t>
            </a:r>
            <a:r>
              <a:rPr lang="en-GB" baseline="0" dirty="0" smtClean="0"/>
              <a:t> TO REDRAFT</a:t>
            </a:r>
            <a:endParaRPr lang="en-GB" dirty="0"/>
          </a:p>
        </p:txBody>
      </p:sp>
      <p:sp>
        <p:nvSpPr>
          <p:cNvPr id="4" name="Slide Number Placeholder 3"/>
          <p:cNvSpPr>
            <a:spLocks noGrp="1"/>
          </p:cNvSpPr>
          <p:nvPr>
            <p:ph type="sldNum" sz="quarter" idx="10"/>
          </p:nvPr>
        </p:nvSpPr>
        <p:spPr/>
        <p:txBody>
          <a:bodyPr/>
          <a:lstStyle/>
          <a:p>
            <a:fld id="{82FC2C39-864C-41B6-886D-42762744B2B7}" type="slidenum">
              <a:rPr lang="en-GB" smtClean="0"/>
              <a:t>9</a:t>
            </a:fld>
            <a:endParaRPr lang="en-GB" dirty="0"/>
          </a:p>
        </p:txBody>
      </p:sp>
    </p:spTree>
    <p:extLst>
      <p:ext uri="{BB962C8B-B14F-4D97-AF65-F5344CB8AC3E}">
        <p14:creationId xmlns:p14="http://schemas.microsoft.com/office/powerpoint/2010/main" val="2873667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94DF21A-FB03-4A24-89AA-2EA25257D669}" type="datetimeFigureOut">
              <a:rPr lang="en-GB" smtClean="0"/>
              <a:t>19/01/2018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C9161F-46D7-48B2-989D-51C9DBD3FCA6}" type="slidenum">
              <a:rPr lang="en-GB" smtClean="0"/>
              <a:t>‹#›</a:t>
            </a:fld>
            <a:endParaRPr lang="en-GB" dirty="0"/>
          </a:p>
        </p:txBody>
      </p:sp>
    </p:spTree>
    <p:extLst>
      <p:ext uri="{BB962C8B-B14F-4D97-AF65-F5344CB8AC3E}">
        <p14:creationId xmlns:p14="http://schemas.microsoft.com/office/powerpoint/2010/main" val="1009630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4DF21A-FB03-4A24-89AA-2EA25257D669}" type="datetimeFigureOut">
              <a:rPr lang="en-GB" smtClean="0"/>
              <a:t>19/01/2018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C9161F-46D7-48B2-989D-51C9DBD3FCA6}" type="slidenum">
              <a:rPr lang="en-GB" smtClean="0"/>
              <a:t>‹#›</a:t>
            </a:fld>
            <a:endParaRPr lang="en-GB" dirty="0"/>
          </a:p>
        </p:txBody>
      </p:sp>
    </p:spTree>
    <p:extLst>
      <p:ext uri="{BB962C8B-B14F-4D97-AF65-F5344CB8AC3E}">
        <p14:creationId xmlns:p14="http://schemas.microsoft.com/office/powerpoint/2010/main" val="1650602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4DF21A-FB03-4A24-89AA-2EA25257D669}" type="datetimeFigureOut">
              <a:rPr lang="en-GB" smtClean="0"/>
              <a:t>19/01/2018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C9161F-46D7-48B2-989D-51C9DBD3FCA6}" type="slidenum">
              <a:rPr lang="en-GB" smtClean="0"/>
              <a:t>‹#›</a:t>
            </a:fld>
            <a:endParaRPr lang="en-GB" dirty="0"/>
          </a:p>
        </p:txBody>
      </p:sp>
    </p:spTree>
    <p:extLst>
      <p:ext uri="{BB962C8B-B14F-4D97-AF65-F5344CB8AC3E}">
        <p14:creationId xmlns:p14="http://schemas.microsoft.com/office/powerpoint/2010/main" val="2593631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94DF21A-FB03-4A24-89AA-2EA25257D669}" type="datetimeFigureOut">
              <a:rPr lang="en-GB" smtClean="0">
                <a:solidFill>
                  <a:prstClr val="black">
                    <a:tint val="75000"/>
                  </a:prstClr>
                </a:solidFill>
              </a:rPr>
              <a:pPr/>
              <a:t>19/01/2018</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1C9161F-46D7-48B2-989D-51C9DBD3FCA6}"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456078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4DF21A-FB03-4A24-89AA-2EA25257D669}" type="datetimeFigureOut">
              <a:rPr lang="en-GB" smtClean="0">
                <a:solidFill>
                  <a:prstClr val="black">
                    <a:tint val="75000"/>
                  </a:prstClr>
                </a:solidFill>
              </a:rPr>
              <a:pPr/>
              <a:t>19/01/2018</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1C9161F-46D7-48B2-989D-51C9DBD3FCA6}"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521726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4DF21A-FB03-4A24-89AA-2EA25257D669}" type="datetimeFigureOut">
              <a:rPr lang="en-GB" smtClean="0">
                <a:solidFill>
                  <a:prstClr val="black">
                    <a:tint val="75000"/>
                  </a:prstClr>
                </a:solidFill>
              </a:rPr>
              <a:pPr/>
              <a:t>19/01/2018</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1C9161F-46D7-48B2-989D-51C9DBD3FCA6}"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8784200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94DF21A-FB03-4A24-89AA-2EA25257D669}" type="datetimeFigureOut">
              <a:rPr lang="en-GB" smtClean="0">
                <a:solidFill>
                  <a:prstClr val="black">
                    <a:tint val="75000"/>
                  </a:prstClr>
                </a:solidFill>
              </a:rPr>
              <a:pPr/>
              <a:t>19/01/2018</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1C9161F-46D7-48B2-989D-51C9DBD3FCA6}"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05122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94DF21A-FB03-4A24-89AA-2EA25257D669}" type="datetimeFigureOut">
              <a:rPr lang="en-GB" smtClean="0">
                <a:solidFill>
                  <a:prstClr val="black">
                    <a:tint val="75000"/>
                  </a:prstClr>
                </a:solidFill>
              </a:rPr>
              <a:pPr/>
              <a:t>19/01/2018</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31C9161F-46D7-48B2-989D-51C9DBD3FCA6}"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4181235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94DF21A-FB03-4A24-89AA-2EA25257D669}" type="datetimeFigureOut">
              <a:rPr lang="en-GB" smtClean="0">
                <a:solidFill>
                  <a:prstClr val="black">
                    <a:tint val="75000"/>
                  </a:prstClr>
                </a:solidFill>
              </a:rPr>
              <a:pPr/>
              <a:t>19/01/2018</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31C9161F-46D7-48B2-989D-51C9DBD3FCA6}"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761167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4DF21A-FB03-4A24-89AA-2EA25257D669}" type="datetimeFigureOut">
              <a:rPr lang="en-GB" smtClean="0">
                <a:solidFill>
                  <a:prstClr val="black">
                    <a:tint val="75000"/>
                  </a:prstClr>
                </a:solidFill>
              </a:rPr>
              <a:pPr/>
              <a:t>19/01/2018</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31C9161F-46D7-48B2-989D-51C9DBD3FCA6}"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1284875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4DF21A-FB03-4A24-89AA-2EA25257D669}" type="datetimeFigureOut">
              <a:rPr lang="en-GB" smtClean="0">
                <a:solidFill>
                  <a:prstClr val="black">
                    <a:tint val="75000"/>
                  </a:prstClr>
                </a:solidFill>
              </a:rPr>
              <a:pPr/>
              <a:t>19/01/2018</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1C9161F-46D7-48B2-989D-51C9DBD3FCA6}"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809360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4DF21A-FB03-4A24-89AA-2EA25257D669}" type="datetimeFigureOut">
              <a:rPr lang="en-GB" smtClean="0"/>
              <a:t>19/01/2018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C9161F-46D7-48B2-989D-51C9DBD3FCA6}" type="slidenum">
              <a:rPr lang="en-GB" smtClean="0"/>
              <a:t>‹#›</a:t>
            </a:fld>
            <a:endParaRPr lang="en-GB" dirty="0"/>
          </a:p>
        </p:txBody>
      </p:sp>
    </p:spTree>
    <p:extLst>
      <p:ext uri="{BB962C8B-B14F-4D97-AF65-F5344CB8AC3E}">
        <p14:creationId xmlns:p14="http://schemas.microsoft.com/office/powerpoint/2010/main" val="37227737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4DF21A-FB03-4A24-89AA-2EA25257D669}" type="datetimeFigureOut">
              <a:rPr lang="en-GB" smtClean="0">
                <a:solidFill>
                  <a:prstClr val="black">
                    <a:tint val="75000"/>
                  </a:prstClr>
                </a:solidFill>
              </a:rPr>
              <a:pPr/>
              <a:t>19/01/2018</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1C9161F-46D7-48B2-989D-51C9DBD3FCA6}"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6873789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4DF21A-FB03-4A24-89AA-2EA25257D669}" type="datetimeFigureOut">
              <a:rPr lang="en-GB" smtClean="0">
                <a:solidFill>
                  <a:prstClr val="black">
                    <a:tint val="75000"/>
                  </a:prstClr>
                </a:solidFill>
              </a:rPr>
              <a:pPr/>
              <a:t>19/01/2018</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1C9161F-46D7-48B2-989D-51C9DBD3FCA6}"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2328001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4DF21A-FB03-4A24-89AA-2EA25257D669}" type="datetimeFigureOut">
              <a:rPr lang="en-GB" smtClean="0">
                <a:solidFill>
                  <a:prstClr val="black">
                    <a:tint val="75000"/>
                  </a:prstClr>
                </a:solidFill>
              </a:rPr>
              <a:pPr/>
              <a:t>19/01/2018</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1C9161F-46D7-48B2-989D-51C9DBD3FCA6}"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467920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4DF21A-FB03-4A24-89AA-2EA25257D669}" type="datetimeFigureOut">
              <a:rPr lang="en-GB" smtClean="0"/>
              <a:t>19/01/2018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C9161F-46D7-48B2-989D-51C9DBD3FCA6}" type="slidenum">
              <a:rPr lang="en-GB" smtClean="0"/>
              <a:t>‹#›</a:t>
            </a:fld>
            <a:endParaRPr lang="en-GB" dirty="0"/>
          </a:p>
        </p:txBody>
      </p:sp>
    </p:spTree>
    <p:extLst>
      <p:ext uri="{BB962C8B-B14F-4D97-AF65-F5344CB8AC3E}">
        <p14:creationId xmlns:p14="http://schemas.microsoft.com/office/powerpoint/2010/main" val="1619129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94DF21A-FB03-4A24-89AA-2EA25257D669}" type="datetimeFigureOut">
              <a:rPr lang="en-GB" smtClean="0"/>
              <a:t>19/01/2018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1C9161F-46D7-48B2-989D-51C9DBD3FCA6}" type="slidenum">
              <a:rPr lang="en-GB" smtClean="0"/>
              <a:t>‹#›</a:t>
            </a:fld>
            <a:endParaRPr lang="en-GB" dirty="0"/>
          </a:p>
        </p:txBody>
      </p:sp>
    </p:spTree>
    <p:extLst>
      <p:ext uri="{BB962C8B-B14F-4D97-AF65-F5344CB8AC3E}">
        <p14:creationId xmlns:p14="http://schemas.microsoft.com/office/powerpoint/2010/main" val="3245480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94DF21A-FB03-4A24-89AA-2EA25257D669}" type="datetimeFigureOut">
              <a:rPr lang="en-GB" smtClean="0"/>
              <a:t>19/01/2018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1C9161F-46D7-48B2-989D-51C9DBD3FCA6}" type="slidenum">
              <a:rPr lang="en-GB" smtClean="0"/>
              <a:t>‹#›</a:t>
            </a:fld>
            <a:endParaRPr lang="en-GB" dirty="0"/>
          </a:p>
        </p:txBody>
      </p:sp>
    </p:spTree>
    <p:extLst>
      <p:ext uri="{BB962C8B-B14F-4D97-AF65-F5344CB8AC3E}">
        <p14:creationId xmlns:p14="http://schemas.microsoft.com/office/powerpoint/2010/main" val="3627760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94DF21A-FB03-4A24-89AA-2EA25257D669}" type="datetimeFigureOut">
              <a:rPr lang="en-GB" smtClean="0"/>
              <a:t>19/01/2018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1C9161F-46D7-48B2-989D-51C9DBD3FCA6}" type="slidenum">
              <a:rPr lang="en-GB" smtClean="0"/>
              <a:t>‹#›</a:t>
            </a:fld>
            <a:endParaRPr lang="en-GB" dirty="0"/>
          </a:p>
        </p:txBody>
      </p:sp>
    </p:spTree>
    <p:extLst>
      <p:ext uri="{BB962C8B-B14F-4D97-AF65-F5344CB8AC3E}">
        <p14:creationId xmlns:p14="http://schemas.microsoft.com/office/powerpoint/2010/main" val="147858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4DF21A-FB03-4A24-89AA-2EA25257D669}" type="datetimeFigureOut">
              <a:rPr lang="en-GB" smtClean="0"/>
              <a:t>19/01/2018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1C9161F-46D7-48B2-989D-51C9DBD3FCA6}" type="slidenum">
              <a:rPr lang="en-GB" smtClean="0"/>
              <a:t>‹#›</a:t>
            </a:fld>
            <a:endParaRPr lang="en-GB" dirty="0"/>
          </a:p>
        </p:txBody>
      </p:sp>
    </p:spTree>
    <p:extLst>
      <p:ext uri="{BB962C8B-B14F-4D97-AF65-F5344CB8AC3E}">
        <p14:creationId xmlns:p14="http://schemas.microsoft.com/office/powerpoint/2010/main" val="3552178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4DF21A-FB03-4A24-89AA-2EA25257D669}" type="datetimeFigureOut">
              <a:rPr lang="en-GB" smtClean="0"/>
              <a:t>19/01/2018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1C9161F-46D7-48B2-989D-51C9DBD3FCA6}" type="slidenum">
              <a:rPr lang="en-GB" smtClean="0"/>
              <a:t>‹#›</a:t>
            </a:fld>
            <a:endParaRPr lang="en-GB" dirty="0"/>
          </a:p>
        </p:txBody>
      </p:sp>
    </p:spTree>
    <p:extLst>
      <p:ext uri="{BB962C8B-B14F-4D97-AF65-F5344CB8AC3E}">
        <p14:creationId xmlns:p14="http://schemas.microsoft.com/office/powerpoint/2010/main" val="4084234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4DF21A-FB03-4A24-89AA-2EA25257D669}" type="datetimeFigureOut">
              <a:rPr lang="en-GB" smtClean="0"/>
              <a:t>19/01/2018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1C9161F-46D7-48B2-989D-51C9DBD3FCA6}" type="slidenum">
              <a:rPr lang="en-GB" smtClean="0"/>
              <a:t>‹#›</a:t>
            </a:fld>
            <a:endParaRPr lang="en-GB" dirty="0"/>
          </a:p>
        </p:txBody>
      </p:sp>
    </p:spTree>
    <p:extLst>
      <p:ext uri="{BB962C8B-B14F-4D97-AF65-F5344CB8AC3E}">
        <p14:creationId xmlns:p14="http://schemas.microsoft.com/office/powerpoint/2010/main" val="1698593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4DF21A-FB03-4A24-89AA-2EA25257D669}" type="datetimeFigureOut">
              <a:rPr lang="en-GB" smtClean="0"/>
              <a:t>19/01/2018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C9161F-46D7-48B2-989D-51C9DBD3FCA6}" type="slidenum">
              <a:rPr lang="en-GB" smtClean="0"/>
              <a:t>‹#›</a:t>
            </a:fld>
            <a:endParaRPr lang="en-GB" dirty="0"/>
          </a:p>
        </p:txBody>
      </p:sp>
    </p:spTree>
    <p:extLst>
      <p:ext uri="{BB962C8B-B14F-4D97-AF65-F5344CB8AC3E}">
        <p14:creationId xmlns:p14="http://schemas.microsoft.com/office/powerpoint/2010/main" val="2948014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4DF21A-FB03-4A24-89AA-2EA25257D669}" type="datetimeFigureOut">
              <a:rPr lang="en-GB" smtClean="0">
                <a:solidFill>
                  <a:prstClr val="black">
                    <a:tint val="75000"/>
                  </a:prstClr>
                </a:solidFill>
              </a:rPr>
              <a:pPr/>
              <a:t>19/01/2018</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C9161F-46D7-48B2-989D-51C9DBD3FCA6}"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6422219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CA5D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556792"/>
            <a:ext cx="7772400" cy="1470025"/>
          </a:xfrm>
        </p:spPr>
        <p:txBody>
          <a:bodyPr/>
          <a:lstStyle/>
          <a:p>
            <a:pPr algn="l"/>
            <a:r>
              <a:rPr lang="en-GB" b="1" dirty="0" smtClean="0">
                <a:latin typeface="Arial" panose="020B0604020202020204" pitchFamily="34" charset="0"/>
                <a:cs typeface="Arial" panose="020B0604020202020204" pitchFamily="34" charset="0"/>
              </a:rPr>
              <a:t>Trusts in Wills</a:t>
            </a:r>
            <a:endParaRPr lang="en-GB"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755576" y="2636912"/>
            <a:ext cx="7624936" cy="1752600"/>
          </a:xfrm>
        </p:spPr>
        <p:txBody>
          <a:bodyPr/>
          <a:lstStyle/>
          <a:p>
            <a:pPr algn="l"/>
            <a:r>
              <a:rPr lang="en-GB" dirty="0" smtClean="0">
                <a:solidFill>
                  <a:schemeClr val="tx1"/>
                </a:solidFill>
                <a:latin typeface="Arial" panose="020B0604020202020204" pitchFamily="34" charset="0"/>
                <a:cs typeface="Arial" panose="020B0604020202020204" pitchFamily="34" charset="0"/>
              </a:rPr>
              <a:t>Work involved when a Trust </a:t>
            </a:r>
          </a:p>
          <a:p>
            <a:pPr algn="l"/>
            <a:r>
              <a:rPr lang="en-GB" dirty="0" smtClean="0">
                <a:solidFill>
                  <a:schemeClr val="tx1"/>
                </a:solidFill>
                <a:latin typeface="Arial" panose="020B0604020202020204" pitchFamily="34" charset="0"/>
                <a:cs typeface="Arial" panose="020B0604020202020204" pitchFamily="34" charset="0"/>
              </a:rPr>
              <a:t>is activated on death</a:t>
            </a:r>
            <a:endParaRPr lang="en-GB" dirty="0">
              <a:solidFill>
                <a:schemeClr val="tx1"/>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171400"/>
            <a:ext cx="4104456" cy="1511571"/>
          </a:xfrm>
          <a:prstGeom prst="rect">
            <a:avLst/>
          </a:prstGeom>
        </p:spPr>
      </p:pic>
      <p:sp>
        <p:nvSpPr>
          <p:cNvPr id="6" name="TextBox 5"/>
          <p:cNvSpPr txBox="1"/>
          <p:nvPr/>
        </p:nvSpPr>
        <p:spPr>
          <a:xfrm>
            <a:off x="755576" y="4583559"/>
            <a:ext cx="4698722" cy="923330"/>
          </a:xfrm>
          <a:prstGeom prst="rect">
            <a:avLst/>
          </a:prstGeom>
          <a:noFill/>
        </p:spPr>
        <p:txBody>
          <a:bodyPr wrap="none" rtlCol="0">
            <a:spAutoFit/>
          </a:bodyPr>
          <a:lstStyle/>
          <a:p>
            <a:r>
              <a:rPr lang="en-GB" dirty="0" smtClean="0">
                <a:latin typeface="Arial" panose="020B0604020202020204" pitchFamily="34" charset="0"/>
                <a:cs typeface="Arial" panose="020B0604020202020204" pitchFamily="34" charset="0"/>
              </a:rPr>
              <a:t>Jill </a:t>
            </a:r>
            <a:r>
              <a:rPr lang="en-GB" smtClean="0">
                <a:latin typeface="Arial" panose="020B0604020202020204" pitchFamily="34" charset="0"/>
                <a:cs typeface="Arial" panose="020B0604020202020204" pitchFamily="34" charset="0"/>
              </a:rPr>
              <a:t>Clayton Business </a:t>
            </a:r>
            <a:r>
              <a:rPr lang="en-GB" dirty="0" smtClean="0">
                <a:latin typeface="Arial" panose="020B0604020202020204" pitchFamily="34" charset="0"/>
                <a:cs typeface="Arial" panose="020B0604020202020204" pitchFamily="34" charset="0"/>
              </a:rPr>
              <a:t>Development Manager</a:t>
            </a:r>
          </a:p>
          <a:p>
            <a:r>
              <a:rPr lang="en-GB" dirty="0" smtClean="0">
                <a:latin typeface="Arial" panose="020B0604020202020204" pitchFamily="34" charset="0"/>
                <a:cs typeface="Arial" panose="020B0604020202020204" pitchFamily="34" charset="0"/>
              </a:rPr>
              <a:t>www.kctrust.co.uk/ifa  </a:t>
            </a:r>
          </a:p>
          <a:p>
            <a:endParaRPr lang="en-GB" dirty="0" smtClean="0"/>
          </a:p>
        </p:txBody>
      </p:sp>
    </p:spTree>
    <p:extLst>
      <p:ext uri="{BB962C8B-B14F-4D97-AF65-F5344CB8AC3E}">
        <p14:creationId xmlns:p14="http://schemas.microsoft.com/office/powerpoint/2010/main" val="34989359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2710"/>
            <a:ext cx="8229600" cy="922114"/>
          </a:xfrm>
        </p:spPr>
        <p:txBody>
          <a:bodyPr>
            <a:normAutofit/>
          </a:bodyPr>
          <a:lstStyle/>
          <a:p>
            <a:pPr algn="l"/>
            <a:r>
              <a:rPr lang="en-GB" sz="2800" dirty="0" smtClean="0">
                <a:latin typeface="Arial" panose="020B0604020202020204" pitchFamily="34" charset="0"/>
                <a:cs typeface="Arial" panose="020B0604020202020204" pitchFamily="34" charset="0"/>
              </a:rPr>
              <a:t>A mixture of options</a:t>
            </a:r>
            <a:endParaRPr lang="en-GB"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7544" y="1844824"/>
            <a:ext cx="8229600" cy="4929411"/>
          </a:xfrm>
        </p:spPr>
        <p:txBody>
          <a:bodyPr>
            <a:normAutofit/>
          </a:bodyPr>
          <a:lstStyle/>
          <a:p>
            <a:pPr marL="0" indent="0">
              <a:buNone/>
            </a:pPr>
            <a:r>
              <a:rPr lang="en-GB" sz="2000" dirty="0" smtClean="0">
                <a:latin typeface="Arial" panose="020B0604020202020204" pitchFamily="34" charset="0"/>
                <a:cs typeface="Arial" panose="020B0604020202020204" pitchFamily="34" charset="0"/>
              </a:rPr>
              <a:t>Clients need to consider what is best for the beneficiaries and the Trust  </a:t>
            </a:r>
          </a:p>
          <a:p>
            <a:pPr lvl="1">
              <a:buFont typeface="Arial" panose="020B0604020202020204" pitchFamily="34" charset="0"/>
              <a:buChar char="•"/>
            </a:pPr>
            <a:r>
              <a:rPr lang="en-GB" sz="1800" dirty="0" smtClean="0">
                <a:latin typeface="Arial" panose="020B0604020202020204" pitchFamily="34" charset="0"/>
                <a:cs typeface="Arial" panose="020B0604020202020204" pitchFamily="34" charset="0"/>
              </a:rPr>
              <a:t>May want to appoint out some assets and retain others in the Trust – Up to the NRB sum (for example, to protect the property)</a:t>
            </a:r>
          </a:p>
          <a:p>
            <a:pPr lvl="1">
              <a:buFont typeface="Arial" panose="020B0604020202020204" pitchFamily="34" charset="0"/>
              <a:buChar char="•"/>
            </a:pPr>
            <a:r>
              <a:rPr lang="en-GB" sz="1800" dirty="0" smtClean="0">
                <a:latin typeface="Arial" panose="020B0604020202020204" pitchFamily="34" charset="0"/>
                <a:cs typeface="Arial" panose="020B0604020202020204" pitchFamily="34" charset="0"/>
              </a:rPr>
              <a:t>Trustees may need assistance from the IFA in deciding which assets to appoint out</a:t>
            </a:r>
          </a:p>
          <a:p>
            <a:pPr lvl="1">
              <a:buFont typeface="Arial" panose="020B0604020202020204" pitchFamily="34" charset="0"/>
              <a:buChar char="•"/>
            </a:pPr>
            <a:r>
              <a:rPr lang="en-GB" sz="1800" dirty="0" smtClean="0">
                <a:latin typeface="Arial" panose="020B0604020202020204" pitchFamily="34" charset="0"/>
                <a:cs typeface="Arial" panose="020B0604020202020204" pitchFamily="34" charset="0"/>
              </a:rPr>
              <a:t>Can opt for a mixture of all three options</a:t>
            </a:r>
          </a:p>
          <a:p>
            <a:pPr lvl="1">
              <a:buFont typeface="Arial" panose="020B0604020202020204" pitchFamily="34" charset="0"/>
              <a:buChar char="•"/>
            </a:pPr>
            <a:r>
              <a:rPr lang="en-GB" sz="1800" dirty="0" smtClean="0">
                <a:latin typeface="Arial" panose="020B0604020202020204" pitchFamily="34" charset="0"/>
                <a:cs typeface="Arial" panose="020B0604020202020204" pitchFamily="34" charset="0"/>
              </a:rPr>
              <a:t>Offers a ‘best of both worlds’ situation</a:t>
            </a:r>
          </a:p>
          <a:p>
            <a:pPr lvl="1">
              <a:buFont typeface="Arial" panose="020B0604020202020204" pitchFamily="34" charset="0"/>
              <a:buChar char="•"/>
            </a:pPr>
            <a:r>
              <a:rPr lang="en-GB" sz="1800" dirty="0" smtClean="0">
                <a:latin typeface="Arial" panose="020B0604020202020204" pitchFamily="34" charset="0"/>
                <a:cs typeface="Arial" panose="020B0604020202020204" pitchFamily="34" charset="0"/>
              </a:rPr>
              <a:t>Consideration to all beneficiaries needs/interests</a:t>
            </a:r>
          </a:p>
          <a:p>
            <a:pPr lvl="1">
              <a:buFont typeface="Arial" panose="020B0604020202020204" pitchFamily="34" charset="0"/>
              <a:buChar char="•"/>
            </a:pPr>
            <a:r>
              <a:rPr lang="en-GB" sz="1800" dirty="0" smtClean="0">
                <a:latin typeface="Arial" panose="020B0604020202020204" pitchFamily="34" charset="0"/>
                <a:cs typeface="Arial" panose="020B0604020202020204" pitchFamily="34" charset="0"/>
              </a:rPr>
              <a:t>Legal team will consider the instructions in relation to the terms of the </a:t>
            </a:r>
            <a:r>
              <a:rPr lang="en-GB" sz="1800" dirty="0">
                <a:latin typeface="Arial" panose="020B0604020202020204" pitchFamily="34" charset="0"/>
                <a:cs typeface="Arial" panose="020B0604020202020204" pitchFamily="34" charset="0"/>
              </a:rPr>
              <a:t>Trust </a:t>
            </a:r>
            <a:r>
              <a:rPr lang="en-GB" sz="1800" dirty="0" smtClean="0">
                <a:latin typeface="Arial" panose="020B0604020202020204" pitchFamily="34" charset="0"/>
                <a:cs typeface="Arial" panose="020B0604020202020204" pitchFamily="34" charset="0"/>
              </a:rPr>
              <a:t>and draft the necessary documentation</a:t>
            </a:r>
          </a:p>
          <a:p>
            <a:pPr lvl="1">
              <a:buFont typeface="Arial" panose="020B0604020202020204" pitchFamily="34" charset="0"/>
              <a:buChar char="•"/>
            </a:pPr>
            <a:r>
              <a:rPr lang="en-GB" sz="1800" dirty="0" smtClean="0">
                <a:latin typeface="Arial" panose="020B0604020202020204" pitchFamily="34" charset="0"/>
                <a:cs typeface="Arial" panose="020B0604020202020204" pitchFamily="34" charset="0"/>
              </a:rPr>
              <a:t>Discretionary? Interest </a:t>
            </a:r>
            <a:r>
              <a:rPr lang="en-GB" sz="1800" dirty="0">
                <a:latin typeface="Arial" panose="020B0604020202020204" pitchFamily="34" charset="0"/>
                <a:cs typeface="Arial" panose="020B0604020202020204" pitchFamily="34" charset="0"/>
              </a:rPr>
              <a:t>in </a:t>
            </a:r>
            <a:r>
              <a:rPr lang="en-GB" sz="1800" dirty="0" smtClean="0">
                <a:latin typeface="Arial" panose="020B0604020202020204" pitchFamily="34" charset="0"/>
                <a:cs typeface="Arial" panose="020B0604020202020204" pitchFamily="34" charset="0"/>
              </a:rPr>
              <a:t>Possession? Flexible Life Interest? </a:t>
            </a:r>
          </a:p>
          <a:p>
            <a:pPr lvl="1">
              <a:buFont typeface="Arial" panose="020B0604020202020204" pitchFamily="34" charset="0"/>
              <a:buChar char="•"/>
            </a:pPr>
            <a:r>
              <a:rPr lang="en-GB" sz="1800" dirty="0" smtClean="0">
                <a:latin typeface="Arial" panose="020B0604020202020204" pitchFamily="34" charset="0"/>
                <a:cs typeface="Arial" panose="020B0604020202020204" pitchFamily="34" charset="0"/>
              </a:rPr>
              <a:t>IHT implications and whether TNRB available?</a:t>
            </a:r>
            <a:endParaRPr lang="en-GB" sz="1800" dirty="0">
              <a:latin typeface="Arial" panose="020B0604020202020204" pitchFamily="34" charset="0"/>
              <a:cs typeface="Arial" panose="020B0604020202020204" pitchFamily="34" charset="0"/>
            </a:endParaRPr>
          </a:p>
          <a:p>
            <a:endParaRPr lang="en-GB" sz="2000" dirty="0" smtClean="0"/>
          </a:p>
          <a:p>
            <a:endParaRPr lang="en-GB" sz="2000" dirty="0" smtClean="0"/>
          </a:p>
          <a:p>
            <a:pPr marL="0" indent="0">
              <a:buNone/>
            </a:pPr>
            <a:endParaRPr lang="en-GB" sz="2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171400"/>
            <a:ext cx="3024335" cy="1113788"/>
          </a:xfrm>
          <a:prstGeom prst="rect">
            <a:avLst/>
          </a:prstGeom>
        </p:spPr>
      </p:pic>
    </p:spTree>
    <p:extLst>
      <p:ext uri="{BB962C8B-B14F-4D97-AF65-F5344CB8AC3E}">
        <p14:creationId xmlns:p14="http://schemas.microsoft.com/office/powerpoint/2010/main" val="2577241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57808"/>
            <a:ext cx="8229600" cy="1143000"/>
          </a:xfrm>
        </p:spPr>
        <p:txBody>
          <a:bodyPr>
            <a:normAutofit/>
          </a:bodyPr>
          <a:lstStyle/>
          <a:p>
            <a:r>
              <a:rPr lang="en-GB" sz="2800" dirty="0" smtClean="0">
                <a:latin typeface="Arial" panose="020B0604020202020204" pitchFamily="34" charset="0"/>
                <a:cs typeface="Arial" panose="020B0604020202020204" pitchFamily="34" charset="0"/>
              </a:rPr>
              <a:t>How IFAs can help Trustees - Duties with the Trust</a:t>
            </a:r>
            <a:endParaRPr lang="en-GB"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54770"/>
            <a:ext cx="8229600" cy="5558606"/>
          </a:xfrm>
        </p:spPr>
        <p:txBody>
          <a:bodyPr>
            <a:noAutofit/>
          </a:bodyPr>
          <a:lstStyle/>
          <a:p>
            <a:pPr marL="0" indent="0">
              <a:buNone/>
            </a:pPr>
            <a:endParaRPr lang="en-GB" sz="2000" dirty="0" smtClean="0">
              <a:latin typeface="Arial" panose="020B0604020202020204" pitchFamily="34" charset="0"/>
              <a:cs typeface="Arial" panose="020B0604020202020204" pitchFamily="34" charset="0"/>
            </a:endParaRPr>
          </a:p>
          <a:p>
            <a:pPr marL="0" indent="0">
              <a:buNone/>
            </a:pPr>
            <a:r>
              <a:rPr lang="en-GB" sz="2000" dirty="0" smtClean="0">
                <a:latin typeface="Arial" panose="020B0604020202020204" pitchFamily="34" charset="0"/>
                <a:cs typeface="Arial" panose="020B0604020202020204" pitchFamily="34" charset="0"/>
              </a:rPr>
              <a:t>The Trustees should be advised of their duties to the Trust and the beneficiaries</a:t>
            </a:r>
          </a:p>
          <a:p>
            <a:pPr marL="0" indent="0">
              <a:buNone/>
            </a:pPr>
            <a:endParaRPr lang="en-GB" sz="2000" dirty="0" smtClean="0">
              <a:latin typeface="Arial" panose="020B0604020202020204" pitchFamily="34" charset="0"/>
              <a:cs typeface="Arial" panose="020B0604020202020204" pitchFamily="34" charset="0"/>
            </a:endParaRPr>
          </a:p>
          <a:p>
            <a:pPr lvl="1">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 Trustees are advised in our legal closing letter that they must obtain independent advice where appropriate</a:t>
            </a:r>
          </a:p>
          <a:p>
            <a:pPr lvl="1">
              <a:buFont typeface="Arial" panose="020B0604020202020204" pitchFamily="34" charset="0"/>
              <a:buChar char="•"/>
            </a:pPr>
            <a:r>
              <a:rPr lang="en-GB" sz="2000" dirty="0" smtClean="0">
                <a:latin typeface="Arial" panose="020B0604020202020204" pitchFamily="34" charset="0"/>
                <a:cs typeface="Arial" panose="020B0604020202020204" pitchFamily="34" charset="0"/>
              </a:rPr>
              <a:t>Trustees must regularly review the Trust to ensure it is achieving what was intended - Minutes should be kept for meetings which should be held at least annually</a:t>
            </a:r>
          </a:p>
          <a:p>
            <a:pPr lvl="1">
              <a:buFont typeface="Arial" panose="020B0604020202020204" pitchFamily="34" charset="0"/>
              <a:buChar char="•"/>
            </a:pPr>
            <a:r>
              <a:rPr lang="en-GB" sz="2000" dirty="0" smtClean="0">
                <a:latin typeface="Arial" panose="020B0604020202020204" pitchFamily="34" charset="0"/>
                <a:cs typeface="Arial" panose="020B0604020202020204" pitchFamily="34" charset="0"/>
              </a:rPr>
              <a:t>NRBDT – Used for asset protection, Trustees have a duty to ensure Trust provisions are complied with, as well as tax implications and interest of beneficiaries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171400"/>
            <a:ext cx="3024335" cy="1113788"/>
          </a:xfrm>
          <a:prstGeom prst="rect">
            <a:avLst/>
          </a:prstGeom>
        </p:spPr>
      </p:pic>
    </p:spTree>
    <p:extLst>
      <p:ext uri="{BB962C8B-B14F-4D97-AF65-F5344CB8AC3E}">
        <p14:creationId xmlns:p14="http://schemas.microsoft.com/office/powerpoint/2010/main" val="3722638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57808"/>
            <a:ext cx="8229600" cy="1143000"/>
          </a:xfrm>
        </p:spPr>
        <p:txBody>
          <a:bodyPr>
            <a:normAutofit/>
          </a:bodyPr>
          <a:lstStyle/>
          <a:p>
            <a:r>
              <a:rPr lang="en-GB" sz="2800" dirty="0" smtClean="0">
                <a:latin typeface="Arial" panose="020B0604020202020204" pitchFamily="34" charset="0"/>
                <a:cs typeface="Arial" panose="020B0604020202020204" pitchFamily="34" charset="0"/>
              </a:rPr>
              <a:t>How IFAs can help Trustees - Duties with the Trust</a:t>
            </a:r>
            <a:endParaRPr lang="en-GB"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54770"/>
            <a:ext cx="8229600" cy="5558606"/>
          </a:xfrm>
        </p:spPr>
        <p:txBody>
          <a:bodyPr>
            <a:noAutofit/>
          </a:bodyPr>
          <a:lstStyle/>
          <a:p>
            <a:pPr marL="0" indent="0">
              <a:buNone/>
            </a:pPr>
            <a:endParaRPr lang="en-GB" sz="2000" dirty="0" smtClean="0">
              <a:latin typeface="Arial" panose="020B0604020202020204" pitchFamily="34" charset="0"/>
              <a:cs typeface="Arial" panose="020B0604020202020204" pitchFamily="34" charset="0"/>
            </a:endParaRPr>
          </a:p>
          <a:p>
            <a:pPr marL="0" indent="0">
              <a:buNone/>
            </a:pPr>
            <a:r>
              <a:rPr lang="en-GB" sz="2000" dirty="0" smtClean="0">
                <a:latin typeface="Arial" panose="020B0604020202020204" pitchFamily="34" charset="0"/>
                <a:cs typeface="Arial" panose="020B0604020202020204" pitchFamily="34" charset="0"/>
              </a:rPr>
              <a:t>Continued…</a:t>
            </a:r>
            <a:endParaRPr lang="en-GB" sz="2000" dirty="0">
              <a:latin typeface="Arial" panose="020B0604020202020204" pitchFamily="34" charset="0"/>
              <a:cs typeface="Arial" panose="020B0604020202020204" pitchFamily="34" charset="0"/>
            </a:endParaRPr>
          </a:p>
          <a:p>
            <a:pPr marL="0" indent="0">
              <a:buNone/>
            </a:pPr>
            <a:endParaRPr lang="en-GB" sz="2000" dirty="0" smtClean="0">
              <a:latin typeface="Arial" panose="020B0604020202020204" pitchFamily="34" charset="0"/>
              <a:cs typeface="Arial" panose="020B0604020202020204" pitchFamily="34" charset="0"/>
            </a:endParaRPr>
          </a:p>
          <a:p>
            <a:pPr lvl="1">
              <a:buFont typeface="Arial" panose="020B0604020202020204" pitchFamily="34" charset="0"/>
              <a:buChar char="•"/>
            </a:pPr>
            <a:r>
              <a:rPr lang="en-GB" sz="2000" dirty="0" smtClean="0">
                <a:latin typeface="Arial" panose="020B0604020202020204" pitchFamily="34" charset="0"/>
                <a:cs typeface="Arial" panose="020B0604020202020204" pitchFamily="34" charset="0"/>
              </a:rPr>
              <a:t>Should </a:t>
            </a:r>
            <a:r>
              <a:rPr lang="en-GB" sz="2000" dirty="0">
                <a:latin typeface="Arial" panose="020B0604020202020204" pitchFamily="34" charset="0"/>
                <a:cs typeface="Arial" panose="020B0604020202020204" pitchFamily="34" charset="0"/>
              </a:rPr>
              <a:t>get financial advice regarding investments</a:t>
            </a:r>
          </a:p>
          <a:p>
            <a:pPr lvl="1">
              <a:buFont typeface="Arial" panose="020B0604020202020204" pitchFamily="34" charset="0"/>
              <a:buChar char="•"/>
            </a:pPr>
            <a:r>
              <a:rPr lang="en-GB" sz="2000" dirty="0">
                <a:latin typeface="Arial" panose="020B0604020202020204" pitchFamily="34" charset="0"/>
                <a:cs typeface="Arial" panose="020B0604020202020204" pitchFamily="34" charset="0"/>
              </a:rPr>
              <a:t>Must balance need for generated income (where applicable) and capital growth</a:t>
            </a:r>
          </a:p>
          <a:p>
            <a:pPr lvl="1">
              <a:buFont typeface="Arial" panose="020B0604020202020204" pitchFamily="34" charset="0"/>
              <a:buChar char="•"/>
            </a:pPr>
            <a:r>
              <a:rPr lang="en-GB" sz="2000" dirty="0">
                <a:latin typeface="Arial" panose="020B0604020202020204" pitchFamily="34" charset="0"/>
                <a:cs typeface="Arial" panose="020B0604020202020204" pitchFamily="34" charset="0"/>
              </a:rPr>
              <a:t>Consider circumstances of all beneficiaries, not just spouse</a:t>
            </a:r>
          </a:p>
          <a:p>
            <a:pPr lvl="1">
              <a:buFont typeface="Arial" panose="020B0604020202020204" pitchFamily="34" charset="0"/>
              <a:buChar char="•"/>
            </a:pPr>
            <a:r>
              <a:rPr lang="en-GB" sz="2000" dirty="0">
                <a:latin typeface="Arial" panose="020B0604020202020204" pitchFamily="34" charset="0"/>
                <a:cs typeface="Arial" panose="020B0604020202020204" pitchFamily="34" charset="0"/>
              </a:rPr>
              <a:t>When appointing out, look to Trust instrument to ascertain if a Deed is required</a:t>
            </a:r>
          </a:p>
          <a:p>
            <a:pPr lvl="1">
              <a:buFont typeface="Arial" panose="020B0604020202020204" pitchFamily="34" charset="0"/>
              <a:buChar char="•"/>
            </a:pPr>
            <a:r>
              <a:rPr lang="en-GB" sz="2000" dirty="0">
                <a:latin typeface="Arial" panose="020B0604020202020204" pitchFamily="34" charset="0"/>
                <a:cs typeface="Arial" panose="020B0604020202020204" pitchFamily="34" charset="0"/>
              </a:rPr>
              <a:t>Tax </a:t>
            </a:r>
            <a:r>
              <a:rPr lang="en-GB" sz="2000" dirty="0" smtClean="0">
                <a:latin typeface="Arial" panose="020B0604020202020204" pitchFamily="34" charset="0"/>
                <a:cs typeface="Arial" panose="020B0604020202020204" pitchFamily="34" charset="0"/>
              </a:rPr>
              <a:t>considerations/Trust </a:t>
            </a:r>
            <a:r>
              <a:rPr lang="en-GB" sz="2000" dirty="0">
                <a:latin typeface="Arial" panose="020B0604020202020204" pitchFamily="34" charset="0"/>
                <a:cs typeface="Arial" panose="020B0604020202020204" pitchFamily="34" charset="0"/>
              </a:rPr>
              <a:t>accounts – Trustees should seek advice</a:t>
            </a:r>
          </a:p>
          <a:p>
            <a:pPr lvl="1">
              <a:buFont typeface="Arial" panose="020B0604020202020204" pitchFamily="34" charset="0"/>
              <a:buChar char="•"/>
            </a:pPr>
            <a:r>
              <a:rPr lang="en-GB" sz="2000" dirty="0">
                <a:latin typeface="Arial" panose="020B0604020202020204" pitchFamily="34" charset="0"/>
                <a:cs typeface="Arial" panose="020B0604020202020204" pitchFamily="34" charset="0"/>
              </a:rPr>
              <a:t>Consideration on how the Trust is affected by second death</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171400"/>
            <a:ext cx="3024335" cy="1113788"/>
          </a:xfrm>
          <a:prstGeom prst="rect">
            <a:avLst/>
          </a:prstGeom>
        </p:spPr>
      </p:pic>
    </p:spTree>
    <p:extLst>
      <p:ext uri="{BB962C8B-B14F-4D97-AF65-F5344CB8AC3E}">
        <p14:creationId xmlns:p14="http://schemas.microsoft.com/office/powerpoint/2010/main" val="1064880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7772400" cy="864095"/>
          </a:xfrm>
        </p:spPr>
        <p:txBody>
          <a:bodyPr>
            <a:normAutofit/>
          </a:bodyPr>
          <a:lstStyle/>
          <a:p>
            <a:pPr algn="l"/>
            <a:r>
              <a:rPr lang="en-GB" sz="2800" dirty="0">
                <a:latin typeface="Arial" panose="020B0604020202020204" pitchFamily="34" charset="0"/>
                <a:cs typeface="Arial" panose="020B0604020202020204" pitchFamily="34" charset="0"/>
              </a:rPr>
              <a:t>Trusts for </a:t>
            </a:r>
            <a:r>
              <a:rPr lang="en-GB" sz="2800" dirty="0" smtClean="0">
                <a:latin typeface="Arial" panose="020B0604020202020204" pitchFamily="34" charset="0"/>
                <a:cs typeface="Arial" panose="020B0604020202020204" pitchFamily="34" charset="0"/>
              </a:rPr>
              <a:t>minors</a:t>
            </a:r>
            <a:endParaRPr lang="en-GB"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3568" y="1628800"/>
            <a:ext cx="7560840" cy="4824536"/>
          </a:xfrm>
        </p:spPr>
        <p:txBody>
          <a:bodyPr>
            <a:normAutofit fontScale="25000" lnSpcReduction="20000"/>
          </a:bodyPr>
          <a:lstStyle/>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Who are the Trustees? How many have been nominated? Professional?</a:t>
            </a: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What provisions and powers does the Will contain?</a:t>
            </a: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Parental receipt clause?</a:t>
            </a:r>
          </a:p>
          <a:p>
            <a:pPr marL="285750" indent="-285750">
              <a:defRPr/>
            </a:pPr>
            <a:r>
              <a:rPr lang="en-GB" altLang="en-US" sz="2000" dirty="0" smtClean="0">
                <a:solidFill>
                  <a:schemeClr val="bg1"/>
                </a:solidFill>
                <a:latin typeface="Arial" panose="020B0604020202020204" pitchFamily="34" charset="0"/>
                <a:ea typeface="ヒラギノ角ゴ Pro W3"/>
                <a:cs typeface="Arial" panose="020B0604020202020204" pitchFamily="34" charset="0"/>
              </a:rPr>
              <a:t>are </a:t>
            </a:r>
            <a:r>
              <a:rPr lang="en-GB" altLang="en-US" sz="2000" dirty="0">
                <a:solidFill>
                  <a:schemeClr val="bg1"/>
                </a:solidFill>
                <a:latin typeface="Arial" panose="020B0604020202020204" pitchFamily="34" charset="0"/>
                <a:ea typeface="ヒラギノ角ゴ Pro W3"/>
                <a:cs typeface="Arial" panose="020B0604020202020204" pitchFamily="34" charset="0"/>
              </a:rPr>
              <a:t>the Trustees? How many have been nominated? Professional?</a:t>
            </a:r>
          </a:p>
          <a:p>
            <a:pPr marL="285750" indent="-285750">
              <a:defRPr/>
            </a:pPr>
            <a:r>
              <a:rPr lang="en-GB" altLang="en-US" sz="9600" dirty="0">
                <a:solidFill>
                  <a:schemeClr val="bg1"/>
                </a:solidFill>
                <a:latin typeface="Arial" panose="020B0604020202020204" pitchFamily="34" charset="0"/>
                <a:ea typeface="ヒラギノ角ゴ Pro W3"/>
                <a:cs typeface="Arial" panose="020B0604020202020204" pitchFamily="34" charset="0"/>
              </a:rPr>
              <a:t>What provisions and powers does the Will contain?</a:t>
            </a:r>
          </a:p>
          <a:p>
            <a:pPr marL="285750" lvl="0" indent="-285750" algn="l">
              <a:buClr>
                <a:srgbClr val="FFFFFF"/>
              </a:buClr>
              <a:buSzPct val="25000"/>
              <a:buFont typeface="Arial" panose="020B0604020202020204" pitchFamily="34" charset="0"/>
              <a:buChar char="•"/>
              <a:defRPr/>
            </a:pPr>
            <a:r>
              <a:rPr lang="en-GB" altLang="en-US" sz="9600" dirty="0">
                <a:solidFill>
                  <a:srgbClr val="000000"/>
                </a:solidFill>
                <a:latin typeface="Arial" panose="020B0604020202020204" pitchFamily="34" charset="0"/>
                <a:ea typeface="ヒラギノ角ゴ Pro W3"/>
                <a:cs typeface="Arial" panose="020B0604020202020204" pitchFamily="34" charset="0"/>
              </a:rPr>
              <a:t>Who are the Trustees? How many have been nominated? Professional?</a:t>
            </a:r>
          </a:p>
          <a:p>
            <a:pPr marL="285750" lvl="0" indent="-285750" algn="l">
              <a:buClr>
                <a:srgbClr val="FFFFFF"/>
              </a:buClr>
              <a:buSzPct val="25000"/>
              <a:buFont typeface="Arial" panose="020B0604020202020204" pitchFamily="34" charset="0"/>
              <a:buChar char="•"/>
              <a:defRPr/>
            </a:pPr>
            <a:r>
              <a:rPr lang="en-GB" altLang="en-US" sz="9600" dirty="0">
                <a:solidFill>
                  <a:srgbClr val="000000"/>
                </a:solidFill>
                <a:latin typeface="Arial" panose="020B0604020202020204" pitchFamily="34" charset="0"/>
                <a:ea typeface="ヒラギノ角ゴ Pro W3"/>
                <a:cs typeface="Arial" panose="020B0604020202020204" pitchFamily="34" charset="0"/>
              </a:rPr>
              <a:t>What provisions and powers does the Will contain?</a:t>
            </a:r>
          </a:p>
          <a:p>
            <a:pPr marL="285750" lvl="0" indent="-285750" algn="l">
              <a:buClr>
                <a:srgbClr val="FFFFFF"/>
              </a:buClr>
              <a:buSzPct val="25000"/>
              <a:buFont typeface="Arial" panose="020B0604020202020204" pitchFamily="34" charset="0"/>
              <a:buChar char="•"/>
              <a:defRPr/>
            </a:pPr>
            <a:r>
              <a:rPr lang="en-GB" altLang="en-US" sz="9600" dirty="0">
                <a:solidFill>
                  <a:srgbClr val="000000"/>
                </a:solidFill>
                <a:latin typeface="Arial" panose="020B0604020202020204" pitchFamily="34" charset="0"/>
                <a:ea typeface="ヒラギノ角ゴ Pro W3"/>
                <a:cs typeface="Arial" panose="020B0604020202020204" pitchFamily="34" charset="0"/>
              </a:rPr>
              <a:t>Parental receipt clause?</a:t>
            </a:r>
          </a:p>
          <a:p>
            <a:pPr marL="285750" lvl="0" indent="-285750" algn="l">
              <a:buClr>
                <a:srgbClr val="FFFFFF"/>
              </a:buClr>
              <a:buSzPct val="25000"/>
              <a:buFont typeface="Arial" panose="020B0604020202020204" pitchFamily="34" charset="0"/>
              <a:buChar char="•"/>
              <a:defRPr/>
            </a:pPr>
            <a:r>
              <a:rPr lang="en-GB" altLang="en-US" sz="9600" dirty="0">
                <a:solidFill>
                  <a:srgbClr val="000000"/>
                </a:solidFill>
                <a:latin typeface="Arial" panose="020B0604020202020204" pitchFamily="34" charset="0"/>
                <a:ea typeface="ヒラギノ角ゴ Pro W3"/>
                <a:cs typeface="Arial" panose="020B0604020202020204" pitchFamily="34" charset="0"/>
              </a:rPr>
              <a:t>s.31 and s.32 Trustees Act? Have they been amended or extended?</a:t>
            </a:r>
          </a:p>
          <a:p>
            <a:pPr marL="285750" lvl="0" indent="-285750" algn="l">
              <a:buClr>
                <a:srgbClr val="FFFFFF"/>
              </a:buClr>
              <a:buSzPct val="25000"/>
              <a:buFont typeface="Arial" panose="020B0604020202020204" pitchFamily="34" charset="0"/>
              <a:buChar char="•"/>
              <a:defRPr/>
            </a:pPr>
            <a:r>
              <a:rPr lang="en-GB" altLang="en-US" sz="9600" dirty="0">
                <a:solidFill>
                  <a:srgbClr val="000000"/>
                </a:solidFill>
                <a:latin typeface="Arial" panose="020B0604020202020204" pitchFamily="34" charset="0"/>
                <a:ea typeface="ヒラギノ角ゴ Pro W3"/>
                <a:cs typeface="Arial" panose="020B0604020202020204" pitchFamily="34" charset="0"/>
              </a:rPr>
              <a:t>STEP provision included?</a:t>
            </a:r>
          </a:p>
          <a:p>
            <a:pPr marL="285750" lvl="0" indent="-285750" algn="l">
              <a:buClr>
                <a:srgbClr val="FFFFFF"/>
              </a:buClr>
              <a:buSzPct val="25000"/>
              <a:buFont typeface="Arial" panose="020B0604020202020204" pitchFamily="34" charset="0"/>
              <a:buChar char="•"/>
              <a:defRPr/>
            </a:pPr>
            <a:r>
              <a:rPr lang="en-GB" altLang="en-US" sz="9600" dirty="0">
                <a:solidFill>
                  <a:srgbClr val="000000"/>
                </a:solidFill>
                <a:latin typeface="Arial" panose="020B0604020202020204" pitchFamily="34" charset="0"/>
                <a:ea typeface="ヒラギノ角ゴ Pro W3"/>
                <a:cs typeface="Arial" panose="020B0604020202020204" pitchFamily="34" charset="0"/>
              </a:rPr>
              <a:t>Do we need to execute s.36 Trustee Act? </a:t>
            </a:r>
          </a:p>
          <a:p>
            <a:pPr marL="285750" indent="-285750">
              <a:defRPr/>
            </a:pPr>
            <a:r>
              <a:rPr lang="en-GB" altLang="en-US" sz="9600" dirty="0" smtClean="0">
                <a:solidFill>
                  <a:schemeClr val="bg1"/>
                </a:solidFill>
                <a:latin typeface="Arial" panose="020B0604020202020204" pitchFamily="34" charset="0"/>
                <a:ea typeface="ヒラギノ角ゴ Pro W3"/>
                <a:cs typeface="Arial" panose="020B0604020202020204" pitchFamily="34" charset="0"/>
              </a:rPr>
              <a:t>Parental receipt clause?</a:t>
            </a:r>
          </a:p>
          <a:p>
            <a:pPr marL="285750" indent="-285750">
              <a:defRPr/>
            </a:pPr>
            <a:r>
              <a:rPr lang="en-GB" altLang="en-US" sz="9600" dirty="0" smtClean="0">
                <a:solidFill>
                  <a:schemeClr val="bg1"/>
                </a:solidFill>
                <a:latin typeface="Arial" panose="020B0604020202020204" pitchFamily="34" charset="0"/>
                <a:ea typeface="ヒラギノ角ゴ Pro W3"/>
                <a:cs typeface="Arial" panose="020B0604020202020204" pitchFamily="34" charset="0"/>
              </a:rPr>
              <a:t>s.31 </a:t>
            </a:r>
            <a:r>
              <a:rPr lang="en-GB" altLang="en-US" sz="2000" dirty="0">
                <a:solidFill>
                  <a:schemeClr val="bg1"/>
                </a:solidFill>
                <a:latin typeface="Arial" panose="020B0604020202020204" pitchFamily="34" charset="0"/>
                <a:ea typeface="ヒラギノ角ゴ Pro W3"/>
                <a:cs typeface="Arial" panose="020B0604020202020204" pitchFamily="34" charset="0"/>
              </a:rPr>
              <a:t>and s.32 Trustees Act? Have they been amended or extended?</a:t>
            </a: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STEP provision included?</a:t>
            </a: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Do we need to execute s.36 Trustee Act? </a:t>
            </a:r>
          </a:p>
          <a:p>
            <a:pPr>
              <a:buClr>
                <a:srgbClr val="0000CC"/>
              </a:buClr>
              <a:defRPr/>
            </a:pPr>
            <a:endParaRPr lang="en-GB" altLang="en-US" sz="2000" dirty="0">
              <a:solidFill>
                <a:schemeClr val="bg1"/>
              </a:solidFill>
            </a:endParaRP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Who are the Trustees? How many have been nominated? Professional?</a:t>
            </a: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What provisions and powers does the Will contain?</a:t>
            </a: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Parental receipt clause?</a:t>
            </a: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s.31 and s.32 Trustees Act? Have they been amended or extended?</a:t>
            </a: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STEP provision included?</a:t>
            </a: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Do we need to execute s.36 Trustee Act? </a:t>
            </a:r>
          </a:p>
          <a:p>
            <a:pPr>
              <a:buClr>
                <a:srgbClr val="0000CC"/>
              </a:buClr>
              <a:defRPr/>
            </a:pPr>
            <a:endParaRPr lang="en-GB" altLang="en-US" sz="2000" dirty="0">
              <a:solidFill>
                <a:schemeClr val="bg1"/>
              </a:solidFill>
            </a:endParaRPr>
          </a:p>
          <a:p>
            <a:pPr marL="285750" indent="-285750">
              <a:defRPr/>
            </a:pPr>
            <a:r>
              <a:rPr lang="en-GB" altLang="en-US" sz="2000" dirty="0" smtClean="0">
                <a:solidFill>
                  <a:schemeClr val="bg1"/>
                </a:solidFill>
                <a:latin typeface="Arial" panose="020B0604020202020204" pitchFamily="34" charset="0"/>
                <a:ea typeface="ヒラギノ角ゴ Pro W3"/>
                <a:cs typeface="Arial" panose="020B0604020202020204" pitchFamily="34" charset="0"/>
              </a:rPr>
              <a:t>d </a:t>
            </a:r>
            <a:r>
              <a:rPr lang="en-GB" altLang="en-US" sz="2000" dirty="0">
                <a:solidFill>
                  <a:schemeClr val="bg1"/>
                </a:solidFill>
                <a:latin typeface="Arial" panose="020B0604020202020204" pitchFamily="34" charset="0"/>
                <a:ea typeface="ヒラギノ角ゴ Pro W3"/>
                <a:cs typeface="Arial" panose="020B0604020202020204" pitchFamily="34" charset="0"/>
              </a:rPr>
              <a:t>s.32 Trustees Act? Have they been amended or extended?</a:t>
            </a: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STEP provision included?</a:t>
            </a: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Do we need to execute s.36 Trustee Act? </a:t>
            </a:r>
          </a:p>
          <a:p>
            <a:pPr>
              <a:buClr>
                <a:srgbClr val="0000CC"/>
              </a:buClr>
              <a:defRPr/>
            </a:pPr>
            <a:endParaRPr lang="en-GB" altLang="en-US" sz="2000" dirty="0">
              <a:solidFill>
                <a:schemeClr val="bg1"/>
              </a:solidFill>
            </a:endParaRP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Who are the Trustees? How many have been nominated? Professional?</a:t>
            </a: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What provisions and powers does the Will contain?</a:t>
            </a: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Parental receipt clause?</a:t>
            </a: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s.31 and s.32 Trustees Act? Have they been amended or extended?</a:t>
            </a: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STEP provision included?</a:t>
            </a:r>
          </a:p>
          <a:p>
            <a:pPr marL="285750" indent="-285750">
              <a:defRPr/>
            </a:pPr>
            <a:r>
              <a:rPr lang="en-GB" altLang="en-US" sz="2000" dirty="0">
                <a:solidFill>
                  <a:schemeClr val="bg1"/>
                </a:solidFill>
                <a:latin typeface="Arial" panose="020B0604020202020204" pitchFamily="34" charset="0"/>
                <a:ea typeface="ヒラギノ角ゴ Pro W3"/>
                <a:cs typeface="Arial" panose="020B0604020202020204" pitchFamily="34" charset="0"/>
              </a:rPr>
              <a:t>Do we need to execute s.36 Trustee Act? </a:t>
            </a:r>
          </a:p>
          <a:p>
            <a:pPr>
              <a:buClr>
                <a:srgbClr val="0000CC"/>
              </a:buClr>
              <a:defRPr/>
            </a:pPr>
            <a:endParaRPr lang="en-GB" altLang="en-US" sz="2000" dirty="0">
              <a:solidFill>
                <a:schemeClr val="bg1"/>
              </a:solidFill>
            </a:endParaRPr>
          </a:p>
          <a:p>
            <a:pPr algn="l"/>
            <a:endParaRPr lang="en-GB" sz="2000"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171400"/>
            <a:ext cx="3024335" cy="1113788"/>
          </a:xfrm>
          <a:prstGeom prst="rect">
            <a:avLst/>
          </a:prstGeom>
        </p:spPr>
      </p:pic>
    </p:spTree>
    <p:extLst>
      <p:ext uri="{BB962C8B-B14F-4D97-AF65-F5344CB8AC3E}">
        <p14:creationId xmlns:p14="http://schemas.microsoft.com/office/powerpoint/2010/main" val="2962474173"/>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7772400" cy="864095"/>
          </a:xfrm>
        </p:spPr>
        <p:txBody>
          <a:bodyPr>
            <a:normAutofit fontScale="90000"/>
          </a:bodyPr>
          <a:lstStyle/>
          <a:p>
            <a:pPr algn="l"/>
            <a:r>
              <a:rPr lang="en-GB" sz="3600" dirty="0">
                <a:latin typeface="Arial" panose="020B0604020202020204" pitchFamily="34" charset="0"/>
                <a:cs typeface="Arial" panose="020B0604020202020204" pitchFamily="34" charset="0"/>
              </a:rPr>
              <a:t>Estate administration – The opportunity for financial advisers</a:t>
            </a:r>
          </a:p>
        </p:txBody>
      </p:sp>
      <p:sp>
        <p:nvSpPr>
          <p:cNvPr id="3" name="Subtitle 2"/>
          <p:cNvSpPr>
            <a:spLocks noGrp="1"/>
          </p:cNvSpPr>
          <p:nvPr>
            <p:ph type="subTitle" idx="1"/>
          </p:nvPr>
        </p:nvSpPr>
        <p:spPr>
          <a:xfrm>
            <a:off x="683568" y="1628800"/>
            <a:ext cx="7920880" cy="4824536"/>
          </a:xfrm>
        </p:spPr>
        <p:txBody>
          <a:bodyPr>
            <a:normAutofit/>
          </a:bodyPr>
          <a:lstStyle/>
          <a:p>
            <a:pPr algn="l"/>
            <a:endParaRPr lang="en-GB" sz="2000" dirty="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endParaRPr lang="en-GB" sz="2000" dirty="0">
              <a:solidFill>
                <a:schemeClr val="tx1"/>
              </a:solidFill>
              <a:latin typeface="Arial" panose="020B0604020202020204" pitchFamily="34" charset="0"/>
              <a:cs typeface="Arial" panose="020B0604020202020204" pitchFamily="34" charset="0"/>
            </a:endParaRPr>
          </a:p>
          <a:p>
            <a:pPr algn="l"/>
            <a:r>
              <a:rPr lang="en-GB" sz="2000" dirty="0">
                <a:solidFill>
                  <a:schemeClr val="tx1"/>
                </a:solidFill>
                <a:latin typeface="Arial" panose="020B0604020202020204" pitchFamily="34" charset="0"/>
                <a:cs typeface="Arial" panose="020B0604020202020204" pitchFamily="34" charset="0"/>
              </a:rPr>
              <a:t>When a client passes away, what do you want to achieve</a:t>
            </a:r>
            <a:r>
              <a:rPr lang="en-GB" sz="2000" dirty="0" smtClean="0">
                <a:solidFill>
                  <a:schemeClr val="tx1"/>
                </a:solidFill>
                <a:latin typeface="Arial" panose="020B0604020202020204" pitchFamily="34" charset="0"/>
                <a:cs typeface="Arial" panose="020B0604020202020204" pitchFamily="34" charset="0"/>
              </a:rPr>
              <a:t>?</a:t>
            </a:r>
          </a:p>
          <a:p>
            <a:pPr algn="l"/>
            <a:endParaRPr lang="en-GB" sz="2000" dirty="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Retain management of their assets?</a:t>
            </a:r>
          </a:p>
          <a:p>
            <a:pPr marL="342900" indent="-3429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Support the family at their time of need?</a:t>
            </a:r>
          </a:p>
          <a:p>
            <a:pPr marL="342900" indent="-3429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Offer financial advice to the beneficiaries?</a:t>
            </a:r>
          </a:p>
          <a:p>
            <a:pPr marL="342900" indent="-3429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Generate additional revenue for your business</a:t>
            </a:r>
            <a:r>
              <a:rPr lang="en-GB" sz="2000" dirty="0" smtClean="0">
                <a:solidFill>
                  <a:schemeClr val="tx1"/>
                </a:solidFill>
                <a:latin typeface="Arial" panose="020B0604020202020204" pitchFamily="34" charset="0"/>
                <a:cs typeface="Arial" panose="020B0604020202020204" pitchFamily="34" charset="0"/>
              </a:rPr>
              <a:t>?</a:t>
            </a: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Ongoing advice to the Trustees on Trust management, appropriate investments and tax implications?</a:t>
            </a:r>
            <a:endParaRPr lang="en-GB" sz="2000" dirty="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endParaRPr lang="en-GB" sz="2000" dirty="0">
              <a:solidFill>
                <a:schemeClr val="tx1"/>
              </a:solidFill>
              <a:latin typeface="Arial" panose="020B0604020202020204" pitchFamily="34" charset="0"/>
              <a:cs typeface="Arial" panose="020B0604020202020204" pitchFamily="34" charset="0"/>
            </a:endParaRPr>
          </a:p>
          <a:p>
            <a:pPr algn="l"/>
            <a:r>
              <a:rPr lang="en-GB" sz="2000" dirty="0">
                <a:solidFill>
                  <a:schemeClr val="tx1"/>
                </a:solidFill>
                <a:latin typeface="Arial" panose="020B0604020202020204" pitchFamily="34" charset="0"/>
                <a:cs typeface="Arial" panose="020B0604020202020204" pitchFamily="34" charset="0"/>
              </a:rPr>
              <a:t>Kings Court Trust can help you to achieve all of this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171400"/>
            <a:ext cx="3024335" cy="1113788"/>
          </a:xfrm>
          <a:prstGeom prst="rect">
            <a:avLst/>
          </a:prstGeom>
        </p:spPr>
      </p:pic>
    </p:spTree>
    <p:extLst>
      <p:ext uri="{BB962C8B-B14F-4D97-AF65-F5344CB8AC3E}">
        <p14:creationId xmlns:p14="http://schemas.microsoft.com/office/powerpoint/2010/main" val="37537219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4100"/>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171400"/>
            <a:ext cx="4104456" cy="1511571"/>
          </a:xfrm>
          <a:prstGeom prst="rect">
            <a:avLst/>
          </a:prstGeom>
        </p:spPr>
      </p:pic>
      <p:sp>
        <p:nvSpPr>
          <p:cNvPr id="8" name="Title 1"/>
          <p:cNvSpPr txBox="1">
            <a:spLocks/>
          </p:cNvSpPr>
          <p:nvPr/>
        </p:nvSpPr>
        <p:spPr>
          <a:xfrm>
            <a:off x="755576" y="2132856"/>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b="1" dirty="0" smtClean="0">
                <a:solidFill>
                  <a:prstClr val="black"/>
                </a:solidFill>
                <a:latin typeface="Arial" panose="020B0604020202020204" pitchFamily="34" charset="0"/>
                <a:cs typeface="Arial" panose="020B0604020202020204" pitchFamily="34" charset="0"/>
              </a:rPr>
              <a:t>Thank you for listening.</a:t>
            </a:r>
          </a:p>
          <a:p>
            <a:pPr algn="l"/>
            <a:r>
              <a:rPr lang="en-GB" b="1" dirty="0" smtClean="0">
                <a:solidFill>
                  <a:prstClr val="black"/>
                </a:solidFill>
                <a:latin typeface="Arial" panose="020B0604020202020204" pitchFamily="34" charset="0"/>
                <a:cs typeface="Arial" panose="020B0604020202020204" pitchFamily="34" charset="0"/>
              </a:rPr>
              <a:t>Any questions?</a:t>
            </a:r>
            <a:endParaRPr lang="en-GB" b="1" dirty="0">
              <a:solidFill>
                <a:prstClr val="black"/>
              </a:solidFill>
              <a:latin typeface="Arial" panose="020B0604020202020204" pitchFamily="34" charset="0"/>
              <a:cs typeface="Arial" panose="020B0604020202020204" pitchFamily="34" charset="0"/>
            </a:endParaRPr>
          </a:p>
        </p:txBody>
      </p:sp>
      <p:sp>
        <p:nvSpPr>
          <p:cNvPr id="6" name="TextBox 5"/>
          <p:cNvSpPr txBox="1"/>
          <p:nvPr/>
        </p:nvSpPr>
        <p:spPr>
          <a:xfrm>
            <a:off x="755576" y="5085184"/>
            <a:ext cx="4698722" cy="923330"/>
          </a:xfrm>
          <a:prstGeom prst="rect">
            <a:avLst/>
          </a:prstGeom>
          <a:noFill/>
        </p:spPr>
        <p:txBody>
          <a:bodyPr wrap="none" rtlCol="0">
            <a:spAutoFit/>
          </a:bodyPr>
          <a:lstStyle/>
          <a:p>
            <a:r>
              <a:rPr lang="en-GB" dirty="0" smtClean="0">
                <a:latin typeface="Arial" panose="020B0604020202020204" pitchFamily="34" charset="0"/>
                <a:cs typeface="Arial" panose="020B0604020202020204" pitchFamily="34" charset="0"/>
              </a:rPr>
              <a:t>Jill Clayton Business Development Manager</a:t>
            </a:r>
          </a:p>
          <a:p>
            <a:r>
              <a:rPr lang="en-GB" dirty="0" smtClean="0">
                <a:latin typeface="Arial" panose="020B0604020202020204" pitchFamily="34" charset="0"/>
                <a:cs typeface="Arial" panose="020B0604020202020204" pitchFamily="34" charset="0"/>
              </a:rPr>
              <a:t>www.kctrust.co.uk/partners  </a:t>
            </a:r>
          </a:p>
          <a:p>
            <a:endParaRPr lang="en-GB" dirty="0" smtClean="0"/>
          </a:p>
        </p:txBody>
      </p:sp>
    </p:spTree>
    <p:extLst>
      <p:ext uri="{BB962C8B-B14F-4D97-AF65-F5344CB8AC3E}">
        <p14:creationId xmlns:p14="http://schemas.microsoft.com/office/powerpoint/2010/main" val="2618611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7772400" cy="864095"/>
          </a:xfrm>
        </p:spPr>
        <p:txBody>
          <a:bodyPr>
            <a:normAutofit/>
          </a:bodyPr>
          <a:lstStyle/>
          <a:p>
            <a:pPr algn="l"/>
            <a:r>
              <a:rPr lang="en-GB" sz="2800" dirty="0" smtClean="0">
                <a:latin typeface="Arial" panose="020B0604020202020204" pitchFamily="34" charset="0"/>
                <a:cs typeface="Arial" panose="020B0604020202020204" pitchFamily="34" charset="0"/>
              </a:rPr>
              <a:t>Trusts in Wills</a:t>
            </a:r>
            <a:endParaRPr lang="en-GB" sz="36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3568" y="1628800"/>
            <a:ext cx="6400800" cy="3600400"/>
          </a:xfrm>
        </p:spPr>
        <p:txBody>
          <a:bodyPr>
            <a:normAutofit/>
          </a:bodyPr>
          <a:lstStyle/>
          <a:p>
            <a:pPr marL="342900" indent="-342900" algn="l">
              <a:buFont typeface="Arial" panose="020B0604020202020204" pitchFamily="34" charset="0"/>
              <a:buChar char="•"/>
            </a:pPr>
            <a:endParaRPr lang="en-GB" sz="2000" dirty="0" smtClean="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Property Trusts</a:t>
            </a: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Nil-Rate Band </a:t>
            </a:r>
            <a:r>
              <a:rPr lang="en-GB" sz="2000" dirty="0">
                <a:solidFill>
                  <a:schemeClr val="tx1"/>
                </a:solidFill>
                <a:latin typeface="Arial" panose="020B0604020202020204" pitchFamily="34" charset="0"/>
                <a:cs typeface="Arial" panose="020B0604020202020204" pitchFamily="34" charset="0"/>
              </a:rPr>
              <a:t>D</a:t>
            </a:r>
            <a:r>
              <a:rPr lang="en-GB" sz="2000" dirty="0" smtClean="0">
                <a:solidFill>
                  <a:schemeClr val="tx1"/>
                </a:solidFill>
                <a:latin typeface="Arial" panose="020B0604020202020204" pitchFamily="34" charset="0"/>
                <a:cs typeface="Arial" panose="020B0604020202020204" pitchFamily="34" charset="0"/>
              </a:rPr>
              <a:t>iscretionary Trusts (NRBDT)</a:t>
            </a: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Trusts for Minors</a:t>
            </a: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Impact on estate administration </a:t>
            </a: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How you can help</a:t>
            </a:r>
          </a:p>
          <a:p>
            <a:pPr algn="l"/>
            <a:endParaRPr lang="en-GB" sz="2000" dirty="0" smtClean="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endParaRPr lang="en-GB" sz="2000"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171400"/>
            <a:ext cx="3024335" cy="1113788"/>
          </a:xfrm>
          <a:prstGeom prst="rect">
            <a:avLst/>
          </a:prstGeom>
        </p:spPr>
      </p:pic>
    </p:spTree>
    <p:extLst>
      <p:ext uri="{BB962C8B-B14F-4D97-AF65-F5344CB8AC3E}">
        <p14:creationId xmlns:p14="http://schemas.microsoft.com/office/powerpoint/2010/main" val="192191581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7772400" cy="864095"/>
          </a:xfrm>
        </p:spPr>
        <p:txBody>
          <a:bodyPr>
            <a:normAutofit/>
          </a:bodyPr>
          <a:lstStyle/>
          <a:p>
            <a:pPr algn="l"/>
            <a:r>
              <a:rPr lang="en-GB" sz="2800" dirty="0" smtClean="0">
                <a:latin typeface="Arial" panose="020B0604020202020204" pitchFamily="34" charset="0"/>
                <a:cs typeface="Arial" panose="020B0604020202020204" pitchFamily="34" charset="0"/>
              </a:rPr>
              <a:t>Property Trusts</a:t>
            </a:r>
            <a:endParaRPr lang="en-GB" sz="36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3568" y="1628800"/>
            <a:ext cx="7848872" cy="4752528"/>
          </a:xfrm>
        </p:spPr>
        <p:txBody>
          <a:bodyPr>
            <a:normAutofit lnSpcReduction="10000"/>
          </a:bodyPr>
          <a:lstStyle/>
          <a:p>
            <a:pPr marL="342900" indent="-342900" algn="l">
              <a:buFont typeface="Arial" panose="020B0604020202020204" pitchFamily="34" charset="0"/>
              <a:buChar char="•"/>
            </a:pPr>
            <a:endParaRPr lang="en-GB" sz="2000" dirty="0" smtClean="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Property Trust in Will - Is it drafted correctly?  Fails if Life Tenant and </a:t>
            </a:r>
            <a:r>
              <a:rPr lang="en-GB" sz="2000" dirty="0" err="1" smtClean="0">
                <a:solidFill>
                  <a:schemeClr val="tx1"/>
                </a:solidFill>
                <a:latin typeface="Arial" panose="020B0604020202020204" pitchFamily="34" charset="0"/>
                <a:cs typeface="Arial" panose="020B0604020202020204" pitchFamily="34" charset="0"/>
              </a:rPr>
              <a:t>remainderman</a:t>
            </a:r>
            <a:r>
              <a:rPr lang="en-GB" sz="2000" dirty="0" smtClean="0">
                <a:solidFill>
                  <a:schemeClr val="tx1"/>
                </a:solidFill>
                <a:latin typeface="Arial" panose="020B0604020202020204" pitchFamily="34" charset="0"/>
                <a:cs typeface="Arial" panose="020B0604020202020204" pitchFamily="34" charset="0"/>
              </a:rPr>
              <a:t> is the same person</a:t>
            </a: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Need for a Grant? </a:t>
            </a: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Best practice is to prove last Will</a:t>
            </a:r>
          </a:p>
          <a:p>
            <a:pPr marL="800100" lvl="1" indent="-342900" algn="l">
              <a:buFont typeface="Arial" panose="020B0604020202020204" pitchFamily="34" charset="0"/>
              <a:buChar char="•"/>
            </a:pPr>
            <a:r>
              <a:rPr lang="en-GB" sz="1800" dirty="0" smtClean="0">
                <a:solidFill>
                  <a:schemeClr val="tx1"/>
                </a:solidFill>
                <a:latin typeface="Arial" panose="020B0604020202020204" pitchFamily="34" charset="0"/>
                <a:cs typeface="Arial" panose="020B0604020202020204" pitchFamily="34" charset="0"/>
              </a:rPr>
              <a:t>Check the clients own the legal title  </a:t>
            </a:r>
          </a:p>
          <a:p>
            <a:pPr marL="800100" lvl="1" indent="-342900" algn="l">
              <a:buFont typeface="Arial" panose="020B0604020202020204" pitchFamily="34" charset="0"/>
              <a:buChar char="•"/>
            </a:pPr>
            <a:r>
              <a:rPr lang="en-GB" sz="1800" dirty="0" smtClean="0">
                <a:solidFill>
                  <a:schemeClr val="tx1"/>
                </a:solidFill>
                <a:latin typeface="Arial" panose="020B0604020202020204" pitchFamily="34" charset="0"/>
                <a:cs typeface="Arial" panose="020B0604020202020204" pitchFamily="34" charset="0"/>
              </a:rPr>
              <a:t>Is the property held JSS or TIC with 50/50 split? Don’t assume!</a:t>
            </a:r>
          </a:p>
          <a:p>
            <a:pPr marL="800100" lvl="1" indent="-342900" algn="l">
              <a:buFont typeface="Arial" panose="020B0604020202020204" pitchFamily="34" charset="0"/>
              <a:buChar char="•"/>
            </a:pPr>
            <a:r>
              <a:rPr lang="en-GB" sz="1800" dirty="0" smtClean="0">
                <a:solidFill>
                  <a:schemeClr val="tx1"/>
                </a:solidFill>
                <a:latin typeface="Arial" panose="020B0604020202020204" pitchFamily="34" charset="0"/>
                <a:cs typeface="Arial" panose="020B0604020202020204" pitchFamily="34" charset="0"/>
              </a:rPr>
              <a:t>Check Notice of Severance (if required) is placed with Will and/or Title Deeds</a:t>
            </a:r>
          </a:p>
          <a:p>
            <a:pPr marL="800100" lvl="1" indent="-342900" algn="l">
              <a:buFont typeface="Arial" panose="020B0604020202020204" pitchFamily="34" charset="0"/>
              <a:buChar char="•"/>
            </a:pPr>
            <a:r>
              <a:rPr lang="en-GB" sz="1800" dirty="0" smtClean="0">
                <a:solidFill>
                  <a:schemeClr val="tx1"/>
                </a:solidFill>
                <a:latin typeface="Arial" panose="020B0604020202020204" pitchFamily="34" charset="0"/>
                <a:cs typeface="Arial" panose="020B0604020202020204" pitchFamily="34" charset="0"/>
              </a:rPr>
              <a:t>Is there a mortgage charge or restriction over the property?</a:t>
            </a: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Transfer the ownership of the property </a:t>
            </a: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If transfer to Trustees is not possible, add a restriction </a:t>
            </a: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Prepare a Declaration of Trust</a:t>
            </a: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Forward copies of the documentation to the co-owner/Trustees </a:t>
            </a:r>
            <a:endParaRPr lang="en-GB" sz="2000"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171400"/>
            <a:ext cx="3024335" cy="1113788"/>
          </a:xfrm>
          <a:prstGeom prst="rect">
            <a:avLst/>
          </a:prstGeom>
        </p:spPr>
      </p:pic>
    </p:spTree>
    <p:extLst>
      <p:ext uri="{BB962C8B-B14F-4D97-AF65-F5344CB8AC3E}">
        <p14:creationId xmlns:p14="http://schemas.microsoft.com/office/powerpoint/2010/main" val="148503707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7772400" cy="864095"/>
          </a:xfrm>
        </p:spPr>
        <p:txBody>
          <a:bodyPr>
            <a:normAutofit/>
          </a:bodyPr>
          <a:lstStyle/>
          <a:p>
            <a:pPr algn="l"/>
            <a:r>
              <a:rPr lang="en-GB" sz="2800" dirty="0" smtClean="0">
                <a:latin typeface="Arial" panose="020B0604020202020204" pitchFamily="34" charset="0"/>
                <a:cs typeface="Arial" panose="020B0604020202020204" pitchFamily="34" charset="0"/>
              </a:rPr>
              <a:t>Nil-Rate </a:t>
            </a:r>
            <a:r>
              <a:rPr lang="en-GB" sz="2800" dirty="0">
                <a:latin typeface="Arial" panose="020B0604020202020204" pitchFamily="34" charset="0"/>
                <a:cs typeface="Arial" panose="020B0604020202020204" pitchFamily="34" charset="0"/>
              </a:rPr>
              <a:t>Band Discretionary Trusts (</a:t>
            </a:r>
            <a:r>
              <a:rPr lang="en-GB" sz="2800" dirty="0" smtClean="0">
                <a:latin typeface="Arial" panose="020B0604020202020204" pitchFamily="34" charset="0"/>
                <a:cs typeface="Arial" panose="020B0604020202020204" pitchFamily="34" charset="0"/>
              </a:rPr>
              <a:t>NRBDT</a:t>
            </a:r>
            <a:r>
              <a:rPr lang="en-GB" sz="2800" dirty="0">
                <a:latin typeface="Arial" panose="020B0604020202020204" pitchFamily="34" charset="0"/>
                <a:cs typeface="Arial" panose="020B0604020202020204" pitchFamily="34" charset="0"/>
              </a:rPr>
              <a:t>) </a:t>
            </a:r>
            <a:endParaRPr lang="en-GB" sz="36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3568" y="1628800"/>
            <a:ext cx="7776864" cy="4752528"/>
          </a:xfrm>
        </p:spPr>
        <p:txBody>
          <a:bodyPr>
            <a:normAutofit/>
          </a:bodyPr>
          <a:lstStyle/>
          <a:p>
            <a:pPr algn="l"/>
            <a:endParaRPr lang="en-GB" sz="2400" dirty="0" smtClean="0">
              <a:solidFill>
                <a:schemeClr val="tx1"/>
              </a:solidFill>
              <a:latin typeface="Arial" panose="020B0604020202020204" pitchFamily="34" charset="0"/>
              <a:cs typeface="Arial" panose="020B0604020202020204" pitchFamily="34" charset="0"/>
            </a:endParaRPr>
          </a:p>
          <a:p>
            <a:pPr algn="l"/>
            <a:r>
              <a:rPr lang="en-GB" sz="2000" dirty="0" smtClean="0">
                <a:solidFill>
                  <a:schemeClr val="tx1"/>
                </a:solidFill>
                <a:latin typeface="Arial" panose="020B0604020202020204" pitchFamily="34" charset="0"/>
                <a:cs typeface="Arial" panose="020B0604020202020204" pitchFamily="34" charset="0"/>
              </a:rPr>
              <a:t>The </a:t>
            </a:r>
            <a:r>
              <a:rPr lang="en-GB" sz="2000" dirty="0">
                <a:solidFill>
                  <a:schemeClr val="tx1"/>
                </a:solidFill>
                <a:latin typeface="Arial" panose="020B0604020202020204" pitchFamily="34" charset="0"/>
                <a:cs typeface="Arial" panose="020B0604020202020204" pitchFamily="34" charset="0"/>
              </a:rPr>
              <a:t>Trustees have </a:t>
            </a:r>
            <a:r>
              <a:rPr lang="en-GB" sz="2000" dirty="0" smtClean="0">
                <a:solidFill>
                  <a:schemeClr val="tx1"/>
                </a:solidFill>
                <a:latin typeface="Arial" panose="020B0604020202020204" pitchFamily="34" charset="0"/>
                <a:cs typeface="Arial" panose="020B0604020202020204" pitchFamily="34" charset="0"/>
              </a:rPr>
              <a:t>various options when dealing </a:t>
            </a:r>
            <a:r>
              <a:rPr lang="en-GB" sz="2000" dirty="0">
                <a:solidFill>
                  <a:schemeClr val="tx1"/>
                </a:solidFill>
                <a:latin typeface="Arial" panose="020B0604020202020204" pitchFamily="34" charset="0"/>
                <a:cs typeface="Arial" panose="020B0604020202020204" pitchFamily="34" charset="0"/>
              </a:rPr>
              <a:t>with the </a:t>
            </a:r>
            <a:r>
              <a:rPr lang="en-GB" sz="2000" dirty="0" smtClean="0">
                <a:solidFill>
                  <a:schemeClr val="tx1"/>
                </a:solidFill>
                <a:latin typeface="Arial" panose="020B0604020202020204" pitchFamily="34" charset="0"/>
                <a:cs typeface="Arial" panose="020B0604020202020204" pitchFamily="34" charset="0"/>
              </a:rPr>
              <a:t>NRBDT </a:t>
            </a:r>
            <a:r>
              <a:rPr lang="en-GB" sz="2000" dirty="0">
                <a:solidFill>
                  <a:schemeClr val="tx1"/>
                </a:solidFill>
                <a:latin typeface="Arial" panose="020B0604020202020204" pitchFamily="34" charset="0"/>
                <a:cs typeface="Arial" panose="020B0604020202020204" pitchFamily="34" charset="0"/>
              </a:rPr>
              <a:t>(</a:t>
            </a:r>
            <a:r>
              <a:rPr lang="en-GB" sz="2000" dirty="0" smtClean="0">
                <a:solidFill>
                  <a:schemeClr val="tx1"/>
                </a:solidFill>
                <a:latin typeface="Arial" panose="020B0604020202020204" pitchFamily="34" charset="0"/>
                <a:cs typeface="Arial" panose="020B0604020202020204" pitchFamily="34" charset="0"/>
              </a:rPr>
              <a:t>subject </a:t>
            </a:r>
            <a:r>
              <a:rPr lang="en-GB" sz="2000" dirty="0">
                <a:solidFill>
                  <a:schemeClr val="tx1"/>
                </a:solidFill>
                <a:latin typeface="Arial" panose="020B0604020202020204" pitchFamily="34" charset="0"/>
                <a:cs typeface="Arial" panose="020B0604020202020204" pitchFamily="34" charset="0"/>
              </a:rPr>
              <a:t>to the terms of </a:t>
            </a:r>
            <a:r>
              <a:rPr lang="en-GB" sz="2000" dirty="0" smtClean="0">
                <a:solidFill>
                  <a:schemeClr val="tx1"/>
                </a:solidFill>
                <a:latin typeface="Arial" panose="020B0604020202020204" pitchFamily="34" charset="0"/>
                <a:cs typeface="Arial" panose="020B0604020202020204" pitchFamily="34" charset="0"/>
              </a:rPr>
              <a:t>the Will</a:t>
            </a:r>
            <a:r>
              <a:rPr lang="en-GB" sz="2000" dirty="0">
                <a:solidFill>
                  <a:schemeClr val="tx1"/>
                </a:solidFill>
                <a:latin typeface="Arial" panose="020B0604020202020204" pitchFamily="34" charset="0"/>
                <a:cs typeface="Arial" panose="020B0604020202020204" pitchFamily="34" charset="0"/>
              </a:rPr>
              <a:t>) </a:t>
            </a:r>
            <a:r>
              <a:rPr lang="en-GB" sz="2000" dirty="0" smtClean="0">
                <a:solidFill>
                  <a:schemeClr val="tx1"/>
                </a:solidFill>
                <a:latin typeface="Arial" panose="020B0604020202020204" pitchFamily="34" charset="0"/>
                <a:cs typeface="Arial" panose="020B0604020202020204" pitchFamily="34" charset="0"/>
              </a:rPr>
              <a:t>as </a:t>
            </a:r>
            <a:r>
              <a:rPr lang="en-GB" sz="2000" dirty="0">
                <a:solidFill>
                  <a:schemeClr val="tx1"/>
                </a:solidFill>
                <a:latin typeface="Arial" panose="020B0604020202020204" pitchFamily="34" charset="0"/>
                <a:cs typeface="Arial" panose="020B0604020202020204" pitchFamily="34" charset="0"/>
              </a:rPr>
              <a:t>follows</a:t>
            </a:r>
            <a:r>
              <a:rPr lang="en-GB" sz="2000" dirty="0" smtClean="0">
                <a:solidFill>
                  <a:schemeClr val="tx1"/>
                </a:solidFill>
                <a:latin typeface="Arial" panose="020B0604020202020204" pitchFamily="34" charset="0"/>
                <a:cs typeface="Arial" panose="020B0604020202020204" pitchFamily="34" charset="0"/>
              </a:rPr>
              <a:t>:</a:t>
            </a:r>
          </a:p>
          <a:p>
            <a:pPr algn="l"/>
            <a:endParaRPr lang="en-GB" sz="2000" dirty="0" smtClean="0">
              <a:solidFill>
                <a:schemeClr val="tx1"/>
              </a:solidFill>
              <a:latin typeface="Arial" panose="020B0604020202020204" pitchFamily="34" charset="0"/>
              <a:cs typeface="Arial" panose="020B0604020202020204" pitchFamily="34" charset="0"/>
            </a:endParaRPr>
          </a:p>
          <a:p>
            <a:pPr marL="800100" lvl="1" indent="-342900" algn="l">
              <a:buFont typeface="+mj-lt"/>
              <a:buAutoNum type="arabicPeriod"/>
            </a:pPr>
            <a:r>
              <a:rPr lang="en-GB" sz="2000" dirty="0" smtClean="0">
                <a:solidFill>
                  <a:schemeClr val="tx1"/>
                </a:solidFill>
                <a:latin typeface="Arial" panose="020B0604020202020204" pitchFamily="34" charset="0"/>
                <a:cs typeface="Arial" panose="020B0604020202020204" pitchFamily="34" charset="0"/>
              </a:rPr>
              <a:t>Option 1 - Agree </a:t>
            </a:r>
            <a:r>
              <a:rPr lang="en-GB" sz="2000" dirty="0">
                <a:solidFill>
                  <a:schemeClr val="tx1"/>
                </a:solidFill>
                <a:latin typeface="Arial" panose="020B0604020202020204" pitchFamily="34" charset="0"/>
                <a:cs typeface="Arial" panose="020B0604020202020204" pitchFamily="34" charset="0"/>
              </a:rPr>
              <a:t>to end the T</a:t>
            </a:r>
            <a:r>
              <a:rPr lang="en-GB" sz="2000" dirty="0" smtClean="0">
                <a:solidFill>
                  <a:schemeClr val="tx1"/>
                </a:solidFill>
                <a:latin typeface="Arial" panose="020B0604020202020204" pitchFamily="34" charset="0"/>
                <a:cs typeface="Arial" panose="020B0604020202020204" pitchFamily="34" charset="0"/>
              </a:rPr>
              <a:t>rust (</a:t>
            </a:r>
            <a:r>
              <a:rPr lang="en-GB" sz="2000" dirty="0">
                <a:solidFill>
                  <a:schemeClr val="tx1"/>
                </a:solidFill>
                <a:latin typeface="Arial" panose="020B0604020202020204" pitchFamily="34" charset="0"/>
                <a:cs typeface="Arial" panose="020B0604020202020204" pitchFamily="34" charset="0"/>
              </a:rPr>
              <a:t>a</a:t>
            </a:r>
            <a:r>
              <a:rPr lang="en-GB" sz="2000" dirty="0" smtClean="0">
                <a:solidFill>
                  <a:schemeClr val="tx1"/>
                </a:solidFill>
                <a:latin typeface="Arial" panose="020B0604020202020204" pitchFamily="34" charset="0"/>
                <a:cs typeface="Arial" panose="020B0604020202020204" pitchFamily="34" charset="0"/>
              </a:rPr>
              <a:t>ppoint </a:t>
            </a:r>
            <a:r>
              <a:rPr lang="en-GB" sz="2000" dirty="0">
                <a:solidFill>
                  <a:schemeClr val="tx1"/>
                </a:solidFill>
                <a:latin typeface="Arial" panose="020B0604020202020204" pitchFamily="34" charset="0"/>
                <a:cs typeface="Arial" panose="020B0604020202020204" pitchFamily="34" charset="0"/>
              </a:rPr>
              <a:t>o</a:t>
            </a:r>
            <a:r>
              <a:rPr lang="en-GB" sz="2000" dirty="0" smtClean="0">
                <a:solidFill>
                  <a:schemeClr val="tx1"/>
                </a:solidFill>
                <a:latin typeface="Arial" panose="020B0604020202020204" pitchFamily="34" charset="0"/>
                <a:cs typeface="Arial" panose="020B0604020202020204" pitchFamily="34" charset="0"/>
              </a:rPr>
              <a:t>ut</a:t>
            </a:r>
            <a:r>
              <a:rPr lang="en-GB" sz="2000" dirty="0">
                <a:solidFill>
                  <a:schemeClr val="tx1"/>
                </a:solidFill>
                <a:latin typeface="Arial" panose="020B0604020202020204" pitchFamily="34" charset="0"/>
                <a:cs typeface="Arial" panose="020B0604020202020204" pitchFamily="34" charset="0"/>
              </a:rPr>
              <a:t>) </a:t>
            </a:r>
            <a:endParaRPr lang="en-GB" sz="2000" dirty="0" smtClean="0">
              <a:solidFill>
                <a:schemeClr val="tx1"/>
              </a:solidFill>
              <a:latin typeface="Arial" panose="020B0604020202020204" pitchFamily="34" charset="0"/>
              <a:cs typeface="Arial" panose="020B0604020202020204" pitchFamily="34" charset="0"/>
            </a:endParaRPr>
          </a:p>
          <a:p>
            <a:pPr lvl="1" algn="l"/>
            <a:r>
              <a:rPr lang="en-GB" sz="2000" dirty="0" smtClean="0">
                <a:solidFill>
                  <a:schemeClr val="tx1"/>
                </a:solidFill>
                <a:latin typeface="Arial" panose="020B0604020202020204" pitchFamily="34" charset="0"/>
                <a:cs typeface="Arial" panose="020B0604020202020204" pitchFamily="34" charset="0"/>
              </a:rPr>
              <a:t>	Tees must consider all beneficiaries (not just spouse)</a:t>
            </a:r>
          </a:p>
          <a:p>
            <a:pPr lvl="1" algn="l"/>
            <a:r>
              <a:rPr lang="en-GB" sz="2000" dirty="0" smtClean="0">
                <a:solidFill>
                  <a:schemeClr val="tx1"/>
                </a:solidFill>
                <a:latin typeface="Arial" panose="020B0604020202020204" pitchFamily="34" charset="0"/>
                <a:cs typeface="Arial" panose="020B0604020202020204" pitchFamily="34" charset="0"/>
              </a:rPr>
              <a:t>	For TNRB to apply - after three months and before two 	years</a:t>
            </a:r>
            <a:endParaRPr lang="en-GB" sz="2000" dirty="0">
              <a:solidFill>
                <a:schemeClr val="tx1"/>
              </a:solidFill>
              <a:latin typeface="Arial" panose="020B0604020202020204" pitchFamily="34" charset="0"/>
              <a:cs typeface="Arial" panose="020B0604020202020204" pitchFamily="34" charset="0"/>
            </a:endParaRPr>
          </a:p>
          <a:p>
            <a:pPr marL="800100" lvl="1" indent="-342900" algn="l">
              <a:buFont typeface="+mj-lt"/>
              <a:buAutoNum type="arabicPeriod" startAt="2"/>
            </a:pPr>
            <a:r>
              <a:rPr lang="en-GB" sz="2000" dirty="0" smtClean="0">
                <a:solidFill>
                  <a:schemeClr val="tx1"/>
                </a:solidFill>
                <a:latin typeface="Arial" panose="020B0604020202020204" pitchFamily="34" charset="0"/>
                <a:cs typeface="Arial" panose="020B0604020202020204" pitchFamily="34" charset="0"/>
              </a:rPr>
              <a:t>Option 2 (a) - Continue </a:t>
            </a:r>
            <a:r>
              <a:rPr lang="en-GB" sz="2000" dirty="0">
                <a:solidFill>
                  <a:schemeClr val="tx1"/>
                </a:solidFill>
                <a:latin typeface="Arial" panose="020B0604020202020204" pitchFamily="34" charset="0"/>
                <a:cs typeface="Arial" panose="020B0604020202020204" pitchFamily="34" charset="0"/>
              </a:rPr>
              <a:t>with T</a:t>
            </a:r>
            <a:r>
              <a:rPr lang="en-GB" sz="2000" dirty="0" smtClean="0">
                <a:solidFill>
                  <a:schemeClr val="tx1"/>
                </a:solidFill>
                <a:latin typeface="Arial" panose="020B0604020202020204" pitchFamily="34" charset="0"/>
                <a:cs typeface="Arial" panose="020B0604020202020204" pitchFamily="34" charset="0"/>
              </a:rPr>
              <a:t>rust </a:t>
            </a:r>
            <a:r>
              <a:rPr lang="en-GB" sz="2000" dirty="0">
                <a:solidFill>
                  <a:schemeClr val="tx1"/>
                </a:solidFill>
                <a:latin typeface="Arial" panose="020B0604020202020204" pitchFamily="34" charset="0"/>
                <a:cs typeface="Arial" panose="020B0604020202020204" pitchFamily="34" charset="0"/>
              </a:rPr>
              <a:t>and utilise the </a:t>
            </a:r>
            <a:r>
              <a:rPr lang="en-GB" sz="2000" dirty="0" smtClean="0">
                <a:solidFill>
                  <a:schemeClr val="tx1"/>
                </a:solidFill>
                <a:latin typeface="Arial" panose="020B0604020202020204" pitchFamily="34" charset="0"/>
                <a:cs typeface="Arial" panose="020B0604020202020204" pitchFamily="34" charset="0"/>
              </a:rPr>
              <a:t>loan route </a:t>
            </a:r>
            <a:endParaRPr lang="en-GB" sz="2000" dirty="0">
              <a:solidFill>
                <a:schemeClr val="tx1"/>
              </a:solidFill>
              <a:latin typeface="Arial" panose="020B0604020202020204" pitchFamily="34" charset="0"/>
              <a:cs typeface="Arial" panose="020B0604020202020204" pitchFamily="34" charset="0"/>
            </a:endParaRPr>
          </a:p>
          <a:p>
            <a:pPr marL="800100" lvl="1" indent="-342900" algn="l">
              <a:buFont typeface="+mj-lt"/>
              <a:buAutoNum type="arabicPeriod" startAt="2"/>
            </a:pPr>
            <a:r>
              <a:rPr lang="en-GB" sz="2000" dirty="0" smtClean="0">
                <a:solidFill>
                  <a:schemeClr val="tx1"/>
                </a:solidFill>
                <a:latin typeface="Arial" panose="020B0604020202020204" pitchFamily="34" charset="0"/>
                <a:cs typeface="Arial" panose="020B0604020202020204" pitchFamily="34" charset="0"/>
              </a:rPr>
              <a:t>Option 2 (b) - Continue </a:t>
            </a:r>
            <a:r>
              <a:rPr lang="en-GB" sz="2000" dirty="0">
                <a:solidFill>
                  <a:schemeClr val="tx1"/>
                </a:solidFill>
                <a:latin typeface="Arial" panose="020B0604020202020204" pitchFamily="34" charset="0"/>
                <a:cs typeface="Arial" panose="020B0604020202020204" pitchFamily="34" charset="0"/>
              </a:rPr>
              <a:t>with T</a:t>
            </a:r>
            <a:r>
              <a:rPr lang="en-GB" sz="2000" dirty="0" smtClean="0">
                <a:solidFill>
                  <a:schemeClr val="tx1"/>
                </a:solidFill>
                <a:latin typeface="Arial" panose="020B0604020202020204" pitchFamily="34" charset="0"/>
                <a:cs typeface="Arial" panose="020B0604020202020204" pitchFamily="34" charset="0"/>
              </a:rPr>
              <a:t>rust </a:t>
            </a:r>
            <a:r>
              <a:rPr lang="en-GB" sz="2000" dirty="0">
                <a:solidFill>
                  <a:schemeClr val="tx1"/>
                </a:solidFill>
                <a:latin typeface="Arial" panose="020B0604020202020204" pitchFamily="34" charset="0"/>
                <a:cs typeface="Arial" panose="020B0604020202020204" pitchFamily="34" charset="0"/>
              </a:rPr>
              <a:t>and transfer </a:t>
            </a:r>
            <a:r>
              <a:rPr lang="en-GB" sz="2000" dirty="0" smtClean="0">
                <a:solidFill>
                  <a:schemeClr val="tx1"/>
                </a:solidFill>
                <a:latin typeface="Arial" panose="020B0604020202020204" pitchFamily="34" charset="0"/>
                <a:cs typeface="Arial" panose="020B0604020202020204" pitchFamily="34" charset="0"/>
              </a:rPr>
              <a:t>assets, up </a:t>
            </a:r>
            <a:r>
              <a:rPr lang="en-GB" sz="2000" dirty="0">
                <a:solidFill>
                  <a:schemeClr val="tx1"/>
                </a:solidFill>
                <a:latin typeface="Arial" panose="020B0604020202020204" pitchFamily="34" charset="0"/>
                <a:cs typeface="Arial" panose="020B0604020202020204" pitchFamily="34" charset="0"/>
              </a:rPr>
              <a:t>to the value of </a:t>
            </a:r>
            <a:r>
              <a:rPr lang="en-GB" sz="2000" dirty="0" smtClean="0">
                <a:solidFill>
                  <a:schemeClr val="tx1"/>
                </a:solidFill>
                <a:latin typeface="Arial" panose="020B0604020202020204" pitchFamily="34" charset="0"/>
                <a:cs typeface="Arial" panose="020B0604020202020204" pitchFamily="34" charset="0"/>
              </a:rPr>
              <a:t>NRB to </a:t>
            </a:r>
            <a:r>
              <a:rPr lang="en-GB" sz="2000" dirty="0">
                <a:solidFill>
                  <a:schemeClr val="tx1"/>
                </a:solidFill>
                <a:latin typeface="Arial" panose="020B0604020202020204" pitchFamily="34" charset="0"/>
                <a:cs typeface="Arial" panose="020B0604020202020204" pitchFamily="34" charset="0"/>
              </a:rPr>
              <a:t>T</a:t>
            </a:r>
            <a:r>
              <a:rPr lang="en-GB" sz="2000" dirty="0" smtClean="0">
                <a:solidFill>
                  <a:schemeClr val="tx1"/>
                </a:solidFill>
                <a:latin typeface="Arial" panose="020B0604020202020204" pitchFamily="34" charset="0"/>
                <a:cs typeface="Arial" panose="020B0604020202020204" pitchFamily="34" charset="0"/>
              </a:rPr>
              <a:t>rust </a:t>
            </a:r>
            <a:endParaRPr lang="en-GB" sz="2000" dirty="0">
              <a:solidFill>
                <a:schemeClr val="tx1"/>
              </a:solidFill>
              <a:latin typeface="Arial" panose="020B0604020202020204" pitchFamily="34" charset="0"/>
              <a:cs typeface="Arial" panose="020B0604020202020204" pitchFamily="34" charset="0"/>
            </a:endParaRPr>
          </a:p>
          <a:p>
            <a:pPr marL="800100" lvl="1" indent="-342900" algn="l">
              <a:buFont typeface="+mj-lt"/>
              <a:buAutoNum type="arabicPeriod" startAt="2"/>
            </a:pPr>
            <a:r>
              <a:rPr lang="en-GB" sz="2000" dirty="0" smtClean="0">
                <a:solidFill>
                  <a:schemeClr val="tx1"/>
                </a:solidFill>
                <a:latin typeface="Arial" panose="020B0604020202020204" pitchFamily="34" charset="0"/>
                <a:cs typeface="Arial" panose="020B0604020202020204" pitchFamily="34" charset="0"/>
              </a:rPr>
              <a:t>A mixture of the above – (e.g. Trustees can appoint out liquid assets and put half share of property to Trust)</a:t>
            </a:r>
            <a:endParaRPr lang="en-GB" sz="2000"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171400"/>
            <a:ext cx="3024335" cy="1113788"/>
          </a:xfrm>
          <a:prstGeom prst="rect">
            <a:avLst/>
          </a:prstGeom>
        </p:spPr>
      </p:pic>
    </p:spTree>
    <p:extLst>
      <p:ext uri="{BB962C8B-B14F-4D97-AF65-F5344CB8AC3E}">
        <p14:creationId xmlns:p14="http://schemas.microsoft.com/office/powerpoint/2010/main" val="3477120410"/>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7772400" cy="864095"/>
          </a:xfrm>
        </p:spPr>
        <p:txBody>
          <a:bodyPr>
            <a:normAutofit/>
          </a:bodyPr>
          <a:lstStyle/>
          <a:p>
            <a:pPr algn="l"/>
            <a:r>
              <a:rPr lang="en-GB" sz="2800" dirty="0" smtClean="0">
                <a:latin typeface="Arial" panose="020B0604020202020204" pitchFamily="34" charset="0"/>
                <a:cs typeface="Arial" panose="020B0604020202020204" pitchFamily="34" charset="0"/>
              </a:rPr>
              <a:t>Option 1: Appoint out – Internal procedure </a:t>
            </a:r>
            <a:endParaRPr lang="en-GB" sz="36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3568" y="1628800"/>
            <a:ext cx="7776864" cy="4392488"/>
          </a:xfrm>
        </p:spPr>
        <p:txBody>
          <a:bodyPr>
            <a:normAutofit/>
          </a:bodyPr>
          <a:lstStyle/>
          <a:p>
            <a:pPr marL="457200" indent="-457200" algn="l">
              <a:buFont typeface="+mj-lt"/>
              <a:buAutoNum type="arabicPeriod"/>
            </a:pPr>
            <a:endParaRPr lang="en-GB" sz="2000" dirty="0" smtClean="0">
              <a:solidFill>
                <a:schemeClr val="tx1"/>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Prepare minutes </a:t>
            </a:r>
            <a:r>
              <a:rPr lang="en-GB" sz="2000" dirty="0">
                <a:solidFill>
                  <a:schemeClr val="tx1"/>
                </a:solidFill>
                <a:latin typeface="Arial" panose="020B0604020202020204" pitchFamily="34" charset="0"/>
                <a:cs typeface="Arial" panose="020B0604020202020204" pitchFamily="34" charset="0"/>
              </a:rPr>
              <a:t>and Deed of Appointment/Retirement </a:t>
            </a:r>
            <a:endParaRPr lang="en-GB" sz="2000" dirty="0" smtClean="0">
              <a:solidFill>
                <a:schemeClr val="tx1"/>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Need to have more than one Trustee for land</a:t>
            </a:r>
            <a:endParaRPr lang="en-GB" sz="2000" dirty="0">
              <a:solidFill>
                <a:schemeClr val="tx1"/>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Deal with the property, </a:t>
            </a:r>
            <a:r>
              <a:rPr lang="en-GB" sz="2000" dirty="0" smtClean="0">
                <a:solidFill>
                  <a:schemeClr val="tx1"/>
                </a:solidFill>
                <a:latin typeface="Arial" panose="020B0604020202020204" pitchFamily="34" charset="0"/>
                <a:cs typeface="Arial" panose="020B0604020202020204" pitchFamily="34" charset="0"/>
              </a:rPr>
              <a:t>including removing </a:t>
            </a:r>
            <a:r>
              <a:rPr lang="en-GB" sz="2000" dirty="0">
                <a:solidFill>
                  <a:schemeClr val="tx1"/>
                </a:solidFill>
                <a:latin typeface="Arial" panose="020B0604020202020204" pitchFamily="34" charset="0"/>
                <a:cs typeface="Arial" panose="020B0604020202020204" pitchFamily="34" charset="0"/>
              </a:rPr>
              <a:t>name of </a:t>
            </a:r>
            <a:r>
              <a:rPr lang="en-GB" sz="2000" dirty="0" smtClean="0">
                <a:solidFill>
                  <a:schemeClr val="tx1"/>
                </a:solidFill>
                <a:latin typeface="Arial" panose="020B0604020202020204" pitchFamily="34" charset="0"/>
                <a:cs typeface="Arial" panose="020B0604020202020204" pitchFamily="34" charset="0"/>
              </a:rPr>
              <a:t>deceased </a:t>
            </a:r>
            <a:r>
              <a:rPr lang="en-GB" sz="2000" dirty="0">
                <a:solidFill>
                  <a:schemeClr val="tx1"/>
                </a:solidFill>
                <a:latin typeface="Arial" panose="020B0604020202020204" pitchFamily="34" charset="0"/>
                <a:cs typeface="Arial" panose="020B0604020202020204" pitchFamily="34" charset="0"/>
              </a:rPr>
              <a:t>and/or </a:t>
            </a:r>
            <a:r>
              <a:rPr lang="en-GB" sz="2000" dirty="0" smtClean="0">
                <a:solidFill>
                  <a:schemeClr val="tx1"/>
                </a:solidFill>
                <a:latin typeface="Arial" panose="020B0604020202020204" pitchFamily="34" charset="0"/>
                <a:cs typeface="Arial" panose="020B0604020202020204" pitchFamily="34" charset="0"/>
              </a:rPr>
              <a:t>form </a:t>
            </a:r>
            <a:r>
              <a:rPr lang="en-GB" sz="2000" dirty="0">
                <a:solidFill>
                  <a:schemeClr val="tx1"/>
                </a:solidFill>
                <a:latin typeface="Arial" panose="020B0604020202020204" pitchFamily="34" charset="0"/>
                <a:cs typeface="Arial" panose="020B0604020202020204" pitchFamily="34" charset="0"/>
              </a:rPr>
              <a:t>A </a:t>
            </a:r>
            <a:r>
              <a:rPr lang="en-GB" sz="2000" dirty="0" smtClean="0">
                <a:solidFill>
                  <a:schemeClr val="tx1"/>
                </a:solidFill>
                <a:latin typeface="Arial" panose="020B0604020202020204" pitchFamily="34" charset="0"/>
                <a:cs typeface="Arial" panose="020B0604020202020204" pitchFamily="34" charset="0"/>
              </a:rPr>
              <a:t>restriction </a:t>
            </a:r>
            <a:endParaRPr lang="en-GB" sz="2000" dirty="0">
              <a:solidFill>
                <a:schemeClr val="tx1"/>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Send the </a:t>
            </a:r>
            <a:r>
              <a:rPr lang="en-GB" sz="2000" dirty="0" smtClean="0">
                <a:solidFill>
                  <a:schemeClr val="tx1"/>
                </a:solidFill>
                <a:latin typeface="Arial" panose="020B0604020202020204" pitchFamily="34" charset="0"/>
                <a:cs typeface="Arial" panose="020B0604020202020204" pitchFamily="34" charset="0"/>
              </a:rPr>
              <a:t>legal documents </a:t>
            </a:r>
            <a:r>
              <a:rPr lang="en-GB" sz="2000" dirty="0">
                <a:solidFill>
                  <a:schemeClr val="tx1"/>
                </a:solidFill>
                <a:latin typeface="Arial" panose="020B0604020202020204" pitchFamily="34" charset="0"/>
                <a:cs typeface="Arial" panose="020B0604020202020204" pitchFamily="34" charset="0"/>
              </a:rPr>
              <a:t>for </a:t>
            </a:r>
            <a:r>
              <a:rPr lang="en-GB" sz="2000" dirty="0" smtClean="0">
                <a:solidFill>
                  <a:schemeClr val="tx1"/>
                </a:solidFill>
                <a:latin typeface="Arial" panose="020B0604020202020204" pitchFamily="34" charset="0"/>
                <a:cs typeface="Arial" panose="020B0604020202020204" pitchFamily="34" charset="0"/>
              </a:rPr>
              <a:t>signature to </a:t>
            </a:r>
            <a:r>
              <a:rPr lang="en-GB" sz="2000" dirty="0">
                <a:solidFill>
                  <a:schemeClr val="tx1"/>
                </a:solidFill>
                <a:latin typeface="Arial" panose="020B0604020202020204" pitchFamily="34" charset="0"/>
                <a:cs typeface="Arial" panose="020B0604020202020204" pitchFamily="34" charset="0"/>
              </a:rPr>
              <a:t>the survivor and </a:t>
            </a:r>
            <a:r>
              <a:rPr lang="en-GB" sz="2000" dirty="0" smtClean="0">
                <a:solidFill>
                  <a:schemeClr val="tx1"/>
                </a:solidFill>
                <a:latin typeface="Arial" panose="020B0604020202020204" pitchFamily="34" charset="0"/>
                <a:cs typeface="Arial" panose="020B0604020202020204" pitchFamily="34" charset="0"/>
              </a:rPr>
              <a:t>the Trustees</a:t>
            </a:r>
            <a:endParaRPr lang="en-GB" sz="2000" dirty="0">
              <a:solidFill>
                <a:schemeClr val="tx1"/>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Once signed documents received </a:t>
            </a:r>
            <a:r>
              <a:rPr lang="en-GB" sz="2000" dirty="0" smtClean="0">
                <a:solidFill>
                  <a:schemeClr val="tx1"/>
                </a:solidFill>
                <a:latin typeface="Arial" panose="020B0604020202020204" pitchFamily="34" charset="0"/>
                <a:cs typeface="Arial" panose="020B0604020202020204" pitchFamily="34" charset="0"/>
              </a:rPr>
              <a:t>back, deal </a:t>
            </a:r>
            <a:r>
              <a:rPr lang="en-GB" sz="2000" dirty="0">
                <a:solidFill>
                  <a:schemeClr val="tx1"/>
                </a:solidFill>
                <a:latin typeface="Arial" panose="020B0604020202020204" pitchFamily="34" charset="0"/>
                <a:cs typeface="Arial" panose="020B0604020202020204" pitchFamily="34" charset="0"/>
              </a:rPr>
              <a:t>with the property at Land Registry</a:t>
            </a:r>
          </a:p>
          <a:p>
            <a:pPr marL="457200" indent="-4572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Legal team will forward all </a:t>
            </a:r>
            <a:r>
              <a:rPr lang="en-GB" sz="2000" dirty="0" smtClean="0">
                <a:solidFill>
                  <a:schemeClr val="tx1"/>
                </a:solidFill>
                <a:latin typeface="Arial" panose="020B0604020202020204" pitchFamily="34" charset="0"/>
                <a:cs typeface="Arial" panose="020B0604020202020204" pitchFamily="34" charset="0"/>
              </a:rPr>
              <a:t>NRBDT </a:t>
            </a:r>
            <a:r>
              <a:rPr lang="en-GB" sz="2000" dirty="0">
                <a:solidFill>
                  <a:schemeClr val="tx1"/>
                </a:solidFill>
                <a:latin typeface="Arial" panose="020B0604020202020204" pitchFamily="34" charset="0"/>
                <a:cs typeface="Arial" panose="020B0604020202020204" pitchFamily="34" charset="0"/>
              </a:rPr>
              <a:t>documents including updated Land Registry Entries to client and will </a:t>
            </a:r>
            <a:r>
              <a:rPr lang="en-GB" sz="2000" dirty="0" smtClean="0">
                <a:solidFill>
                  <a:schemeClr val="tx1"/>
                </a:solidFill>
                <a:latin typeface="Arial" panose="020B0604020202020204" pitchFamily="34" charset="0"/>
                <a:cs typeface="Arial" panose="020B0604020202020204" pitchFamily="34" charset="0"/>
              </a:rPr>
              <a:t>copy to Trustees</a:t>
            </a:r>
            <a:endParaRPr lang="en-GB" sz="2000"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171400"/>
            <a:ext cx="3024335" cy="1113788"/>
          </a:xfrm>
          <a:prstGeom prst="rect">
            <a:avLst/>
          </a:prstGeom>
        </p:spPr>
      </p:pic>
    </p:spTree>
    <p:extLst>
      <p:ext uri="{BB962C8B-B14F-4D97-AF65-F5344CB8AC3E}">
        <p14:creationId xmlns:p14="http://schemas.microsoft.com/office/powerpoint/2010/main" val="70286701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7772400" cy="864095"/>
          </a:xfrm>
        </p:spPr>
        <p:txBody>
          <a:bodyPr>
            <a:normAutofit/>
          </a:bodyPr>
          <a:lstStyle/>
          <a:p>
            <a:pPr algn="l"/>
            <a:r>
              <a:rPr lang="en-GB" sz="2800" dirty="0">
                <a:latin typeface="Arial" panose="020B0604020202020204" pitchFamily="34" charset="0"/>
                <a:cs typeface="Arial" panose="020B0604020202020204" pitchFamily="34" charset="0"/>
              </a:rPr>
              <a:t>Option 2(a</a:t>
            </a:r>
            <a:r>
              <a:rPr lang="en-GB" sz="2800" dirty="0" smtClean="0">
                <a:latin typeface="Arial" panose="020B0604020202020204" pitchFamily="34" charset="0"/>
                <a:cs typeface="Arial" panose="020B0604020202020204" pitchFamily="34" charset="0"/>
              </a:rPr>
              <a:t>): </a:t>
            </a:r>
            <a:r>
              <a:rPr lang="en-GB" sz="2800" dirty="0">
                <a:latin typeface="Arial" panose="020B0604020202020204" pitchFamily="34" charset="0"/>
                <a:cs typeface="Arial" panose="020B0604020202020204" pitchFamily="34" charset="0"/>
              </a:rPr>
              <a:t>Internal procedure </a:t>
            </a:r>
          </a:p>
        </p:txBody>
      </p:sp>
      <p:sp>
        <p:nvSpPr>
          <p:cNvPr id="3" name="Subtitle 2"/>
          <p:cNvSpPr>
            <a:spLocks noGrp="1"/>
          </p:cNvSpPr>
          <p:nvPr>
            <p:ph type="subTitle" idx="1"/>
          </p:nvPr>
        </p:nvSpPr>
        <p:spPr>
          <a:xfrm>
            <a:off x="683568" y="1628800"/>
            <a:ext cx="7920880" cy="4824536"/>
          </a:xfrm>
        </p:spPr>
        <p:txBody>
          <a:bodyPr>
            <a:normAutofit/>
          </a:bodyPr>
          <a:lstStyle/>
          <a:p>
            <a:pPr algn="l"/>
            <a:endParaRPr lang="en-GB" sz="2400" dirty="0" smtClean="0">
              <a:solidFill>
                <a:schemeClr val="tx1"/>
              </a:solidFill>
              <a:latin typeface="Arial" panose="020B0604020202020204" pitchFamily="34" charset="0"/>
              <a:cs typeface="Arial" panose="020B0604020202020204" pitchFamily="34" charset="0"/>
            </a:endParaRPr>
          </a:p>
          <a:p>
            <a:pPr algn="l"/>
            <a:r>
              <a:rPr lang="en-GB" sz="2400" dirty="0" smtClean="0">
                <a:solidFill>
                  <a:schemeClr val="tx1"/>
                </a:solidFill>
                <a:latin typeface="Arial" panose="020B0604020202020204" pitchFamily="34" charset="0"/>
                <a:cs typeface="Arial" panose="020B0604020202020204" pitchFamily="34" charset="0"/>
              </a:rPr>
              <a:t>Continue </a:t>
            </a:r>
            <a:r>
              <a:rPr lang="en-GB" sz="2400" dirty="0">
                <a:solidFill>
                  <a:schemeClr val="tx1"/>
                </a:solidFill>
                <a:latin typeface="Arial" panose="020B0604020202020204" pitchFamily="34" charset="0"/>
                <a:cs typeface="Arial" panose="020B0604020202020204" pitchFamily="34" charset="0"/>
              </a:rPr>
              <a:t>with T</a:t>
            </a:r>
            <a:r>
              <a:rPr lang="en-GB" sz="2400" dirty="0" smtClean="0">
                <a:solidFill>
                  <a:schemeClr val="tx1"/>
                </a:solidFill>
                <a:latin typeface="Arial" panose="020B0604020202020204" pitchFamily="34" charset="0"/>
                <a:cs typeface="Arial" panose="020B0604020202020204" pitchFamily="34" charset="0"/>
              </a:rPr>
              <a:t>rust </a:t>
            </a:r>
            <a:r>
              <a:rPr lang="en-GB" sz="2400" dirty="0">
                <a:solidFill>
                  <a:schemeClr val="tx1"/>
                </a:solidFill>
                <a:latin typeface="Arial" panose="020B0604020202020204" pitchFamily="34" charset="0"/>
                <a:cs typeface="Arial" panose="020B0604020202020204" pitchFamily="34" charset="0"/>
              </a:rPr>
              <a:t>and utilise the </a:t>
            </a:r>
            <a:r>
              <a:rPr lang="en-GB" sz="2400" dirty="0" smtClean="0">
                <a:solidFill>
                  <a:schemeClr val="tx1"/>
                </a:solidFill>
                <a:latin typeface="Arial" panose="020B0604020202020204" pitchFamily="34" charset="0"/>
                <a:cs typeface="Arial" panose="020B0604020202020204" pitchFamily="34" charset="0"/>
              </a:rPr>
              <a:t>loan note/undertaking</a:t>
            </a:r>
            <a:endParaRPr lang="en-GB" sz="2400" dirty="0">
              <a:solidFill>
                <a:schemeClr val="tx1"/>
              </a:solidFill>
              <a:latin typeface="Arial" panose="020B0604020202020204" pitchFamily="34" charset="0"/>
              <a:cs typeface="Arial" panose="020B0604020202020204" pitchFamily="34" charset="0"/>
            </a:endParaRPr>
          </a:p>
          <a:p>
            <a:pPr algn="l"/>
            <a:endParaRPr lang="en-GB" sz="2000" dirty="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The Will </a:t>
            </a:r>
            <a:r>
              <a:rPr lang="en-GB" sz="2000" dirty="0">
                <a:solidFill>
                  <a:schemeClr val="tx1"/>
                </a:solidFill>
                <a:latin typeface="Arial" panose="020B0604020202020204" pitchFamily="34" charset="0"/>
                <a:cs typeface="Arial" panose="020B0604020202020204" pitchFamily="34" charset="0"/>
              </a:rPr>
              <a:t>must provide provision to do </a:t>
            </a:r>
            <a:r>
              <a:rPr lang="en-GB" sz="2000" dirty="0" smtClean="0">
                <a:solidFill>
                  <a:schemeClr val="tx1"/>
                </a:solidFill>
                <a:latin typeface="Arial" panose="020B0604020202020204" pitchFamily="34" charset="0"/>
                <a:cs typeface="Arial" panose="020B0604020202020204" pitchFamily="34" charset="0"/>
              </a:rPr>
              <a:t>this (expressly or </a:t>
            </a:r>
            <a:r>
              <a:rPr lang="en-GB" sz="2000" dirty="0">
                <a:solidFill>
                  <a:schemeClr val="tx1"/>
                </a:solidFill>
                <a:latin typeface="Arial" panose="020B0604020202020204" pitchFamily="34" charset="0"/>
                <a:cs typeface="Arial" panose="020B0604020202020204" pitchFamily="34" charset="0"/>
              </a:rPr>
              <a:t>by STEP </a:t>
            </a:r>
            <a:r>
              <a:rPr lang="en-GB" sz="2000" dirty="0" smtClean="0">
                <a:solidFill>
                  <a:schemeClr val="tx1"/>
                </a:solidFill>
                <a:latin typeface="Arial" panose="020B0604020202020204" pitchFamily="34" charset="0"/>
                <a:cs typeface="Arial" panose="020B0604020202020204" pitchFamily="34" charset="0"/>
              </a:rPr>
              <a:t>provisions if incorporated)</a:t>
            </a:r>
            <a:endParaRPr lang="en-GB" sz="2000" dirty="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The assets (which can include the family home) are transferred to the survivor in return for either a </a:t>
            </a:r>
            <a:r>
              <a:rPr lang="en-GB" sz="2000" dirty="0" smtClean="0">
                <a:solidFill>
                  <a:schemeClr val="tx1"/>
                </a:solidFill>
                <a:latin typeface="Arial" panose="020B0604020202020204" pitchFamily="34" charset="0"/>
                <a:cs typeface="Arial" panose="020B0604020202020204" pitchFamily="34" charset="0"/>
              </a:rPr>
              <a:t>loan note or undertaking to repay</a:t>
            </a: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Consideration must now be given to the RNRB, effective from April 2017 – A charge over the property to satisfy the loan note will eliminate the availability of the RNRB and so a ‘floating’ loan note may be better</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171400"/>
            <a:ext cx="3024335" cy="1113788"/>
          </a:xfrm>
          <a:prstGeom prst="rect">
            <a:avLst/>
          </a:prstGeom>
        </p:spPr>
      </p:pic>
    </p:spTree>
    <p:extLst>
      <p:ext uri="{BB962C8B-B14F-4D97-AF65-F5344CB8AC3E}">
        <p14:creationId xmlns:p14="http://schemas.microsoft.com/office/powerpoint/2010/main" val="216399701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7772400" cy="864095"/>
          </a:xfrm>
        </p:spPr>
        <p:txBody>
          <a:bodyPr>
            <a:normAutofit/>
          </a:bodyPr>
          <a:lstStyle/>
          <a:p>
            <a:pPr algn="l"/>
            <a:r>
              <a:rPr lang="en-GB" sz="2800" dirty="0">
                <a:latin typeface="Arial" panose="020B0604020202020204" pitchFamily="34" charset="0"/>
                <a:cs typeface="Arial" panose="020B0604020202020204" pitchFamily="34" charset="0"/>
              </a:rPr>
              <a:t>Option 2(a</a:t>
            </a:r>
            <a:r>
              <a:rPr lang="en-GB" sz="2800" dirty="0" smtClean="0">
                <a:latin typeface="Arial" panose="020B0604020202020204" pitchFamily="34" charset="0"/>
                <a:cs typeface="Arial" panose="020B0604020202020204" pitchFamily="34" charset="0"/>
              </a:rPr>
              <a:t>): </a:t>
            </a:r>
            <a:r>
              <a:rPr lang="en-GB" sz="2800" dirty="0">
                <a:latin typeface="Arial" panose="020B0604020202020204" pitchFamily="34" charset="0"/>
                <a:cs typeface="Arial" panose="020B0604020202020204" pitchFamily="34" charset="0"/>
              </a:rPr>
              <a:t>Internal procedure </a:t>
            </a:r>
          </a:p>
        </p:txBody>
      </p:sp>
      <p:sp>
        <p:nvSpPr>
          <p:cNvPr id="3" name="Subtitle 2"/>
          <p:cNvSpPr>
            <a:spLocks noGrp="1"/>
          </p:cNvSpPr>
          <p:nvPr>
            <p:ph type="subTitle" idx="1"/>
          </p:nvPr>
        </p:nvSpPr>
        <p:spPr>
          <a:xfrm>
            <a:off x="683568" y="1628800"/>
            <a:ext cx="7560840" cy="4824536"/>
          </a:xfrm>
        </p:spPr>
        <p:txBody>
          <a:bodyPr>
            <a:normAutofit/>
          </a:bodyPr>
          <a:lstStyle/>
          <a:p>
            <a:pPr algn="l"/>
            <a:endParaRPr lang="en-GB" sz="2000" dirty="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Draft and prepare minutes and supporting documentation</a:t>
            </a:r>
          </a:p>
          <a:p>
            <a:pPr marL="342900" indent="-342900" algn="l">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Send </a:t>
            </a:r>
            <a:r>
              <a:rPr lang="en-GB" sz="2000" dirty="0">
                <a:solidFill>
                  <a:schemeClr val="tx1"/>
                </a:solidFill>
                <a:latin typeface="Arial" panose="020B0604020202020204" pitchFamily="34" charset="0"/>
                <a:cs typeface="Arial" panose="020B0604020202020204" pitchFamily="34" charset="0"/>
              </a:rPr>
              <a:t>the documents for </a:t>
            </a:r>
            <a:r>
              <a:rPr lang="en-GB" sz="2000" dirty="0" smtClean="0">
                <a:solidFill>
                  <a:schemeClr val="tx1"/>
                </a:solidFill>
                <a:latin typeface="Arial" panose="020B0604020202020204" pitchFamily="34" charset="0"/>
                <a:cs typeface="Arial" panose="020B0604020202020204" pitchFamily="34" charset="0"/>
              </a:rPr>
              <a:t>signature to </a:t>
            </a:r>
            <a:r>
              <a:rPr lang="en-GB" sz="2000" dirty="0">
                <a:solidFill>
                  <a:schemeClr val="tx1"/>
                </a:solidFill>
                <a:latin typeface="Arial" panose="020B0604020202020204" pitchFamily="34" charset="0"/>
                <a:cs typeface="Arial" panose="020B0604020202020204" pitchFamily="34" charset="0"/>
              </a:rPr>
              <a:t>the survivor and </a:t>
            </a:r>
            <a:r>
              <a:rPr lang="en-GB" sz="2000" dirty="0" smtClean="0">
                <a:solidFill>
                  <a:schemeClr val="tx1"/>
                </a:solidFill>
                <a:latin typeface="Arial" panose="020B0604020202020204" pitchFamily="34" charset="0"/>
                <a:cs typeface="Arial" panose="020B0604020202020204" pitchFamily="34" charset="0"/>
              </a:rPr>
              <a:t>the Trustees</a:t>
            </a:r>
            <a:endParaRPr lang="en-GB" sz="2000" dirty="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Once </a:t>
            </a:r>
            <a:r>
              <a:rPr lang="en-GB" sz="2000" dirty="0" smtClean="0">
                <a:solidFill>
                  <a:schemeClr val="tx1"/>
                </a:solidFill>
                <a:latin typeface="Arial" panose="020B0604020202020204" pitchFamily="34" charset="0"/>
                <a:cs typeface="Arial" panose="020B0604020202020204" pitchFamily="34" charset="0"/>
              </a:rPr>
              <a:t>signed documents </a:t>
            </a:r>
            <a:r>
              <a:rPr lang="en-GB" sz="2000" dirty="0">
                <a:solidFill>
                  <a:schemeClr val="tx1"/>
                </a:solidFill>
                <a:latin typeface="Arial" panose="020B0604020202020204" pitchFamily="34" charset="0"/>
                <a:cs typeface="Arial" panose="020B0604020202020204" pitchFamily="34" charset="0"/>
              </a:rPr>
              <a:t>received, </a:t>
            </a:r>
            <a:r>
              <a:rPr lang="en-GB" sz="2000" dirty="0" smtClean="0">
                <a:solidFill>
                  <a:schemeClr val="tx1"/>
                </a:solidFill>
                <a:latin typeface="Arial" panose="020B0604020202020204" pitchFamily="34" charset="0"/>
                <a:cs typeface="Arial" panose="020B0604020202020204" pitchFamily="34" charset="0"/>
              </a:rPr>
              <a:t>the legal </a:t>
            </a:r>
            <a:r>
              <a:rPr lang="en-GB" sz="2000" dirty="0">
                <a:solidFill>
                  <a:schemeClr val="tx1"/>
                </a:solidFill>
                <a:latin typeface="Arial" panose="020B0604020202020204" pitchFamily="34" charset="0"/>
                <a:cs typeface="Arial" panose="020B0604020202020204" pitchFamily="34" charset="0"/>
              </a:rPr>
              <a:t>team will deal with the </a:t>
            </a:r>
            <a:r>
              <a:rPr lang="en-GB" sz="2000" dirty="0" smtClean="0">
                <a:solidFill>
                  <a:schemeClr val="tx1"/>
                </a:solidFill>
                <a:latin typeface="Arial" panose="020B0604020202020204" pitchFamily="34" charset="0"/>
                <a:cs typeface="Arial" panose="020B0604020202020204" pitchFamily="34" charset="0"/>
              </a:rPr>
              <a:t>property, </a:t>
            </a:r>
            <a:r>
              <a:rPr lang="en-GB" sz="2000" dirty="0">
                <a:solidFill>
                  <a:schemeClr val="tx1"/>
                </a:solidFill>
                <a:latin typeface="Arial" panose="020B0604020202020204" pitchFamily="34" charset="0"/>
                <a:cs typeface="Arial" panose="020B0604020202020204" pitchFamily="34" charset="0"/>
              </a:rPr>
              <a:t>i.e. transfer the property into the </a:t>
            </a:r>
            <a:r>
              <a:rPr lang="en-GB" sz="2000" dirty="0" smtClean="0">
                <a:solidFill>
                  <a:schemeClr val="tx1"/>
                </a:solidFill>
                <a:latin typeface="Arial" panose="020B0604020202020204" pitchFamily="34" charset="0"/>
                <a:cs typeface="Arial" panose="020B0604020202020204" pitchFamily="34" charset="0"/>
              </a:rPr>
              <a:t>sole name of the survivor(s) subject </a:t>
            </a:r>
            <a:r>
              <a:rPr lang="en-GB" sz="2000" dirty="0">
                <a:solidFill>
                  <a:schemeClr val="tx1"/>
                </a:solidFill>
                <a:latin typeface="Arial" panose="020B0604020202020204" pitchFamily="34" charset="0"/>
                <a:cs typeface="Arial" panose="020B0604020202020204" pitchFamily="34" charset="0"/>
              </a:rPr>
              <a:t>to any necessary </a:t>
            </a:r>
            <a:r>
              <a:rPr lang="en-GB" sz="2000" dirty="0" smtClean="0">
                <a:solidFill>
                  <a:schemeClr val="tx1"/>
                </a:solidFill>
                <a:latin typeface="Arial" panose="020B0604020202020204" pitchFamily="34" charset="0"/>
                <a:cs typeface="Arial" panose="020B0604020202020204" pitchFamily="34" charset="0"/>
              </a:rPr>
              <a:t>Land Registry restriction</a:t>
            </a:r>
            <a:endParaRPr lang="en-GB" sz="2000" dirty="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Legal team will forward all </a:t>
            </a:r>
            <a:r>
              <a:rPr lang="en-GB" sz="2000" dirty="0" smtClean="0">
                <a:solidFill>
                  <a:schemeClr val="tx1"/>
                </a:solidFill>
                <a:latin typeface="Arial" panose="020B0604020202020204" pitchFamily="34" charset="0"/>
                <a:cs typeface="Arial" panose="020B0604020202020204" pitchFamily="34" charset="0"/>
              </a:rPr>
              <a:t>NRBDT documents, </a:t>
            </a:r>
            <a:r>
              <a:rPr lang="en-GB" sz="2000" dirty="0">
                <a:solidFill>
                  <a:schemeClr val="tx1"/>
                </a:solidFill>
                <a:latin typeface="Arial" panose="020B0604020202020204" pitchFamily="34" charset="0"/>
                <a:cs typeface="Arial" panose="020B0604020202020204" pitchFamily="34" charset="0"/>
              </a:rPr>
              <a:t>including </a:t>
            </a:r>
            <a:r>
              <a:rPr lang="en-GB" sz="2000" dirty="0" smtClean="0">
                <a:solidFill>
                  <a:schemeClr val="tx1"/>
                </a:solidFill>
                <a:latin typeface="Arial" panose="020B0604020202020204" pitchFamily="34" charset="0"/>
                <a:cs typeface="Arial" panose="020B0604020202020204" pitchFamily="34" charset="0"/>
              </a:rPr>
              <a:t>the updated </a:t>
            </a:r>
            <a:r>
              <a:rPr lang="en-GB" sz="2000" dirty="0">
                <a:solidFill>
                  <a:schemeClr val="tx1"/>
                </a:solidFill>
                <a:latin typeface="Arial" panose="020B0604020202020204" pitchFamily="34" charset="0"/>
                <a:cs typeface="Arial" panose="020B0604020202020204" pitchFamily="34" charset="0"/>
              </a:rPr>
              <a:t>Land Registry </a:t>
            </a:r>
            <a:r>
              <a:rPr lang="en-GB" sz="2000" dirty="0" smtClean="0">
                <a:solidFill>
                  <a:schemeClr val="tx1"/>
                </a:solidFill>
                <a:latin typeface="Arial" panose="020B0604020202020204" pitchFamily="34" charset="0"/>
                <a:cs typeface="Arial" panose="020B0604020202020204" pitchFamily="34" charset="0"/>
              </a:rPr>
              <a:t>Title Entries </a:t>
            </a:r>
            <a:r>
              <a:rPr lang="en-GB" sz="2000" dirty="0">
                <a:solidFill>
                  <a:schemeClr val="tx1"/>
                </a:solidFill>
                <a:latin typeface="Arial" panose="020B0604020202020204" pitchFamily="34" charset="0"/>
                <a:cs typeface="Arial" panose="020B0604020202020204" pitchFamily="34" charset="0"/>
              </a:rPr>
              <a:t>to client and will </a:t>
            </a:r>
            <a:r>
              <a:rPr lang="en-GB" sz="2000" dirty="0" smtClean="0">
                <a:solidFill>
                  <a:schemeClr val="tx1"/>
                </a:solidFill>
                <a:latin typeface="Arial" panose="020B0604020202020204" pitchFamily="34" charset="0"/>
                <a:cs typeface="Arial" panose="020B0604020202020204" pitchFamily="34" charset="0"/>
              </a:rPr>
              <a:t>send copies to all Trustees</a:t>
            </a:r>
            <a:endParaRPr lang="en-GB" sz="2000"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171400"/>
            <a:ext cx="3024335" cy="1113788"/>
          </a:xfrm>
          <a:prstGeom prst="rect">
            <a:avLst/>
          </a:prstGeom>
        </p:spPr>
      </p:pic>
    </p:spTree>
    <p:extLst>
      <p:ext uri="{BB962C8B-B14F-4D97-AF65-F5344CB8AC3E}">
        <p14:creationId xmlns:p14="http://schemas.microsoft.com/office/powerpoint/2010/main" val="3222946822"/>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24745"/>
            <a:ext cx="7772400" cy="864095"/>
          </a:xfrm>
        </p:spPr>
        <p:txBody>
          <a:bodyPr>
            <a:noAutofit/>
          </a:bodyPr>
          <a:lstStyle/>
          <a:p>
            <a:pPr algn="l"/>
            <a:r>
              <a:rPr lang="en-GB" sz="2800" dirty="0">
                <a:latin typeface="Arial" panose="020B0604020202020204" pitchFamily="34" charset="0"/>
                <a:cs typeface="Arial" panose="020B0604020202020204" pitchFamily="34" charset="0"/>
              </a:rPr>
              <a:t>Option 2(b</a:t>
            </a:r>
            <a:r>
              <a:rPr lang="en-GB" sz="2800" dirty="0" smtClean="0">
                <a:latin typeface="Arial" panose="020B0604020202020204" pitchFamily="34" charset="0"/>
                <a:cs typeface="Arial" panose="020B0604020202020204" pitchFamily="34" charset="0"/>
              </a:rPr>
              <a:t>): </a:t>
            </a:r>
            <a:r>
              <a:rPr lang="en-GB" sz="2800" dirty="0">
                <a:latin typeface="Arial" panose="020B0604020202020204" pitchFamily="34" charset="0"/>
                <a:cs typeface="Arial" panose="020B0604020202020204" pitchFamily="34" charset="0"/>
              </a:rPr>
              <a:t>Continue with T</a:t>
            </a:r>
            <a:r>
              <a:rPr lang="en-GB" sz="2800" dirty="0" smtClean="0">
                <a:latin typeface="Arial" panose="020B0604020202020204" pitchFamily="34" charset="0"/>
                <a:cs typeface="Arial" panose="020B0604020202020204" pitchFamily="34" charset="0"/>
              </a:rPr>
              <a:t>rust </a:t>
            </a:r>
            <a:r>
              <a:rPr lang="en-GB" sz="2800" dirty="0">
                <a:latin typeface="Arial" panose="020B0604020202020204" pitchFamily="34" charset="0"/>
                <a:cs typeface="Arial" panose="020B0604020202020204" pitchFamily="34" charset="0"/>
              </a:rPr>
              <a:t>and transfer assets to </a:t>
            </a:r>
            <a:r>
              <a:rPr lang="en-GB" sz="2800" dirty="0" smtClean="0">
                <a:latin typeface="Arial" panose="020B0604020202020204" pitchFamily="34" charset="0"/>
                <a:cs typeface="Arial" panose="020B0604020202020204" pitchFamily="34" charset="0"/>
              </a:rPr>
              <a:t>NRB Discretionary Trust</a:t>
            </a:r>
            <a:br>
              <a:rPr lang="en-GB" sz="2800" dirty="0" smtClean="0">
                <a:latin typeface="Arial" panose="020B0604020202020204" pitchFamily="34" charset="0"/>
                <a:cs typeface="Arial" panose="020B0604020202020204" pitchFamily="34" charset="0"/>
              </a:rPr>
            </a:br>
            <a:endParaRPr lang="en-GB"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3568" y="1628800"/>
            <a:ext cx="7560840" cy="4824536"/>
          </a:xfrm>
        </p:spPr>
        <p:txBody>
          <a:bodyPr>
            <a:normAutofit/>
          </a:bodyPr>
          <a:lstStyle/>
          <a:p>
            <a:pPr algn="l"/>
            <a:endParaRPr lang="en-GB" sz="2000" dirty="0" smtClean="0">
              <a:solidFill>
                <a:schemeClr val="tx1"/>
              </a:solidFill>
              <a:latin typeface="Arial" panose="020B0604020202020204" pitchFamily="34" charset="0"/>
              <a:cs typeface="Arial" panose="020B0604020202020204" pitchFamily="34" charset="0"/>
            </a:endParaRPr>
          </a:p>
          <a:p>
            <a:pPr algn="l"/>
            <a:r>
              <a:rPr lang="en-GB" sz="2400" dirty="0" smtClean="0">
                <a:solidFill>
                  <a:schemeClr val="tx1"/>
                </a:solidFill>
                <a:latin typeface="Arial" panose="020B0604020202020204" pitchFamily="34" charset="0"/>
                <a:cs typeface="Arial" panose="020B0604020202020204" pitchFamily="34" charset="0"/>
              </a:rPr>
              <a:t>Why </a:t>
            </a:r>
            <a:r>
              <a:rPr lang="en-GB" sz="2400" dirty="0">
                <a:solidFill>
                  <a:schemeClr val="tx1"/>
                </a:solidFill>
                <a:latin typeface="Arial" panose="020B0604020202020204" pitchFamily="34" charset="0"/>
                <a:cs typeface="Arial" panose="020B0604020202020204" pitchFamily="34" charset="0"/>
              </a:rPr>
              <a:t>would you set up the </a:t>
            </a:r>
            <a:r>
              <a:rPr lang="en-GB" sz="2400" dirty="0" smtClean="0">
                <a:solidFill>
                  <a:schemeClr val="tx1"/>
                </a:solidFill>
                <a:latin typeface="Arial" panose="020B0604020202020204" pitchFamily="34" charset="0"/>
                <a:cs typeface="Arial" panose="020B0604020202020204" pitchFamily="34" charset="0"/>
              </a:rPr>
              <a:t>NRBDT </a:t>
            </a:r>
            <a:r>
              <a:rPr lang="en-GB" sz="2400" dirty="0">
                <a:solidFill>
                  <a:schemeClr val="tx1"/>
                </a:solidFill>
                <a:latin typeface="Arial" panose="020B0604020202020204" pitchFamily="34" charset="0"/>
                <a:cs typeface="Arial" panose="020B0604020202020204" pitchFamily="34" charset="0"/>
              </a:rPr>
              <a:t>in this way? </a:t>
            </a:r>
            <a:endParaRPr lang="en-GB" sz="2400" dirty="0" smtClean="0">
              <a:solidFill>
                <a:schemeClr val="tx1"/>
              </a:solidFill>
              <a:latin typeface="Arial" panose="020B0604020202020204" pitchFamily="34" charset="0"/>
              <a:cs typeface="Arial" panose="020B0604020202020204" pitchFamily="34" charset="0"/>
            </a:endParaRPr>
          </a:p>
          <a:p>
            <a:pPr algn="l"/>
            <a:endParaRPr lang="en-GB" sz="2400" dirty="0">
              <a:solidFill>
                <a:schemeClr val="tx1"/>
              </a:solidFill>
              <a:latin typeface="Arial" panose="020B0604020202020204" pitchFamily="34" charset="0"/>
              <a:cs typeface="Arial" panose="020B0604020202020204" pitchFamily="34" charset="0"/>
            </a:endParaRPr>
          </a:p>
          <a:p>
            <a:pPr marL="800100" lvl="1" indent="-342900" algn="l">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Where there are assets with the prospect of high growth in their capital value </a:t>
            </a:r>
            <a:r>
              <a:rPr lang="en-GB" sz="1800" dirty="0" smtClean="0">
                <a:solidFill>
                  <a:schemeClr val="tx1"/>
                </a:solidFill>
                <a:latin typeface="Arial" panose="020B0604020202020204" pitchFamily="34" charset="0"/>
                <a:cs typeface="Arial" panose="020B0604020202020204" pitchFamily="34" charset="0"/>
              </a:rPr>
              <a:t>– Asset protection is primary focus</a:t>
            </a:r>
            <a:endParaRPr lang="en-GB" sz="1800" dirty="0">
              <a:solidFill>
                <a:schemeClr val="tx1"/>
              </a:solidFill>
              <a:latin typeface="Arial" panose="020B0604020202020204" pitchFamily="34" charset="0"/>
              <a:cs typeface="Arial" panose="020B0604020202020204" pitchFamily="34" charset="0"/>
            </a:endParaRPr>
          </a:p>
          <a:p>
            <a:pPr marL="800100" lvl="1" indent="-342900" algn="l">
              <a:buFont typeface="Arial" panose="020B0604020202020204" pitchFamily="34" charset="0"/>
              <a:buChar char="•"/>
            </a:pPr>
            <a:r>
              <a:rPr lang="en-GB" sz="1800" dirty="0" smtClean="0">
                <a:solidFill>
                  <a:schemeClr val="tx1"/>
                </a:solidFill>
                <a:latin typeface="Arial" panose="020B0604020202020204" pitchFamily="34" charset="0"/>
                <a:cs typeface="Arial" panose="020B0604020202020204" pitchFamily="34" charset="0"/>
              </a:rPr>
              <a:t>Necessary </a:t>
            </a:r>
            <a:r>
              <a:rPr lang="en-GB" sz="1800" dirty="0">
                <a:solidFill>
                  <a:schemeClr val="tx1"/>
                </a:solidFill>
                <a:latin typeface="Arial" panose="020B0604020202020204" pitchFamily="34" charset="0"/>
                <a:cs typeface="Arial" panose="020B0604020202020204" pitchFamily="34" charset="0"/>
              </a:rPr>
              <a:t>to advise </a:t>
            </a:r>
            <a:r>
              <a:rPr lang="en-GB" sz="1800" dirty="0" smtClean="0">
                <a:solidFill>
                  <a:schemeClr val="tx1"/>
                </a:solidFill>
                <a:latin typeface="Arial" panose="020B0604020202020204" pitchFamily="34" charset="0"/>
                <a:cs typeface="Arial" panose="020B0604020202020204" pitchFamily="34" charset="0"/>
              </a:rPr>
              <a:t>HMRC Trust Office </a:t>
            </a:r>
            <a:r>
              <a:rPr lang="en-GB" sz="1800" dirty="0">
                <a:solidFill>
                  <a:schemeClr val="tx1"/>
                </a:solidFill>
                <a:latin typeface="Arial" panose="020B0604020202020204" pitchFamily="34" charset="0"/>
                <a:cs typeface="Arial" panose="020B0604020202020204" pitchFamily="34" charset="0"/>
              </a:rPr>
              <a:t>that assets have been transferred into the </a:t>
            </a:r>
            <a:r>
              <a:rPr lang="en-GB" sz="1800" dirty="0" smtClean="0">
                <a:solidFill>
                  <a:schemeClr val="tx1"/>
                </a:solidFill>
                <a:latin typeface="Arial" panose="020B0604020202020204" pitchFamily="34" charset="0"/>
                <a:cs typeface="Arial" panose="020B0604020202020204" pitchFamily="34" charset="0"/>
              </a:rPr>
              <a:t>NRBDT</a:t>
            </a:r>
            <a:r>
              <a:rPr lang="en-GB" sz="1800" dirty="0">
                <a:solidFill>
                  <a:schemeClr val="tx1"/>
                </a:solidFill>
                <a:latin typeface="Arial" panose="020B0604020202020204" pitchFamily="34" charset="0"/>
                <a:cs typeface="Arial" panose="020B0604020202020204" pitchFamily="34" charset="0"/>
              </a:rPr>
              <a:t> </a:t>
            </a:r>
            <a:r>
              <a:rPr lang="en-GB" sz="1800" dirty="0" smtClean="0">
                <a:solidFill>
                  <a:schemeClr val="tx1"/>
                </a:solidFill>
                <a:latin typeface="Arial" panose="020B0604020202020204" pitchFamily="34" charset="0"/>
                <a:cs typeface="Arial" panose="020B0604020202020204" pitchFamily="34" charset="0"/>
              </a:rPr>
              <a:t>and names of </a:t>
            </a:r>
            <a:r>
              <a:rPr lang="en-GB" sz="1800" dirty="0">
                <a:solidFill>
                  <a:schemeClr val="tx1"/>
                </a:solidFill>
                <a:latin typeface="Arial" panose="020B0604020202020204" pitchFamily="34" charset="0"/>
                <a:cs typeface="Arial" panose="020B0604020202020204" pitchFamily="34" charset="0"/>
              </a:rPr>
              <a:t>T</a:t>
            </a:r>
            <a:r>
              <a:rPr lang="en-GB" sz="1800" dirty="0" smtClean="0">
                <a:solidFill>
                  <a:schemeClr val="tx1"/>
                </a:solidFill>
                <a:latin typeface="Arial" panose="020B0604020202020204" pitchFamily="34" charset="0"/>
                <a:cs typeface="Arial" panose="020B0604020202020204" pitchFamily="34" charset="0"/>
              </a:rPr>
              <a:t>rustees given</a:t>
            </a:r>
            <a:endParaRPr lang="en-GB" sz="1800" dirty="0">
              <a:solidFill>
                <a:schemeClr val="tx1"/>
              </a:solidFill>
              <a:latin typeface="Arial" panose="020B0604020202020204" pitchFamily="34" charset="0"/>
              <a:cs typeface="Arial" panose="020B0604020202020204" pitchFamily="34" charset="0"/>
            </a:endParaRPr>
          </a:p>
          <a:p>
            <a:pPr marL="800100" lvl="1" indent="-342900" algn="l">
              <a:buFont typeface="Arial" panose="020B0604020202020204" pitchFamily="34" charset="0"/>
              <a:buChar char="•"/>
            </a:pPr>
            <a:r>
              <a:rPr lang="en-GB" sz="1800" dirty="0" smtClean="0">
                <a:solidFill>
                  <a:schemeClr val="tx1"/>
                </a:solidFill>
                <a:latin typeface="Arial" panose="020B0604020202020204" pitchFamily="34" charset="0"/>
                <a:cs typeface="Arial" panose="020B0604020202020204" pitchFamily="34" charset="0"/>
              </a:rPr>
              <a:t>Consider IHT exit charges, 10 yearly charges etc.</a:t>
            </a:r>
          </a:p>
          <a:p>
            <a:pPr marL="800100" lvl="1" indent="-342900" algn="l">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T</a:t>
            </a:r>
            <a:r>
              <a:rPr lang="en-GB" sz="1800" dirty="0" smtClean="0">
                <a:solidFill>
                  <a:schemeClr val="tx1"/>
                </a:solidFill>
                <a:latin typeface="Arial" panose="020B0604020202020204" pitchFamily="34" charset="0"/>
                <a:cs typeface="Arial" panose="020B0604020202020204" pitchFamily="34" charset="0"/>
              </a:rPr>
              <a:t>ax </a:t>
            </a:r>
            <a:r>
              <a:rPr lang="en-GB" sz="1800" dirty="0">
                <a:solidFill>
                  <a:schemeClr val="tx1"/>
                </a:solidFill>
                <a:latin typeface="Arial" panose="020B0604020202020204" pitchFamily="34" charset="0"/>
                <a:cs typeface="Arial" panose="020B0604020202020204" pitchFamily="34" charset="0"/>
              </a:rPr>
              <a:t>consequences, </a:t>
            </a:r>
            <a:r>
              <a:rPr lang="en-GB" sz="1800" dirty="0" smtClean="0">
                <a:solidFill>
                  <a:schemeClr val="tx1"/>
                </a:solidFill>
                <a:latin typeface="Arial" panose="020B0604020202020204" pitchFamily="34" charset="0"/>
                <a:cs typeface="Arial" panose="020B0604020202020204" pitchFamily="34" charset="0"/>
              </a:rPr>
              <a:t>ie</a:t>
            </a:r>
            <a:r>
              <a:rPr lang="en-GB" sz="1800" dirty="0">
                <a:solidFill>
                  <a:schemeClr val="tx1"/>
                </a:solidFill>
                <a:latin typeface="Arial" panose="020B0604020202020204" pitchFamily="34" charset="0"/>
                <a:cs typeface="Arial" panose="020B0604020202020204" pitchFamily="34" charset="0"/>
              </a:rPr>
              <a:t>. Income Tax and CGT </a:t>
            </a:r>
            <a:r>
              <a:rPr lang="en-GB" sz="1800" dirty="0" smtClean="0">
                <a:solidFill>
                  <a:schemeClr val="tx1"/>
                </a:solidFill>
                <a:latin typeface="Arial" panose="020B0604020202020204" pitchFamily="34" charset="0"/>
                <a:cs typeface="Arial" panose="020B0604020202020204" pitchFamily="34" charset="0"/>
              </a:rPr>
              <a:t>implications (28% on gains) </a:t>
            </a:r>
          </a:p>
          <a:p>
            <a:pPr marL="800100" lvl="1" indent="-342900" algn="l">
              <a:buFont typeface="Arial" panose="020B0604020202020204" pitchFamily="34" charset="0"/>
              <a:buChar char="•"/>
            </a:pPr>
            <a:r>
              <a:rPr lang="en-GB" sz="1800" dirty="0" smtClean="0">
                <a:solidFill>
                  <a:schemeClr val="tx1"/>
                </a:solidFill>
                <a:latin typeface="Arial" panose="020B0604020202020204" pitchFamily="34" charset="0"/>
                <a:cs typeface="Arial" panose="020B0604020202020204" pitchFamily="34" charset="0"/>
              </a:rPr>
              <a:t>Trustees - Future responsibilities, including tax returns</a:t>
            </a:r>
            <a:endParaRPr lang="en-GB" sz="1800" dirty="0">
              <a:solidFill>
                <a:schemeClr val="tx1"/>
              </a:solidFill>
              <a:latin typeface="Arial" panose="020B0604020202020204" pitchFamily="34" charset="0"/>
              <a:cs typeface="Arial" panose="020B0604020202020204" pitchFamily="34" charset="0"/>
            </a:endParaRPr>
          </a:p>
          <a:p>
            <a:pPr marL="800100" lvl="1" indent="-342900" algn="l">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Trustees have </a:t>
            </a:r>
            <a:r>
              <a:rPr lang="en-GB" sz="1800" dirty="0" smtClean="0">
                <a:solidFill>
                  <a:schemeClr val="tx1"/>
                </a:solidFill>
                <a:latin typeface="Arial" panose="020B0604020202020204" pitchFamily="34" charset="0"/>
                <a:cs typeface="Arial" panose="020B0604020202020204" pitchFamily="34" charset="0"/>
              </a:rPr>
              <a:t>control and can use </a:t>
            </a:r>
            <a:r>
              <a:rPr lang="en-GB" sz="1800" dirty="0">
                <a:solidFill>
                  <a:schemeClr val="tx1"/>
                </a:solidFill>
                <a:latin typeface="Arial" panose="020B0604020202020204" pitchFamily="34" charset="0"/>
                <a:cs typeface="Arial" panose="020B0604020202020204" pitchFamily="34" charset="0"/>
              </a:rPr>
              <a:t>discretion </a:t>
            </a:r>
            <a:r>
              <a:rPr lang="en-GB" sz="1800" dirty="0" smtClean="0">
                <a:solidFill>
                  <a:schemeClr val="tx1"/>
                </a:solidFill>
                <a:latin typeface="Arial" panose="020B0604020202020204" pitchFamily="34" charset="0"/>
                <a:cs typeface="Arial" panose="020B0604020202020204" pitchFamily="34" charset="0"/>
              </a:rPr>
              <a:t>to whom income </a:t>
            </a:r>
            <a:r>
              <a:rPr lang="en-GB" sz="1800" dirty="0">
                <a:solidFill>
                  <a:schemeClr val="tx1"/>
                </a:solidFill>
                <a:latin typeface="Arial" panose="020B0604020202020204" pitchFamily="34" charset="0"/>
                <a:cs typeface="Arial" panose="020B0604020202020204" pitchFamily="34" charset="0"/>
              </a:rPr>
              <a:t>and/or capital </a:t>
            </a:r>
            <a:r>
              <a:rPr lang="en-GB" sz="1800" dirty="0" smtClean="0">
                <a:solidFill>
                  <a:schemeClr val="tx1"/>
                </a:solidFill>
                <a:latin typeface="Arial" panose="020B0604020202020204" pitchFamily="34" charset="0"/>
                <a:cs typeface="Arial" panose="020B0604020202020204" pitchFamily="34" charset="0"/>
              </a:rPr>
              <a:t>is appointed - </a:t>
            </a:r>
            <a:r>
              <a:rPr lang="en-GB" sz="1800" dirty="0">
                <a:solidFill>
                  <a:schemeClr val="tx1"/>
                </a:solidFill>
                <a:latin typeface="Arial" panose="020B0604020202020204" pitchFamily="34" charset="0"/>
                <a:cs typeface="Arial" panose="020B0604020202020204" pitchFamily="34" charset="0"/>
              </a:rPr>
              <a:t>R</a:t>
            </a:r>
            <a:r>
              <a:rPr lang="en-GB" sz="1800" dirty="0" smtClean="0">
                <a:solidFill>
                  <a:schemeClr val="tx1"/>
                </a:solidFill>
                <a:latin typeface="Arial" panose="020B0604020202020204" pitchFamily="34" charset="0"/>
                <a:cs typeface="Arial" panose="020B0604020202020204" pitchFamily="34" charset="0"/>
              </a:rPr>
              <a:t>un </a:t>
            </a:r>
            <a:r>
              <a:rPr lang="en-GB" sz="1800" dirty="0">
                <a:solidFill>
                  <a:schemeClr val="tx1"/>
                </a:solidFill>
                <a:latin typeface="Arial" panose="020B0604020202020204" pitchFamily="34" charset="0"/>
                <a:cs typeface="Arial" panose="020B0604020202020204" pitchFamily="34" charset="0"/>
              </a:rPr>
              <a:t>like a normal </a:t>
            </a:r>
            <a:r>
              <a:rPr lang="en-GB" sz="1800" dirty="0" smtClean="0">
                <a:solidFill>
                  <a:schemeClr val="tx1"/>
                </a:solidFill>
                <a:latin typeface="Arial" panose="020B0604020202020204" pitchFamily="34" charset="0"/>
                <a:cs typeface="Arial" panose="020B0604020202020204" pitchFamily="34" charset="0"/>
              </a:rPr>
              <a:t>Discretionary Trust</a:t>
            </a:r>
            <a:endParaRPr lang="en-GB" sz="1800"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171400"/>
            <a:ext cx="3024335" cy="1113788"/>
          </a:xfrm>
          <a:prstGeom prst="rect">
            <a:avLst/>
          </a:prstGeom>
        </p:spPr>
      </p:pic>
    </p:spTree>
    <p:extLst>
      <p:ext uri="{BB962C8B-B14F-4D97-AF65-F5344CB8AC3E}">
        <p14:creationId xmlns:p14="http://schemas.microsoft.com/office/powerpoint/2010/main" val="349793151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7772400" cy="864095"/>
          </a:xfrm>
        </p:spPr>
        <p:txBody>
          <a:bodyPr>
            <a:normAutofit/>
          </a:bodyPr>
          <a:lstStyle/>
          <a:p>
            <a:pPr algn="l"/>
            <a:r>
              <a:rPr lang="en-GB" sz="2800" dirty="0">
                <a:latin typeface="Arial" panose="020B0604020202020204" pitchFamily="34" charset="0"/>
                <a:cs typeface="Arial" panose="020B0604020202020204" pitchFamily="34" charset="0"/>
              </a:rPr>
              <a:t>Option 2(b</a:t>
            </a:r>
            <a:r>
              <a:rPr lang="en-GB" sz="2800" dirty="0" smtClean="0">
                <a:latin typeface="Arial" panose="020B0604020202020204" pitchFamily="34" charset="0"/>
                <a:cs typeface="Arial" panose="020B0604020202020204" pitchFamily="34" charset="0"/>
              </a:rPr>
              <a:t>): Internal procedure </a:t>
            </a:r>
            <a:endParaRPr lang="en-GB"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3568" y="1628800"/>
            <a:ext cx="7560840" cy="4824536"/>
          </a:xfrm>
        </p:spPr>
        <p:txBody>
          <a:bodyPr>
            <a:normAutofit/>
          </a:bodyPr>
          <a:lstStyle/>
          <a:p>
            <a:pPr algn="l"/>
            <a:endParaRPr lang="en-GB" sz="2000" dirty="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Prepare m</a:t>
            </a:r>
            <a:r>
              <a:rPr lang="en-GB" sz="2000" dirty="0" smtClean="0">
                <a:solidFill>
                  <a:schemeClr val="tx1"/>
                </a:solidFill>
                <a:latin typeface="Arial" panose="020B0604020202020204" pitchFamily="34" charset="0"/>
                <a:cs typeface="Arial" panose="020B0604020202020204" pitchFamily="34" charset="0"/>
              </a:rPr>
              <a:t>inutes and any supporting documentation (such as a Declaration of Trust) to show how the assets are held</a:t>
            </a:r>
            <a:endParaRPr lang="en-GB" sz="2000" dirty="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Deal with the property, </a:t>
            </a:r>
            <a:r>
              <a:rPr lang="en-GB" sz="2000" dirty="0" smtClean="0">
                <a:solidFill>
                  <a:schemeClr val="tx1"/>
                </a:solidFill>
                <a:latin typeface="Arial" panose="020B0604020202020204" pitchFamily="34" charset="0"/>
                <a:cs typeface="Arial" panose="020B0604020202020204" pitchFamily="34" charset="0"/>
              </a:rPr>
              <a:t>ie. </a:t>
            </a:r>
            <a:r>
              <a:rPr lang="en-GB" sz="2000" dirty="0">
                <a:solidFill>
                  <a:schemeClr val="tx1"/>
                </a:solidFill>
                <a:latin typeface="Arial" panose="020B0604020202020204" pitchFamily="34" charset="0"/>
                <a:cs typeface="Arial" panose="020B0604020202020204" pitchFamily="34" charset="0"/>
              </a:rPr>
              <a:t>whether it is being transferred into the </a:t>
            </a:r>
            <a:r>
              <a:rPr lang="en-GB" sz="2000" dirty="0" smtClean="0">
                <a:solidFill>
                  <a:schemeClr val="tx1"/>
                </a:solidFill>
                <a:latin typeface="Arial" panose="020B0604020202020204" pitchFamily="34" charset="0"/>
                <a:cs typeface="Arial" panose="020B0604020202020204" pitchFamily="34" charset="0"/>
              </a:rPr>
              <a:t>NRBDT (as a whole or in part)</a:t>
            </a:r>
          </a:p>
          <a:p>
            <a:pPr marL="342900" indent="-3429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Again, </a:t>
            </a:r>
            <a:r>
              <a:rPr lang="en-GB" sz="2000" dirty="0" smtClean="0">
                <a:solidFill>
                  <a:schemeClr val="tx1"/>
                </a:solidFill>
                <a:latin typeface="Arial" panose="020B0604020202020204" pitchFamily="34" charset="0"/>
                <a:cs typeface="Arial" panose="020B0604020202020204" pitchFamily="34" charset="0"/>
              </a:rPr>
              <a:t>once </a:t>
            </a:r>
            <a:r>
              <a:rPr lang="en-GB" sz="2000" dirty="0">
                <a:solidFill>
                  <a:schemeClr val="tx1"/>
                </a:solidFill>
                <a:latin typeface="Arial" panose="020B0604020202020204" pitchFamily="34" charset="0"/>
                <a:cs typeface="Arial" panose="020B0604020202020204" pitchFamily="34" charset="0"/>
              </a:rPr>
              <a:t>signed documents received, the legal team will deal with the property, </a:t>
            </a:r>
            <a:r>
              <a:rPr lang="en-GB" sz="2000" dirty="0" smtClean="0">
                <a:solidFill>
                  <a:schemeClr val="tx1"/>
                </a:solidFill>
                <a:latin typeface="Arial" panose="020B0604020202020204" pitchFamily="34" charset="0"/>
                <a:cs typeface="Arial" panose="020B0604020202020204" pitchFamily="34" charset="0"/>
              </a:rPr>
              <a:t>ie</a:t>
            </a:r>
            <a:r>
              <a:rPr lang="en-GB" sz="2000" dirty="0">
                <a:solidFill>
                  <a:schemeClr val="tx1"/>
                </a:solidFill>
                <a:latin typeface="Arial" panose="020B0604020202020204" pitchFamily="34" charset="0"/>
                <a:cs typeface="Arial" panose="020B0604020202020204" pitchFamily="34" charset="0"/>
              </a:rPr>
              <a:t>. transfer the property into the survivor’s name subject to any necessary land registry restriction</a:t>
            </a:r>
          </a:p>
          <a:p>
            <a:pPr marL="342900" indent="-3429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Legal team will forward all NRBDT documents, including the updated Land Registry Title Entries to client and will send copies to all Trustee(s)</a:t>
            </a:r>
          </a:p>
          <a:p>
            <a:pPr marL="342900" indent="-342900" algn="l">
              <a:buFont typeface="Arial" panose="020B0604020202020204" pitchFamily="34" charset="0"/>
              <a:buChar char="•"/>
            </a:pPr>
            <a:endParaRPr lang="en-GB" sz="2000"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171400"/>
            <a:ext cx="3024335" cy="1113788"/>
          </a:xfrm>
          <a:prstGeom prst="rect">
            <a:avLst/>
          </a:prstGeom>
        </p:spPr>
      </p:pic>
    </p:spTree>
    <p:extLst>
      <p:ext uri="{BB962C8B-B14F-4D97-AF65-F5344CB8AC3E}">
        <p14:creationId xmlns:p14="http://schemas.microsoft.com/office/powerpoint/2010/main" val="1943689835"/>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880</TotalTime>
  <Words>1930</Words>
  <Application>Microsoft Office PowerPoint</Application>
  <PresentationFormat>On-screen Show (4:3)</PresentationFormat>
  <Paragraphs>201</Paragraphs>
  <Slides>15</Slides>
  <Notes>15</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Office Theme</vt:lpstr>
      <vt:lpstr>1_Office Theme</vt:lpstr>
      <vt:lpstr>Trusts in Wills</vt:lpstr>
      <vt:lpstr>Trusts in Wills</vt:lpstr>
      <vt:lpstr>Property Trusts</vt:lpstr>
      <vt:lpstr>Nil-Rate Band Discretionary Trusts (NRBDT) </vt:lpstr>
      <vt:lpstr>Option 1: Appoint out – Internal procedure </vt:lpstr>
      <vt:lpstr>Option 2(a): Internal procedure </vt:lpstr>
      <vt:lpstr>Option 2(a): Internal procedure </vt:lpstr>
      <vt:lpstr>Option 2(b): Continue with Trust and transfer assets to NRB Discretionary Trust </vt:lpstr>
      <vt:lpstr>Option 2(b): Internal procedure </vt:lpstr>
      <vt:lpstr>A mixture of options</vt:lpstr>
      <vt:lpstr>How IFAs can help Trustees - Duties with the Trust</vt:lpstr>
      <vt:lpstr>How IFAs can help Trustees - Duties with the Trust</vt:lpstr>
      <vt:lpstr>Trusts for minors</vt:lpstr>
      <vt:lpstr>Estate administration – The opportunity for financial advisers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Sam Roberts</dc:creator>
  <cp:lastModifiedBy>AMS Limited</cp:lastModifiedBy>
  <cp:revision>66</cp:revision>
  <cp:lastPrinted>2016-11-17T11:28:29Z</cp:lastPrinted>
  <dcterms:created xsi:type="dcterms:W3CDTF">2016-04-12T12:38:53Z</dcterms:created>
  <dcterms:modified xsi:type="dcterms:W3CDTF">2018-01-19T09:51:19Z</dcterms:modified>
</cp:coreProperties>
</file>