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99" r:id="rId3"/>
    <p:sldId id="257" r:id="rId4"/>
    <p:sldId id="258" r:id="rId5"/>
    <p:sldId id="272" r:id="rId6"/>
    <p:sldId id="259" r:id="rId7"/>
    <p:sldId id="292" r:id="rId8"/>
    <p:sldId id="261" r:id="rId9"/>
    <p:sldId id="275" r:id="rId10"/>
    <p:sldId id="273" r:id="rId11"/>
    <p:sldId id="277" r:id="rId12"/>
    <p:sldId id="293" r:id="rId13"/>
    <p:sldId id="289" r:id="rId14"/>
    <p:sldId id="276" r:id="rId15"/>
    <p:sldId id="290" r:id="rId16"/>
    <p:sldId id="278" r:id="rId17"/>
    <p:sldId id="285" r:id="rId18"/>
    <p:sldId id="262" r:id="rId19"/>
    <p:sldId id="286" r:id="rId20"/>
    <p:sldId id="282" r:id="rId21"/>
    <p:sldId id="283" r:id="rId22"/>
    <p:sldId id="284" r:id="rId23"/>
    <p:sldId id="291" r:id="rId24"/>
    <p:sldId id="270" r:id="rId25"/>
    <p:sldId id="296" r:id="rId26"/>
    <p:sldId id="297" r:id="rId27"/>
    <p:sldId id="271" r:id="rId28"/>
    <p:sldId id="302"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9817" autoAdjust="0"/>
  </p:normalViewPr>
  <p:slideViewPr>
    <p:cSldViewPr>
      <p:cViewPr>
        <p:scale>
          <a:sx n="125" d="100"/>
          <a:sy n="125" d="100"/>
        </p:scale>
        <p:origin x="-1224" y="22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330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DDBFE-AAD4-4A8A-8A60-23DC40C1DEBA}" type="doc">
      <dgm:prSet loTypeId="urn:microsoft.com/office/officeart/2005/8/layout/StepDownProcess" loCatId="process" qsTypeId="urn:microsoft.com/office/officeart/2005/8/quickstyle/simple3" qsCatId="simple" csTypeId="urn:microsoft.com/office/officeart/2005/8/colors/accent1_4" csCatId="accent1" phldr="1"/>
      <dgm:spPr/>
      <dgm:t>
        <a:bodyPr/>
        <a:lstStyle/>
        <a:p>
          <a:endParaRPr lang="en-GB"/>
        </a:p>
      </dgm:t>
    </dgm:pt>
    <dgm:pt modelId="{2AEB4CF6-CA2E-466D-962C-2987C3A135BB}">
      <dgm:prSet phldrT="[Text]"/>
      <dgm:spPr/>
      <dgm:t>
        <a:bodyPr/>
        <a:lstStyle/>
        <a:p>
          <a:r>
            <a:rPr lang="en-GB" dirty="0" smtClean="0"/>
            <a:t>Insurance Act 2015</a:t>
          </a:r>
          <a:endParaRPr lang="en-GB" dirty="0"/>
        </a:p>
      </dgm:t>
    </dgm:pt>
    <dgm:pt modelId="{0B6AA2C5-9B57-44EE-AF88-5135F1F7E83A}" type="parTrans" cxnId="{11247B5F-8C24-4F7B-BC78-3EBB5483CCBB}">
      <dgm:prSet/>
      <dgm:spPr/>
      <dgm:t>
        <a:bodyPr/>
        <a:lstStyle/>
        <a:p>
          <a:endParaRPr lang="en-GB"/>
        </a:p>
      </dgm:t>
    </dgm:pt>
    <dgm:pt modelId="{F536AC52-5C3E-4813-8DCA-3772EEB5E3F8}" type="sibTrans" cxnId="{11247B5F-8C24-4F7B-BC78-3EBB5483CCBB}">
      <dgm:prSet/>
      <dgm:spPr/>
      <dgm:t>
        <a:bodyPr/>
        <a:lstStyle/>
        <a:p>
          <a:endParaRPr lang="en-GB"/>
        </a:p>
      </dgm:t>
    </dgm:pt>
    <dgm:pt modelId="{9D56A497-DFE4-40B0-8DB7-0D6D005E5C42}">
      <dgm:prSet phldrT="[Text]" custT="1"/>
      <dgm:spPr/>
      <dgm:t>
        <a:bodyPr/>
        <a:lstStyle/>
        <a:p>
          <a:r>
            <a:rPr lang="en-GB" sz="1200" baseline="0" dirty="0" smtClean="0"/>
            <a:t>Effective 12 August 2016</a:t>
          </a:r>
          <a:endParaRPr lang="en-GB" sz="1200" baseline="0" dirty="0"/>
        </a:p>
      </dgm:t>
    </dgm:pt>
    <dgm:pt modelId="{A7D44BA9-E346-4A6A-84CB-AD6F7467CB7F}" type="parTrans" cxnId="{CF440BB4-E4BD-4855-9CF3-524FF2086EB8}">
      <dgm:prSet/>
      <dgm:spPr/>
      <dgm:t>
        <a:bodyPr/>
        <a:lstStyle/>
        <a:p>
          <a:endParaRPr lang="en-GB"/>
        </a:p>
      </dgm:t>
    </dgm:pt>
    <dgm:pt modelId="{F72142EA-1E78-403B-93BD-0CD41C1A01F0}" type="sibTrans" cxnId="{CF440BB4-E4BD-4855-9CF3-524FF2086EB8}">
      <dgm:prSet/>
      <dgm:spPr/>
      <dgm:t>
        <a:bodyPr/>
        <a:lstStyle/>
        <a:p>
          <a:endParaRPr lang="en-GB"/>
        </a:p>
      </dgm:t>
    </dgm:pt>
    <dgm:pt modelId="{3FDE349B-C39E-4EBD-9AAA-C4CF2B047707}">
      <dgm:prSet phldrT="[Text]"/>
      <dgm:spPr/>
      <dgm:t>
        <a:bodyPr/>
        <a:lstStyle/>
        <a:p>
          <a:r>
            <a:rPr lang="en-GB" dirty="0" smtClean="0"/>
            <a:t>Enterprise Act 2016</a:t>
          </a:r>
          <a:endParaRPr lang="en-GB" dirty="0"/>
        </a:p>
      </dgm:t>
    </dgm:pt>
    <dgm:pt modelId="{0699CECF-AB7D-424A-98F1-B3E0AB23EBC7}" type="parTrans" cxnId="{71BD7F04-4F51-43CF-BE8A-D42A2FF4FC69}">
      <dgm:prSet/>
      <dgm:spPr/>
      <dgm:t>
        <a:bodyPr/>
        <a:lstStyle/>
        <a:p>
          <a:endParaRPr lang="en-GB"/>
        </a:p>
      </dgm:t>
    </dgm:pt>
    <dgm:pt modelId="{0DE62C9F-809C-4A80-9192-C76B125AD7DB}" type="sibTrans" cxnId="{71BD7F04-4F51-43CF-BE8A-D42A2FF4FC69}">
      <dgm:prSet/>
      <dgm:spPr/>
      <dgm:t>
        <a:bodyPr/>
        <a:lstStyle/>
        <a:p>
          <a:endParaRPr lang="en-GB"/>
        </a:p>
      </dgm:t>
    </dgm:pt>
    <dgm:pt modelId="{D623638B-7CD8-4ED5-B82D-925FCAEE8F80}">
      <dgm:prSet phldrT="[Text]" custT="1"/>
      <dgm:spPr/>
      <dgm:t>
        <a:bodyPr/>
        <a:lstStyle/>
        <a:p>
          <a:r>
            <a:rPr lang="en-GB" sz="1200" dirty="0" smtClean="0"/>
            <a:t>Effective 4 May 2017</a:t>
          </a:r>
          <a:endParaRPr lang="en-GB" sz="1200" dirty="0"/>
        </a:p>
      </dgm:t>
    </dgm:pt>
    <dgm:pt modelId="{04D401A0-F044-4F0A-8FFA-72F98B0D869D}" type="parTrans" cxnId="{C42B07FF-3775-44AC-A8A0-C353F1625E77}">
      <dgm:prSet/>
      <dgm:spPr/>
      <dgm:t>
        <a:bodyPr/>
        <a:lstStyle/>
        <a:p>
          <a:endParaRPr lang="en-GB"/>
        </a:p>
      </dgm:t>
    </dgm:pt>
    <dgm:pt modelId="{C67EB7F2-2F2A-4A3D-A162-D14C7DFA527A}" type="sibTrans" cxnId="{C42B07FF-3775-44AC-A8A0-C353F1625E77}">
      <dgm:prSet/>
      <dgm:spPr/>
      <dgm:t>
        <a:bodyPr/>
        <a:lstStyle/>
        <a:p>
          <a:endParaRPr lang="en-GB"/>
        </a:p>
      </dgm:t>
    </dgm:pt>
    <dgm:pt modelId="{2711174E-CC13-418E-A308-4FE7FDF3199E}">
      <dgm:prSet/>
      <dgm:spPr/>
      <dgm:t>
        <a:bodyPr/>
        <a:lstStyle/>
        <a:p>
          <a:r>
            <a:rPr lang="en-GB" dirty="0" smtClean="0"/>
            <a:t>Marine Insurance Act 1906</a:t>
          </a:r>
          <a:endParaRPr lang="en-GB" dirty="0"/>
        </a:p>
      </dgm:t>
    </dgm:pt>
    <dgm:pt modelId="{FFD88686-BA97-4667-B851-3D25DFEA90FC}" type="parTrans" cxnId="{5D04E66D-0383-466E-8F73-0CF4768F321A}">
      <dgm:prSet/>
      <dgm:spPr/>
      <dgm:t>
        <a:bodyPr/>
        <a:lstStyle/>
        <a:p>
          <a:endParaRPr lang="en-GB"/>
        </a:p>
      </dgm:t>
    </dgm:pt>
    <dgm:pt modelId="{1DFDA01F-C305-4B70-A630-1B9C7888870C}" type="sibTrans" cxnId="{5D04E66D-0383-466E-8F73-0CF4768F321A}">
      <dgm:prSet/>
      <dgm:spPr/>
      <dgm:t>
        <a:bodyPr/>
        <a:lstStyle/>
        <a:p>
          <a:endParaRPr lang="en-GB"/>
        </a:p>
      </dgm:t>
    </dgm:pt>
    <dgm:pt modelId="{BCA41322-1AB3-404B-8AC5-43582F8F1A13}">
      <dgm:prSet/>
      <dgm:spPr/>
      <dgm:t>
        <a:bodyPr/>
        <a:lstStyle/>
        <a:p>
          <a:r>
            <a:rPr lang="en-GB" dirty="0" smtClean="0"/>
            <a:t>Third Parties (Rights Against Insurers) Act 2010</a:t>
          </a:r>
          <a:endParaRPr lang="en-GB" dirty="0"/>
        </a:p>
      </dgm:t>
    </dgm:pt>
    <dgm:pt modelId="{48F07CBA-ADA2-400F-963C-B0EF1B8DAE8A}" type="parTrans" cxnId="{C116B7BC-D147-4A51-B840-C91036161219}">
      <dgm:prSet/>
      <dgm:spPr/>
      <dgm:t>
        <a:bodyPr/>
        <a:lstStyle/>
        <a:p>
          <a:endParaRPr lang="en-GB"/>
        </a:p>
      </dgm:t>
    </dgm:pt>
    <dgm:pt modelId="{0B742952-D417-4182-8172-4A2B1281D257}" type="sibTrans" cxnId="{C116B7BC-D147-4A51-B840-C91036161219}">
      <dgm:prSet/>
      <dgm:spPr/>
      <dgm:t>
        <a:bodyPr/>
        <a:lstStyle/>
        <a:p>
          <a:endParaRPr lang="en-GB"/>
        </a:p>
      </dgm:t>
    </dgm:pt>
    <dgm:pt modelId="{D4638B6A-BCF2-443C-A6F7-0D362442C7B5}">
      <dgm:prSet/>
      <dgm:spPr/>
      <dgm:t>
        <a:bodyPr/>
        <a:lstStyle/>
        <a:p>
          <a:endParaRPr lang="en-GB"/>
        </a:p>
      </dgm:t>
    </dgm:pt>
    <dgm:pt modelId="{3A9A077A-1744-43CA-A486-916FB8C97383}" type="parTrans" cxnId="{20309A55-AB53-4D25-BE22-A49AB1763FD0}">
      <dgm:prSet/>
      <dgm:spPr/>
      <dgm:t>
        <a:bodyPr/>
        <a:lstStyle/>
        <a:p>
          <a:endParaRPr lang="en-GB"/>
        </a:p>
      </dgm:t>
    </dgm:pt>
    <dgm:pt modelId="{A937B7E6-A2F6-432A-9CC3-05E136B946F2}" type="sibTrans" cxnId="{20309A55-AB53-4D25-BE22-A49AB1763FD0}">
      <dgm:prSet/>
      <dgm:spPr/>
      <dgm:t>
        <a:bodyPr/>
        <a:lstStyle/>
        <a:p>
          <a:endParaRPr lang="en-GB"/>
        </a:p>
      </dgm:t>
    </dgm:pt>
    <dgm:pt modelId="{E738A22B-E1C7-4089-B9D7-F854ADC80BD5}">
      <dgm:prSet custT="1"/>
      <dgm:spPr/>
      <dgm:t>
        <a:bodyPr/>
        <a:lstStyle/>
        <a:p>
          <a:r>
            <a:rPr lang="en-GB" sz="1200" dirty="0" smtClean="0"/>
            <a:t>Effective 1 August 2016</a:t>
          </a:r>
          <a:endParaRPr lang="en-GB" sz="1200" dirty="0"/>
        </a:p>
      </dgm:t>
    </dgm:pt>
    <dgm:pt modelId="{F52DE28D-82C4-4014-AD4C-C119B136E1BA}" type="parTrans" cxnId="{FC3064B3-A60B-4B72-B665-AEE4CDCED871}">
      <dgm:prSet/>
      <dgm:spPr/>
      <dgm:t>
        <a:bodyPr/>
        <a:lstStyle/>
        <a:p>
          <a:endParaRPr lang="en-GB"/>
        </a:p>
      </dgm:t>
    </dgm:pt>
    <dgm:pt modelId="{910BDA6C-5984-41D0-87E6-8B072EDA6DD1}" type="sibTrans" cxnId="{FC3064B3-A60B-4B72-B665-AEE4CDCED871}">
      <dgm:prSet/>
      <dgm:spPr/>
      <dgm:t>
        <a:bodyPr/>
        <a:lstStyle/>
        <a:p>
          <a:endParaRPr lang="en-GB"/>
        </a:p>
      </dgm:t>
    </dgm:pt>
    <dgm:pt modelId="{1A84F1BB-DB36-4701-96F2-28BEA412AD73}" type="pres">
      <dgm:prSet presAssocID="{C57DDBFE-AAD4-4A8A-8A60-23DC40C1DEBA}" presName="rootnode" presStyleCnt="0">
        <dgm:presLayoutVars>
          <dgm:chMax/>
          <dgm:chPref/>
          <dgm:dir/>
          <dgm:animLvl val="lvl"/>
        </dgm:presLayoutVars>
      </dgm:prSet>
      <dgm:spPr/>
      <dgm:t>
        <a:bodyPr/>
        <a:lstStyle/>
        <a:p>
          <a:endParaRPr lang="en-GB"/>
        </a:p>
      </dgm:t>
    </dgm:pt>
    <dgm:pt modelId="{8AA8BB95-AF47-4C8B-B6B3-786A7B357AF6}" type="pres">
      <dgm:prSet presAssocID="{2711174E-CC13-418E-A308-4FE7FDF3199E}" presName="composite" presStyleCnt="0"/>
      <dgm:spPr/>
      <dgm:t>
        <a:bodyPr/>
        <a:lstStyle/>
        <a:p>
          <a:endParaRPr lang="en-GB"/>
        </a:p>
      </dgm:t>
    </dgm:pt>
    <dgm:pt modelId="{AA9C2ABA-F838-4F7B-B40A-46B877867520}" type="pres">
      <dgm:prSet presAssocID="{2711174E-CC13-418E-A308-4FE7FDF3199E}" presName="bentUpArrow1" presStyleLbl="alignImgPlace1" presStyleIdx="0" presStyleCnt="3"/>
      <dgm:spPr/>
      <dgm:t>
        <a:bodyPr/>
        <a:lstStyle/>
        <a:p>
          <a:endParaRPr lang="en-GB"/>
        </a:p>
      </dgm:t>
    </dgm:pt>
    <dgm:pt modelId="{4B94E2F9-2AC7-478B-8463-E29A667FAAE8}" type="pres">
      <dgm:prSet presAssocID="{2711174E-CC13-418E-A308-4FE7FDF3199E}" presName="ParentText" presStyleLbl="node1" presStyleIdx="0" presStyleCnt="4">
        <dgm:presLayoutVars>
          <dgm:chMax val="1"/>
          <dgm:chPref val="1"/>
          <dgm:bulletEnabled val="1"/>
        </dgm:presLayoutVars>
      </dgm:prSet>
      <dgm:spPr/>
      <dgm:t>
        <a:bodyPr/>
        <a:lstStyle/>
        <a:p>
          <a:endParaRPr lang="en-GB"/>
        </a:p>
      </dgm:t>
    </dgm:pt>
    <dgm:pt modelId="{EBAA9FCE-95ED-4EAB-A019-173D178039F0}" type="pres">
      <dgm:prSet presAssocID="{2711174E-CC13-418E-A308-4FE7FDF3199E}" presName="ChildText" presStyleLbl="revTx" presStyleIdx="0" presStyleCnt="4">
        <dgm:presLayoutVars>
          <dgm:chMax val="0"/>
          <dgm:chPref val="0"/>
          <dgm:bulletEnabled val="1"/>
        </dgm:presLayoutVars>
      </dgm:prSet>
      <dgm:spPr/>
      <dgm:t>
        <a:bodyPr/>
        <a:lstStyle/>
        <a:p>
          <a:endParaRPr lang="en-GB"/>
        </a:p>
      </dgm:t>
    </dgm:pt>
    <dgm:pt modelId="{47FF1E2A-9C21-4258-9CDC-3724CB141779}" type="pres">
      <dgm:prSet presAssocID="{1DFDA01F-C305-4B70-A630-1B9C7888870C}" presName="sibTrans" presStyleCnt="0"/>
      <dgm:spPr/>
      <dgm:t>
        <a:bodyPr/>
        <a:lstStyle/>
        <a:p>
          <a:endParaRPr lang="en-GB"/>
        </a:p>
      </dgm:t>
    </dgm:pt>
    <dgm:pt modelId="{82A7C5A6-623C-4E41-B0A6-B5546A14073E}" type="pres">
      <dgm:prSet presAssocID="{BCA41322-1AB3-404B-8AC5-43582F8F1A13}" presName="composite" presStyleCnt="0"/>
      <dgm:spPr/>
      <dgm:t>
        <a:bodyPr/>
        <a:lstStyle/>
        <a:p>
          <a:endParaRPr lang="en-GB"/>
        </a:p>
      </dgm:t>
    </dgm:pt>
    <dgm:pt modelId="{DA34D823-FFB5-4A9D-AE1A-C51D67BAC3FF}" type="pres">
      <dgm:prSet presAssocID="{BCA41322-1AB3-404B-8AC5-43582F8F1A13}" presName="bentUpArrow1" presStyleLbl="alignImgPlace1" presStyleIdx="1" presStyleCnt="3"/>
      <dgm:spPr/>
      <dgm:t>
        <a:bodyPr/>
        <a:lstStyle/>
        <a:p>
          <a:endParaRPr lang="en-GB"/>
        </a:p>
      </dgm:t>
    </dgm:pt>
    <dgm:pt modelId="{62B3A421-6D64-4B1E-ACFC-0D82C1987624}" type="pres">
      <dgm:prSet presAssocID="{BCA41322-1AB3-404B-8AC5-43582F8F1A13}" presName="ParentText" presStyleLbl="node1" presStyleIdx="1" presStyleCnt="4">
        <dgm:presLayoutVars>
          <dgm:chMax val="1"/>
          <dgm:chPref val="1"/>
          <dgm:bulletEnabled val="1"/>
        </dgm:presLayoutVars>
      </dgm:prSet>
      <dgm:spPr/>
      <dgm:t>
        <a:bodyPr/>
        <a:lstStyle/>
        <a:p>
          <a:endParaRPr lang="en-GB"/>
        </a:p>
      </dgm:t>
    </dgm:pt>
    <dgm:pt modelId="{7534E400-68E8-467B-BDEA-51CB93BDC470}" type="pres">
      <dgm:prSet presAssocID="{BCA41322-1AB3-404B-8AC5-43582F8F1A13}" presName="ChildText" presStyleLbl="revTx" presStyleIdx="1" presStyleCnt="4">
        <dgm:presLayoutVars>
          <dgm:chMax val="0"/>
          <dgm:chPref val="0"/>
          <dgm:bulletEnabled val="1"/>
        </dgm:presLayoutVars>
      </dgm:prSet>
      <dgm:spPr/>
      <dgm:t>
        <a:bodyPr/>
        <a:lstStyle/>
        <a:p>
          <a:endParaRPr lang="en-GB"/>
        </a:p>
      </dgm:t>
    </dgm:pt>
    <dgm:pt modelId="{D25DA0AF-B47E-4CFB-BA2A-0D9DA69BFBD9}" type="pres">
      <dgm:prSet presAssocID="{0B742952-D417-4182-8172-4A2B1281D257}" presName="sibTrans" presStyleCnt="0"/>
      <dgm:spPr/>
      <dgm:t>
        <a:bodyPr/>
        <a:lstStyle/>
        <a:p>
          <a:endParaRPr lang="en-GB"/>
        </a:p>
      </dgm:t>
    </dgm:pt>
    <dgm:pt modelId="{EC03499E-B88C-4A24-B7E8-ED603C8FCAA1}" type="pres">
      <dgm:prSet presAssocID="{2AEB4CF6-CA2E-466D-962C-2987C3A135BB}" presName="composite" presStyleCnt="0"/>
      <dgm:spPr/>
      <dgm:t>
        <a:bodyPr/>
        <a:lstStyle/>
        <a:p>
          <a:endParaRPr lang="en-GB"/>
        </a:p>
      </dgm:t>
    </dgm:pt>
    <dgm:pt modelId="{26F2B7D8-B542-4795-8F47-9371217F8DA0}" type="pres">
      <dgm:prSet presAssocID="{2AEB4CF6-CA2E-466D-962C-2987C3A135BB}" presName="bentUpArrow1" presStyleLbl="alignImgPlace1" presStyleIdx="2" presStyleCnt="3"/>
      <dgm:spPr/>
      <dgm:t>
        <a:bodyPr/>
        <a:lstStyle/>
        <a:p>
          <a:endParaRPr lang="en-GB"/>
        </a:p>
      </dgm:t>
    </dgm:pt>
    <dgm:pt modelId="{117E5C0A-1044-494B-95C8-6EC711D0FC14}" type="pres">
      <dgm:prSet presAssocID="{2AEB4CF6-CA2E-466D-962C-2987C3A135BB}" presName="ParentText" presStyleLbl="node1" presStyleIdx="2" presStyleCnt="4">
        <dgm:presLayoutVars>
          <dgm:chMax val="1"/>
          <dgm:chPref val="1"/>
          <dgm:bulletEnabled val="1"/>
        </dgm:presLayoutVars>
      </dgm:prSet>
      <dgm:spPr/>
      <dgm:t>
        <a:bodyPr/>
        <a:lstStyle/>
        <a:p>
          <a:endParaRPr lang="en-GB"/>
        </a:p>
      </dgm:t>
    </dgm:pt>
    <dgm:pt modelId="{9E470AAC-CB8A-4219-BD27-9E702D42A741}" type="pres">
      <dgm:prSet presAssocID="{2AEB4CF6-CA2E-466D-962C-2987C3A135BB}" presName="ChildText" presStyleLbl="revTx" presStyleIdx="2" presStyleCnt="4">
        <dgm:presLayoutVars>
          <dgm:chMax val="0"/>
          <dgm:chPref val="0"/>
          <dgm:bulletEnabled val="1"/>
        </dgm:presLayoutVars>
      </dgm:prSet>
      <dgm:spPr/>
      <dgm:t>
        <a:bodyPr/>
        <a:lstStyle/>
        <a:p>
          <a:endParaRPr lang="en-GB"/>
        </a:p>
      </dgm:t>
    </dgm:pt>
    <dgm:pt modelId="{A861F8D9-A375-406E-9A23-A8FE86E8E4BD}" type="pres">
      <dgm:prSet presAssocID="{F536AC52-5C3E-4813-8DCA-3772EEB5E3F8}" presName="sibTrans" presStyleCnt="0"/>
      <dgm:spPr/>
      <dgm:t>
        <a:bodyPr/>
        <a:lstStyle/>
        <a:p>
          <a:endParaRPr lang="en-GB"/>
        </a:p>
      </dgm:t>
    </dgm:pt>
    <dgm:pt modelId="{30CE32B4-A413-4942-9FDC-620688BC2A18}" type="pres">
      <dgm:prSet presAssocID="{3FDE349B-C39E-4EBD-9AAA-C4CF2B047707}" presName="composite" presStyleCnt="0"/>
      <dgm:spPr/>
      <dgm:t>
        <a:bodyPr/>
        <a:lstStyle/>
        <a:p>
          <a:endParaRPr lang="en-GB"/>
        </a:p>
      </dgm:t>
    </dgm:pt>
    <dgm:pt modelId="{147CB012-B487-4952-88A4-82A38221E04C}" type="pres">
      <dgm:prSet presAssocID="{3FDE349B-C39E-4EBD-9AAA-C4CF2B047707}" presName="ParentText" presStyleLbl="node1" presStyleIdx="3" presStyleCnt="4">
        <dgm:presLayoutVars>
          <dgm:chMax val="1"/>
          <dgm:chPref val="1"/>
          <dgm:bulletEnabled val="1"/>
        </dgm:presLayoutVars>
      </dgm:prSet>
      <dgm:spPr/>
      <dgm:t>
        <a:bodyPr/>
        <a:lstStyle/>
        <a:p>
          <a:endParaRPr lang="en-GB"/>
        </a:p>
      </dgm:t>
    </dgm:pt>
    <dgm:pt modelId="{A79CC65B-73BF-4226-B65B-1F67F9F2929C}" type="pres">
      <dgm:prSet presAssocID="{3FDE349B-C39E-4EBD-9AAA-C4CF2B047707}" presName="FinalChildText" presStyleLbl="revTx" presStyleIdx="3" presStyleCnt="4">
        <dgm:presLayoutVars>
          <dgm:chMax val="0"/>
          <dgm:chPref val="0"/>
          <dgm:bulletEnabled val="1"/>
        </dgm:presLayoutVars>
      </dgm:prSet>
      <dgm:spPr/>
      <dgm:t>
        <a:bodyPr/>
        <a:lstStyle/>
        <a:p>
          <a:endParaRPr lang="en-GB"/>
        </a:p>
      </dgm:t>
    </dgm:pt>
  </dgm:ptLst>
  <dgm:cxnLst>
    <dgm:cxn modelId="{EB182957-F4E9-452A-BD09-6F67C3ED6449}" type="presOf" srcId="{C57DDBFE-AAD4-4A8A-8A60-23DC40C1DEBA}" destId="{1A84F1BB-DB36-4701-96F2-28BEA412AD73}" srcOrd="0" destOrd="0" presId="urn:microsoft.com/office/officeart/2005/8/layout/StepDownProcess"/>
    <dgm:cxn modelId="{02F8BF67-A3E9-4F52-92EF-207D19232A7F}" type="presOf" srcId="{3FDE349B-C39E-4EBD-9AAA-C4CF2B047707}" destId="{147CB012-B487-4952-88A4-82A38221E04C}" srcOrd="0" destOrd="0" presId="urn:microsoft.com/office/officeart/2005/8/layout/StepDownProcess"/>
    <dgm:cxn modelId="{7274D3F5-782C-4763-AAE7-D1ECA684B229}" type="presOf" srcId="{9D56A497-DFE4-40B0-8DB7-0D6D005E5C42}" destId="{9E470AAC-CB8A-4219-BD27-9E702D42A741}" srcOrd="0" destOrd="0" presId="urn:microsoft.com/office/officeart/2005/8/layout/StepDownProcess"/>
    <dgm:cxn modelId="{71BD7F04-4F51-43CF-BE8A-D42A2FF4FC69}" srcId="{C57DDBFE-AAD4-4A8A-8A60-23DC40C1DEBA}" destId="{3FDE349B-C39E-4EBD-9AAA-C4CF2B047707}" srcOrd="3" destOrd="0" parTransId="{0699CECF-AB7D-424A-98F1-B3E0AB23EBC7}" sibTransId="{0DE62C9F-809C-4A80-9192-C76B125AD7DB}"/>
    <dgm:cxn modelId="{11247B5F-8C24-4F7B-BC78-3EBB5483CCBB}" srcId="{C57DDBFE-AAD4-4A8A-8A60-23DC40C1DEBA}" destId="{2AEB4CF6-CA2E-466D-962C-2987C3A135BB}" srcOrd="2" destOrd="0" parTransId="{0B6AA2C5-9B57-44EE-AF88-5135F1F7E83A}" sibTransId="{F536AC52-5C3E-4813-8DCA-3772EEB5E3F8}"/>
    <dgm:cxn modelId="{7841997C-4FEC-4022-BB88-37827AFF4759}" type="presOf" srcId="{2711174E-CC13-418E-A308-4FE7FDF3199E}" destId="{4B94E2F9-2AC7-478B-8463-E29A667FAAE8}" srcOrd="0" destOrd="0" presId="urn:microsoft.com/office/officeart/2005/8/layout/StepDownProcess"/>
    <dgm:cxn modelId="{2D5CDDA4-AB31-47C2-9313-AFB34D215839}" type="presOf" srcId="{BCA41322-1AB3-404B-8AC5-43582F8F1A13}" destId="{62B3A421-6D64-4B1E-ACFC-0D82C1987624}" srcOrd="0" destOrd="0" presId="urn:microsoft.com/office/officeart/2005/8/layout/StepDownProcess"/>
    <dgm:cxn modelId="{CF440BB4-E4BD-4855-9CF3-524FF2086EB8}" srcId="{2AEB4CF6-CA2E-466D-962C-2987C3A135BB}" destId="{9D56A497-DFE4-40B0-8DB7-0D6D005E5C42}" srcOrd="0" destOrd="0" parTransId="{A7D44BA9-E346-4A6A-84CB-AD6F7467CB7F}" sibTransId="{F72142EA-1E78-403B-93BD-0CD41C1A01F0}"/>
    <dgm:cxn modelId="{A4229303-E9E6-4305-968F-C0421742D0D6}" type="presOf" srcId="{E738A22B-E1C7-4089-B9D7-F854ADC80BD5}" destId="{7534E400-68E8-467B-BDEA-51CB93BDC470}" srcOrd="0" destOrd="0" presId="urn:microsoft.com/office/officeart/2005/8/layout/StepDownProcess"/>
    <dgm:cxn modelId="{C42B07FF-3775-44AC-A8A0-C353F1625E77}" srcId="{3FDE349B-C39E-4EBD-9AAA-C4CF2B047707}" destId="{D623638B-7CD8-4ED5-B82D-925FCAEE8F80}" srcOrd="0" destOrd="0" parTransId="{04D401A0-F044-4F0A-8FFA-72F98B0D869D}" sibTransId="{C67EB7F2-2F2A-4A3D-A162-D14C7DFA527A}"/>
    <dgm:cxn modelId="{C116B7BC-D147-4A51-B840-C91036161219}" srcId="{C57DDBFE-AAD4-4A8A-8A60-23DC40C1DEBA}" destId="{BCA41322-1AB3-404B-8AC5-43582F8F1A13}" srcOrd="1" destOrd="0" parTransId="{48F07CBA-ADA2-400F-963C-B0EF1B8DAE8A}" sibTransId="{0B742952-D417-4182-8172-4A2B1281D257}"/>
    <dgm:cxn modelId="{EFDD8558-E8E9-4B3F-B52B-EF9219A73A65}" type="presOf" srcId="{D623638B-7CD8-4ED5-B82D-925FCAEE8F80}" destId="{A79CC65B-73BF-4226-B65B-1F67F9F2929C}" srcOrd="0" destOrd="0" presId="urn:microsoft.com/office/officeart/2005/8/layout/StepDownProcess"/>
    <dgm:cxn modelId="{616F3255-32B3-4191-9DE8-DC673976BDBF}" type="presOf" srcId="{D4638B6A-BCF2-443C-A6F7-0D362442C7B5}" destId="{EBAA9FCE-95ED-4EAB-A019-173D178039F0}" srcOrd="0" destOrd="0" presId="urn:microsoft.com/office/officeart/2005/8/layout/StepDownProcess"/>
    <dgm:cxn modelId="{FC3064B3-A60B-4B72-B665-AEE4CDCED871}" srcId="{BCA41322-1AB3-404B-8AC5-43582F8F1A13}" destId="{E738A22B-E1C7-4089-B9D7-F854ADC80BD5}" srcOrd="0" destOrd="0" parTransId="{F52DE28D-82C4-4014-AD4C-C119B136E1BA}" sibTransId="{910BDA6C-5984-41D0-87E6-8B072EDA6DD1}"/>
    <dgm:cxn modelId="{20309A55-AB53-4D25-BE22-A49AB1763FD0}" srcId="{2711174E-CC13-418E-A308-4FE7FDF3199E}" destId="{D4638B6A-BCF2-443C-A6F7-0D362442C7B5}" srcOrd="0" destOrd="0" parTransId="{3A9A077A-1744-43CA-A486-916FB8C97383}" sibTransId="{A937B7E6-A2F6-432A-9CC3-05E136B946F2}"/>
    <dgm:cxn modelId="{8A732C20-6811-4674-AFC6-42B9C60DB716}" type="presOf" srcId="{2AEB4CF6-CA2E-466D-962C-2987C3A135BB}" destId="{117E5C0A-1044-494B-95C8-6EC711D0FC14}" srcOrd="0" destOrd="0" presId="urn:microsoft.com/office/officeart/2005/8/layout/StepDownProcess"/>
    <dgm:cxn modelId="{5D04E66D-0383-466E-8F73-0CF4768F321A}" srcId="{C57DDBFE-AAD4-4A8A-8A60-23DC40C1DEBA}" destId="{2711174E-CC13-418E-A308-4FE7FDF3199E}" srcOrd="0" destOrd="0" parTransId="{FFD88686-BA97-4667-B851-3D25DFEA90FC}" sibTransId="{1DFDA01F-C305-4B70-A630-1B9C7888870C}"/>
    <dgm:cxn modelId="{9F8CDFB0-987C-4BAA-99D2-86998B4DFC2F}" type="presParOf" srcId="{1A84F1BB-DB36-4701-96F2-28BEA412AD73}" destId="{8AA8BB95-AF47-4C8B-B6B3-786A7B357AF6}" srcOrd="0" destOrd="0" presId="urn:microsoft.com/office/officeart/2005/8/layout/StepDownProcess"/>
    <dgm:cxn modelId="{6EA57FCD-A9E3-4229-9D48-FEA7DD2193F8}" type="presParOf" srcId="{8AA8BB95-AF47-4C8B-B6B3-786A7B357AF6}" destId="{AA9C2ABA-F838-4F7B-B40A-46B877867520}" srcOrd="0" destOrd="0" presId="urn:microsoft.com/office/officeart/2005/8/layout/StepDownProcess"/>
    <dgm:cxn modelId="{66C696DB-C121-44DE-B779-1E77EB5C908E}" type="presParOf" srcId="{8AA8BB95-AF47-4C8B-B6B3-786A7B357AF6}" destId="{4B94E2F9-2AC7-478B-8463-E29A667FAAE8}" srcOrd="1" destOrd="0" presId="urn:microsoft.com/office/officeart/2005/8/layout/StepDownProcess"/>
    <dgm:cxn modelId="{6948E8CC-2605-477C-A409-88B7D41BA6F6}" type="presParOf" srcId="{8AA8BB95-AF47-4C8B-B6B3-786A7B357AF6}" destId="{EBAA9FCE-95ED-4EAB-A019-173D178039F0}" srcOrd="2" destOrd="0" presId="urn:microsoft.com/office/officeart/2005/8/layout/StepDownProcess"/>
    <dgm:cxn modelId="{C3320777-C572-4B24-A706-05A7C3E133D8}" type="presParOf" srcId="{1A84F1BB-DB36-4701-96F2-28BEA412AD73}" destId="{47FF1E2A-9C21-4258-9CDC-3724CB141779}" srcOrd="1" destOrd="0" presId="urn:microsoft.com/office/officeart/2005/8/layout/StepDownProcess"/>
    <dgm:cxn modelId="{27EB283D-5162-4AD3-8B2E-59364CF27D5F}" type="presParOf" srcId="{1A84F1BB-DB36-4701-96F2-28BEA412AD73}" destId="{82A7C5A6-623C-4E41-B0A6-B5546A14073E}" srcOrd="2" destOrd="0" presId="urn:microsoft.com/office/officeart/2005/8/layout/StepDownProcess"/>
    <dgm:cxn modelId="{86B90DDC-E3D9-4B42-9669-A47E604E83EA}" type="presParOf" srcId="{82A7C5A6-623C-4E41-B0A6-B5546A14073E}" destId="{DA34D823-FFB5-4A9D-AE1A-C51D67BAC3FF}" srcOrd="0" destOrd="0" presId="urn:microsoft.com/office/officeart/2005/8/layout/StepDownProcess"/>
    <dgm:cxn modelId="{E8AB7449-1F6B-42C8-BB81-56CA56EDC067}" type="presParOf" srcId="{82A7C5A6-623C-4E41-B0A6-B5546A14073E}" destId="{62B3A421-6D64-4B1E-ACFC-0D82C1987624}" srcOrd="1" destOrd="0" presId="urn:microsoft.com/office/officeart/2005/8/layout/StepDownProcess"/>
    <dgm:cxn modelId="{DFDC937B-6B64-4048-BE26-E3C3D7876A69}" type="presParOf" srcId="{82A7C5A6-623C-4E41-B0A6-B5546A14073E}" destId="{7534E400-68E8-467B-BDEA-51CB93BDC470}" srcOrd="2" destOrd="0" presId="urn:microsoft.com/office/officeart/2005/8/layout/StepDownProcess"/>
    <dgm:cxn modelId="{423B432C-2DC8-4AAC-8CC1-DD56A0F0A6F1}" type="presParOf" srcId="{1A84F1BB-DB36-4701-96F2-28BEA412AD73}" destId="{D25DA0AF-B47E-4CFB-BA2A-0D9DA69BFBD9}" srcOrd="3" destOrd="0" presId="urn:microsoft.com/office/officeart/2005/8/layout/StepDownProcess"/>
    <dgm:cxn modelId="{896336C6-250B-4B68-85DF-D13EEC96C447}" type="presParOf" srcId="{1A84F1BB-DB36-4701-96F2-28BEA412AD73}" destId="{EC03499E-B88C-4A24-B7E8-ED603C8FCAA1}" srcOrd="4" destOrd="0" presId="urn:microsoft.com/office/officeart/2005/8/layout/StepDownProcess"/>
    <dgm:cxn modelId="{8F1A2ABA-E0C8-44D7-8A4D-0B43263E6F04}" type="presParOf" srcId="{EC03499E-B88C-4A24-B7E8-ED603C8FCAA1}" destId="{26F2B7D8-B542-4795-8F47-9371217F8DA0}" srcOrd="0" destOrd="0" presId="urn:microsoft.com/office/officeart/2005/8/layout/StepDownProcess"/>
    <dgm:cxn modelId="{69276A8B-C086-41D7-AC5A-E834EF2B69DB}" type="presParOf" srcId="{EC03499E-B88C-4A24-B7E8-ED603C8FCAA1}" destId="{117E5C0A-1044-494B-95C8-6EC711D0FC14}" srcOrd="1" destOrd="0" presId="urn:microsoft.com/office/officeart/2005/8/layout/StepDownProcess"/>
    <dgm:cxn modelId="{4CBD338F-AEB6-451B-9F02-D2D45145EF3E}" type="presParOf" srcId="{EC03499E-B88C-4A24-B7E8-ED603C8FCAA1}" destId="{9E470AAC-CB8A-4219-BD27-9E702D42A741}" srcOrd="2" destOrd="0" presId="urn:microsoft.com/office/officeart/2005/8/layout/StepDownProcess"/>
    <dgm:cxn modelId="{D4134B8F-8F66-476B-8B0F-456C15F4DBAD}" type="presParOf" srcId="{1A84F1BB-DB36-4701-96F2-28BEA412AD73}" destId="{A861F8D9-A375-406E-9A23-A8FE86E8E4BD}" srcOrd="5" destOrd="0" presId="urn:microsoft.com/office/officeart/2005/8/layout/StepDownProcess"/>
    <dgm:cxn modelId="{D7FC8D84-2100-41D7-B723-491C3897ADFC}" type="presParOf" srcId="{1A84F1BB-DB36-4701-96F2-28BEA412AD73}" destId="{30CE32B4-A413-4942-9FDC-620688BC2A18}" srcOrd="6" destOrd="0" presId="urn:microsoft.com/office/officeart/2005/8/layout/StepDownProcess"/>
    <dgm:cxn modelId="{4F2799F2-2C69-4F79-AD44-ECFA434A7027}" type="presParOf" srcId="{30CE32B4-A413-4942-9FDC-620688BC2A18}" destId="{147CB012-B487-4952-88A4-82A38221E04C}" srcOrd="0" destOrd="0" presId="urn:microsoft.com/office/officeart/2005/8/layout/StepDownProcess"/>
    <dgm:cxn modelId="{A47BB260-5C18-4CF0-B7F2-764041464B35}" type="presParOf" srcId="{30CE32B4-A413-4942-9FDC-620688BC2A18}" destId="{A79CC65B-73BF-4226-B65B-1F67F9F2929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52A26-F6A1-4B0A-8B80-CD354C4A34E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82020448-6E2F-43B8-B3AA-7A0392532C38}">
      <dgm:prSet phldrT="[Text]"/>
      <dgm:spPr/>
      <dgm:t>
        <a:bodyPr/>
        <a:lstStyle/>
        <a:p>
          <a:r>
            <a:rPr lang="en-GB" dirty="0" smtClean="0"/>
            <a:t>Distress and inconvenience</a:t>
          </a:r>
          <a:endParaRPr lang="en-GB" dirty="0"/>
        </a:p>
      </dgm:t>
    </dgm:pt>
    <dgm:pt modelId="{2669FB76-CAF8-4AE7-A296-2F0686620C68}" type="parTrans" cxnId="{67798C8B-A04F-4C0C-A1C9-19339E0B8BC0}">
      <dgm:prSet/>
      <dgm:spPr/>
      <dgm:t>
        <a:bodyPr/>
        <a:lstStyle/>
        <a:p>
          <a:endParaRPr lang="en-GB"/>
        </a:p>
      </dgm:t>
    </dgm:pt>
    <dgm:pt modelId="{29B9A250-A15F-4D77-B555-BDC09F3036BF}" type="sibTrans" cxnId="{67798C8B-A04F-4C0C-A1C9-19339E0B8BC0}">
      <dgm:prSet/>
      <dgm:spPr/>
      <dgm:t>
        <a:bodyPr/>
        <a:lstStyle/>
        <a:p>
          <a:endParaRPr lang="en-GB"/>
        </a:p>
      </dgm:t>
    </dgm:pt>
    <dgm:pt modelId="{7F7260E7-2A45-45BB-8F78-E267ACF79E8F}">
      <dgm:prSet phldrT="[Text]"/>
      <dgm:spPr/>
      <dgm:t>
        <a:bodyPr/>
        <a:lstStyle/>
        <a:p>
          <a:r>
            <a:rPr lang="en-GB" dirty="0" smtClean="0"/>
            <a:t>Temporary Business Interruption</a:t>
          </a:r>
          <a:endParaRPr lang="en-GB" dirty="0"/>
        </a:p>
      </dgm:t>
    </dgm:pt>
    <dgm:pt modelId="{D74676D2-464D-4212-AFEE-203062A33084}" type="parTrans" cxnId="{DFFB5098-9006-4E60-9EAC-8B0DDD33E8E1}">
      <dgm:prSet/>
      <dgm:spPr/>
      <dgm:t>
        <a:bodyPr/>
        <a:lstStyle/>
        <a:p>
          <a:endParaRPr lang="en-GB"/>
        </a:p>
      </dgm:t>
    </dgm:pt>
    <dgm:pt modelId="{548F0D4A-35DA-4343-914B-60EBC14D25DE}" type="sibTrans" cxnId="{DFFB5098-9006-4E60-9EAC-8B0DDD33E8E1}">
      <dgm:prSet/>
      <dgm:spPr/>
      <dgm:t>
        <a:bodyPr/>
        <a:lstStyle/>
        <a:p>
          <a:endParaRPr lang="en-GB"/>
        </a:p>
      </dgm:t>
    </dgm:pt>
    <dgm:pt modelId="{5A23C912-3607-4FF8-BBF5-9F3DA6ED318C}">
      <dgm:prSet phldrT="[Text]"/>
      <dgm:spPr/>
      <dgm:t>
        <a:bodyPr/>
        <a:lstStyle/>
        <a:p>
          <a:r>
            <a:rPr lang="en-GB" dirty="0" smtClean="0"/>
            <a:t>Permanent loss of business </a:t>
          </a:r>
          <a:endParaRPr lang="en-GB" dirty="0"/>
        </a:p>
      </dgm:t>
    </dgm:pt>
    <dgm:pt modelId="{BC68A6C8-EBFD-40F0-8243-19F8EF01C9F2}" type="parTrans" cxnId="{3D5278CD-3FAC-447C-812E-5C083F7CB51E}">
      <dgm:prSet/>
      <dgm:spPr/>
      <dgm:t>
        <a:bodyPr/>
        <a:lstStyle/>
        <a:p>
          <a:endParaRPr lang="en-GB"/>
        </a:p>
      </dgm:t>
    </dgm:pt>
    <dgm:pt modelId="{256ED52D-C2E6-4A81-A57B-D27F1E2B7899}" type="sibTrans" cxnId="{3D5278CD-3FAC-447C-812E-5C083F7CB51E}">
      <dgm:prSet/>
      <dgm:spPr/>
      <dgm:t>
        <a:bodyPr/>
        <a:lstStyle/>
        <a:p>
          <a:endParaRPr lang="en-GB"/>
        </a:p>
      </dgm:t>
    </dgm:pt>
    <dgm:pt modelId="{3ED38CAF-264F-473A-B0BE-7E1C0349B414}">
      <dgm:prSet phldrT="[Text]"/>
      <dgm:spPr/>
      <dgm:t>
        <a:bodyPr/>
        <a:lstStyle/>
        <a:p>
          <a:r>
            <a:rPr lang="en-GB" dirty="0" smtClean="0"/>
            <a:t>Reputational loss</a:t>
          </a:r>
          <a:endParaRPr lang="en-GB" dirty="0"/>
        </a:p>
      </dgm:t>
    </dgm:pt>
    <dgm:pt modelId="{D43A29B1-F51C-4C10-AE19-28D5B4C8DDD6}" type="parTrans" cxnId="{AF1FC7B7-4B77-4446-8E1C-95F2E3F05FA3}">
      <dgm:prSet/>
      <dgm:spPr/>
      <dgm:t>
        <a:bodyPr/>
        <a:lstStyle/>
        <a:p>
          <a:endParaRPr lang="en-GB"/>
        </a:p>
      </dgm:t>
    </dgm:pt>
    <dgm:pt modelId="{D020F6C5-A9F2-49CD-8324-41B067957162}" type="sibTrans" cxnId="{AF1FC7B7-4B77-4446-8E1C-95F2E3F05FA3}">
      <dgm:prSet/>
      <dgm:spPr/>
      <dgm:t>
        <a:bodyPr/>
        <a:lstStyle/>
        <a:p>
          <a:endParaRPr lang="en-GB"/>
        </a:p>
      </dgm:t>
    </dgm:pt>
    <dgm:pt modelId="{346DE885-08CE-4DE2-AEDF-96D282AE227D}" type="pres">
      <dgm:prSet presAssocID="{34A52A26-F6A1-4B0A-8B80-CD354C4A34E9}" presName="Name0" presStyleCnt="0">
        <dgm:presLayoutVars>
          <dgm:dir/>
          <dgm:resizeHandles val="exact"/>
        </dgm:presLayoutVars>
      </dgm:prSet>
      <dgm:spPr/>
      <dgm:t>
        <a:bodyPr/>
        <a:lstStyle/>
        <a:p>
          <a:endParaRPr lang="en-GB"/>
        </a:p>
      </dgm:t>
    </dgm:pt>
    <dgm:pt modelId="{5F7EF085-54CF-457B-A691-CE5A325882EC}" type="pres">
      <dgm:prSet presAssocID="{82020448-6E2F-43B8-B3AA-7A0392532C38}" presName="Name5" presStyleLbl="vennNode1" presStyleIdx="0" presStyleCnt="4">
        <dgm:presLayoutVars>
          <dgm:bulletEnabled val="1"/>
        </dgm:presLayoutVars>
      </dgm:prSet>
      <dgm:spPr/>
      <dgm:t>
        <a:bodyPr/>
        <a:lstStyle/>
        <a:p>
          <a:endParaRPr lang="en-GB"/>
        </a:p>
      </dgm:t>
    </dgm:pt>
    <dgm:pt modelId="{B98DC53E-C251-4D68-96E5-D1C9A6A7220E}" type="pres">
      <dgm:prSet presAssocID="{29B9A250-A15F-4D77-B555-BDC09F3036BF}" presName="space" presStyleCnt="0"/>
      <dgm:spPr/>
    </dgm:pt>
    <dgm:pt modelId="{BA74364E-0EE4-4F3F-A609-07128CBF4240}" type="pres">
      <dgm:prSet presAssocID="{7F7260E7-2A45-45BB-8F78-E267ACF79E8F}" presName="Name5" presStyleLbl="vennNode1" presStyleIdx="1" presStyleCnt="4">
        <dgm:presLayoutVars>
          <dgm:bulletEnabled val="1"/>
        </dgm:presLayoutVars>
      </dgm:prSet>
      <dgm:spPr/>
      <dgm:t>
        <a:bodyPr/>
        <a:lstStyle/>
        <a:p>
          <a:endParaRPr lang="en-GB"/>
        </a:p>
      </dgm:t>
    </dgm:pt>
    <dgm:pt modelId="{8CBF8720-846D-4DFC-8E08-F6F06183BBB8}" type="pres">
      <dgm:prSet presAssocID="{548F0D4A-35DA-4343-914B-60EBC14D25DE}" presName="space" presStyleCnt="0"/>
      <dgm:spPr/>
    </dgm:pt>
    <dgm:pt modelId="{A23DDCF8-1EBB-44D6-8D25-00882152FF17}" type="pres">
      <dgm:prSet presAssocID="{5A23C912-3607-4FF8-BBF5-9F3DA6ED318C}" presName="Name5" presStyleLbl="vennNode1" presStyleIdx="2" presStyleCnt="4">
        <dgm:presLayoutVars>
          <dgm:bulletEnabled val="1"/>
        </dgm:presLayoutVars>
      </dgm:prSet>
      <dgm:spPr/>
      <dgm:t>
        <a:bodyPr/>
        <a:lstStyle/>
        <a:p>
          <a:endParaRPr lang="en-GB"/>
        </a:p>
      </dgm:t>
    </dgm:pt>
    <dgm:pt modelId="{B2AFB4E1-16F0-432C-A3E3-69E56EAC73DE}" type="pres">
      <dgm:prSet presAssocID="{256ED52D-C2E6-4A81-A57B-D27F1E2B7899}" presName="space" presStyleCnt="0"/>
      <dgm:spPr/>
    </dgm:pt>
    <dgm:pt modelId="{8C1C0BFC-548D-4FA9-A741-FA7C2896FE73}" type="pres">
      <dgm:prSet presAssocID="{3ED38CAF-264F-473A-B0BE-7E1C0349B414}" presName="Name5" presStyleLbl="vennNode1" presStyleIdx="3" presStyleCnt="4">
        <dgm:presLayoutVars>
          <dgm:bulletEnabled val="1"/>
        </dgm:presLayoutVars>
      </dgm:prSet>
      <dgm:spPr/>
      <dgm:t>
        <a:bodyPr/>
        <a:lstStyle/>
        <a:p>
          <a:endParaRPr lang="en-GB"/>
        </a:p>
      </dgm:t>
    </dgm:pt>
  </dgm:ptLst>
  <dgm:cxnLst>
    <dgm:cxn modelId="{E7376645-F983-4C6A-B7BC-C7FE99402A5F}" type="presOf" srcId="{34A52A26-F6A1-4B0A-8B80-CD354C4A34E9}" destId="{346DE885-08CE-4DE2-AEDF-96D282AE227D}" srcOrd="0" destOrd="0" presId="urn:microsoft.com/office/officeart/2005/8/layout/venn3"/>
    <dgm:cxn modelId="{38527771-C820-4D34-82EE-A9DA079C12EA}" type="presOf" srcId="{5A23C912-3607-4FF8-BBF5-9F3DA6ED318C}" destId="{A23DDCF8-1EBB-44D6-8D25-00882152FF17}" srcOrd="0" destOrd="0" presId="urn:microsoft.com/office/officeart/2005/8/layout/venn3"/>
    <dgm:cxn modelId="{AF1FC7B7-4B77-4446-8E1C-95F2E3F05FA3}" srcId="{34A52A26-F6A1-4B0A-8B80-CD354C4A34E9}" destId="{3ED38CAF-264F-473A-B0BE-7E1C0349B414}" srcOrd="3" destOrd="0" parTransId="{D43A29B1-F51C-4C10-AE19-28D5B4C8DDD6}" sibTransId="{D020F6C5-A9F2-49CD-8324-41B067957162}"/>
    <dgm:cxn modelId="{3D5278CD-3FAC-447C-812E-5C083F7CB51E}" srcId="{34A52A26-F6A1-4B0A-8B80-CD354C4A34E9}" destId="{5A23C912-3607-4FF8-BBF5-9F3DA6ED318C}" srcOrd="2" destOrd="0" parTransId="{BC68A6C8-EBFD-40F0-8243-19F8EF01C9F2}" sibTransId="{256ED52D-C2E6-4A81-A57B-D27F1E2B7899}"/>
    <dgm:cxn modelId="{9AA728BF-BDFB-4F59-9CCE-9EADDBFE477F}" type="presOf" srcId="{3ED38CAF-264F-473A-B0BE-7E1C0349B414}" destId="{8C1C0BFC-548D-4FA9-A741-FA7C2896FE73}" srcOrd="0" destOrd="0" presId="urn:microsoft.com/office/officeart/2005/8/layout/venn3"/>
    <dgm:cxn modelId="{DFFB5098-9006-4E60-9EAC-8B0DDD33E8E1}" srcId="{34A52A26-F6A1-4B0A-8B80-CD354C4A34E9}" destId="{7F7260E7-2A45-45BB-8F78-E267ACF79E8F}" srcOrd="1" destOrd="0" parTransId="{D74676D2-464D-4212-AFEE-203062A33084}" sibTransId="{548F0D4A-35DA-4343-914B-60EBC14D25DE}"/>
    <dgm:cxn modelId="{0F842020-6F6B-41B1-941C-DC9279749DCE}" type="presOf" srcId="{7F7260E7-2A45-45BB-8F78-E267ACF79E8F}" destId="{BA74364E-0EE4-4F3F-A609-07128CBF4240}" srcOrd="0" destOrd="0" presId="urn:microsoft.com/office/officeart/2005/8/layout/venn3"/>
    <dgm:cxn modelId="{67798C8B-A04F-4C0C-A1C9-19339E0B8BC0}" srcId="{34A52A26-F6A1-4B0A-8B80-CD354C4A34E9}" destId="{82020448-6E2F-43B8-B3AA-7A0392532C38}" srcOrd="0" destOrd="0" parTransId="{2669FB76-CAF8-4AE7-A296-2F0686620C68}" sibTransId="{29B9A250-A15F-4D77-B555-BDC09F3036BF}"/>
    <dgm:cxn modelId="{C648B9C4-FA1F-41DF-B556-3E2450BC1661}" type="presOf" srcId="{82020448-6E2F-43B8-B3AA-7A0392532C38}" destId="{5F7EF085-54CF-457B-A691-CE5A325882EC}" srcOrd="0" destOrd="0" presId="urn:microsoft.com/office/officeart/2005/8/layout/venn3"/>
    <dgm:cxn modelId="{6588816C-DAF2-4B68-946D-79F763E86D64}" type="presParOf" srcId="{346DE885-08CE-4DE2-AEDF-96D282AE227D}" destId="{5F7EF085-54CF-457B-A691-CE5A325882EC}" srcOrd="0" destOrd="0" presId="urn:microsoft.com/office/officeart/2005/8/layout/venn3"/>
    <dgm:cxn modelId="{8E4F7DEF-9286-4F8F-B227-D370D8D3577F}" type="presParOf" srcId="{346DE885-08CE-4DE2-AEDF-96D282AE227D}" destId="{B98DC53E-C251-4D68-96E5-D1C9A6A7220E}" srcOrd="1" destOrd="0" presId="urn:microsoft.com/office/officeart/2005/8/layout/venn3"/>
    <dgm:cxn modelId="{CA8751D5-3085-4C5B-A02D-5C6DFD231DCA}" type="presParOf" srcId="{346DE885-08CE-4DE2-AEDF-96D282AE227D}" destId="{BA74364E-0EE4-4F3F-A609-07128CBF4240}" srcOrd="2" destOrd="0" presId="urn:microsoft.com/office/officeart/2005/8/layout/venn3"/>
    <dgm:cxn modelId="{58735E77-6513-48DF-B16D-B24594C435E5}" type="presParOf" srcId="{346DE885-08CE-4DE2-AEDF-96D282AE227D}" destId="{8CBF8720-846D-4DFC-8E08-F6F06183BBB8}" srcOrd="3" destOrd="0" presId="urn:microsoft.com/office/officeart/2005/8/layout/venn3"/>
    <dgm:cxn modelId="{DB36CF5D-48FB-4748-8314-3598A7D459C0}" type="presParOf" srcId="{346DE885-08CE-4DE2-AEDF-96D282AE227D}" destId="{A23DDCF8-1EBB-44D6-8D25-00882152FF17}" srcOrd="4" destOrd="0" presId="urn:microsoft.com/office/officeart/2005/8/layout/venn3"/>
    <dgm:cxn modelId="{CD591BCC-3DED-4868-A758-3C85447C2EBA}" type="presParOf" srcId="{346DE885-08CE-4DE2-AEDF-96D282AE227D}" destId="{B2AFB4E1-16F0-432C-A3E3-69E56EAC73DE}" srcOrd="5" destOrd="0" presId="urn:microsoft.com/office/officeart/2005/8/layout/venn3"/>
    <dgm:cxn modelId="{257A2D72-6981-4240-AAD7-783CF33C1FB6}" type="presParOf" srcId="{346DE885-08CE-4DE2-AEDF-96D282AE227D}" destId="{8C1C0BFC-548D-4FA9-A741-FA7C2896FE73}"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C2ABA-F838-4F7B-B40A-46B877867520}">
      <dsp:nvSpPr>
        <dsp:cNvPr id="0" name=""/>
        <dsp:cNvSpPr/>
      </dsp:nvSpPr>
      <dsp:spPr>
        <a:xfrm rot="5400000">
          <a:off x="1728470" y="899377"/>
          <a:ext cx="789848" cy="899214"/>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B94E2F9-2AC7-478B-8463-E29A667FAAE8}">
      <dsp:nvSpPr>
        <dsp:cNvPr id="0" name=""/>
        <dsp:cNvSpPr/>
      </dsp:nvSpPr>
      <dsp:spPr>
        <a:xfrm>
          <a:off x="1519208" y="23814"/>
          <a:ext cx="1329640" cy="930705"/>
        </a:xfrm>
        <a:prstGeom prst="roundRect">
          <a:avLst>
            <a:gd name="adj" fmla="val 1667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Marine Insurance Act 1906</a:t>
          </a:r>
          <a:endParaRPr lang="en-GB" sz="1300" kern="1200" dirty="0"/>
        </a:p>
      </dsp:txBody>
      <dsp:txXfrm>
        <a:off x="1564649" y="69255"/>
        <a:ext cx="1238758" cy="839823"/>
      </dsp:txXfrm>
    </dsp:sp>
    <dsp:sp modelId="{EBAA9FCE-95ED-4EAB-A019-173D178039F0}">
      <dsp:nvSpPr>
        <dsp:cNvPr id="0" name=""/>
        <dsp:cNvSpPr/>
      </dsp:nvSpPr>
      <dsp:spPr>
        <a:xfrm>
          <a:off x="2848848" y="112578"/>
          <a:ext cx="967053" cy="75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GB" sz="1000" kern="1200"/>
        </a:p>
      </dsp:txBody>
      <dsp:txXfrm>
        <a:off x="2848848" y="112578"/>
        <a:ext cx="967053" cy="752236"/>
      </dsp:txXfrm>
    </dsp:sp>
    <dsp:sp modelId="{DA34D823-FFB5-4A9D-AE1A-C51D67BAC3FF}">
      <dsp:nvSpPr>
        <dsp:cNvPr id="0" name=""/>
        <dsp:cNvSpPr/>
      </dsp:nvSpPr>
      <dsp:spPr>
        <a:xfrm rot="5400000">
          <a:off x="2830883" y="1944866"/>
          <a:ext cx="789848" cy="899214"/>
        </a:xfrm>
        <a:prstGeom prst="bentUpArrow">
          <a:avLst>
            <a:gd name="adj1" fmla="val 32840"/>
            <a:gd name="adj2" fmla="val 25000"/>
            <a:gd name="adj3" fmla="val 35780"/>
          </a:avLst>
        </a:prstGeom>
        <a:solidFill>
          <a:schemeClr val="accent1">
            <a:tint val="50000"/>
            <a:hueOff val="-759"/>
            <a:satOff val="118"/>
            <a:lumOff val="-46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2B3A421-6D64-4B1E-ACFC-0D82C1987624}">
      <dsp:nvSpPr>
        <dsp:cNvPr id="0" name=""/>
        <dsp:cNvSpPr/>
      </dsp:nvSpPr>
      <dsp:spPr>
        <a:xfrm>
          <a:off x="2621621" y="1069303"/>
          <a:ext cx="1329640" cy="930705"/>
        </a:xfrm>
        <a:prstGeom prst="roundRect">
          <a:avLst>
            <a:gd name="adj" fmla="val 16670"/>
          </a:avLst>
        </a:prstGeom>
        <a:gradFill rotWithShape="0">
          <a:gsLst>
            <a:gs pos="0">
              <a:schemeClr val="accent1">
                <a:shade val="50000"/>
                <a:hueOff val="8728"/>
                <a:satOff val="12317"/>
                <a:lumOff val="15495"/>
                <a:alphaOff val="0"/>
                <a:tint val="50000"/>
                <a:satMod val="300000"/>
              </a:schemeClr>
            </a:gs>
            <a:gs pos="35000">
              <a:schemeClr val="accent1">
                <a:shade val="50000"/>
                <a:hueOff val="8728"/>
                <a:satOff val="12317"/>
                <a:lumOff val="15495"/>
                <a:alphaOff val="0"/>
                <a:tint val="37000"/>
                <a:satMod val="300000"/>
              </a:schemeClr>
            </a:gs>
            <a:gs pos="100000">
              <a:schemeClr val="accent1">
                <a:shade val="50000"/>
                <a:hueOff val="8728"/>
                <a:satOff val="12317"/>
                <a:lumOff val="154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Third Parties (Rights Against Insurers) Act 2010</a:t>
          </a:r>
          <a:endParaRPr lang="en-GB" sz="1300" kern="1200" dirty="0"/>
        </a:p>
      </dsp:txBody>
      <dsp:txXfrm>
        <a:off x="2667062" y="1114744"/>
        <a:ext cx="1238758" cy="839823"/>
      </dsp:txXfrm>
    </dsp:sp>
    <dsp:sp modelId="{7534E400-68E8-467B-BDEA-51CB93BDC470}">
      <dsp:nvSpPr>
        <dsp:cNvPr id="0" name=""/>
        <dsp:cNvSpPr/>
      </dsp:nvSpPr>
      <dsp:spPr>
        <a:xfrm>
          <a:off x="3951261" y="1158066"/>
          <a:ext cx="967053" cy="75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Effective 1 August 2016</a:t>
          </a:r>
          <a:endParaRPr lang="en-GB" sz="1200" kern="1200" dirty="0"/>
        </a:p>
      </dsp:txBody>
      <dsp:txXfrm>
        <a:off x="3951261" y="1158066"/>
        <a:ext cx="967053" cy="752236"/>
      </dsp:txXfrm>
    </dsp:sp>
    <dsp:sp modelId="{26F2B7D8-B542-4795-8F47-9371217F8DA0}">
      <dsp:nvSpPr>
        <dsp:cNvPr id="0" name=""/>
        <dsp:cNvSpPr/>
      </dsp:nvSpPr>
      <dsp:spPr>
        <a:xfrm rot="5400000">
          <a:off x="3933296" y="2990355"/>
          <a:ext cx="789848" cy="899214"/>
        </a:xfrm>
        <a:prstGeom prst="bentUpArrow">
          <a:avLst>
            <a:gd name="adj1" fmla="val 32840"/>
            <a:gd name="adj2" fmla="val 25000"/>
            <a:gd name="adj3" fmla="val 35780"/>
          </a:avLst>
        </a:prstGeom>
        <a:solidFill>
          <a:schemeClr val="accent1">
            <a:tint val="50000"/>
            <a:hueOff val="-1518"/>
            <a:satOff val="236"/>
            <a:lumOff val="-93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7E5C0A-1044-494B-95C8-6EC711D0FC14}">
      <dsp:nvSpPr>
        <dsp:cNvPr id="0" name=""/>
        <dsp:cNvSpPr/>
      </dsp:nvSpPr>
      <dsp:spPr>
        <a:xfrm>
          <a:off x="3724034" y="2114791"/>
          <a:ext cx="1329640" cy="930705"/>
        </a:xfrm>
        <a:prstGeom prst="roundRect">
          <a:avLst>
            <a:gd name="adj" fmla="val 16670"/>
          </a:avLst>
        </a:prstGeom>
        <a:gradFill rotWithShape="0">
          <a:gsLst>
            <a:gs pos="0">
              <a:schemeClr val="accent1">
                <a:shade val="50000"/>
                <a:hueOff val="17455"/>
                <a:satOff val="24633"/>
                <a:lumOff val="30991"/>
                <a:alphaOff val="0"/>
                <a:tint val="50000"/>
                <a:satMod val="300000"/>
              </a:schemeClr>
            </a:gs>
            <a:gs pos="35000">
              <a:schemeClr val="accent1">
                <a:shade val="50000"/>
                <a:hueOff val="17455"/>
                <a:satOff val="24633"/>
                <a:lumOff val="30991"/>
                <a:alphaOff val="0"/>
                <a:tint val="37000"/>
                <a:satMod val="300000"/>
              </a:schemeClr>
            </a:gs>
            <a:gs pos="100000">
              <a:schemeClr val="accent1">
                <a:shade val="50000"/>
                <a:hueOff val="17455"/>
                <a:satOff val="24633"/>
                <a:lumOff val="309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Insurance Act 2015</a:t>
          </a:r>
          <a:endParaRPr lang="en-GB" sz="1300" kern="1200" dirty="0"/>
        </a:p>
      </dsp:txBody>
      <dsp:txXfrm>
        <a:off x="3769475" y="2160232"/>
        <a:ext cx="1238758" cy="839823"/>
      </dsp:txXfrm>
    </dsp:sp>
    <dsp:sp modelId="{9E470AAC-CB8A-4219-BD27-9E702D42A741}">
      <dsp:nvSpPr>
        <dsp:cNvPr id="0" name=""/>
        <dsp:cNvSpPr/>
      </dsp:nvSpPr>
      <dsp:spPr>
        <a:xfrm>
          <a:off x="5053674" y="2203555"/>
          <a:ext cx="967053" cy="75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baseline="0" dirty="0" smtClean="0"/>
            <a:t>Effective 12 August 2016</a:t>
          </a:r>
          <a:endParaRPr lang="en-GB" sz="1200" kern="1200" baseline="0" dirty="0"/>
        </a:p>
      </dsp:txBody>
      <dsp:txXfrm>
        <a:off x="5053674" y="2203555"/>
        <a:ext cx="967053" cy="752236"/>
      </dsp:txXfrm>
    </dsp:sp>
    <dsp:sp modelId="{147CB012-B487-4952-88A4-82A38221E04C}">
      <dsp:nvSpPr>
        <dsp:cNvPr id="0" name=""/>
        <dsp:cNvSpPr/>
      </dsp:nvSpPr>
      <dsp:spPr>
        <a:xfrm>
          <a:off x="4826447" y="3160280"/>
          <a:ext cx="1329640" cy="930705"/>
        </a:xfrm>
        <a:prstGeom prst="roundRect">
          <a:avLst>
            <a:gd name="adj" fmla="val 16670"/>
          </a:avLst>
        </a:prstGeom>
        <a:gradFill rotWithShape="0">
          <a:gsLst>
            <a:gs pos="0">
              <a:schemeClr val="accent1">
                <a:shade val="50000"/>
                <a:hueOff val="8728"/>
                <a:satOff val="12317"/>
                <a:lumOff val="15495"/>
                <a:alphaOff val="0"/>
                <a:tint val="50000"/>
                <a:satMod val="300000"/>
              </a:schemeClr>
            </a:gs>
            <a:gs pos="35000">
              <a:schemeClr val="accent1">
                <a:shade val="50000"/>
                <a:hueOff val="8728"/>
                <a:satOff val="12317"/>
                <a:lumOff val="15495"/>
                <a:alphaOff val="0"/>
                <a:tint val="37000"/>
                <a:satMod val="300000"/>
              </a:schemeClr>
            </a:gs>
            <a:gs pos="100000">
              <a:schemeClr val="accent1">
                <a:shade val="50000"/>
                <a:hueOff val="8728"/>
                <a:satOff val="12317"/>
                <a:lumOff val="154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Enterprise Act 2016</a:t>
          </a:r>
          <a:endParaRPr lang="en-GB" sz="1300" kern="1200" dirty="0"/>
        </a:p>
      </dsp:txBody>
      <dsp:txXfrm>
        <a:off x="4871888" y="3205721"/>
        <a:ext cx="1238758" cy="839823"/>
      </dsp:txXfrm>
    </dsp:sp>
    <dsp:sp modelId="{A79CC65B-73BF-4226-B65B-1F67F9F2929C}">
      <dsp:nvSpPr>
        <dsp:cNvPr id="0" name=""/>
        <dsp:cNvSpPr/>
      </dsp:nvSpPr>
      <dsp:spPr>
        <a:xfrm>
          <a:off x="6156087" y="3249044"/>
          <a:ext cx="967053" cy="75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Effective 4 May 2017</a:t>
          </a:r>
          <a:endParaRPr lang="en-GB" sz="1200" kern="1200" dirty="0"/>
        </a:p>
      </dsp:txBody>
      <dsp:txXfrm>
        <a:off x="6156087" y="3249044"/>
        <a:ext cx="967053" cy="752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EF085-54CF-457B-A691-CE5A325882EC}">
      <dsp:nvSpPr>
        <dsp:cNvPr id="0" name=""/>
        <dsp:cNvSpPr/>
      </dsp:nvSpPr>
      <dsp:spPr>
        <a:xfrm>
          <a:off x="2531" y="762015"/>
          <a:ext cx="2539969" cy="25399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83" tIns="22860" rIns="139783" bIns="22860" numCol="1" spcCol="1270" anchor="ctr" anchorCtr="0">
          <a:noAutofit/>
        </a:bodyPr>
        <a:lstStyle/>
        <a:p>
          <a:pPr lvl="0" algn="ctr" defTabSz="800100">
            <a:lnSpc>
              <a:spcPct val="90000"/>
            </a:lnSpc>
            <a:spcBef>
              <a:spcPct val="0"/>
            </a:spcBef>
            <a:spcAft>
              <a:spcPct val="35000"/>
            </a:spcAft>
          </a:pPr>
          <a:r>
            <a:rPr lang="en-GB" sz="1800" kern="1200" dirty="0" smtClean="0"/>
            <a:t>Distress and inconvenience</a:t>
          </a:r>
          <a:endParaRPr lang="en-GB" sz="1800" kern="1200" dirty="0"/>
        </a:p>
      </dsp:txBody>
      <dsp:txXfrm>
        <a:off x="374501" y="1133985"/>
        <a:ext cx="1796029" cy="1796029"/>
      </dsp:txXfrm>
    </dsp:sp>
    <dsp:sp modelId="{BA74364E-0EE4-4F3F-A609-07128CBF4240}">
      <dsp:nvSpPr>
        <dsp:cNvPr id="0" name=""/>
        <dsp:cNvSpPr/>
      </dsp:nvSpPr>
      <dsp:spPr>
        <a:xfrm>
          <a:off x="2034507" y="762015"/>
          <a:ext cx="2539969" cy="25399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83" tIns="22860" rIns="139783" bIns="22860" numCol="1" spcCol="1270" anchor="ctr" anchorCtr="0">
          <a:noAutofit/>
        </a:bodyPr>
        <a:lstStyle/>
        <a:p>
          <a:pPr lvl="0" algn="ctr" defTabSz="800100">
            <a:lnSpc>
              <a:spcPct val="90000"/>
            </a:lnSpc>
            <a:spcBef>
              <a:spcPct val="0"/>
            </a:spcBef>
            <a:spcAft>
              <a:spcPct val="35000"/>
            </a:spcAft>
          </a:pPr>
          <a:r>
            <a:rPr lang="en-GB" sz="1800" kern="1200" dirty="0" smtClean="0"/>
            <a:t>Temporary Business Interruption</a:t>
          </a:r>
          <a:endParaRPr lang="en-GB" sz="1800" kern="1200" dirty="0"/>
        </a:p>
      </dsp:txBody>
      <dsp:txXfrm>
        <a:off x="2406477" y="1133985"/>
        <a:ext cx="1796029" cy="1796029"/>
      </dsp:txXfrm>
    </dsp:sp>
    <dsp:sp modelId="{A23DDCF8-1EBB-44D6-8D25-00882152FF17}">
      <dsp:nvSpPr>
        <dsp:cNvPr id="0" name=""/>
        <dsp:cNvSpPr/>
      </dsp:nvSpPr>
      <dsp:spPr>
        <a:xfrm>
          <a:off x="4066483" y="762015"/>
          <a:ext cx="2539969" cy="25399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83" tIns="22860" rIns="139783" bIns="22860" numCol="1" spcCol="1270" anchor="ctr" anchorCtr="0">
          <a:noAutofit/>
        </a:bodyPr>
        <a:lstStyle/>
        <a:p>
          <a:pPr lvl="0" algn="ctr" defTabSz="800100">
            <a:lnSpc>
              <a:spcPct val="90000"/>
            </a:lnSpc>
            <a:spcBef>
              <a:spcPct val="0"/>
            </a:spcBef>
            <a:spcAft>
              <a:spcPct val="35000"/>
            </a:spcAft>
          </a:pPr>
          <a:r>
            <a:rPr lang="en-GB" sz="1800" kern="1200" dirty="0" smtClean="0"/>
            <a:t>Permanent loss of business </a:t>
          </a:r>
          <a:endParaRPr lang="en-GB" sz="1800" kern="1200" dirty="0"/>
        </a:p>
      </dsp:txBody>
      <dsp:txXfrm>
        <a:off x="4438453" y="1133985"/>
        <a:ext cx="1796029" cy="1796029"/>
      </dsp:txXfrm>
    </dsp:sp>
    <dsp:sp modelId="{8C1C0BFC-548D-4FA9-A741-FA7C2896FE73}">
      <dsp:nvSpPr>
        <dsp:cNvPr id="0" name=""/>
        <dsp:cNvSpPr/>
      </dsp:nvSpPr>
      <dsp:spPr>
        <a:xfrm>
          <a:off x="6098458" y="762015"/>
          <a:ext cx="2539969" cy="25399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83" tIns="22860" rIns="139783" bIns="22860" numCol="1" spcCol="1270" anchor="ctr" anchorCtr="0">
          <a:noAutofit/>
        </a:bodyPr>
        <a:lstStyle/>
        <a:p>
          <a:pPr lvl="0" algn="ctr" defTabSz="800100">
            <a:lnSpc>
              <a:spcPct val="90000"/>
            </a:lnSpc>
            <a:spcBef>
              <a:spcPct val="0"/>
            </a:spcBef>
            <a:spcAft>
              <a:spcPct val="35000"/>
            </a:spcAft>
          </a:pPr>
          <a:r>
            <a:rPr lang="en-GB" sz="1800" kern="1200" dirty="0" smtClean="0"/>
            <a:t>Reputational loss</a:t>
          </a:r>
          <a:endParaRPr lang="en-GB" sz="1800" kern="1200" dirty="0"/>
        </a:p>
      </dsp:txBody>
      <dsp:txXfrm>
        <a:off x="6470428" y="1133985"/>
        <a:ext cx="1796029" cy="179602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6D17DFA-B75B-45FE-99E0-D0E28A8FDE43}" type="datetimeFigureOut">
              <a:rPr lang="en-GB" smtClean="0"/>
              <a:t>09/01/2018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0EF43A-49E2-48FB-87D4-C7D4CD019F8C}" type="slidenum">
              <a:rPr lang="en-GB" smtClean="0"/>
              <a:t>‹#›</a:t>
            </a:fld>
            <a:endParaRPr lang="en-GB"/>
          </a:p>
        </p:txBody>
      </p:sp>
    </p:spTree>
    <p:extLst>
      <p:ext uri="{BB962C8B-B14F-4D97-AF65-F5344CB8AC3E}">
        <p14:creationId xmlns:p14="http://schemas.microsoft.com/office/powerpoint/2010/main" val="377428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2</a:t>
            </a:fld>
            <a:endParaRPr lang="en-GB"/>
          </a:p>
        </p:txBody>
      </p:sp>
    </p:spTree>
    <p:extLst>
      <p:ext uri="{BB962C8B-B14F-4D97-AF65-F5344CB8AC3E}">
        <p14:creationId xmlns:p14="http://schemas.microsoft.com/office/powerpoint/2010/main" val="323803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11</a:t>
            </a:fld>
            <a:endParaRPr lang="en-GB"/>
          </a:p>
        </p:txBody>
      </p:sp>
    </p:spTree>
    <p:extLst>
      <p:ext uri="{BB962C8B-B14F-4D97-AF65-F5344CB8AC3E}">
        <p14:creationId xmlns:p14="http://schemas.microsoft.com/office/powerpoint/2010/main" val="415282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12</a:t>
            </a:fld>
            <a:endParaRPr lang="en-GB"/>
          </a:p>
        </p:txBody>
      </p:sp>
    </p:spTree>
    <p:extLst>
      <p:ext uri="{BB962C8B-B14F-4D97-AF65-F5344CB8AC3E}">
        <p14:creationId xmlns:p14="http://schemas.microsoft.com/office/powerpoint/2010/main" val="43283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13</a:t>
            </a:fld>
            <a:endParaRPr lang="en-GB"/>
          </a:p>
        </p:txBody>
      </p:sp>
    </p:spTree>
    <p:extLst>
      <p:ext uri="{BB962C8B-B14F-4D97-AF65-F5344CB8AC3E}">
        <p14:creationId xmlns:p14="http://schemas.microsoft.com/office/powerpoint/2010/main" val="326799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14</a:t>
            </a:fld>
            <a:endParaRPr lang="en-GB"/>
          </a:p>
        </p:txBody>
      </p:sp>
    </p:spTree>
    <p:extLst>
      <p:ext uri="{BB962C8B-B14F-4D97-AF65-F5344CB8AC3E}">
        <p14:creationId xmlns:p14="http://schemas.microsoft.com/office/powerpoint/2010/main" val="110619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15</a:t>
            </a:fld>
            <a:endParaRPr lang="en-GB"/>
          </a:p>
        </p:txBody>
      </p:sp>
    </p:spTree>
    <p:extLst>
      <p:ext uri="{BB962C8B-B14F-4D97-AF65-F5344CB8AC3E}">
        <p14:creationId xmlns:p14="http://schemas.microsoft.com/office/powerpoint/2010/main" val="307469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16</a:t>
            </a:fld>
            <a:endParaRPr lang="en-GB"/>
          </a:p>
        </p:txBody>
      </p:sp>
    </p:spTree>
    <p:extLst>
      <p:ext uri="{BB962C8B-B14F-4D97-AF65-F5344CB8AC3E}">
        <p14:creationId xmlns:p14="http://schemas.microsoft.com/office/powerpoint/2010/main" val="377693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17</a:t>
            </a:fld>
            <a:endParaRPr lang="en-GB"/>
          </a:p>
        </p:txBody>
      </p:sp>
    </p:spTree>
    <p:extLst>
      <p:ext uri="{BB962C8B-B14F-4D97-AF65-F5344CB8AC3E}">
        <p14:creationId xmlns:p14="http://schemas.microsoft.com/office/powerpoint/2010/main" val="3559951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0EF43A-49E2-48FB-87D4-C7D4CD019F8C}" type="slidenum">
              <a:rPr lang="en-GB" smtClean="0"/>
              <a:t>18</a:t>
            </a:fld>
            <a:endParaRPr lang="en-GB"/>
          </a:p>
        </p:txBody>
      </p:sp>
    </p:spTree>
    <p:extLst>
      <p:ext uri="{BB962C8B-B14F-4D97-AF65-F5344CB8AC3E}">
        <p14:creationId xmlns:p14="http://schemas.microsoft.com/office/powerpoint/2010/main" val="33762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0EF43A-49E2-48FB-87D4-C7D4CD019F8C}" type="slidenum">
              <a:rPr lang="en-GB" smtClean="0"/>
              <a:t>19</a:t>
            </a:fld>
            <a:endParaRPr lang="en-GB"/>
          </a:p>
        </p:txBody>
      </p:sp>
    </p:spTree>
    <p:extLst>
      <p:ext uri="{BB962C8B-B14F-4D97-AF65-F5344CB8AC3E}">
        <p14:creationId xmlns:p14="http://schemas.microsoft.com/office/powerpoint/2010/main" val="2127683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20</a:t>
            </a:fld>
            <a:endParaRPr lang="en-GB"/>
          </a:p>
        </p:txBody>
      </p:sp>
    </p:spTree>
    <p:extLst>
      <p:ext uri="{BB962C8B-B14F-4D97-AF65-F5344CB8AC3E}">
        <p14:creationId xmlns:p14="http://schemas.microsoft.com/office/powerpoint/2010/main" val="339121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3</a:t>
            </a:fld>
            <a:endParaRPr lang="en-GB"/>
          </a:p>
        </p:txBody>
      </p:sp>
    </p:spTree>
    <p:extLst>
      <p:ext uri="{BB962C8B-B14F-4D97-AF65-F5344CB8AC3E}">
        <p14:creationId xmlns:p14="http://schemas.microsoft.com/office/powerpoint/2010/main" val="172382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21</a:t>
            </a:fld>
            <a:endParaRPr lang="en-GB"/>
          </a:p>
        </p:txBody>
      </p:sp>
    </p:spTree>
    <p:extLst>
      <p:ext uri="{BB962C8B-B14F-4D97-AF65-F5344CB8AC3E}">
        <p14:creationId xmlns:p14="http://schemas.microsoft.com/office/powerpoint/2010/main" val="365264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22</a:t>
            </a:fld>
            <a:endParaRPr lang="en-GB"/>
          </a:p>
        </p:txBody>
      </p:sp>
    </p:spTree>
    <p:extLst>
      <p:ext uri="{BB962C8B-B14F-4D97-AF65-F5344CB8AC3E}">
        <p14:creationId xmlns:p14="http://schemas.microsoft.com/office/powerpoint/2010/main" val="2204455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23</a:t>
            </a:fld>
            <a:endParaRPr lang="en-GB" dirty="0"/>
          </a:p>
        </p:txBody>
      </p:sp>
    </p:spTree>
    <p:extLst>
      <p:ext uri="{BB962C8B-B14F-4D97-AF65-F5344CB8AC3E}">
        <p14:creationId xmlns:p14="http://schemas.microsoft.com/office/powerpoint/2010/main" val="72253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24</a:t>
            </a:fld>
            <a:endParaRPr lang="en-GB"/>
          </a:p>
        </p:txBody>
      </p:sp>
    </p:spTree>
    <p:extLst>
      <p:ext uri="{BB962C8B-B14F-4D97-AF65-F5344CB8AC3E}">
        <p14:creationId xmlns:p14="http://schemas.microsoft.com/office/powerpoint/2010/main" val="3621507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25</a:t>
            </a:fld>
            <a:endParaRPr lang="en-GB"/>
          </a:p>
        </p:txBody>
      </p:sp>
    </p:spTree>
    <p:extLst>
      <p:ext uri="{BB962C8B-B14F-4D97-AF65-F5344CB8AC3E}">
        <p14:creationId xmlns:p14="http://schemas.microsoft.com/office/powerpoint/2010/main" val="251531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EF43A-49E2-48FB-87D4-C7D4CD019F8C}" type="slidenum">
              <a:rPr lang="en-GB" smtClean="0"/>
              <a:t>26</a:t>
            </a:fld>
            <a:endParaRPr lang="en-GB"/>
          </a:p>
        </p:txBody>
      </p:sp>
    </p:spTree>
    <p:extLst>
      <p:ext uri="{BB962C8B-B14F-4D97-AF65-F5344CB8AC3E}">
        <p14:creationId xmlns:p14="http://schemas.microsoft.com/office/powerpoint/2010/main" val="218936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4</a:t>
            </a:fld>
            <a:endParaRPr lang="en-GB"/>
          </a:p>
        </p:txBody>
      </p:sp>
    </p:spTree>
    <p:extLst>
      <p:ext uri="{BB962C8B-B14F-4D97-AF65-F5344CB8AC3E}">
        <p14:creationId xmlns:p14="http://schemas.microsoft.com/office/powerpoint/2010/main" val="207467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5</a:t>
            </a:fld>
            <a:endParaRPr lang="en-GB"/>
          </a:p>
        </p:txBody>
      </p:sp>
    </p:spTree>
    <p:extLst>
      <p:ext uri="{BB962C8B-B14F-4D97-AF65-F5344CB8AC3E}">
        <p14:creationId xmlns:p14="http://schemas.microsoft.com/office/powerpoint/2010/main" val="117772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6</a:t>
            </a:fld>
            <a:endParaRPr lang="en-GB"/>
          </a:p>
        </p:txBody>
      </p:sp>
    </p:spTree>
    <p:extLst>
      <p:ext uri="{BB962C8B-B14F-4D97-AF65-F5344CB8AC3E}">
        <p14:creationId xmlns:p14="http://schemas.microsoft.com/office/powerpoint/2010/main" val="111622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0EF43A-49E2-48FB-87D4-C7D4CD019F8C}" type="slidenum">
              <a:rPr lang="en-GB" smtClean="0"/>
              <a:t>7</a:t>
            </a:fld>
            <a:endParaRPr lang="en-GB"/>
          </a:p>
        </p:txBody>
      </p:sp>
    </p:spTree>
    <p:extLst>
      <p:ext uri="{BB962C8B-B14F-4D97-AF65-F5344CB8AC3E}">
        <p14:creationId xmlns:p14="http://schemas.microsoft.com/office/powerpoint/2010/main" val="227922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20EF43A-49E2-48FB-87D4-C7D4CD019F8C}" type="slidenum">
              <a:rPr lang="en-GB" smtClean="0"/>
              <a:t>8</a:t>
            </a:fld>
            <a:endParaRPr lang="en-GB"/>
          </a:p>
        </p:txBody>
      </p:sp>
    </p:spTree>
    <p:extLst>
      <p:ext uri="{BB962C8B-B14F-4D97-AF65-F5344CB8AC3E}">
        <p14:creationId xmlns:p14="http://schemas.microsoft.com/office/powerpoint/2010/main" val="427316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9</a:t>
            </a:fld>
            <a:endParaRPr lang="en-GB"/>
          </a:p>
        </p:txBody>
      </p:sp>
    </p:spTree>
    <p:extLst>
      <p:ext uri="{BB962C8B-B14F-4D97-AF65-F5344CB8AC3E}">
        <p14:creationId xmlns:p14="http://schemas.microsoft.com/office/powerpoint/2010/main" val="263626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EF43A-49E2-48FB-87D4-C7D4CD019F8C}" type="slidenum">
              <a:rPr lang="en-GB" smtClean="0"/>
              <a:t>10</a:t>
            </a:fld>
            <a:endParaRPr lang="en-GB"/>
          </a:p>
        </p:txBody>
      </p:sp>
    </p:spTree>
    <p:extLst>
      <p:ext uri="{BB962C8B-B14F-4D97-AF65-F5344CB8AC3E}">
        <p14:creationId xmlns:p14="http://schemas.microsoft.com/office/powerpoint/2010/main" val="412599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21792-6D53-408A-8D56-EECB1EB71DB5}" type="slidenum">
              <a:rPr lang="en-US" altLang="en-US"/>
              <a:pPr>
                <a:defRPr/>
              </a:pPr>
              <a:t>‹#›</a:t>
            </a:fld>
            <a:endParaRPr lang="en-US" altLang="en-US"/>
          </a:p>
        </p:txBody>
      </p:sp>
    </p:spTree>
    <p:extLst>
      <p:ext uri="{BB962C8B-B14F-4D97-AF65-F5344CB8AC3E}">
        <p14:creationId xmlns:p14="http://schemas.microsoft.com/office/powerpoint/2010/main" val="312118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A8D31-8288-4F15-9B8F-2367956AF7B2}" type="slidenum">
              <a:rPr lang="en-US" altLang="en-US"/>
              <a:pPr>
                <a:defRPr/>
              </a:pPr>
              <a:t>‹#›</a:t>
            </a:fld>
            <a:endParaRPr lang="en-US" altLang="en-US"/>
          </a:p>
        </p:txBody>
      </p:sp>
    </p:spTree>
    <p:extLst>
      <p:ext uri="{BB962C8B-B14F-4D97-AF65-F5344CB8AC3E}">
        <p14:creationId xmlns:p14="http://schemas.microsoft.com/office/powerpoint/2010/main" val="244950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98ED0E-451D-4804-993B-3D362F6F4CF0}" type="slidenum">
              <a:rPr lang="en-US" altLang="en-US"/>
              <a:pPr>
                <a:defRPr/>
              </a:pPr>
              <a:t>‹#›</a:t>
            </a:fld>
            <a:endParaRPr lang="en-US" altLang="en-US"/>
          </a:p>
        </p:txBody>
      </p:sp>
    </p:spTree>
    <p:extLst>
      <p:ext uri="{BB962C8B-B14F-4D97-AF65-F5344CB8AC3E}">
        <p14:creationId xmlns:p14="http://schemas.microsoft.com/office/powerpoint/2010/main" val="363803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C62976-CE18-422A-9724-4F6191CA70E2}" type="slidenum">
              <a:rPr lang="en-GB" altLang="en-US"/>
              <a:pPr>
                <a:defRPr/>
              </a:pPr>
              <a:t>‹#›</a:t>
            </a:fld>
            <a:endParaRPr lang="en-GB" altLang="en-US"/>
          </a:p>
        </p:txBody>
      </p:sp>
    </p:spTree>
    <p:extLst>
      <p:ext uri="{BB962C8B-B14F-4D97-AF65-F5344CB8AC3E}">
        <p14:creationId xmlns:p14="http://schemas.microsoft.com/office/powerpoint/2010/main" val="206762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2BE92F-EBBB-45CB-891A-4723AB2A8F14}" type="slidenum">
              <a:rPr lang="en-GB" altLang="en-US"/>
              <a:pPr>
                <a:defRPr/>
              </a:pPr>
              <a:t>‹#›</a:t>
            </a:fld>
            <a:endParaRPr lang="en-GB" altLang="en-US"/>
          </a:p>
        </p:txBody>
      </p:sp>
    </p:spTree>
    <p:extLst>
      <p:ext uri="{BB962C8B-B14F-4D97-AF65-F5344CB8AC3E}">
        <p14:creationId xmlns:p14="http://schemas.microsoft.com/office/powerpoint/2010/main" val="1083259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7D6CED-BA2D-4A45-8C6F-38F142D200BE}" type="slidenum">
              <a:rPr lang="en-GB" altLang="en-US"/>
              <a:pPr>
                <a:defRPr/>
              </a:pPr>
              <a:t>‹#›</a:t>
            </a:fld>
            <a:endParaRPr lang="en-GB" altLang="en-US"/>
          </a:p>
        </p:txBody>
      </p:sp>
    </p:spTree>
    <p:extLst>
      <p:ext uri="{BB962C8B-B14F-4D97-AF65-F5344CB8AC3E}">
        <p14:creationId xmlns:p14="http://schemas.microsoft.com/office/powerpoint/2010/main" val="75694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690688"/>
            <a:ext cx="4244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90688"/>
            <a:ext cx="4244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404D2D-311A-4934-8BDE-F2D483F7D7BC}" type="slidenum">
              <a:rPr lang="en-GB" altLang="en-US"/>
              <a:pPr>
                <a:defRPr/>
              </a:pPr>
              <a:t>‹#›</a:t>
            </a:fld>
            <a:endParaRPr lang="en-GB" altLang="en-US"/>
          </a:p>
        </p:txBody>
      </p:sp>
    </p:spTree>
    <p:extLst>
      <p:ext uri="{BB962C8B-B14F-4D97-AF65-F5344CB8AC3E}">
        <p14:creationId xmlns:p14="http://schemas.microsoft.com/office/powerpoint/2010/main" val="153644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D42FA33A-88BA-4428-9000-256F9DA55226}" type="slidenum">
              <a:rPr lang="en-GB" altLang="en-US"/>
              <a:pPr>
                <a:defRPr/>
              </a:pPr>
              <a:t>‹#›</a:t>
            </a:fld>
            <a:endParaRPr lang="en-GB" altLang="en-US"/>
          </a:p>
        </p:txBody>
      </p:sp>
    </p:spTree>
    <p:extLst>
      <p:ext uri="{BB962C8B-B14F-4D97-AF65-F5344CB8AC3E}">
        <p14:creationId xmlns:p14="http://schemas.microsoft.com/office/powerpoint/2010/main" val="86382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8820138A-4F59-449F-83C9-D47BC24F77A5}" type="slidenum">
              <a:rPr lang="en-GB" altLang="en-US"/>
              <a:pPr>
                <a:defRPr/>
              </a:pPr>
              <a:t>‹#›</a:t>
            </a:fld>
            <a:endParaRPr lang="en-GB" altLang="en-US"/>
          </a:p>
        </p:txBody>
      </p:sp>
    </p:spTree>
    <p:extLst>
      <p:ext uri="{BB962C8B-B14F-4D97-AF65-F5344CB8AC3E}">
        <p14:creationId xmlns:p14="http://schemas.microsoft.com/office/powerpoint/2010/main" val="2230128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4F393E6B-E7A0-4947-9DA3-EB6D377470E6}" type="slidenum">
              <a:rPr lang="en-GB" altLang="en-US"/>
              <a:pPr>
                <a:defRPr/>
              </a:pPr>
              <a:t>‹#›</a:t>
            </a:fld>
            <a:endParaRPr lang="en-GB" altLang="en-US"/>
          </a:p>
        </p:txBody>
      </p:sp>
    </p:spTree>
    <p:extLst>
      <p:ext uri="{BB962C8B-B14F-4D97-AF65-F5344CB8AC3E}">
        <p14:creationId xmlns:p14="http://schemas.microsoft.com/office/powerpoint/2010/main" val="1145485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DDA842-EB55-49C3-92CD-FBCC83A832AC}" type="slidenum">
              <a:rPr lang="en-GB" altLang="en-US"/>
              <a:pPr>
                <a:defRPr/>
              </a:pPr>
              <a:t>‹#›</a:t>
            </a:fld>
            <a:endParaRPr lang="en-GB" altLang="en-US"/>
          </a:p>
        </p:txBody>
      </p:sp>
    </p:spTree>
    <p:extLst>
      <p:ext uri="{BB962C8B-B14F-4D97-AF65-F5344CB8AC3E}">
        <p14:creationId xmlns:p14="http://schemas.microsoft.com/office/powerpoint/2010/main" val="227882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3E95A-2BFF-4DBF-94BA-0FDD7F3038C2}" type="slidenum">
              <a:rPr lang="en-US" altLang="en-US"/>
              <a:pPr>
                <a:defRPr/>
              </a:pPr>
              <a:t>‹#›</a:t>
            </a:fld>
            <a:endParaRPr lang="en-US" altLang="en-US"/>
          </a:p>
        </p:txBody>
      </p:sp>
    </p:spTree>
    <p:extLst>
      <p:ext uri="{BB962C8B-B14F-4D97-AF65-F5344CB8AC3E}">
        <p14:creationId xmlns:p14="http://schemas.microsoft.com/office/powerpoint/2010/main" val="1183643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B911AFB-160B-4379-A5A0-74964248A404}" type="slidenum">
              <a:rPr lang="en-GB" altLang="en-US"/>
              <a:pPr>
                <a:defRPr/>
              </a:pPr>
              <a:t>‹#›</a:t>
            </a:fld>
            <a:endParaRPr lang="en-GB" altLang="en-US"/>
          </a:p>
        </p:txBody>
      </p:sp>
    </p:spTree>
    <p:extLst>
      <p:ext uri="{BB962C8B-B14F-4D97-AF65-F5344CB8AC3E}">
        <p14:creationId xmlns:p14="http://schemas.microsoft.com/office/powerpoint/2010/main" val="573781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9F7CAC-1720-4722-8712-07602E4F39E8}" type="slidenum">
              <a:rPr lang="en-GB" altLang="en-US"/>
              <a:pPr>
                <a:defRPr/>
              </a:pPr>
              <a:t>‹#›</a:t>
            </a:fld>
            <a:endParaRPr lang="en-GB" altLang="en-US"/>
          </a:p>
        </p:txBody>
      </p:sp>
    </p:spTree>
    <p:extLst>
      <p:ext uri="{BB962C8B-B14F-4D97-AF65-F5344CB8AC3E}">
        <p14:creationId xmlns:p14="http://schemas.microsoft.com/office/powerpoint/2010/main" val="337816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476250"/>
            <a:ext cx="2160587" cy="53292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476250"/>
            <a:ext cx="6329363" cy="5329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73098-0863-4BF8-B4D7-C1D62E34618B}" type="slidenum">
              <a:rPr lang="en-GB" altLang="en-US"/>
              <a:pPr>
                <a:defRPr/>
              </a:pPr>
              <a:t>‹#›</a:t>
            </a:fld>
            <a:endParaRPr lang="en-GB" altLang="en-US"/>
          </a:p>
        </p:txBody>
      </p:sp>
    </p:spTree>
    <p:extLst>
      <p:ext uri="{BB962C8B-B14F-4D97-AF65-F5344CB8AC3E}">
        <p14:creationId xmlns:p14="http://schemas.microsoft.com/office/powerpoint/2010/main" val="96009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74E2B3-06A7-4E98-B17F-4DE1B3B65A0A}" type="slidenum">
              <a:rPr lang="en-US" altLang="en-US"/>
              <a:pPr>
                <a:defRPr/>
              </a:pPr>
              <a:t>‹#›</a:t>
            </a:fld>
            <a:endParaRPr lang="en-US" altLang="en-US"/>
          </a:p>
        </p:txBody>
      </p:sp>
    </p:spTree>
    <p:extLst>
      <p:ext uri="{BB962C8B-B14F-4D97-AF65-F5344CB8AC3E}">
        <p14:creationId xmlns:p14="http://schemas.microsoft.com/office/powerpoint/2010/main" val="129641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243B04-18CA-4114-BA43-02FDE71BBAD6}" type="slidenum">
              <a:rPr lang="en-US" altLang="en-US"/>
              <a:pPr>
                <a:defRPr/>
              </a:pPr>
              <a:t>‹#›</a:t>
            </a:fld>
            <a:endParaRPr lang="en-US" altLang="en-US"/>
          </a:p>
        </p:txBody>
      </p:sp>
    </p:spTree>
    <p:extLst>
      <p:ext uri="{BB962C8B-B14F-4D97-AF65-F5344CB8AC3E}">
        <p14:creationId xmlns:p14="http://schemas.microsoft.com/office/powerpoint/2010/main" val="80428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C0129F-17A8-449A-84DA-73B0C7FAA5AE}" type="slidenum">
              <a:rPr lang="en-US" altLang="en-US"/>
              <a:pPr>
                <a:defRPr/>
              </a:pPr>
              <a:t>‹#›</a:t>
            </a:fld>
            <a:endParaRPr lang="en-US" altLang="en-US"/>
          </a:p>
        </p:txBody>
      </p:sp>
    </p:spTree>
    <p:extLst>
      <p:ext uri="{BB962C8B-B14F-4D97-AF65-F5344CB8AC3E}">
        <p14:creationId xmlns:p14="http://schemas.microsoft.com/office/powerpoint/2010/main" val="157594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54EB76-65D5-4DFE-AA02-D8B9CFD4592F}" type="slidenum">
              <a:rPr lang="en-US" altLang="en-US"/>
              <a:pPr>
                <a:defRPr/>
              </a:pPr>
              <a:t>‹#›</a:t>
            </a:fld>
            <a:endParaRPr lang="en-US" altLang="en-US"/>
          </a:p>
        </p:txBody>
      </p:sp>
    </p:spTree>
    <p:extLst>
      <p:ext uri="{BB962C8B-B14F-4D97-AF65-F5344CB8AC3E}">
        <p14:creationId xmlns:p14="http://schemas.microsoft.com/office/powerpoint/2010/main" val="127605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B794F0-7315-4E88-8E5D-32CDABEE5174}" type="slidenum">
              <a:rPr lang="en-US" altLang="en-US"/>
              <a:pPr>
                <a:defRPr/>
              </a:pPr>
              <a:t>‹#›</a:t>
            </a:fld>
            <a:endParaRPr lang="en-US" altLang="en-US"/>
          </a:p>
        </p:txBody>
      </p:sp>
    </p:spTree>
    <p:extLst>
      <p:ext uri="{BB962C8B-B14F-4D97-AF65-F5344CB8AC3E}">
        <p14:creationId xmlns:p14="http://schemas.microsoft.com/office/powerpoint/2010/main" val="273665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CCC442-F609-4924-A368-22956B8E57F1}" type="slidenum">
              <a:rPr lang="en-US" altLang="en-US"/>
              <a:pPr>
                <a:defRPr/>
              </a:pPr>
              <a:t>‹#›</a:t>
            </a:fld>
            <a:endParaRPr lang="en-US" altLang="en-US"/>
          </a:p>
        </p:txBody>
      </p:sp>
    </p:spTree>
    <p:extLst>
      <p:ext uri="{BB962C8B-B14F-4D97-AF65-F5344CB8AC3E}">
        <p14:creationId xmlns:p14="http://schemas.microsoft.com/office/powerpoint/2010/main" val="1355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BC6C3-FA03-463D-B7A5-B169AD2BED7F}" type="slidenum">
              <a:rPr lang="en-US" altLang="en-US"/>
              <a:pPr>
                <a:defRPr/>
              </a:pPr>
              <a:t>‹#›</a:t>
            </a:fld>
            <a:endParaRPr lang="en-US" altLang="en-US"/>
          </a:p>
        </p:txBody>
      </p:sp>
    </p:spTree>
    <p:extLst>
      <p:ext uri="{BB962C8B-B14F-4D97-AF65-F5344CB8AC3E}">
        <p14:creationId xmlns:p14="http://schemas.microsoft.com/office/powerpoint/2010/main" val="192287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0" charset="0"/>
                <a:ea typeface="ＭＳ Ｐゴシック" pitchFamily="28" charset="-128"/>
              </a:defRPr>
            </a:lvl1pPr>
          </a:lstStyle>
          <a:p>
            <a:pPr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0" charset="0"/>
                <a:ea typeface="ＭＳ Ｐゴシック" pitchFamily="28" charset="-128"/>
              </a:defRPr>
            </a:lvl1pPr>
          </a:lstStyle>
          <a:p>
            <a:pPr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eaLnBrk="0" fontAlgn="base" hangingPunct="0">
              <a:spcBef>
                <a:spcPct val="0"/>
              </a:spcBef>
              <a:spcAft>
                <a:spcPct val="0"/>
              </a:spcAft>
              <a:defRPr/>
            </a:pPr>
            <a:fld id="{3226A808-7018-403E-B581-3016E0B6C8E3}"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802465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6092825"/>
            <a:ext cx="9180513" cy="765175"/>
            <a:chOff x="0" y="3838"/>
            <a:chExt cx="5783" cy="482"/>
          </a:xfrm>
        </p:grpSpPr>
        <p:pic>
          <p:nvPicPr>
            <p:cNvPr id="3080" name="Picture 7"/>
            <p:cNvPicPr>
              <a:picLocks noChangeAspect="1" noChangeArrowheads="1"/>
            </p:cNvPicPr>
            <p:nvPr/>
          </p:nvPicPr>
          <p:blipFill>
            <a:blip r:embed="rId13">
              <a:extLst>
                <a:ext uri="{28A0092B-C50C-407E-A947-70E740481C1C}">
                  <a14:useLocalDpi xmlns:a14="http://schemas.microsoft.com/office/drawing/2010/main" val="0"/>
                </a:ext>
              </a:extLst>
            </a:blip>
            <a:srcRect l="3142" t="84610" r="3558" b="4236"/>
            <a:stretch>
              <a:fillRect/>
            </a:stretch>
          </p:blipFill>
          <p:spPr bwMode="auto">
            <a:xfrm>
              <a:off x="0" y="3838"/>
              <a:ext cx="5375"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13">
              <a:extLst>
                <a:ext uri="{28A0092B-C50C-407E-A947-70E740481C1C}">
                  <a14:useLocalDpi xmlns:a14="http://schemas.microsoft.com/office/drawing/2010/main" val="0"/>
                </a:ext>
              </a:extLst>
            </a:blip>
            <a:srcRect l="79900" t="84610" r="3558" b="4236"/>
            <a:stretch>
              <a:fillRect/>
            </a:stretch>
          </p:blipFill>
          <p:spPr bwMode="auto">
            <a:xfrm>
              <a:off x="4830" y="3838"/>
              <a:ext cx="95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Rectangle 2"/>
          <p:cNvSpPr>
            <a:spLocks noGrp="1" noChangeArrowheads="1"/>
          </p:cNvSpPr>
          <p:nvPr>
            <p:ph type="title"/>
          </p:nvPr>
        </p:nvSpPr>
        <p:spPr bwMode="auto">
          <a:xfrm>
            <a:off x="250825" y="476250"/>
            <a:ext cx="86423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3"/>
          <p:cNvSpPr>
            <a:spLocks noGrp="1" noChangeArrowheads="1"/>
          </p:cNvSpPr>
          <p:nvPr>
            <p:ph type="body" idx="1"/>
          </p:nvPr>
        </p:nvSpPr>
        <p:spPr bwMode="auto">
          <a:xfrm>
            <a:off x="250825" y="1690688"/>
            <a:ext cx="86423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3603625" y="628491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defRPr>
            </a:lvl1pPr>
          </a:lstStyle>
          <a:p>
            <a:pPr eaLnBrk="0" fontAlgn="base" hangingPunct="0">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250825" y="5635625"/>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eaLnBrk="0" fontAlgn="base" hangingPunct="0">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defRPr>
            </a:lvl1pPr>
          </a:lstStyle>
          <a:p>
            <a:pPr eaLnBrk="0" fontAlgn="base" hangingPunct="0">
              <a:spcBef>
                <a:spcPct val="0"/>
              </a:spcBef>
              <a:spcAft>
                <a:spcPct val="0"/>
              </a:spcAft>
              <a:defRPr/>
            </a:pPr>
            <a:fld id="{78626CE9-E4BF-4D33-AFFF-62465D767B50}" type="slidenum">
              <a:rPr lang="en-GB" altLang="en-US"/>
              <a:pPr eaLnBrk="0" fontAlgn="base" hangingPunct="0">
                <a:spcBef>
                  <a:spcPct val="0"/>
                </a:spcBef>
                <a:spcAft>
                  <a:spcPct val="0"/>
                </a:spcAft>
                <a:defRPr/>
              </a:pPr>
              <a:t>‹#›</a:t>
            </a:fld>
            <a:endParaRPr lang="en-GB" altLang="en-US"/>
          </a:p>
        </p:txBody>
      </p:sp>
    </p:spTree>
    <p:extLst>
      <p:ext uri="{BB962C8B-B14F-4D97-AF65-F5344CB8AC3E}">
        <p14:creationId xmlns:p14="http://schemas.microsoft.com/office/powerpoint/2010/main" val="2985112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rgbClr val="663366"/>
          </a:solidFill>
          <a:latin typeface="+mj-lt"/>
          <a:ea typeface="+mj-ea"/>
          <a:cs typeface="+mj-cs"/>
        </a:defRPr>
      </a:lvl1pPr>
      <a:lvl2pPr algn="l" rtl="0" eaLnBrk="0" fontAlgn="base" hangingPunct="0">
        <a:spcBef>
          <a:spcPct val="0"/>
        </a:spcBef>
        <a:spcAft>
          <a:spcPct val="0"/>
        </a:spcAft>
        <a:defRPr sz="4000">
          <a:solidFill>
            <a:srgbClr val="663366"/>
          </a:solidFill>
          <a:latin typeface="AmericanTypewriter Light" pitchFamily="18" charset="0"/>
          <a:ea typeface="ＭＳ Ｐゴシック" pitchFamily="34" charset="-128"/>
        </a:defRPr>
      </a:lvl2pPr>
      <a:lvl3pPr algn="l" rtl="0" eaLnBrk="0" fontAlgn="base" hangingPunct="0">
        <a:spcBef>
          <a:spcPct val="0"/>
        </a:spcBef>
        <a:spcAft>
          <a:spcPct val="0"/>
        </a:spcAft>
        <a:defRPr sz="4000">
          <a:solidFill>
            <a:srgbClr val="663366"/>
          </a:solidFill>
          <a:latin typeface="AmericanTypewriter Light" pitchFamily="18" charset="0"/>
          <a:ea typeface="ＭＳ Ｐゴシック" pitchFamily="34" charset="-128"/>
        </a:defRPr>
      </a:lvl3pPr>
      <a:lvl4pPr algn="l" rtl="0" eaLnBrk="0" fontAlgn="base" hangingPunct="0">
        <a:spcBef>
          <a:spcPct val="0"/>
        </a:spcBef>
        <a:spcAft>
          <a:spcPct val="0"/>
        </a:spcAft>
        <a:defRPr sz="4000">
          <a:solidFill>
            <a:srgbClr val="663366"/>
          </a:solidFill>
          <a:latin typeface="AmericanTypewriter Light" pitchFamily="18" charset="0"/>
          <a:ea typeface="ＭＳ Ｐゴシック" pitchFamily="34" charset="-128"/>
        </a:defRPr>
      </a:lvl4pPr>
      <a:lvl5pPr algn="l" rtl="0" eaLnBrk="0" fontAlgn="base" hangingPunct="0">
        <a:spcBef>
          <a:spcPct val="0"/>
        </a:spcBef>
        <a:spcAft>
          <a:spcPct val="0"/>
        </a:spcAft>
        <a:defRPr sz="4000">
          <a:solidFill>
            <a:srgbClr val="663366"/>
          </a:solidFill>
          <a:latin typeface="AmericanTypewriter Light" pitchFamily="18" charset="0"/>
          <a:ea typeface="ＭＳ Ｐゴシック" pitchFamily="34" charset="-128"/>
        </a:defRPr>
      </a:lvl5pPr>
      <a:lvl6pPr marL="457200" algn="l" rtl="0" eaLnBrk="1" fontAlgn="base" hangingPunct="1">
        <a:spcBef>
          <a:spcPct val="0"/>
        </a:spcBef>
        <a:spcAft>
          <a:spcPct val="0"/>
        </a:spcAft>
        <a:defRPr sz="4000">
          <a:solidFill>
            <a:srgbClr val="663366"/>
          </a:solidFill>
          <a:latin typeface="Arial" pitchFamily="34" charset="0"/>
          <a:ea typeface="ＭＳ Ｐゴシック" pitchFamily="34" charset="-128"/>
        </a:defRPr>
      </a:lvl6pPr>
      <a:lvl7pPr marL="914400" algn="l" rtl="0" eaLnBrk="1" fontAlgn="base" hangingPunct="1">
        <a:spcBef>
          <a:spcPct val="0"/>
        </a:spcBef>
        <a:spcAft>
          <a:spcPct val="0"/>
        </a:spcAft>
        <a:defRPr sz="4000">
          <a:solidFill>
            <a:srgbClr val="663366"/>
          </a:solidFill>
          <a:latin typeface="Arial" pitchFamily="34" charset="0"/>
          <a:ea typeface="ＭＳ Ｐゴシック" pitchFamily="34" charset="-128"/>
        </a:defRPr>
      </a:lvl7pPr>
      <a:lvl8pPr marL="1371600" algn="l" rtl="0" eaLnBrk="1" fontAlgn="base" hangingPunct="1">
        <a:spcBef>
          <a:spcPct val="0"/>
        </a:spcBef>
        <a:spcAft>
          <a:spcPct val="0"/>
        </a:spcAft>
        <a:defRPr sz="4000">
          <a:solidFill>
            <a:srgbClr val="663366"/>
          </a:solidFill>
          <a:latin typeface="Arial" pitchFamily="34" charset="0"/>
          <a:ea typeface="ＭＳ Ｐゴシック" pitchFamily="34" charset="-128"/>
        </a:defRPr>
      </a:lvl8pPr>
      <a:lvl9pPr marL="1828800" algn="l" rtl="0" eaLnBrk="1" fontAlgn="base" hangingPunct="1">
        <a:spcBef>
          <a:spcPct val="0"/>
        </a:spcBef>
        <a:spcAft>
          <a:spcPct val="0"/>
        </a:spcAft>
        <a:defRPr sz="4000">
          <a:solidFill>
            <a:srgbClr val="663366"/>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663366"/>
        </a:buClr>
        <a:buChar char="o"/>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663366"/>
        </a:buClr>
        <a:buChar char="o"/>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55788"/>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8188"/>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700808"/>
            <a:ext cx="5328592"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6" y="3188296"/>
            <a:ext cx="5328592" cy="137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7" y="4562798"/>
            <a:ext cx="5328592" cy="18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24128" y="1700808"/>
            <a:ext cx="3240360" cy="2800767"/>
          </a:xfrm>
          <a:prstGeom prst="rect">
            <a:avLst/>
          </a:prstGeom>
        </p:spPr>
        <p:txBody>
          <a:bodyPr wrap="square">
            <a:spAutoFit/>
          </a:bodyPr>
          <a:lstStyle/>
          <a:p>
            <a:pPr algn="ctr"/>
            <a:r>
              <a:rPr lang="en-GB" sz="1600" dirty="0"/>
              <a:t>Lunchtime Seminar 10/01/2018</a:t>
            </a:r>
          </a:p>
          <a:p>
            <a:endParaRPr lang="en-GB" sz="1600" dirty="0"/>
          </a:p>
          <a:p>
            <a:pPr algn="ctr"/>
            <a:r>
              <a:rPr lang="en-GB" sz="1600" dirty="0"/>
              <a:t>Claims against Insurers for Late Payment: Enterprise Act 2016/Insurance Act s.13A – is your business exposed?</a:t>
            </a:r>
          </a:p>
          <a:p>
            <a:pPr algn="ctr"/>
            <a:r>
              <a:rPr lang="en-GB" sz="1600" dirty="0"/>
              <a:t>by   Sarah </a:t>
            </a:r>
            <a:r>
              <a:rPr lang="en-GB" sz="1600" dirty="0" err="1"/>
              <a:t>Trendell</a:t>
            </a:r>
            <a:r>
              <a:rPr lang="en-GB" sz="1600" dirty="0"/>
              <a:t>-Smyth and</a:t>
            </a:r>
          </a:p>
          <a:p>
            <a:pPr algn="ctr"/>
            <a:r>
              <a:rPr lang="en-GB" sz="1600" dirty="0"/>
              <a:t>Kelly Barnett, Mills &amp; Reeve </a:t>
            </a:r>
            <a:r>
              <a:rPr lang="en-GB" sz="1600" dirty="0" smtClean="0"/>
              <a:t>LLP</a:t>
            </a:r>
          </a:p>
          <a:p>
            <a:pPr algn="ctr"/>
            <a:endParaRPr lang="en-GB" sz="1600" dirty="0" smtClean="0"/>
          </a:p>
          <a:p>
            <a:pPr algn="ctr"/>
            <a:r>
              <a:rPr lang="en-GB" sz="1600" dirty="0" smtClean="0"/>
              <a:t>Special thanks to today’s sponsors:</a:t>
            </a:r>
            <a:endParaRPr lang="en-GB" sz="1600"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3395" y="4562798"/>
            <a:ext cx="1901825" cy="131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29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Unchartered waters?</a:t>
            </a:r>
            <a:endParaRPr lang="en-GB" dirty="0"/>
          </a:p>
        </p:txBody>
      </p:sp>
      <p:sp>
        <p:nvSpPr>
          <p:cNvPr id="6" name="Content Placeholder 5"/>
          <p:cNvSpPr>
            <a:spLocks noGrp="1"/>
          </p:cNvSpPr>
          <p:nvPr>
            <p:ph idx="1"/>
          </p:nvPr>
        </p:nvSpPr>
        <p:spPr/>
        <p:txBody>
          <a:bodyPr/>
          <a:lstStyle/>
          <a:p>
            <a:endParaRPr lang="en-GB" dirty="0"/>
          </a:p>
          <a:p>
            <a:endParaRPr lang="en-GB" dirty="0"/>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556792"/>
            <a:ext cx="8424936" cy="4276687"/>
          </a:xfrm>
          <a:prstGeom prst="rect">
            <a:avLst/>
          </a:prstGeom>
        </p:spPr>
      </p:pic>
    </p:spTree>
    <p:extLst>
      <p:ext uri="{BB962C8B-B14F-4D97-AF65-F5344CB8AC3E}">
        <p14:creationId xmlns:p14="http://schemas.microsoft.com/office/powerpoint/2010/main" val="189573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Unchartered Waters?</a:t>
            </a:r>
            <a:endParaRPr lang="en-GB" dirty="0"/>
          </a:p>
        </p:txBody>
      </p:sp>
      <p:sp>
        <p:nvSpPr>
          <p:cNvPr id="3" name="Content Placeholder 2"/>
          <p:cNvSpPr>
            <a:spLocks noGrp="1"/>
          </p:cNvSpPr>
          <p:nvPr>
            <p:ph idx="1"/>
          </p:nvPr>
        </p:nvSpPr>
        <p:spPr/>
        <p:txBody>
          <a:bodyPr/>
          <a:lstStyle/>
          <a:p>
            <a:r>
              <a:rPr lang="en-GB" dirty="0"/>
              <a:t>From a legislative perspective </a:t>
            </a:r>
            <a:r>
              <a:rPr lang="en-GB" dirty="0" smtClean="0"/>
              <a:t> - yes</a:t>
            </a:r>
            <a:r>
              <a:rPr lang="en-GB" dirty="0"/>
              <a:t>.</a:t>
            </a:r>
          </a:p>
          <a:p>
            <a:r>
              <a:rPr lang="en-GB" dirty="0" smtClean="0"/>
              <a:t>But </a:t>
            </a:r>
            <a:r>
              <a:rPr lang="en-GB" dirty="0"/>
              <a:t>from an operational perspective</a:t>
            </a:r>
            <a:r>
              <a:rPr lang="en-GB" dirty="0" smtClean="0"/>
              <a:t>? TCF</a:t>
            </a:r>
            <a:r>
              <a:rPr lang="en-GB" dirty="0"/>
              <a:t>, Lloyd’s conduct rules, Insurers’ own service standards, recourse to </a:t>
            </a:r>
            <a:r>
              <a:rPr lang="en-GB" dirty="0" smtClean="0"/>
              <a:t>FOS.</a:t>
            </a:r>
            <a:endParaRPr lang="en-GB" dirty="0"/>
          </a:p>
          <a:p>
            <a:r>
              <a:rPr lang="en-GB" dirty="0"/>
              <a:t>Even the Law Commission acknowledged there was no evidence of systemic late payment by the insurance </a:t>
            </a:r>
            <a:r>
              <a:rPr lang="en-GB" dirty="0" smtClean="0"/>
              <a:t>industry</a:t>
            </a:r>
            <a:endParaRPr lang="en-GB" dirty="0"/>
          </a:p>
          <a:p>
            <a:r>
              <a:rPr lang="en-GB" dirty="0"/>
              <a:t>P</a:t>
            </a:r>
            <a:r>
              <a:rPr lang="en-GB" dirty="0" smtClean="0"/>
              <a:t>ressure </a:t>
            </a:r>
            <a:r>
              <a:rPr lang="en-GB" dirty="0"/>
              <a:t>point </a:t>
            </a:r>
          </a:p>
          <a:p>
            <a:endParaRPr lang="en-GB" dirty="0"/>
          </a:p>
        </p:txBody>
      </p:sp>
    </p:spTree>
    <p:extLst>
      <p:ext uri="{BB962C8B-B14F-4D97-AF65-F5344CB8AC3E}">
        <p14:creationId xmlns:p14="http://schemas.microsoft.com/office/powerpoint/2010/main" val="2101008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and third party claims</a:t>
            </a:r>
            <a:endParaRPr lang="en-GB" dirty="0"/>
          </a:p>
        </p:txBody>
      </p:sp>
      <p:sp>
        <p:nvSpPr>
          <p:cNvPr id="3" name="Content Placeholder 2"/>
          <p:cNvSpPr>
            <a:spLocks noGrp="1"/>
          </p:cNvSpPr>
          <p:nvPr>
            <p:ph idx="1"/>
          </p:nvPr>
        </p:nvSpPr>
        <p:spPr/>
        <p:txBody>
          <a:bodyPr/>
          <a:lstStyle/>
          <a:p>
            <a:endParaRPr lang="en-GB" dirty="0" smtClean="0"/>
          </a:p>
          <a:p>
            <a:endParaRPr lang="en-GB" dirty="0"/>
          </a:p>
          <a:p>
            <a:pPr marL="0" indent="0">
              <a:buNone/>
            </a:pPr>
            <a:endParaRPr lang="en-GB" dirty="0" smtClean="0"/>
          </a:p>
        </p:txBody>
      </p:sp>
      <p:graphicFrame>
        <p:nvGraphicFramePr>
          <p:cNvPr id="5" name="Diagram 4"/>
          <p:cNvGraphicFramePr/>
          <p:nvPr>
            <p:extLst>
              <p:ext uri="{D42A27DB-BD31-4B8C-83A1-F6EECF244321}">
                <p14:modId xmlns:p14="http://schemas.microsoft.com/office/powerpoint/2010/main" val="3107268721"/>
              </p:ext>
            </p:extLst>
          </p:nvPr>
        </p:nvGraphicFramePr>
        <p:xfrm>
          <a:off x="251520" y="1397000"/>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1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5F7EF085-54CF-457B-A691-CE5A325882EC}"/>
                                            </p:graphicEl>
                                          </p:spTgt>
                                        </p:tgtEl>
                                        <p:attrNameLst>
                                          <p:attrName>style.visibility</p:attrName>
                                        </p:attrNameLst>
                                      </p:cBhvr>
                                      <p:to>
                                        <p:strVal val="visible"/>
                                      </p:to>
                                    </p:set>
                                    <p:anim calcmode="lin" valueType="num">
                                      <p:cBhvr>
                                        <p:cTn id="7" dur="1000" fill="hold"/>
                                        <p:tgtEl>
                                          <p:spTgt spid="5">
                                            <p:graphicEl>
                                              <a:dgm id="{5F7EF085-54CF-457B-A691-CE5A325882EC}"/>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5F7EF085-54CF-457B-A691-CE5A325882EC}"/>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5F7EF085-54CF-457B-A691-CE5A325882EC}"/>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5F7EF085-54CF-457B-A691-CE5A325882E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BA74364E-0EE4-4F3F-A609-07128CBF4240}"/>
                                            </p:graphicEl>
                                          </p:spTgt>
                                        </p:tgtEl>
                                        <p:attrNameLst>
                                          <p:attrName>style.visibility</p:attrName>
                                        </p:attrNameLst>
                                      </p:cBhvr>
                                      <p:to>
                                        <p:strVal val="visible"/>
                                      </p:to>
                                    </p:set>
                                    <p:anim calcmode="lin" valueType="num">
                                      <p:cBhvr>
                                        <p:cTn id="15" dur="1000" fill="hold"/>
                                        <p:tgtEl>
                                          <p:spTgt spid="5">
                                            <p:graphicEl>
                                              <a:dgm id="{BA74364E-0EE4-4F3F-A609-07128CBF4240}"/>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BA74364E-0EE4-4F3F-A609-07128CBF4240}"/>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BA74364E-0EE4-4F3F-A609-07128CBF4240}"/>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BA74364E-0EE4-4F3F-A609-07128CBF424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graphicEl>
                                              <a:dgm id="{A23DDCF8-1EBB-44D6-8D25-00882152FF17}"/>
                                            </p:graphicEl>
                                          </p:spTgt>
                                        </p:tgtEl>
                                        <p:attrNameLst>
                                          <p:attrName>style.visibility</p:attrName>
                                        </p:attrNameLst>
                                      </p:cBhvr>
                                      <p:to>
                                        <p:strVal val="visible"/>
                                      </p:to>
                                    </p:set>
                                    <p:anim calcmode="lin" valueType="num">
                                      <p:cBhvr>
                                        <p:cTn id="23" dur="1000" fill="hold"/>
                                        <p:tgtEl>
                                          <p:spTgt spid="5">
                                            <p:graphicEl>
                                              <a:dgm id="{A23DDCF8-1EBB-44D6-8D25-00882152FF17}"/>
                                            </p:graphicEl>
                                          </p:spTgt>
                                        </p:tgtEl>
                                        <p:attrNameLst>
                                          <p:attrName>ppt_w</p:attrName>
                                        </p:attrNameLst>
                                      </p:cBhvr>
                                      <p:tavLst>
                                        <p:tav tm="0">
                                          <p:val>
                                            <p:fltVal val="0"/>
                                          </p:val>
                                        </p:tav>
                                        <p:tav tm="100000">
                                          <p:val>
                                            <p:strVal val="#ppt_w"/>
                                          </p:val>
                                        </p:tav>
                                      </p:tavLst>
                                    </p:anim>
                                    <p:anim calcmode="lin" valueType="num">
                                      <p:cBhvr>
                                        <p:cTn id="24" dur="1000" fill="hold"/>
                                        <p:tgtEl>
                                          <p:spTgt spid="5">
                                            <p:graphicEl>
                                              <a:dgm id="{A23DDCF8-1EBB-44D6-8D25-00882152FF17}"/>
                                            </p:graphicEl>
                                          </p:spTgt>
                                        </p:tgtEl>
                                        <p:attrNameLst>
                                          <p:attrName>ppt_h</p:attrName>
                                        </p:attrNameLst>
                                      </p:cBhvr>
                                      <p:tavLst>
                                        <p:tav tm="0">
                                          <p:val>
                                            <p:fltVal val="0"/>
                                          </p:val>
                                        </p:tav>
                                        <p:tav tm="100000">
                                          <p:val>
                                            <p:strVal val="#ppt_h"/>
                                          </p:val>
                                        </p:tav>
                                      </p:tavLst>
                                    </p:anim>
                                    <p:anim calcmode="lin" valueType="num">
                                      <p:cBhvr>
                                        <p:cTn id="25" dur="1000" fill="hold"/>
                                        <p:tgtEl>
                                          <p:spTgt spid="5">
                                            <p:graphicEl>
                                              <a:dgm id="{A23DDCF8-1EBB-44D6-8D25-00882152FF17}"/>
                                            </p:graphicEl>
                                          </p:spTgt>
                                        </p:tgtEl>
                                        <p:attrNameLst>
                                          <p:attrName>style.rotation</p:attrName>
                                        </p:attrNameLst>
                                      </p:cBhvr>
                                      <p:tavLst>
                                        <p:tav tm="0">
                                          <p:val>
                                            <p:fltVal val="90"/>
                                          </p:val>
                                        </p:tav>
                                        <p:tav tm="100000">
                                          <p:val>
                                            <p:fltVal val="0"/>
                                          </p:val>
                                        </p:tav>
                                      </p:tavLst>
                                    </p:anim>
                                    <p:animEffect transition="in" filter="fade">
                                      <p:cBhvr>
                                        <p:cTn id="26" dur="1000"/>
                                        <p:tgtEl>
                                          <p:spTgt spid="5">
                                            <p:graphicEl>
                                              <a:dgm id="{A23DDCF8-1EBB-44D6-8D25-00882152FF1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graphicEl>
                                              <a:dgm id="{8C1C0BFC-548D-4FA9-A741-FA7C2896FE73}"/>
                                            </p:graphicEl>
                                          </p:spTgt>
                                        </p:tgtEl>
                                        <p:attrNameLst>
                                          <p:attrName>style.visibility</p:attrName>
                                        </p:attrNameLst>
                                      </p:cBhvr>
                                      <p:to>
                                        <p:strVal val="visible"/>
                                      </p:to>
                                    </p:set>
                                    <p:anim calcmode="lin" valueType="num">
                                      <p:cBhvr>
                                        <p:cTn id="31" dur="1000" fill="hold"/>
                                        <p:tgtEl>
                                          <p:spTgt spid="5">
                                            <p:graphicEl>
                                              <a:dgm id="{8C1C0BFC-548D-4FA9-A741-FA7C2896FE73}"/>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8C1C0BFC-548D-4FA9-A741-FA7C2896FE73}"/>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8C1C0BFC-548D-4FA9-A741-FA7C2896FE73}"/>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8C1C0BFC-548D-4FA9-A741-FA7C2896FE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Navigation tips</a:t>
            </a:r>
            <a:endParaRPr lang="en-GB" dirty="0"/>
          </a:p>
        </p:txBody>
      </p:sp>
      <p:sp>
        <p:nvSpPr>
          <p:cNvPr id="3" name="Content Placeholder 2"/>
          <p:cNvSpPr>
            <a:spLocks noGrp="1"/>
          </p:cNvSpPr>
          <p:nvPr>
            <p:ph idx="1"/>
          </p:nvPr>
        </p:nvSpPr>
        <p:spPr/>
        <p:txBody>
          <a:bodyPr/>
          <a:lstStyle/>
          <a:p>
            <a:r>
              <a:rPr lang="en-GB" dirty="0"/>
              <a:t>Understand which claims present the most significant exposure</a:t>
            </a:r>
          </a:p>
          <a:p>
            <a:r>
              <a:rPr lang="en-GB" dirty="0" smtClean="0"/>
              <a:t>Consider in each case what time is likely to be required  for investigation and assessment</a:t>
            </a:r>
          </a:p>
          <a:p>
            <a:r>
              <a:rPr lang="en-GB" dirty="0" smtClean="0"/>
              <a:t>Insurers - can you commit to a particular time frame? </a:t>
            </a:r>
          </a:p>
          <a:p>
            <a:r>
              <a:rPr lang="en-GB" dirty="0" smtClean="0"/>
              <a:t>Insureds/Brokers – make sure you provide all information/documentation promptly</a:t>
            </a:r>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408713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Navigation tips</a:t>
            </a:r>
            <a:endParaRPr lang="en-GB" dirty="0"/>
          </a:p>
        </p:txBody>
      </p:sp>
      <p:sp>
        <p:nvSpPr>
          <p:cNvPr id="3" name="Content Placeholder 2"/>
          <p:cNvSpPr>
            <a:spLocks noGrp="1"/>
          </p:cNvSpPr>
          <p:nvPr>
            <p:ph idx="1"/>
          </p:nvPr>
        </p:nvSpPr>
        <p:spPr/>
        <p:txBody>
          <a:bodyPr/>
          <a:lstStyle/>
          <a:p>
            <a:r>
              <a:rPr lang="en-GB" dirty="0" smtClean="0"/>
              <a:t>Insurers/handlers are likely to include wording such as this: </a:t>
            </a:r>
          </a:p>
          <a:p>
            <a:r>
              <a:rPr lang="en-GB" altLang="en-US" sz="2600" i="1" dirty="0" smtClean="0"/>
              <a:t>“It is your </a:t>
            </a:r>
            <a:r>
              <a:rPr lang="en-GB" altLang="en-US" sz="2600" i="1" dirty="0" err="1" smtClean="0"/>
              <a:t>obl</a:t>
            </a:r>
            <a:r>
              <a:rPr lang="en-US" altLang="en-US" sz="2600" i="1" dirty="0" err="1" smtClean="0"/>
              <a:t>igation</a:t>
            </a:r>
            <a:r>
              <a:rPr lang="en-US" altLang="en-US" sz="2600" i="1" dirty="0" smtClean="0"/>
              <a:t> </a:t>
            </a:r>
            <a:r>
              <a:rPr lang="en-US" altLang="en-US" sz="2600" i="1" dirty="0"/>
              <a:t>to present your claim promptly, clearly and supported with evidence. Failure to do so may result in delayed processing of your claim. Insurers will not be responsible for any such delay caused by any failure on your part to present the claim in this manner</a:t>
            </a:r>
            <a:r>
              <a:rPr lang="en-US" altLang="en-US" sz="2600" dirty="0"/>
              <a:t>”</a:t>
            </a:r>
          </a:p>
          <a:p>
            <a:endParaRPr lang="en-GB" dirty="0"/>
          </a:p>
        </p:txBody>
      </p:sp>
    </p:spTree>
    <p:extLst>
      <p:ext uri="{BB962C8B-B14F-4D97-AF65-F5344CB8AC3E}">
        <p14:creationId xmlns:p14="http://schemas.microsoft.com/office/powerpoint/2010/main" val="352669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Navigation tips</a:t>
            </a:r>
            <a:endParaRPr lang="en-GB" dirty="0"/>
          </a:p>
        </p:txBody>
      </p:sp>
      <p:sp>
        <p:nvSpPr>
          <p:cNvPr id="3" name="Content Placeholder 2"/>
          <p:cNvSpPr>
            <a:spLocks noGrp="1"/>
          </p:cNvSpPr>
          <p:nvPr>
            <p:ph idx="1"/>
          </p:nvPr>
        </p:nvSpPr>
        <p:spPr/>
        <p:txBody>
          <a:bodyPr/>
          <a:lstStyle/>
          <a:p>
            <a:r>
              <a:rPr lang="en-GB" dirty="0" smtClean="0"/>
              <a:t>Consider asking for/making interim payments for undisputed parts of the claim</a:t>
            </a:r>
          </a:p>
          <a:p>
            <a:r>
              <a:rPr lang="en-GB" dirty="0" smtClean="0"/>
              <a:t>Where possible, be transparent about what is stopping you reaching a decision</a:t>
            </a:r>
          </a:p>
          <a:p>
            <a:r>
              <a:rPr lang="en-GB" dirty="0" smtClean="0"/>
              <a:t>Effective </a:t>
            </a:r>
            <a:r>
              <a:rPr lang="en-GB" dirty="0"/>
              <a:t>communication and record keeping</a:t>
            </a:r>
          </a:p>
          <a:p>
            <a:pPr marL="0" indent="0">
              <a:buNone/>
            </a:pPr>
            <a:endParaRPr lang="en-GB" dirty="0"/>
          </a:p>
        </p:txBody>
      </p:sp>
    </p:spTree>
    <p:extLst>
      <p:ext uri="{BB962C8B-B14F-4D97-AF65-F5344CB8AC3E}">
        <p14:creationId xmlns:p14="http://schemas.microsoft.com/office/powerpoint/2010/main" val="3299284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Settlement</a:t>
            </a:r>
            <a:endParaRPr lang="en-GB" dirty="0"/>
          </a:p>
        </p:txBody>
      </p:sp>
      <p:sp>
        <p:nvSpPr>
          <p:cNvPr id="3" name="Content Placeholder 2"/>
          <p:cNvSpPr>
            <a:spLocks noGrp="1"/>
          </p:cNvSpPr>
          <p:nvPr>
            <p:ph idx="1"/>
          </p:nvPr>
        </p:nvSpPr>
        <p:spPr/>
        <p:txBody>
          <a:bodyPr/>
          <a:lstStyle/>
          <a:p>
            <a:r>
              <a:rPr lang="en-GB" dirty="0" smtClean="0"/>
              <a:t>Can a potential claim for late payment be compromised when the claim is paid?</a:t>
            </a:r>
            <a:endParaRPr lang="en-GB" dirty="0"/>
          </a:p>
          <a:p>
            <a:r>
              <a:rPr lang="en-GB" dirty="0" smtClean="0"/>
              <a:t>Consider whether wide settlement release wording is appropriate</a:t>
            </a:r>
          </a:p>
          <a:p>
            <a:r>
              <a:rPr lang="en-GB" dirty="0" smtClean="0"/>
              <a:t>Limitation – 1 year from the date the original claim under the policy was paid</a:t>
            </a:r>
          </a:p>
          <a:p>
            <a:r>
              <a:rPr lang="en-GB" dirty="0" smtClean="0"/>
              <a:t>Consider whether to raise potential delay, at the settlement point</a:t>
            </a:r>
          </a:p>
        </p:txBody>
      </p:sp>
    </p:spTree>
    <p:extLst>
      <p:ext uri="{BB962C8B-B14F-4D97-AF65-F5344CB8AC3E}">
        <p14:creationId xmlns:p14="http://schemas.microsoft.com/office/powerpoint/2010/main" val="1647943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t>Impact: when a claim is made</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690688"/>
            <a:ext cx="7632848" cy="4114800"/>
          </a:xfrm>
        </p:spPr>
      </p:pic>
    </p:spTree>
    <p:extLst>
      <p:ext uri="{BB962C8B-B14F-4D97-AF65-F5344CB8AC3E}">
        <p14:creationId xmlns:p14="http://schemas.microsoft.com/office/powerpoint/2010/main" val="2914188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Defence considerations</a:t>
            </a:r>
            <a:endParaRPr lang="en-GB" dirty="0"/>
          </a:p>
        </p:txBody>
      </p:sp>
      <p:sp>
        <p:nvSpPr>
          <p:cNvPr id="3" name="Content Placeholder 2"/>
          <p:cNvSpPr>
            <a:spLocks noGrp="1"/>
          </p:cNvSpPr>
          <p:nvPr>
            <p:ph idx="1"/>
          </p:nvPr>
        </p:nvSpPr>
        <p:spPr/>
        <p:txBody>
          <a:bodyPr/>
          <a:lstStyle/>
          <a:p>
            <a:r>
              <a:rPr lang="en-GB" dirty="0"/>
              <a:t>Before payment of the original claim:</a:t>
            </a:r>
          </a:p>
          <a:p>
            <a:pPr lvl="1"/>
            <a:r>
              <a:rPr lang="en-GB" dirty="0"/>
              <a:t>Identify </a:t>
            </a:r>
            <a:r>
              <a:rPr lang="en-GB" dirty="0" smtClean="0"/>
              <a:t>situations where a claim under the Act may be obvious from the start -  </a:t>
            </a:r>
            <a:r>
              <a:rPr lang="en-GB" dirty="0"/>
              <a:t>“</a:t>
            </a:r>
            <a:r>
              <a:rPr lang="en-GB" i="1" dirty="0"/>
              <a:t>We are going to go out of business if we don’t have a payment by XX….”</a:t>
            </a:r>
          </a:p>
          <a:p>
            <a:r>
              <a:rPr lang="en-GB" dirty="0"/>
              <a:t>After payment; usual hurdles to overcome:</a:t>
            </a:r>
          </a:p>
          <a:p>
            <a:pPr lvl="1"/>
            <a:r>
              <a:rPr lang="en-GB" dirty="0"/>
              <a:t>Burden of proof</a:t>
            </a:r>
          </a:p>
          <a:p>
            <a:pPr lvl="1"/>
            <a:r>
              <a:rPr lang="en-GB" dirty="0"/>
              <a:t>Reasonable time  </a:t>
            </a:r>
          </a:p>
          <a:p>
            <a:pPr lvl="1"/>
            <a:r>
              <a:rPr lang="en-GB" dirty="0"/>
              <a:t>Reasonable grounds for disputing the claim</a:t>
            </a:r>
          </a:p>
          <a:p>
            <a:endParaRPr lang="en-GB" dirty="0"/>
          </a:p>
          <a:p>
            <a:endParaRPr lang="en-GB" dirty="0" smtClean="0"/>
          </a:p>
          <a:p>
            <a:endParaRPr lang="en-GB" dirty="0"/>
          </a:p>
        </p:txBody>
      </p:sp>
    </p:spTree>
    <p:extLst>
      <p:ext uri="{BB962C8B-B14F-4D97-AF65-F5344CB8AC3E}">
        <p14:creationId xmlns:p14="http://schemas.microsoft.com/office/powerpoint/2010/main" val="770061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Damages</a:t>
            </a:r>
            <a:endParaRPr lang="en-GB" dirty="0"/>
          </a:p>
        </p:txBody>
      </p:sp>
      <p:sp>
        <p:nvSpPr>
          <p:cNvPr id="3" name="Content Placeholder 2"/>
          <p:cNvSpPr>
            <a:spLocks noGrp="1"/>
          </p:cNvSpPr>
          <p:nvPr>
            <p:ph idx="1"/>
          </p:nvPr>
        </p:nvSpPr>
        <p:spPr/>
        <p:txBody>
          <a:bodyPr/>
          <a:lstStyle/>
          <a:p>
            <a:r>
              <a:rPr lang="en-GB" dirty="0"/>
              <a:t>Causation – Insured must be able to show that the unreasonable </a:t>
            </a:r>
            <a:r>
              <a:rPr lang="en-GB" dirty="0" smtClean="0"/>
              <a:t>delay caused </a:t>
            </a:r>
            <a:r>
              <a:rPr lang="en-GB" dirty="0"/>
              <a:t>the loss. </a:t>
            </a:r>
            <a:r>
              <a:rPr lang="en-GB" dirty="0" smtClean="0"/>
              <a:t>There is no </a:t>
            </a:r>
            <a:r>
              <a:rPr lang="en-GB" dirty="0"/>
              <a:t>loss if </a:t>
            </a:r>
            <a:r>
              <a:rPr lang="en-GB" dirty="0" smtClean="0"/>
              <a:t>they would </a:t>
            </a:r>
            <a:r>
              <a:rPr lang="en-GB" dirty="0"/>
              <a:t>have gone out of business </a:t>
            </a:r>
            <a:r>
              <a:rPr lang="en-GB" dirty="0" smtClean="0"/>
              <a:t>anyway.</a:t>
            </a:r>
            <a:endParaRPr lang="en-GB" dirty="0"/>
          </a:p>
          <a:p>
            <a:r>
              <a:rPr lang="en-GB" dirty="0"/>
              <a:t>Ordinary principles of loss</a:t>
            </a:r>
          </a:p>
          <a:p>
            <a:pPr lvl="1"/>
            <a:r>
              <a:rPr lang="en-GB" dirty="0"/>
              <a:t>Remoteness – loss of business but not of </a:t>
            </a:r>
            <a:r>
              <a:rPr lang="en-GB" dirty="0" err="1"/>
              <a:t>eg</a:t>
            </a:r>
            <a:r>
              <a:rPr lang="en-GB" dirty="0"/>
              <a:t> the holiday planned next year</a:t>
            </a:r>
          </a:p>
          <a:p>
            <a:pPr lvl="1"/>
            <a:r>
              <a:rPr lang="en-GB" dirty="0"/>
              <a:t>Foreseeability – within the reasonable contemplation of parties when insurance contract </a:t>
            </a:r>
            <a:r>
              <a:rPr lang="en-GB" dirty="0" smtClean="0"/>
              <a:t>was made</a:t>
            </a:r>
            <a:endParaRPr lang="en-GB" dirty="0"/>
          </a:p>
          <a:p>
            <a:pPr lvl="1"/>
            <a:r>
              <a:rPr lang="en-GB" dirty="0"/>
              <a:t>Mitigation – </a:t>
            </a:r>
            <a:r>
              <a:rPr lang="en-GB" dirty="0" smtClean="0"/>
              <a:t>Insured have a </a:t>
            </a:r>
            <a:r>
              <a:rPr lang="en-GB" dirty="0"/>
              <a:t>duty to mitigate</a:t>
            </a:r>
          </a:p>
          <a:p>
            <a:r>
              <a:rPr lang="en-GB" dirty="0"/>
              <a:t>Distress and Inconvenience</a:t>
            </a:r>
          </a:p>
          <a:p>
            <a:endParaRPr lang="en-GB" dirty="0" smtClean="0"/>
          </a:p>
          <a:p>
            <a:endParaRPr lang="en-GB" dirty="0"/>
          </a:p>
        </p:txBody>
      </p:sp>
    </p:spTree>
    <p:extLst>
      <p:ext uri="{BB962C8B-B14F-4D97-AF65-F5344CB8AC3E}">
        <p14:creationId xmlns:p14="http://schemas.microsoft.com/office/powerpoint/2010/main" val="126085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 y="2193925"/>
            <a:ext cx="731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6000">
                <a:solidFill>
                  <a:srgbClr val="FFFFFF"/>
                </a:solidFill>
                <a:latin typeface="AmericanTypewriter Light" pitchFamily="18" charset="0"/>
              </a:rPr>
              <a:t>Title goes here</a:t>
            </a:r>
            <a:endParaRPr lang="en-US" altLang="en-US" sz="6000">
              <a:solidFill>
                <a:srgbClr val="000000"/>
              </a:solidFill>
              <a:latin typeface="American Typewriter Light" pitchFamily="28" charset="0"/>
            </a:endParaRPr>
          </a:p>
        </p:txBody>
      </p:sp>
      <p:sp>
        <p:nvSpPr>
          <p:cNvPr id="4099" name="Text Box 6"/>
          <p:cNvSpPr txBox="1">
            <a:spLocks noChangeArrowheads="1"/>
          </p:cNvSpPr>
          <p:nvPr/>
        </p:nvSpPr>
        <p:spPr bwMode="auto">
          <a:xfrm>
            <a:off x="533400" y="3124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2400">
                <a:solidFill>
                  <a:srgbClr val="FFFFFF"/>
                </a:solidFill>
              </a:rPr>
              <a:t>Subtitle goes here</a:t>
            </a:r>
            <a:endParaRPr lang="en-US" altLang="en-US" sz="2400">
              <a:solidFill>
                <a:srgbClr val="000000"/>
              </a:solidFill>
            </a:endParaRPr>
          </a:p>
        </p:txBody>
      </p:sp>
      <p:sp>
        <p:nvSpPr>
          <p:cNvPr id="4100" name="Text Box 7"/>
          <p:cNvSpPr txBox="1">
            <a:spLocks noChangeArrowheads="1"/>
          </p:cNvSpPr>
          <p:nvPr/>
        </p:nvSpPr>
        <p:spPr bwMode="auto">
          <a:xfrm>
            <a:off x="533400" y="43180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2800">
                <a:solidFill>
                  <a:srgbClr val="FFFFFF"/>
                </a:solidFill>
                <a:latin typeface="AmericanTypewriter Light" pitchFamily="18" charset="0"/>
              </a:rPr>
              <a:t>27 April 2010</a:t>
            </a:r>
            <a:endParaRPr lang="en-US" altLang="en-US" sz="2400">
              <a:solidFill>
                <a:srgbClr val="000000"/>
              </a:solidFill>
              <a:latin typeface="American Typewriter Light" pitchFamily="28" charset="0"/>
            </a:endParaRPr>
          </a:p>
        </p:txBody>
      </p:sp>
      <p:sp>
        <p:nvSpPr>
          <p:cNvPr id="4101" name="Text Box 8"/>
          <p:cNvSpPr txBox="1">
            <a:spLocks noChangeArrowheads="1"/>
          </p:cNvSpPr>
          <p:nvPr/>
        </p:nvSpPr>
        <p:spPr bwMode="auto">
          <a:xfrm>
            <a:off x="533400" y="4749800"/>
            <a:ext cx="32004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lnSpc>
                <a:spcPct val="110000"/>
              </a:lnSpc>
              <a:spcBef>
                <a:spcPct val="50000"/>
              </a:spcBef>
              <a:spcAft>
                <a:spcPct val="0"/>
              </a:spcAft>
              <a:buFontTx/>
              <a:buNone/>
            </a:pPr>
            <a:r>
              <a:rPr lang="en-US" altLang="en-US" sz="1600">
                <a:solidFill>
                  <a:srgbClr val="FFFFFF"/>
                </a:solidFill>
              </a:rPr>
              <a:t>Name Surname One </a:t>
            </a:r>
          </a:p>
        </p:txBody>
      </p:sp>
      <p:sp>
        <p:nvSpPr>
          <p:cNvPr id="4102" name="Text Box 9"/>
          <p:cNvSpPr txBox="1">
            <a:spLocks noChangeArrowheads="1"/>
          </p:cNvSpPr>
          <p:nvPr/>
        </p:nvSpPr>
        <p:spPr bwMode="auto">
          <a:xfrm>
            <a:off x="533400" y="500221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1600">
                <a:solidFill>
                  <a:srgbClr val="FFFFFF"/>
                </a:solidFill>
              </a:rPr>
              <a:t>Name Surname Two</a:t>
            </a:r>
          </a:p>
        </p:txBody>
      </p:sp>
      <p:pic>
        <p:nvPicPr>
          <p:cNvPr id="410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4"/>
          <p:cNvSpPr txBox="1">
            <a:spLocks noChangeArrowheads="1"/>
          </p:cNvSpPr>
          <p:nvPr/>
        </p:nvSpPr>
        <p:spPr bwMode="auto">
          <a:xfrm>
            <a:off x="685800" y="2346325"/>
            <a:ext cx="7315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4400" dirty="0" smtClean="0">
                <a:solidFill>
                  <a:srgbClr val="FFFFFF"/>
                </a:solidFill>
                <a:latin typeface="AmericanTypewriter Light" pitchFamily="18" charset="0"/>
              </a:rPr>
              <a:t>Damages for </a:t>
            </a:r>
            <a:r>
              <a:rPr lang="en-US" altLang="en-US" sz="4400" dirty="0">
                <a:solidFill>
                  <a:srgbClr val="FFFFFF"/>
                </a:solidFill>
                <a:latin typeface="AmericanTypewriter Light" pitchFamily="18" charset="0"/>
              </a:rPr>
              <a:t>l</a:t>
            </a:r>
            <a:r>
              <a:rPr lang="en-US" altLang="en-US" sz="4400" dirty="0" smtClean="0">
                <a:solidFill>
                  <a:srgbClr val="FFFFFF"/>
                </a:solidFill>
                <a:latin typeface="AmericanTypewriter Light" pitchFamily="18" charset="0"/>
              </a:rPr>
              <a:t>ate payment of </a:t>
            </a:r>
            <a:r>
              <a:rPr lang="en-US" altLang="en-US" sz="4400" dirty="0">
                <a:solidFill>
                  <a:srgbClr val="FFFFFF"/>
                </a:solidFill>
                <a:latin typeface="AmericanTypewriter Light" pitchFamily="18" charset="0"/>
              </a:rPr>
              <a:t>i</a:t>
            </a:r>
            <a:r>
              <a:rPr lang="en-US" altLang="en-US" sz="4400" dirty="0" smtClean="0">
                <a:solidFill>
                  <a:srgbClr val="FFFFFF"/>
                </a:solidFill>
                <a:latin typeface="AmericanTypewriter Light" pitchFamily="18" charset="0"/>
              </a:rPr>
              <a:t>nsurance </a:t>
            </a:r>
            <a:r>
              <a:rPr lang="en-US" altLang="en-US" sz="4400" dirty="0">
                <a:solidFill>
                  <a:srgbClr val="FFFFFF"/>
                </a:solidFill>
                <a:latin typeface="AmericanTypewriter Light" pitchFamily="18" charset="0"/>
              </a:rPr>
              <a:t>c</a:t>
            </a:r>
            <a:r>
              <a:rPr lang="en-US" altLang="en-US" sz="4400" dirty="0" smtClean="0">
                <a:solidFill>
                  <a:srgbClr val="FFFFFF"/>
                </a:solidFill>
                <a:latin typeface="AmericanTypewriter Light" pitchFamily="18" charset="0"/>
              </a:rPr>
              <a:t>laims </a:t>
            </a:r>
            <a:endParaRPr lang="en-US" altLang="en-US" sz="2800" dirty="0" smtClean="0">
              <a:solidFill>
                <a:srgbClr val="FFFFFF"/>
              </a:solidFill>
              <a:latin typeface="AmericanTypewriter Light" pitchFamily="18" charset="0"/>
            </a:endParaRPr>
          </a:p>
        </p:txBody>
      </p:sp>
      <p:sp>
        <p:nvSpPr>
          <p:cNvPr id="4106" name="Text Box 17"/>
          <p:cNvSpPr txBox="1">
            <a:spLocks noChangeArrowheads="1"/>
          </p:cNvSpPr>
          <p:nvPr/>
        </p:nvSpPr>
        <p:spPr bwMode="auto">
          <a:xfrm>
            <a:off x="685800" y="4902200"/>
            <a:ext cx="320040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lnSpc>
                <a:spcPct val="110000"/>
              </a:lnSpc>
              <a:spcBef>
                <a:spcPct val="50000"/>
              </a:spcBef>
              <a:spcAft>
                <a:spcPct val="0"/>
              </a:spcAft>
              <a:buFontTx/>
              <a:buNone/>
            </a:pPr>
            <a:r>
              <a:rPr lang="en-US" altLang="en-US" sz="1600" dirty="0" smtClean="0">
                <a:solidFill>
                  <a:srgbClr val="FFFFFF"/>
                </a:solidFill>
              </a:rPr>
              <a:t>	</a:t>
            </a:r>
            <a:endParaRPr lang="en-US" altLang="en-US" sz="1600" dirty="0">
              <a:solidFill>
                <a:srgbClr val="FFFFFF"/>
              </a:solidFill>
            </a:endParaRPr>
          </a:p>
        </p:txBody>
      </p:sp>
      <p:sp>
        <p:nvSpPr>
          <p:cNvPr id="4107" name="Text Box 18"/>
          <p:cNvSpPr txBox="1">
            <a:spLocks noChangeArrowheads="1"/>
          </p:cNvSpPr>
          <p:nvPr/>
        </p:nvSpPr>
        <p:spPr bwMode="auto">
          <a:xfrm>
            <a:off x="685800" y="4902200"/>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1600" dirty="0" smtClean="0">
                <a:solidFill>
                  <a:srgbClr val="FFFFFF"/>
                </a:solidFill>
              </a:rPr>
              <a:t>Sarah Trendell-Smyth</a:t>
            </a:r>
          </a:p>
          <a:p>
            <a:pPr eaLnBrk="0" fontAlgn="base" hangingPunct="0">
              <a:spcBef>
                <a:spcPct val="50000"/>
              </a:spcBef>
              <a:spcAft>
                <a:spcPct val="0"/>
              </a:spcAft>
              <a:buFontTx/>
              <a:buNone/>
            </a:pPr>
            <a:r>
              <a:rPr lang="en-US" altLang="en-US" sz="1600" dirty="0" smtClean="0">
                <a:solidFill>
                  <a:srgbClr val="FFFFFF"/>
                </a:solidFill>
              </a:rPr>
              <a:t>Kelly Barnett</a:t>
            </a:r>
            <a:endParaRPr lang="en-US" altLang="en-US" sz="1600" dirty="0">
              <a:solidFill>
                <a:srgbClr val="FFFFFF"/>
              </a:solidFill>
            </a:endParaRPr>
          </a:p>
        </p:txBody>
      </p:sp>
    </p:spTree>
    <p:extLst>
      <p:ext uri="{BB962C8B-B14F-4D97-AF65-F5344CB8AC3E}">
        <p14:creationId xmlns:p14="http://schemas.microsoft.com/office/powerpoint/2010/main" val="2924297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Contracting out</a:t>
            </a:r>
            <a:endParaRPr lang="en-GB" dirty="0"/>
          </a:p>
        </p:txBody>
      </p:sp>
      <p:sp>
        <p:nvSpPr>
          <p:cNvPr id="3" name="Content Placeholder 2"/>
          <p:cNvSpPr>
            <a:spLocks noGrp="1"/>
          </p:cNvSpPr>
          <p:nvPr>
            <p:ph idx="1"/>
          </p:nvPr>
        </p:nvSpPr>
        <p:spPr/>
        <p:txBody>
          <a:bodyPr/>
          <a:lstStyle/>
          <a:p>
            <a:r>
              <a:rPr lang="en-GB" dirty="0" smtClean="0"/>
              <a:t>Contracting out in non-consumer insurance</a:t>
            </a:r>
          </a:p>
          <a:p>
            <a:r>
              <a:rPr lang="en-GB" dirty="0" smtClean="0"/>
              <a:t>Must comply with transparency requirements of s.17 of the Insurance Act 2015</a:t>
            </a:r>
          </a:p>
          <a:p>
            <a:pPr lvl="1"/>
            <a:r>
              <a:rPr lang="en-GB" dirty="0" smtClean="0"/>
              <a:t>Sufficient steps to draw the disadvantageous term to the insured’s attention</a:t>
            </a:r>
          </a:p>
          <a:p>
            <a:pPr lvl="1"/>
            <a:r>
              <a:rPr lang="en-GB" dirty="0" smtClean="0"/>
              <a:t>Disadvantageous term must be clear and unambiguous as to its effect</a:t>
            </a:r>
            <a:endParaRPr lang="en-GB" dirty="0"/>
          </a:p>
          <a:p>
            <a:r>
              <a:rPr lang="en-GB" dirty="0" smtClean="0"/>
              <a:t>Contracting out in respect of deliberate or reckless breaches of the implied term is of no effect</a:t>
            </a:r>
            <a:endParaRPr lang="en-GB" dirty="0"/>
          </a:p>
        </p:txBody>
      </p:sp>
    </p:spTree>
    <p:extLst>
      <p:ext uri="{BB962C8B-B14F-4D97-AF65-F5344CB8AC3E}">
        <p14:creationId xmlns:p14="http://schemas.microsoft.com/office/powerpoint/2010/main" val="3690716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practical considerations</a:t>
            </a:r>
            <a:endParaRPr lang="en-GB" dirty="0"/>
          </a:p>
        </p:txBody>
      </p:sp>
      <p:sp>
        <p:nvSpPr>
          <p:cNvPr id="3" name="Content Placeholder 2"/>
          <p:cNvSpPr>
            <a:spLocks noGrp="1"/>
          </p:cNvSpPr>
          <p:nvPr>
            <p:ph idx="1"/>
          </p:nvPr>
        </p:nvSpPr>
        <p:spPr/>
        <p:txBody>
          <a:bodyPr/>
          <a:lstStyle/>
          <a:p>
            <a:pPr eaLnBrk="1" fontAlgn="auto" hangingPunct="1">
              <a:spcBef>
                <a:spcPts val="0"/>
              </a:spcBef>
              <a:spcAft>
                <a:spcPts val="0"/>
              </a:spcAft>
              <a:buClr>
                <a:srgbClr val="233473"/>
              </a:buClr>
              <a:buSzPct val="100000"/>
              <a:buFont typeface="Courier New" panose="02070309020205020404" pitchFamily="49" charset="0"/>
              <a:buChar char="o"/>
            </a:pPr>
            <a:r>
              <a:rPr lang="en-GB" kern="1200" dirty="0" smtClean="0">
                <a:solidFill>
                  <a:prstClr val="black"/>
                </a:solidFill>
                <a:latin typeface="Arial" panose="020B0604020202020204" pitchFamily="34" charset="0"/>
                <a:cs typeface="Arial" panose="020B0604020202020204" pitchFamily="34" charset="0"/>
              </a:rPr>
              <a:t>Potential for claims for damages for late payment to significantly exceed applicable policy limits</a:t>
            </a:r>
          </a:p>
          <a:p>
            <a:pPr eaLnBrk="1" fontAlgn="auto" hangingPunct="1">
              <a:spcBef>
                <a:spcPts val="0"/>
              </a:spcBef>
              <a:spcAft>
                <a:spcPts val="0"/>
              </a:spcAft>
              <a:buClr>
                <a:srgbClr val="233473"/>
              </a:buClr>
              <a:buSzPct val="100000"/>
              <a:buFont typeface="Courier New" panose="02070309020205020404" pitchFamily="49" charset="0"/>
              <a:buChar char="o"/>
            </a:pPr>
            <a:endParaRPr lang="en-GB" kern="12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buClr>
                <a:srgbClr val="233473"/>
              </a:buClr>
              <a:buSzPct val="100000"/>
              <a:buFont typeface="Courier New" panose="02070309020205020404" pitchFamily="49" charset="0"/>
              <a:buChar char="o"/>
            </a:pPr>
            <a:r>
              <a:rPr lang="en-GB" kern="1200" dirty="0" smtClean="0">
                <a:solidFill>
                  <a:prstClr val="black"/>
                </a:solidFill>
                <a:latin typeface="Arial" panose="020B0604020202020204" pitchFamily="34" charset="0"/>
                <a:cs typeface="Arial" panose="020B0604020202020204" pitchFamily="34" charset="0"/>
              </a:rPr>
              <a:t>Reserving approach</a:t>
            </a:r>
          </a:p>
          <a:p>
            <a:pPr eaLnBrk="1" fontAlgn="auto" hangingPunct="1">
              <a:spcBef>
                <a:spcPts val="0"/>
              </a:spcBef>
              <a:spcAft>
                <a:spcPts val="0"/>
              </a:spcAft>
              <a:buClr>
                <a:srgbClr val="233473"/>
              </a:buClr>
              <a:buSzPct val="100000"/>
              <a:buFont typeface="Courier New" panose="02070309020205020404" pitchFamily="49" charset="0"/>
              <a:buChar char="o"/>
            </a:pPr>
            <a:endParaRPr lang="en-GB" kern="1200" dirty="0">
              <a:solidFill>
                <a:prstClr val="black"/>
              </a:solidFill>
              <a:latin typeface="Arial" panose="020B0604020202020204" pitchFamily="34" charset="0"/>
              <a:cs typeface="Arial" panose="020B0604020202020204" pitchFamily="34" charset="0"/>
            </a:endParaRPr>
          </a:p>
          <a:p>
            <a:pPr lvl="0" eaLnBrk="1" fontAlgn="auto" hangingPunct="1">
              <a:spcBef>
                <a:spcPts val="0"/>
              </a:spcBef>
              <a:spcAft>
                <a:spcPts val="0"/>
              </a:spcAft>
              <a:buClr>
                <a:srgbClr val="233473"/>
              </a:buClr>
              <a:buSzPct val="100000"/>
              <a:buFont typeface="Courier New" panose="02070309020205020404" pitchFamily="49" charset="0"/>
              <a:buChar char="o"/>
            </a:pPr>
            <a:r>
              <a:rPr lang="en-GB" kern="1200" dirty="0">
                <a:solidFill>
                  <a:prstClr val="black"/>
                </a:solidFill>
                <a:latin typeface="Arial" panose="020B0604020202020204" pitchFamily="34" charset="0"/>
                <a:cs typeface="Arial" panose="020B0604020202020204" pitchFamily="34" charset="0"/>
              </a:rPr>
              <a:t>Reinsurance – </a:t>
            </a:r>
            <a:r>
              <a:rPr lang="en-GB" kern="1200" dirty="0" smtClean="0">
                <a:solidFill>
                  <a:prstClr val="black"/>
                </a:solidFill>
                <a:latin typeface="Arial" panose="020B0604020202020204" pitchFamily="34" charset="0"/>
                <a:cs typeface="Arial" panose="020B0604020202020204" pitchFamily="34" charset="0"/>
              </a:rPr>
              <a:t>insurer </a:t>
            </a:r>
            <a:r>
              <a:rPr lang="en-GB" kern="1200" dirty="0">
                <a:solidFill>
                  <a:prstClr val="black"/>
                </a:solidFill>
                <a:latin typeface="Arial" panose="020B0604020202020204" pitchFamily="34" charset="0"/>
                <a:cs typeface="Arial" panose="020B0604020202020204" pitchFamily="34" charset="0"/>
              </a:rPr>
              <a:t>will have no right of recourse against </a:t>
            </a:r>
            <a:r>
              <a:rPr lang="en-GB" kern="1200" dirty="0" smtClean="0">
                <a:solidFill>
                  <a:prstClr val="black"/>
                </a:solidFill>
                <a:latin typeface="Arial" panose="020B0604020202020204" pitchFamily="34" charset="0"/>
                <a:cs typeface="Arial" panose="020B0604020202020204" pitchFamily="34" charset="0"/>
              </a:rPr>
              <a:t>reinsurer </a:t>
            </a:r>
            <a:r>
              <a:rPr lang="en-GB" kern="1200" dirty="0">
                <a:solidFill>
                  <a:prstClr val="black"/>
                </a:solidFill>
                <a:latin typeface="Arial" panose="020B0604020202020204" pitchFamily="34" charset="0"/>
                <a:cs typeface="Arial" panose="020B0604020202020204" pitchFamily="34" charset="0"/>
              </a:rPr>
              <a:t>if it has to pay out under the Act (unless caused by a breach of contract between </a:t>
            </a:r>
            <a:r>
              <a:rPr lang="en-GB" kern="1200" dirty="0" smtClean="0">
                <a:solidFill>
                  <a:prstClr val="black"/>
                </a:solidFill>
                <a:latin typeface="Arial" panose="020B0604020202020204" pitchFamily="34" charset="0"/>
                <a:cs typeface="Arial" panose="020B0604020202020204" pitchFamily="34" charset="0"/>
              </a:rPr>
              <a:t>the reinsurer </a:t>
            </a:r>
            <a:r>
              <a:rPr lang="en-GB" kern="1200" dirty="0">
                <a:solidFill>
                  <a:prstClr val="black"/>
                </a:solidFill>
                <a:latin typeface="Arial" panose="020B0604020202020204" pitchFamily="34" charset="0"/>
                <a:cs typeface="Arial" panose="020B0604020202020204" pitchFamily="34" charset="0"/>
              </a:rPr>
              <a:t>and </a:t>
            </a:r>
            <a:r>
              <a:rPr lang="en-GB" kern="1200" dirty="0" smtClean="0">
                <a:solidFill>
                  <a:prstClr val="black"/>
                </a:solidFill>
                <a:latin typeface="Arial" panose="020B0604020202020204" pitchFamily="34" charset="0"/>
                <a:cs typeface="Arial" panose="020B0604020202020204" pitchFamily="34" charset="0"/>
              </a:rPr>
              <a:t>insurer</a:t>
            </a:r>
            <a:r>
              <a:rPr lang="en-GB" kern="1200" dirty="0">
                <a:solidFill>
                  <a:prstClr val="black"/>
                </a:solidFill>
                <a:latin typeface="Arial" panose="020B0604020202020204" pitchFamily="34" charset="0"/>
                <a:cs typeface="Arial" panose="020B0604020202020204" pitchFamily="34" charset="0"/>
              </a:rPr>
              <a:t>)</a:t>
            </a:r>
          </a:p>
          <a:p>
            <a:pPr marL="285750" indent="-285750" eaLnBrk="1" fontAlgn="auto" hangingPunct="1">
              <a:spcBef>
                <a:spcPts val="0"/>
              </a:spcBef>
              <a:spcAft>
                <a:spcPts val="0"/>
              </a:spcAft>
              <a:buClr>
                <a:srgbClr val="233473"/>
              </a:buClr>
              <a:buSzPct val="100000"/>
              <a:buFont typeface="Arial" charset="0"/>
              <a:buChar char="•"/>
            </a:pPr>
            <a:endParaRPr lang="en-GB" kern="1200" dirty="0">
              <a:solidFill>
                <a:prstClr val="black"/>
              </a:solidFill>
              <a:latin typeface="Arial" panose="020B0604020202020204" pitchFamily="34" charset="0"/>
              <a:cs typeface="Arial" panose="020B0604020202020204" pitchFamily="34" charset="0"/>
            </a:endParaRPr>
          </a:p>
          <a:p>
            <a:pPr marL="285750" lvl="0" indent="-285750" eaLnBrk="1" fontAlgn="auto" hangingPunct="1">
              <a:spcBef>
                <a:spcPts val="0"/>
              </a:spcBef>
              <a:spcAft>
                <a:spcPts val="0"/>
              </a:spcAft>
              <a:buClr>
                <a:srgbClr val="233473"/>
              </a:buClr>
              <a:buSzPct val="100000"/>
              <a:buFont typeface="Arial" charset="0"/>
              <a:buChar char="•"/>
            </a:pPr>
            <a:endParaRPr lang="en-GB" kern="1200" dirty="0" smtClean="0">
              <a:solidFill>
                <a:prstClr val="black"/>
              </a:solidFill>
              <a:latin typeface="Arial" panose="020B0604020202020204" pitchFamily="34" charset="0"/>
              <a:cs typeface="Arial" panose="020B0604020202020204" pitchFamily="34" charset="0"/>
            </a:endParaRPr>
          </a:p>
          <a:p>
            <a:pPr marL="285750" lvl="0" indent="-285750" eaLnBrk="1" fontAlgn="auto" hangingPunct="1">
              <a:spcBef>
                <a:spcPts val="0"/>
              </a:spcBef>
              <a:spcAft>
                <a:spcPts val="0"/>
              </a:spcAft>
              <a:buClr>
                <a:srgbClr val="233473"/>
              </a:buClr>
              <a:buSzPct val="100000"/>
              <a:buFont typeface="Arial" charset="0"/>
              <a:buChar char="•"/>
            </a:pPr>
            <a:endParaRPr lang="en-GB" sz="2400" kern="1200" dirty="0">
              <a:solidFill>
                <a:prstClr val="black"/>
              </a:solidFill>
              <a:latin typeface="Calibri" panose="020F0502020204030204"/>
            </a:endParaRPr>
          </a:p>
          <a:p>
            <a:pPr marL="285750" lvl="0" indent="-285750" eaLnBrk="1" fontAlgn="auto" hangingPunct="1">
              <a:spcBef>
                <a:spcPts val="0"/>
              </a:spcBef>
              <a:spcAft>
                <a:spcPts val="0"/>
              </a:spcAft>
              <a:buClr>
                <a:srgbClr val="233473"/>
              </a:buClr>
              <a:buSzPct val="100000"/>
              <a:buFont typeface="Arial" charset="0"/>
              <a:buChar char="•"/>
            </a:pPr>
            <a:endParaRPr lang="en-GB" sz="2400" kern="1200" dirty="0">
              <a:solidFill>
                <a:prstClr val="black"/>
              </a:solidFill>
              <a:latin typeface="Calibri" panose="020F0502020204030204"/>
            </a:endParaRPr>
          </a:p>
        </p:txBody>
      </p:sp>
    </p:spTree>
    <p:extLst>
      <p:ext uri="{BB962C8B-B14F-4D97-AF65-F5344CB8AC3E}">
        <p14:creationId xmlns:p14="http://schemas.microsoft.com/office/powerpoint/2010/main" val="248743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practical considerations</a:t>
            </a:r>
            <a:endParaRPr lang="en-GB" dirty="0"/>
          </a:p>
        </p:txBody>
      </p:sp>
      <p:sp>
        <p:nvSpPr>
          <p:cNvPr id="3" name="Content Placeholder 2"/>
          <p:cNvSpPr>
            <a:spLocks noGrp="1"/>
          </p:cNvSpPr>
          <p:nvPr>
            <p:ph idx="1"/>
          </p:nvPr>
        </p:nvSpPr>
        <p:spPr/>
        <p:txBody>
          <a:bodyPr/>
          <a:lstStyle/>
          <a:p>
            <a:pPr marL="285750" lvl="0" indent="-285750" eaLnBrk="1" fontAlgn="auto" hangingPunct="1">
              <a:spcBef>
                <a:spcPts val="0"/>
              </a:spcBef>
              <a:spcAft>
                <a:spcPts val="0"/>
              </a:spcAft>
              <a:buClr>
                <a:srgbClr val="233473"/>
              </a:buClr>
              <a:buSzPct val="100000"/>
              <a:buFont typeface="Arial" charset="0"/>
              <a:buChar char="•"/>
            </a:pPr>
            <a:endParaRPr lang="en-GB" sz="2400" kern="1200" dirty="0">
              <a:solidFill>
                <a:prstClr val="black"/>
              </a:solidFill>
              <a:latin typeface="Calibri" panose="020F0502020204030204"/>
            </a:endParaRPr>
          </a:p>
          <a:p>
            <a:pPr lvl="0" eaLnBrk="1" fontAlgn="auto" hangingPunct="1">
              <a:spcBef>
                <a:spcPts val="0"/>
              </a:spcBef>
              <a:spcAft>
                <a:spcPts val="0"/>
              </a:spcAft>
              <a:buClr>
                <a:srgbClr val="233473"/>
              </a:buClr>
              <a:buSzPct val="100000"/>
              <a:buFont typeface="Courier New" panose="02070309020205020404" pitchFamily="49" charset="0"/>
              <a:buChar char="o"/>
            </a:pPr>
            <a:r>
              <a:rPr lang="en-GB" kern="1200" dirty="0">
                <a:solidFill>
                  <a:prstClr val="black"/>
                </a:solidFill>
                <a:latin typeface="Arial" panose="020B0604020202020204" pitchFamily="34" charset="0"/>
                <a:cs typeface="Arial" panose="020B0604020202020204" pitchFamily="34" charset="0"/>
              </a:rPr>
              <a:t>Conflict </a:t>
            </a:r>
            <a:r>
              <a:rPr lang="en-GB" kern="1200" dirty="0" smtClean="0">
                <a:solidFill>
                  <a:prstClr val="black"/>
                </a:solidFill>
                <a:latin typeface="Arial" panose="020B0604020202020204" pitchFamily="34" charset="0"/>
                <a:cs typeface="Arial" panose="020B0604020202020204" pitchFamily="34" charset="0"/>
              </a:rPr>
              <a:t>between lead insurer and following market or primary and excess layers </a:t>
            </a:r>
          </a:p>
          <a:p>
            <a:pPr lvl="0" eaLnBrk="1" fontAlgn="auto" hangingPunct="1">
              <a:spcBef>
                <a:spcPts val="0"/>
              </a:spcBef>
              <a:spcAft>
                <a:spcPts val="0"/>
              </a:spcAft>
              <a:buClr>
                <a:srgbClr val="233473"/>
              </a:buClr>
              <a:buSzPct val="100000"/>
              <a:buFont typeface="Courier New" panose="02070309020205020404" pitchFamily="49" charset="0"/>
              <a:buChar char="o"/>
            </a:pPr>
            <a:endParaRPr lang="en-GB" kern="1200" dirty="0">
              <a:solidFill>
                <a:prstClr val="black"/>
              </a:solidFill>
              <a:latin typeface="Arial" panose="020B0604020202020204" pitchFamily="34" charset="0"/>
              <a:cs typeface="Arial" panose="020B0604020202020204" pitchFamily="34" charset="0"/>
            </a:endParaRPr>
          </a:p>
          <a:p>
            <a:pPr lvl="0" eaLnBrk="1" fontAlgn="auto" hangingPunct="1">
              <a:spcBef>
                <a:spcPts val="0"/>
              </a:spcBef>
              <a:spcAft>
                <a:spcPts val="0"/>
              </a:spcAft>
              <a:buClr>
                <a:srgbClr val="233473"/>
              </a:buClr>
              <a:buSzPct val="100000"/>
              <a:buFont typeface="Courier New" panose="02070309020205020404" pitchFamily="49" charset="0"/>
              <a:buChar char="o"/>
            </a:pPr>
            <a:r>
              <a:rPr lang="en-GB" kern="1200" dirty="0">
                <a:solidFill>
                  <a:prstClr val="black"/>
                </a:solidFill>
                <a:latin typeface="Arial" panose="020B0604020202020204" pitchFamily="34" charset="0"/>
                <a:cs typeface="Arial" panose="020B0604020202020204" pitchFamily="34" charset="0"/>
              </a:rPr>
              <a:t>Liability of third parties:</a:t>
            </a:r>
          </a:p>
          <a:p>
            <a:pPr lvl="0" eaLnBrk="1" fontAlgn="auto" hangingPunct="1">
              <a:spcBef>
                <a:spcPts val="0"/>
              </a:spcBef>
              <a:spcAft>
                <a:spcPts val="0"/>
              </a:spcAft>
              <a:buClr>
                <a:srgbClr val="233473"/>
              </a:buClr>
              <a:buSzPct val="100000"/>
              <a:buFont typeface="Courier New" panose="02070309020205020404" pitchFamily="49" charset="0"/>
              <a:buChar char="o"/>
            </a:pPr>
            <a:endParaRPr lang="en-GB" kern="1200" dirty="0">
              <a:solidFill>
                <a:prstClr val="black"/>
              </a:solidFill>
              <a:latin typeface="Arial" panose="020B0604020202020204" pitchFamily="34" charset="0"/>
              <a:cs typeface="Arial" panose="020B0604020202020204" pitchFamily="34" charset="0"/>
            </a:endParaRPr>
          </a:p>
          <a:p>
            <a:pPr lvl="1" indent="-342900" eaLnBrk="1" fontAlgn="auto" hangingPunct="1">
              <a:spcBef>
                <a:spcPts val="0"/>
              </a:spcBef>
              <a:spcAft>
                <a:spcPts val="0"/>
              </a:spcAft>
              <a:buClr>
                <a:srgbClr val="233473"/>
              </a:buClr>
              <a:buSzPct val="100000"/>
              <a:buFont typeface="Arial" panose="020B0604020202020204" pitchFamily="34" charset="0"/>
              <a:buChar char="•"/>
            </a:pPr>
            <a:r>
              <a:rPr lang="en-GB" sz="2600" kern="1200" dirty="0">
                <a:solidFill>
                  <a:prstClr val="black"/>
                </a:solidFill>
                <a:latin typeface="Arial" panose="020B0604020202020204" pitchFamily="34" charset="0"/>
                <a:cs typeface="Arial" panose="020B0604020202020204" pitchFamily="34" charset="0"/>
              </a:rPr>
              <a:t>Contractual relationships / terms of retainer</a:t>
            </a:r>
          </a:p>
          <a:p>
            <a:pPr lvl="1" indent="-342900" eaLnBrk="1" fontAlgn="auto" hangingPunct="1">
              <a:spcBef>
                <a:spcPts val="0"/>
              </a:spcBef>
              <a:spcAft>
                <a:spcPts val="0"/>
              </a:spcAft>
              <a:buClr>
                <a:srgbClr val="233473"/>
              </a:buClr>
              <a:buSzPct val="100000"/>
              <a:buFont typeface="Arial" panose="020B0604020202020204" pitchFamily="34" charset="0"/>
              <a:buChar char="•"/>
            </a:pPr>
            <a:r>
              <a:rPr lang="en-GB" sz="2600" kern="1200" dirty="0">
                <a:solidFill>
                  <a:prstClr val="black"/>
                </a:solidFill>
                <a:latin typeface="Arial" panose="020B0604020202020204" pitchFamily="34" charset="0"/>
                <a:cs typeface="Arial" panose="020B0604020202020204" pitchFamily="34" charset="0"/>
              </a:rPr>
              <a:t>Pay claims and then pursue third parties?</a:t>
            </a:r>
          </a:p>
          <a:p>
            <a:pPr marL="285750" lvl="0" indent="-285750" eaLnBrk="1" fontAlgn="auto" hangingPunct="1">
              <a:spcBef>
                <a:spcPts val="0"/>
              </a:spcBef>
              <a:spcAft>
                <a:spcPts val="0"/>
              </a:spcAft>
              <a:buClr>
                <a:srgbClr val="233473"/>
              </a:buClr>
              <a:buSzPct val="100000"/>
              <a:buFont typeface="Arial" charset="0"/>
              <a:buChar char="•"/>
            </a:pPr>
            <a:endParaRPr lang="en-GB" sz="2400" kern="1200" dirty="0">
              <a:solidFill>
                <a:prstClr val="black"/>
              </a:solidFill>
              <a:latin typeface="Calibri" panose="020F0502020204030204"/>
            </a:endParaRPr>
          </a:p>
          <a:p>
            <a:endParaRPr lang="en-GB" dirty="0"/>
          </a:p>
        </p:txBody>
      </p:sp>
    </p:spTree>
    <p:extLst>
      <p:ext uri="{BB962C8B-B14F-4D97-AF65-F5344CB8AC3E}">
        <p14:creationId xmlns:p14="http://schemas.microsoft.com/office/powerpoint/2010/main" val="4008584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t>All at sea or plain sailing?</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690688"/>
            <a:ext cx="7560840" cy="4114800"/>
          </a:xfrm>
        </p:spPr>
      </p:pic>
    </p:spTree>
    <p:extLst>
      <p:ext uri="{BB962C8B-B14F-4D97-AF65-F5344CB8AC3E}">
        <p14:creationId xmlns:p14="http://schemas.microsoft.com/office/powerpoint/2010/main" val="1662229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2350" cy="1143000"/>
          </a:xfrm>
        </p:spPr>
        <p:txBody>
          <a:bodyPr/>
          <a:lstStyle/>
          <a:p>
            <a:r>
              <a:rPr lang="en-GB" dirty="0" smtClean="0"/>
              <a:t>All at sea or plain sailing?</a:t>
            </a:r>
            <a:endParaRPr lang="en-GB" dirty="0"/>
          </a:p>
        </p:txBody>
      </p:sp>
      <p:sp>
        <p:nvSpPr>
          <p:cNvPr id="3" name="Content Placeholder 2"/>
          <p:cNvSpPr>
            <a:spLocks noGrp="1"/>
          </p:cNvSpPr>
          <p:nvPr>
            <p:ph idx="1"/>
          </p:nvPr>
        </p:nvSpPr>
        <p:spPr>
          <a:xfrm>
            <a:off x="250825" y="1268760"/>
            <a:ext cx="8642350" cy="4536728"/>
          </a:xfrm>
        </p:spPr>
        <p:txBody>
          <a:bodyPr/>
          <a:lstStyle/>
          <a:p>
            <a:r>
              <a:rPr lang="en-GB" dirty="0" smtClean="0"/>
              <a:t>To get ‘shipshape’ the industry as a whole should be:</a:t>
            </a:r>
          </a:p>
          <a:p>
            <a:pPr lvl="1"/>
            <a:r>
              <a:rPr lang="en-GB" dirty="0" smtClean="0"/>
              <a:t>Updating SLAs with external handlers, loss adjusters and MGAs – making clear the division of responsibilities/timescales for investigations</a:t>
            </a:r>
          </a:p>
          <a:p>
            <a:pPr lvl="1"/>
            <a:r>
              <a:rPr lang="en-GB" dirty="0" smtClean="0"/>
              <a:t>Reviewing agreements with following markets and reinsurers</a:t>
            </a:r>
          </a:p>
          <a:p>
            <a:pPr lvl="1"/>
            <a:r>
              <a:rPr lang="en-GB" dirty="0" smtClean="0"/>
              <a:t>Deciding where possible what is a reasonable time to investigate certain types of claims, and training handlers</a:t>
            </a:r>
          </a:p>
          <a:p>
            <a:pPr lvl="1"/>
            <a:r>
              <a:rPr lang="en-GB" dirty="0" smtClean="0"/>
              <a:t>Identifying the types of claims in your area most likely to give rise to issues</a:t>
            </a:r>
          </a:p>
          <a:p>
            <a:pPr lvl="1"/>
            <a:r>
              <a:rPr lang="en-GB" dirty="0" smtClean="0"/>
              <a:t>Insureds – clear presentation of risk – ‘foreseeability’ </a:t>
            </a:r>
            <a:endParaRPr lang="en-GB" dirty="0"/>
          </a:p>
        </p:txBody>
      </p:sp>
    </p:spTree>
    <p:extLst>
      <p:ext uri="{BB962C8B-B14F-4D97-AF65-F5344CB8AC3E}">
        <p14:creationId xmlns:p14="http://schemas.microsoft.com/office/powerpoint/2010/main" val="4256140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2350" cy="1143000"/>
          </a:xfrm>
        </p:spPr>
        <p:txBody>
          <a:bodyPr/>
          <a:lstStyle/>
          <a:p>
            <a:r>
              <a:rPr lang="en-GB" dirty="0" smtClean="0"/>
              <a:t>All at sea or plain sailing?</a:t>
            </a:r>
            <a:endParaRPr lang="en-GB" dirty="0"/>
          </a:p>
        </p:txBody>
      </p:sp>
      <p:sp>
        <p:nvSpPr>
          <p:cNvPr id="3" name="Content Placeholder 2"/>
          <p:cNvSpPr>
            <a:spLocks noGrp="1"/>
          </p:cNvSpPr>
          <p:nvPr>
            <p:ph idx="1"/>
          </p:nvPr>
        </p:nvSpPr>
        <p:spPr>
          <a:xfrm>
            <a:off x="250825" y="1412776"/>
            <a:ext cx="8642350" cy="4392712"/>
          </a:xfrm>
        </p:spPr>
        <p:txBody>
          <a:bodyPr/>
          <a:lstStyle/>
          <a:p>
            <a:r>
              <a:rPr lang="en-GB" dirty="0" smtClean="0"/>
              <a:t>Thinking through what you can do in terms of practice, procedure and systems to mitigate the potentially unreasonable delays</a:t>
            </a:r>
          </a:p>
          <a:p>
            <a:r>
              <a:rPr lang="en-GB" dirty="0" smtClean="0"/>
              <a:t>Considering your delegated authority arrangements, including whether to have an account in escrow from which external handlers can draw down funds, in order to avoid delays</a:t>
            </a:r>
          </a:p>
          <a:p>
            <a:r>
              <a:rPr lang="en-GB" dirty="0" smtClean="0"/>
              <a:t>Working out how to reserve for such claims</a:t>
            </a:r>
          </a:p>
          <a:p>
            <a:r>
              <a:rPr lang="en-GB" dirty="0" smtClean="0"/>
              <a:t>Policy wordings – caps?</a:t>
            </a:r>
            <a:endParaRPr lang="en-GB" dirty="0"/>
          </a:p>
        </p:txBody>
      </p:sp>
    </p:spTree>
    <p:extLst>
      <p:ext uri="{BB962C8B-B14F-4D97-AF65-F5344CB8AC3E}">
        <p14:creationId xmlns:p14="http://schemas.microsoft.com/office/powerpoint/2010/main" val="1109450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38"/>
            <a:ext cx="9145588"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869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9999"/>
            <a:ext cx="864096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16" y="3267487"/>
            <a:ext cx="8632556" cy="1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725144"/>
            <a:ext cx="8784976"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49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Introduction</a:t>
            </a:r>
          </a:p>
        </p:txBody>
      </p:sp>
      <p:sp>
        <p:nvSpPr>
          <p:cNvPr id="5123" name="Rectangle 3"/>
          <p:cNvSpPr>
            <a:spLocks noGrp="1" noChangeArrowheads="1"/>
          </p:cNvSpPr>
          <p:nvPr>
            <p:ph type="body" idx="1"/>
          </p:nvPr>
        </p:nvSpPr>
        <p:spPr/>
        <p:txBody>
          <a:bodyPr/>
          <a:lstStyle/>
          <a:p>
            <a:pPr eaLnBrk="1" hangingPunct="1">
              <a:defRPr/>
            </a:pPr>
            <a:r>
              <a:rPr lang="en-US" altLang="en-US" dirty="0" smtClean="0"/>
              <a:t>Key dates</a:t>
            </a:r>
          </a:p>
          <a:p>
            <a:pPr eaLnBrk="1" hangingPunct="1">
              <a:defRPr/>
            </a:pPr>
            <a:r>
              <a:rPr lang="en-US" altLang="en-US" dirty="0" smtClean="0"/>
              <a:t>Overview of the reforms</a:t>
            </a:r>
          </a:p>
          <a:p>
            <a:pPr eaLnBrk="1" hangingPunct="1">
              <a:defRPr/>
            </a:pPr>
            <a:r>
              <a:rPr lang="en-US" altLang="en-US" dirty="0" smtClean="0"/>
              <a:t>Reminder of the key aspects of the Insurance Act 2015</a:t>
            </a:r>
          </a:p>
          <a:p>
            <a:pPr eaLnBrk="1" hangingPunct="1">
              <a:defRPr/>
            </a:pPr>
            <a:r>
              <a:rPr lang="en-US" altLang="en-US" dirty="0" smtClean="0"/>
              <a:t>The Enterprise Act 2016/S13A of Insurance Act 2015</a:t>
            </a:r>
          </a:p>
          <a:p>
            <a:pPr eaLnBrk="1" hangingPunct="1">
              <a:defRPr/>
            </a:pPr>
            <a:r>
              <a:rPr lang="en-US" altLang="en-US" dirty="0" smtClean="0"/>
              <a:t>Practical steps and potential issues</a:t>
            </a:r>
          </a:p>
          <a:p>
            <a:pPr eaLnBrk="1" hangingPunct="1">
              <a:defRPr/>
            </a:pPr>
            <a:r>
              <a:rPr lang="en-US" altLang="en-US" dirty="0" smtClean="0"/>
              <a:t>A claim for breach</a:t>
            </a:r>
          </a:p>
          <a:p>
            <a:pPr eaLnBrk="1" hangingPunct="1">
              <a:defRPr/>
            </a:pPr>
            <a:r>
              <a:rPr lang="en-US" altLang="en-US" dirty="0" smtClean="0"/>
              <a:t>Contracting out</a:t>
            </a:r>
          </a:p>
          <a:p>
            <a:pPr eaLnBrk="1" hangingPunct="1">
              <a:defRPr/>
            </a:pPr>
            <a:r>
              <a:rPr lang="en-US" altLang="en-US" dirty="0" smtClean="0"/>
              <a:t>Other practical considerations</a:t>
            </a:r>
          </a:p>
          <a:p>
            <a:pPr marL="0" indent="0" eaLnBrk="1" hangingPunct="1">
              <a:buNone/>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a:p>
          <a:p>
            <a:pPr eaLnBrk="1" hangingPunct="1">
              <a:defRPr/>
            </a:pPr>
            <a:endParaRPr lang="en-US" altLang="en-US" dirty="0" smtClean="0"/>
          </a:p>
          <a:p>
            <a:pPr eaLnBrk="1" hangingPunct="1">
              <a:defRPr/>
            </a:pPr>
            <a:endParaRPr lang="en-US" altLang="en-US" dirty="0"/>
          </a:p>
          <a:p>
            <a:pPr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1166328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dates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0974563"/>
              </p:ext>
            </p:extLst>
          </p:nvPr>
        </p:nvGraphicFramePr>
        <p:xfrm>
          <a:off x="250825" y="1690688"/>
          <a:ext cx="864235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039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dirty="0" smtClean="0"/>
              <a:t>A change of tack</a:t>
            </a:r>
          </a:p>
        </p:txBody>
      </p:sp>
      <p:sp>
        <p:nvSpPr>
          <p:cNvPr id="2" name="Content Placeholder 1"/>
          <p:cNvSpPr>
            <a:spLocks noGrp="1"/>
          </p:cNvSpPr>
          <p:nvPr>
            <p:ph sz="half" idx="2"/>
          </p:nvPr>
        </p:nvSpPr>
        <p:spPr/>
        <p:txBody>
          <a:bodyPr/>
          <a:lstStyle/>
          <a:p>
            <a:r>
              <a:rPr lang="en-GB" sz="2600" dirty="0" smtClean="0"/>
              <a:t>Fundamental reform</a:t>
            </a:r>
          </a:p>
          <a:p>
            <a:r>
              <a:rPr lang="en-GB" sz="2600" dirty="0" smtClean="0"/>
              <a:t>Redressing the perceived imbalance between insurer and insured</a:t>
            </a:r>
          </a:p>
          <a:p>
            <a:r>
              <a:rPr lang="en-GB" sz="2600" dirty="0" smtClean="0"/>
              <a:t>Alignment with other jurisdictions – </a:t>
            </a:r>
            <a:r>
              <a:rPr lang="en-GB" sz="2600" i="1" dirty="0" smtClean="0"/>
              <a:t>“damages on damages”</a:t>
            </a:r>
            <a:endParaRPr lang="en-GB" sz="2600"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2067" y="1690688"/>
            <a:ext cx="2742490" cy="4114800"/>
          </a:xfrm>
        </p:spPr>
      </p:pic>
    </p:spTree>
    <p:extLst>
      <p:ext uri="{BB962C8B-B14F-4D97-AF65-F5344CB8AC3E}">
        <p14:creationId xmlns:p14="http://schemas.microsoft.com/office/powerpoint/2010/main" val="34814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change of Tack</a:t>
            </a:r>
            <a:endParaRPr lang="en-GB" dirty="0"/>
          </a:p>
        </p:txBody>
      </p:sp>
      <p:sp>
        <p:nvSpPr>
          <p:cNvPr id="3" name="Content Placeholder 2"/>
          <p:cNvSpPr>
            <a:spLocks noGrp="1"/>
          </p:cNvSpPr>
          <p:nvPr>
            <p:ph sz="half" idx="1"/>
          </p:nvPr>
        </p:nvSpPr>
        <p:spPr>
          <a:xfrm>
            <a:off x="467544" y="1556792"/>
            <a:ext cx="8137599" cy="4032672"/>
          </a:xfrm>
        </p:spPr>
        <p:txBody>
          <a:bodyPr/>
          <a:lstStyle/>
          <a:p>
            <a:r>
              <a:rPr lang="en-GB" dirty="0" smtClean="0"/>
              <a:t>Secretary </a:t>
            </a:r>
            <a:r>
              <a:rPr lang="en-GB" dirty="0"/>
              <a:t>of State for Business </a:t>
            </a:r>
            <a:r>
              <a:rPr lang="en-GB" dirty="0" err="1"/>
              <a:t>Sajid</a:t>
            </a:r>
            <a:r>
              <a:rPr lang="en-GB" dirty="0"/>
              <a:t> </a:t>
            </a:r>
            <a:r>
              <a:rPr lang="en-GB" dirty="0" err="1"/>
              <a:t>Javid</a:t>
            </a:r>
            <a:r>
              <a:rPr lang="en-GB" dirty="0"/>
              <a:t> in his oral statement to </a:t>
            </a:r>
            <a:r>
              <a:rPr lang="en-GB" dirty="0" smtClean="0"/>
              <a:t>Parliament</a:t>
            </a:r>
            <a:endParaRPr lang="en-GB" dirty="0"/>
          </a:p>
          <a:p>
            <a:r>
              <a:rPr lang="en-GB" dirty="0" smtClean="0"/>
              <a:t> </a:t>
            </a:r>
            <a:r>
              <a:rPr lang="en-GB" dirty="0"/>
              <a:t>“</a:t>
            </a:r>
            <a:r>
              <a:rPr lang="en-GB" i="1" dirty="0"/>
              <a:t>As we’ve seen all </a:t>
            </a:r>
            <a:r>
              <a:rPr lang="en-GB" i="1" dirty="0" smtClean="0"/>
              <a:t>too </a:t>
            </a:r>
            <a:r>
              <a:rPr lang="en-GB" i="1" dirty="0"/>
              <a:t>graphically with the recent flooding, its absolutely vital that insurance companies pay out quickly….unnecessary delays by insurers can spell the end for small businesses, hitting employees, suppliers and the wider community and economy</a:t>
            </a:r>
            <a:r>
              <a:rPr lang="en-GB" dirty="0"/>
              <a:t>. </a:t>
            </a:r>
          </a:p>
        </p:txBody>
      </p:sp>
      <p:sp>
        <p:nvSpPr>
          <p:cNvPr id="4" name="Content Placeholder 3"/>
          <p:cNvSpPr>
            <a:spLocks noGrp="1"/>
          </p:cNvSpPr>
          <p:nvPr>
            <p:ph sz="half" idx="2"/>
          </p:nvPr>
        </p:nvSpPr>
        <p:spPr>
          <a:xfrm flipH="1">
            <a:off x="8893175" y="1340768"/>
            <a:ext cx="250825" cy="4464720"/>
          </a:xfrm>
        </p:spPr>
        <p:txBody>
          <a:bodyPr/>
          <a:lstStyle/>
          <a:p>
            <a:endParaRPr lang="en-GB"/>
          </a:p>
        </p:txBody>
      </p:sp>
    </p:spTree>
    <p:extLst>
      <p:ext uri="{BB962C8B-B14F-4D97-AF65-F5344CB8AC3E}">
        <p14:creationId xmlns:p14="http://schemas.microsoft.com/office/powerpoint/2010/main" val="163983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smtClean="0"/>
              <a:t>Overview: Enterprise Act 2016</a:t>
            </a:r>
          </a:p>
        </p:txBody>
      </p:sp>
      <p:sp>
        <p:nvSpPr>
          <p:cNvPr id="7171" name="Content Placeholder 2"/>
          <p:cNvSpPr>
            <a:spLocks noGrp="1"/>
          </p:cNvSpPr>
          <p:nvPr>
            <p:ph idx="1"/>
          </p:nvPr>
        </p:nvSpPr>
        <p:spPr/>
        <p:txBody>
          <a:bodyPr/>
          <a:lstStyle/>
          <a:p>
            <a:r>
              <a:rPr lang="en-GB" sz="2400" dirty="0"/>
              <a:t>Introduces two key concepts </a:t>
            </a:r>
            <a:r>
              <a:rPr lang="en-GB" sz="2400" dirty="0" smtClean="0"/>
              <a:t>(now s13A </a:t>
            </a:r>
            <a:r>
              <a:rPr lang="en-GB" sz="2400" dirty="0"/>
              <a:t>of Insurance Act):</a:t>
            </a:r>
          </a:p>
          <a:p>
            <a:pPr lvl="1"/>
            <a:r>
              <a:rPr lang="en-GB" sz="2200" dirty="0"/>
              <a:t>That an insurer must pay claims within a reasonable period of time; and </a:t>
            </a:r>
          </a:p>
          <a:p>
            <a:pPr lvl="1"/>
            <a:r>
              <a:rPr lang="en-GB" sz="2200" dirty="0"/>
              <a:t>A failure to pay claims within a reasonable period of time will entitle the insured to claim damages for losses suffered as a result of that failure</a:t>
            </a:r>
          </a:p>
          <a:p>
            <a:r>
              <a:rPr lang="en-GB" sz="2400" dirty="0"/>
              <a:t>Implied into all insurance contracts unless contracted out (non-consumer contracts only) from 4 May 2017</a:t>
            </a:r>
          </a:p>
          <a:p>
            <a:r>
              <a:rPr lang="en-GB" sz="2400" dirty="0"/>
              <a:t>Between insurer and its policy holder only – not third parties</a:t>
            </a:r>
          </a:p>
          <a:p>
            <a:pPr>
              <a:defRPr/>
            </a:pPr>
            <a:endParaRPr lang="en-US" altLang="en-US" sz="2400" dirty="0" smtClean="0"/>
          </a:p>
        </p:txBody>
      </p:sp>
    </p:spTree>
    <p:extLst>
      <p:ext uri="{BB962C8B-B14F-4D97-AF65-F5344CB8AC3E}">
        <p14:creationId xmlns:p14="http://schemas.microsoft.com/office/powerpoint/2010/main" val="2498067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Enterprise Act 2016</a:t>
            </a:r>
            <a:endParaRPr lang="en-GB" dirty="0"/>
          </a:p>
        </p:txBody>
      </p:sp>
      <p:sp>
        <p:nvSpPr>
          <p:cNvPr id="3" name="Content Placeholder 2"/>
          <p:cNvSpPr>
            <a:spLocks noGrp="1"/>
          </p:cNvSpPr>
          <p:nvPr>
            <p:ph idx="1"/>
          </p:nvPr>
        </p:nvSpPr>
        <p:spPr/>
        <p:txBody>
          <a:bodyPr/>
          <a:lstStyle/>
          <a:p>
            <a:r>
              <a:rPr lang="en-GB" sz="2400" dirty="0" smtClean="0"/>
              <a:t>Insurers (and appointed claims handlers/loss adjusters) </a:t>
            </a:r>
            <a:r>
              <a:rPr lang="en-GB" sz="2400" dirty="0"/>
              <a:t>will </a:t>
            </a:r>
            <a:r>
              <a:rPr lang="en-GB" sz="2400" dirty="0" smtClean="0"/>
              <a:t>have </a:t>
            </a:r>
            <a:r>
              <a:rPr lang="en-GB" sz="2400" dirty="0"/>
              <a:t>a reasonable time to investigate </a:t>
            </a:r>
            <a:r>
              <a:rPr lang="en-GB" sz="2400" dirty="0" smtClean="0"/>
              <a:t>and assess a claim</a:t>
            </a:r>
          </a:p>
          <a:p>
            <a:r>
              <a:rPr lang="en-GB" sz="2400" dirty="0"/>
              <a:t>What is </a:t>
            </a:r>
            <a:r>
              <a:rPr lang="en-GB" sz="2400" i="1" dirty="0"/>
              <a:t>“reasonable” </a:t>
            </a:r>
            <a:r>
              <a:rPr lang="en-GB" sz="2400" dirty="0"/>
              <a:t>will depend on all the relevant circumstances</a:t>
            </a:r>
          </a:p>
          <a:p>
            <a:r>
              <a:rPr lang="en-GB" sz="2400" dirty="0"/>
              <a:t>Factors to take into account may include:</a:t>
            </a:r>
          </a:p>
          <a:p>
            <a:pPr lvl="1"/>
            <a:r>
              <a:rPr lang="en-GB" dirty="0"/>
              <a:t>The type of insurance</a:t>
            </a:r>
          </a:p>
          <a:p>
            <a:pPr lvl="1"/>
            <a:r>
              <a:rPr lang="en-GB" dirty="0"/>
              <a:t>The size and complexity of the claim</a:t>
            </a:r>
          </a:p>
          <a:p>
            <a:pPr lvl="1"/>
            <a:r>
              <a:rPr lang="en-GB" dirty="0"/>
              <a:t>Compliance with any relevant statutory or regulatory rules or guidance</a:t>
            </a:r>
          </a:p>
          <a:p>
            <a:pPr lvl="1"/>
            <a:r>
              <a:rPr lang="en-GB" dirty="0"/>
              <a:t>Factors outside </a:t>
            </a:r>
            <a:r>
              <a:rPr lang="en-GB" dirty="0" smtClean="0"/>
              <a:t>of the </a:t>
            </a:r>
            <a:r>
              <a:rPr lang="en-GB" dirty="0"/>
              <a:t>insurer’s control</a:t>
            </a:r>
          </a:p>
          <a:p>
            <a:endParaRPr lang="en-GB" dirty="0"/>
          </a:p>
          <a:p>
            <a:endParaRPr lang="en-GB" dirty="0"/>
          </a:p>
        </p:txBody>
      </p:sp>
    </p:spTree>
    <p:extLst>
      <p:ext uri="{BB962C8B-B14F-4D97-AF65-F5344CB8AC3E}">
        <p14:creationId xmlns:p14="http://schemas.microsoft.com/office/powerpoint/2010/main" val="3895316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Enterprise Act 2016</a:t>
            </a:r>
            <a:endParaRPr lang="en-GB" dirty="0"/>
          </a:p>
        </p:txBody>
      </p:sp>
      <p:sp>
        <p:nvSpPr>
          <p:cNvPr id="3" name="Content Placeholder 2"/>
          <p:cNvSpPr>
            <a:spLocks noGrp="1"/>
          </p:cNvSpPr>
          <p:nvPr>
            <p:ph idx="1"/>
          </p:nvPr>
        </p:nvSpPr>
        <p:spPr/>
        <p:txBody>
          <a:bodyPr/>
          <a:lstStyle/>
          <a:p>
            <a:r>
              <a:rPr lang="en-GB" sz="2400" dirty="0"/>
              <a:t>Coverage - reasonable grounds for dispute</a:t>
            </a:r>
          </a:p>
          <a:p>
            <a:r>
              <a:rPr lang="en-GB" sz="2400" dirty="0"/>
              <a:t>No breach for failing to pay the claim (or the affected part of it) while the coverage dispute is </a:t>
            </a:r>
            <a:r>
              <a:rPr lang="en-GB" sz="2400" dirty="0" smtClean="0"/>
              <a:t>continuing; </a:t>
            </a:r>
            <a:endParaRPr lang="en-GB" sz="2400" dirty="0"/>
          </a:p>
          <a:p>
            <a:r>
              <a:rPr lang="en-GB" sz="2400" dirty="0" smtClean="0"/>
              <a:t>But:</a:t>
            </a:r>
            <a:endParaRPr lang="en-GB" sz="2400" dirty="0"/>
          </a:p>
          <a:p>
            <a:r>
              <a:rPr lang="en-GB" sz="2400" dirty="0"/>
              <a:t>The conduct of the insurer (and therefore its handlers/adjusters) in handling the claim may be a relevant factor in deciding whether that term was breached</a:t>
            </a:r>
          </a:p>
          <a:p>
            <a:r>
              <a:rPr lang="en-GB" sz="2400" dirty="0"/>
              <a:t>Need to manage policyholder expectations</a:t>
            </a:r>
          </a:p>
          <a:p>
            <a:r>
              <a:rPr lang="en-GB" sz="2400" dirty="0"/>
              <a:t>Fraud trigger needs to be justifiable – </a:t>
            </a:r>
            <a:r>
              <a:rPr lang="en-GB" sz="2400" dirty="0" smtClean="0"/>
              <a:t>insurers</a:t>
            </a:r>
            <a:r>
              <a:rPr lang="en-GB" sz="2400" dirty="0"/>
              <a:t>’ responsibility</a:t>
            </a:r>
          </a:p>
        </p:txBody>
      </p:sp>
    </p:spTree>
    <p:extLst>
      <p:ext uri="{BB962C8B-B14F-4D97-AF65-F5344CB8AC3E}">
        <p14:creationId xmlns:p14="http://schemas.microsoft.com/office/powerpoint/2010/main" val="3441940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_1_2012">
  <a:themeElements>
    <a:clrScheme name="Powerpoint - arial (external u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mericanTypewriter Ligh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Powerpoint - arial (external u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 arial (external u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 arial (external u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 arial (external u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 arial (external u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 arial (external u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 arial (external us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 arial (external u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 arial (external u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 arial (external u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 arial (external u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 arial (external u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3154</TotalTime>
  <Words>1196</Words>
  <Application>Microsoft Office PowerPoint</Application>
  <PresentationFormat>On-screen Show (4:3)</PresentationFormat>
  <Paragraphs>179</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Blank Presentation</vt:lpstr>
      <vt:lpstr>mr_1_2012</vt:lpstr>
      <vt:lpstr>PowerPoint Presentation</vt:lpstr>
      <vt:lpstr>PowerPoint Presentation</vt:lpstr>
      <vt:lpstr>Introduction</vt:lpstr>
      <vt:lpstr>Key dates</vt:lpstr>
      <vt:lpstr>A change of tack</vt:lpstr>
      <vt:lpstr>A change of Tack</vt:lpstr>
      <vt:lpstr>Overview: Enterprise Act 2016</vt:lpstr>
      <vt:lpstr>Overview: Enterprise Act 2016</vt:lpstr>
      <vt:lpstr>Overview: Enterprise Act 2016</vt:lpstr>
      <vt:lpstr>Unchartered waters?</vt:lpstr>
      <vt:lpstr>Unchartered Waters?</vt:lpstr>
      <vt:lpstr>First and third party claims</vt:lpstr>
      <vt:lpstr>Navigation tips</vt:lpstr>
      <vt:lpstr>Navigation tips</vt:lpstr>
      <vt:lpstr>Navigation tips</vt:lpstr>
      <vt:lpstr>Settlement</vt:lpstr>
      <vt:lpstr>Impact: when a claim is made</vt:lpstr>
      <vt:lpstr>Defence considerations</vt:lpstr>
      <vt:lpstr>Damages</vt:lpstr>
      <vt:lpstr>Contracting out</vt:lpstr>
      <vt:lpstr>Other practical considerations</vt:lpstr>
      <vt:lpstr>Other practical considerations</vt:lpstr>
      <vt:lpstr>All at sea or plain sailing?</vt:lpstr>
      <vt:lpstr>All at sea or plain sailing?</vt:lpstr>
      <vt:lpstr>All at sea or plain sailing?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AMS Limited</dc:creator>
  <cp:lastModifiedBy>AMS Limited</cp:lastModifiedBy>
  <cp:revision>54</cp:revision>
  <cp:lastPrinted>2017-03-28T08:38:58Z</cp:lastPrinted>
  <dcterms:modified xsi:type="dcterms:W3CDTF">2018-01-09T12:07:52Z</dcterms:modified>
</cp:coreProperties>
</file>