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4234" r:id="rId1"/>
  </p:sldMasterIdLst>
  <p:notesMasterIdLst>
    <p:notesMasterId r:id="rId159"/>
  </p:notesMasterIdLst>
  <p:handoutMasterIdLst>
    <p:handoutMasterId r:id="rId160"/>
  </p:handoutMasterIdLst>
  <p:sldIdLst>
    <p:sldId id="917" r:id="rId2"/>
    <p:sldId id="472" r:id="rId3"/>
    <p:sldId id="1045" r:id="rId4"/>
    <p:sldId id="919" r:id="rId5"/>
    <p:sldId id="960" r:id="rId6"/>
    <p:sldId id="968" r:id="rId7"/>
    <p:sldId id="1046" r:id="rId8"/>
    <p:sldId id="1044" r:id="rId9"/>
    <p:sldId id="1043" r:id="rId10"/>
    <p:sldId id="943" r:id="rId11"/>
    <p:sldId id="918" r:id="rId12"/>
    <p:sldId id="1033" r:id="rId13"/>
    <p:sldId id="948" r:id="rId14"/>
    <p:sldId id="949" r:id="rId15"/>
    <p:sldId id="950" r:id="rId16"/>
    <p:sldId id="1034" r:id="rId17"/>
    <p:sldId id="1026" r:id="rId18"/>
    <p:sldId id="1025" r:id="rId19"/>
    <p:sldId id="989" r:id="rId20"/>
    <p:sldId id="1027" r:id="rId21"/>
    <p:sldId id="1028" r:id="rId22"/>
    <p:sldId id="1031" r:id="rId23"/>
    <p:sldId id="982" r:id="rId24"/>
    <p:sldId id="999" r:id="rId25"/>
    <p:sldId id="984" r:id="rId26"/>
    <p:sldId id="985" r:id="rId27"/>
    <p:sldId id="986" r:id="rId28"/>
    <p:sldId id="987" r:id="rId29"/>
    <p:sldId id="988" r:id="rId30"/>
    <p:sldId id="1035" r:id="rId31"/>
    <p:sldId id="1004" r:id="rId32"/>
    <p:sldId id="1002" r:id="rId33"/>
    <p:sldId id="1055" r:id="rId34"/>
    <p:sldId id="1056" r:id="rId35"/>
    <p:sldId id="1050" r:id="rId36"/>
    <p:sldId id="1003" r:id="rId37"/>
    <p:sldId id="1049" r:id="rId38"/>
    <p:sldId id="1005" r:id="rId39"/>
    <p:sldId id="1007" r:id="rId40"/>
    <p:sldId id="1008" r:id="rId41"/>
    <p:sldId id="1075" r:id="rId42"/>
    <p:sldId id="1076" r:id="rId43"/>
    <p:sldId id="1065" r:id="rId44"/>
    <p:sldId id="1072" r:id="rId45"/>
    <p:sldId id="1073" r:id="rId46"/>
    <p:sldId id="1074" r:id="rId47"/>
    <p:sldId id="1036" r:id="rId48"/>
    <p:sldId id="924" r:id="rId49"/>
    <p:sldId id="992" r:id="rId50"/>
    <p:sldId id="952" r:id="rId51"/>
    <p:sldId id="1051" r:id="rId52"/>
    <p:sldId id="990" r:id="rId53"/>
    <p:sldId id="1020" r:id="rId54"/>
    <p:sldId id="991" r:id="rId55"/>
    <p:sldId id="1064" r:id="rId56"/>
    <p:sldId id="1063" r:id="rId57"/>
    <p:sldId id="1066" r:id="rId58"/>
    <p:sldId id="993" r:id="rId59"/>
    <p:sldId id="953" r:id="rId60"/>
    <p:sldId id="963" r:id="rId61"/>
    <p:sldId id="964" r:id="rId62"/>
    <p:sldId id="965" r:id="rId63"/>
    <p:sldId id="966" r:id="rId64"/>
    <p:sldId id="1067" r:id="rId65"/>
    <p:sldId id="994" r:id="rId66"/>
    <p:sldId id="954" r:id="rId67"/>
    <p:sldId id="995" r:id="rId68"/>
    <p:sldId id="967" r:id="rId69"/>
    <p:sldId id="971" r:id="rId70"/>
    <p:sldId id="970" r:id="rId71"/>
    <p:sldId id="969" r:id="rId72"/>
    <p:sldId id="1068" r:id="rId73"/>
    <p:sldId id="996" r:id="rId74"/>
    <p:sldId id="956" r:id="rId75"/>
    <p:sldId id="972" r:id="rId76"/>
    <p:sldId id="997" r:id="rId77"/>
    <p:sldId id="973" r:id="rId78"/>
    <p:sldId id="957" r:id="rId79"/>
    <p:sldId id="974" r:id="rId80"/>
    <p:sldId id="975" r:id="rId81"/>
    <p:sldId id="976" r:id="rId82"/>
    <p:sldId id="977" r:id="rId83"/>
    <p:sldId id="978" r:id="rId84"/>
    <p:sldId id="1069" r:id="rId85"/>
    <p:sldId id="998" r:id="rId86"/>
    <p:sldId id="979" r:id="rId87"/>
    <p:sldId id="958" r:id="rId88"/>
    <p:sldId id="980" r:id="rId89"/>
    <p:sldId id="961" r:id="rId90"/>
    <p:sldId id="1011" r:id="rId91"/>
    <p:sldId id="1012" r:id="rId92"/>
    <p:sldId id="1013" r:id="rId93"/>
    <p:sldId id="1070" r:id="rId94"/>
    <p:sldId id="1040" r:id="rId95"/>
    <p:sldId id="921" r:id="rId96"/>
    <p:sldId id="1052" r:id="rId97"/>
    <p:sldId id="1054" r:id="rId98"/>
    <p:sldId id="925" r:id="rId99"/>
    <p:sldId id="926" r:id="rId100"/>
    <p:sldId id="1057" r:id="rId101"/>
    <p:sldId id="1062" r:id="rId102"/>
    <p:sldId id="1058" r:id="rId103"/>
    <p:sldId id="1059" r:id="rId104"/>
    <p:sldId id="1060" r:id="rId105"/>
    <p:sldId id="1061" r:id="rId106"/>
    <p:sldId id="1018" r:id="rId107"/>
    <p:sldId id="1019" r:id="rId108"/>
    <p:sldId id="1014" r:id="rId109"/>
    <p:sldId id="1016" r:id="rId110"/>
    <p:sldId id="1015" r:id="rId111"/>
    <p:sldId id="1017" r:id="rId112"/>
    <p:sldId id="1041" r:id="rId113"/>
    <p:sldId id="927" r:id="rId114"/>
    <p:sldId id="928" r:id="rId115"/>
    <p:sldId id="1037" r:id="rId116"/>
    <p:sldId id="1030" r:id="rId117"/>
    <p:sldId id="1021" r:id="rId118"/>
    <p:sldId id="1029" r:id="rId119"/>
    <p:sldId id="1039" r:id="rId120"/>
    <p:sldId id="1038" r:id="rId121"/>
    <p:sldId id="929" r:id="rId122"/>
    <p:sldId id="934" r:id="rId123"/>
    <p:sldId id="935" r:id="rId124"/>
    <p:sldId id="936" r:id="rId125"/>
    <p:sldId id="937" r:id="rId126"/>
    <p:sldId id="938" r:id="rId127"/>
    <p:sldId id="939" r:id="rId128"/>
    <p:sldId id="940" r:id="rId129"/>
    <p:sldId id="941" r:id="rId130"/>
    <p:sldId id="942" r:id="rId131"/>
    <p:sldId id="1047" r:id="rId132"/>
    <p:sldId id="1048" r:id="rId133"/>
    <p:sldId id="799" r:id="rId134"/>
    <p:sldId id="624" r:id="rId135"/>
    <p:sldId id="419" r:id="rId136"/>
    <p:sldId id="625" r:id="rId137"/>
    <p:sldId id="635" r:id="rId138"/>
    <p:sldId id="633" r:id="rId139"/>
    <p:sldId id="634" r:id="rId140"/>
    <p:sldId id="636" r:id="rId141"/>
    <p:sldId id="637" r:id="rId142"/>
    <p:sldId id="638" r:id="rId143"/>
    <p:sldId id="640" r:id="rId144"/>
    <p:sldId id="639" r:id="rId145"/>
    <p:sldId id="651" r:id="rId146"/>
    <p:sldId id="802" r:id="rId147"/>
    <p:sldId id="803" r:id="rId148"/>
    <p:sldId id="1042" r:id="rId149"/>
    <p:sldId id="805" r:id="rId150"/>
    <p:sldId id="806" r:id="rId151"/>
    <p:sldId id="807" r:id="rId152"/>
    <p:sldId id="808" r:id="rId153"/>
    <p:sldId id="809" r:id="rId154"/>
    <p:sldId id="810" r:id="rId155"/>
    <p:sldId id="1071" r:id="rId156"/>
    <p:sldId id="670" r:id="rId157"/>
    <p:sldId id="916" r:id="rId158"/>
  </p:sldIdLst>
  <p:sldSz cx="9144000" cy="6858000" type="screen4x3"/>
  <p:notesSz cx="6858000" cy="9874250"/>
  <p:defaultTextStyle>
    <a:defPPr>
      <a:defRPr lang="en-US"/>
    </a:defPPr>
    <a:lvl1pPr algn="l" rtl="0" fontAlgn="base">
      <a:spcBef>
        <a:spcPct val="0"/>
      </a:spcBef>
      <a:spcAft>
        <a:spcPct val="0"/>
      </a:spcAft>
      <a:defRPr sz="2400" kern="1200">
        <a:solidFill>
          <a:schemeClr val="tx1"/>
        </a:solidFill>
        <a:latin typeface="Arial" charset="0"/>
        <a:ea typeface="MS PGothic" pitchFamily="34" charset="-128"/>
        <a:cs typeface="Arial" charset="0"/>
      </a:defRPr>
    </a:lvl1pPr>
    <a:lvl2pPr marL="457200" algn="l" rtl="0" fontAlgn="base">
      <a:spcBef>
        <a:spcPct val="0"/>
      </a:spcBef>
      <a:spcAft>
        <a:spcPct val="0"/>
      </a:spcAft>
      <a:defRPr sz="2400" kern="1200">
        <a:solidFill>
          <a:schemeClr val="tx1"/>
        </a:solidFill>
        <a:latin typeface="Arial" charset="0"/>
        <a:ea typeface="MS PGothic" pitchFamily="34" charset="-128"/>
        <a:cs typeface="Arial" charset="0"/>
      </a:defRPr>
    </a:lvl2pPr>
    <a:lvl3pPr marL="914400" algn="l" rtl="0" fontAlgn="base">
      <a:spcBef>
        <a:spcPct val="0"/>
      </a:spcBef>
      <a:spcAft>
        <a:spcPct val="0"/>
      </a:spcAft>
      <a:defRPr sz="2400" kern="1200">
        <a:solidFill>
          <a:schemeClr val="tx1"/>
        </a:solidFill>
        <a:latin typeface="Arial" charset="0"/>
        <a:ea typeface="MS PGothic" pitchFamily="34" charset="-128"/>
        <a:cs typeface="Arial" charset="0"/>
      </a:defRPr>
    </a:lvl3pPr>
    <a:lvl4pPr marL="1371600" algn="l" rtl="0" fontAlgn="base">
      <a:spcBef>
        <a:spcPct val="0"/>
      </a:spcBef>
      <a:spcAft>
        <a:spcPct val="0"/>
      </a:spcAft>
      <a:defRPr sz="2400" kern="1200">
        <a:solidFill>
          <a:schemeClr val="tx1"/>
        </a:solidFill>
        <a:latin typeface="Arial" charset="0"/>
        <a:ea typeface="MS PGothic" pitchFamily="34" charset="-128"/>
        <a:cs typeface="Arial" charset="0"/>
      </a:defRPr>
    </a:lvl4pPr>
    <a:lvl5pPr marL="1828800" algn="l" rtl="0" fontAlgn="base">
      <a:spcBef>
        <a:spcPct val="0"/>
      </a:spcBef>
      <a:spcAft>
        <a:spcPct val="0"/>
      </a:spcAft>
      <a:defRPr sz="2400" kern="1200">
        <a:solidFill>
          <a:schemeClr val="tx1"/>
        </a:solidFill>
        <a:latin typeface="Arial" charset="0"/>
        <a:ea typeface="MS PGothic" pitchFamily="34" charset="-128"/>
        <a:cs typeface="Arial" charset="0"/>
      </a:defRPr>
    </a:lvl5pPr>
    <a:lvl6pPr marL="2286000" algn="l" defTabSz="914400" rtl="0" eaLnBrk="1" latinLnBrk="0" hangingPunct="1">
      <a:defRPr sz="2400" kern="1200">
        <a:solidFill>
          <a:schemeClr val="tx1"/>
        </a:solidFill>
        <a:latin typeface="Arial" charset="0"/>
        <a:ea typeface="MS PGothic" pitchFamily="34" charset="-128"/>
        <a:cs typeface="Arial" charset="0"/>
      </a:defRPr>
    </a:lvl6pPr>
    <a:lvl7pPr marL="2743200" algn="l" defTabSz="914400" rtl="0" eaLnBrk="1" latinLnBrk="0" hangingPunct="1">
      <a:defRPr sz="2400" kern="1200">
        <a:solidFill>
          <a:schemeClr val="tx1"/>
        </a:solidFill>
        <a:latin typeface="Arial" charset="0"/>
        <a:ea typeface="MS PGothic" pitchFamily="34" charset="-128"/>
        <a:cs typeface="Arial" charset="0"/>
      </a:defRPr>
    </a:lvl7pPr>
    <a:lvl8pPr marL="3200400" algn="l" defTabSz="914400" rtl="0" eaLnBrk="1" latinLnBrk="0" hangingPunct="1">
      <a:defRPr sz="2400" kern="1200">
        <a:solidFill>
          <a:schemeClr val="tx1"/>
        </a:solidFill>
        <a:latin typeface="Arial" charset="0"/>
        <a:ea typeface="MS PGothic" pitchFamily="34" charset="-128"/>
        <a:cs typeface="Arial" charset="0"/>
      </a:defRPr>
    </a:lvl8pPr>
    <a:lvl9pPr marL="3657600" algn="l" defTabSz="914400" rtl="0" eaLnBrk="1" latinLnBrk="0" hangingPunct="1">
      <a:defRPr sz="2400" kern="1200">
        <a:solidFill>
          <a:schemeClr val="tx1"/>
        </a:solidFill>
        <a:latin typeface="Arial" charset="0"/>
        <a:ea typeface="MS PGothic" pitchFamily="34" charset="-128"/>
        <a:cs typeface="Arial" charset="0"/>
      </a:defRPr>
    </a:lvl9pPr>
  </p:defaultTextStyle>
  <p:extLst>
    <p:ext uri="{EFAFB233-063F-42B5-8137-9DF3F51BA10A}">
      <p15:sldGuideLst xmlns:p15="http://schemas.microsoft.com/office/powerpoint/2012/main">
        <p15:guide id="1" orient="horz" pos="2328">
          <p15:clr>
            <a:srgbClr val="A4A3A4"/>
          </p15:clr>
        </p15:guide>
        <p15:guide id="2" pos="265">
          <p15:clr>
            <a:srgbClr val="A4A3A4"/>
          </p15:clr>
        </p15:guide>
      </p15:sldGuideLst>
    </p:ext>
    <p:ext uri="{2D200454-40CA-4A62-9FC3-DE9A4176ACB9}">
      <p15:notesGuideLst xmlns:p15="http://schemas.microsoft.com/office/powerpoint/2012/main">
        <p15:guide id="1" orient="horz" pos="311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D7613"/>
    <a:srgbClr val="696969"/>
    <a:srgbClr val="969696"/>
    <a:srgbClr val="B8B8B8"/>
    <a:srgbClr val="C2C2C2"/>
    <a:srgbClr val="0A0A0A"/>
    <a:srgbClr val="CFCFCF"/>
    <a:srgbClr val="0606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94" autoAdjust="0"/>
    <p:restoredTop sz="94703" autoAdjust="0"/>
  </p:normalViewPr>
  <p:slideViewPr>
    <p:cSldViewPr snapToGrid="0">
      <p:cViewPr varScale="1">
        <p:scale>
          <a:sx n="40" d="100"/>
          <a:sy n="40" d="100"/>
        </p:scale>
        <p:origin x="1320" y="60"/>
      </p:cViewPr>
      <p:guideLst>
        <p:guide orient="horz" pos="2328"/>
        <p:guide pos="265"/>
      </p:guideLst>
    </p:cSldViewPr>
  </p:slideViewPr>
  <p:outlineViewPr>
    <p:cViewPr>
      <p:scale>
        <a:sx n="33" d="100"/>
        <a:sy n="33" d="100"/>
      </p:scale>
      <p:origin x="0" y="94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48" d="100"/>
          <a:sy n="48" d="100"/>
        </p:scale>
        <p:origin x="-2732" y="-80"/>
      </p:cViewPr>
      <p:guideLst>
        <p:guide orient="horz" pos="311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handoutMaster" Target="handoutMasters/handoutMaster1.xml"/><Relationship Id="rId165" Type="http://schemas.microsoft.com/office/2015/10/relationships/revisionInfo" Target="revisionInfo.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AE5506-54B5-4639-8658-9A836EA609F6}" type="doc">
      <dgm:prSet loTypeId="urn:microsoft.com/office/officeart/2005/8/layout/pyramid1" loCatId="pyramid" qsTypeId="urn:microsoft.com/office/officeart/2005/8/quickstyle/simple1" qsCatId="simple" csTypeId="urn:microsoft.com/office/officeart/2005/8/colors/accent1_2" csCatId="accent1" phldr="1"/>
      <dgm:spPr/>
    </dgm:pt>
    <dgm:pt modelId="{209A0062-3300-4877-924D-73C3953F1345}">
      <dgm:prSet phldrT="[Tex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16200000" scaled="1"/>
          <a:tileRect/>
        </a:gradFill>
        <a:ln>
          <a:solidFill>
            <a:srgbClr val="92D050"/>
          </a:solidFill>
        </a:ln>
        <a:effectLst>
          <a:outerShdw blurRad="50800" dist="38100" dir="2700000" algn="tl" rotWithShape="0">
            <a:prstClr val="black">
              <a:alpha val="40000"/>
            </a:prstClr>
          </a:outerShdw>
        </a:effectLst>
      </dgm:spPr>
      <dgm:t>
        <a:bodyPr/>
        <a:lstStyle/>
        <a:p>
          <a:endParaRPr lang="en-GB" sz="2000" dirty="0">
            <a:solidFill>
              <a:schemeClr val="tx2"/>
            </a:solidFill>
            <a:effectLst>
              <a:outerShdw blurRad="38100" dist="38100" dir="2700000" algn="tl">
                <a:srgbClr val="000000">
                  <a:alpha val="43137"/>
                </a:srgbClr>
              </a:outerShdw>
            </a:effectLst>
          </a:endParaRPr>
        </a:p>
        <a:p>
          <a:r>
            <a:rPr lang="en-GB" sz="2000" b="1" dirty="0">
              <a:solidFill>
                <a:schemeClr val="bg1"/>
              </a:solidFill>
              <a:effectLst>
                <a:outerShdw blurRad="38100" dist="38100" dir="2700000" algn="tl">
                  <a:srgbClr val="000000">
                    <a:alpha val="43137"/>
                  </a:srgbClr>
                </a:outerShdw>
              </a:effectLst>
            </a:rPr>
            <a:t>Board</a:t>
          </a:r>
        </a:p>
      </dgm:t>
    </dgm:pt>
    <dgm:pt modelId="{19E71C47-4771-4FC0-BF7D-8ED18555AEF1}" type="parTrans" cxnId="{026710F8-024F-4B73-9EAC-98E3790C74E3}">
      <dgm:prSet/>
      <dgm:spPr/>
      <dgm:t>
        <a:bodyPr/>
        <a:lstStyle/>
        <a:p>
          <a:endParaRPr lang="en-GB"/>
        </a:p>
      </dgm:t>
    </dgm:pt>
    <dgm:pt modelId="{C0D7C57C-0050-4D40-98A2-15A0EF2F25B1}" type="sibTrans" cxnId="{026710F8-024F-4B73-9EAC-98E3790C74E3}">
      <dgm:prSet/>
      <dgm:spPr/>
      <dgm:t>
        <a:bodyPr/>
        <a:lstStyle/>
        <a:p>
          <a:endParaRPr lang="en-GB"/>
        </a:p>
      </dgm:t>
    </dgm:pt>
    <dgm:pt modelId="{47DA1AC3-1038-4C0B-A9DA-E2BEFFCA6CB0}">
      <dgm:prSet phldrT="[Tex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a:solidFill>
            <a:srgbClr val="92D050"/>
          </a:solidFill>
        </a:ln>
        <a:effectLst>
          <a:outerShdw blurRad="50800" dist="38100" dir="2700000" algn="tl" rotWithShape="0">
            <a:prstClr val="black">
              <a:alpha val="40000"/>
            </a:prstClr>
          </a:outerShdw>
        </a:effectLst>
      </dgm:spPr>
      <dgm:t>
        <a:bodyPr/>
        <a:lstStyle/>
        <a:p>
          <a:r>
            <a:rPr lang="en-GB" sz="2000" b="1" dirty="0">
              <a:solidFill>
                <a:schemeClr val="bg1"/>
              </a:solidFill>
              <a:effectLst>
                <a:outerShdw blurRad="38100" dist="38100" dir="2700000" algn="tl">
                  <a:srgbClr val="000000">
                    <a:alpha val="43137"/>
                  </a:srgbClr>
                </a:outerShdw>
              </a:effectLst>
            </a:rPr>
            <a:t>Management</a:t>
          </a:r>
        </a:p>
      </dgm:t>
    </dgm:pt>
    <dgm:pt modelId="{443412FE-67BD-4D37-B325-F6AB69970EDC}" type="parTrans" cxnId="{DCA49BC3-ADC6-4AAB-A552-9CC8DA8089D7}">
      <dgm:prSet/>
      <dgm:spPr/>
      <dgm:t>
        <a:bodyPr/>
        <a:lstStyle/>
        <a:p>
          <a:endParaRPr lang="en-GB"/>
        </a:p>
      </dgm:t>
    </dgm:pt>
    <dgm:pt modelId="{6B10EE6B-A943-497A-9263-1A06DE8E115A}" type="sibTrans" cxnId="{DCA49BC3-ADC6-4AAB-A552-9CC8DA8089D7}">
      <dgm:prSet/>
      <dgm:spPr/>
      <dgm:t>
        <a:bodyPr/>
        <a:lstStyle/>
        <a:p>
          <a:endParaRPr lang="en-GB"/>
        </a:p>
      </dgm:t>
    </dgm:pt>
    <dgm:pt modelId="{9EB1CD2E-1663-4584-B0A9-4353358A63E8}">
      <dgm:prSet phldrT="[Text]" custT="1"/>
      <dgm:spP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a:solidFill>
            <a:srgbClr val="92D050"/>
          </a:solidFill>
        </a:ln>
        <a:effectLst>
          <a:outerShdw blurRad="50800" dist="38100" dir="2700000" algn="tl" rotWithShape="0">
            <a:prstClr val="black">
              <a:alpha val="40000"/>
            </a:prstClr>
          </a:outerShdw>
        </a:effectLst>
      </dgm:spPr>
      <dgm:t>
        <a:bodyPr/>
        <a:lstStyle/>
        <a:p>
          <a:r>
            <a:rPr lang="en-GB" sz="2000" b="1" dirty="0">
              <a:solidFill>
                <a:schemeClr val="bg1"/>
              </a:solidFill>
              <a:effectLst>
                <a:outerShdw blurRad="38100" dist="38100" dir="2700000" algn="tl">
                  <a:srgbClr val="000000">
                    <a:alpha val="43137"/>
                  </a:srgbClr>
                </a:outerShdw>
              </a:effectLst>
            </a:rPr>
            <a:t>Staff</a:t>
          </a:r>
        </a:p>
      </dgm:t>
    </dgm:pt>
    <dgm:pt modelId="{0CD1A234-C0A8-46DA-B53D-B827B66C359C}" type="parTrans" cxnId="{C32E2930-5653-44F9-B16E-6E6818FDC1D4}">
      <dgm:prSet/>
      <dgm:spPr/>
      <dgm:t>
        <a:bodyPr/>
        <a:lstStyle/>
        <a:p>
          <a:endParaRPr lang="en-GB"/>
        </a:p>
      </dgm:t>
    </dgm:pt>
    <dgm:pt modelId="{098C89AF-473D-447A-A4C6-99A1C1405FB0}" type="sibTrans" cxnId="{C32E2930-5653-44F9-B16E-6E6818FDC1D4}">
      <dgm:prSet/>
      <dgm:spPr/>
      <dgm:t>
        <a:bodyPr/>
        <a:lstStyle/>
        <a:p>
          <a:endParaRPr lang="en-GB"/>
        </a:p>
      </dgm:t>
    </dgm:pt>
    <dgm:pt modelId="{0943D831-C3FC-4933-BA3E-99A69DD70779}" type="pres">
      <dgm:prSet presAssocID="{89AE5506-54B5-4639-8658-9A836EA609F6}" presName="Name0" presStyleCnt="0">
        <dgm:presLayoutVars>
          <dgm:dir/>
          <dgm:animLvl val="lvl"/>
          <dgm:resizeHandles val="exact"/>
        </dgm:presLayoutVars>
      </dgm:prSet>
      <dgm:spPr/>
    </dgm:pt>
    <dgm:pt modelId="{D9F8F2C6-0243-4202-BAC8-1CE446B25421}" type="pres">
      <dgm:prSet presAssocID="{209A0062-3300-4877-924D-73C3953F1345}" presName="Name8" presStyleCnt="0"/>
      <dgm:spPr/>
    </dgm:pt>
    <dgm:pt modelId="{9D34BCE7-942E-4008-A9E7-22F7D45CF389}" type="pres">
      <dgm:prSet presAssocID="{209A0062-3300-4877-924D-73C3953F1345}" presName="level" presStyleLbl="node1" presStyleIdx="0" presStyleCnt="3" custScaleX="89921" custScaleY="103542">
        <dgm:presLayoutVars>
          <dgm:chMax val="1"/>
          <dgm:bulletEnabled val="1"/>
        </dgm:presLayoutVars>
      </dgm:prSet>
      <dgm:spPr/>
    </dgm:pt>
    <dgm:pt modelId="{71B7BEE2-17D1-42B4-980B-E536B57B1641}" type="pres">
      <dgm:prSet presAssocID="{209A0062-3300-4877-924D-73C3953F1345}" presName="levelTx" presStyleLbl="revTx" presStyleIdx="0" presStyleCnt="0">
        <dgm:presLayoutVars>
          <dgm:chMax val="1"/>
          <dgm:bulletEnabled val="1"/>
        </dgm:presLayoutVars>
      </dgm:prSet>
      <dgm:spPr/>
    </dgm:pt>
    <dgm:pt modelId="{287EBA51-AEAB-4D41-BF85-403A388D9AEB}" type="pres">
      <dgm:prSet presAssocID="{47DA1AC3-1038-4C0B-A9DA-E2BEFFCA6CB0}" presName="Name8" presStyleCnt="0"/>
      <dgm:spPr/>
    </dgm:pt>
    <dgm:pt modelId="{94E0EA24-7A1C-4AB0-9A4C-AFA792E54F0F}" type="pres">
      <dgm:prSet presAssocID="{47DA1AC3-1038-4C0B-A9DA-E2BEFFCA6CB0}" presName="level" presStyleLbl="node1" presStyleIdx="1" presStyleCnt="3" custScaleX="89113" custLinFactNeighborX="546" custLinFactNeighborY="1188">
        <dgm:presLayoutVars>
          <dgm:chMax val="1"/>
          <dgm:bulletEnabled val="1"/>
        </dgm:presLayoutVars>
      </dgm:prSet>
      <dgm:spPr/>
    </dgm:pt>
    <dgm:pt modelId="{FD38462A-E47A-45A3-B1EF-A81E17F4568E}" type="pres">
      <dgm:prSet presAssocID="{47DA1AC3-1038-4C0B-A9DA-E2BEFFCA6CB0}" presName="levelTx" presStyleLbl="revTx" presStyleIdx="0" presStyleCnt="0">
        <dgm:presLayoutVars>
          <dgm:chMax val="1"/>
          <dgm:bulletEnabled val="1"/>
        </dgm:presLayoutVars>
      </dgm:prSet>
      <dgm:spPr/>
    </dgm:pt>
    <dgm:pt modelId="{4BFC71D9-184F-4118-9A4E-BED9C1EDFD3E}" type="pres">
      <dgm:prSet presAssocID="{9EB1CD2E-1663-4584-B0A9-4353358A63E8}" presName="Name8" presStyleCnt="0"/>
      <dgm:spPr/>
    </dgm:pt>
    <dgm:pt modelId="{F0EA1B65-0A61-4808-985E-0CA1AF38E122}" type="pres">
      <dgm:prSet presAssocID="{9EB1CD2E-1663-4584-B0A9-4353358A63E8}" presName="level" presStyleLbl="node1" presStyleIdx="2" presStyleCnt="3" custScaleX="82985" custScaleY="98164" custLinFactNeighborX="266" custLinFactNeighborY="7563">
        <dgm:presLayoutVars>
          <dgm:chMax val="1"/>
          <dgm:bulletEnabled val="1"/>
        </dgm:presLayoutVars>
      </dgm:prSet>
      <dgm:spPr/>
    </dgm:pt>
    <dgm:pt modelId="{B6BD7BCA-3269-4FBD-A2FD-1720565C4525}" type="pres">
      <dgm:prSet presAssocID="{9EB1CD2E-1663-4584-B0A9-4353358A63E8}" presName="levelTx" presStyleLbl="revTx" presStyleIdx="0" presStyleCnt="0">
        <dgm:presLayoutVars>
          <dgm:chMax val="1"/>
          <dgm:bulletEnabled val="1"/>
        </dgm:presLayoutVars>
      </dgm:prSet>
      <dgm:spPr/>
    </dgm:pt>
  </dgm:ptLst>
  <dgm:cxnLst>
    <dgm:cxn modelId="{C32E2930-5653-44F9-B16E-6E6818FDC1D4}" srcId="{89AE5506-54B5-4639-8658-9A836EA609F6}" destId="{9EB1CD2E-1663-4584-B0A9-4353358A63E8}" srcOrd="2" destOrd="0" parTransId="{0CD1A234-C0A8-46DA-B53D-B827B66C359C}" sibTransId="{098C89AF-473D-447A-A4C6-99A1C1405FB0}"/>
    <dgm:cxn modelId="{A277E934-8989-49AB-A917-E6E6C9677279}" type="presOf" srcId="{47DA1AC3-1038-4C0B-A9DA-E2BEFFCA6CB0}" destId="{FD38462A-E47A-45A3-B1EF-A81E17F4568E}" srcOrd="1" destOrd="0" presId="urn:microsoft.com/office/officeart/2005/8/layout/pyramid1"/>
    <dgm:cxn modelId="{4E78085B-28DE-49A8-941B-422FA82E9613}" type="presOf" srcId="{209A0062-3300-4877-924D-73C3953F1345}" destId="{71B7BEE2-17D1-42B4-980B-E536B57B1641}" srcOrd="1" destOrd="0" presId="urn:microsoft.com/office/officeart/2005/8/layout/pyramid1"/>
    <dgm:cxn modelId="{49F36253-AF9D-4619-862C-38FD5FB57B45}" type="presOf" srcId="{9EB1CD2E-1663-4584-B0A9-4353358A63E8}" destId="{F0EA1B65-0A61-4808-985E-0CA1AF38E122}" srcOrd="0" destOrd="0" presId="urn:microsoft.com/office/officeart/2005/8/layout/pyramid1"/>
    <dgm:cxn modelId="{5EF2E7AD-0FA8-41F9-BB87-94677679D870}" type="presOf" srcId="{47DA1AC3-1038-4C0B-A9DA-E2BEFFCA6CB0}" destId="{94E0EA24-7A1C-4AB0-9A4C-AFA792E54F0F}" srcOrd="0" destOrd="0" presId="urn:microsoft.com/office/officeart/2005/8/layout/pyramid1"/>
    <dgm:cxn modelId="{DCA49BC3-ADC6-4AAB-A552-9CC8DA8089D7}" srcId="{89AE5506-54B5-4639-8658-9A836EA609F6}" destId="{47DA1AC3-1038-4C0B-A9DA-E2BEFFCA6CB0}" srcOrd="1" destOrd="0" parTransId="{443412FE-67BD-4D37-B325-F6AB69970EDC}" sibTransId="{6B10EE6B-A943-497A-9263-1A06DE8E115A}"/>
    <dgm:cxn modelId="{50EC4DC8-67D8-4FC0-9729-9BE18E7C3990}" type="presOf" srcId="{209A0062-3300-4877-924D-73C3953F1345}" destId="{9D34BCE7-942E-4008-A9E7-22F7D45CF389}" srcOrd="0" destOrd="0" presId="urn:microsoft.com/office/officeart/2005/8/layout/pyramid1"/>
    <dgm:cxn modelId="{C46B16CC-1BC3-47D7-97DB-77B2A6C36426}" type="presOf" srcId="{9EB1CD2E-1663-4584-B0A9-4353358A63E8}" destId="{B6BD7BCA-3269-4FBD-A2FD-1720565C4525}" srcOrd="1" destOrd="0" presId="urn:microsoft.com/office/officeart/2005/8/layout/pyramid1"/>
    <dgm:cxn modelId="{9EFEF0D5-EB11-4198-BDB2-069D269237C1}" type="presOf" srcId="{89AE5506-54B5-4639-8658-9A836EA609F6}" destId="{0943D831-C3FC-4933-BA3E-99A69DD70779}" srcOrd="0" destOrd="0" presId="urn:microsoft.com/office/officeart/2005/8/layout/pyramid1"/>
    <dgm:cxn modelId="{026710F8-024F-4B73-9EAC-98E3790C74E3}" srcId="{89AE5506-54B5-4639-8658-9A836EA609F6}" destId="{209A0062-3300-4877-924D-73C3953F1345}" srcOrd="0" destOrd="0" parTransId="{19E71C47-4771-4FC0-BF7D-8ED18555AEF1}" sibTransId="{C0D7C57C-0050-4D40-98A2-15A0EF2F25B1}"/>
    <dgm:cxn modelId="{AB2A92F9-2557-42BB-B380-1E3DA8FA58ED}" type="presParOf" srcId="{0943D831-C3FC-4933-BA3E-99A69DD70779}" destId="{D9F8F2C6-0243-4202-BAC8-1CE446B25421}" srcOrd="0" destOrd="0" presId="urn:microsoft.com/office/officeart/2005/8/layout/pyramid1"/>
    <dgm:cxn modelId="{67FCDD5C-810E-4F15-952A-004DFA822C68}" type="presParOf" srcId="{D9F8F2C6-0243-4202-BAC8-1CE446B25421}" destId="{9D34BCE7-942E-4008-A9E7-22F7D45CF389}" srcOrd="0" destOrd="0" presId="urn:microsoft.com/office/officeart/2005/8/layout/pyramid1"/>
    <dgm:cxn modelId="{36F728B3-B857-4D9E-8198-C1D06778D036}" type="presParOf" srcId="{D9F8F2C6-0243-4202-BAC8-1CE446B25421}" destId="{71B7BEE2-17D1-42B4-980B-E536B57B1641}" srcOrd="1" destOrd="0" presId="urn:microsoft.com/office/officeart/2005/8/layout/pyramid1"/>
    <dgm:cxn modelId="{712FEABB-F553-45E9-B342-6CCCA43779DD}" type="presParOf" srcId="{0943D831-C3FC-4933-BA3E-99A69DD70779}" destId="{287EBA51-AEAB-4D41-BF85-403A388D9AEB}" srcOrd="1" destOrd="0" presId="urn:microsoft.com/office/officeart/2005/8/layout/pyramid1"/>
    <dgm:cxn modelId="{BECE25F7-57BB-4D81-8F21-272EE0BCE8C3}" type="presParOf" srcId="{287EBA51-AEAB-4D41-BF85-403A388D9AEB}" destId="{94E0EA24-7A1C-4AB0-9A4C-AFA792E54F0F}" srcOrd="0" destOrd="0" presId="urn:microsoft.com/office/officeart/2005/8/layout/pyramid1"/>
    <dgm:cxn modelId="{9988F5CB-6D14-4845-ACAA-B2E3134D98C7}" type="presParOf" srcId="{287EBA51-AEAB-4D41-BF85-403A388D9AEB}" destId="{FD38462A-E47A-45A3-B1EF-A81E17F4568E}" srcOrd="1" destOrd="0" presId="urn:microsoft.com/office/officeart/2005/8/layout/pyramid1"/>
    <dgm:cxn modelId="{A1FD566B-B02F-473B-8F28-D19706882D17}" type="presParOf" srcId="{0943D831-C3FC-4933-BA3E-99A69DD70779}" destId="{4BFC71D9-184F-4118-9A4E-BED9C1EDFD3E}" srcOrd="2" destOrd="0" presId="urn:microsoft.com/office/officeart/2005/8/layout/pyramid1"/>
    <dgm:cxn modelId="{02C221D4-BBCD-44A2-8B96-691670D0B1B0}" type="presParOf" srcId="{4BFC71D9-184F-4118-9A4E-BED9C1EDFD3E}" destId="{F0EA1B65-0A61-4808-985E-0CA1AF38E122}" srcOrd="0" destOrd="0" presId="urn:microsoft.com/office/officeart/2005/8/layout/pyramid1"/>
    <dgm:cxn modelId="{08C096EB-CC84-499C-AAA1-3D26560E896B}" type="presParOf" srcId="{4BFC71D9-184F-4118-9A4E-BED9C1EDFD3E}" destId="{B6BD7BCA-3269-4FBD-A2FD-1720565C4525}"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AE5506-54B5-4639-8658-9A836EA609F6}" type="doc">
      <dgm:prSet loTypeId="urn:microsoft.com/office/officeart/2005/8/layout/pyramid1" loCatId="pyramid" qsTypeId="urn:microsoft.com/office/officeart/2005/8/quickstyle/simple1" qsCatId="simple" csTypeId="urn:microsoft.com/office/officeart/2005/8/colors/accent1_2" csCatId="accent1" phldr="1"/>
      <dgm:spPr/>
    </dgm:pt>
    <dgm:pt modelId="{209A0062-3300-4877-924D-73C3953F1345}">
      <dgm:prSet phldrT="[Text]" custT="1"/>
      <dgm:spPr>
        <a:solidFill>
          <a:srgbClr val="FFC000"/>
        </a:solidFill>
        <a:ln>
          <a:solidFill>
            <a:srgbClr val="FFC000"/>
          </a:solidFill>
        </a:ln>
      </dgm:spPr>
      <dgm:t>
        <a:bodyPr/>
        <a:lstStyle/>
        <a:p>
          <a:endParaRPr lang="en-GB" sz="2000" dirty="0">
            <a:solidFill>
              <a:schemeClr val="bg1"/>
            </a:solidFill>
            <a:effectLst>
              <a:outerShdw blurRad="38100" dist="38100" dir="2700000" algn="tl">
                <a:srgbClr val="000000">
                  <a:alpha val="43137"/>
                </a:srgbClr>
              </a:outerShdw>
            </a:effectLst>
          </a:endParaRPr>
        </a:p>
        <a:p>
          <a:r>
            <a:rPr lang="en-GB" sz="2400" b="1" dirty="0">
              <a:solidFill>
                <a:schemeClr val="bg1"/>
              </a:solidFill>
              <a:effectLst>
                <a:outerShdw blurRad="38100" dist="38100" dir="2700000" algn="tl">
                  <a:srgbClr val="000000">
                    <a:alpha val="43137"/>
                  </a:srgbClr>
                </a:outerShdw>
              </a:effectLst>
            </a:rPr>
            <a:t>Board</a:t>
          </a:r>
        </a:p>
      </dgm:t>
    </dgm:pt>
    <dgm:pt modelId="{19E71C47-4771-4FC0-BF7D-8ED18555AEF1}" type="parTrans" cxnId="{026710F8-024F-4B73-9EAC-98E3790C74E3}">
      <dgm:prSet/>
      <dgm:spPr/>
      <dgm:t>
        <a:bodyPr/>
        <a:lstStyle/>
        <a:p>
          <a:endParaRPr lang="en-GB"/>
        </a:p>
      </dgm:t>
    </dgm:pt>
    <dgm:pt modelId="{C0D7C57C-0050-4D40-98A2-15A0EF2F25B1}" type="sibTrans" cxnId="{026710F8-024F-4B73-9EAC-98E3790C74E3}">
      <dgm:prSet/>
      <dgm:spPr/>
      <dgm:t>
        <a:bodyPr/>
        <a:lstStyle/>
        <a:p>
          <a:endParaRPr lang="en-GB"/>
        </a:p>
      </dgm:t>
    </dgm:pt>
    <dgm:pt modelId="{47DA1AC3-1038-4C0B-A9DA-E2BEFFCA6CB0}">
      <dgm:prSet phldrT="[Text]" custT="1"/>
      <dgm:spPr>
        <a:solidFill>
          <a:schemeClr val="accent1"/>
        </a:solidFill>
        <a:ln>
          <a:solidFill>
            <a:schemeClr val="accent1"/>
          </a:solidFill>
        </a:ln>
      </dgm:spPr>
      <dgm:t>
        <a:bodyPr/>
        <a:lstStyle/>
        <a:p>
          <a:r>
            <a:rPr lang="en-GB" sz="2400" b="1" dirty="0">
              <a:solidFill>
                <a:schemeClr val="bg1"/>
              </a:solidFill>
              <a:effectLst>
                <a:outerShdw blurRad="38100" dist="38100" dir="2700000" algn="tl">
                  <a:srgbClr val="000000">
                    <a:alpha val="43137"/>
                  </a:srgbClr>
                </a:outerShdw>
              </a:effectLst>
            </a:rPr>
            <a:t>Management</a:t>
          </a:r>
        </a:p>
      </dgm:t>
    </dgm:pt>
    <dgm:pt modelId="{443412FE-67BD-4D37-B325-F6AB69970EDC}" type="parTrans" cxnId="{DCA49BC3-ADC6-4AAB-A552-9CC8DA8089D7}">
      <dgm:prSet/>
      <dgm:spPr/>
      <dgm:t>
        <a:bodyPr/>
        <a:lstStyle/>
        <a:p>
          <a:endParaRPr lang="en-GB"/>
        </a:p>
      </dgm:t>
    </dgm:pt>
    <dgm:pt modelId="{6B10EE6B-A943-497A-9263-1A06DE8E115A}" type="sibTrans" cxnId="{DCA49BC3-ADC6-4AAB-A552-9CC8DA8089D7}">
      <dgm:prSet/>
      <dgm:spPr/>
      <dgm:t>
        <a:bodyPr/>
        <a:lstStyle/>
        <a:p>
          <a:endParaRPr lang="en-GB"/>
        </a:p>
      </dgm:t>
    </dgm:pt>
    <dgm:pt modelId="{9EB1CD2E-1663-4584-B0A9-4353358A63E8}">
      <dgm:prSet phldrT="[Text]" custT="1"/>
      <dgm:spPr>
        <a:solidFill>
          <a:srgbClr val="92D050"/>
        </a:solidFill>
        <a:ln>
          <a:noFill/>
        </a:ln>
      </dgm:spPr>
      <dgm:t>
        <a:bodyPr/>
        <a:lstStyle/>
        <a:p>
          <a:r>
            <a:rPr lang="en-GB" sz="2400" b="1" dirty="0">
              <a:solidFill>
                <a:schemeClr val="bg1"/>
              </a:solidFill>
              <a:effectLst>
                <a:outerShdw blurRad="38100" dist="38100" dir="2700000" algn="tl">
                  <a:srgbClr val="000000">
                    <a:alpha val="43137"/>
                  </a:srgbClr>
                </a:outerShdw>
              </a:effectLst>
            </a:rPr>
            <a:t>Staff</a:t>
          </a:r>
        </a:p>
      </dgm:t>
    </dgm:pt>
    <dgm:pt modelId="{0CD1A234-C0A8-46DA-B53D-B827B66C359C}" type="parTrans" cxnId="{C32E2930-5653-44F9-B16E-6E6818FDC1D4}">
      <dgm:prSet/>
      <dgm:spPr/>
      <dgm:t>
        <a:bodyPr/>
        <a:lstStyle/>
        <a:p>
          <a:endParaRPr lang="en-GB"/>
        </a:p>
      </dgm:t>
    </dgm:pt>
    <dgm:pt modelId="{098C89AF-473D-447A-A4C6-99A1C1405FB0}" type="sibTrans" cxnId="{C32E2930-5653-44F9-B16E-6E6818FDC1D4}">
      <dgm:prSet/>
      <dgm:spPr/>
      <dgm:t>
        <a:bodyPr/>
        <a:lstStyle/>
        <a:p>
          <a:endParaRPr lang="en-GB"/>
        </a:p>
      </dgm:t>
    </dgm:pt>
    <dgm:pt modelId="{0943D831-C3FC-4933-BA3E-99A69DD70779}" type="pres">
      <dgm:prSet presAssocID="{89AE5506-54B5-4639-8658-9A836EA609F6}" presName="Name0" presStyleCnt="0">
        <dgm:presLayoutVars>
          <dgm:dir/>
          <dgm:animLvl val="lvl"/>
          <dgm:resizeHandles val="exact"/>
        </dgm:presLayoutVars>
      </dgm:prSet>
      <dgm:spPr/>
    </dgm:pt>
    <dgm:pt modelId="{D9F8F2C6-0243-4202-BAC8-1CE446B25421}" type="pres">
      <dgm:prSet presAssocID="{209A0062-3300-4877-924D-73C3953F1345}" presName="Name8" presStyleCnt="0"/>
      <dgm:spPr/>
    </dgm:pt>
    <dgm:pt modelId="{9D34BCE7-942E-4008-A9E7-22F7D45CF389}" type="pres">
      <dgm:prSet presAssocID="{209A0062-3300-4877-924D-73C3953F1345}" presName="level" presStyleLbl="node1" presStyleIdx="0" presStyleCnt="3">
        <dgm:presLayoutVars>
          <dgm:chMax val="1"/>
          <dgm:bulletEnabled val="1"/>
        </dgm:presLayoutVars>
      </dgm:prSet>
      <dgm:spPr/>
    </dgm:pt>
    <dgm:pt modelId="{71B7BEE2-17D1-42B4-980B-E536B57B1641}" type="pres">
      <dgm:prSet presAssocID="{209A0062-3300-4877-924D-73C3953F1345}" presName="levelTx" presStyleLbl="revTx" presStyleIdx="0" presStyleCnt="0">
        <dgm:presLayoutVars>
          <dgm:chMax val="1"/>
          <dgm:bulletEnabled val="1"/>
        </dgm:presLayoutVars>
      </dgm:prSet>
      <dgm:spPr/>
    </dgm:pt>
    <dgm:pt modelId="{287EBA51-AEAB-4D41-BF85-403A388D9AEB}" type="pres">
      <dgm:prSet presAssocID="{47DA1AC3-1038-4C0B-A9DA-E2BEFFCA6CB0}" presName="Name8" presStyleCnt="0"/>
      <dgm:spPr/>
    </dgm:pt>
    <dgm:pt modelId="{94E0EA24-7A1C-4AB0-9A4C-AFA792E54F0F}" type="pres">
      <dgm:prSet presAssocID="{47DA1AC3-1038-4C0B-A9DA-E2BEFFCA6CB0}" presName="level" presStyleLbl="node1" presStyleIdx="1" presStyleCnt="3">
        <dgm:presLayoutVars>
          <dgm:chMax val="1"/>
          <dgm:bulletEnabled val="1"/>
        </dgm:presLayoutVars>
      </dgm:prSet>
      <dgm:spPr/>
    </dgm:pt>
    <dgm:pt modelId="{FD38462A-E47A-45A3-B1EF-A81E17F4568E}" type="pres">
      <dgm:prSet presAssocID="{47DA1AC3-1038-4C0B-A9DA-E2BEFFCA6CB0}" presName="levelTx" presStyleLbl="revTx" presStyleIdx="0" presStyleCnt="0">
        <dgm:presLayoutVars>
          <dgm:chMax val="1"/>
          <dgm:bulletEnabled val="1"/>
        </dgm:presLayoutVars>
      </dgm:prSet>
      <dgm:spPr/>
    </dgm:pt>
    <dgm:pt modelId="{4BFC71D9-184F-4118-9A4E-BED9C1EDFD3E}" type="pres">
      <dgm:prSet presAssocID="{9EB1CD2E-1663-4584-B0A9-4353358A63E8}" presName="Name8" presStyleCnt="0"/>
      <dgm:spPr/>
    </dgm:pt>
    <dgm:pt modelId="{F0EA1B65-0A61-4808-985E-0CA1AF38E122}" type="pres">
      <dgm:prSet presAssocID="{9EB1CD2E-1663-4584-B0A9-4353358A63E8}" presName="level" presStyleLbl="node1" presStyleIdx="2" presStyleCnt="3" custLinFactNeighborX="169" custLinFactNeighborY="-2528">
        <dgm:presLayoutVars>
          <dgm:chMax val="1"/>
          <dgm:bulletEnabled val="1"/>
        </dgm:presLayoutVars>
      </dgm:prSet>
      <dgm:spPr/>
    </dgm:pt>
    <dgm:pt modelId="{B6BD7BCA-3269-4FBD-A2FD-1720565C4525}" type="pres">
      <dgm:prSet presAssocID="{9EB1CD2E-1663-4584-B0A9-4353358A63E8}" presName="levelTx" presStyleLbl="revTx" presStyleIdx="0" presStyleCnt="0">
        <dgm:presLayoutVars>
          <dgm:chMax val="1"/>
          <dgm:bulletEnabled val="1"/>
        </dgm:presLayoutVars>
      </dgm:prSet>
      <dgm:spPr/>
    </dgm:pt>
  </dgm:ptLst>
  <dgm:cxnLst>
    <dgm:cxn modelId="{C32E2930-5653-44F9-B16E-6E6818FDC1D4}" srcId="{89AE5506-54B5-4639-8658-9A836EA609F6}" destId="{9EB1CD2E-1663-4584-B0A9-4353358A63E8}" srcOrd="2" destOrd="0" parTransId="{0CD1A234-C0A8-46DA-B53D-B827B66C359C}" sibTransId="{098C89AF-473D-447A-A4C6-99A1C1405FB0}"/>
    <dgm:cxn modelId="{4304185C-B651-4449-BBDE-A42B41D7A398}" type="presOf" srcId="{9EB1CD2E-1663-4584-B0A9-4353358A63E8}" destId="{F0EA1B65-0A61-4808-985E-0CA1AF38E122}" srcOrd="0" destOrd="0" presId="urn:microsoft.com/office/officeart/2005/8/layout/pyramid1"/>
    <dgm:cxn modelId="{FBFAD184-4F0E-48CC-8CC1-07AA4AF5FE3C}" type="presOf" srcId="{209A0062-3300-4877-924D-73C3953F1345}" destId="{9D34BCE7-942E-4008-A9E7-22F7D45CF389}" srcOrd="0" destOrd="0" presId="urn:microsoft.com/office/officeart/2005/8/layout/pyramid1"/>
    <dgm:cxn modelId="{DE7203BC-E767-4381-BA9F-DDD24521FDA8}" type="presOf" srcId="{89AE5506-54B5-4639-8658-9A836EA609F6}" destId="{0943D831-C3FC-4933-BA3E-99A69DD70779}" srcOrd="0" destOrd="0" presId="urn:microsoft.com/office/officeart/2005/8/layout/pyramid1"/>
    <dgm:cxn modelId="{8B9651BD-14F3-414A-B4D7-31065ADE6EB3}" type="presOf" srcId="{9EB1CD2E-1663-4584-B0A9-4353358A63E8}" destId="{B6BD7BCA-3269-4FBD-A2FD-1720565C4525}" srcOrd="1" destOrd="0" presId="urn:microsoft.com/office/officeart/2005/8/layout/pyramid1"/>
    <dgm:cxn modelId="{DCA49BC3-ADC6-4AAB-A552-9CC8DA8089D7}" srcId="{89AE5506-54B5-4639-8658-9A836EA609F6}" destId="{47DA1AC3-1038-4C0B-A9DA-E2BEFFCA6CB0}" srcOrd="1" destOrd="0" parTransId="{443412FE-67BD-4D37-B325-F6AB69970EDC}" sibTransId="{6B10EE6B-A943-497A-9263-1A06DE8E115A}"/>
    <dgm:cxn modelId="{E5C410CD-18D7-4081-8CE5-0842BA3ACB2C}" type="presOf" srcId="{47DA1AC3-1038-4C0B-A9DA-E2BEFFCA6CB0}" destId="{94E0EA24-7A1C-4AB0-9A4C-AFA792E54F0F}" srcOrd="0" destOrd="0" presId="urn:microsoft.com/office/officeart/2005/8/layout/pyramid1"/>
    <dgm:cxn modelId="{D0C8EBD6-D6E9-4142-8AB0-2E745F16E539}" type="presOf" srcId="{209A0062-3300-4877-924D-73C3953F1345}" destId="{71B7BEE2-17D1-42B4-980B-E536B57B1641}" srcOrd="1" destOrd="0" presId="urn:microsoft.com/office/officeart/2005/8/layout/pyramid1"/>
    <dgm:cxn modelId="{9C24FDF3-23C1-4C02-9FFE-10E3366D4485}" type="presOf" srcId="{47DA1AC3-1038-4C0B-A9DA-E2BEFFCA6CB0}" destId="{FD38462A-E47A-45A3-B1EF-A81E17F4568E}" srcOrd="1" destOrd="0" presId="urn:microsoft.com/office/officeart/2005/8/layout/pyramid1"/>
    <dgm:cxn modelId="{026710F8-024F-4B73-9EAC-98E3790C74E3}" srcId="{89AE5506-54B5-4639-8658-9A836EA609F6}" destId="{209A0062-3300-4877-924D-73C3953F1345}" srcOrd="0" destOrd="0" parTransId="{19E71C47-4771-4FC0-BF7D-8ED18555AEF1}" sibTransId="{C0D7C57C-0050-4D40-98A2-15A0EF2F25B1}"/>
    <dgm:cxn modelId="{64D90F38-236A-43AE-8894-39180F092159}" type="presParOf" srcId="{0943D831-C3FC-4933-BA3E-99A69DD70779}" destId="{D9F8F2C6-0243-4202-BAC8-1CE446B25421}" srcOrd="0" destOrd="0" presId="urn:microsoft.com/office/officeart/2005/8/layout/pyramid1"/>
    <dgm:cxn modelId="{ABEBA534-B4DA-4925-9121-350FC7F8AE05}" type="presParOf" srcId="{D9F8F2C6-0243-4202-BAC8-1CE446B25421}" destId="{9D34BCE7-942E-4008-A9E7-22F7D45CF389}" srcOrd="0" destOrd="0" presId="urn:microsoft.com/office/officeart/2005/8/layout/pyramid1"/>
    <dgm:cxn modelId="{8AE38AAF-9F7A-42B5-88C5-1207C630E797}" type="presParOf" srcId="{D9F8F2C6-0243-4202-BAC8-1CE446B25421}" destId="{71B7BEE2-17D1-42B4-980B-E536B57B1641}" srcOrd="1" destOrd="0" presId="urn:microsoft.com/office/officeart/2005/8/layout/pyramid1"/>
    <dgm:cxn modelId="{7EE34A46-9329-45B9-81D7-B3BC385F3319}" type="presParOf" srcId="{0943D831-C3FC-4933-BA3E-99A69DD70779}" destId="{287EBA51-AEAB-4D41-BF85-403A388D9AEB}" srcOrd="1" destOrd="0" presId="urn:microsoft.com/office/officeart/2005/8/layout/pyramid1"/>
    <dgm:cxn modelId="{37E28F40-C182-4CA5-AE01-A78B9247CC64}" type="presParOf" srcId="{287EBA51-AEAB-4D41-BF85-403A388D9AEB}" destId="{94E0EA24-7A1C-4AB0-9A4C-AFA792E54F0F}" srcOrd="0" destOrd="0" presId="urn:microsoft.com/office/officeart/2005/8/layout/pyramid1"/>
    <dgm:cxn modelId="{8C2B0D96-317F-4C96-AADF-BCDDC8C93921}" type="presParOf" srcId="{287EBA51-AEAB-4D41-BF85-403A388D9AEB}" destId="{FD38462A-E47A-45A3-B1EF-A81E17F4568E}" srcOrd="1" destOrd="0" presId="urn:microsoft.com/office/officeart/2005/8/layout/pyramid1"/>
    <dgm:cxn modelId="{CC34C332-4E52-4B8F-936F-6DD4165F0F2E}" type="presParOf" srcId="{0943D831-C3FC-4933-BA3E-99A69DD70779}" destId="{4BFC71D9-184F-4118-9A4E-BED9C1EDFD3E}" srcOrd="2" destOrd="0" presId="urn:microsoft.com/office/officeart/2005/8/layout/pyramid1"/>
    <dgm:cxn modelId="{52E5B408-59A6-4311-8DD5-39655AA041B2}" type="presParOf" srcId="{4BFC71D9-184F-4118-9A4E-BED9C1EDFD3E}" destId="{F0EA1B65-0A61-4808-985E-0CA1AF38E122}" srcOrd="0" destOrd="0" presId="urn:microsoft.com/office/officeart/2005/8/layout/pyramid1"/>
    <dgm:cxn modelId="{DA919286-2CDF-4798-BB0B-821BDE1DCC0D}" type="presParOf" srcId="{4BFC71D9-184F-4118-9A4E-BED9C1EDFD3E}" destId="{B6BD7BCA-3269-4FBD-A2FD-1720565C4525}"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34BCE7-942E-4008-A9E7-22F7D45CF389}">
      <dsp:nvSpPr>
        <dsp:cNvPr id="0" name=""/>
        <dsp:cNvSpPr/>
      </dsp:nvSpPr>
      <dsp:spPr>
        <a:xfrm>
          <a:off x="2107391" y="0"/>
          <a:ext cx="1881216" cy="1394717"/>
        </a:xfrm>
        <a:prstGeom prst="trapezoid">
          <a:avLst>
            <a:gd name="adj" fmla="val 75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16200000" scaled="1"/>
          <a:tileRect/>
        </a:gradFill>
        <a:ln w="25400" cap="flat" cmpd="sng" algn="ctr">
          <a:solidFill>
            <a:srgbClr val="92D050"/>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GB" sz="2000" kern="1200" dirty="0">
            <a:solidFill>
              <a:schemeClr val="tx2"/>
            </a:solidFill>
            <a:effectLst>
              <a:outerShdw blurRad="38100" dist="38100" dir="2700000" algn="tl">
                <a:srgbClr val="000000">
                  <a:alpha val="43137"/>
                </a:srgbClr>
              </a:outerShdw>
            </a:effectLst>
          </a:endParaRPr>
        </a:p>
        <a:p>
          <a:pPr marL="0" lvl="0" indent="0" algn="ctr" defTabSz="889000">
            <a:lnSpc>
              <a:spcPct val="90000"/>
            </a:lnSpc>
            <a:spcBef>
              <a:spcPct val="0"/>
            </a:spcBef>
            <a:spcAft>
              <a:spcPct val="35000"/>
            </a:spcAft>
            <a:buNone/>
          </a:pPr>
          <a:r>
            <a:rPr lang="en-GB" sz="2000" b="1" kern="1200" dirty="0">
              <a:solidFill>
                <a:schemeClr val="bg1"/>
              </a:solidFill>
              <a:effectLst>
                <a:outerShdw blurRad="38100" dist="38100" dir="2700000" algn="tl">
                  <a:srgbClr val="000000">
                    <a:alpha val="43137"/>
                  </a:srgbClr>
                </a:outerShdw>
              </a:effectLst>
            </a:rPr>
            <a:t>Board</a:t>
          </a:r>
        </a:p>
      </dsp:txBody>
      <dsp:txXfrm>
        <a:off x="2107391" y="0"/>
        <a:ext cx="1881216" cy="1394717"/>
      </dsp:txXfrm>
    </dsp:sp>
    <dsp:sp modelId="{94E0EA24-7A1C-4AB0-9A4C-AFA792E54F0F}">
      <dsp:nvSpPr>
        <dsp:cNvPr id="0" name=""/>
        <dsp:cNvSpPr/>
      </dsp:nvSpPr>
      <dsp:spPr>
        <a:xfrm>
          <a:off x="1238030" y="1410720"/>
          <a:ext cx="3664849" cy="1347006"/>
        </a:xfrm>
        <a:prstGeom prst="trapezoid">
          <a:avLst>
            <a:gd name="adj" fmla="val 75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w="25400" cap="flat" cmpd="sng" algn="ctr">
          <a:solidFill>
            <a:srgbClr val="92D050"/>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chemeClr val="bg1"/>
              </a:solidFill>
              <a:effectLst>
                <a:outerShdw blurRad="38100" dist="38100" dir="2700000" algn="tl">
                  <a:srgbClr val="000000">
                    <a:alpha val="43137"/>
                  </a:srgbClr>
                </a:outerShdw>
              </a:effectLst>
            </a:rPr>
            <a:t>Management</a:t>
          </a:r>
        </a:p>
      </dsp:txBody>
      <dsp:txXfrm>
        <a:off x="1879378" y="1410720"/>
        <a:ext cx="2382152" cy="1347006"/>
      </dsp:txXfrm>
    </dsp:sp>
    <dsp:sp modelId="{F0EA1B65-0A61-4808-985E-0CA1AF38E122}">
      <dsp:nvSpPr>
        <dsp:cNvPr id="0" name=""/>
        <dsp:cNvSpPr/>
      </dsp:nvSpPr>
      <dsp:spPr>
        <a:xfrm>
          <a:off x="534832" y="2741724"/>
          <a:ext cx="5058765" cy="1322275"/>
        </a:xfrm>
        <a:prstGeom prst="trapezoid">
          <a:avLst>
            <a:gd name="adj" fmla="val 75000"/>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w="25400" cap="flat" cmpd="sng" algn="ctr">
          <a:solidFill>
            <a:srgbClr val="92D050"/>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chemeClr val="bg1"/>
              </a:solidFill>
              <a:effectLst>
                <a:outerShdw blurRad="38100" dist="38100" dir="2700000" algn="tl">
                  <a:srgbClr val="000000">
                    <a:alpha val="43137"/>
                  </a:srgbClr>
                </a:outerShdw>
              </a:effectLst>
            </a:rPr>
            <a:t>Staff</a:t>
          </a:r>
        </a:p>
      </dsp:txBody>
      <dsp:txXfrm>
        <a:off x="1420116" y="2741724"/>
        <a:ext cx="3288197" cy="13222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34BCE7-942E-4008-A9E7-22F7D45CF389}">
      <dsp:nvSpPr>
        <dsp:cNvPr id="0" name=""/>
        <dsp:cNvSpPr/>
      </dsp:nvSpPr>
      <dsp:spPr>
        <a:xfrm>
          <a:off x="2032000" y="0"/>
          <a:ext cx="2032000" cy="1354666"/>
        </a:xfrm>
        <a:prstGeom prst="trapezoid">
          <a:avLst>
            <a:gd name="adj" fmla="val 75000"/>
          </a:avLst>
        </a:prstGeom>
        <a:solidFill>
          <a:srgbClr val="FFC000"/>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GB" sz="2000" kern="1200" dirty="0">
            <a:solidFill>
              <a:schemeClr val="bg1"/>
            </a:solidFill>
            <a:effectLst>
              <a:outerShdw blurRad="38100" dist="38100" dir="2700000" algn="tl">
                <a:srgbClr val="000000">
                  <a:alpha val="43137"/>
                </a:srgbClr>
              </a:outerShdw>
            </a:effectLst>
          </a:endParaRPr>
        </a:p>
        <a:p>
          <a:pPr marL="0" lvl="0" indent="0" algn="ctr" defTabSz="889000">
            <a:lnSpc>
              <a:spcPct val="90000"/>
            </a:lnSpc>
            <a:spcBef>
              <a:spcPct val="0"/>
            </a:spcBef>
            <a:spcAft>
              <a:spcPct val="35000"/>
            </a:spcAft>
            <a:buNone/>
          </a:pPr>
          <a:r>
            <a:rPr lang="en-GB" sz="2400" b="1" kern="1200" dirty="0">
              <a:solidFill>
                <a:schemeClr val="bg1"/>
              </a:solidFill>
              <a:effectLst>
                <a:outerShdw blurRad="38100" dist="38100" dir="2700000" algn="tl">
                  <a:srgbClr val="000000">
                    <a:alpha val="43137"/>
                  </a:srgbClr>
                </a:outerShdw>
              </a:effectLst>
            </a:rPr>
            <a:t>Board</a:t>
          </a:r>
        </a:p>
      </dsp:txBody>
      <dsp:txXfrm>
        <a:off x="2032000" y="0"/>
        <a:ext cx="2032000" cy="1354666"/>
      </dsp:txXfrm>
    </dsp:sp>
    <dsp:sp modelId="{94E0EA24-7A1C-4AB0-9A4C-AFA792E54F0F}">
      <dsp:nvSpPr>
        <dsp:cNvPr id="0" name=""/>
        <dsp:cNvSpPr/>
      </dsp:nvSpPr>
      <dsp:spPr>
        <a:xfrm>
          <a:off x="1015999" y="1354666"/>
          <a:ext cx="4064000" cy="1354666"/>
        </a:xfrm>
        <a:prstGeom prst="trapezoid">
          <a:avLst>
            <a:gd name="adj" fmla="val 75000"/>
          </a:avLst>
        </a:prstGeom>
        <a:solidFill>
          <a:schemeClr val="accent1"/>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b="1" kern="1200" dirty="0">
              <a:solidFill>
                <a:schemeClr val="bg1"/>
              </a:solidFill>
              <a:effectLst>
                <a:outerShdw blurRad="38100" dist="38100" dir="2700000" algn="tl">
                  <a:srgbClr val="000000">
                    <a:alpha val="43137"/>
                  </a:srgbClr>
                </a:outerShdw>
              </a:effectLst>
            </a:rPr>
            <a:t>Management</a:t>
          </a:r>
        </a:p>
      </dsp:txBody>
      <dsp:txXfrm>
        <a:off x="1727199" y="1354666"/>
        <a:ext cx="2641600" cy="1354666"/>
      </dsp:txXfrm>
    </dsp:sp>
    <dsp:sp modelId="{F0EA1B65-0A61-4808-985E-0CA1AF38E122}">
      <dsp:nvSpPr>
        <dsp:cNvPr id="0" name=""/>
        <dsp:cNvSpPr/>
      </dsp:nvSpPr>
      <dsp:spPr>
        <a:xfrm>
          <a:off x="0" y="2675087"/>
          <a:ext cx="6096000" cy="1354666"/>
        </a:xfrm>
        <a:prstGeom prst="trapezoid">
          <a:avLst>
            <a:gd name="adj" fmla="val 75000"/>
          </a:avLst>
        </a:prstGeom>
        <a:solidFill>
          <a:srgbClr val="92D05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b="1" kern="1200" dirty="0">
              <a:solidFill>
                <a:schemeClr val="bg1"/>
              </a:solidFill>
              <a:effectLst>
                <a:outerShdw blurRad="38100" dist="38100" dir="2700000" algn="tl">
                  <a:srgbClr val="000000">
                    <a:alpha val="43137"/>
                  </a:srgbClr>
                </a:outerShdw>
              </a:effectLst>
            </a:rPr>
            <a:t>Staff</a:t>
          </a:r>
        </a:p>
      </dsp:txBody>
      <dsp:txXfrm>
        <a:off x="1066799" y="2675087"/>
        <a:ext cx="3962400" cy="135466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3713"/>
          </a:xfrm>
          <a:prstGeom prst="rect">
            <a:avLst/>
          </a:prstGeom>
        </p:spPr>
        <p:txBody>
          <a:bodyPr vert="horz" lIns="91440" tIns="45720" rIns="91440" bIns="45720" rtlCol="0"/>
          <a:lstStyle>
            <a:lvl1pPr algn="l" eaLnBrk="0" hangingPunct="0">
              <a:defRPr sz="1200">
                <a:latin typeface="Arial" pitchFamily="34" charset="0"/>
                <a:ea typeface="ＭＳ Ｐゴシック" pitchFamily="34" charset="-128"/>
                <a:cs typeface="+mn-cs"/>
              </a:defRPr>
            </a:lvl1pPr>
          </a:lstStyle>
          <a:p>
            <a:pPr>
              <a:defRPr/>
            </a:pPr>
            <a:endParaRPr lang="en-GB"/>
          </a:p>
        </p:txBody>
      </p:sp>
      <p:sp>
        <p:nvSpPr>
          <p:cNvPr id="3" name="Date Placeholder 2"/>
          <p:cNvSpPr>
            <a:spLocks noGrp="1"/>
          </p:cNvSpPr>
          <p:nvPr>
            <p:ph type="dt" sz="quarter" idx="1"/>
          </p:nvPr>
        </p:nvSpPr>
        <p:spPr>
          <a:xfrm>
            <a:off x="3884613" y="0"/>
            <a:ext cx="2971800" cy="493713"/>
          </a:xfrm>
          <a:prstGeom prst="rect">
            <a:avLst/>
          </a:prstGeom>
        </p:spPr>
        <p:txBody>
          <a:bodyPr vert="horz" lIns="91440" tIns="45720" rIns="91440" bIns="45720" rtlCol="0"/>
          <a:lstStyle>
            <a:lvl1pPr algn="r" eaLnBrk="0" hangingPunct="0">
              <a:defRPr sz="1200">
                <a:latin typeface="Arial" pitchFamily="34" charset="0"/>
                <a:ea typeface="ＭＳ Ｐゴシック" pitchFamily="34" charset="-128"/>
                <a:cs typeface="+mn-cs"/>
              </a:defRPr>
            </a:lvl1pPr>
          </a:lstStyle>
          <a:p>
            <a:pPr>
              <a:defRPr/>
            </a:pPr>
            <a:fld id="{E072C6E0-7AF1-4CAE-B1F8-45B0082C94E2}" type="datetimeFigureOut">
              <a:rPr lang="en-GB"/>
              <a:pPr>
                <a:defRPr/>
              </a:pPr>
              <a:t>20/12/2017</a:t>
            </a:fld>
            <a:endParaRPr lang="en-GB"/>
          </a:p>
        </p:txBody>
      </p:sp>
      <p:sp>
        <p:nvSpPr>
          <p:cNvPr id="4" name="Footer Placeholder 3"/>
          <p:cNvSpPr>
            <a:spLocks noGrp="1"/>
          </p:cNvSpPr>
          <p:nvPr>
            <p:ph type="ftr" sz="quarter" idx="2"/>
          </p:nvPr>
        </p:nvSpPr>
        <p:spPr>
          <a:xfrm>
            <a:off x="0" y="9378950"/>
            <a:ext cx="2971800" cy="493713"/>
          </a:xfrm>
          <a:prstGeom prst="rect">
            <a:avLst/>
          </a:prstGeom>
        </p:spPr>
        <p:txBody>
          <a:bodyPr vert="horz" lIns="91440" tIns="45720" rIns="91440" bIns="45720" rtlCol="0" anchor="b"/>
          <a:lstStyle>
            <a:lvl1pPr algn="l" eaLnBrk="0" hangingPunct="0">
              <a:defRPr sz="1200">
                <a:latin typeface="Arial" pitchFamily="34" charset="0"/>
                <a:ea typeface="ＭＳ Ｐゴシック" pitchFamily="34" charset="-128"/>
                <a:cs typeface="+mn-cs"/>
              </a:defRPr>
            </a:lvl1pPr>
          </a:lstStyle>
          <a:p>
            <a:pPr>
              <a:defRPr/>
            </a:pPr>
            <a:endParaRPr lang="en-GB"/>
          </a:p>
        </p:txBody>
      </p:sp>
      <p:sp>
        <p:nvSpPr>
          <p:cNvPr id="5" name="Slide Number Placeholder 4"/>
          <p:cNvSpPr>
            <a:spLocks noGrp="1"/>
          </p:cNvSpPr>
          <p:nvPr>
            <p:ph type="sldNum" sz="quarter" idx="3"/>
          </p:nvPr>
        </p:nvSpPr>
        <p:spPr>
          <a:xfrm>
            <a:off x="3884613" y="9378950"/>
            <a:ext cx="2971800" cy="493713"/>
          </a:xfrm>
          <a:prstGeom prst="rect">
            <a:avLst/>
          </a:prstGeom>
        </p:spPr>
        <p:txBody>
          <a:bodyPr vert="horz" lIns="91440" tIns="45720" rIns="91440" bIns="45720" rtlCol="0" anchor="b"/>
          <a:lstStyle>
            <a:lvl1pPr algn="r" eaLnBrk="0" hangingPunct="0">
              <a:defRPr sz="1200">
                <a:latin typeface="Arial" pitchFamily="34" charset="0"/>
                <a:ea typeface="ＭＳ Ｐゴシック" pitchFamily="34" charset="-128"/>
                <a:cs typeface="+mn-cs"/>
              </a:defRPr>
            </a:lvl1pPr>
          </a:lstStyle>
          <a:p>
            <a:pPr>
              <a:defRPr/>
            </a:pPr>
            <a:fld id="{24B14D14-524D-4D3D-ADDE-292751450160}" type="slidenum">
              <a:rPr lang="en-GB"/>
              <a:pPr>
                <a:defRPr/>
              </a:pPr>
              <a:t>‹#›</a:t>
            </a:fld>
            <a:endParaRPr lang="en-GB"/>
          </a:p>
        </p:txBody>
      </p:sp>
    </p:spTree>
    <p:extLst>
      <p:ext uri="{BB962C8B-B14F-4D97-AF65-F5344CB8AC3E}">
        <p14:creationId xmlns:p14="http://schemas.microsoft.com/office/powerpoint/2010/main" val="12517970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pitchFamily="34" charset="0"/>
                <a:ea typeface="ＭＳ Ｐゴシック" pitchFamily="34" charset="-128"/>
                <a:cs typeface="+mn-cs"/>
              </a:defRPr>
            </a:lvl1pPr>
          </a:lstStyle>
          <a:p>
            <a:pPr>
              <a:defRPr/>
            </a:pPr>
            <a:endParaRPr lang="en-US" altLang="en-US"/>
          </a:p>
        </p:txBody>
      </p:sp>
      <p:sp>
        <p:nvSpPr>
          <p:cNvPr id="6147" name="Rectangle 3"/>
          <p:cNvSpPr>
            <a:spLocks noGrp="1" noChangeArrowheads="1"/>
          </p:cNvSpPr>
          <p:nvPr>
            <p:ph type="dt" idx="1"/>
          </p:nvPr>
        </p:nvSpPr>
        <p:spPr bwMode="auto">
          <a:xfrm>
            <a:off x="3886200" y="0"/>
            <a:ext cx="29718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ea typeface="ＭＳ Ｐゴシック" pitchFamily="34" charset="-128"/>
                <a:cs typeface="+mn-cs"/>
              </a:defRPr>
            </a:lvl1pPr>
          </a:lstStyle>
          <a:p>
            <a:pPr>
              <a:defRPr/>
            </a:pPr>
            <a:endParaRPr lang="en-US" altLang="en-US"/>
          </a:p>
        </p:txBody>
      </p:sp>
      <p:sp>
        <p:nvSpPr>
          <p:cNvPr id="150532" name="Rectangle 4"/>
          <p:cNvSpPr>
            <a:spLocks noGrp="1" noRot="1" noChangeAspect="1" noChangeArrowheads="1" noTextEdit="1"/>
          </p:cNvSpPr>
          <p:nvPr>
            <p:ph type="sldImg" idx="2"/>
          </p:nvPr>
        </p:nvSpPr>
        <p:spPr bwMode="auto">
          <a:xfrm>
            <a:off x="960438" y="741363"/>
            <a:ext cx="4937125" cy="3702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14400" y="4691063"/>
            <a:ext cx="5029200" cy="4443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6150" name="Rectangle 6"/>
          <p:cNvSpPr>
            <a:spLocks noGrp="1" noChangeArrowheads="1"/>
          </p:cNvSpPr>
          <p:nvPr>
            <p:ph type="ftr" sz="quarter" idx="4"/>
          </p:nvPr>
        </p:nvSpPr>
        <p:spPr bwMode="auto">
          <a:xfrm>
            <a:off x="0" y="9380538"/>
            <a:ext cx="2971800"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pitchFamily="34" charset="0"/>
                <a:ea typeface="ＭＳ Ｐゴシック" pitchFamily="34" charset="-128"/>
                <a:cs typeface="+mn-cs"/>
              </a:defRPr>
            </a:lvl1pPr>
          </a:lstStyle>
          <a:p>
            <a:pPr>
              <a:defRPr/>
            </a:pPr>
            <a:endParaRPr lang="en-US" altLang="en-US"/>
          </a:p>
        </p:txBody>
      </p:sp>
      <p:sp>
        <p:nvSpPr>
          <p:cNvPr id="6151" name="Rectangle 7"/>
          <p:cNvSpPr>
            <a:spLocks noGrp="1" noChangeArrowheads="1"/>
          </p:cNvSpPr>
          <p:nvPr>
            <p:ph type="sldNum" sz="quarter" idx="5"/>
          </p:nvPr>
        </p:nvSpPr>
        <p:spPr bwMode="auto">
          <a:xfrm>
            <a:off x="3886200" y="9380538"/>
            <a:ext cx="2971800"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pitchFamily="34" charset="0"/>
                <a:ea typeface="ＭＳ Ｐゴシック" pitchFamily="34" charset="-128"/>
                <a:cs typeface="+mn-cs"/>
              </a:defRPr>
            </a:lvl1pPr>
          </a:lstStyle>
          <a:p>
            <a:pPr>
              <a:defRPr/>
            </a:pPr>
            <a:fld id="{1749B62F-4B45-4BD9-B67B-6CFD1F5DA463}" type="slidenum">
              <a:rPr lang="en-US" altLang="en-US"/>
              <a:pPr>
                <a:defRPr/>
              </a:pPr>
              <a:t>‹#›</a:t>
            </a:fld>
            <a:endParaRPr lang="en-US" altLang="en-US"/>
          </a:p>
        </p:txBody>
      </p:sp>
    </p:spTree>
    <p:extLst>
      <p:ext uri="{BB962C8B-B14F-4D97-AF65-F5344CB8AC3E}">
        <p14:creationId xmlns:p14="http://schemas.microsoft.com/office/powerpoint/2010/main" val="21996036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5" charset="0"/>
        <a:ea typeface="MS PGothic" pitchFamily="34" charset="-128"/>
        <a:cs typeface="ＭＳ Ｐゴシック" pitchFamily="-64" charset="-128"/>
      </a:defRPr>
    </a:lvl1pPr>
    <a:lvl2pPr marL="457200" algn="l" rtl="0" eaLnBrk="0" fontAlgn="base" hangingPunct="0">
      <a:spcBef>
        <a:spcPct val="30000"/>
      </a:spcBef>
      <a:spcAft>
        <a:spcPct val="0"/>
      </a:spcAft>
      <a:defRPr sz="1200" kern="1200">
        <a:solidFill>
          <a:schemeClr val="tx1"/>
        </a:solidFill>
        <a:latin typeface="Arial" pitchFamily="-105" charset="0"/>
        <a:ea typeface="MS PGothic" pitchFamily="34" charset="-128"/>
        <a:cs typeface="ＭＳ Ｐゴシック" pitchFamily="-64" charset="-128"/>
      </a:defRPr>
    </a:lvl2pPr>
    <a:lvl3pPr marL="914400" algn="l" rtl="0" eaLnBrk="0" fontAlgn="base" hangingPunct="0">
      <a:spcBef>
        <a:spcPct val="30000"/>
      </a:spcBef>
      <a:spcAft>
        <a:spcPct val="0"/>
      </a:spcAft>
      <a:defRPr sz="1200" kern="1200">
        <a:solidFill>
          <a:schemeClr val="tx1"/>
        </a:solidFill>
        <a:latin typeface="Arial" pitchFamily="-105" charset="0"/>
        <a:ea typeface="MS PGothic" pitchFamily="34" charset="-128"/>
        <a:cs typeface="ＭＳ Ｐゴシック" pitchFamily="-64" charset="-128"/>
      </a:defRPr>
    </a:lvl3pPr>
    <a:lvl4pPr marL="1371600" algn="l" rtl="0" eaLnBrk="0" fontAlgn="base" hangingPunct="0">
      <a:spcBef>
        <a:spcPct val="30000"/>
      </a:spcBef>
      <a:spcAft>
        <a:spcPct val="0"/>
      </a:spcAft>
      <a:defRPr sz="1200" kern="1200">
        <a:solidFill>
          <a:schemeClr val="tx1"/>
        </a:solidFill>
        <a:latin typeface="Arial" pitchFamily="-105" charset="0"/>
        <a:ea typeface="MS PGothic" pitchFamily="34" charset="-128"/>
        <a:cs typeface="ＭＳ Ｐゴシック" pitchFamily="-64" charset="-128"/>
      </a:defRPr>
    </a:lvl4pPr>
    <a:lvl5pPr marL="1828800" algn="l" rtl="0" eaLnBrk="0" fontAlgn="base" hangingPunct="0">
      <a:spcBef>
        <a:spcPct val="30000"/>
      </a:spcBef>
      <a:spcAft>
        <a:spcPct val="0"/>
      </a:spcAft>
      <a:defRPr sz="1200" kern="1200">
        <a:solidFill>
          <a:schemeClr val="tx1"/>
        </a:solidFill>
        <a:latin typeface="Arial" pitchFamily="-105" charset="0"/>
        <a:ea typeface="MS PGothic" pitchFamily="34" charset="-128"/>
        <a:cs typeface="ＭＳ Ｐゴシック" pitchFamily="-6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1749B62F-4B45-4BD9-B67B-6CFD1F5DA463}" type="slidenum">
              <a:rPr lang="en-US" altLang="en-US" smtClean="0"/>
              <a:pPr>
                <a:defRPr/>
              </a:pPr>
              <a:t>8</a:t>
            </a:fld>
            <a:endParaRPr lang="en-US" altLang="en-US"/>
          </a:p>
        </p:txBody>
      </p:sp>
    </p:spTree>
    <p:extLst>
      <p:ext uri="{BB962C8B-B14F-4D97-AF65-F5344CB8AC3E}">
        <p14:creationId xmlns:p14="http://schemas.microsoft.com/office/powerpoint/2010/main" val="3570793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1749B62F-4B45-4BD9-B67B-6CFD1F5DA463}" type="slidenum">
              <a:rPr lang="en-US" altLang="en-US" smtClean="0"/>
              <a:pPr>
                <a:defRPr/>
              </a:pPr>
              <a:t>9</a:t>
            </a:fld>
            <a:endParaRPr lang="en-US" altLang="en-US"/>
          </a:p>
        </p:txBody>
      </p:sp>
    </p:spTree>
    <p:extLst>
      <p:ext uri="{BB962C8B-B14F-4D97-AF65-F5344CB8AC3E}">
        <p14:creationId xmlns:p14="http://schemas.microsoft.com/office/powerpoint/2010/main" val="3570793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749B62F-4B45-4BD9-B67B-6CFD1F5DA463}" type="slidenum">
              <a:rPr lang="en-US" altLang="en-US" smtClean="0"/>
              <a:pPr>
                <a:defRPr/>
              </a:pPr>
              <a:t>97</a:t>
            </a:fld>
            <a:endParaRPr lang="en-US" altLang="en-US"/>
          </a:p>
        </p:txBody>
      </p:sp>
    </p:spTree>
    <p:extLst>
      <p:ext uri="{BB962C8B-B14F-4D97-AF65-F5344CB8AC3E}">
        <p14:creationId xmlns:p14="http://schemas.microsoft.com/office/powerpoint/2010/main" val="7837924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a:defRPr/>
            </a:pPr>
            <a:endParaRPr lang="en-GB" dirty="0"/>
          </a:p>
        </p:txBody>
      </p:sp>
      <p:sp>
        <p:nvSpPr>
          <p:cNvPr id="5" name="Footer Placeholder 4"/>
          <p:cNvSpPr>
            <a:spLocks noGrp="1"/>
          </p:cNvSpPr>
          <p:nvPr>
            <p:ph type="ftr" sz="quarter" idx="11"/>
          </p:nvPr>
        </p:nvSpPr>
        <p:spPr/>
        <p:txBody>
          <a:bodyPr/>
          <a:lstStyle/>
          <a:p>
            <a:pPr>
              <a:defRPr/>
            </a:pPr>
            <a:r>
              <a:rPr lang="en-GB"/>
              <a:t>something meaningful can be added in the footer</a:t>
            </a:r>
          </a:p>
        </p:txBody>
      </p:sp>
      <p:sp>
        <p:nvSpPr>
          <p:cNvPr id="6" name="Slide Number Placeholder 5"/>
          <p:cNvSpPr>
            <a:spLocks noGrp="1"/>
          </p:cNvSpPr>
          <p:nvPr>
            <p:ph type="sldNum" sz="quarter" idx="12"/>
          </p:nvPr>
        </p:nvSpPr>
        <p:spPr/>
        <p:txBody>
          <a:bodyPr/>
          <a:lstStyle/>
          <a:p>
            <a:pPr>
              <a:defRPr/>
            </a:pPr>
            <a:fld id="{CCACAB9B-DF4D-440E-A96E-E29708AC1F31}" type="slidenum">
              <a:rPr lang="en-GB" smtClean="0"/>
              <a:pPr>
                <a:defRPr/>
              </a:pPr>
              <a:t>‹#›</a:t>
            </a:fld>
            <a:endParaRPr lang="en-GB"/>
          </a:p>
        </p:txBody>
      </p:sp>
      <p:pic>
        <p:nvPicPr>
          <p:cNvPr id="7" name="Picture 9" descr="CII Centenary Logo white 14mm-01.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93001" y="5888038"/>
            <a:ext cx="1479551"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1938" y="6048375"/>
            <a:ext cx="2524125"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8268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r>
              <a:rPr lang="en-US" altLang="en-US"/>
              <a:t>&lt;Insert presentation title&gt;</a:t>
            </a:r>
            <a:endParaRPr lang="en-US" altLang="en-US">
              <a:solidFill>
                <a:schemeClr val="tx1"/>
              </a:solidFill>
            </a:endParaRPr>
          </a:p>
        </p:txBody>
      </p:sp>
      <p:sp>
        <p:nvSpPr>
          <p:cNvPr id="6" name="Slide Number Placeholder 5"/>
          <p:cNvSpPr>
            <a:spLocks noGrp="1"/>
          </p:cNvSpPr>
          <p:nvPr>
            <p:ph type="sldNum" sz="quarter" idx="12"/>
          </p:nvPr>
        </p:nvSpPr>
        <p:spPr/>
        <p:txBody>
          <a:bodyPr/>
          <a:lstStyle/>
          <a:p>
            <a:pPr>
              <a:defRPr/>
            </a:pPr>
            <a:fld id="{3DC2D800-8D74-458F-924F-BB653413E688}" type="slidenum">
              <a:rPr lang="en-GB" smtClean="0"/>
              <a:pPr>
                <a:defRPr/>
              </a:pPr>
              <a:t>‹#›</a:t>
            </a:fld>
            <a:endParaRPr lang="en-GB"/>
          </a:p>
        </p:txBody>
      </p:sp>
    </p:spTree>
    <p:extLst>
      <p:ext uri="{BB962C8B-B14F-4D97-AF65-F5344CB8AC3E}">
        <p14:creationId xmlns:p14="http://schemas.microsoft.com/office/powerpoint/2010/main" val="311856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r>
              <a:rPr lang="en-US" altLang="en-US"/>
              <a:t>&lt;Insert presentation title&gt;</a:t>
            </a:r>
            <a:endParaRPr lang="en-US" altLang="en-US">
              <a:solidFill>
                <a:schemeClr val="tx1"/>
              </a:solidFill>
            </a:endParaRPr>
          </a:p>
        </p:txBody>
      </p:sp>
      <p:sp>
        <p:nvSpPr>
          <p:cNvPr id="6" name="Slide Number Placeholder 5"/>
          <p:cNvSpPr>
            <a:spLocks noGrp="1"/>
          </p:cNvSpPr>
          <p:nvPr>
            <p:ph type="sldNum" sz="quarter" idx="12"/>
          </p:nvPr>
        </p:nvSpPr>
        <p:spPr/>
        <p:txBody>
          <a:bodyPr/>
          <a:lstStyle/>
          <a:p>
            <a:pPr>
              <a:defRPr/>
            </a:pPr>
            <a:fld id="{E8675C37-067E-413C-BA68-877DEF8B4AB6}" type="slidenum">
              <a:rPr lang="en-GB" smtClean="0"/>
              <a:pPr>
                <a:defRPr/>
              </a:pPr>
              <a:t>‹#›</a:t>
            </a:fld>
            <a:endParaRPr lang="en-GB"/>
          </a:p>
        </p:txBody>
      </p:sp>
    </p:spTree>
    <p:extLst>
      <p:ext uri="{BB962C8B-B14F-4D97-AF65-F5344CB8AC3E}">
        <p14:creationId xmlns:p14="http://schemas.microsoft.com/office/powerpoint/2010/main" val="1138119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r>
              <a:rPr lang="en-US" altLang="en-US"/>
              <a:t>&lt;Insert presentation title&gt;</a:t>
            </a:r>
            <a:endParaRPr lang="en-US" altLang="en-US">
              <a:solidFill>
                <a:schemeClr val="tx1"/>
              </a:solidFill>
            </a:endParaRPr>
          </a:p>
        </p:txBody>
      </p:sp>
      <p:sp>
        <p:nvSpPr>
          <p:cNvPr id="6" name="Slide Number Placeholder 5"/>
          <p:cNvSpPr>
            <a:spLocks noGrp="1"/>
          </p:cNvSpPr>
          <p:nvPr>
            <p:ph type="sldNum" sz="quarter" idx="12"/>
          </p:nvPr>
        </p:nvSpPr>
        <p:spPr/>
        <p:txBody>
          <a:bodyPr/>
          <a:lstStyle/>
          <a:p>
            <a:pPr>
              <a:defRPr/>
            </a:pPr>
            <a:fld id="{1F1A1B11-CCB3-4C2E-98BA-16B1D2098B03}" type="slidenum">
              <a:rPr lang="en-GB" smtClean="0"/>
              <a:pPr>
                <a:defRPr/>
              </a:pPr>
              <a:t>‹#›</a:t>
            </a:fld>
            <a:endParaRPr lang="en-GB"/>
          </a:p>
        </p:txBody>
      </p:sp>
    </p:spTree>
    <p:extLst>
      <p:ext uri="{BB962C8B-B14F-4D97-AF65-F5344CB8AC3E}">
        <p14:creationId xmlns:p14="http://schemas.microsoft.com/office/powerpoint/2010/main" val="639287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r>
              <a:rPr lang="en-US" altLang="en-US"/>
              <a:t>&lt;Insert presentation title&gt;</a:t>
            </a:r>
            <a:endParaRPr lang="en-US" altLang="en-US">
              <a:solidFill>
                <a:schemeClr val="tx1"/>
              </a:solidFill>
            </a:endParaRPr>
          </a:p>
        </p:txBody>
      </p:sp>
      <p:sp>
        <p:nvSpPr>
          <p:cNvPr id="6" name="Slide Number Placeholder 5"/>
          <p:cNvSpPr>
            <a:spLocks noGrp="1"/>
          </p:cNvSpPr>
          <p:nvPr>
            <p:ph type="sldNum" sz="quarter" idx="12"/>
          </p:nvPr>
        </p:nvSpPr>
        <p:spPr/>
        <p:txBody>
          <a:bodyPr/>
          <a:lstStyle/>
          <a:p>
            <a:pPr>
              <a:defRPr/>
            </a:pPr>
            <a:fld id="{70431EE5-3A11-4D5A-9E15-4B5CD6F1ECEA}" type="slidenum">
              <a:rPr lang="en-GB" smtClean="0"/>
              <a:pPr>
                <a:defRPr/>
              </a:pPr>
              <a:t>‹#›</a:t>
            </a:fld>
            <a:endParaRPr lang="en-GB"/>
          </a:p>
        </p:txBody>
      </p:sp>
    </p:spTree>
    <p:extLst>
      <p:ext uri="{BB962C8B-B14F-4D97-AF65-F5344CB8AC3E}">
        <p14:creationId xmlns:p14="http://schemas.microsoft.com/office/powerpoint/2010/main" val="4278228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r>
              <a:rPr lang="en-US" altLang="en-US"/>
              <a:t>&lt;Insert presentation title&gt;</a:t>
            </a:r>
            <a:endParaRPr lang="en-US" altLang="en-US">
              <a:solidFill>
                <a:schemeClr val="tx1"/>
              </a:solidFill>
            </a:endParaRPr>
          </a:p>
        </p:txBody>
      </p:sp>
      <p:sp>
        <p:nvSpPr>
          <p:cNvPr id="7" name="Slide Number Placeholder 6"/>
          <p:cNvSpPr>
            <a:spLocks noGrp="1"/>
          </p:cNvSpPr>
          <p:nvPr>
            <p:ph type="sldNum" sz="quarter" idx="12"/>
          </p:nvPr>
        </p:nvSpPr>
        <p:spPr/>
        <p:txBody>
          <a:bodyPr/>
          <a:lstStyle/>
          <a:p>
            <a:pPr>
              <a:defRPr/>
            </a:pPr>
            <a:fld id="{55E2F9F5-F5CC-4E4F-83A2-3341E70C8557}" type="slidenum">
              <a:rPr lang="en-GB" smtClean="0"/>
              <a:pPr>
                <a:defRPr/>
              </a:pPr>
              <a:t>‹#›</a:t>
            </a:fld>
            <a:endParaRPr lang="en-GB"/>
          </a:p>
        </p:txBody>
      </p:sp>
    </p:spTree>
    <p:extLst>
      <p:ext uri="{BB962C8B-B14F-4D97-AF65-F5344CB8AC3E}">
        <p14:creationId xmlns:p14="http://schemas.microsoft.com/office/powerpoint/2010/main" val="4079830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a:defRPr/>
            </a:pPr>
            <a:endParaRPr lang="en-GB"/>
          </a:p>
        </p:txBody>
      </p:sp>
      <p:sp>
        <p:nvSpPr>
          <p:cNvPr id="8" name="Footer Placeholder 7"/>
          <p:cNvSpPr>
            <a:spLocks noGrp="1"/>
          </p:cNvSpPr>
          <p:nvPr>
            <p:ph type="ftr" sz="quarter" idx="11"/>
          </p:nvPr>
        </p:nvSpPr>
        <p:spPr/>
        <p:txBody>
          <a:bodyPr/>
          <a:lstStyle/>
          <a:p>
            <a:pPr>
              <a:defRPr/>
            </a:pPr>
            <a:r>
              <a:rPr lang="en-US" altLang="en-US"/>
              <a:t>&lt;Insert presentation title&gt;</a:t>
            </a:r>
            <a:endParaRPr lang="en-US" altLang="en-US">
              <a:solidFill>
                <a:schemeClr val="tx1"/>
              </a:solidFill>
            </a:endParaRPr>
          </a:p>
        </p:txBody>
      </p:sp>
      <p:sp>
        <p:nvSpPr>
          <p:cNvPr id="9" name="Slide Number Placeholder 8"/>
          <p:cNvSpPr>
            <a:spLocks noGrp="1"/>
          </p:cNvSpPr>
          <p:nvPr>
            <p:ph type="sldNum" sz="quarter" idx="12"/>
          </p:nvPr>
        </p:nvSpPr>
        <p:spPr/>
        <p:txBody>
          <a:bodyPr/>
          <a:lstStyle/>
          <a:p>
            <a:pPr>
              <a:defRPr/>
            </a:pPr>
            <a:fld id="{5F245576-836B-4F7A-9CBD-3316AC604881}" type="slidenum">
              <a:rPr lang="en-GB" smtClean="0"/>
              <a:pPr>
                <a:defRPr/>
              </a:pPr>
              <a:t>‹#›</a:t>
            </a:fld>
            <a:endParaRPr lang="en-GB"/>
          </a:p>
        </p:txBody>
      </p:sp>
    </p:spTree>
    <p:extLst>
      <p:ext uri="{BB962C8B-B14F-4D97-AF65-F5344CB8AC3E}">
        <p14:creationId xmlns:p14="http://schemas.microsoft.com/office/powerpoint/2010/main" val="286214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a:defRPr/>
            </a:pPr>
            <a:endParaRPr lang="en-GB"/>
          </a:p>
        </p:txBody>
      </p:sp>
      <p:sp>
        <p:nvSpPr>
          <p:cNvPr id="4" name="Footer Placeholder 3"/>
          <p:cNvSpPr>
            <a:spLocks noGrp="1"/>
          </p:cNvSpPr>
          <p:nvPr>
            <p:ph type="ftr" sz="quarter" idx="11"/>
          </p:nvPr>
        </p:nvSpPr>
        <p:spPr/>
        <p:txBody>
          <a:bodyPr/>
          <a:lstStyle/>
          <a:p>
            <a:pPr>
              <a:defRPr/>
            </a:pPr>
            <a:r>
              <a:rPr lang="en-US" altLang="en-US"/>
              <a:t>&lt;Insert presentation title&gt;</a:t>
            </a:r>
            <a:endParaRPr lang="en-US" altLang="en-US">
              <a:solidFill>
                <a:schemeClr val="tx1"/>
              </a:solidFill>
            </a:endParaRPr>
          </a:p>
        </p:txBody>
      </p:sp>
      <p:sp>
        <p:nvSpPr>
          <p:cNvPr id="5" name="Slide Number Placeholder 4"/>
          <p:cNvSpPr>
            <a:spLocks noGrp="1"/>
          </p:cNvSpPr>
          <p:nvPr>
            <p:ph type="sldNum" sz="quarter" idx="12"/>
          </p:nvPr>
        </p:nvSpPr>
        <p:spPr/>
        <p:txBody>
          <a:bodyPr/>
          <a:lstStyle/>
          <a:p>
            <a:pPr>
              <a:defRPr/>
            </a:pPr>
            <a:fld id="{BFB7BDDA-9C2E-4B2B-B147-1523B23CF5C8}" type="slidenum">
              <a:rPr lang="en-GB" smtClean="0"/>
              <a:pPr>
                <a:defRPr/>
              </a:pPr>
              <a:t>‹#›</a:t>
            </a:fld>
            <a:endParaRPr lang="en-GB"/>
          </a:p>
        </p:txBody>
      </p:sp>
    </p:spTree>
    <p:extLst>
      <p:ext uri="{BB962C8B-B14F-4D97-AF65-F5344CB8AC3E}">
        <p14:creationId xmlns:p14="http://schemas.microsoft.com/office/powerpoint/2010/main" val="3145766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GB"/>
          </a:p>
        </p:txBody>
      </p:sp>
      <p:sp>
        <p:nvSpPr>
          <p:cNvPr id="3" name="Footer Placeholder 2"/>
          <p:cNvSpPr>
            <a:spLocks noGrp="1"/>
          </p:cNvSpPr>
          <p:nvPr>
            <p:ph type="ftr" sz="quarter" idx="11"/>
          </p:nvPr>
        </p:nvSpPr>
        <p:spPr/>
        <p:txBody>
          <a:bodyPr/>
          <a:lstStyle/>
          <a:p>
            <a:pPr>
              <a:defRPr/>
            </a:pPr>
            <a:r>
              <a:rPr lang="en-US" altLang="en-US"/>
              <a:t>&lt;Insert presentation title&gt;</a:t>
            </a:r>
            <a:endParaRPr lang="en-US" altLang="en-US">
              <a:solidFill>
                <a:schemeClr val="tx1"/>
              </a:solidFill>
            </a:endParaRPr>
          </a:p>
        </p:txBody>
      </p:sp>
      <p:sp>
        <p:nvSpPr>
          <p:cNvPr id="4" name="Slide Number Placeholder 3"/>
          <p:cNvSpPr>
            <a:spLocks noGrp="1"/>
          </p:cNvSpPr>
          <p:nvPr>
            <p:ph type="sldNum" sz="quarter" idx="12"/>
          </p:nvPr>
        </p:nvSpPr>
        <p:spPr/>
        <p:txBody>
          <a:bodyPr/>
          <a:lstStyle/>
          <a:p>
            <a:pPr>
              <a:defRPr/>
            </a:pPr>
            <a:fld id="{F5792A69-4186-44E3-8909-C5B6D8554FF5}" type="slidenum">
              <a:rPr lang="en-GB" smtClean="0"/>
              <a:pPr>
                <a:defRPr/>
              </a:pPr>
              <a:t>‹#›</a:t>
            </a:fld>
            <a:endParaRPr lang="en-GB"/>
          </a:p>
        </p:txBody>
      </p:sp>
    </p:spTree>
    <p:extLst>
      <p:ext uri="{BB962C8B-B14F-4D97-AF65-F5344CB8AC3E}">
        <p14:creationId xmlns:p14="http://schemas.microsoft.com/office/powerpoint/2010/main" val="3966602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r>
              <a:rPr lang="en-US" altLang="en-US"/>
              <a:t>&lt;Insert presentation title&gt;</a:t>
            </a:r>
            <a:endParaRPr lang="en-US" altLang="en-US">
              <a:solidFill>
                <a:schemeClr val="tx1"/>
              </a:solidFill>
            </a:endParaRPr>
          </a:p>
        </p:txBody>
      </p:sp>
      <p:sp>
        <p:nvSpPr>
          <p:cNvPr id="7" name="Slide Number Placeholder 6"/>
          <p:cNvSpPr>
            <a:spLocks noGrp="1"/>
          </p:cNvSpPr>
          <p:nvPr>
            <p:ph type="sldNum" sz="quarter" idx="12"/>
          </p:nvPr>
        </p:nvSpPr>
        <p:spPr/>
        <p:txBody>
          <a:bodyPr/>
          <a:lstStyle/>
          <a:p>
            <a:pPr>
              <a:defRPr/>
            </a:pPr>
            <a:fld id="{309F9656-7B03-4D2B-ABD1-786DB54CBEC3}" type="slidenum">
              <a:rPr lang="en-GB" smtClean="0"/>
              <a:pPr>
                <a:defRPr/>
              </a:pPr>
              <a:t>‹#›</a:t>
            </a:fld>
            <a:endParaRPr lang="en-GB"/>
          </a:p>
        </p:txBody>
      </p:sp>
    </p:spTree>
    <p:extLst>
      <p:ext uri="{BB962C8B-B14F-4D97-AF65-F5344CB8AC3E}">
        <p14:creationId xmlns:p14="http://schemas.microsoft.com/office/powerpoint/2010/main" val="3573252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r>
              <a:rPr lang="en-US" altLang="en-US"/>
              <a:t>&lt;Insert presentation title&gt;</a:t>
            </a:r>
            <a:endParaRPr lang="en-US" altLang="en-US">
              <a:solidFill>
                <a:schemeClr val="tx1"/>
              </a:solidFill>
            </a:endParaRPr>
          </a:p>
        </p:txBody>
      </p:sp>
      <p:sp>
        <p:nvSpPr>
          <p:cNvPr id="7" name="Slide Number Placeholder 6"/>
          <p:cNvSpPr>
            <a:spLocks noGrp="1"/>
          </p:cNvSpPr>
          <p:nvPr>
            <p:ph type="sldNum" sz="quarter" idx="12"/>
          </p:nvPr>
        </p:nvSpPr>
        <p:spPr/>
        <p:txBody>
          <a:bodyPr/>
          <a:lstStyle/>
          <a:p>
            <a:pPr>
              <a:defRPr/>
            </a:pPr>
            <a:fld id="{A8D5852D-B80C-4D2B-9E01-96C0143DBBB2}" type="slidenum">
              <a:rPr lang="en-GB" smtClean="0"/>
              <a:pPr>
                <a:defRPr/>
              </a:pPr>
              <a:t>‹#›</a:t>
            </a:fld>
            <a:endParaRPr lang="en-GB"/>
          </a:p>
        </p:txBody>
      </p:sp>
    </p:spTree>
    <p:extLst>
      <p:ext uri="{BB962C8B-B14F-4D97-AF65-F5344CB8AC3E}">
        <p14:creationId xmlns:p14="http://schemas.microsoft.com/office/powerpoint/2010/main" val="3623227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ltLang="en-US"/>
              <a:t>&lt;Insert presentation title&gt;</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DC0EAB8-7101-442C-BDE2-567BDA7BAC5A}" type="slidenum">
              <a:rPr lang="en-GB" smtClean="0"/>
              <a:pPr>
                <a:defRPr/>
              </a:pPr>
              <a:t>‹#›</a:t>
            </a:fld>
            <a:endParaRPr lang="en-GB"/>
          </a:p>
        </p:txBody>
      </p:sp>
      <p:pic>
        <p:nvPicPr>
          <p:cNvPr id="3074"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4637" y="6086475"/>
            <a:ext cx="2524125"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7179108"/>
      </p:ext>
    </p:extLst>
  </p:cSld>
  <p:clrMap bg1="lt1" tx1="dk1" bg2="lt2" tx2="dk2" accent1="accent1" accent2="accent2" accent3="accent3" accent4="accent4" accent5="accent5" accent6="accent6" hlink="hlink" folHlink="folHlink"/>
  <p:sldLayoutIdLst>
    <p:sldLayoutId id="2147484235" r:id="rId1"/>
    <p:sldLayoutId id="2147484236" r:id="rId2"/>
    <p:sldLayoutId id="2147484237" r:id="rId3"/>
    <p:sldLayoutId id="2147484238" r:id="rId4"/>
    <p:sldLayoutId id="2147484239" r:id="rId5"/>
    <p:sldLayoutId id="2147484240" r:id="rId6"/>
    <p:sldLayoutId id="2147484241" r:id="rId7"/>
    <p:sldLayoutId id="2147484242" r:id="rId8"/>
    <p:sldLayoutId id="2147484243" r:id="rId9"/>
    <p:sldLayoutId id="2147484244" r:id="rId10"/>
    <p:sldLayoutId id="2147484245"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www.edubuzz.org/campie/files/2012/01/EU-flag.pn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1774621" y="0"/>
            <a:ext cx="7403870" cy="610643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77800" y="406400"/>
            <a:ext cx="8826500" cy="3785652"/>
          </a:xfrm>
          <a:prstGeom prst="rect">
            <a:avLst/>
          </a:prstGeom>
          <a:noFill/>
        </p:spPr>
        <p:txBody>
          <a:bodyPr wrap="square" rtlCol="0">
            <a:spAutoFit/>
          </a:bodyPr>
          <a:lstStyle/>
          <a:p>
            <a:pPr algn="ctr"/>
            <a:r>
              <a:rPr lang="en-GB" sz="6000" b="1" dirty="0">
                <a:solidFill>
                  <a:schemeClr val="tx2"/>
                </a:solidFill>
                <a:effectLst>
                  <a:outerShdw blurRad="38100" dist="38100" dir="2700000" algn="tl">
                    <a:srgbClr val="000000">
                      <a:alpha val="43137"/>
                    </a:srgbClr>
                  </a:outerShdw>
                </a:effectLst>
                <a:latin typeface="+mn-lt"/>
              </a:rPr>
              <a:t>General Data Protection Regulation </a:t>
            </a:r>
          </a:p>
          <a:p>
            <a:pPr algn="ctr"/>
            <a:r>
              <a:rPr lang="en-GB" sz="6000" b="1" dirty="0">
                <a:solidFill>
                  <a:schemeClr val="tx2"/>
                </a:solidFill>
                <a:effectLst>
                  <a:outerShdw blurRad="38100" dist="38100" dir="2700000" algn="tl">
                    <a:srgbClr val="000000">
                      <a:alpha val="43137"/>
                    </a:srgbClr>
                  </a:outerShdw>
                </a:effectLst>
                <a:latin typeface="+mn-lt"/>
              </a:rPr>
              <a:t>(GDPR)</a:t>
            </a:r>
          </a:p>
          <a:p>
            <a:pPr algn="ctr"/>
            <a:endParaRPr lang="en-GB" sz="6000" b="1" dirty="0">
              <a:solidFill>
                <a:schemeClr val="tx2"/>
              </a:solidFill>
              <a:effectLst>
                <a:outerShdw blurRad="38100" dist="38100" dir="2700000" algn="tl">
                  <a:srgbClr val="000000">
                    <a:alpha val="43137"/>
                  </a:srgbClr>
                </a:outerShdw>
              </a:effectLst>
              <a:latin typeface="+mn-lt"/>
            </a:endParaRPr>
          </a:p>
        </p:txBody>
      </p:sp>
      <p:sp>
        <p:nvSpPr>
          <p:cNvPr id="4" name="TextBox 3"/>
          <p:cNvSpPr txBox="1"/>
          <p:nvPr/>
        </p:nvSpPr>
        <p:spPr>
          <a:xfrm>
            <a:off x="2341208" y="3352800"/>
            <a:ext cx="4183774" cy="2154436"/>
          </a:xfrm>
          <a:prstGeom prst="rect">
            <a:avLst/>
          </a:prstGeom>
          <a:noFill/>
        </p:spPr>
        <p:txBody>
          <a:bodyPr wrap="none">
            <a:spAutoFit/>
          </a:bodyPr>
          <a:lstStyle/>
          <a:p>
            <a:pPr algn="ctr">
              <a:defRPr/>
            </a:pPr>
            <a:endParaRPr lang="en-GB" i="1" dirty="0">
              <a:solidFill>
                <a:srgbClr val="000000"/>
              </a:solidFill>
              <a:effectLst>
                <a:outerShdw blurRad="38100" dist="38100" dir="2700000" algn="tl">
                  <a:srgbClr val="000000">
                    <a:alpha val="43137"/>
                  </a:srgbClr>
                </a:outerShdw>
              </a:effectLst>
              <a:latin typeface="+mn-lt"/>
              <a:cs typeface="+mn-cs"/>
            </a:endParaRPr>
          </a:p>
          <a:p>
            <a:pPr algn="ctr">
              <a:defRPr/>
            </a:pPr>
            <a:r>
              <a:rPr lang="en-GB" sz="4800" i="1" dirty="0">
                <a:solidFill>
                  <a:srgbClr val="000000"/>
                </a:solidFill>
                <a:effectLst>
                  <a:outerShdw blurRad="38100" dist="38100" dir="2700000" algn="tl">
                    <a:srgbClr val="000000">
                      <a:alpha val="43137"/>
                    </a:srgbClr>
                  </a:outerShdw>
                </a:effectLst>
                <a:latin typeface="+mn-lt"/>
                <a:cs typeface="+mn-cs"/>
              </a:rPr>
              <a:t>Richard Galley</a:t>
            </a:r>
          </a:p>
          <a:p>
            <a:pPr algn="ctr">
              <a:defRPr/>
            </a:pPr>
            <a:endParaRPr lang="en-GB" sz="1800" i="1" dirty="0">
              <a:solidFill>
                <a:srgbClr val="000000"/>
              </a:solidFill>
              <a:effectLst>
                <a:outerShdw blurRad="38100" dist="38100" dir="2700000" algn="tl">
                  <a:srgbClr val="000000">
                    <a:alpha val="43137"/>
                  </a:srgbClr>
                </a:outerShdw>
              </a:effectLst>
              <a:latin typeface="+mn-lt"/>
              <a:cs typeface="+mn-cs"/>
            </a:endParaRPr>
          </a:p>
          <a:p>
            <a:pPr algn="ctr">
              <a:defRPr/>
            </a:pPr>
            <a:r>
              <a:rPr lang="en-GB" sz="4400" i="1" dirty="0">
                <a:solidFill>
                  <a:srgbClr val="000000"/>
                </a:solidFill>
                <a:effectLst>
                  <a:outerShdw blurRad="38100" dist="38100" dir="2700000" algn="tl">
                    <a:srgbClr val="000000">
                      <a:alpha val="43137"/>
                    </a:srgbClr>
                  </a:outerShdw>
                </a:effectLst>
                <a:latin typeface="+mn-lt"/>
                <a:cs typeface="+mn-cs"/>
              </a:rPr>
              <a:t>7 December 2017</a:t>
            </a:r>
          </a:p>
        </p:txBody>
      </p:sp>
      <p:sp>
        <p:nvSpPr>
          <p:cNvPr id="2" name="AutoShape 9" descr="Image result for halloween clip art free"/>
          <p:cNvSpPr>
            <a:spLocks noChangeAspect="1" noChangeArrowheads="1"/>
          </p:cNvSpPr>
          <p:nvPr/>
        </p:nvSpPr>
        <p:spPr bwMode="auto">
          <a:xfrm>
            <a:off x="155575" y="-1790700"/>
            <a:ext cx="475297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11" descr="Image result for halloween clip art free"/>
          <p:cNvSpPr>
            <a:spLocks noChangeAspect="1" noChangeArrowheads="1"/>
          </p:cNvSpPr>
          <p:nvPr/>
        </p:nvSpPr>
        <p:spPr bwMode="auto">
          <a:xfrm>
            <a:off x="307975" y="-1638300"/>
            <a:ext cx="475297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13" descr="Image result for halloween clip art free"/>
          <p:cNvSpPr>
            <a:spLocks noChangeAspect="1" noChangeArrowheads="1"/>
          </p:cNvSpPr>
          <p:nvPr/>
        </p:nvSpPr>
        <p:spPr bwMode="auto">
          <a:xfrm>
            <a:off x="460375" y="-1485900"/>
            <a:ext cx="475297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16" descr="Image result for halloween clip art free"/>
          <p:cNvSpPr>
            <a:spLocks noChangeAspect="1" noChangeArrowheads="1"/>
          </p:cNvSpPr>
          <p:nvPr/>
        </p:nvSpPr>
        <p:spPr bwMode="auto">
          <a:xfrm>
            <a:off x="612775" y="-1333500"/>
            <a:ext cx="475297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18" descr="Free Halloween Clipart Kids"/>
          <p:cNvSpPr>
            <a:spLocks noChangeAspect="1" noChangeArrowheads="1"/>
          </p:cNvSpPr>
          <p:nvPr/>
        </p:nvSpPr>
        <p:spPr bwMode="auto">
          <a:xfrm>
            <a:off x="155575" y="-6858000"/>
            <a:ext cx="14297025" cy="142970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22" descr="Image result for halloween clip art free"/>
          <p:cNvSpPr>
            <a:spLocks noChangeAspect="1" noChangeArrowheads="1"/>
          </p:cNvSpPr>
          <p:nvPr/>
        </p:nvSpPr>
        <p:spPr bwMode="auto">
          <a:xfrm>
            <a:off x="765175" y="-1181100"/>
            <a:ext cx="475297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25" descr="Related image"/>
          <p:cNvSpPr>
            <a:spLocks noChangeAspect="1" noChangeArrowheads="1"/>
          </p:cNvSpPr>
          <p:nvPr/>
        </p:nvSpPr>
        <p:spPr bwMode="auto">
          <a:xfrm>
            <a:off x="155575" y="-1790700"/>
            <a:ext cx="363855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4" name="Picture 4" descr="Image result for north downs insurance institu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1481" y="5588965"/>
            <a:ext cx="5737224" cy="1149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1731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143000"/>
            <a:ext cx="9144000" cy="5078313"/>
          </a:xfrm>
          <a:prstGeom prst="rect">
            <a:avLst/>
          </a:prstGeom>
          <a:noFill/>
        </p:spPr>
        <p:txBody>
          <a:bodyPr wrap="square" rtlCol="0">
            <a:spAutoFit/>
          </a:bodyPr>
          <a:lstStyle/>
          <a:p>
            <a:pPr marL="457200" indent="-457200">
              <a:buFont typeface="Arial" panose="020B0604020202020204" pitchFamily="34" charset="0"/>
              <a:buChar char="•"/>
            </a:pPr>
            <a:r>
              <a:rPr lang="en-GB" sz="3200" dirty="0">
                <a:solidFill>
                  <a:srgbClr val="000000"/>
                </a:solidFill>
                <a:effectLst>
                  <a:outerShdw blurRad="38100" dist="38100" dir="2700000" algn="tl">
                    <a:srgbClr val="000000">
                      <a:alpha val="43137"/>
                    </a:srgbClr>
                  </a:outerShdw>
                </a:effectLst>
                <a:latin typeface="+mn-lt"/>
              </a:rPr>
              <a:t>Principles based!</a:t>
            </a:r>
          </a:p>
          <a:p>
            <a:pPr marL="457200" indent="-457200">
              <a:buFont typeface="Arial" panose="020B0604020202020204" pitchFamily="34" charset="0"/>
              <a:buChar char="•"/>
            </a:pPr>
            <a:endParaRPr lang="en-GB" sz="1600" dirty="0">
              <a:solidFill>
                <a:srgbClr val="000000"/>
              </a:solidFill>
              <a:effectLst>
                <a:outerShdw blurRad="38100" dist="38100" dir="2700000" algn="tl">
                  <a:srgbClr val="000000">
                    <a:alpha val="43137"/>
                  </a:srgbClr>
                </a:outerShdw>
              </a:effectLst>
              <a:latin typeface="+mn-lt"/>
            </a:endParaRPr>
          </a:p>
          <a:p>
            <a:pPr marL="457200" indent="-457200">
              <a:buFont typeface="Arial" panose="020B0604020202020204" pitchFamily="34" charset="0"/>
              <a:buChar char="•"/>
            </a:pPr>
            <a:r>
              <a:rPr lang="en-GB" sz="3200" dirty="0">
                <a:solidFill>
                  <a:srgbClr val="000000"/>
                </a:solidFill>
                <a:effectLst>
                  <a:outerShdw blurRad="38100" dist="38100" dir="2700000" algn="tl">
                    <a:srgbClr val="000000">
                      <a:alpha val="43137"/>
                    </a:srgbClr>
                  </a:outerShdw>
                </a:effectLst>
                <a:latin typeface="+mn-lt"/>
              </a:rPr>
              <a:t>Applies to ‘controllers’ and ‘processors’</a:t>
            </a:r>
          </a:p>
          <a:p>
            <a:pPr marL="914400" lvl="1" indent="-457200">
              <a:buClr>
                <a:srgbClr val="000000"/>
              </a:buClr>
              <a:buFont typeface="Wingdings" panose="05000000000000000000" pitchFamily="2" charset="2"/>
              <a:buChar char="Ø"/>
            </a:pPr>
            <a:r>
              <a:rPr lang="en-GB" sz="3200" dirty="0">
                <a:solidFill>
                  <a:srgbClr val="FF0000"/>
                </a:solidFill>
                <a:effectLst>
                  <a:outerShdw blurRad="38100" dist="38100" dir="2700000" algn="tl">
                    <a:srgbClr val="000000">
                      <a:alpha val="43137"/>
                    </a:srgbClr>
                  </a:outerShdw>
                </a:effectLst>
                <a:latin typeface="+mn-lt"/>
              </a:rPr>
              <a:t>‘controller’ </a:t>
            </a:r>
            <a:r>
              <a:rPr lang="en-GB" sz="3200" dirty="0">
                <a:solidFill>
                  <a:srgbClr val="000000"/>
                </a:solidFill>
                <a:effectLst>
                  <a:outerShdw blurRad="38100" dist="38100" dir="2700000" algn="tl">
                    <a:srgbClr val="000000">
                      <a:alpha val="43137"/>
                    </a:srgbClr>
                  </a:outerShdw>
                </a:effectLst>
                <a:latin typeface="+mn-lt"/>
              </a:rPr>
              <a:t>says how and why personal data is processed</a:t>
            </a:r>
          </a:p>
          <a:p>
            <a:pPr marL="914400" lvl="1" indent="-457200">
              <a:buClr>
                <a:srgbClr val="000000"/>
              </a:buClr>
              <a:buFont typeface="Wingdings" panose="05000000000000000000" pitchFamily="2" charset="2"/>
              <a:buChar char="Ø"/>
            </a:pPr>
            <a:r>
              <a:rPr lang="en-GB" sz="3200" dirty="0">
                <a:solidFill>
                  <a:srgbClr val="FF0000"/>
                </a:solidFill>
                <a:effectLst>
                  <a:outerShdw blurRad="38100" dist="38100" dir="2700000" algn="tl">
                    <a:srgbClr val="000000">
                      <a:alpha val="43137"/>
                    </a:srgbClr>
                  </a:outerShdw>
                </a:effectLst>
                <a:latin typeface="+mn-lt"/>
              </a:rPr>
              <a:t>‘processor’</a:t>
            </a:r>
            <a:r>
              <a:rPr lang="en-GB" sz="3200" dirty="0">
                <a:solidFill>
                  <a:srgbClr val="000000"/>
                </a:solidFill>
                <a:effectLst>
                  <a:outerShdw blurRad="38100" dist="38100" dir="2700000" algn="tl">
                    <a:srgbClr val="000000">
                      <a:alpha val="43137"/>
                    </a:srgbClr>
                  </a:outerShdw>
                </a:effectLst>
                <a:latin typeface="+mn-lt"/>
              </a:rPr>
              <a:t> acts on the controller’s behalf</a:t>
            </a:r>
          </a:p>
          <a:p>
            <a:endParaRPr lang="en-GB" sz="1600" dirty="0"/>
          </a:p>
          <a:p>
            <a:pPr marL="457200" indent="-457200">
              <a:buFont typeface="Arial" panose="020B0604020202020204" pitchFamily="34" charset="0"/>
              <a:buChar char="•"/>
            </a:pPr>
            <a:r>
              <a:rPr lang="en-GB" sz="3200" dirty="0">
                <a:effectLst>
                  <a:outerShdw blurRad="38100" dist="38100" dir="2700000" algn="tl">
                    <a:srgbClr val="000000">
                      <a:alpha val="43137"/>
                    </a:srgbClr>
                  </a:outerShdw>
                </a:effectLst>
                <a:latin typeface="+mn-lt"/>
              </a:rPr>
              <a:t>Applies to processing carried out by organisations operating in EU and </a:t>
            </a:r>
            <a:r>
              <a:rPr lang="en-GB" sz="3200" u="sng" dirty="0">
                <a:effectLst>
                  <a:outerShdw blurRad="38100" dist="38100" dir="2700000" algn="tl">
                    <a:srgbClr val="000000">
                      <a:alpha val="43137"/>
                    </a:srgbClr>
                  </a:outerShdw>
                </a:effectLst>
                <a:latin typeface="+mn-lt"/>
              </a:rPr>
              <a:t>to organisations outside EU that offer goods or services to EU citizens</a:t>
            </a:r>
          </a:p>
          <a:p>
            <a:endParaRPr lang="en-GB" sz="3200" dirty="0"/>
          </a:p>
        </p:txBody>
      </p:sp>
      <p:sp>
        <p:nvSpPr>
          <p:cNvPr id="8" name="Rectangle 2"/>
          <p:cNvSpPr txBox="1">
            <a:spLocks noChangeArrowheads="1"/>
          </p:cNvSpPr>
          <p:nvPr/>
        </p:nvSpPr>
        <p:spPr>
          <a:xfrm>
            <a:off x="0" y="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altLang="en-US" dirty="0">
                <a:solidFill>
                  <a:schemeClr val="accent1"/>
                </a:solidFill>
                <a:effectLst>
                  <a:outerShdw blurRad="38100" dist="38100" dir="2700000" algn="tl">
                    <a:srgbClr val="000000">
                      <a:alpha val="43137"/>
                    </a:srgbClr>
                  </a:outerShdw>
                </a:effectLst>
              </a:rPr>
              <a:t>GDPR highlights</a:t>
            </a:r>
          </a:p>
        </p:txBody>
      </p:sp>
      <p:sp>
        <p:nvSpPr>
          <p:cNvPr id="2" name="Rectangle 1"/>
          <p:cNvSpPr/>
          <p:nvPr/>
        </p:nvSpPr>
        <p:spPr>
          <a:xfrm>
            <a:off x="2921000" y="2489200"/>
            <a:ext cx="5842000" cy="419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850900" y="2908300"/>
            <a:ext cx="2070100" cy="50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2921000" y="3416300"/>
            <a:ext cx="5156200" cy="546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4857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4"/>
                                        </p:tgtEl>
                                      </p:cBhvr>
                                    </p:animEffect>
                                    <p:set>
                                      <p:cBhvr>
                                        <p:cTn id="25" dur="1" fill="hold">
                                          <p:stCondLst>
                                            <p:cond delay="499"/>
                                          </p:stCondLst>
                                        </p:cTn>
                                        <p:tgtEl>
                                          <p:spTgt spid="4"/>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0" y="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altLang="en-US" dirty="0">
                <a:solidFill>
                  <a:schemeClr val="accent1"/>
                </a:solidFill>
                <a:effectLst>
                  <a:outerShdw blurRad="38100" dist="38100" dir="2700000" algn="tl">
                    <a:srgbClr val="000000">
                      <a:alpha val="43137"/>
                    </a:srgbClr>
                  </a:outerShdw>
                </a:effectLst>
              </a:rPr>
              <a:t>Data retention</a:t>
            </a:r>
          </a:p>
        </p:txBody>
      </p:sp>
      <p:sp>
        <p:nvSpPr>
          <p:cNvPr id="6" name="TextBox 5"/>
          <p:cNvSpPr txBox="1"/>
          <p:nvPr/>
        </p:nvSpPr>
        <p:spPr>
          <a:xfrm>
            <a:off x="0" y="1143000"/>
            <a:ext cx="9144000" cy="4832092"/>
          </a:xfrm>
          <a:prstGeom prst="rect">
            <a:avLst/>
          </a:prstGeom>
          <a:noFill/>
        </p:spPr>
        <p:txBody>
          <a:bodyPr wrap="square" rtlCol="0">
            <a:spAutoFit/>
          </a:bodyPr>
          <a:lstStyle/>
          <a:p>
            <a:pPr marL="457200" indent="-457200">
              <a:buFont typeface="Arial" panose="020B0604020202020204" pitchFamily="34" charset="0"/>
              <a:buChar char="•"/>
            </a:pPr>
            <a:r>
              <a:rPr lang="en-GB" sz="2800" dirty="0">
                <a:solidFill>
                  <a:srgbClr val="000000"/>
                </a:solidFill>
                <a:effectLst>
                  <a:outerShdw blurRad="38100" dist="38100" dir="2700000" algn="tl">
                    <a:srgbClr val="000000">
                      <a:alpha val="43137"/>
                    </a:srgbClr>
                  </a:outerShdw>
                </a:effectLst>
                <a:latin typeface="+mn-lt"/>
              </a:rPr>
              <a:t>Create Data Retention Policy</a:t>
            </a:r>
          </a:p>
          <a:p>
            <a:pPr marL="914400" lvl="1" indent="-457200">
              <a:buFont typeface="Wingdings" panose="05000000000000000000" pitchFamily="2" charset="2"/>
              <a:buChar char="Ø"/>
            </a:pPr>
            <a:r>
              <a:rPr lang="en-GB" sz="2800" dirty="0">
                <a:solidFill>
                  <a:srgbClr val="0070C0"/>
                </a:solidFill>
                <a:effectLst>
                  <a:outerShdw blurRad="38100" dist="38100" dir="2700000" algn="tl">
                    <a:srgbClr val="000000">
                      <a:alpha val="43137"/>
                    </a:srgbClr>
                  </a:outerShdw>
                </a:effectLst>
                <a:latin typeface="+mn-lt"/>
              </a:rPr>
              <a:t>assess what data currently stored &amp; list all personal data types handled</a:t>
            </a:r>
          </a:p>
          <a:p>
            <a:pPr marL="914400" lvl="1" indent="-457200">
              <a:buFont typeface="Wingdings" panose="05000000000000000000" pitchFamily="2" charset="2"/>
              <a:buChar char="Ø"/>
            </a:pPr>
            <a:r>
              <a:rPr lang="en-GB" sz="2800" dirty="0">
                <a:solidFill>
                  <a:srgbClr val="0070C0"/>
                </a:solidFill>
                <a:effectLst>
                  <a:outerShdw blurRad="38100" dist="38100" dir="2700000" algn="tl">
                    <a:srgbClr val="000000">
                      <a:alpha val="43137"/>
                    </a:srgbClr>
                  </a:outerShdw>
                </a:effectLst>
                <a:latin typeface="+mn-lt"/>
              </a:rPr>
              <a:t>identify and log where data is held (e.g. servers, databases, emails, company computers and backups etc.)</a:t>
            </a:r>
          </a:p>
          <a:p>
            <a:pPr marL="914400" lvl="1" indent="-457200">
              <a:buFont typeface="Wingdings" panose="05000000000000000000" pitchFamily="2" charset="2"/>
              <a:buChar char="Ø"/>
            </a:pPr>
            <a:r>
              <a:rPr lang="en-GB" sz="2800" dirty="0">
                <a:solidFill>
                  <a:srgbClr val="0070C0"/>
                </a:solidFill>
                <a:effectLst>
                  <a:outerShdw blurRad="38100" dist="38100" dir="2700000" algn="tl">
                    <a:srgbClr val="000000">
                      <a:alpha val="43137"/>
                    </a:srgbClr>
                  </a:outerShdw>
                </a:effectLst>
                <a:latin typeface="+mn-lt"/>
              </a:rPr>
              <a:t>define the storage period for each type of data – take account of legal and regulatory requirements (e.g. Employer’s Liability insurance etc.)</a:t>
            </a:r>
          </a:p>
          <a:p>
            <a:pPr marL="914400" lvl="1" indent="-457200">
              <a:buFont typeface="Wingdings" panose="05000000000000000000" pitchFamily="2" charset="2"/>
              <a:buChar char="Ø"/>
            </a:pPr>
            <a:r>
              <a:rPr lang="en-GB" sz="2800" dirty="0">
                <a:solidFill>
                  <a:srgbClr val="0070C0"/>
                </a:solidFill>
                <a:effectLst>
                  <a:outerShdw blurRad="38100" dist="38100" dir="2700000" algn="tl">
                    <a:srgbClr val="000000">
                      <a:alpha val="43137"/>
                    </a:srgbClr>
                  </a:outerShdw>
                </a:effectLst>
                <a:latin typeface="+mn-lt"/>
              </a:rPr>
              <a:t>Implement and enforce policy – include summary in Privacy Notice</a:t>
            </a:r>
          </a:p>
        </p:txBody>
      </p:sp>
    </p:spTree>
    <p:extLst>
      <p:ext uri="{BB962C8B-B14F-4D97-AF65-F5344CB8AC3E}">
        <p14:creationId xmlns:p14="http://schemas.microsoft.com/office/powerpoint/2010/main" val="384122759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0" y="-17780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altLang="en-US" dirty="0">
                <a:solidFill>
                  <a:schemeClr val="accent1"/>
                </a:solidFill>
                <a:effectLst>
                  <a:outerShdw blurRad="38100" dist="38100" dir="2700000" algn="tl">
                    <a:srgbClr val="000000">
                      <a:alpha val="43137"/>
                    </a:srgbClr>
                  </a:outerShdw>
                </a:effectLst>
              </a:rPr>
              <a:t>Data retention periods</a:t>
            </a:r>
          </a:p>
        </p:txBody>
      </p:sp>
      <p:sp>
        <p:nvSpPr>
          <p:cNvPr id="6" name="TextBox 5"/>
          <p:cNvSpPr txBox="1"/>
          <p:nvPr/>
        </p:nvSpPr>
        <p:spPr>
          <a:xfrm>
            <a:off x="0" y="965200"/>
            <a:ext cx="9144000" cy="5124480"/>
          </a:xfrm>
          <a:prstGeom prst="rect">
            <a:avLst/>
          </a:prstGeom>
          <a:noFill/>
        </p:spPr>
        <p:txBody>
          <a:bodyPr wrap="square" rtlCol="0">
            <a:spAutoFit/>
          </a:bodyPr>
          <a:lstStyle/>
          <a:p>
            <a:pPr marL="457200" indent="-457200" algn="just">
              <a:buFont typeface="Arial" panose="020B0604020202020204" pitchFamily="34" charset="0"/>
              <a:buChar char="•"/>
            </a:pPr>
            <a:r>
              <a:rPr lang="en-GB" sz="2800" dirty="0">
                <a:solidFill>
                  <a:srgbClr val="000000"/>
                </a:solidFill>
                <a:effectLst>
                  <a:outerShdw blurRad="38100" dist="38100" dir="2700000" algn="tl">
                    <a:srgbClr val="000000">
                      <a:alpha val="43137"/>
                    </a:srgbClr>
                  </a:outerShdw>
                </a:effectLst>
                <a:latin typeface="+mn-lt"/>
              </a:rPr>
              <a:t>Legal and Regulatory stipulations take priority</a:t>
            </a:r>
          </a:p>
          <a:p>
            <a:pPr marL="914400" lvl="1" indent="-457200" algn="just">
              <a:buFont typeface="Wingdings" panose="05000000000000000000" pitchFamily="2" charset="2"/>
              <a:buChar char="Ø"/>
            </a:pPr>
            <a:endParaRPr lang="en-GB" sz="900" dirty="0">
              <a:solidFill>
                <a:srgbClr val="0070C0"/>
              </a:solidFill>
              <a:effectLst>
                <a:outerShdw blurRad="38100" dist="38100" dir="2700000" algn="tl">
                  <a:srgbClr val="000000">
                    <a:alpha val="43137"/>
                  </a:srgbClr>
                </a:outerShdw>
              </a:effectLst>
              <a:latin typeface="+mn-lt"/>
            </a:endParaRPr>
          </a:p>
          <a:p>
            <a:pPr lvl="1" algn="just"/>
            <a:r>
              <a:rPr lang="en-GB" sz="2800" dirty="0">
                <a:solidFill>
                  <a:srgbClr val="0070C0"/>
                </a:solidFill>
                <a:effectLst>
                  <a:outerShdw blurRad="38100" dist="38100" dir="2700000" algn="tl">
                    <a:srgbClr val="000000">
                      <a:alpha val="43137"/>
                    </a:srgbClr>
                  </a:outerShdw>
                </a:effectLst>
                <a:latin typeface="+mn-lt"/>
              </a:rPr>
              <a:t>SYSC 9.1.5:</a:t>
            </a:r>
          </a:p>
          <a:p>
            <a:pPr lvl="1" algn="just"/>
            <a:endParaRPr lang="en-GB" sz="1000" dirty="0">
              <a:solidFill>
                <a:srgbClr val="0070C0"/>
              </a:solidFill>
              <a:effectLst>
                <a:outerShdw blurRad="38100" dist="38100" dir="2700000" algn="tl">
                  <a:srgbClr val="000000">
                    <a:alpha val="43137"/>
                  </a:srgbClr>
                </a:outerShdw>
              </a:effectLst>
              <a:latin typeface="+mn-lt"/>
            </a:endParaRPr>
          </a:p>
          <a:p>
            <a:pPr lvl="1" algn="just"/>
            <a:r>
              <a:rPr lang="en-GB" sz="2800" dirty="0">
                <a:solidFill>
                  <a:srgbClr val="0070C0"/>
                </a:solidFill>
                <a:effectLst>
                  <a:outerShdw blurRad="38100" dist="38100" dir="2700000" algn="tl">
                    <a:srgbClr val="000000">
                      <a:alpha val="43137"/>
                    </a:srgbClr>
                  </a:outerShdw>
                </a:effectLst>
                <a:latin typeface="+mn-lt"/>
              </a:rPr>
              <a:t>“With respect to retention periods, the general principle is that records should be retained for as long as is relevant for the purposes for which they are made”</a:t>
            </a:r>
          </a:p>
          <a:p>
            <a:pPr lvl="1" algn="just"/>
            <a:endParaRPr lang="en-GB" sz="2800" dirty="0">
              <a:solidFill>
                <a:srgbClr val="0070C0"/>
              </a:solidFill>
              <a:effectLst>
                <a:outerShdw blurRad="38100" dist="38100" dir="2700000" algn="tl">
                  <a:srgbClr val="000000">
                    <a:alpha val="43137"/>
                  </a:srgbClr>
                </a:outerShdw>
              </a:effectLst>
              <a:latin typeface="+mn-lt"/>
            </a:endParaRPr>
          </a:p>
          <a:p>
            <a:pPr marL="457200" indent="-457200" algn="just">
              <a:buFont typeface="Arial" panose="020B0604020202020204" pitchFamily="34" charset="0"/>
              <a:buChar char="•"/>
            </a:pPr>
            <a:r>
              <a:rPr lang="en-GB" sz="2800" dirty="0">
                <a:solidFill>
                  <a:srgbClr val="000000"/>
                </a:solidFill>
                <a:effectLst>
                  <a:outerShdw blurRad="38100" dist="38100" dir="2700000" algn="tl">
                    <a:srgbClr val="000000">
                      <a:alpha val="43137"/>
                    </a:srgbClr>
                  </a:outerShdw>
                </a:effectLst>
                <a:latin typeface="+mn-lt"/>
              </a:rPr>
              <a:t>General ‘rule of thumb’ = </a:t>
            </a:r>
            <a:r>
              <a:rPr lang="en-GB" sz="2800" u="sng" dirty="0">
                <a:solidFill>
                  <a:srgbClr val="FF0000"/>
                </a:solidFill>
                <a:effectLst>
                  <a:outerShdw blurRad="38100" dist="38100" dir="2700000" algn="tl">
                    <a:srgbClr val="000000">
                      <a:alpha val="43137"/>
                    </a:srgbClr>
                  </a:outerShdw>
                </a:effectLst>
                <a:latin typeface="+mn-lt"/>
              </a:rPr>
              <a:t>6 years</a:t>
            </a:r>
            <a:r>
              <a:rPr lang="en-GB" sz="2800" dirty="0">
                <a:solidFill>
                  <a:srgbClr val="FF0000"/>
                </a:solidFill>
                <a:effectLst>
                  <a:outerShdw blurRad="38100" dist="38100" dir="2700000" algn="tl">
                    <a:srgbClr val="000000">
                      <a:alpha val="43137"/>
                    </a:srgbClr>
                  </a:outerShdw>
                </a:effectLst>
                <a:latin typeface="+mn-lt"/>
              </a:rPr>
              <a:t> </a:t>
            </a:r>
            <a:r>
              <a:rPr lang="en-GB" sz="2800" dirty="0">
                <a:solidFill>
                  <a:srgbClr val="000000"/>
                </a:solidFill>
                <a:effectLst>
                  <a:outerShdw blurRad="38100" dist="38100" dir="2700000" algn="tl">
                    <a:srgbClr val="000000">
                      <a:alpha val="43137"/>
                    </a:srgbClr>
                  </a:outerShdw>
                </a:effectLst>
                <a:latin typeface="+mn-lt"/>
              </a:rPr>
              <a:t>(e.g. from claim)</a:t>
            </a:r>
          </a:p>
          <a:p>
            <a:pPr marL="457200" indent="-457200" algn="just">
              <a:buFont typeface="Arial" panose="020B0604020202020204" pitchFamily="34" charset="0"/>
              <a:buChar char="•"/>
            </a:pPr>
            <a:endParaRPr lang="en-GB" sz="2800" dirty="0">
              <a:solidFill>
                <a:srgbClr val="000000"/>
              </a:solidFill>
              <a:effectLst>
                <a:outerShdw blurRad="38100" dist="38100" dir="2700000" algn="tl">
                  <a:srgbClr val="000000">
                    <a:alpha val="43137"/>
                  </a:srgbClr>
                </a:outerShdw>
              </a:effectLst>
              <a:latin typeface="+mn-lt"/>
            </a:endParaRPr>
          </a:p>
          <a:p>
            <a:pPr marL="457200" indent="-457200" algn="just">
              <a:buFont typeface="Arial" panose="020B0604020202020204" pitchFamily="34" charset="0"/>
              <a:buChar char="•"/>
            </a:pPr>
            <a:r>
              <a:rPr lang="en-GB" sz="2800" dirty="0">
                <a:solidFill>
                  <a:srgbClr val="000000"/>
                </a:solidFill>
                <a:effectLst>
                  <a:outerShdw blurRad="38100" dist="38100" dir="2700000" algn="tl">
                    <a:srgbClr val="000000">
                      <a:alpha val="43137"/>
                    </a:srgbClr>
                  </a:outerShdw>
                </a:effectLst>
                <a:latin typeface="+mn-lt"/>
              </a:rPr>
              <a:t>Policies that cover any loss that happened during the policy term, no matter when the claim is made – </a:t>
            </a:r>
            <a:r>
              <a:rPr lang="en-GB" sz="2800" u="sng" dirty="0">
                <a:solidFill>
                  <a:srgbClr val="FF0000"/>
                </a:solidFill>
                <a:effectLst>
                  <a:outerShdw blurRad="38100" dist="38100" dir="2700000" algn="tl">
                    <a:srgbClr val="000000">
                      <a:alpha val="43137"/>
                    </a:srgbClr>
                  </a:outerShdw>
                </a:effectLst>
                <a:latin typeface="+mn-lt"/>
              </a:rPr>
              <a:t>retain indefinitely</a:t>
            </a:r>
          </a:p>
        </p:txBody>
      </p:sp>
    </p:spTree>
    <p:extLst>
      <p:ext uri="{BB962C8B-B14F-4D97-AF65-F5344CB8AC3E}">
        <p14:creationId xmlns:p14="http://schemas.microsoft.com/office/powerpoint/2010/main" val="309820663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0" y="-17780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altLang="en-US" dirty="0">
                <a:solidFill>
                  <a:schemeClr val="accent1"/>
                </a:solidFill>
                <a:effectLst>
                  <a:outerShdw blurRad="38100" dist="38100" dir="2700000" algn="tl">
                    <a:srgbClr val="000000">
                      <a:alpha val="43137"/>
                    </a:srgbClr>
                  </a:outerShdw>
                </a:effectLst>
              </a:rPr>
              <a:t>Data retention - HR</a:t>
            </a:r>
          </a:p>
        </p:txBody>
      </p:sp>
      <p:sp>
        <p:nvSpPr>
          <p:cNvPr id="6" name="TextBox 5"/>
          <p:cNvSpPr txBox="1"/>
          <p:nvPr/>
        </p:nvSpPr>
        <p:spPr>
          <a:xfrm>
            <a:off x="0" y="622300"/>
            <a:ext cx="9144000" cy="6524863"/>
          </a:xfrm>
          <a:prstGeom prst="rect">
            <a:avLst/>
          </a:prstGeom>
          <a:noFill/>
        </p:spPr>
        <p:txBody>
          <a:bodyPr wrap="square" rtlCol="0">
            <a:spAutoFit/>
          </a:bodyPr>
          <a:lstStyle/>
          <a:p>
            <a:pPr marL="457200" indent="-457200" algn="just">
              <a:buFont typeface="Arial" panose="020B0604020202020204" pitchFamily="34" charset="0"/>
              <a:buChar char="•"/>
            </a:pPr>
            <a:r>
              <a:rPr lang="en-GB" sz="2800" dirty="0">
                <a:solidFill>
                  <a:srgbClr val="000000"/>
                </a:solidFill>
                <a:effectLst>
                  <a:outerShdw blurRad="38100" dist="38100" dir="2700000" algn="tl">
                    <a:srgbClr val="000000">
                      <a:alpha val="43137"/>
                    </a:srgbClr>
                  </a:outerShdw>
                </a:effectLst>
                <a:latin typeface="+mn-lt"/>
              </a:rPr>
              <a:t>HR records included</a:t>
            </a:r>
          </a:p>
          <a:p>
            <a:pPr marL="914400" lvl="1" indent="-457200" algn="just">
              <a:buFont typeface="Wingdings" panose="05000000000000000000" pitchFamily="2" charset="2"/>
              <a:buChar char="Ø"/>
            </a:pPr>
            <a:r>
              <a:rPr lang="en-GB" sz="2800" dirty="0">
                <a:solidFill>
                  <a:srgbClr val="0070C0"/>
                </a:solidFill>
                <a:effectLst>
                  <a:outerShdw blurRad="38100" dist="38100" dir="2700000" algn="tl">
                    <a:srgbClr val="000000">
                      <a:alpha val="43137"/>
                    </a:srgbClr>
                  </a:outerShdw>
                </a:effectLst>
                <a:latin typeface="+mn-lt"/>
              </a:rPr>
              <a:t>Terms of Employment (Information) Act, 1994 employee’s terms and conditions of employment - </a:t>
            </a:r>
            <a:r>
              <a:rPr lang="en-GB" sz="2800" u="sng" dirty="0">
                <a:solidFill>
                  <a:srgbClr val="FF0000"/>
                </a:solidFill>
                <a:effectLst>
                  <a:outerShdw blurRad="38100" dist="38100" dir="2700000" algn="tl">
                    <a:srgbClr val="000000">
                      <a:alpha val="43137"/>
                    </a:srgbClr>
                  </a:outerShdw>
                </a:effectLst>
                <a:latin typeface="+mn-lt"/>
              </a:rPr>
              <a:t>retain for duration of their employment</a:t>
            </a:r>
          </a:p>
          <a:p>
            <a:pPr marL="914400" lvl="1" indent="-457200" algn="just">
              <a:buFont typeface="Wingdings" panose="05000000000000000000" pitchFamily="2" charset="2"/>
              <a:buChar char="Ø"/>
            </a:pPr>
            <a:endParaRPr lang="en-GB" sz="900" u="sng" dirty="0">
              <a:solidFill>
                <a:srgbClr val="FF0000"/>
              </a:solidFill>
              <a:effectLst>
                <a:outerShdw blurRad="38100" dist="38100" dir="2700000" algn="tl">
                  <a:srgbClr val="000000">
                    <a:alpha val="43137"/>
                  </a:srgbClr>
                </a:outerShdw>
              </a:effectLst>
            </a:endParaRPr>
          </a:p>
          <a:p>
            <a:pPr marL="914400" lvl="1" indent="-457200" algn="just">
              <a:buFont typeface="Wingdings" panose="05000000000000000000" pitchFamily="2" charset="2"/>
              <a:buChar char="Ø"/>
            </a:pPr>
            <a:r>
              <a:rPr lang="en-GB" sz="2800" dirty="0">
                <a:solidFill>
                  <a:srgbClr val="0070C0"/>
                </a:solidFill>
                <a:effectLst>
                  <a:outerShdw blurRad="38100" dist="38100" dir="2700000" algn="tl">
                    <a:srgbClr val="000000">
                      <a:alpha val="43137"/>
                    </a:srgbClr>
                  </a:outerShdw>
                </a:effectLst>
                <a:latin typeface="+mn-lt"/>
              </a:rPr>
              <a:t>Safety, Health and Welfare at Work (General Applications) Regulations 1993 - </a:t>
            </a:r>
            <a:r>
              <a:rPr lang="en-GB" sz="2800" u="sng" dirty="0">
                <a:solidFill>
                  <a:srgbClr val="FF0000"/>
                </a:solidFill>
                <a:effectLst>
                  <a:outerShdw blurRad="38100" dist="38100" dir="2700000" algn="tl">
                    <a:srgbClr val="000000">
                      <a:alpha val="43137"/>
                    </a:srgbClr>
                  </a:outerShdw>
                </a:effectLst>
                <a:latin typeface="+mn-lt"/>
              </a:rPr>
              <a:t>10 year retention </a:t>
            </a:r>
            <a:r>
              <a:rPr lang="en-GB" sz="2800" dirty="0">
                <a:solidFill>
                  <a:srgbClr val="0070C0"/>
                </a:solidFill>
                <a:effectLst>
                  <a:outerShdw blurRad="38100" dist="38100" dir="2700000" algn="tl">
                    <a:srgbClr val="000000">
                      <a:alpha val="43137"/>
                    </a:srgbClr>
                  </a:outerShdw>
                </a:effectLst>
                <a:latin typeface="+mn-lt"/>
              </a:rPr>
              <a:t>from the date of an accident</a:t>
            </a:r>
          </a:p>
          <a:p>
            <a:pPr lvl="1" algn="just"/>
            <a:endParaRPr lang="en-GB" sz="900" dirty="0">
              <a:solidFill>
                <a:srgbClr val="0070C0"/>
              </a:solidFill>
              <a:effectLst>
                <a:outerShdw blurRad="38100" dist="38100" dir="2700000" algn="tl">
                  <a:srgbClr val="000000">
                    <a:alpha val="43137"/>
                  </a:srgbClr>
                </a:outerShdw>
              </a:effectLst>
              <a:latin typeface="+mn-lt"/>
            </a:endParaRPr>
          </a:p>
          <a:p>
            <a:pPr marL="914400" lvl="1" indent="-457200" algn="just">
              <a:buFont typeface="Wingdings" panose="05000000000000000000" pitchFamily="2" charset="2"/>
              <a:buChar char="Ø"/>
            </a:pPr>
            <a:r>
              <a:rPr lang="en-GB" sz="2800" dirty="0">
                <a:solidFill>
                  <a:srgbClr val="0070C0"/>
                </a:solidFill>
                <a:effectLst>
                  <a:outerShdw blurRad="38100" dist="38100" dir="2700000" algn="tl">
                    <a:srgbClr val="000000">
                      <a:alpha val="43137"/>
                    </a:srgbClr>
                  </a:outerShdw>
                </a:effectLst>
                <a:latin typeface="+mn-lt"/>
              </a:rPr>
              <a:t>The Companies Acts and Taxes Consolidation Act, 1997 - </a:t>
            </a:r>
            <a:r>
              <a:rPr lang="en-GB" sz="2800" u="sng" dirty="0">
                <a:solidFill>
                  <a:srgbClr val="FF0000"/>
                </a:solidFill>
                <a:effectLst>
                  <a:outerShdw blurRad="38100" dist="38100" dir="2700000" algn="tl">
                    <a:srgbClr val="000000">
                      <a:alpha val="43137"/>
                    </a:srgbClr>
                  </a:outerShdw>
                </a:effectLst>
                <a:latin typeface="+mn-lt"/>
              </a:rPr>
              <a:t>8 year retention </a:t>
            </a:r>
            <a:r>
              <a:rPr lang="en-GB" sz="2800" dirty="0">
                <a:solidFill>
                  <a:srgbClr val="0070C0"/>
                </a:solidFill>
                <a:effectLst>
                  <a:outerShdw blurRad="38100" dist="38100" dir="2700000" algn="tl">
                    <a:srgbClr val="000000">
                      <a:alpha val="43137"/>
                    </a:srgbClr>
                  </a:outerShdw>
                </a:effectLst>
                <a:latin typeface="+mn-lt"/>
              </a:rPr>
              <a:t>of tax records</a:t>
            </a:r>
          </a:p>
          <a:p>
            <a:pPr lvl="1" algn="just"/>
            <a:endParaRPr lang="en-GB" sz="800" dirty="0">
              <a:solidFill>
                <a:srgbClr val="0070C0"/>
              </a:solidFill>
              <a:effectLst>
                <a:outerShdw blurRad="38100" dist="38100" dir="2700000" algn="tl">
                  <a:srgbClr val="000000">
                    <a:alpha val="43137"/>
                  </a:srgbClr>
                </a:outerShdw>
              </a:effectLst>
              <a:latin typeface="+mn-lt"/>
            </a:endParaRPr>
          </a:p>
          <a:p>
            <a:pPr marL="914400" lvl="1" indent="-457200" algn="just">
              <a:buFont typeface="Wingdings" panose="05000000000000000000" pitchFamily="2" charset="2"/>
              <a:buChar char="Ø"/>
            </a:pPr>
            <a:r>
              <a:rPr lang="en-GB" sz="2800" dirty="0">
                <a:solidFill>
                  <a:srgbClr val="0070C0"/>
                </a:solidFill>
                <a:effectLst>
                  <a:outerShdw blurRad="38100" dist="38100" dir="2700000" algn="tl">
                    <a:srgbClr val="000000">
                      <a:alpha val="43137"/>
                    </a:srgbClr>
                  </a:outerShdw>
                </a:effectLst>
                <a:latin typeface="+mn-lt"/>
              </a:rPr>
              <a:t>Parental Leave Acts 1998-2006 - </a:t>
            </a:r>
            <a:r>
              <a:rPr lang="en-GB" sz="2800" u="sng" dirty="0">
                <a:solidFill>
                  <a:srgbClr val="FF0000"/>
                </a:solidFill>
                <a:effectLst>
                  <a:outerShdw blurRad="38100" dist="38100" dir="2700000" algn="tl">
                    <a:srgbClr val="000000">
                      <a:alpha val="43137"/>
                    </a:srgbClr>
                  </a:outerShdw>
                </a:effectLst>
                <a:latin typeface="+mn-lt"/>
              </a:rPr>
              <a:t>8 year retention</a:t>
            </a:r>
            <a:r>
              <a:rPr lang="en-GB" sz="2800" dirty="0">
                <a:solidFill>
                  <a:srgbClr val="FF0000"/>
                </a:solidFill>
                <a:effectLst>
                  <a:outerShdw blurRad="38100" dist="38100" dir="2700000" algn="tl">
                    <a:srgbClr val="000000">
                      <a:alpha val="43137"/>
                    </a:srgbClr>
                  </a:outerShdw>
                </a:effectLst>
                <a:latin typeface="+mn-lt"/>
              </a:rPr>
              <a:t> </a:t>
            </a:r>
            <a:r>
              <a:rPr lang="en-GB" sz="2800" dirty="0">
                <a:solidFill>
                  <a:srgbClr val="0070C0"/>
                </a:solidFill>
                <a:effectLst>
                  <a:outerShdw blurRad="38100" dist="38100" dir="2700000" algn="tl">
                    <a:srgbClr val="000000">
                      <a:alpha val="43137"/>
                    </a:srgbClr>
                  </a:outerShdw>
                </a:effectLst>
                <a:latin typeface="+mn-lt"/>
              </a:rPr>
              <a:t>of records showing the dates and times an employee took parental leave</a:t>
            </a:r>
          </a:p>
          <a:p>
            <a:pPr marL="914400" lvl="1" indent="-457200" algn="just">
              <a:buFont typeface="Wingdings" panose="05000000000000000000" pitchFamily="2" charset="2"/>
              <a:buChar char="Ø"/>
            </a:pPr>
            <a:endParaRPr lang="en-GB" sz="2800" dirty="0">
              <a:solidFill>
                <a:srgbClr val="0070C0"/>
              </a:solidFill>
              <a:effectLst>
                <a:outerShdw blurRad="38100" dist="38100" dir="2700000" algn="tl">
                  <a:srgbClr val="000000">
                    <a:alpha val="43137"/>
                  </a:srgbClr>
                </a:outerShdw>
              </a:effectLst>
              <a:latin typeface="+mn-lt"/>
            </a:endParaRPr>
          </a:p>
          <a:p>
            <a:pPr lvl="1" algn="just"/>
            <a:endParaRPr lang="en-GB" sz="2800" dirty="0">
              <a:solidFill>
                <a:srgbClr val="0070C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37007425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0" y="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altLang="en-US" dirty="0">
                <a:solidFill>
                  <a:schemeClr val="accent1"/>
                </a:solidFill>
                <a:effectLst>
                  <a:outerShdw blurRad="38100" dist="38100" dir="2700000" algn="tl">
                    <a:srgbClr val="000000">
                      <a:alpha val="43137"/>
                    </a:srgbClr>
                  </a:outerShdw>
                </a:effectLst>
              </a:rPr>
              <a:t>Data retention - HR</a:t>
            </a:r>
          </a:p>
        </p:txBody>
      </p:sp>
      <p:sp>
        <p:nvSpPr>
          <p:cNvPr id="6" name="TextBox 5"/>
          <p:cNvSpPr txBox="1"/>
          <p:nvPr/>
        </p:nvSpPr>
        <p:spPr>
          <a:xfrm>
            <a:off x="0" y="1498600"/>
            <a:ext cx="9144000" cy="4970591"/>
          </a:xfrm>
          <a:prstGeom prst="rect">
            <a:avLst/>
          </a:prstGeom>
          <a:noFill/>
        </p:spPr>
        <p:txBody>
          <a:bodyPr wrap="square" rtlCol="0">
            <a:spAutoFit/>
          </a:bodyPr>
          <a:lstStyle/>
          <a:p>
            <a:pPr marL="457200" indent="-457200" algn="just">
              <a:buFont typeface="Arial" panose="020B0604020202020204" pitchFamily="34" charset="0"/>
              <a:buChar char="•"/>
            </a:pPr>
            <a:r>
              <a:rPr lang="en-GB" sz="2800" dirty="0">
                <a:solidFill>
                  <a:srgbClr val="000000"/>
                </a:solidFill>
                <a:effectLst>
                  <a:outerShdw blurRad="38100" dist="38100" dir="2700000" algn="tl">
                    <a:srgbClr val="000000">
                      <a:alpha val="43137"/>
                    </a:srgbClr>
                  </a:outerShdw>
                </a:effectLst>
                <a:latin typeface="+mn-lt"/>
              </a:rPr>
              <a:t>HR records included</a:t>
            </a:r>
          </a:p>
          <a:p>
            <a:pPr marL="914400" lvl="1" indent="-457200" algn="just">
              <a:buFont typeface="Wingdings" panose="05000000000000000000" pitchFamily="2" charset="2"/>
              <a:buChar char="Ø"/>
            </a:pPr>
            <a:r>
              <a:rPr lang="en-GB" sz="2800" dirty="0">
                <a:solidFill>
                  <a:srgbClr val="0070C0"/>
                </a:solidFill>
                <a:effectLst>
                  <a:outerShdw blurRad="38100" dist="38100" dir="2700000" algn="tl">
                    <a:srgbClr val="000000">
                      <a:alpha val="43137"/>
                    </a:srgbClr>
                  </a:outerShdw>
                </a:effectLst>
                <a:latin typeface="+mn-lt"/>
              </a:rPr>
              <a:t>National Minimum Wage Act, 2000 - </a:t>
            </a:r>
            <a:r>
              <a:rPr lang="en-GB" sz="2800" u="sng" dirty="0">
                <a:solidFill>
                  <a:srgbClr val="FF0000"/>
                </a:solidFill>
                <a:effectLst>
                  <a:outerShdw blurRad="38100" dist="38100" dir="2700000" algn="tl">
                    <a:srgbClr val="000000">
                      <a:alpha val="43137"/>
                    </a:srgbClr>
                  </a:outerShdw>
                </a:effectLst>
                <a:latin typeface="+mn-lt"/>
              </a:rPr>
              <a:t>3 year retention</a:t>
            </a:r>
            <a:r>
              <a:rPr lang="en-GB" sz="2800" dirty="0">
                <a:solidFill>
                  <a:srgbClr val="FF0000"/>
                </a:solidFill>
                <a:effectLst>
                  <a:outerShdw blurRad="38100" dist="38100" dir="2700000" algn="tl">
                    <a:srgbClr val="000000">
                      <a:alpha val="43137"/>
                    </a:srgbClr>
                  </a:outerShdw>
                </a:effectLst>
                <a:latin typeface="+mn-lt"/>
              </a:rPr>
              <a:t> </a:t>
            </a:r>
            <a:r>
              <a:rPr lang="en-GB" sz="2800" dirty="0">
                <a:solidFill>
                  <a:srgbClr val="0070C0"/>
                </a:solidFill>
                <a:effectLst>
                  <a:outerShdw blurRad="38100" dist="38100" dir="2700000" algn="tl">
                    <a:srgbClr val="000000">
                      <a:alpha val="43137"/>
                    </a:srgbClr>
                  </a:outerShdw>
                </a:effectLst>
                <a:latin typeface="+mn-lt"/>
              </a:rPr>
              <a:t>to show compliance with the Act’s provisions</a:t>
            </a:r>
          </a:p>
          <a:p>
            <a:pPr lvl="1" algn="just"/>
            <a:endParaRPr lang="en-GB" sz="900" dirty="0">
              <a:solidFill>
                <a:srgbClr val="0070C0"/>
              </a:solidFill>
              <a:effectLst>
                <a:outerShdw blurRad="38100" dist="38100" dir="2700000" algn="tl">
                  <a:srgbClr val="000000">
                    <a:alpha val="43137"/>
                  </a:srgbClr>
                </a:outerShdw>
              </a:effectLst>
              <a:latin typeface="+mn-lt"/>
            </a:endParaRPr>
          </a:p>
          <a:p>
            <a:pPr marL="914400" lvl="1" indent="-457200" algn="just">
              <a:buFont typeface="Wingdings" panose="05000000000000000000" pitchFamily="2" charset="2"/>
              <a:buChar char="Ø"/>
            </a:pPr>
            <a:r>
              <a:rPr lang="en-GB" sz="2800" dirty="0">
                <a:solidFill>
                  <a:srgbClr val="0070C0"/>
                </a:solidFill>
                <a:effectLst>
                  <a:outerShdw blurRad="38100" dist="38100" dir="2700000" algn="tl">
                    <a:srgbClr val="000000">
                      <a:alpha val="43137"/>
                    </a:srgbClr>
                  </a:outerShdw>
                </a:effectLst>
                <a:latin typeface="+mn-lt"/>
              </a:rPr>
              <a:t>Organisation of Working Time Act, 1997 &amp; Organisation of Working Time (Records) Prescribed Form and Exemptions) Regulations 2001 - </a:t>
            </a:r>
            <a:r>
              <a:rPr lang="en-GB" sz="2800" u="sng" dirty="0">
                <a:solidFill>
                  <a:srgbClr val="FF0000"/>
                </a:solidFill>
                <a:effectLst>
                  <a:outerShdw blurRad="38100" dist="38100" dir="2700000" algn="tl">
                    <a:srgbClr val="000000">
                      <a:alpha val="43137"/>
                    </a:srgbClr>
                  </a:outerShdw>
                </a:effectLst>
                <a:latin typeface="+mn-lt"/>
              </a:rPr>
              <a:t>3 year retention</a:t>
            </a:r>
            <a:r>
              <a:rPr lang="en-GB" sz="2800" dirty="0">
                <a:solidFill>
                  <a:srgbClr val="FF0000"/>
                </a:solidFill>
                <a:effectLst>
                  <a:outerShdw blurRad="38100" dist="38100" dir="2700000" algn="tl">
                    <a:srgbClr val="000000">
                      <a:alpha val="43137"/>
                    </a:srgbClr>
                  </a:outerShdw>
                </a:effectLst>
                <a:latin typeface="+mn-lt"/>
              </a:rPr>
              <a:t> </a:t>
            </a:r>
            <a:r>
              <a:rPr lang="en-GB" sz="2800" dirty="0">
                <a:solidFill>
                  <a:srgbClr val="0070C0"/>
                </a:solidFill>
                <a:effectLst>
                  <a:outerShdw blurRad="38100" dist="38100" dir="2700000" algn="tl">
                    <a:srgbClr val="000000">
                      <a:alpha val="43137"/>
                    </a:srgbClr>
                  </a:outerShdw>
                </a:effectLst>
                <a:latin typeface="+mn-lt"/>
              </a:rPr>
              <a:t>for records of weekly working hours, the name and address of employee, the employee’s PPS numbers and a statement of their duties</a:t>
            </a:r>
          </a:p>
          <a:p>
            <a:pPr marL="914400" lvl="1" indent="-457200" algn="just">
              <a:buFont typeface="Wingdings" panose="05000000000000000000" pitchFamily="2" charset="2"/>
              <a:buChar char="Ø"/>
            </a:pPr>
            <a:endParaRPr lang="en-GB" sz="2800" dirty="0">
              <a:solidFill>
                <a:srgbClr val="0070C0"/>
              </a:solidFill>
              <a:effectLst>
                <a:outerShdw blurRad="38100" dist="38100" dir="2700000" algn="tl">
                  <a:srgbClr val="000000">
                    <a:alpha val="43137"/>
                  </a:srgbClr>
                </a:outerShdw>
              </a:effectLst>
              <a:latin typeface="+mn-lt"/>
            </a:endParaRPr>
          </a:p>
          <a:p>
            <a:pPr marL="914400" lvl="1" indent="-457200" algn="just">
              <a:buFont typeface="Wingdings" panose="05000000000000000000" pitchFamily="2" charset="2"/>
              <a:buChar char="Ø"/>
            </a:pPr>
            <a:endParaRPr lang="en-GB" sz="2800" dirty="0">
              <a:solidFill>
                <a:srgbClr val="0070C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16939974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0" y="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altLang="en-US" dirty="0">
                <a:solidFill>
                  <a:schemeClr val="accent1"/>
                </a:solidFill>
                <a:effectLst>
                  <a:outerShdw blurRad="38100" dist="38100" dir="2700000" algn="tl">
                    <a:srgbClr val="000000">
                      <a:alpha val="43137"/>
                    </a:srgbClr>
                  </a:outerShdw>
                </a:effectLst>
              </a:rPr>
              <a:t>Data retention - HR</a:t>
            </a:r>
          </a:p>
        </p:txBody>
      </p:sp>
      <p:sp>
        <p:nvSpPr>
          <p:cNvPr id="6" name="TextBox 5"/>
          <p:cNvSpPr txBox="1"/>
          <p:nvPr/>
        </p:nvSpPr>
        <p:spPr>
          <a:xfrm>
            <a:off x="0" y="1282700"/>
            <a:ext cx="9144000" cy="5109091"/>
          </a:xfrm>
          <a:prstGeom prst="rect">
            <a:avLst/>
          </a:prstGeom>
          <a:noFill/>
        </p:spPr>
        <p:txBody>
          <a:bodyPr wrap="square" rtlCol="0">
            <a:spAutoFit/>
          </a:bodyPr>
          <a:lstStyle/>
          <a:p>
            <a:pPr marL="457200" indent="-457200" algn="just">
              <a:buFont typeface="Arial" panose="020B0604020202020204" pitchFamily="34" charset="0"/>
              <a:buChar char="•"/>
            </a:pPr>
            <a:r>
              <a:rPr lang="en-GB" sz="2800" dirty="0">
                <a:solidFill>
                  <a:srgbClr val="000000"/>
                </a:solidFill>
                <a:effectLst>
                  <a:outerShdw blurRad="38100" dist="38100" dir="2700000" algn="tl">
                    <a:srgbClr val="000000">
                      <a:alpha val="43137"/>
                    </a:srgbClr>
                  </a:outerShdw>
                </a:effectLst>
                <a:latin typeface="+mn-lt"/>
              </a:rPr>
              <a:t>HR records included</a:t>
            </a:r>
          </a:p>
          <a:p>
            <a:pPr marL="914400" lvl="1" indent="-457200" algn="just">
              <a:buFont typeface="Wingdings" panose="05000000000000000000" pitchFamily="2" charset="2"/>
              <a:buChar char="Ø"/>
            </a:pPr>
            <a:r>
              <a:rPr lang="en-GB" sz="2800" dirty="0">
                <a:solidFill>
                  <a:srgbClr val="0070C0"/>
                </a:solidFill>
                <a:effectLst>
                  <a:outerShdw blurRad="38100" dist="38100" dir="2700000" algn="tl">
                    <a:srgbClr val="000000">
                      <a:alpha val="43137"/>
                    </a:srgbClr>
                  </a:outerShdw>
                </a:effectLst>
                <a:latin typeface="+mn-lt"/>
              </a:rPr>
              <a:t>Protection of Young Persons (Employment) Act, 1996,  -</a:t>
            </a:r>
            <a:r>
              <a:rPr lang="en-GB" sz="2800" u="sng" dirty="0">
                <a:solidFill>
                  <a:srgbClr val="FF0000"/>
                </a:solidFill>
                <a:effectLst>
                  <a:outerShdw blurRad="38100" dist="38100" dir="2700000" algn="tl">
                    <a:srgbClr val="000000">
                      <a:alpha val="43137"/>
                    </a:srgbClr>
                  </a:outerShdw>
                </a:effectLst>
                <a:latin typeface="+mn-lt"/>
              </a:rPr>
              <a:t>3 year retention</a:t>
            </a:r>
            <a:r>
              <a:rPr lang="en-GB" sz="2800" dirty="0">
                <a:solidFill>
                  <a:srgbClr val="FF0000"/>
                </a:solidFill>
                <a:effectLst>
                  <a:outerShdw blurRad="38100" dist="38100" dir="2700000" algn="tl">
                    <a:srgbClr val="000000">
                      <a:alpha val="43137"/>
                    </a:srgbClr>
                  </a:outerShdw>
                </a:effectLst>
                <a:latin typeface="+mn-lt"/>
              </a:rPr>
              <a:t> </a:t>
            </a:r>
            <a:r>
              <a:rPr lang="en-GB" sz="2800" dirty="0">
                <a:solidFill>
                  <a:srgbClr val="0070C0"/>
                </a:solidFill>
                <a:effectLst>
                  <a:outerShdw blurRad="38100" dist="38100" dir="2700000" algn="tl">
                    <a:srgbClr val="000000">
                      <a:alpha val="43137"/>
                    </a:srgbClr>
                  </a:outerShdw>
                </a:effectLst>
                <a:latin typeface="+mn-lt"/>
              </a:rPr>
              <a:t>of employment records relating to persons under 18 years of age</a:t>
            </a:r>
          </a:p>
          <a:p>
            <a:pPr lvl="1" algn="just"/>
            <a:endParaRPr lang="en-GB" sz="900" dirty="0">
              <a:solidFill>
                <a:srgbClr val="0070C0"/>
              </a:solidFill>
              <a:effectLst>
                <a:outerShdw blurRad="38100" dist="38100" dir="2700000" algn="tl">
                  <a:srgbClr val="000000">
                    <a:alpha val="43137"/>
                  </a:srgbClr>
                </a:outerShdw>
              </a:effectLst>
              <a:latin typeface="+mn-lt"/>
            </a:endParaRPr>
          </a:p>
          <a:p>
            <a:pPr marL="914400" lvl="1" indent="-457200" algn="just">
              <a:buFont typeface="Wingdings" panose="05000000000000000000" pitchFamily="2" charset="2"/>
              <a:buChar char="Ø"/>
            </a:pPr>
            <a:r>
              <a:rPr lang="en-GB" sz="2800" dirty="0">
                <a:solidFill>
                  <a:srgbClr val="0070C0"/>
                </a:solidFill>
                <a:effectLst>
                  <a:outerShdw blurRad="38100" dist="38100" dir="2700000" algn="tl">
                    <a:srgbClr val="000000">
                      <a:alpha val="43137"/>
                    </a:srgbClr>
                  </a:outerShdw>
                </a:effectLst>
                <a:latin typeface="+mn-lt"/>
              </a:rPr>
              <a:t>Protection of Employment Acts, 1977-2007 - where an employer has collective redundancies, must retain records to show that Act’s provisions complied with for a </a:t>
            </a:r>
            <a:r>
              <a:rPr lang="en-GB" sz="2800" u="sng" dirty="0">
                <a:solidFill>
                  <a:srgbClr val="FF0000"/>
                </a:solidFill>
                <a:effectLst>
                  <a:outerShdw blurRad="38100" dist="38100" dir="2700000" algn="tl">
                    <a:srgbClr val="000000">
                      <a:alpha val="43137"/>
                    </a:srgbClr>
                  </a:outerShdw>
                </a:effectLst>
                <a:latin typeface="+mn-lt"/>
              </a:rPr>
              <a:t>3 year period</a:t>
            </a:r>
          </a:p>
          <a:p>
            <a:pPr lvl="1" algn="just"/>
            <a:endParaRPr lang="en-GB" sz="900" u="sng" dirty="0">
              <a:solidFill>
                <a:srgbClr val="FF0000"/>
              </a:solidFill>
              <a:effectLst>
                <a:outerShdw blurRad="38100" dist="38100" dir="2700000" algn="tl">
                  <a:srgbClr val="000000">
                    <a:alpha val="43137"/>
                  </a:srgbClr>
                </a:outerShdw>
              </a:effectLst>
              <a:latin typeface="+mn-lt"/>
            </a:endParaRPr>
          </a:p>
          <a:p>
            <a:pPr marL="914400" lvl="1" indent="-457200" algn="just">
              <a:buFont typeface="Wingdings" panose="05000000000000000000" pitchFamily="2" charset="2"/>
              <a:buChar char="Ø"/>
            </a:pPr>
            <a:r>
              <a:rPr lang="en-GB" sz="2800" dirty="0">
                <a:solidFill>
                  <a:srgbClr val="0070C0"/>
                </a:solidFill>
                <a:effectLst>
                  <a:outerShdw blurRad="38100" dist="38100" dir="2700000" algn="tl">
                    <a:srgbClr val="000000">
                      <a:alpha val="43137"/>
                    </a:srgbClr>
                  </a:outerShdw>
                </a:effectLst>
                <a:latin typeface="+mn-lt"/>
              </a:rPr>
              <a:t>Employment Equality Acts - records relating to recruitment process should be retained for 1 year</a:t>
            </a:r>
          </a:p>
          <a:p>
            <a:pPr lvl="1" algn="just"/>
            <a:endParaRPr lang="en-GB" sz="2800" dirty="0">
              <a:solidFill>
                <a:srgbClr val="0070C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53378019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0" y="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altLang="en-US" dirty="0">
                <a:solidFill>
                  <a:schemeClr val="accent1"/>
                </a:solidFill>
                <a:effectLst>
                  <a:outerShdw blurRad="38100" dist="38100" dir="2700000" algn="tl">
                    <a:srgbClr val="000000">
                      <a:alpha val="43137"/>
                    </a:srgbClr>
                  </a:outerShdw>
                </a:effectLst>
              </a:rPr>
              <a:t>Data retention - HR</a:t>
            </a:r>
          </a:p>
        </p:txBody>
      </p:sp>
      <p:sp>
        <p:nvSpPr>
          <p:cNvPr id="6" name="TextBox 5"/>
          <p:cNvSpPr txBox="1"/>
          <p:nvPr/>
        </p:nvSpPr>
        <p:spPr>
          <a:xfrm>
            <a:off x="0" y="1282700"/>
            <a:ext cx="9144000" cy="2816156"/>
          </a:xfrm>
          <a:prstGeom prst="rect">
            <a:avLst/>
          </a:prstGeom>
          <a:noFill/>
        </p:spPr>
        <p:txBody>
          <a:bodyPr wrap="square" rtlCol="0">
            <a:spAutoFit/>
          </a:bodyPr>
          <a:lstStyle/>
          <a:p>
            <a:pPr marL="457200" indent="-457200" algn="just">
              <a:buFont typeface="Arial" panose="020B0604020202020204" pitchFamily="34" charset="0"/>
              <a:buChar char="•"/>
            </a:pPr>
            <a:r>
              <a:rPr lang="en-GB" sz="2800" dirty="0">
                <a:solidFill>
                  <a:srgbClr val="000000"/>
                </a:solidFill>
                <a:effectLst>
                  <a:outerShdw blurRad="38100" dist="38100" dir="2700000" algn="tl">
                    <a:srgbClr val="000000">
                      <a:alpha val="43137"/>
                    </a:srgbClr>
                  </a:outerShdw>
                </a:effectLst>
                <a:latin typeface="+mn-lt"/>
              </a:rPr>
              <a:t>Statute of Limitations 1957 </a:t>
            </a:r>
          </a:p>
          <a:p>
            <a:pPr marL="914400" lvl="1" indent="-457200" algn="just">
              <a:buFont typeface="Wingdings" panose="05000000000000000000" pitchFamily="2" charset="2"/>
              <a:buChar char="Ø"/>
            </a:pPr>
            <a:r>
              <a:rPr lang="en-GB" sz="2800" dirty="0">
                <a:solidFill>
                  <a:srgbClr val="0070C0"/>
                </a:solidFill>
                <a:effectLst>
                  <a:outerShdw blurRad="38100" dist="38100" dir="2700000" algn="tl">
                    <a:srgbClr val="000000">
                      <a:alpha val="43137"/>
                    </a:srgbClr>
                  </a:outerShdw>
                </a:effectLst>
                <a:latin typeface="+mn-lt"/>
              </a:rPr>
              <a:t>Personal injury actions - recommended </a:t>
            </a:r>
            <a:r>
              <a:rPr lang="en-GB" sz="2800" u="sng" dirty="0">
                <a:solidFill>
                  <a:srgbClr val="FF0000"/>
                </a:solidFill>
                <a:effectLst>
                  <a:outerShdw blurRad="38100" dist="38100" dir="2700000" algn="tl">
                    <a:srgbClr val="000000">
                      <a:alpha val="43137"/>
                    </a:srgbClr>
                  </a:outerShdw>
                </a:effectLst>
                <a:latin typeface="+mn-lt"/>
              </a:rPr>
              <a:t>3 years </a:t>
            </a:r>
            <a:r>
              <a:rPr lang="en-GB" sz="2800" dirty="0">
                <a:solidFill>
                  <a:srgbClr val="0070C0"/>
                </a:solidFill>
                <a:effectLst>
                  <a:outerShdw blurRad="38100" dist="38100" dir="2700000" algn="tl">
                    <a:srgbClr val="000000">
                      <a:alpha val="43137"/>
                    </a:srgbClr>
                  </a:outerShdw>
                </a:effectLst>
                <a:latin typeface="+mn-lt"/>
              </a:rPr>
              <a:t>(mandatory 2 years) from date of cause of action </a:t>
            </a:r>
          </a:p>
          <a:p>
            <a:pPr lvl="1" algn="just"/>
            <a:endParaRPr lang="en-GB" sz="900" dirty="0">
              <a:solidFill>
                <a:srgbClr val="0070C0"/>
              </a:solidFill>
              <a:effectLst>
                <a:outerShdw blurRad="38100" dist="38100" dir="2700000" algn="tl">
                  <a:srgbClr val="000000">
                    <a:alpha val="43137"/>
                  </a:srgbClr>
                </a:outerShdw>
              </a:effectLst>
              <a:latin typeface="+mn-lt"/>
            </a:endParaRPr>
          </a:p>
          <a:p>
            <a:pPr marL="914400" lvl="1" indent="-457200" algn="just">
              <a:buFont typeface="Wingdings" panose="05000000000000000000" pitchFamily="2" charset="2"/>
              <a:buChar char="Ø"/>
            </a:pPr>
            <a:r>
              <a:rPr lang="en-GB" sz="2800" dirty="0">
                <a:solidFill>
                  <a:srgbClr val="0070C0"/>
                </a:solidFill>
                <a:effectLst>
                  <a:outerShdw blurRad="38100" dist="38100" dir="2700000" algn="tl">
                    <a:srgbClr val="000000">
                      <a:alpha val="43137"/>
                    </a:srgbClr>
                  </a:outerShdw>
                </a:effectLst>
                <a:latin typeface="+mn-lt"/>
              </a:rPr>
              <a:t>Breach of contract actions - contracts retained for at least </a:t>
            </a:r>
            <a:r>
              <a:rPr lang="en-GB" sz="2800" u="sng" dirty="0">
                <a:solidFill>
                  <a:srgbClr val="FF0000"/>
                </a:solidFill>
                <a:effectLst>
                  <a:outerShdw blurRad="38100" dist="38100" dir="2700000" algn="tl">
                    <a:srgbClr val="000000">
                      <a:alpha val="43137"/>
                    </a:srgbClr>
                  </a:outerShdw>
                </a:effectLst>
                <a:latin typeface="+mn-lt"/>
              </a:rPr>
              <a:t>7 years</a:t>
            </a:r>
            <a:r>
              <a:rPr lang="en-GB" sz="2800" dirty="0">
                <a:solidFill>
                  <a:srgbClr val="FF0000"/>
                </a:solidFill>
                <a:effectLst>
                  <a:outerShdw blurRad="38100" dist="38100" dir="2700000" algn="tl">
                    <a:srgbClr val="000000">
                      <a:alpha val="43137"/>
                    </a:srgbClr>
                  </a:outerShdw>
                </a:effectLst>
                <a:latin typeface="+mn-lt"/>
              </a:rPr>
              <a:t> </a:t>
            </a:r>
            <a:r>
              <a:rPr lang="en-GB" sz="2800" dirty="0">
                <a:solidFill>
                  <a:srgbClr val="0070C0"/>
                </a:solidFill>
                <a:effectLst>
                  <a:outerShdw blurRad="38100" dist="38100" dir="2700000" algn="tl">
                    <a:srgbClr val="000000">
                      <a:alpha val="43137"/>
                    </a:srgbClr>
                  </a:outerShdw>
                </a:effectLst>
                <a:latin typeface="+mn-lt"/>
              </a:rPr>
              <a:t>from the date of termination of the employment</a:t>
            </a:r>
          </a:p>
        </p:txBody>
      </p:sp>
    </p:spTree>
    <p:extLst>
      <p:ext uri="{BB962C8B-B14F-4D97-AF65-F5344CB8AC3E}">
        <p14:creationId xmlns:p14="http://schemas.microsoft.com/office/powerpoint/2010/main" val="229590582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0" y="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altLang="en-US" dirty="0">
                <a:solidFill>
                  <a:schemeClr val="accent1"/>
                </a:solidFill>
                <a:effectLst>
                  <a:outerShdw blurRad="38100" dist="38100" dir="2700000" algn="tl">
                    <a:srgbClr val="000000">
                      <a:alpha val="43137"/>
                    </a:srgbClr>
                  </a:outerShdw>
                </a:effectLst>
              </a:rPr>
              <a:t>GDPR accountability principle</a:t>
            </a:r>
          </a:p>
        </p:txBody>
      </p:sp>
      <p:sp>
        <p:nvSpPr>
          <p:cNvPr id="4" name="TextBox 3"/>
          <p:cNvSpPr txBox="1"/>
          <p:nvPr/>
        </p:nvSpPr>
        <p:spPr>
          <a:xfrm>
            <a:off x="0" y="789057"/>
            <a:ext cx="9144000" cy="707886"/>
          </a:xfrm>
          <a:prstGeom prst="rect">
            <a:avLst/>
          </a:prstGeom>
          <a:noFill/>
        </p:spPr>
        <p:txBody>
          <a:bodyPr wrap="square" rtlCol="0">
            <a:spAutoFit/>
          </a:bodyPr>
          <a:lstStyle/>
          <a:p>
            <a:r>
              <a:rPr lang="en-GB" sz="4000" dirty="0">
                <a:solidFill>
                  <a:srgbClr val="FF0000"/>
                </a:solidFill>
                <a:effectLst>
                  <a:outerShdw blurRad="38100" dist="38100" dir="2700000" algn="tl">
                    <a:srgbClr val="000000">
                      <a:alpha val="43137"/>
                    </a:srgbClr>
                  </a:outerShdw>
                </a:effectLst>
                <a:latin typeface="+mn-lt"/>
              </a:rPr>
              <a:t> Data Protection Officer</a:t>
            </a:r>
          </a:p>
        </p:txBody>
      </p:sp>
      <p:sp>
        <p:nvSpPr>
          <p:cNvPr id="5" name="TextBox 4"/>
          <p:cNvSpPr txBox="1"/>
          <p:nvPr/>
        </p:nvSpPr>
        <p:spPr>
          <a:xfrm>
            <a:off x="0" y="1496943"/>
            <a:ext cx="9144000" cy="4385816"/>
          </a:xfrm>
          <a:prstGeom prst="rect">
            <a:avLst/>
          </a:prstGeom>
          <a:noFill/>
          <a:ln>
            <a:solidFill>
              <a:schemeClr val="bg1"/>
            </a:solidFill>
          </a:ln>
        </p:spPr>
        <p:txBody>
          <a:bodyPr wrap="square" rtlCol="0">
            <a:spAutoFit/>
          </a:bodyPr>
          <a:lstStyle/>
          <a:p>
            <a:r>
              <a:rPr lang="en-GB" sz="3200" dirty="0">
                <a:effectLst>
                  <a:outerShdw blurRad="38100" dist="38100" dir="2700000" algn="tl">
                    <a:srgbClr val="000000">
                      <a:alpha val="43137"/>
                    </a:srgbClr>
                  </a:outerShdw>
                </a:effectLst>
                <a:latin typeface="+mn-lt"/>
              </a:rPr>
              <a:t>Any organisation can appoint a DPO:</a:t>
            </a:r>
          </a:p>
          <a:p>
            <a:endParaRPr lang="en-GB" sz="600" dirty="0">
              <a:effectLst>
                <a:outerShdw blurRad="38100" dist="38100" dir="2700000" algn="tl">
                  <a:srgbClr val="000000">
                    <a:alpha val="43137"/>
                  </a:srgbClr>
                </a:outerShdw>
              </a:effectLst>
              <a:latin typeface="+mn-lt"/>
            </a:endParaRPr>
          </a:p>
          <a:p>
            <a:pPr marL="457200" indent="-457200">
              <a:buFont typeface="Arial" panose="020B0604020202020204" pitchFamily="34" charset="0"/>
              <a:buChar char="•"/>
            </a:pPr>
            <a:r>
              <a:rPr lang="en-GB" sz="3200" dirty="0">
                <a:effectLst>
                  <a:outerShdw blurRad="38100" dist="38100" dir="2700000" algn="tl">
                    <a:srgbClr val="000000">
                      <a:alpha val="43137"/>
                    </a:srgbClr>
                  </a:outerShdw>
                </a:effectLst>
                <a:latin typeface="+mn-lt"/>
              </a:rPr>
              <a:t>Inform / advise organisation about obligations to comply with the data protection law</a:t>
            </a:r>
          </a:p>
          <a:p>
            <a:pPr marL="457200" indent="-457200">
              <a:buFont typeface="Arial" panose="020B0604020202020204" pitchFamily="34" charset="0"/>
              <a:buChar char="•"/>
            </a:pPr>
            <a:endParaRPr lang="en-GB" sz="900" dirty="0">
              <a:effectLst>
                <a:outerShdw blurRad="38100" dist="38100" dir="2700000" algn="tl">
                  <a:srgbClr val="000000">
                    <a:alpha val="43137"/>
                  </a:srgbClr>
                </a:outerShdw>
              </a:effectLst>
              <a:latin typeface="+mn-lt"/>
            </a:endParaRPr>
          </a:p>
          <a:p>
            <a:pPr marL="457200" indent="-457200">
              <a:buFont typeface="Arial" panose="020B0604020202020204" pitchFamily="34" charset="0"/>
              <a:buChar char="•"/>
            </a:pPr>
            <a:r>
              <a:rPr lang="en-GB" sz="3200" dirty="0">
                <a:effectLst>
                  <a:outerShdw blurRad="38100" dist="38100" dir="2700000" algn="tl">
                    <a:srgbClr val="000000">
                      <a:alpha val="43137"/>
                    </a:srgbClr>
                  </a:outerShdw>
                </a:effectLst>
                <a:latin typeface="+mn-lt"/>
              </a:rPr>
              <a:t>Monitor compliance with data protection law – e.g. advise on data protection impact assessments and conduct internal audits</a:t>
            </a:r>
          </a:p>
          <a:p>
            <a:pPr marL="457200" indent="-457200">
              <a:buFont typeface="Arial" panose="020B0604020202020204" pitchFamily="34" charset="0"/>
              <a:buChar char="•"/>
            </a:pPr>
            <a:endParaRPr lang="en-GB" sz="900" dirty="0">
              <a:effectLst>
                <a:outerShdw blurRad="38100" dist="38100" dir="2700000" algn="tl">
                  <a:srgbClr val="000000">
                    <a:alpha val="43137"/>
                  </a:srgbClr>
                </a:outerShdw>
              </a:effectLst>
              <a:latin typeface="+mn-lt"/>
            </a:endParaRPr>
          </a:p>
          <a:p>
            <a:pPr marL="457200" indent="-457200">
              <a:buFont typeface="Arial" panose="020B0604020202020204" pitchFamily="34" charset="0"/>
              <a:buChar char="•"/>
            </a:pPr>
            <a:r>
              <a:rPr lang="en-GB" sz="3200" dirty="0">
                <a:effectLst>
                  <a:outerShdw blurRad="38100" dist="38100" dir="2700000" algn="tl">
                    <a:srgbClr val="000000">
                      <a:alpha val="43137"/>
                    </a:srgbClr>
                  </a:outerShdw>
                </a:effectLst>
                <a:latin typeface="+mn-lt"/>
              </a:rPr>
              <a:t>First point of contact for supervisory authorities and for individuals whose data is processed</a:t>
            </a:r>
          </a:p>
        </p:txBody>
      </p:sp>
    </p:spTree>
    <p:extLst>
      <p:ext uri="{BB962C8B-B14F-4D97-AF65-F5344CB8AC3E}">
        <p14:creationId xmlns:p14="http://schemas.microsoft.com/office/powerpoint/2010/main" val="104097080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0" y="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altLang="en-US" dirty="0">
                <a:solidFill>
                  <a:schemeClr val="accent1"/>
                </a:solidFill>
                <a:effectLst>
                  <a:outerShdw blurRad="38100" dist="38100" dir="2700000" algn="tl">
                    <a:srgbClr val="000000">
                      <a:alpha val="43137"/>
                    </a:srgbClr>
                  </a:outerShdw>
                </a:effectLst>
              </a:rPr>
              <a:t>GDPR accountability principle</a:t>
            </a:r>
          </a:p>
        </p:txBody>
      </p:sp>
      <p:sp>
        <p:nvSpPr>
          <p:cNvPr id="4" name="TextBox 3"/>
          <p:cNvSpPr txBox="1"/>
          <p:nvPr/>
        </p:nvSpPr>
        <p:spPr>
          <a:xfrm>
            <a:off x="0" y="1004957"/>
            <a:ext cx="9144000" cy="707886"/>
          </a:xfrm>
          <a:prstGeom prst="rect">
            <a:avLst/>
          </a:prstGeom>
          <a:noFill/>
        </p:spPr>
        <p:txBody>
          <a:bodyPr wrap="square" rtlCol="0">
            <a:spAutoFit/>
          </a:bodyPr>
          <a:lstStyle/>
          <a:p>
            <a:r>
              <a:rPr lang="en-GB" sz="4000" dirty="0">
                <a:solidFill>
                  <a:srgbClr val="FF0000"/>
                </a:solidFill>
                <a:effectLst>
                  <a:outerShdw blurRad="38100" dist="38100" dir="2700000" algn="tl">
                    <a:srgbClr val="000000">
                      <a:alpha val="43137"/>
                    </a:srgbClr>
                  </a:outerShdw>
                </a:effectLst>
                <a:latin typeface="+mn-lt"/>
              </a:rPr>
              <a:t> Data Protection Officer</a:t>
            </a:r>
          </a:p>
        </p:txBody>
      </p:sp>
      <p:sp>
        <p:nvSpPr>
          <p:cNvPr id="5" name="TextBox 4"/>
          <p:cNvSpPr txBox="1"/>
          <p:nvPr/>
        </p:nvSpPr>
        <p:spPr>
          <a:xfrm>
            <a:off x="0" y="1865243"/>
            <a:ext cx="9144000" cy="3323987"/>
          </a:xfrm>
          <a:prstGeom prst="rect">
            <a:avLst/>
          </a:prstGeom>
          <a:noFill/>
          <a:ln>
            <a:solidFill>
              <a:schemeClr val="bg1"/>
            </a:solidFill>
          </a:ln>
        </p:spPr>
        <p:txBody>
          <a:bodyPr wrap="square" rtlCol="0">
            <a:spAutoFit/>
          </a:bodyPr>
          <a:lstStyle/>
          <a:p>
            <a:pPr marL="457200" indent="-457200">
              <a:buFont typeface="Arial" panose="020B0604020202020204" pitchFamily="34" charset="0"/>
              <a:buChar char="•"/>
            </a:pPr>
            <a:r>
              <a:rPr lang="en-GB" sz="3200" dirty="0">
                <a:effectLst>
                  <a:outerShdw blurRad="38100" dist="38100" dir="2700000" algn="tl">
                    <a:srgbClr val="000000">
                      <a:alpha val="43137"/>
                    </a:srgbClr>
                  </a:outerShdw>
                </a:effectLst>
                <a:latin typeface="+mn-lt"/>
              </a:rPr>
              <a:t>Reports to the highest management level of the organisation – i.e. board level</a:t>
            </a:r>
          </a:p>
          <a:p>
            <a:pPr marL="457200" indent="-457200">
              <a:buFont typeface="Arial" panose="020B0604020202020204" pitchFamily="34" charset="0"/>
              <a:buChar char="•"/>
            </a:pPr>
            <a:endParaRPr lang="en-GB" sz="900" dirty="0">
              <a:effectLst>
                <a:outerShdw blurRad="38100" dist="38100" dir="2700000" algn="tl">
                  <a:srgbClr val="000000">
                    <a:alpha val="43137"/>
                  </a:srgbClr>
                </a:outerShdw>
              </a:effectLst>
              <a:latin typeface="+mn-lt"/>
            </a:endParaRPr>
          </a:p>
          <a:p>
            <a:pPr marL="457200" indent="-457200">
              <a:buFont typeface="Arial" panose="020B0604020202020204" pitchFamily="34" charset="0"/>
              <a:buChar char="•"/>
            </a:pPr>
            <a:r>
              <a:rPr lang="en-GB" sz="3200" dirty="0">
                <a:effectLst>
                  <a:outerShdw blurRad="38100" dist="38100" dir="2700000" algn="tl">
                    <a:srgbClr val="000000">
                      <a:alpha val="43137"/>
                    </a:srgbClr>
                  </a:outerShdw>
                </a:effectLst>
                <a:latin typeface="+mn-lt"/>
              </a:rPr>
              <a:t>Operates independently and is not dismissed or penalised for performing their task</a:t>
            </a:r>
          </a:p>
          <a:p>
            <a:endParaRPr lang="en-GB" sz="900" dirty="0">
              <a:effectLst>
                <a:outerShdw blurRad="38100" dist="38100" dir="2700000" algn="tl">
                  <a:srgbClr val="000000">
                    <a:alpha val="43137"/>
                  </a:srgbClr>
                </a:outerShdw>
              </a:effectLst>
              <a:latin typeface="+mn-lt"/>
            </a:endParaRPr>
          </a:p>
          <a:p>
            <a:pPr marL="457200" indent="-457200">
              <a:buFont typeface="Arial" panose="020B0604020202020204" pitchFamily="34" charset="0"/>
              <a:buChar char="•"/>
            </a:pPr>
            <a:r>
              <a:rPr lang="en-GB" sz="3200" dirty="0">
                <a:effectLst>
                  <a:outerShdw blurRad="38100" dist="38100" dir="2700000" algn="tl">
                    <a:srgbClr val="000000">
                      <a:alpha val="43137"/>
                    </a:srgbClr>
                  </a:outerShdw>
                </a:effectLst>
                <a:latin typeface="+mn-lt"/>
              </a:rPr>
              <a:t>Adequate resources provided to enable DPO to meet their obligations</a:t>
            </a:r>
          </a:p>
        </p:txBody>
      </p:sp>
    </p:spTree>
    <p:extLst>
      <p:ext uri="{BB962C8B-B14F-4D97-AF65-F5344CB8AC3E}">
        <p14:creationId xmlns:p14="http://schemas.microsoft.com/office/powerpoint/2010/main" val="109482094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016000"/>
            <a:ext cx="9144000" cy="707886"/>
          </a:xfrm>
          <a:prstGeom prst="rect">
            <a:avLst/>
          </a:prstGeom>
          <a:noFill/>
        </p:spPr>
        <p:txBody>
          <a:bodyPr wrap="square" rtlCol="0">
            <a:spAutoFit/>
          </a:bodyPr>
          <a:lstStyle/>
          <a:p>
            <a:r>
              <a:rPr lang="en-GB" sz="4000" dirty="0">
                <a:solidFill>
                  <a:srgbClr val="FF0000"/>
                </a:solidFill>
                <a:effectLst>
                  <a:outerShdw blurRad="38100" dist="38100" dir="2700000" algn="tl">
                    <a:srgbClr val="000000">
                      <a:alpha val="43137"/>
                    </a:srgbClr>
                  </a:outerShdw>
                </a:effectLst>
                <a:latin typeface="+mn-lt"/>
              </a:rPr>
              <a:t> Data protection impact assessments</a:t>
            </a:r>
          </a:p>
        </p:txBody>
      </p:sp>
      <p:sp>
        <p:nvSpPr>
          <p:cNvPr id="8" name="Rectangle 2"/>
          <p:cNvSpPr txBox="1">
            <a:spLocks noChangeArrowheads="1"/>
          </p:cNvSpPr>
          <p:nvPr/>
        </p:nvSpPr>
        <p:spPr>
          <a:xfrm>
            <a:off x="0" y="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altLang="en-US" dirty="0">
                <a:solidFill>
                  <a:schemeClr val="accent1"/>
                </a:solidFill>
                <a:effectLst>
                  <a:outerShdw blurRad="38100" dist="38100" dir="2700000" algn="tl">
                    <a:srgbClr val="000000">
                      <a:alpha val="43137"/>
                    </a:srgbClr>
                  </a:outerShdw>
                </a:effectLst>
              </a:rPr>
              <a:t>GDPR accountability principle</a:t>
            </a:r>
          </a:p>
        </p:txBody>
      </p:sp>
      <p:sp>
        <p:nvSpPr>
          <p:cNvPr id="3" name="TextBox 2"/>
          <p:cNvSpPr txBox="1"/>
          <p:nvPr/>
        </p:nvSpPr>
        <p:spPr>
          <a:xfrm>
            <a:off x="254001" y="1968500"/>
            <a:ext cx="8318500" cy="3308598"/>
          </a:xfrm>
          <a:prstGeom prst="rect">
            <a:avLst/>
          </a:prstGeom>
          <a:noFill/>
        </p:spPr>
        <p:txBody>
          <a:bodyPr wrap="square" rtlCol="0">
            <a:spAutoFit/>
          </a:bodyPr>
          <a:lstStyle/>
          <a:p>
            <a:r>
              <a:rPr lang="en-GB" sz="3600" dirty="0">
                <a:effectLst>
                  <a:outerShdw blurRad="38100" dist="38100" dir="2700000" algn="tl">
                    <a:srgbClr val="000000">
                      <a:alpha val="43137"/>
                    </a:srgbClr>
                  </a:outerShdw>
                </a:effectLst>
                <a:latin typeface="+mn-lt"/>
              </a:rPr>
              <a:t>DPIA must be carried out when:</a:t>
            </a:r>
          </a:p>
          <a:p>
            <a:endParaRPr lang="en-GB" sz="1800" dirty="0">
              <a:effectLst>
                <a:outerShdw blurRad="38100" dist="38100" dir="2700000" algn="tl">
                  <a:srgbClr val="000000">
                    <a:alpha val="43137"/>
                  </a:srgbClr>
                </a:outerShdw>
              </a:effectLst>
              <a:latin typeface="+mn-lt"/>
            </a:endParaRPr>
          </a:p>
          <a:p>
            <a:pPr marL="571500" indent="-571500">
              <a:buFont typeface="Arial" panose="020B0604020202020204" pitchFamily="34" charset="0"/>
              <a:buChar char="•"/>
            </a:pPr>
            <a:r>
              <a:rPr lang="en-GB" sz="3600" dirty="0">
                <a:effectLst>
                  <a:outerShdw blurRad="38100" dist="38100" dir="2700000" algn="tl">
                    <a:srgbClr val="000000">
                      <a:alpha val="43137"/>
                    </a:srgbClr>
                  </a:outerShdw>
                </a:effectLst>
                <a:latin typeface="+mn-lt"/>
              </a:rPr>
              <a:t>using new technologies; </a:t>
            </a:r>
            <a:r>
              <a:rPr lang="en-GB" sz="3600" u="sng" dirty="0">
                <a:effectLst>
                  <a:outerShdw blurRad="38100" dist="38100" dir="2700000" algn="tl">
                    <a:srgbClr val="000000">
                      <a:alpha val="43137"/>
                    </a:srgbClr>
                  </a:outerShdw>
                </a:effectLst>
                <a:latin typeface="+mn-lt"/>
              </a:rPr>
              <a:t>and</a:t>
            </a:r>
          </a:p>
          <a:p>
            <a:pPr marL="571500" indent="-571500">
              <a:buFont typeface="Arial" panose="020B0604020202020204" pitchFamily="34" charset="0"/>
              <a:buChar char="•"/>
            </a:pPr>
            <a:endParaRPr lang="en-GB" sz="800" u="sng" dirty="0">
              <a:effectLst>
                <a:outerShdw blurRad="38100" dist="38100" dir="2700000" algn="tl">
                  <a:srgbClr val="000000">
                    <a:alpha val="43137"/>
                  </a:srgbClr>
                </a:outerShdw>
              </a:effectLst>
              <a:latin typeface="+mn-lt"/>
            </a:endParaRPr>
          </a:p>
          <a:p>
            <a:pPr marL="571500" indent="-571500">
              <a:buFont typeface="Arial" panose="020B0604020202020204" pitchFamily="34" charset="0"/>
              <a:buChar char="•"/>
            </a:pPr>
            <a:r>
              <a:rPr lang="en-GB" sz="3600" dirty="0">
                <a:effectLst>
                  <a:outerShdw blurRad="38100" dist="38100" dir="2700000" algn="tl">
                    <a:srgbClr val="000000">
                      <a:alpha val="43137"/>
                    </a:srgbClr>
                  </a:outerShdw>
                </a:effectLst>
                <a:latin typeface="+mn-lt"/>
              </a:rPr>
              <a:t>the processing is likely to result in a high risk to the rights and freedoms of individuals</a:t>
            </a:r>
          </a:p>
        </p:txBody>
      </p:sp>
    </p:spTree>
    <p:extLst>
      <p:ext uri="{BB962C8B-B14F-4D97-AF65-F5344CB8AC3E}">
        <p14:creationId xmlns:p14="http://schemas.microsoft.com/office/powerpoint/2010/main" val="380079724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016000"/>
            <a:ext cx="9144000" cy="707886"/>
          </a:xfrm>
          <a:prstGeom prst="rect">
            <a:avLst/>
          </a:prstGeom>
          <a:noFill/>
        </p:spPr>
        <p:txBody>
          <a:bodyPr wrap="square" rtlCol="0">
            <a:spAutoFit/>
          </a:bodyPr>
          <a:lstStyle/>
          <a:p>
            <a:r>
              <a:rPr lang="en-GB" sz="4000" dirty="0">
                <a:solidFill>
                  <a:srgbClr val="FF0000"/>
                </a:solidFill>
                <a:effectLst>
                  <a:outerShdw blurRad="38100" dist="38100" dir="2700000" algn="tl">
                    <a:srgbClr val="000000">
                      <a:alpha val="43137"/>
                    </a:srgbClr>
                  </a:outerShdw>
                </a:effectLst>
                <a:latin typeface="+mn-lt"/>
              </a:rPr>
              <a:t> Data protection impact assessments</a:t>
            </a:r>
          </a:p>
        </p:txBody>
      </p:sp>
      <p:sp>
        <p:nvSpPr>
          <p:cNvPr id="8" name="Rectangle 2"/>
          <p:cNvSpPr txBox="1">
            <a:spLocks noChangeArrowheads="1"/>
          </p:cNvSpPr>
          <p:nvPr/>
        </p:nvSpPr>
        <p:spPr>
          <a:xfrm>
            <a:off x="0" y="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altLang="en-US" dirty="0">
                <a:solidFill>
                  <a:schemeClr val="accent1"/>
                </a:solidFill>
                <a:effectLst>
                  <a:outerShdw blurRad="38100" dist="38100" dir="2700000" algn="tl">
                    <a:srgbClr val="000000">
                      <a:alpha val="43137"/>
                    </a:srgbClr>
                  </a:outerShdw>
                </a:effectLst>
              </a:rPr>
              <a:t>GDPR accountability principle</a:t>
            </a:r>
          </a:p>
        </p:txBody>
      </p:sp>
      <p:sp>
        <p:nvSpPr>
          <p:cNvPr id="3" name="TextBox 2"/>
          <p:cNvSpPr txBox="1"/>
          <p:nvPr/>
        </p:nvSpPr>
        <p:spPr>
          <a:xfrm>
            <a:off x="165101" y="1749286"/>
            <a:ext cx="8318500" cy="4170372"/>
          </a:xfrm>
          <a:prstGeom prst="rect">
            <a:avLst/>
          </a:prstGeom>
          <a:noFill/>
        </p:spPr>
        <p:txBody>
          <a:bodyPr wrap="square" rtlCol="0">
            <a:spAutoFit/>
          </a:bodyPr>
          <a:lstStyle/>
          <a:p>
            <a:r>
              <a:rPr lang="en-GB" sz="3600" dirty="0">
                <a:effectLst>
                  <a:outerShdw blurRad="38100" dist="38100" dir="2700000" algn="tl">
                    <a:srgbClr val="000000">
                      <a:alpha val="43137"/>
                    </a:srgbClr>
                  </a:outerShdw>
                </a:effectLst>
                <a:latin typeface="+mn-lt"/>
              </a:rPr>
              <a:t>‘High risk’ includes:</a:t>
            </a:r>
          </a:p>
          <a:p>
            <a:endParaRPr lang="en-GB" sz="200" dirty="0">
              <a:effectLst>
                <a:outerShdw blurRad="38100" dist="38100" dir="2700000" algn="tl">
                  <a:srgbClr val="000000">
                    <a:alpha val="43137"/>
                  </a:srgbClr>
                </a:outerShdw>
              </a:effectLst>
              <a:latin typeface="+mn-lt"/>
            </a:endParaRPr>
          </a:p>
          <a:p>
            <a:pPr marL="571500" indent="-571500">
              <a:buFont typeface="Arial" panose="020B0604020202020204" pitchFamily="34" charset="0"/>
              <a:buChar char="•"/>
            </a:pPr>
            <a:r>
              <a:rPr lang="en-GB" sz="3600" dirty="0">
                <a:effectLst>
                  <a:outerShdw blurRad="38100" dist="38100" dir="2700000" algn="tl">
                    <a:srgbClr val="000000">
                      <a:alpha val="43137"/>
                    </a:srgbClr>
                  </a:outerShdw>
                </a:effectLst>
                <a:latin typeface="+mn-lt"/>
              </a:rPr>
              <a:t>systematic &amp; extensive processing, including profiling and where decisions have legal or significant effects on individuals</a:t>
            </a:r>
          </a:p>
          <a:p>
            <a:endParaRPr lang="en-GB" sz="1100" dirty="0">
              <a:effectLst>
                <a:outerShdw blurRad="38100" dist="38100" dir="2700000" algn="tl">
                  <a:srgbClr val="000000">
                    <a:alpha val="43137"/>
                  </a:srgbClr>
                </a:outerShdw>
              </a:effectLst>
              <a:latin typeface="+mn-lt"/>
            </a:endParaRPr>
          </a:p>
          <a:p>
            <a:pPr marL="571500" indent="-571500">
              <a:buFont typeface="Arial" panose="020B0604020202020204" pitchFamily="34" charset="0"/>
              <a:buChar char="•"/>
            </a:pPr>
            <a:r>
              <a:rPr lang="en-GB" sz="3600" dirty="0">
                <a:effectLst>
                  <a:outerShdw blurRad="38100" dist="38100" dir="2700000" algn="tl">
                    <a:srgbClr val="000000">
                      <a:alpha val="43137"/>
                    </a:srgbClr>
                  </a:outerShdw>
                </a:effectLst>
                <a:latin typeface="+mn-lt"/>
              </a:rPr>
              <a:t>large scale processing data relating to criminal convictions or offences</a:t>
            </a:r>
          </a:p>
        </p:txBody>
      </p:sp>
    </p:spTree>
    <p:extLst>
      <p:ext uri="{BB962C8B-B14F-4D97-AF65-F5344CB8AC3E}">
        <p14:creationId xmlns:p14="http://schemas.microsoft.com/office/powerpoint/2010/main" val="1927493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689100"/>
            <a:ext cx="9144000" cy="3970318"/>
          </a:xfrm>
          <a:prstGeom prst="rect">
            <a:avLst/>
          </a:prstGeom>
          <a:noFill/>
        </p:spPr>
        <p:txBody>
          <a:bodyPr wrap="square" rtlCol="0">
            <a:spAutoFit/>
          </a:bodyPr>
          <a:lstStyle/>
          <a:p>
            <a:pPr marL="457200" indent="-457200">
              <a:buFont typeface="Arial" panose="020B0604020202020204" pitchFamily="34" charset="0"/>
              <a:buChar char="•"/>
            </a:pPr>
            <a:r>
              <a:rPr lang="en-GB" sz="3200" dirty="0">
                <a:solidFill>
                  <a:srgbClr val="000000"/>
                </a:solidFill>
                <a:effectLst>
                  <a:outerShdw blurRad="38100" dist="38100" dir="2700000" algn="tl">
                    <a:srgbClr val="000000">
                      <a:alpha val="43137"/>
                    </a:srgbClr>
                  </a:outerShdw>
                </a:effectLst>
                <a:latin typeface="+mn-lt"/>
              </a:rPr>
              <a:t>Places specific legal obligations on processors (e.g. keep records of personal data and processing activities) </a:t>
            </a:r>
          </a:p>
          <a:p>
            <a:endParaRPr lang="en-GB" sz="1400" dirty="0">
              <a:solidFill>
                <a:srgbClr val="000000"/>
              </a:solidFill>
              <a:effectLst>
                <a:outerShdw blurRad="38100" dist="38100" dir="2700000" algn="tl">
                  <a:srgbClr val="000000">
                    <a:alpha val="43137"/>
                  </a:srgbClr>
                </a:outerShdw>
              </a:effectLst>
              <a:latin typeface="+mn-lt"/>
            </a:endParaRPr>
          </a:p>
          <a:p>
            <a:pPr marL="457200" indent="-457200">
              <a:buFont typeface="Arial" panose="020B0604020202020204" pitchFamily="34" charset="0"/>
              <a:buChar char="•"/>
            </a:pPr>
            <a:r>
              <a:rPr lang="en-GB" sz="3200" dirty="0">
                <a:solidFill>
                  <a:srgbClr val="000000"/>
                </a:solidFill>
                <a:effectLst>
                  <a:outerShdw blurRad="38100" dist="38100" dir="2700000" algn="tl">
                    <a:srgbClr val="000000">
                      <a:alpha val="43137"/>
                    </a:srgbClr>
                  </a:outerShdw>
                </a:effectLst>
                <a:latin typeface="+mn-lt"/>
              </a:rPr>
              <a:t>Significantly more legal liability if responsible for a breach</a:t>
            </a:r>
          </a:p>
          <a:p>
            <a:endParaRPr lang="en-GB" sz="1400" dirty="0">
              <a:solidFill>
                <a:srgbClr val="000000"/>
              </a:solidFill>
              <a:effectLst>
                <a:outerShdw blurRad="38100" dist="38100" dir="2700000" algn="tl">
                  <a:srgbClr val="000000">
                    <a:alpha val="43137"/>
                  </a:srgbClr>
                </a:outerShdw>
              </a:effectLst>
              <a:latin typeface="+mn-lt"/>
            </a:endParaRPr>
          </a:p>
          <a:p>
            <a:endParaRPr lang="en-GB" sz="3200" dirty="0"/>
          </a:p>
          <a:p>
            <a:endParaRPr lang="en-GB" sz="3200" dirty="0"/>
          </a:p>
        </p:txBody>
      </p:sp>
      <p:sp>
        <p:nvSpPr>
          <p:cNvPr id="8" name="Rectangle 2"/>
          <p:cNvSpPr txBox="1">
            <a:spLocks noChangeArrowheads="1"/>
          </p:cNvSpPr>
          <p:nvPr/>
        </p:nvSpPr>
        <p:spPr>
          <a:xfrm>
            <a:off x="0" y="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altLang="en-US" dirty="0">
                <a:solidFill>
                  <a:schemeClr val="accent1"/>
                </a:solidFill>
                <a:effectLst>
                  <a:outerShdw blurRad="38100" dist="38100" dir="2700000" algn="tl">
                    <a:srgbClr val="000000">
                      <a:alpha val="43137"/>
                    </a:srgbClr>
                  </a:outerShdw>
                </a:effectLst>
              </a:rPr>
              <a:t>GDPR highlights</a:t>
            </a:r>
          </a:p>
        </p:txBody>
      </p:sp>
      <p:pic>
        <p:nvPicPr>
          <p:cNvPr id="5" name="Picture 7" descr="http://media.cmgdigital.com/shared/img/photos/2014/05/25/db/3e/924183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973865">
            <a:off x="1793558" y="1690697"/>
            <a:ext cx="5556884" cy="3648460"/>
          </a:xfrm>
          <a:prstGeom prst="rect">
            <a:avLst/>
          </a:prstGeom>
          <a:noFill/>
          <a:effectLst>
            <a:outerShdw blurRad="50800" dist="38100" dir="2700000" algn="tl" rotWithShape="0">
              <a:prstClr val="black">
                <a:alpha val="40000"/>
              </a:prstClr>
            </a:outerShdw>
            <a:softEdge rad="381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3776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016000"/>
            <a:ext cx="9144000" cy="707886"/>
          </a:xfrm>
          <a:prstGeom prst="rect">
            <a:avLst/>
          </a:prstGeom>
          <a:noFill/>
        </p:spPr>
        <p:txBody>
          <a:bodyPr wrap="square" rtlCol="0">
            <a:spAutoFit/>
          </a:bodyPr>
          <a:lstStyle/>
          <a:p>
            <a:r>
              <a:rPr lang="en-GB" sz="4000" dirty="0">
                <a:solidFill>
                  <a:srgbClr val="FF0000"/>
                </a:solidFill>
                <a:effectLst>
                  <a:outerShdw blurRad="38100" dist="38100" dir="2700000" algn="tl">
                    <a:srgbClr val="000000">
                      <a:alpha val="43137"/>
                    </a:srgbClr>
                  </a:outerShdw>
                </a:effectLst>
                <a:latin typeface="+mn-lt"/>
              </a:rPr>
              <a:t> Data protection impact assessments</a:t>
            </a:r>
          </a:p>
        </p:txBody>
      </p:sp>
      <p:sp>
        <p:nvSpPr>
          <p:cNvPr id="8" name="Rectangle 2"/>
          <p:cNvSpPr txBox="1">
            <a:spLocks noChangeArrowheads="1"/>
          </p:cNvSpPr>
          <p:nvPr/>
        </p:nvSpPr>
        <p:spPr>
          <a:xfrm>
            <a:off x="0" y="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altLang="en-US" dirty="0">
                <a:solidFill>
                  <a:schemeClr val="accent1"/>
                </a:solidFill>
                <a:effectLst>
                  <a:outerShdw blurRad="38100" dist="38100" dir="2700000" algn="tl">
                    <a:srgbClr val="000000">
                      <a:alpha val="43137"/>
                    </a:srgbClr>
                  </a:outerShdw>
                </a:effectLst>
              </a:rPr>
              <a:t>GDPR accountability principle</a:t>
            </a:r>
          </a:p>
        </p:txBody>
      </p:sp>
      <p:sp>
        <p:nvSpPr>
          <p:cNvPr id="3" name="TextBox 2"/>
          <p:cNvSpPr txBox="1"/>
          <p:nvPr/>
        </p:nvSpPr>
        <p:spPr>
          <a:xfrm>
            <a:off x="165100" y="1816100"/>
            <a:ext cx="8788399" cy="4031873"/>
          </a:xfrm>
          <a:prstGeom prst="rect">
            <a:avLst/>
          </a:prstGeom>
          <a:noFill/>
        </p:spPr>
        <p:txBody>
          <a:bodyPr wrap="square" rtlCol="0">
            <a:spAutoFit/>
          </a:bodyPr>
          <a:lstStyle/>
          <a:p>
            <a:r>
              <a:rPr lang="en-GB" sz="3200" dirty="0">
                <a:effectLst>
                  <a:outerShdw blurRad="38100" dist="38100" dir="2700000" algn="tl">
                    <a:srgbClr val="000000">
                      <a:alpha val="43137"/>
                    </a:srgbClr>
                  </a:outerShdw>
                </a:effectLst>
                <a:latin typeface="+mn-lt"/>
              </a:rPr>
              <a:t>Should include:</a:t>
            </a:r>
          </a:p>
          <a:p>
            <a:pPr marL="457200" indent="-457200">
              <a:buFont typeface="Arial" panose="020B0604020202020204" pitchFamily="34" charset="0"/>
              <a:buChar char="•"/>
            </a:pPr>
            <a:r>
              <a:rPr lang="en-GB" sz="3200" dirty="0">
                <a:effectLst>
                  <a:outerShdw blurRad="38100" dist="38100" dir="2700000" algn="tl">
                    <a:srgbClr val="000000">
                      <a:alpha val="43137"/>
                    </a:srgbClr>
                  </a:outerShdw>
                </a:effectLst>
                <a:latin typeface="+mn-lt"/>
              </a:rPr>
              <a:t>Description of processing operations and purposes, including legitimate interests</a:t>
            </a:r>
          </a:p>
          <a:p>
            <a:pPr marL="457200" indent="-457200">
              <a:buFont typeface="Arial" panose="020B0604020202020204" pitchFamily="34" charset="0"/>
              <a:buChar char="•"/>
            </a:pPr>
            <a:r>
              <a:rPr lang="en-GB" sz="3200" dirty="0">
                <a:effectLst>
                  <a:outerShdw blurRad="38100" dist="38100" dir="2700000" algn="tl">
                    <a:srgbClr val="000000">
                      <a:alpha val="43137"/>
                    </a:srgbClr>
                  </a:outerShdw>
                </a:effectLst>
                <a:latin typeface="+mn-lt"/>
              </a:rPr>
              <a:t>Assessment of the necessity and proportionality of processing in relation to the purpose</a:t>
            </a:r>
          </a:p>
          <a:p>
            <a:pPr marL="457200" indent="-457200">
              <a:buFont typeface="Arial" panose="020B0604020202020204" pitchFamily="34" charset="0"/>
              <a:buChar char="•"/>
            </a:pPr>
            <a:r>
              <a:rPr lang="en-GB" sz="3200" dirty="0">
                <a:effectLst>
                  <a:outerShdw blurRad="38100" dist="38100" dir="2700000" algn="tl">
                    <a:srgbClr val="000000">
                      <a:alpha val="43137"/>
                    </a:srgbClr>
                  </a:outerShdw>
                </a:effectLst>
                <a:latin typeface="+mn-lt"/>
              </a:rPr>
              <a:t>Assessment of the risks to individuals.</a:t>
            </a:r>
          </a:p>
          <a:p>
            <a:pPr marL="457200" indent="-457200">
              <a:buFont typeface="Arial" panose="020B0604020202020204" pitchFamily="34" charset="0"/>
              <a:buChar char="•"/>
            </a:pPr>
            <a:r>
              <a:rPr lang="en-GB" sz="3200" dirty="0">
                <a:effectLst>
                  <a:outerShdw blurRad="38100" dist="38100" dir="2700000" algn="tl">
                    <a:srgbClr val="000000">
                      <a:alpha val="43137"/>
                    </a:srgbClr>
                  </a:outerShdw>
                </a:effectLst>
                <a:latin typeface="+mn-lt"/>
              </a:rPr>
              <a:t>Measures in place to address risk &amp; to demonstrate that you compliance</a:t>
            </a:r>
          </a:p>
        </p:txBody>
      </p:sp>
    </p:spTree>
    <p:extLst>
      <p:ext uri="{BB962C8B-B14F-4D97-AF65-F5344CB8AC3E}">
        <p14:creationId xmlns:p14="http://schemas.microsoft.com/office/powerpoint/2010/main" val="279963705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016000"/>
            <a:ext cx="9144000" cy="707886"/>
          </a:xfrm>
          <a:prstGeom prst="rect">
            <a:avLst/>
          </a:prstGeom>
          <a:noFill/>
        </p:spPr>
        <p:txBody>
          <a:bodyPr wrap="square" rtlCol="0">
            <a:spAutoFit/>
          </a:bodyPr>
          <a:lstStyle/>
          <a:p>
            <a:r>
              <a:rPr lang="en-GB" sz="4000" dirty="0">
                <a:solidFill>
                  <a:srgbClr val="FF0000"/>
                </a:solidFill>
                <a:effectLst>
                  <a:outerShdw blurRad="38100" dist="38100" dir="2700000" algn="tl">
                    <a:srgbClr val="000000">
                      <a:alpha val="43137"/>
                    </a:srgbClr>
                  </a:outerShdw>
                </a:effectLst>
                <a:latin typeface="+mn-lt"/>
              </a:rPr>
              <a:t> Data protection impact assessments</a:t>
            </a:r>
          </a:p>
        </p:txBody>
      </p:sp>
      <p:sp>
        <p:nvSpPr>
          <p:cNvPr id="8" name="Rectangle 2"/>
          <p:cNvSpPr txBox="1">
            <a:spLocks noChangeArrowheads="1"/>
          </p:cNvSpPr>
          <p:nvPr/>
        </p:nvSpPr>
        <p:spPr>
          <a:xfrm>
            <a:off x="0" y="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altLang="en-US" dirty="0">
                <a:solidFill>
                  <a:schemeClr val="accent1"/>
                </a:solidFill>
                <a:effectLst>
                  <a:outerShdw blurRad="38100" dist="38100" dir="2700000" algn="tl">
                    <a:srgbClr val="000000">
                      <a:alpha val="43137"/>
                    </a:srgbClr>
                  </a:outerShdw>
                </a:effectLst>
              </a:rPr>
              <a:t>GDPR accountability principle</a:t>
            </a:r>
          </a:p>
        </p:txBody>
      </p:sp>
      <p:sp>
        <p:nvSpPr>
          <p:cNvPr id="3" name="TextBox 2"/>
          <p:cNvSpPr txBox="1"/>
          <p:nvPr/>
        </p:nvSpPr>
        <p:spPr>
          <a:xfrm>
            <a:off x="165100" y="1816100"/>
            <a:ext cx="8788399" cy="3354765"/>
          </a:xfrm>
          <a:prstGeom prst="rect">
            <a:avLst/>
          </a:prstGeom>
          <a:noFill/>
        </p:spPr>
        <p:txBody>
          <a:bodyPr wrap="square" rtlCol="0">
            <a:spAutoFit/>
          </a:bodyPr>
          <a:lstStyle/>
          <a:p>
            <a:r>
              <a:rPr lang="en-GB" sz="3600" dirty="0">
                <a:effectLst>
                  <a:outerShdw blurRad="38100" dist="38100" dir="2700000" algn="tl">
                    <a:srgbClr val="000000">
                      <a:alpha val="43137"/>
                    </a:srgbClr>
                  </a:outerShdw>
                </a:effectLst>
                <a:latin typeface="+mn-lt"/>
              </a:rPr>
              <a:t>Suggestion – </a:t>
            </a:r>
          </a:p>
          <a:p>
            <a:endParaRPr lang="en-GB" sz="1800" dirty="0">
              <a:effectLst>
                <a:outerShdw blurRad="38100" dist="38100" dir="2700000" algn="tl">
                  <a:srgbClr val="000000">
                    <a:alpha val="43137"/>
                  </a:srgbClr>
                </a:outerShdw>
              </a:effectLst>
              <a:latin typeface="+mn-lt"/>
            </a:endParaRPr>
          </a:p>
          <a:p>
            <a:r>
              <a:rPr lang="en-GB" sz="3600" dirty="0">
                <a:effectLst>
                  <a:outerShdw blurRad="38100" dist="38100" dir="2700000" algn="tl">
                    <a:srgbClr val="000000">
                      <a:alpha val="43137"/>
                    </a:srgbClr>
                  </a:outerShdw>
                </a:effectLst>
                <a:latin typeface="+mn-lt"/>
              </a:rPr>
              <a:t>Consider adopting DPIA on all IT, operational &amp; business development projects as best practice …</a:t>
            </a:r>
          </a:p>
          <a:p>
            <a:endParaRPr lang="en-GB" sz="1200" dirty="0">
              <a:effectLst>
                <a:outerShdw blurRad="38100" dist="38100" dir="2700000" algn="tl">
                  <a:srgbClr val="000000">
                    <a:alpha val="43137"/>
                  </a:srgbClr>
                </a:outerShdw>
              </a:effectLst>
              <a:latin typeface="+mn-lt"/>
            </a:endParaRPr>
          </a:p>
          <a:p>
            <a:pPr lvl="6"/>
            <a:r>
              <a:rPr lang="en-GB" sz="4000" dirty="0">
                <a:solidFill>
                  <a:srgbClr val="FF0000"/>
                </a:solidFill>
                <a:effectLst>
                  <a:outerShdw blurRad="38100" dist="38100" dir="2700000" algn="tl">
                    <a:srgbClr val="000000">
                      <a:alpha val="43137"/>
                    </a:srgbClr>
                  </a:outerShdw>
                </a:effectLst>
                <a:latin typeface="+mn-lt"/>
              </a:rPr>
              <a:t>… Privacy by design</a:t>
            </a:r>
          </a:p>
        </p:txBody>
      </p:sp>
    </p:spTree>
    <p:extLst>
      <p:ext uri="{BB962C8B-B14F-4D97-AF65-F5344CB8AC3E}">
        <p14:creationId xmlns:p14="http://schemas.microsoft.com/office/powerpoint/2010/main" val="2957451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Point Star 2"/>
          <p:cNvSpPr/>
          <p:nvPr/>
        </p:nvSpPr>
        <p:spPr>
          <a:xfrm>
            <a:off x="1155700" y="500225"/>
            <a:ext cx="7073900" cy="5307221"/>
          </a:xfrm>
          <a:prstGeom prst="star5">
            <a:avLst/>
          </a:prstGeom>
          <a:solidFill>
            <a:srgbClr val="FFFF00"/>
          </a:solidFill>
          <a:ln w="76200">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rgbClr val="FF0000"/>
                </a:solidFill>
                <a:effectLst>
                  <a:outerShdw blurRad="38100" dist="38100" dir="2700000" algn="tl">
                    <a:srgbClr val="000000">
                      <a:alpha val="43137"/>
                    </a:srgbClr>
                  </a:outerShdw>
                </a:effectLst>
              </a:rPr>
              <a:t>Breach </a:t>
            </a:r>
          </a:p>
          <a:p>
            <a:pPr algn="ctr"/>
            <a:r>
              <a:rPr lang="en-GB" sz="4000" b="1" dirty="0">
                <a:solidFill>
                  <a:srgbClr val="FF0000"/>
                </a:solidFill>
                <a:effectLst>
                  <a:outerShdw blurRad="38100" dist="38100" dir="2700000" algn="tl">
                    <a:srgbClr val="000000">
                      <a:alpha val="43137"/>
                    </a:srgbClr>
                  </a:outerShdw>
                </a:effectLst>
              </a:rPr>
              <a:t>notification</a:t>
            </a:r>
          </a:p>
          <a:p>
            <a:pPr algn="ctr"/>
            <a:endParaRPr lang="en-GB"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41094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685800"/>
            <a:ext cx="9144000" cy="5478423"/>
          </a:xfrm>
          <a:prstGeom prst="rect">
            <a:avLst/>
          </a:prstGeom>
          <a:noFill/>
        </p:spPr>
        <p:txBody>
          <a:bodyPr wrap="square" rtlCol="0">
            <a:spAutoFit/>
          </a:bodyPr>
          <a:lstStyle/>
          <a:p>
            <a:endParaRPr lang="en-GB" sz="1400" dirty="0">
              <a:solidFill>
                <a:srgbClr val="000000"/>
              </a:solidFill>
              <a:effectLst>
                <a:outerShdw blurRad="38100" dist="38100" dir="2700000" algn="tl">
                  <a:srgbClr val="000000">
                    <a:alpha val="43137"/>
                  </a:srgbClr>
                </a:outerShdw>
              </a:effectLst>
              <a:latin typeface="+mn-lt"/>
            </a:endParaRPr>
          </a:p>
          <a:p>
            <a:pPr marL="457200" indent="-457200">
              <a:buFont typeface="Arial" panose="020B0604020202020204" pitchFamily="34" charset="0"/>
              <a:buChar char="•"/>
            </a:pPr>
            <a:r>
              <a:rPr lang="en-GB" sz="3200" dirty="0">
                <a:solidFill>
                  <a:srgbClr val="000000"/>
                </a:solidFill>
                <a:effectLst>
                  <a:outerShdw blurRad="38100" dist="38100" dir="2700000" algn="tl">
                    <a:srgbClr val="000000">
                      <a:alpha val="43137"/>
                    </a:srgbClr>
                  </a:outerShdw>
                </a:effectLst>
                <a:latin typeface="+mn-lt"/>
              </a:rPr>
              <a:t>Must notify the supervisory authority of a breach likely to result in a risk to the rights and freedoms of individuals, and in some cases to the individuals affected for example:</a:t>
            </a:r>
          </a:p>
          <a:p>
            <a:pPr marL="914400" lvl="1" indent="-457200">
              <a:buFont typeface="Wingdings" panose="05000000000000000000" pitchFamily="2" charset="2"/>
              <a:buChar char="Ø"/>
            </a:pPr>
            <a:r>
              <a:rPr lang="en-GB" sz="3200" dirty="0">
                <a:solidFill>
                  <a:srgbClr val="0070C0"/>
                </a:solidFill>
                <a:effectLst>
                  <a:outerShdw blurRad="38100" dist="38100" dir="2700000" algn="tl">
                    <a:srgbClr val="000000">
                      <a:alpha val="43137"/>
                    </a:srgbClr>
                  </a:outerShdw>
                </a:effectLst>
                <a:latin typeface="+mn-lt"/>
              </a:rPr>
              <a:t>damage to reputation</a:t>
            </a:r>
          </a:p>
          <a:p>
            <a:pPr marL="914400" lvl="1" indent="-457200">
              <a:buFont typeface="Wingdings" panose="05000000000000000000" pitchFamily="2" charset="2"/>
              <a:buChar char="Ø"/>
            </a:pPr>
            <a:r>
              <a:rPr lang="en-GB" sz="3200" dirty="0">
                <a:solidFill>
                  <a:srgbClr val="0070C0"/>
                </a:solidFill>
                <a:effectLst>
                  <a:outerShdw blurRad="38100" dist="38100" dir="2700000" algn="tl">
                    <a:srgbClr val="000000">
                      <a:alpha val="43137"/>
                    </a:srgbClr>
                  </a:outerShdw>
                </a:effectLst>
                <a:latin typeface="+mn-lt"/>
              </a:rPr>
              <a:t>financial loss</a:t>
            </a:r>
          </a:p>
          <a:p>
            <a:pPr marL="914400" lvl="1" indent="-457200">
              <a:buFont typeface="Wingdings" panose="05000000000000000000" pitchFamily="2" charset="2"/>
              <a:buChar char="Ø"/>
            </a:pPr>
            <a:r>
              <a:rPr lang="en-GB" sz="3200" dirty="0">
                <a:solidFill>
                  <a:srgbClr val="0070C0"/>
                </a:solidFill>
                <a:effectLst>
                  <a:outerShdw blurRad="38100" dist="38100" dir="2700000" algn="tl">
                    <a:srgbClr val="000000">
                      <a:alpha val="43137"/>
                    </a:srgbClr>
                  </a:outerShdw>
                </a:effectLst>
                <a:latin typeface="+mn-lt"/>
              </a:rPr>
              <a:t>loss of confidentiality </a:t>
            </a:r>
          </a:p>
          <a:p>
            <a:pPr marL="914400" lvl="1" indent="-457200">
              <a:buFont typeface="Wingdings" panose="05000000000000000000" pitchFamily="2" charset="2"/>
              <a:buChar char="Ø"/>
            </a:pPr>
            <a:r>
              <a:rPr lang="en-GB" sz="3200" dirty="0">
                <a:solidFill>
                  <a:srgbClr val="0070C0"/>
                </a:solidFill>
                <a:effectLst>
                  <a:outerShdw blurRad="38100" dist="38100" dir="2700000" algn="tl">
                    <a:srgbClr val="000000">
                      <a:alpha val="43137"/>
                    </a:srgbClr>
                  </a:outerShdw>
                </a:effectLst>
                <a:latin typeface="+mn-lt"/>
              </a:rPr>
              <a:t>any other significant economic or social disadvantage</a:t>
            </a:r>
          </a:p>
          <a:p>
            <a:pPr marL="457200" indent="-457200">
              <a:buFont typeface="Arial" panose="020B0604020202020204" pitchFamily="34" charset="0"/>
              <a:buChar char="•"/>
            </a:pPr>
            <a:endParaRPr lang="en-GB" sz="900" dirty="0">
              <a:solidFill>
                <a:srgbClr val="000000"/>
              </a:solidFill>
              <a:effectLst>
                <a:outerShdw blurRad="38100" dist="38100" dir="2700000" algn="tl">
                  <a:srgbClr val="000000">
                    <a:alpha val="43137"/>
                  </a:srgbClr>
                </a:outerShdw>
              </a:effectLst>
              <a:latin typeface="+mn-lt"/>
            </a:endParaRPr>
          </a:p>
          <a:p>
            <a:pPr marL="457200" indent="-457200">
              <a:buFont typeface="Arial" panose="020B0604020202020204" pitchFamily="34" charset="0"/>
              <a:buChar char="•"/>
            </a:pPr>
            <a:r>
              <a:rPr lang="en-GB" sz="3200" dirty="0">
                <a:solidFill>
                  <a:srgbClr val="FF0000"/>
                </a:solidFill>
                <a:effectLst>
                  <a:outerShdw blurRad="38100" dist="38100" dir="2700000" algn="tl">
                    <a:srgbClr val="000000">
                      <a:alpha val="43137"/>
                    </a:srgbClr>
                  </a:outerShdw>
                </a:effectLst>
                <a:latin typeface="+mn-lt"/>
              </a:rPr>
              <a:t>report these breaches within 72 hours</a:t>
            </a:r>
          </a:p>
        </p:txBody>
      </p:sp>
      <p:sp>
        <p:nvSpPr>
          <p:cNvPr id="8" name="Rectangle 2"/>
          <p:cNvSpPr txBox="1">
            <a:spLocks noChangeArrowheads="1"/>
          </p:cNvSpPr>
          <p:nvPr/>
        </p:nvSpPr>
        <p:spPr>
          <a:xfrm>
            <a:off x="0" y="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altLang="en-US" dirty="0">
                <a:solidFill>
                  <a:schemeClr val="accent1"/>
                </a:solidFill>
                <a:effectLst>
                  <a:outerShdw blurRad="38100" dist="38100" dir="2700000" algn="tl">
                    <a:srgbClr val="000000">
                      <a:alpha val="43137"/>
                    </a:srgbClr>
                  </a:outerShdw>
                </a:effectLst>
              </a:rPr>
              <a:t>GDPR &amp; notification of breach</a:t>
            </a:r>
          </a:p>
        </p:txBody>
      </p:sp>
    </p:spTree>
    <p:extLst>
      <p:ext uri="{BB962C8B-B14F-4D97-AF65-F5344CB8AC3E}">
        <p14:creationId xmlns:p14="http://schemas.microsoft.com/office/powerpoint/2010/main" val="249863717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19100" y="1600200"/>
            <a:ext cx="8318500" cy="3354765"/>
          </a:xfrm>
          <a:prstGeom prst="rect">
            <a:avLst/>
          </a:prstGeom>
          <a:noFill/>
        </p:spPr>
        <p:txBody>
          <a:bodyPr wrap="square" rtlCol="0">
            <a:spAutoFit/>
          </a:bodyPr>
          <a:lstStyle/>
          <a:p>
            <a:r>
              <a:rPr lang="en-GB" sz="4000" u="sng" dirty="0">
                <a:solidFill>
                  <a:srgbClr val="FF0000"/>
                </a:solidFill>
                <a:effectLst>
                  <a:outerShdw blurRad="38100" dist="38100" dir="2700000" algn="tl">
                    <a:srgbClr val="000000">
                      <a:alpha val="43137"/>
                    </a:srgbClr>
                  </a:outerShdw>
                </a:effectLst>
                <a:latin typeface="+mn-lt"/>
              </a:rPr>
              <a:t>REMEMBER! </a:t>
            </a:r>
          </a:p>
          <a:p>
            <a:endParaRPr lang="en-GB" sz="1200" dirty="0">
              <a:solidFill>
                <a:srgbClr val="FF0000"/>
              </a:solidFill>
              <a:effectLst>
                <a:outerShdw blurRad="38100" dist="38100" dir="2700000" algn="tl">
                  <a:srgbClr val="000000">
                    <a:alpha val="43137"/>
                  </a:srgbClr>
                </a:outerShdw>
              </a:effectLst>
              <a:latin typeface="+mn-lt"/>
            </a:endParaRPr>
          </a:p>
          <a:p>
            <a:r>
              <a:rPr lang="en-GB" sz="4000" dirty="0">
                <a:solidFill>
                  <a:srgbClr val="FF0000"/>
                </a:solidFill>
                <a:effectLst>
                  <a:outerShdw blurRad="38100" dist="38100" dir="2700000" algn="tl">
                    <a:srgbClr val="000000">
                      <a:alpha val="43137"/>
                    </a:srgbClr>
                  </a:outerShdw>
                </a:effectLst>
                <a:latin typeface="+mn-lt"/>
              </a:rPr>
              <a:t>Failure to notify a breach when required to do so may result in a fine of up to £17 million or 4% of global turnover</a:t>
            </a:r>
          </a:p>
        </p:txBody>
      </p:sp>
      <p:sp>
        <p:nvSpPr>
          <p:cNvPr id="8" name="Rectangle 2"/>
          <p:cNvSpPr txBox="1">
            <a:spLocks noChangeArrowheads="1"/>
          </p:cNvSpPr>
          <p:nvPr/>
        </p:nvSpPr>
        <p:spPr>
          <a:xfrm>
            <a:off x="0" y="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altLang="en-US" dirty="0">
                <a:solidFill>
                  <a:schemeClr val="accent1"/>
                </a:solidFill>
                <a:effectLst>
                  <a:outerShdw blurRad="38100" dist="38100" dir="2700000" algn="tl">
                    <a:srgbClr val="000000">
                      <a:alpha val="43137"/>
                    </a:srgbClr>
                  </a:outerShdw>
                </a:effectLst>
              </a:rPr>
              <a:t>GDPR &amp; notification of breach</a:t>
            </a:r>
          </a:p>
        </p:txBody>
      </p:sp>
    </p:spTree>
    <p:extLst>
      <p:ext uri="{BB962C8B-B14F-4D97-AF65-F5344CB8AC3E}">
        <p14:creationId xmlns:p14="http://schemas.microsoft.com/office/powerpoint/2010/main" val="123722914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Point Star 2"/>
          <p:cNvSpPr/>
          <p:nvPr/>
        </p:nvSpPr>
        <p:spPr>
          <a:xfrm>
            <a:off x="1514430" y="500225"/>
            <a:ext cx="6513954" cy="5307221"/>
          </a:xfrm>
          <a:prstGeom prst="star5">
            <a:avLst/>
          </a:prstGeom>
          <a:solidFill>
            <a:srgbClr val="FFFF00"/>
          </a:solidFill>
          <a:ln w="76200">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rgbClr val="FF0000"/>
                </a:solidFill>
                <a:effectLst>
                  <a:outerShdw blurRad="38100" dist="38100" dir="2700000" algn="tl">
                    <a:srgbClr val="000000">
                      <a:alpha val="43137"/>
                    </a:srgbClr>
                  </a:outerShdw>
                </a:effectLst>
              </a:rPr>
              <a:t>Data</a:t>
            </a:r>
          </a:p>
          <a:p>
            <a:pPr algn="ctr"/>
            <a:r>
              <a:rPr lang="en-GB" sz="4000" b="1" dirty="0">
                <a:solidFill>
                  <a:srgbClr val="FF0000"/>
                </a:solidFill>
                <a:effectLst>
                  <a:outerShdw blurRad="38100" dist="38100" dir="2700000" algn="tl">
                    <a:srgbClr val="000000">
                      <a:alpha val="43137"/>
                    </a:srgbClr>
                  </a:outerShdw>
                </a:effectLst>
              </a:rPr>
              <a:t>Protection</a:t>
            </a:r>
          </a:p>
          <a:p>
            <a:pPr algn="ctr"/>
            <a:r>
              <a:rPr lang="en-GB" sz="4000" b="1" dirty="0">
                <a:solidFill>
                  <a:srgbClr val="FF0000"/>
                </a:solidFill>
                <a:effectLst>
                  <a:outerShdw blurRad="38100" dist="38100" dir="2700000" algn="tl">
                    <a:srgbClr val="000000">
                      <a:alpha val="43137"/>
                    </a:srgbClr>
                  </a:outerShdw>
                </a:effectLst>
              </a:rPr>
              <a:t>Bill</a:t>
            </a:r>
          </a:p>
          <a:p>
            <a:pPr algn="ctr"/>
            <a:r>
              <a:rPr lang="en-GB" sz="4000" b="1" dirty="0">
                <a:solidFill>
                  <a:srgbClr val="FF0000"/>
                </a:solidFill>
                <a:effectLst>
                  <a:outerShdw blurRad="38100" dist="38100" dir="2700000" algn="tl">
                    <a:srgbClr val="000000">
                      <a:alpha val="43137"/>
                    </a:srgbClr>
                  </a:outerShdw>
                </a:effectLst>
              </a:rPr>
              <a:t>2017</a:t>
            </a:r>
          </a:p>
          <a:p>
            <a:pPr algn="ctr"/>
            <a:endParaRPr lang="en-GB"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3508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0" y="15240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altLang="en-US" dirty="0">
                <a:solidFill>
                  <a:schemeClr val="accent1"/>
                </a:solidFill>
                <a:effectLst>
                  <a:outerShdw blurRad="38100" dist="38100" dir="2700000" algn="tl">
                    <a:srgbClr val="000000">
                      <a:alpha val="43137"/>
                    </a:srgbClr>
                  </a:outerShdw>
                </a:effectLst>
              </a:rPr>
              <a:t>UK Data Protection Bill 2017</a:t>
            </a:r>
          </a:p>
        </p:txBody>
      </p:sp>
      <p:sp>
        <p:nvSpPr>
          <p:cNvPr id="2" name="AutoShape 2" descr="Image result for data protection ac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Image result for data protection ac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7" name="Group 6"/>
          <p:cNvGrpSpPr/>
          <p:nvPr/>
        </p:nvGrpSpPr>
        <p:grpSpPr>
          <a:xfrm rot="20911545">
            <a:off x="-871322" y="2168064"/>
            <a:ext cx="5496175" cy="2962551"/>
            <a:chOff x="307975" y="1201737"/>
            <a:chExt cx="6991350" cy="3724276"/>
          </a:xfrm>
        </p:grpSpPr>
        <p:pic>
          <p:nvPicPr>
            <p:cNvPr id="2054" name="Picture 6" descr="Image result for data protection act"/>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7975" y="1201737"/>
              <a:ext cx="6991350" cy="37242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003800" y="4406900"/>
              <a:ext cx="698500" cy="330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2018</a:t>
              </a:r>
            </a:p>
          </p:txBody>
        </p:sp>
        <p:sp>
          <p:nvSpPr>
            <p:cNvPr id="5" name="TextBox 4"/>
            <p:cNvSpPr txBox="1"/>
            <p:nvPr/>
          </p:nvSpPr>
          <p:spPr>
            <a:xfrm>
              <a:off x="4825505" y="4366831"/>
              <a:ext cx="887409" cy="464294"/>
            </a:xfrm>
            <a:prstGeom prst="rect">
              <a:avLst/>
            </a:prstGeom>
            <a:noFill/>
          </p:spPr>
          <p:txBody>
            <a:bodyPr wrap="none" rtlCol="0">
              <a:spAutoFit/>
            </a:bodyPr>
            <a:lstStyle/>
            <a:p>
              <a:r>
                <a:rPr lang="en-GB" sz="1800" b="1" dirty="0">
                  <a:solidFill>
                    <a:schemeClr val="bg1">
                      <a:lumMod val="65000"/>
                    </a:schemeClr>
                  </a:solidFill>
                </a:rPr>
                <a:t>2018</a:t>
              </a:r>
            </a:p>
          </p:txBody>
        </p:sp>
      </p:grpSp>
      <p:sp>
        <p:nvSpPr>
          <p:cNvPr id="8" name="Rectangle 7"/>
          <p:cNvSpPr/>
          <p:nvPr/>
        </p:nvSpPr>
        <p:spPr>
          <a:xfrm>
            <a:off x="2943923" y="1176229"/>
            <a:ext cx="6130085" cy="5632311"/>
          </a:xfrm>
          <a:prstGeom prst="rect">
            <a:avLst/>
          </a:prstGeom>
        </p:spPr>
        <p:txBody>
          <a:bodyPr wrap="square">
            <a:spAutoFit/>
          </a:bodyPr>
          <a:lstStyle/>
          <a:p>
            <a:r>
              <a:rPr lang="en-GB" sz="2800" b="1" dirty="0"/>
              <a:t>“The Bill is a complete data protection system, so as well as</a:t>
            </a:r>
          </a:p>
          <a:p>
            <a:r>
              <a:rPr lang="en-GB" sz="2800" b="1" dirty="0"/>
              <a:t>governing general data covered by GDPR, it covers all other general data, law enforcement data and national security data. Furthermore, the Bill exercises a number of agreed modifications to</a:t>
            </a:r>
          </a:p>
          <a:p>
            <a:r>
              <a:rPr lang="en-GB" sz="2800" b="1" dirty="0"/>
              <a:t>the GDPR to make it work for the benefit of the UK in areas such as</a:t>
            </a:r>
          </a:p>
          <a:p>
            <a:r>
              <a:rPr lang="en-GB" sz="2800" b="1" dirty="0"/>
              <a:t>academic research, financial services and child protection.”</a:t>
            </a:r>
          </a:p>
          <a:p>
            <a:pPr algn="r"/>
            <a:r>
              <a:rPr lang="en-GB" sz="2000" i="1" dirty="0"/>
              <a:t>Department for Digital, Culture, Media &amp; Sport</a:t>
            </a:r>
          </a:p>
        </p:txBody>
      </p:sp>
    </p:spTree>
    <p:extLst>
      <p:ext uri="{BB962C8B-B14F-4D97-AF65-F5344CB8AC3E}">
        <p14:creationId xmlns:p14="http://schemas.microsoft.com/office/powerpoint/2010/main" val="127448567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0" y="15240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altLang="en-US" dirty="0">
                <a:solidFill>
                  <a:schemeClr val="accent1"/>
                </a:solidFill>
                <a:effectLst>
                  <a:outerShdw blurRad="38100" dist="38100" dir="2700000" algn="tl">
                    <a:srgbClr val="000000">
                      <a:alpha val="43137"/>
                    </a:srgbClr>
                  </a:outerShdw>
                </a:effectLst>
              </a:rPr>
              <a:t>UK Data Protection Bill 2017</a:t>
            </a:r>
          </a:p>
        </p:txBody>
      </p:sp>
      <p:sp>
        <p:nvSpPr>
          <p:cNvPr id="2" name="AutoShape 2" descr="Image result for data protection ac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Image result for data protection ac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7" name="Group 6"/>
          <p:cNvGrpSpPr/>
          <p:nvPr/>
        </p:nvGrpSpPr>
        <p:grpSpPr>
          <a:xfrm rot="20911545">
            <a:off x="-871322" y="2168064"/>
            <a:ext cx="5496175" cy="2962551"/>
            <a:chOff x="307975" y="1201737"/>
            <a:chExt cx="6991350" cy="3724276"/>
          </a:xfrm>
        </p:grpSpPr>
        <p:pic>
          <p:nvPicPr>
            <p:cNvPr id="2054" name="Picture 6" descr="Image result for data protection act"/>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7975" y="1201737"/>
              <a:ext cx="6991350" cy="37242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003800" y="4406900"/>
              <a:ext cx="698500" cy="330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2018</a:t>
              </a:r>
            </a:p>
          </p:txBody>
        </p:sp>
        <p:sp>
          <p:nvSpPr>
            <p:cNvPr id="5" name="TextBox 4"/>
            <p:cNvSpPr txBox="1"/>
            <p:nvPr/>
          </p:nvSpPr>
          <p:spPr>
            <a:xfrm>
              <a:off x="4825505" y="4366831"/>
              <a:ext cx="887409" cy="464294"/>
            </a:xfrm>
            <a:prstGeom prst="rect">
              <a:avLst/>
            </a:prstGeom>
            <a:noFill/>
          </p:spPr>
          <p:txBody>
            <a:bodyPr wrap="none" rtlCol="0">
              <a:spAutoFit/>
            </a:bodyPr>
            <a:lstStyle/>
            <a:p>
              <a:r>
                <a:rPr lang="en-GB" sz="1800" b="1" dirty="0">
                  <a:solidFill>
                    <a:schemeClr val="bg1">
                      <a:lumMod val="65000"/>
                    </a:schemeClr>
                  </a:solidFill>
                </a:rPr>
                <a:t>2018</a:t>
              </a:r>
            </a:p>
          </p:txBody>
        </p:sp>
      </p:grpSp>
      <p:sp>
        <p:nvSpPr>
          <p:cNvPr id="8" name="Rectangle 7"/>
          <p:cNvSpPr/>
          <p:nvPr/>
        </p:nvSpPr>
        <p:spPr>
          <a:xfrm>
            <a:off x="3013915" y="1241078"/>
            <a:ext cx="6130085" cy="5616922"/>
          </a:xfrm>
          <a:prstGeom prst="rect">
            <a:avLst/>
          </a:prstGeom>
        </p:spPr>
        <p:txBody>
          <a:bodyPr wrap="square">
            <a:spAutoFit/>
          </a:bodyPr>
          <a:lstStyle/>
          <a:p>
            <a:pPr marL="342900" indent="-342900">
              <a:buFont typeface="Arial" panose="020B0604020202020204" pitchFamily="34" charset="0"/>
              <a:buChar char="•"/>
            </a:pPr>
            <a:r>
              <a:rPr lang="en-GB" sz="2800" b="1" dirty="0"/>
              <a:t>Implements the GDPR standards across all general data processing</a:t>
            </a:r>
          </a:p>
          <a:p>
            <a:endParaRPr lang="en-GB" sz="1100" b="1" dirty="0"/>
          </a:p>
          <a:p>
            <a:pPr marL="342900" indent="-342900">
              <a:buFont typeface="Arial" panose="020B0604020202020204" pitchFamily="34" charset="0"/>
              <a:buChar char="•"/>
            </a:pPr>
            <a:r>
              <a:rPr lang="en-GB" sz="2800" b="1" dirty="0"/>
              <a:t>Provides clarity on the definitions used in the GDPR in the UK context</a:t>
            </a:r>
          </a:p>
          <a:p>
            <a:endParaRPr lang="en-GB" sz="1100" b="1" dirty="0"/>
          </a:p>
          <a:p>
            <a:pPr marL="342900" indent="-342900">
              <a:buFont typeface="Arial" panose="020B0604020202020204" pitchFamily="34" charset="0"/>
              <a:buChar char="•"/>
            </a:pPr>
            <a:r>
              <a:rPr lang="en-GB" sz="2800" b="1" dirty="0"/>
              <a:t>Ensures that sensitive health, social care and education data can continue to be processed to ensure continued confidentiality in health and safeguarding situations can be maintained</a:t>
            </a:r>
          </a:p>
        </p:txBody>
      </p:sp>
    </p:spTree>
    <p:extLst>
      <p:ext uri="{BB962C8B-B14F-4D97-AF65-F5344CB8AC3E}">
        <p14:creationId xmlns:p14="http://schemas.microsoft.com/office/powerpoint/2010/main" val="265362819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0" y="15240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altLang="en-US" dirty="0">
                <a:solidFill>
                  <a:schemeClr val="accent1"/>
                </a:solidFill>
                <a:effectLst>
                  <a:outerShdw blurRad="38100" dist="38100" dir="2700000" algn="tl">
                    <a:srgbClr val="000000">
                      <a:alpha val="43137"/>
                    </a:srgbClr>
                  </a:outerShdw>
                </a:effectLst>
              </a:rPr>
              <a:t>UK Data Protection Bill 2017</a:t>
            </a:r>
          </a:p>
        </p:txBody>
      </p:sp>
      <p:sp>
        <p:nvSpPr>
          <p:cNvPr id="2" name="AutoShape 2" descr="Image result for data protection ac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Image result for data protection ac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7" name="Group 6"/>
          <p:cNvGrpSpPr/>
          <p:nvPr/>
        </p:nvGrpSpPr>
        <p:grpSpPr>
          <a:xfrm rot="20911545">
            <a:off x="-871322" y="2168064"/>
            <a:ext cx="5496175" cy="2962551"/>
            <a:chOff x="307975" y="1201737"/>
            <a:chExt cx="6991350" cy="3724276"/>
          </a:xfrm>
        </p:grpSpPr>
        <p:pic>
          <p:nvPicPr>
            <p:cNvPr id="2054" name="Picture 6" descr="Image result for data protection act"/>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7975" y="1201737"/>
              <a:ext cx="6991350" cy="37242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003800" y="4406900"/>
              <a:ext cx="698500" cy="330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2018</a:t>
              </a:r>
            </a:p>
          </p:txBody>
        </p:sp>
        <p:sp>
          <p:nvSpPr>
            <p:cNvPr id="5" name="TextBox 4"/>
            <p:cNvSpPr txBox="1"/>
            <p:nvPr/>
          </p:nvSpPr>
          <p:spPr>
            <a:xfrm>
              <a:off x="4825505" y="4366831"/>
              <a:ext cx="887409" cy="464294"/>
            </a:xfrm>
            <a:prstGeom prst="rect">
              <a:avLst/>
            </a:prstGeom>
            <a:noFill/>
          </p:spPr>
          <p:txBody>
            <a:bodyPr wrap="none" rtlCol="0">
              <a:spAutoFit/>
            </a:bodyPr>
            <a:lstStyle/>
            <a:p>
              <a:r>
                <a:rPr lang="en-GB" sz="1800" b="1" dirty="0">
                  <a:solidFill>
                    <a:schemeClr val="bg1">
                      <a:lumMod val="65000"/>
                    </a:schemeClr>
                  </a:solidFill>
                </a:rPr>
                <a:t>2018</a:t>
              </a:r>
            </a:p>
          </p:txBody>
        </p:sp>
      </p:grpSp>
      <p:sp>
        <p:nvSpPr>
          <p:cNvPr id="8" name="Rectangle 7"/>
          <p:cNvSpPr/>
          <p:nvPr/>
        </p:nvSpPr>
        <p:spPr>
          <a:xfrm>
            <a:off x="2943923" y="1290529"/>
            <a:ext cx="6130085" cy="5047536"/>
          </a:xfrm>
          <a:prstGeom prst="rect">
            <a:avLst/>
          </a:prstGeom>
        </p:spPr>
        <p:txBody>
          <a:bodyPr wrap="square">
            <a:spAutoFit/>
          </a:bodyPr>
          <a:lstStyle/>
          <a:p>
            <a:pPr marL="457200" indent="-457200">
              <a:buFont typeface="Arial" panose="020B0604020202020204" pitchFamily="34" charset="0"/>
              <a:buChar char="•"/>
            </a:pPr>
            <a:r>
              <a:rPr lang="en-GB" sz="2800" b="1" dirty="0"/>
              <a:t>Provides appropriate restrictions to rights to access and delete data to allow certain processing currently undertaken to continue where there is a strong public policy justification, including for national security purposes</a:t>
            </a:r>
          </a:p>
          <a:p>
            <a:pPr marL="285750" indent="-285750">
              <a:buFont typeface="Arial" panose="020B0604020202020204" pitchFamily="34" charset="0"/>
              <a:buChar char="•"/>
            </a:pPr>
            <a:endParaRPr lang="en-GB" sz="1400" b="1" dirty="0"/>
          </a:p>
          <a:p>
            <a:pPr marL="457200" indent="-457200">
              <a:buFont typeface="Arial" panose="020B0604020202020204" pitchFamily="34" charset="0"/>
              <a:buChar char="•"/>
            </a:pPr>
            <a:r>
              <a:rPr lang="en-GB" sz="2800" b="1" dirty="0"/>
              <a:t>Sets the age from which parental consent is not needed to process data online at age 13</a:t>
            </a:r>
          </a:p>
        </p:txBody>
      </p:sp>
    </p:spTree>
    <p:extLst>
      <p:ext uri="{BB962C8B-B14F-4D97-AF65-F5344CB8AC3E}">
        <p14:creationId xmlns:p14="http://schemas.microsoft.com/office/powerpoint/2010/main" val="252712833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0" y="15240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altLang="en-US" dirty="0">
                <a:solidFill>
                  <a:schemeClr val="accent1"/>
                </a:solidFill>
                <a:effectLst>
                  <a:outerShdw blurRad="38100" dist="38100" dir="2700000" algn="tl">
                    <a:srgbClr val="000000">
                      <a:alpha val="43137"/>
                    </a:srgbClr>
                  </a:outerShdw>
                </a:effectLst>
              </a:rPr>
              <a:t>UK Data Protection Bill 2017</a:t>
            </a:r>
          </a:p>
        </p:txBody>
      </p:sp>
      <p:sp>
        <p:nvSpPr>
          <p:cNvPr id="2" name="AutoShape 2" descr="Image result for data protection ac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Image result for data protection ac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7" name="Group 6"/>
          <p:cNvGrpSpPr/>
          <p:nvPr/>
        </p:nvGrpSpPr>
        <p:grpSpPr>
          <a:xfrm rot="20911545">
            <a:off x="-871322" y="2168064"/>
            <a:ext cx="5496175" cy="2962551"/>
            <a:chOff x="307975" y="1201737"/>
            <a:chExt cx="6991350" cy="3724276"/>
          </a:xfrm>
        </p:grpSpPr>
        <p:pic>
          <p:nvPicPr>
            <p:cNvPr id="2054" name="Picture 6" descr="Image result for data protection act"/>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7975" y="1201737"/>
              <a:ext cx="6991350" cy="37242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003800" y="4406900"/>
              <a:ext cx="698500" cy="330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2018</a:t>
              </a:r>
            </a:p>
          </p:txBody>
        </p:sp>
        <p:sp>
          <p:nvSpPr>
            <p:cNvPr id="5" name="TextBox 4"/>
            <p:cNvSpPr txBox="1"/>
            <p:nvPr/>
          </p:nvSpPr>
          <p:spPr>
            <a:xfrm>
              <a:off x="4825505" y="4366831"/>
              <a:ext cx="887409" cy="464294"/>
            </a:xfrm>
            <a:prstGeom prst="rect">
              <a:avLst/>
            </a:prstGeom>
            <a:noFill/>
          </p:spPr>
          <p:txBody>
            <a:bodyPr wrap="none" rtlCol="0">
              <a:spAutoFit/>
            </a:bodyPr>
            <a:lstStyle/>
            <a:p>
              <a:r>
                <a:rPr lang="en-GB" sz="1800" b="1" dirty="0">
                  <a:solidFill>
                    <a:schemeClr val="bg1">
                      <a:lumMod val="65000"/>
                    </a:schemeClr>
                  </a:solidFill>
                </a:rPr>
                <a:t>2018</a:t>
              </a:r>
            </a:p>
          </p:txBody>
        </p:sp>
      </p:grpSp>
      <p:sp>
        <p:nvSpPr>
          <p:cNvPr id="8" name="Rectangle 7"/>
          <p:cNvSpPr/>
          <p:nvPr/>
        </p:nvSpPr>
        <p:spPr>
          <a:xfrm>
            <a:off x="2943923" y="1290529"/>
            <a:ext cx="6130085" cy="4401205"/>
          </a:xfrm>
          <a:prstGeom prst="rect">
            <a:avLst/>
          </a:prstGeom>
        </p:spPr>
        <p:txBody>
          <a:bodyPr wrap="square">
            <a:spAutoFit/>
          </a:bodyPr>
          <a:lstStyle/>
          <a:p>
            <a:pPr marL="457200" indent="-457200">
              <a:buFont typeface="Arial" panose="020B0604020202020204" pitchFamily="34" charset="0"/>
              <a:buChar char="•"/>
            </a:pPr>
            <a:r>
              <a:rPr lang="en-GB" sz="2800" b="1" dirty="0"/>
              <a:t>Key GDPR derogations in the Bill …</a:t>
            </a:r>
          </a:p>
          <a:p>
            <a:pPr marL="457200" indent="-457200">
              <a:buFont typeface="Arial" panose="020B0604020202020204" pitchFamily="34" charset="0"/>
              <a:buChar char="•"/>
            </a:pPr>
            <a:endParaRPr lang="en-GB" sz="2800" b="1" dirty="0"/>
          </a:p>
          <a:p>
            <a:r>
              <a:rPr lang="en-GB" sz="2800" b="1" dirty="0"/>
              <a:t>allows the processing of sensitive and criminal conviction data in the absence of consent where justification exists, including allowing employers to fulfil obligations of employment law and  </a:t>
            </a:r>
            <a:r>
              <a:rPr lang="en-GB" sz="2800" b="1" u="sng" dirty="0"/>
              <a:t>to support insurance processing</a:t>
            </a:r>
            <a:r>
              <a:rPr lang="en-GB" sz="2800" b="1" dirty="0"/>
              <a:t>.</a:t>
            </a:r>
          </a:p>
        </p:txBody>
      </p:sp>
    </p:spTree>
    <p:extLst>
      <p:ext uri="{BB962C8B-B14F-4D97-AF65-F5344CB8AC3E}">
        <p14:creationId xmlns:p14="http://schemas.microsoft.com/office/powerpoint/2010/main" val="1046700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Point Star 2"/>
          <p:cNvSpPr/>
          <p:nvPr/>
        </p:nvSpPr>
        <p:spPr>
          <a:xfrm>
            <a:off x="1514430" y="500225"/>
            <a:ext cx="6513954" cy="5307221"/>
          </a:xfrm>
          <a:prstGeom prst="star5">
            <a:avLst/>
          </a:prstGeom>
          <a:solidFill>
            <a:srgbClr val="FFFF00"/>
          </a:solidFill>
          <a:ln w="76200">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rgbClr val="FF0000"/>
                </a:solidFill>
                <a:effectLst>
                  <a:outerShdw blurRad="38100" dist="38100" dir="2700000" algn="tl">
                    <a:srgbClr val="000000">
                      <a:alpha val="43137"/>
                    </a:srgbClr>
                  </a:outerShdw>
                </a:effectLst>
              </a:rPr>
              <a:t>GDPR</a:t>
            </a:r>
          </a:p>
          <a:p>
            <a:pPr algn="ctr"/>
            <a:r>
              <a:rPr lang="en-GB" sz="4400" b="1" dirty="0">
                <a:solidFill>
                  <a:srgbClr val="FF0000"/>
                </a:solidFill>
                <a:effectLst>
                  <a:outerShdw blurRad="38100" dist="38100" dir="2700000" algn="tl">
                    <a:srgbClr val="000000">
                      <a:alpha val="43137"/>
                    </a:srgbClr>
                  </a:outerShdw>
                </a:effectLst>
              </a:rPr>
              <a:t>v.</a:t>
            </a:r>
          </a:p>
          <a:p>
            <a:pPr algn="ctr"/>
            <a:r>
              <a:rPr lang="en-GB" sz="4400" b="1" dirty="0">
                <a:solidFill>
                  <a:srgbClr val="FF0000"/>
                </a:solidFill>
                <a:effectLst>
                  <a:outerShdw blurRad="38100" dist="38100" dir="2700000" algn="tl">
                    <a:srgbClr val="000000">
                      <a:alpha val="43137"/>
                    </a:srgbClr>
                  </a:outerShdw>
                </a:effectLst>
              </a:rPr>
              <a:t>DPA</a:t>
            </a:r>
          </a:p>
          <a:p>
            <a:pPr algn="ctr"/>
            <a:endParaRPr lang="en-GB"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3508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Point Star 2"/>
          <p:cNvSpPr/>
          <p:nvPr/>
        </p:nvSpPr>
        <p:spPr>
          <a:xfrm>
            <a:off x="1514430" y="500225"/>
            <a:ext cx="6513954" cy="5307221"/>
          </a:xfrm>
          <a:prstGeom prst="star5">
            <a:avLst/>
          </a:prstGeom>
          <a:solidFill>
            <a:srgbClr val="FFFF00"/>
          </a:solidFill>
          <a:ln w="76200">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rgbClr val="FF0000"/>
                </a:solidFill>
                <a:effectLst>
                  <a:outerShdw blurRad="38100" dist="38100" dir="2700000" algn="tl">
                    <a:srgbClr val="000000">
                      <a:alpha val="43137"/>
                    </a:srgbClr>
                  </a:outerShdw>
                </a:effectLst>
              </a:rPr>
              <a:t>Top 10</a:t>
            </a:r>
          </a:p>
          <a:p>
            <a:pPr algn="ctr"/>
            <a:r>
              <a:rPr lang="en-GB" sz="4400" b="1" dirty="0">
                <a:solidFill>
                  <a:srgbClr val="FF0000"/>
                </a:solidFill>
                <a:effectLst>
                  <a:outerShdw blurRad="38100" dist="38100" dir="2700000" algn="tl">
                    <a:srgbClr val="000000">
                      <a:alpha val="43137"/>
                    </a:srgbClr>
                  </a:outerShdw>
                </a:effectLst>
              </a:rPr>
              <a:t>Tips</a:t>
            </a:r>
          </a:p>
          <a:p>
            <a:pPr algn="ctr"/>
            <a:endParaRPr lang="en-GB"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3508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336800" y="1155700"/>
            <a:ext cx="6642100" cy="4801314"/>
          </a:xfrm>
          <a:prstGeom prst="rect">
            <a:avLst/>
          </a:prstGeom>
          <a:noFill/>
        </p:spPr>
        <p:txBody>
          <a:bodyPr wrap="square" rtlCol="0">
            <a:spAutoFit/>
          </a:bodyPr>
          <a:lstStyle/>
          <a:p>
            <a:pPr marL="457200" indent="-457200">
              <a:buFont typeface="Arial" panose="020B0604020202020204" pitchFamily="34" charset="0"/>
              <a:buChar char="•"/>
            </a:pPr>
            <a:r>
              <a:rPr lang="en-GB" sz="3600" dirty="0">
                <a:effectLst>
                  <a:outerShdw blurRad="38100" dist="38100" dir="2700000" algn="tl">
                    <a:srgbClr val="000000">
                      <a:alpha val="43137"/>
                    </a:srgbClr>
                  </a:outerShdw>
                </a:effectLst>
                <a:latin typeface="+mn-lt"/>
              </a:rPr>
              <a:t>Review data protection policies and procedures – ensure that these are compliant with the GDPR</a:t>
            </a:r>
          </a:p>
          <a:p>
            <a:pPr marL="457200" indent="-457200">
              <a:buFont typeface="Arial" panose="020B0604020202020204" pitchFamily="34" charset="0"/>
              <a:buChar char="•"/>
            </a:pPr>
            <a:endParaRPr lang="en-GB" sz="1800" dirty="0">
              <a:effectLst>
                <a:outerShdw blurRad="38100" dist="38100" dir="2700000" algn="tl">
                  <a:srgbClr val="000000">
                    <a:alpha val="43137"/>
                  </a:srgbClr>
                </a:outerShdw>
              </a:effectLst>
              <a:latin typeface="+mn-lt"/>
            </a:endParaRPr>
          </a:p>
          <a:p>
            <a:pPr marL="457200" indent="-457200">
              <a:buFont typeface="Arial" panose="020B0604020202020204" pitchFamily="34" charset="0"/>
              <a:buChar char="•"/>
            </a:pPr>
            <a:r>
              <a:rPr lang="en-GB" sz="3600" dirty="0">
                <a:effectLst>
                  <a:outerShdw blurRad="38100" dist="38100" dir="2700000" algn="tl">
                    <a:srgbClr val="000000">
                      <a:alpha val="43137"/>
                    </a:srgbClr>
                  </a:outerShdw>
                </a:effectLst>
                <a:latin typeface="+mn-lt"/>
              </a:rPr>
              <a:t>Policies and procedures should include what actions need to happen in the event of a data breach</a:t>
            </a:r>
          </a:p>
        </p:txBody>
      </p:sp>
      <p:sp>
        <p:nvSpPr>
          <p:cNvPr id="8" name="Rectangle 2"/>
          <p:cNvSpPr txBox="1">
            <a:spLocks noChangeArrowheads="1"/>
          </p:cNvSpPr>
          <p:nvPr/>
        </p:nvSpPr>
        <p:spPr>
          <a:xfrm>
            <a:off x="0" y="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altLang="en-US" dirty="0">
                <a:solidFill>
                  <a:schemeClr val="accent1"/>
                </a:solidFill>
                <a:effectLst>
                  <a:outerShdw blurRad="38100" dist="38100" dir="2700000" algn="tl">
                    <a:srgbClr val="000000">
                      <a:alpha val="43137"/>
                    </a:srgbClr>
                  </a:outerShdw>
                </a:effectLst>
              </a:rPr>
              <a:t>Top Ten Tips </a:t>
            </a:r>
          </a:p>
        </p:txBody>
      </p:sp>
      <p:sp>
        <p:nvSpPr>
          <p:cNvPr id="4" name="Oval 3"/>
          <p:cNvSpPr/>
          <p:nvPr/>
        </p:nvSpPr>
        <p:spPr bwMode="auto">
          <a:xfrm>
            <a:off x="655638" y="2624887"/>
            <a:ext cx="1477937" cy="1415682"/>
          </a:xfrm>
          <a:prstGeom prst="ellipse">
            <a:avLst/>
          </a:prstGeom>
          <a:solidFill>
            <a:srgbClr val="FFC000"/>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eaLnBrk="0" hangingPunct="0">
              <a:defRPr/>
            </a:pPr>
            <a:r>
              <a:rPr lang="en-GB" sz="7200" dirty="0">
                <a:solidFill>
                  <a:schemeClr val="bg1"/>
                </a:solidFill>
                <a:effectLst>
                  <a:innerShdw blurRad="63500" dist="50800" dir="13500000">
                    <a:prstClr val="black">
                      <a:alpha val="50000"/>
                    </a:prstClr>
                  </a:innerShdw>
                </a:effectLst>
              </a:rPr>
              <a:t>1</a:t>
            </a:r>
          </a:p>
        </p:txBody>
      </p:sp>
    </p:spTree>
    <p:extLst>
      <p:ext uri="{BB962C8B-B14F-4D97-AF65-F5344CB8AC3E}">
        <p14:creationId xmlns:p14="http://schemas.microsoft.com/office/powerpoint/2010/main" val="186450775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98700" y="1143000"/>
            <a:ext cx="6642100" cy="4801314"/>
          </a:xfrm>
          <a:prstGeom prst="rect">
            <a:avLst/>
          </a:prstGeom>
          <a:noFill/>
        </p:spPr>
        <p:txBody>
          <a:bodyPr wrap="square" rtlCol="0">
            <a:spAutoFit/>
          </a:bodyPr>
          <a:lstStyle/>
          <a:p>
            <a:pPr marL="457200" indent="-457200">
              <a:buFont typeface="Arial" panose="020B0604020202020204" pitchFamily="34" charset="0"/>
              <a:buChar char="•"/>
            </a:pPr>
            <a:r>
              <a:rPr lang="en-GB" sz="3600" dirty="0">
                <a:effectLst>
                  <a:outerShdw blurRad="38100" dist="38100" dir="2700000" algn="tl">
                    <a:srgbClr val="000000">
                      <a:alpha val="43137"/>
                    </a:srgbClr>
                  </a:outerShdw>
                </a:effectLst>
                <a:latin typeface="+mn-lt"/>
              </a:rPr>
              <a:t>Consider what breaches might do harm to customers/clients and pay particular attention to mitigating these risks</a:t>
            </a:r>
          </a:p>
          <a:p>
            <a:pPr marL="457200" indent="-457200">
              <a:buFont typeface="Arial" panose="020B0604020202020204" pitchFamily="34" charset="0"/>
              <a:buChar char="•"/>
            </a:pPr>
            <a:endParaRPr lang="en-GB" sz="1800" dirty="0">
              <a:effectLst>
                <a:outerShdw blurRad="38100" dist="38100" dir="2700000" algn="tl">
                  <a:srgbClr val="000000">
                    <a:alpha val="43137"/>
                  </a:srgbClr>
                </a:outerShdw>
              </a:effectLst>
              <a:latin typeface="+mn-lt"/>
            </a:endParaRPr>
          </a:p>
          <a:p>
            <a:pPr marL="457200" indent="-457200">
              <a:buFont typeface="Arial" panose="020B0604020202020204" pitchFamily="34" charset="0"/>
              <a:buChar char="•"/>
            </a:pPr>
            <a:r>
              <a:rPr lang="en-GB" sz="3600" dirty="0">
                <a:effectLst>
                  <a:outerShdw blurRad="38100" dist="38100" dir="2700000" algn="tl">
                    <a:srgbClr val="000000">
                      <a:alpha val="43137"/>
                    </a:srgbClr>
                  </a:outerShdw>
                </a:effectLst>
                <a:latin typeface="+mn-lt"/>
              </a:rPr>
              <a:t>Most serious are either financial fraud or identity fraud – pay particular attention to personal information stored on servers</a:t>
            </a:r>
          </a:p>
        </p:txBody>
      </p:sp>
      <p:sp>
        <p:nvSpPr>
          <p:cNvPr id="8" name="Rectangle 2"/>
          <p:cNvSpPr txBox="1">
            <a:spLocks noChangeArrowheads="1"/>
          </p:cNvSpPr>
          <p:nvPr/>
        </p:nvSpPr>
        <p:spPr>
          <a:xfrm>
            <a:off x="0" y="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altLang="en-US" dirty="0">
                <a:solidFill>
                  <a:schemeClr val="accent1"/>
                </a:solidFill>
                <a:effectLst>
                  <a:outerShdw blurRad="38100" dist="38100" dir="2700000" algn="tl">
                    <a:srgbClr val="000000">
                      <a:alpha val="43137"/>
                    </a:srgbClr>
                  </a:outerShdw>
                </a:effectLst>
              </a:rPr>
              <a:t>Top Ten Tips </a:t>
            </a:r>
          </a:p>
        </p:txBody>
      </p:sp>
      <p:sp>
        <p:nvSpPr>
          <p:cNvPr id="4" name="Oval 3"/>
          <p:cNvSpPr/>
          <p:nvPr/>
        </p:nvSpPr>
        <p:spPr bwMode="auto">
          <a:xfrm>
            <a:off x="655638" y="2624887"/>
            <a:ext cx="1477937" cy="1415682"/>
          </a:xfrm>
          <a:prstGeom prst="ellipse">
            <a:avLst/>
          </a:prstGeom>
          <a:solidFill>
            <a:srgbClr val="FFC000"/>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eaLnBrk="0" hangingPunct="0">
              <a:defRPr/>
            </a:pPr>
            <a:r>
              <a:rPr lang="en-GB" sz="7200" dirty="0">
                <a:solidFill>
                  <a:schemeClr val="bg1"/>
                </a:solidFill>
                <a:effectLst>
                  <a:innerShdw blurRad="63500" dist="50800" dir="13500000">
                    <a:prstClr val="black">
                      <a:alpha val="50000"/>
                    </a:prstClr>
                  </a:innerShdw>
                </a:effectLst>
              </a:rPr>
              <a:t>2</a:t>
            </a:r>
          </a:p>
        </p:txBody>
      </p:sp>
    </p:spTree>
    <p:extLst>
      <p:ext uri="{BB962C8B-B14F-4D97-AF65-F5344CB8AC3E}">
        <p14:creationId xmlns:p14="http://schemas.microsoft.com/office/powerpoint/2010/main" val="321067387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311400" y="1624568"/>
            <a:ext cx="6642100" cy="3693319"/>
          </a:xfrm>
          <a:prstGeom prst="rect">
            <a:avLst/>
          </a:prstGeom>
          <a:noFill/>
        </p:spPr>
        <p:txBody>
          <a:bodyPr wrap="square" rtlCol="0">
            <a:spAutoFit/>
          </a:bodyPr>
          <a:lstStyle/>
          <a:p>
            <a:pPr marL="457200" indent="-457200">
              <a:buFont typeface="Arial" panose="020B0604020202020204" pitchFamily="34" charset="0"/>
              <a:buChar char="•"/>
            </a:pPr>
            <a:r>
              <a:rPr lang="en-GB" sz="3600" dirty="0">
                <a:effectLst>
                  <a:outerShdw blurRad="38100" dist="38100" dir="2700000" algn="tl">
                    <a:srgbClr val="000000">
                      <a:alpha val="43137"/>
                    </a:srgbClr>
                  </a:outerShdw>
                </a:effectLst>
                <a:latin typeface="+mn-lt"/>
              </a:rPr>
              <a:t>Train all staff involved in collecting and processing data</a:t>
            </a:r>
          </a:p>
          <a:p>
            <a:r>
              <a:rPr lang="en-GB" sz="1800" dirty="0">
                <a:effectLst>
                  <a:outerShdw blurRad="38100" dist="38100" dir="2700000" algn="tl">
                    <a:srgbClr val="000000">
                      <a:alpha val="43137"/>
                    </a:srgbClr>
                  </a:outerShdw>
                </a:effectLst>
                <a:latin typeface="+mn-lt"/>
              </a:rPr>
              <a:t> </a:t>
            </a:r>
          </a:p>
          <a:p>
            <a:pPr marL="457200" indent="-457200">
              <a:buFont typeface="Arial" panose="020B0604020202020204" pitchFamily="34" charset="0"/>
              <a:buChar char="•"/>
            </a:pPr>
            <a:r>
              <a:rPr lang="en-GB" sz="3600" dirty="0">
                <a:effectLst>
                  <a:outerShdw blurRad="38100" dist="38100" dir="2700000" algn="tl">
                    <a:srgbClr val="000000">
                      <a:alpha val="43137"/>
                    </a:srgbClr>
                  </a:outerShdw>
                </a:effectLst>
                <a:latin typeface="+mn-lt"/>
              </a:rPr>
              <a:t>Try to automate as many processes as possible in order to reduce the risk of human error</a:t>
            </a:r>
          </a:p>
        </p:txBody>
      </p:sp>
      <p:sp>
        <p:nvSpPr>
          <p:cNvPr id="8" name="Rectangle 2"/>
          <p:cNvSpPr txBox="1">
            <a:spLocks noChangeArrowheads="1"/>
          </p:cNvSpPr>
          <p:nvPr/>
        </p:nvSpPr>
        <p:spPr>
          <a:xfrm>
            <a:off x="0" y="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altLang="en-US" dirty="0">
                <a:solidFill>
                  <a:schemeClr val="accent1"/>
                </a:solidFill>
                <a:effectLst>
                  <a:outerShdw blurRad="38100" dist="38100" dir="2700000" algn="tl">
                    <a:srgbClr val="000000">
                      <a:alpha val="43137"/>
                    </a:srgbClr>
                  </a:outerShdw>
                </a:effectLst>
              </a:rPr>
              <a:t>Top Ten Tips </a:t>
            </a:r>
          </a:p>
        </p:txBody>
      </p:sp>
      <p:sp>
        <p:nvSpPr>
          <p:cNvPr id="4" name="Oval 3"/>
          <p:cNvSpPr/>
          <p:nvPr/>
        </p:nvSpPr>
        <p:spPr bwMode="auto">
          <a:xfrm>
            <a:off x="655638" y="2624887"/>
            <a:ext cx="1477937" cy="1415682"/>
          </a:xfrm>
          <a:prstGeom prst="ellipse">
            <a:avLst/>
          </a:prstGeom>
          <a:solidFill>
            <a:srgbClr val="FFC000"/>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eaLnBrk="0" hangingPunct="0">
              <a:defRPr/>
            </a:pPr>
            <a:r>
              <a:rPr lang="en-GB" sz="7200" dirty="0">
                <a:solidFill>
                  <a:schemeClr val="bg1"/>
                </a:solidFill>
                <a:effectLst>
                  <a:innerShdw blurRad="63500" dist="50800" dir="13500000">
                    <a:prstClr val="black">
                      <a:alpha val="50000"/>
                    </a:prstClr>
                  </a:innerShdw>
                </a:effectLst>
              </a:rPr>
              <a:t>3</a:t>
            </a:r>
          </a:p>
        </p:txBody>
      </p:sp>
    </p:spTree>
    <p:extLst>
      <p:ext uri="{BB962C8B-B14F-4D97-AF65-F5344CB8AC3E}">
        <p14:creationId xmlns:p14="http://schemas.microsoft.com/office/powerpoint/2010/main" val="402000778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01900" y="1613068"/>
            <a:ext cx="6642100" cy="3693319"/>
          </a:xfrm>
          <a:prstGeom prst="rect">
            <a:avLst/>
          </a:prstGeom>
          <a:noFill/>
        </p:spPr>
        <p:txBody>
          <a:bodyPr wrap="square" rtlCol="0">
            <a:spAutoFit/>
          </a:bodyPr>
          <a:lstStyle/>
          <a:p>
            <a:pPr marL="457200" indent="-457200">
              <a:buFont typeface="Arial" panose="020B0604020202020204" pitchFamily="34" charset="0"/>
              <a:buChar char="•"/>
            </a:pPr>
            <a:r>
              <a:rPr lang="en-GB" sz="3600" dirty="0">
                <a:effectLst>
                  <a:outerShdw blurRad="38100" dist="38100" dir="2700000" algn="tl">
                    <a:srgbClr val="000000">
                      <a:alpha val="43137"/>
                    </a:srgbClr>
                  </a:outerShdw>
                </a:effectLst>
                <a:latin typeface="+mn-lt"/>
              </a:rPr>
              <a:t>Be clear about your legal bases for processing data – document and communicate</a:t>
            </a:r>
          </a:p>
          <a:p>
            <a:pPr marL="457200" indent="-457200">
              <a:buFont typeface="Arial" panose="020B0604020202020204" pitchFamily="34" charset="0"/>
              <a:buChar char="•"/>
            </a:pPr>
            <a:endParaRPr lang="en-GB" sz="1800" dirty="0">
              <a:effectLst>
                <a:outerShdw blurRad="38100" dist="38100" dir="2700000" algn="tl">
                  <a:srgbClr val="000000">
                    <a:alpha val="43137"/>
                  </a:srgbClr>
                </a:outerShdw>
              </a:effectLst>
              <a:latin typeface="+mn-lt"/>
            </a:endParaRPr>
          </a:p>
          <a:p>
            <a:pPr marL="457200" indent="-457200">
              <a:buFont typeface="Arial" panose="020B0604020202020204" pitchFamily="34" charset="0"/>
              <a:buChar char="•"/>
            </a:pPr>
            <a:r>
              <a:rPr lang="en-GB" sz="3600" dirty="0">
                <a:effectLst>
                  <a:outerShdw blurRad="38100" dist="38100" dir="2700000" algn="tl">
                    <a:srgbClr val="000000">
                      <a:alpha val="43137"/>
                    </a:srgbClr>
                  </a:outerShdw>
                </a:effectLst>
                <a:latin typeface="+mn-lt"/>
              </a:rPr>
              <a:t>Set clear, fair and transparent rules for obtaining customer consent</a:t>
            </a:r>
          </a:p>
        </p:txBody>
      </p:sp>
      <p:sp>
        <p:nvSpPr>
          <p:cNvPr id="8" name="Rectangle 2"/>
          <p:cNvSpPr txBox="1">
            <a:spLocks noChangeArrowheads="1"/>
          </p:cNvSpPr>
          <p:nvPr/>
        </p:nvSpPr>
        <p:spPr>
          <a:xfrm>
            <a:off x="0" y="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altLang="en-US" dirty="0">
                <a:solidFill>
                  <a:schemeClr val="accent1"/>
                </a:solidFill>
                <a:effectLst>
                  <a:outerShdw blurRad="38100" dist="38100" dir="2700000" algn="tl">
                    <a:srgbClr val="000000">
                      <a:alpha val="43137"/>
                    </a:srgbClr>
                  </a:outerShdw>
                </a:effectLst>
              </a:rPr>
              <a:t>Top Ten Tips </a:t>
            </a:r>
          </a:p>
        </p:txBody>
      </p:sp>
      <p:sp>
        <p:nvSpPr>
          <p:cNvPr id="4" name="Oval 3"/>
          <p:cNvSpPr/>
          <p:nvPr/>
        </p:nvSpPr>
        <p:spPr bwMode="auto">
          <a:xfrm>
            <a:off x="655638" y="2624887"/>
            <a:ext cx="1477937" cy="1415682"/>
          </a:xfrm>
          <a:prstGeom prst="ellipse">
            <a:avLst/>
          </a:prstGeom>
          <a:solidFill>
            <a:srgbClr val="FFC000"/>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eaLnBrk="0" hangingPunct="0">
              <a:defRPr/>
            </a:pPr>
            <a:r>
              <a:rPr lang="en-GB" sz="7200" dirty="0">
                <a:solidFill>
                  <a:schemeClr val="bg1"/>
                </a:solidFill>
                <a:effectLst>
                  <a:innerShdw blurRad="63500" dist="50800" dir="13500000">
                    <a:prstClr val="black">
                      <a:alpha val="50000"/>
                    </a:prstClr>
                  </a:innerShdw>
                </a:effectLst>
              </a:rPr>
              <a:t>4</a:t>
            </a:r>
          </a:p>
        </p:txBody>
      </p:sp>
    </p:spTree>
    <p:extLst>
      <p:ext uri="{BB962C8B-B14F-4D97-AF65-F5344CB8AC3E}">
        <p14:creationId xmlns:p14="http://schemas.microsoft.com/office/powerpoint/2010/main" val="353248676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01900" y="2732563"/>
            <a:ext cx="6642100" cy="1200329"/>
          </a:xfrm>
          <a:prstGeom prst="rect">
            <a:avLst/>
          </a:prstGeom>
          <a:noFill/>
        </p:spPr>
        <p:txBody>
          <a:bodyPr wrap="square" rtlCol="0">
            <a:spAutoFit/>
          </a:bodyPr>
          <a:lstStyle/>
          <a:p>
            <a:pPr marL="457200" indent="-457200">
              <a:buFont typeface="Arial" panose="020B0604020202020204" pitchFamily="34" charset="0"/>
              <a:buChar char="•"/>
            </a:pPr>
            <a:r>
              <a:rPr lang="en-GB" sz="3600" dirty="0">
                <a:effectLst>
                  <a:outerShdw blurRad="38100" dist="38100" dir="2700000" algn="tl">
                    <a:srgbClr val="000000">
                      <a:alpha val="43137"/>
                    </a:srgbClr>
                  </a:outerShdw>
                </a:effectLst>
                <a:latin typeface="+mn-lt"/>
              </a:rPr>
              <a:t>Don’t keep data forever unless it’s needed</a:t>
            </a:r>
          </a:p>
        </p:txBody>
      </p:sp>
      <p:sp>
        <p:nvSpPr>
          <p:cNvPr id="8" name="Rectangle 2"/>
          <p:cNvSpPr txBox="1">
            <a:spLocks noChangeArrowheads="1"/>
          </p:cNvSpPr>
          <p:nvPr/>
        </p:nvSpPr>
        <p:spPr>
          <a:xfrm>
            <a:off x="0" y="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altLang="en-US" dirty="0">
                <a:solidFill>
                  <a:schemeClr val="accent1"/>
                </a:solidFill>
                <a:effectLst>
                  <a:outerShdw blurRad="38100" dist="38100" dir="2700000" algn="tl">
                    <a:srgbClr val="000000">
                      <a:alpha val="43137"/>
                    </a:srgbClr>
                  </a:outerShdw>
                </a:effectLst>
              </a:rPr>
              <a:t>Top Ten Tips </a:t>
            </a:r>
          </a:p>
        </p:txBody>
      </p:sp>
      <p:sp>
        <p:nvSpPr>
          <p:cNvPr id="4" name="Oval 3"/>
          <p:cNvSpPr/>
          <p:nvPr/>
        </p:nvSpPr>
        <p:spPr bwMode="auto">
          <a:xfrm>
            <a:off x="655638" y="2624887"/>
            <a:ext cx="1477937" cy="1415682"/>
          </a:xfrm>
          <a:prstGeom prst="ellipse">
            <a:avLst/>
          </a:prstGeom>
          <a:solidFill>
            <a:srgbClr val="FFC000"/>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eaLnBrk="0" hangingPunct="0">
              <a:defRPr/>
            </a:pPr>
            <a:r>
              <a:rPr lang="en-GB" sz="7200" dirty="0">
                <a:solidFill>
                  <a:schemeClr val="bg1"/>
                </a:solidFill>
                <a:effectLst>
                  <a:innerShdw blurRad="63500" dist="50800" dir="13500000">
                    <a:prstClr val="black">
                      <a:alpha val="50000"/>
                    </a:prstClr>
                  </a:innerShdw>
                </a:effectLst>
              </a:rPr>
              <a:t>5</a:t>
            </a:r>
          </a:p>
        </p:txBody>
      </p:sp>
    </p:spTree>
    <p:extLst>
      <p:ext uri="{BB962C8B-B14F-4D97-AF65-F5344CB8AC3E}">
        <p14:creationId xmlns:p14="http://schemas.microsoft.com/office/powerpoint/2010/main" val="314177522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01900" y="2732563"/>
            <a:ext cx="6642100" cy="1200329"/>
          </a:xfrm>
          <a:prstGeom prst="rect">
            <a:avLst/>
          </a:prstGeom>
          <a:noFill/>
        </p:spPr>
        <p:txBody>
          <a:bodyPr wrap="square" rtlCol="0">
            <a:spAutoFit/>
          </a:bodyPr>
          <a:lstStyle/>
          <a:p>
            <a:pPr marL="457200" indent="-457200">
              <a:buFont typeface="Arial" panose="020B0604020202020204" pitchFamily="34" charset="0"/>
              <a:buChar char="•"/>
            </a:pPr>
            <a:r>
              <a:rPr lang="en-GB" sz="3600" dirty="0">
                <a:effectLst>
                  <a:outerShdw blurRad="38100" dist="38100" dir="2700000" algn="tl">
                    <a:srgbClr val="000000">
                      <a:alpha val="43137"/>
                    </a:srgbClr>
                  </a:outerShdw>
                </a:effectLst>
                <a:latin typeface="+mn-lt"/>
              </a:rPr>
              <a:t>Have a policy for destroying out-of-date data</a:t>
            </a:r>
            <a:endParaRPr lang="en-GB" sz="3600" dirty="0">
              <a:solidFill>
                <a:srgbClr val="FF0000"/>
              </a:solidFill>
              <a:effectLst>
                <a:outerShdw blurRad="38100" dist="38100" dir="2700000" algn="tl">
                  <a:srgbClr val="000000">
                    <a:alpha val="43137"/>
                  </a:srgbClr>
                </a:outerShdw>
              </a:effectLst>
              <a:latin typeface="+mn-lt"/>
            </a:endParaRPr>
          </a:p>
        </p:txBody>
      </p:sp>
      <p:sp>
        <p:nvSpPr>
          <p:cNvPr id="8" name="Rectangle 2"/>
          <p:cNvSpPr txBox="1">
            <a:spLocks noChangeArrowheads="1"/>
          </p:cNvSpPr>
          <p:nvPr/>
        </p:nvSpPr>
        <p:spPr>
          <a:xfrm>
            <a:off x="0" y="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altLang="en-US" dirty="0">
                <a:solidFill>
                  <a:schemeClr val="accent1"/>
                </a:solidFill>
                <a:effectLst>
                  <a:outerShdw blurRad="38100" dist="38100" dir="2700000" algn="tl">
                    <a:srgbClr val="000000">
                      <a:alpha val="43137"/>
                    </a:srgbClr>
                  </a:outerShdw>
                </a:effectLst>
              </a:rPr>
              <a:t>Top Ten Tips </a:t>
            </a:r>
          </a:p>
        </p:txBody>
      </p:sp>
      <p:sp>
        <p:nvSpPr>
          <p:cNvPr id="4" name="Oval 3"/>
          <p:cNvSpPr/>
          <p:nvPr/>
        </p:nvSpPr>
        <p:spPr bwMode="auto">
          <a:xfrm>
            <a:off x="655638" y="2624887"/>
            <a:ext cx="1477937" cy="1415682"/>
          </a:xfrm>
          <a:prstGeom prst="ellipse">
            <a:avLst/>
          </a:prstGeom>
          <a:solidFill>
            <a:srgbClr val="FFC000"/>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eaLnBrk="0" hangingPunct="0">
              <a:defRPr/>
            </a:pPr>
            <a:r>
              <a:rPr lang="en-GB" sz="7200" dirty="0">
                <a:solidFill>
                  <a:schemeClr val="bg1"/>
                </a:solidFill>
                <a:effectLst>
                  <a:innerShdw blurRad="63500" dist="50800" dir="13500000">
                    <a:prstClr val="black">
                      <a:alpha val="50000"/>
                    </a:prstClr>
                  </a:innerShdw>
                </a:effectLst>
              </a:rPr>
              <a:t>6</a:t>
            </a:r>
          </a:p>
        </p:txBody>
      </p:sp>
      <p:sp>
        <p:nvSpPr>
          <p:cNvPr id="2" name="TextBox 1"/>
          <p:cNvSpPr txBox="1"/>
          <p:nvPr/>
        </p:nvSpPr>
        <p:spPr>
          <a:xfrm>
            <a:off x="6121400" y="3286561"/>
            <a:ext cx="2539606" cy="646331"/>
          </a:xfrm>
          <a:prstGeom prst="rect">
            <a:avLst/>
          </a:prstGeom>
          <a:noFill/>
        </p:spPr>
        <p:txBody>
          <a:bodyPr wrap="none" rtlCol="0">
            <a:spAutoFit/>
          </a:bodyPr>
          <a:lstStyle/>
          <a:p>
            <a:r>
              <a:rPr lang="en-GB" sz="3600" dirty="0">
                <a:solidFill>
                  <a:srgbClr val="FF0000"/>
                </a:solidFill>
                <a:effectLst>
                  <a:outerShdw blurRad="38100" dist="38100" dir="2700000" algn="tl">
                    <a:srgbClr val="000000">
                      <a:alpha val="43137"/>
                    </a:srgbClr>
                  </a:outerShdw>
                </a:effectLst>
                <a:latin typeface="+mn-lt"/>
              </a:rPr>
              <a:t>&amp; enforce it!</a:t>
            </a:r>
            <a:endParaRPr lang="en-GB" sz="3600" dirty="0">
              <a:latin typeface="+mn-lt"/>
            </a:endParaRPr>
          </a:p>
        </p:txBody>
      </p:sp>
    </p:spTree>
    <p:extLst>
      <p:ext uri="{BB962C8B-B14F-4D97-AF65-F5344CB8AC3E}">
        <p14:creationId xmlns:p14="http://schemas.microsoft.com/office/powerpoint/2010/main" val="200224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311400" y="1901567"/>
            <a:ext cx="6642100" cy="2862322"/>
          </a:xfrm>
          <a:prstGeom prst="rect">
            <a:avLst/>
          </a:prstGeom>
          <a:noFill/>
        </p:spPr>
        <p:txBody>
          <a:bodyPr wrap="square" rtlCol="0">
            <a:spAutoFit/>
          </a:bodyPr>
          <a:lstStyle/>
          <a:p>
            <a:pPr marL="457200" indent="-457200">
              <a:buFont typeface="Arial" panose="020B0604020202020204" pitchFamily="34" charset="0"/>
              <a:buChar char="•"/>
            </a:pPr>
            <a:r>
              <a:rPr lang="en-GB" sz="3600" dirty="0">
                <a:effectLst>
                  <a:outerShdw blurRad="38100" dist="38100" dir="2700000" algn="tl">
                    <a:srgbClr val="000000">
                      <a:alpha val="43137"/>
                    </a:srgbClr>
                  </a:outerShdw>
                </a:effectLst>
                <a:latin typeface="+mn-lt"/>
              </a:rPr>
              <a:t>Recognise the importance of handling DP complaints as quickly, efficiently and accurately as you would do any others</a:t>
            </a:r>
          </a:p>
        </p:txBody>
      </p:sp>
      <p:sp>
        <p:nvSpPr>
          <p:cNvPr id="8" name="Rectangle 2"/>
          <p:cNvSpPr txBox="1">
            <a:spLocks noChangeArrowheads="1"/>
          </p:cNvSpPr>
          <p:nvPr/>
        </p:nvSpPr>
        <p:spPr>
          <a:xfrm>
            <a:off x="0" y="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altLang="en-US" dirty="0">
                <a:solidFill>
                  <a:schemeClr val="accent1"/>
                </a:solidFill>
                <a:effectLst>
                  <a:outerShdw blurRad="38100" dist="38100" dir="2700000" algn="tl">
                    <a:srgbClr val="000000">
                      <a:alpha val="43137"/>
                    </a:srgbClr>
                  </a:outerShdw>
                </a:effectLst>
              </a:rPr>
              <a:t>Top Ten Tips </a:t>
            </a:r>
          </a:p>
        </p:txBody>
      </p:sp>
      <p:sp>
        <p:nvSpPr>
          <p:cNvPr id="4" name="Oval 3"/>
          <p:cNvSpPr/>
          <p:nvPr/>
        </p:nvSpPr>
        <p:spPr bwMode="auto">
          <a:xfrm>
            <a:off x="655638" y="2624887"/>
            <a:ext cx="1477937" cy="1415682"/>
          </a:xfrm>
          <a:prstGeom prst="ellipse">
            <a:avLst/>
          </a:prstGeom>
          <a:solidFill>
            <a:srgbClr val="FFC000"/>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eaLnBrk="0" hangingPunct="0">
              <a:defRPr/>
            </a:pPr>
            <a:r>
              <a:rPr lang="en-GB" sz="7200" dirty="0">
                <a:solidFill>
                  <a:schemeClr val="bg1"/>
                </a:solidFill>
                <a:effectLst>
                  <a:innerShdw blurRad="63500" dist="50800" dir="13500000">
                    <a:prstClr val="black">
                      <a:alpha val="50000"/>
                    </a:prstClr>
                  </a:innerShdw>
                </a:effectLst>
              </a:rPr>
              <a:t>7</a:t>
            </a:r>
          </a:p>
        </p:txBody>
      </p:sp>
    </p:spTree>
    <p:extLst>
      <p:ext uri="{BB962C8B-B14F-4D97-AF65-F5344CB8AC3E}">
        <p14:creationId xmlns:p14="http://schemas.microsoft.com/office/powerpoint/2010/main" val="92684879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349500" y="2040066"/>
            <a:ext cx="6642100" cy="2585323"/>
          </a:xfrm>
          <a:prstGeom prst="rect">
            <a:avLst/>
          </a:prstGeom>
          <a:noFill/>
        </p:spPr>
        <p:txBody>
          <a:bodyPr wrap="square" rtlCol="0">
            <a:spAutoFit/>
          </a:bodyPr>
          <a:lstStyle/>
          <a:p>
            <a:pPr marL="457200" indent="-457200">
              <a:buFont typeface="Arial" panose="020B0604020202020204" pitchFamily="34" charset="0"/>
              <a:buChar char="•"/>
            </a:pPr>
            <a:r>
              <a:rPr lang="en-GB" sz="3600" dirty="0">
                <a:effectLst>
                  <a:outerShdw blurRad="38100" dist="38100" dir="2700000" algn="tl">
                    <a:srgbClr val="000000">
                      <a:alpha val="43137"/>
                    </a:srgbClr>
                  </a:outerShdw>
                </a:effectLst>
                <a:latin typeface="+mn-lt"/>
              </a:rPr>
              <a:t>Integrate data protection fully into all business processes</a:t>
            </a:r>
          </a:p>
          <a:p>
            <a:r>
              <a:rPr lang="en-GB" sz="1800" dirty="0">
                <a:effectLst>
                  <a:outerShdw blurRad="38100" dist="38100" dir="2700000" algn="tl">
                    <a:srgbClr val="000000">
                      <a:alpha val="43137"/>
                    </a:srgbClr>
                  </a:outerShdw>
                </a:effectLst>
                <a:latin typeface="+mn-lt"/>
              </a:rPr>
              <a:t> </a:t>
            </a:r>
          </a:p>
          <a:p>
            <a:pPr marL="457200" indent="-457200">
              <a:buFont typeface="Arial" panose="020B0604020202020204" pitchFamily="34" charset="0"/>
              <a:buChar char="•"/>
            </a:pPr>
            <a:r>
              <a:rPr lang="en-GB" sz="3600" dirty="0">
                <a:effectLst>
                  <a:outerShdw blurRad="38100" dist="38100" dir="2700000" algn="tl">
                    <a:srgbClr val="000000">
                      <a:alpha val="43137"/>
                    </a:srgbClr>
                  </a:outerShdw>
                </a:effectLst>
                <a:latin typeface="+mn-lt"/>
              </a:rPr>
              <a:t>Do not treat this as an add-on or side issue</a:t>
            </a:r>
          </a:p>
        </p:txBody>
      </p:sp>
      <p:sp>
        <p:nvSpPr>
          <p:cNvPr id="8" name="Rectangle 2"/>
          <p:cNvSpPr txBox="1">
            <a:spLocks noChangeArrowheads="1"/>
          </p:cNvSpPr>
          <p:nvPr/>
        </p:nvSpPr>
        <p:spPr>
          <a:xfrm>
            <a:off x="0" y="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altLang="en-US" dirty="0">
                <a:solidFill>
                  <a:schemeClr val="accent1"/>
                </a:solidFill>
                <a:effectLst>
                  <a:outerShdw blurRad="38100" dist="38100" dir="2700000" algn="tl">
                    <a:srgbClr val="000000">
                      <a:alpha val="43137"/>
                    </a:srgbClr>
                  </a:outerShdw>
                </a:effectLst>
              </a:rPr>
              <a:t>Top Ten Tips </a:t>
            </a:r>
          </a:p>
        </p:txBody>
      </p:sp>
      <p:sp>
        <p:nvSpPr>
          <p:cNvPr id="4" name="Oval 3"/>
          <p:cNvSpPr/>
          <p:nvPr/>
        </p:nvSpPr>
        <p:spPr bwMode="auto">
          <a:xfrm>
            <a:off x="655638" y="2624887"/>
            <a:ext cx="1477937" cy="1415682"/>
          </a:xfrm>
          <a:prstGeom prst="ellipse">
            <a:avLst/>
          </a:prstGeom>
          <a:solidFill>
            <a:srgbClr val="FFC000"/>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eaLnBrk="0" hangingPunct="0">
              <a:defRPr/>
            </a:pPr>
            <a:r>
              <a:rPr lang="en-GB" sz="7200" dirty="0">
                <a:solidFill>
                  <a:schemeClr val="bg1"/>
                </a:solidFill>
                <a:effectLst>
                  <a:innerShdw blurRad="63500" dist="50800" dir="13500000">
                    <a:prstClr val="black">
                      <a:alpha val="50000"/>
                    </a:prstClr>
                  </a:innerShdw>
                </a:effectLst>
              </a:rPr>
              <a:t>8</a:t>
            </a:r>
          </a:p>
        </p:txBody>
      </p:sp>
    </p:spTree>
    <p:extLst>
      <p:ext uri="{BB962C8B-B14F-4D97-AF65-F5344CB8AC3E}">
        <p14:creationId xmlns:p14="http://schemas.microsoft.com/office/powerpoint/2010/main" val="203936446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349500" y="1286470"/>
            <a:ext cx="6642100" cy="4801314"/>
          </a:xfrm>
          <a:prstGeom prst="rect">
            <a:avLst/>
          </a:prstGeom>
          <a:noFill/>
        </p:spPr>
        <p:txBody>
          <a:bodyPr wrap="square" rtlCol="0">
            <a:spAutoFit/>
          </a:bodyPr>
          <a:lstStyle/>
          <a:p>
            <a:pPr marL="457200" indent="-457200">
              <a:buFont typeface="Arial" panose="020B0604020202020204" pitchFamily="34" charset="0"/>
              <a:buChar char="•"/>
            </a:pPr>
            <a:r>
              <a:rPr lang="en-GB" sz="3600" dirty="0">
                <a:effectLst>
                  <a:outerShdw blurRad="38100" dist="38100" dir="2700000" algn="tl">
                    <a:srgbClr val="000000">
                      <a:alpha val="43137"/>
                    </a:srgbClr>
                  </a:outerShdw>
                </a:effectLst>
                <a:latin typeface="+mn-lt"/>
              </a:rPr>
              <a:t>Ensure that Data Protection and Information Security are seen as being a priority issues for the Board / senior management</a:t>
            </a:r>
          </a:p>
          <a:p>
            <a:pPr marL="457200" indent="-457200">
              <a:buFont typeface="Arial" panose="020B0604020202020204" pitchFamily="34" charset="0"/>
              <a:buChar char="•"/>
            </a:pPr>
            <a:endParaRPr lang="en-GB" sz="1800" dirty="0">
              <a:effectLst>
                <a:outerShdw blurRad="38100" dist="38100" dir="2700000" algn="tl">
                  <a:srgbClr val="000000">
                    <a:alpha val="43137"/>
                  </a:srgbClr>
                </a:outerShdw>
              </a:effectLst>
              <a:latin typeface="+mn-lt"/>
            </a:endParaRPr>
          </a:p>
          <a:p>
            <a:pPr marL="457200" indent="-457200">
              <a:buFont typeface="Arial" panose="020B0604020202020204" pitchFamily="34" charset="0"/>
              <a:buChar char="•"/>
            </a:pPr>
            <a:r>
              <a:rPr lang="en-GB" sz="3600" dirty="0">
                <a:effectLst>
                  <a:outerShdw blurRad="38100" dist="38100" dir="2700000" algn="tl">
                    <a:srgbClr val="000000">
                      <a:alpha val="43137"/>
                    </a:srgbClr>
                  </a:outerShdw>
                </a:effectLst>
                <a:latin typeface="+mn-lt"/>
              </a:rPr>
              <a:t>If you’re not required to appoint a DPO, ensure that someone in authority is assigned oversight of DP</a:t>
            </a:r>
          </a:p>
        </p:txBody>
      </p:sp>
      <p:sp>
        <p:nvSpPr>
          <p:cNvPr id="8" name="Rectangle 2"/>
          <p:cNvSpPr txBox="1">
            <a:spLocks noChangeArrowheads="1"/>
          </p:cNvSpPr>
          <p:nvPr/>
        </p:nvSpPr>
        <p:spPr>
          <a:xfrm>
            <a:off x="0" y="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altLang="en-US" dirty="0">
                <a:solidFill>
                  <a:schemeClr val="accent1"/>
                </a:solidFill>
                <a:effectLst>
                  <a:outerShdw blurRad="38100" dist="38100" dir="2700000" algn="tl">
                    <a:srgbClr val="000000">
                      <a:alpha val="43137"/>
                    </a:srgbClr>
                  </a:outerShdw>
                </a:effectLst>
              </a:rPr>
              <a:t>Top Ten Tips </a:t>
            </a:r>
          </a:p>
        </p:txBody>
      </p:sp>
      <p:sp>
        <p:nvSpPr>
          <p:cNvPr id="4" name="Oval 3"/>
          <p:cNvSpPr/>
          <p:nvPr/>
        </p:nvSpPr>
        <p:spPr bwMode="auto">
          <a:xfrm>
            <a:off x="655638" y="2624887"/>
            <a:ext cx="1477937" cy="1415682"/>
          </a:xfrm>
          <a:prstGeom prst="ellipse">
            <a:avLst/>
          </a:prstGeom>
          <a:solidFill>
            <a:srgbClr val="FFC000"/>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eaLnBrk="0" hangingPunct="0">
              <a:defRPr/>
            </a:pPr>
            <a:r>
              <a:rPr lang="en-GB" sz="7200" dirty="0">
                <a:solidFill>
                  <a:schemeClr val="bg1"/>
                </a:solidFill>
                <a:effectLst>
                  <a:innerShdw blurRad="63500" dist="50800" dir="13500000">
                    <a:prstClr val="black">
                      <a:alpha val="50000"/>
                    </a:prstClr>
                  </a:innerShdw>
                </a:effectLst>
              </a:rPr>
              <a:t>9</a:t>
            </a:r>
          </a:p>
        </p:txBody>
      </p:sp>
    </p:spTree>
    <p:extLst>
      <p:ext uri="{BB962C8B-B14F-4D97-AF65-F5344CB8AC3E}">
        <p14:creationId xmlns:p14="http://schemas.microsoft.com/office/powerpoint/2010/main" val="3330466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0" y="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altLang="en-US" dirty="0">
                <a:solidFill>
                  <a:schemeClr val="accent1"/>
                </a:solidFill>
                <a:effectLst>
                  <a:outerShdw blurRad="38100" dist="38100" dir="2700000" algn="tl">
                    <a:srgbClr val="000000">
                      <a:alpha val="43137"/>
                    </a:srgbClr>
                  </a:outerShdw>
                </a:effectLst>
              </a:rPr>
              <a:t>DPA v. GDPR </a:t>
            </a:r>
          </a:p>
        </p:txBody>
      </p:sp>
      <p:graphicFrame>
        <p:nvGraphicFramePr>
          <p:cNvPr id="4" name="Table 3"/>
          <p:cNvGraphicFramePr>
            <a:graphicFrameLocks noGrp="1"/>
          </p:cNvGraphicFramePr>
          <p:nvPr>
            <p:extLst>
              <p:ext uri="{D42A27DB-BD31-4B8C-83A1-F6EECF244321}">
                <p14:modId xmlns:p14="http://schemas.microsoft.com/office/powerpoint/2010/main" val="2530375525"/>
              </p:ext>
            </p:extLst>
          </p:nvPr>
        </p:nvGraphicFramePr>
        <p:xfrm>
          <a:off x="165100" y="1257300"/>
          <a:ext cx="8813800" cy="4480560"/>
        </p:xfrm>
        <a:graphic>
          <a:graphicData uri="http://schemas.openxmlformats.org/drawingml/2006/table">
            <a:tbl>
              <a:tblPr firstRow="1" bandRow="1">
                <a:tableStyleId>{5C22544A-7EE6-4342-B048-85BDC9FD1C3A}</a:tableStyleId>
              </a:tblPr>
              <a:tblGrid>
                <a:gridCol w="4406900">
                  <a:extLst>
                    <a:ext uri="{9D8B030D-6E8A-4147-A177-3AD203B41FA5}">
                      <a16:colId xmlns:a16="http://schemas.microsoft.com/office/drawing/2014/main" val="20000"/>
                    </a:ext>
                  </a:extLst>
                </a:gridCol>
                <a:gridCol w="4406900">
                  <a:extLst>
                    <a:ext uri="{9D8B030D-6E8A-4147-A177-3AD203B41FA5}">
                      <a16:colId xmlns:a16="http://schemas.microsoft.com/office/drawing/2014/main" val="20001"/>
                    </a:ext>
                  </a:extLst>
                </a:gridCol>
              </a:tblGrid>
              <a:tr h="370840">
                <a:tc>
                  <a:txBody>
                    <a:bodyPr/>
                    <a:lstStyle/>
                    <a:p>
                      <a:pPr algn="ctr"/>
                      <a:r>
                        <a:rPr lang="en-GB" sz="2400" dirty="0"/>
                        <a:t>DPA</a:t>
                      </a:r>
                    </a:p>
                  </a:txBody>
                  <a:tcPr/>
                </a:tc>
                <a:tc>
                  <a:txBody>
                    <a:bodyPr/>
                    <a:lstStyle/>
                    <a:p>
                      <a:pPr algn="ctr"/>
                      <a:r>
                        <a:rPr lang="en-GB" sz="2400" dirty="0"/>
                        <a:t>GDPR</a:t>
                      </a:r>
                    </a:p>
                  </a:txBody>
                  <a:tcPr>
                    <a:solidFill>
                      <a:schemeClr val="accent2"/>
                    </a:solidFill>
                  </a:tcPr>
                </a:tc>
                <a:extLst>
                  <a:ext uri="{0D108BD9-81ED-4DB2-BD59-A6C34878D82A}">
                    <a16:rowId xmlns:a16="http://schemas.microsoft.com/office/drawing/2014/main" val="10000"/>
                  </a:ext>
                </a:extLst>
              </a:tr>
              <a:tr h="370840">
                <a:tc>
                  <a:txBody>
                    <a:bodyPr/>
                    <a:lstStyle/>
                    <a:p>
                      <a:pPr marL="342900" indent="-342900">
                        <a:buFont typeface="Arial" panose="020B0604020202020204" pitchFamily="34" charset="0"/>
                        <a:buChar char="•"/>
                      </a:pPr>
                      <a:r>
                        <a:rPr lang="en-GB" sz="2400" b="1" dirty="0"/>
                        <a:t>Only UK</a:t>
                      </a:r>
                    </a:p>
                  </a:txBody>
                  <a:tcPr>
                    <a:solidFill>
                      <a:schemeClr val="accent1">
                        <a:lumMod val="20000"/>
                        <a:lumOff val="80000"/>
                      </a:schemeClr>
                    </a:solidFill>
                  </a:tcPr>
                </a:tc>
                <a:tc>
                  <a:txBody>
                    <a:bodyPr/>
                    <a:lstStyle/>
                    <a:p>
                      <a:pPr marL="342900" indent="-342900">
                        <a:buFont typeface="Arial" panose="020B0604020202020204" pitchFamily="34" charset="0"/>
                        <a:buChar char="•"/>
                      </a:pPr>
                      <a:r>
                        <a:rPr lang="en-GB" sz="2400" b="1" dirty="0"/>
                        <a:t>Whole of EU</a:t>
                      </a:r>
                    </a:p>
                  </a:txBody>
                  <a:tcPr>
                    <a:solidFill>
                      <a:schemeClr val="accent2">
                        <a:lumMod val="20000"/>
                        <a:lumOff val="80000"/>
                      </a:schemeClr>
                    </a:solidFill>
                  </a:tcPr>
                </a:tc>
                <a:extLst>
                  <a:ext uri="{0D108BD9-81ED-4DB2-BD59-A6C34878D82A}">
                    <a16:rowId xmlns:a16="http://schemas.microsoft.com/office/drawing/2014/main" val="10001"/>
                  </a:ext>
                </a:extLst>
              </a:tr>
              <a:tr h="370840">
                <a:tc>
                  <a:txBody>
                    <a:bodyPr/>
                    <a:lstStyle/>
                    <a:p>
                      <a:pPr marL="342900" indent="-342900">
                        <a:buFont typeface="Arial" panose="020B0604020202020204" pitchFamily="34" charset="0"/>
                        <a:buChar char="•"/>
                      </a:pPr>
                      <a:r>
                        <a:rPr lang="en-GB" sz="2400" b="1" dirty="0"/>
                        <a:t>Enforced by Information Commissioners Office (ICO)</a:t>
                      </a:r>
                    </a:p>
                  </a:txBody>
                  <a:tcPr>
                    <a:solidFill>
                      <a:schemeClr val="accent1">
                        <a:lumMod val="20000"/>
                        <a:lumOff val="80000"/>
                      </a:schemeClr>
                    </a:solidFill>
                  </a:tcPr>
                </a:tc>
                <a:tc>
                  <a:txBody>
                    <a:bodyPr/>
                    <a:lstStyle/>
                    <a:p>
                      <a:pPr marL="342900" indent="-342900">
                        <a:buFont typeface="Arial" panose="020B0604020202020204" pitchFamily="34" charset="0"/>
                        <a:buChar char="•"/>
                      </a:pPr>
                      <a:r>
                        <a:rPr lang="en-GB" sz="2400" b="1" dirty="0"/>
                        <a:t>Enforced by national Supervisory</a:t>
                      </a:r>
                      <a:r>
                        <a:rPr lang="en-GB" sz="2400" b="1" baseline="0" dirty="0"/>
                        <a:t> Authorities (SA)</a:t>
                      </a:r>
                      <a:endParaRPr lang="en-GB" sz="2400" b="1" dirty="0"/>
                    </a:p>
                  </a:txBody>
                  <a:tcPr>
                    <a:solidFill>
                      <a:schemeClr val="accent2">
                        <a:lumMod val="20000"/>
                        <a:lumOff val="80000"/>
                      </a:schemeClr>
                    </a:solidFill>
                  </a:tcPr>
                </a:tc>
                <a:extLst>
                  <a:ext uri="{0D108BD9-81ED-4DB2-BD59-A6C34878D82A}">
                    <a16:rowId xmlns:a16="http://schemas.microsoft.com/office/drawing/2014/main" val="10002"/>
                  </a:ext>
                </a:extLst>
              </a:tr>
              <a:tr h="370840">
                <a:tc>
                  <a:txBody>
                    <a:bodyPr/>
                    <a:lstStyle/>
                    <a:p>
                      <a:pPr marL="342900" indent="-342900">
                        <a:buFont typeface="Arial" panose="020B0604020202020204" pitchFamily="34" charset="0"/>
                        <a:buChar char="•"/>
                      </a:pPr>
                      <a:r>
                        <a:rPr lang="en-GB" sz="2400" b="1" dirty="0"/>
                        <a:t>Non-compliance can result in fines up to £500,000 or 1% of annual turnover</a:t>
                      </a:r>
                    </a:p>
                  </a:txBody>
                  <a:tcPr>
                    <a:solidFill>
                      <a:schemeClr val="accent1">
                        <a:lumMod val="20000"/>
                        <a:lumOff val="80000"/>
                      </a:schemeClr>
                    </a:solidFill>
                  </a:tcPr>
                </a:tc>
                <a:tc>
                  <a:txBody>
                    <a:bodyPr/>
                    <a:lstStyle/>
                    <a:p>
                      <a:pPr marL="342900" indent="-342900">
                        <a:buFont typeface="Arial" panose="020B0604020202020204" pitchFamily="34" charset="0"/>
                        <a:buChar char="•"/>
                      </a:pPr>
                      <a:r>
                        <a:rPr lang="en-GB" sz="2400" b="1" dirty="0"/>
                        <a:t>Non-compliance can result in fines up to £17 million or 4% of the business’s annual global turnover</a:t>
                      </a:r>
                    </a:p>
                  </a:txBody>
                  <a:tcPr>
                    <a:solidFill>
                      <a:schemeClr val="accent2">
                        <a:lumMod val="20000"/>
                        <a:lumOff val="80000"/>
                      </a:schemeClr>
                    </a:solidFill>
                  </a:tcPr>
                </a:tc>
                <a:extLst>
                  <a:ext uri="{0D108BD9-81ED-4DB2-BD59-A6C34878D82A}">
                    <a16:rowId xmlns:a16="http://schemas.microsoft.com/office/drawing/2014/main" val="10003"/>
                  </a:ext>
                </a:extLst>
              </a:tr>
              <a:tr h="370840">
                <a:tc>
                  <a:txBody>
                    <a:bodyPr/>
                    <a:lstStyle/>
                    <a:p>
                      <a:pPr marL="342900" indent="-342900">
                        <a:buFont typeface="Arial" panose="020B0604020202020204" pitchFamily="34" charset="0"/>
                        <a:buChar char="•"/>
                      </a:pPr>
                      <a:r>
                        <a:rPr lang="en-GB" sz="2400" b="1" dirty="0"/>
                        <a:t>No need for any business to have a dedicated Data Protection Officer (DPO)</a:t>
                      </a:r>
                    </a:p>
                  </a:txBody>
                  <a:tcPr>
                    <a:solidFill>
                      <a:schemeClr val="accent1">
                        <a:lumMod val="20000"/>
                        <a:lumOff val="80000"/>
                      </a:schemeClr>
                    </a:solidFill>
                  </a:tcPr>
                </a:tc>
                <a:tc>
                  <a:txBody>
                    <a:bodyPr/>
                    <a:lstStyle/>
                    <a:p>
                      <a:pPr marL="342900" indent="-342900">
                        <a:buFont typeface="Arial" panose="020B0604020202020204" pitchFamily="34" charset="0"/>
                        <a:buChar char="•"/>
                      </a:pPr>
                      <a:r>
                        <a:rPr lang="en-GB" sz="2400" b="1" dirty="0"/>
                        <a:t>DPO mandatory for some –e.g.</a:t>
                      </a:r>
                      <a:r>
                        <a:rPr lang="en-GB" sz="2400" b="1" baseline="0" dirty="0"/>
                        <a:t> public authorities / large scale processing</a:t>
                      </a:r>
                      <a:endParaRPr lang="en-GB" sz="2400" b="1" dirty="0"/>
                    </a:p>
                  </a:txBody>
                  <a:tcPr>
                    <a:solidFill>
                      <a:schemeClr val="accent2">
                        <a:lumMod val="20000"/>
                        <a:lumOff val="80000"/>
                      </a:schemeClr>
                    </a:solidFill>
                  </a:tcPr>
                </a:tc>
                <a:extLst>
                  <a:ext uri="{0D108BD9-81ED-4DB2-BD59-A6C34878D82A}">
                    <a16:rowId xmlns:a16="http://schemas.microsoft.com/office/drawing/2014/main" val="10004"/>
                  </a:ext>
                </a:extLst>
              </a:tr>
            </a:tbl>
          </a:graphicData>
        </a:graphic>
      </p:graphicFrame>
      <p:sp>
        <p:nvSpPr>
          <p:cNvPr id="3" name="Rectangle 2"/>
          <p:cNvSpPr/>
          <p:nvPr/>
        </p:nvSpPr>
        <p:spPr>
          <a:xfrm>
            <a:off x="4572000" y="1727200"/>
            <a:ext cx="4394200" cy="444500"/>
          </a:xfrm>
          <a:prstGeom prst="rect">
            <a:avLst/>
          </a:pr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4572000" y="2171700"/>
            <a:ext cx="4394200" cy="812800"/>
          </a:xfrm>
          <a:prstGeom prst="rect">
            <a:avLst/>
          </a:pr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4572000" y="2984500"/>
            <a:ext cx="4394200" cy="1562100"/>
          </a:xfrm>
          <a:prstGeom prst="rect">
            <a:avLst/>
          </a:pr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4572000" y="4546600"/>
            <a:ext cx="4394200" cy="1193800"/>
          </a:xfrm>
          <a:prstGeom prst="rect">
            <a:avLst/>
          </a:pr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0954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1"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animBg="1"/>
      <p:bldP spid="6" grpId="1" animBg="1"/>
      <p:bldP spid="7" grpId="1" animBg="1"/>
      <p:bldP spid="9" grpId="1"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01900" y="2732563"/>
            <a:ext cx="6642100" cy="1200329"/>
          </a:xfrm>
          <a:prstGeom prst="rect">
            <a:avLst/>
          </a:prstGeom>
          <a:noFill/>
        </p:spPr>
        <p:txBody>
          <a:bodyPr wrap="square" rtlCol="0">
            <a:spAutoFit/>
          </a:bodyPr>
          <a:lstStyle/>
          <a:p>
            <a:pPr marL="457200" indent="-457200">
              <a:buFont typeface="Arial" panose="020B0604020202020204" pitchFamily="34" charset="0"/>
              <a:buChar char="•"/>
            </a:pPr>
            <a:r>
              <a:rPr lang="en-GB" sz="3600" dirty="0">
                <a:effectLst>
                  <a:outerShdw blurRad="38100" dist="38100" dir="2700000" algn="tl">
                    <a:srgbClr val="000000">
                      <a:alpha val="43137"/>
                    </a:srgbClr>
                  </a:outerShdw>
                </a:effectLst>
                <a:latin typeface="+mn-lt"/>
              </a:rPr>
              <a:t>Treat customers fairly  and respect  their right to privacy </a:t>
            </a:r>
          </a:p>
        </p:txBody>
      </p:sp>
      <p:sp>
        <p:nvSpPr>
          <p:cNvPr id="8" name="Rectangle 2"/>
          <p:cNvSpPr txBox="1">
            <a:spLocks noChangeArrowheads="1"/>
          </p:cNvSpPr>
          <p:nvPr/>
        </p:nvSpPr>
        <p:spPr>
          <a:xfrm>
            <a:off x="0" y="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altLang="en-US" dirty="0">
                <a:solidFill>
                  <a:schemeClr val="accent1"/>
                </a:solidFill>
                <a:effectLst>
                  <a:outerShdw blurRad="38100" dist="38100" dir="2700000" algn="tl">
                    <a:srgbClr val="000000">
                      <a:alpha val="43137"/>
                    </a:srgbClr>
                  </a:outerShdw>
                </a:effectLst>
              </a:rPr>
              <a:t>Top Ten Tips </a:t>
            </a:r>
          </a:p>
        </p:txBody>
      </p:sp>
      <p:sp>
        <p:nvSpPr>
          <p:cNvPr id="4" name="Oval 3"/>
          <p:cNvSpPr/>
          <p:nvPr/>
        </p:nvSpPr>
        <p:spPr bwMode="auto">
          <a:xfrm>
            <a:off x="655638" y="2624887"/>
            <a:ext cx="1630362" cy="1415682"/>
          </a:xfrm>
          <a:prstGeom prst="ellipse">
            <a:avLst/>
          </a:prstGeom>
          <a:solidFill>
            <a:srgbClr val="FFC000"/>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eaLnBrk="0" hangingPunct="0">
              <a:defRPr/>
            </a:pPr>
            <a:r>
              <a:rPr lang="en-GB" sz="7200" dirty="0">
                <a:solidFill>
                  <a:schemeClr val="bg1"/>
                </a:solidFill>
                <a:effectLst>
                  <a:innerShdw blurRad="63500" dist="50800" dir="13500000">
                    <a:prstClr val="black">
                      <a:alpha val="50000"/>
                    </a:prstClr>
                  </a:innerShdw>
                </a:effectLst>
              </a:rPr>
              <a:t>10</a:t>
            </a:r>
          </a:p>
        </p:txBody>
      </p:sp>
    </p:spTree>
    <p:extLst>
      <p:ext uri="{BB962C8B-B14F-4D97-AF65-F5344CB8AC3E}">
        <p14:creationId xmlns:p14="http://schemas.microsoft.com/office/powerpoint/2010/main" val="270177702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950943"/>
            <a:ext cx="8788400" cy="4770537"/>
          </a:xfrm>
          <a:prstGeom prst="rect">
            <a:avLst/>
          </a:prstGeom>
        </p:spPr>
        <p:txBody>
          <a:bodyPr wrap="square">
            <a:spAutoFit/>
          </a:bodyPr>
          <a:lstStyle/>
          <a:p>
            <a:pPr marL="457200" indent="-457200">
              <a:buFont typeface="Arial" panose="020B0604020202020204" pitchFamily="34" charset="0"/>
              <a:buChar char="•"/>
            </a:pPr>
            <a:r>
              <a:rPr lang="en-GB" sz="3200" dirty="0">
                <a:effectLst>
                  <a:outerShdw blurRad="38100" dist="38100" dir="2700000" algn="tl">
                    <a:srgbClr val="000000">
                      <a:alpha val="43137"/>
                    </a:srgbClr>
                  </a:outerShdw>
                </a:effectLst>
                <a:latin typeface="+mn-lt"/>
              </a:rPr>
              <a:t>ICO Helpline for small organisations:</a:t>
            </a:r>
          </a:p>
          <a:p>
            <a:endParaRPr lang="en-GB" sz="1800" dirty="0">
              <a:effectLst>
                <a:outerShdw blurRad="38100" dist="38100" dir="2700000" algn="tl">
                  <a:srgbClr val="000000">
                    <a:alpha val="43137"/>
                  </a:srgbClr>
                </a:outerShdw>
              </a:effectLst>
              <a:latin typeface="+mn-lt"/>
            </a:endParaRPr>
          </a:p>
          <a:p>
            <a:r>
              <a:rPr lang="en-GB" sz="3200" dirty="0">
                <a:effectLst>
                  <a:outerShdw blurRad="38100" dist="38100" dir="2700000" algn="tl">
                    <a:srgbClr val="000000">
                      <a:alpha val="43137"/>
                    </a:srgbClr>
                  </a:outerShdw>
                </a:effectLst>
                <a:latin typeface="+mn-lt"/>
              </a:rPr>
              <a:t>Dial </a:t>
            </a:r>
            <a:r>
              <a:rPr lang="en-GB" sz="4400" u="sng" dirty="0">
                <a:solidFill>
                  <a:srgbClr val="FF0000"/>
                </a:solidFill>
                <a:effectLst>
                  <a:outerShdw blurRad="38100" dist="38100" dir="2700000" algn="tl">
                    <a:srgbClr val="000000">
                      <a:alpha val="43137"/>
                    </a:srgbClr>
                  </a:outerShdw>
                </a:effectLst>
                <a:latin typeface="+mn-lt"/>
              </a:rPr>
              <a:t>0303 123 1113</a:t>
            </a:r>
            <a:r>
              <a:rPr lang="en-GB" sz="4400" dirty="0">
                <a:solidFill>
                  <a:srgbClr val="FF0000"/>
                </a:solidFill>
                <a:effectLst>
                  <a:outerShdw blurRad="38100" dist="38100" dir="2700000" algn="tl">
                    <a:srgbClr val="000000">
                      <a:alpha val="43137"/>
                    </a:srgbClr>
                  </a:outerShdw>
                </a:effectLst>
                <a:latin typeface="+mn-lt"/>
              </a:rPr>
              <a:t> </a:t>
            </a:r>
            <a:r>
              <a:rPr lang="en-GB" sz="3200" dirty="0">
                <a:effectLst>
                  <a:outerShdw blurRad="38100" dist="38100" dir="2700000" algn="tl">
                    <a:srgbClr val="000000">
                      <a:alpha val="43137"/>
                    </a:srgbClr>
                  </a:outerShdw>
                </a:effectLst>
                <a:latin typeface="+mn-lt"/>
              </a:rPr>
              <a:t>and </a:t>
            </a:r>
            <a:r>
              <a:rPr lang="en-GB" sz="3200" dirty="0">
                <a:solidFill>
                  <a:srgbClr val="FF0000"/>
                </a:solidFill>
                <a:effectLst>
                  <a:outerShdw blurRad="38100" dist="38100" dir="2700000" algn="tl">
                    <a:srgbClr val="000000">
                      <a:alpha val="43137"/>
                    </a:srgbClr>
                  </a:outerShdw>
                </a:effectLst>
                <a:latin typeface="+mn-lt"/>
              </a:rPr>
              <a:t>select </a:t>
            </a:r>
            <a:r>
              <a:rPr lang="en-GB" sz="3200" u="sng" dirty="0">
                <a:solidFill>
                  <a:srgbClr val="FF0000"/>
                </a:solidFill>
                <a:effectLst>
                  <a:outerShdw blurRad="38100" dist="38100" dir="2700000" algn="tl">
                    <a:srgbClr val="000000">
                      <a:alpha val="43137"/>
                    </a:srgbClr>
                  </a:outerShdw>
                </a:effectLst>
                <a:latin typeface="+mn-lt"/>
              </a:rPr>
              <a:t>option 4</a:t>
            </a:r>
            <a:r>
              <a:rPr lang="en-GB" sz="3200" dirty="0">
                <a:solidFill>
                  <a:srgbClr val="FF0000"/>
                </a:solidFill>
                <a:effectLst>
                  <a:outerShdw blurRad="38100" dist="38100" dir="2700000" algn="tl">
                    <a:srgbClr val="000000">
                      <a:alpha val="43137"/>
                    </a:srgbClr>
                  </a:outerShdw>
                </a:effectLst>
                <a:latin typeface="+mn-lt"/>
              </a:rPr>
              <a:t> </a:t>
            </a:r>
          </a:p>
          <a:p>
            <a:endParaRPr lang="en-GB" sz="1800" dirty="0">
              <a:effectLst>
                <a:outerShdw blurRad="38100" dist="38100" dir="2700000" algn="tl">
                  <a:srgbClr val="000000">
                    <a:alpha val="43137"/>
                  </a:srgbClr>
                </a:outerShdw>
              </a:effectLst>
              <a:latin typeface="+mn-lt"/>
            </a:endParaRPr>
          </a:p>
          <a:p>
            <a:pPr marL="457200" indent="-457200">
              <a:buFont typeface="Arial" panose="020B0604020202020204" pitchFamily="34" charset="0"/>
              <a:buChar char="•"/>
            </a:pPr>
            <a:r>
              <a:rPr lang="en-GB" sz="3200" dirty="0">
                <a:effectLst>
                  <a:outerShdw blurRad="38100" dist="38100" dir="2700000" algn="tl">
                    <a:srgbClr val="000000">
                      <a:alpha val="43137"/>
                    </a:srgbClr>
                  </a:outerShdw>
                </a:effectLst>
                <a:latin typeface="+mn-lt"/>
              </a:rPr>
              <a:t>Covers:</a:t>
            </a:r>
          </a:p>
          <a:p>
            <a:pPr marL="914400" lvl="1" indent="-457200" algn="just">
              <a:buFont typeface="Wingdings" panose="05000000000000000000" pitchFamily="2" charset="2"/>
              <a:buChar char="Ø"/>
            </a:pPr>
            <a:r>
              <a:rPr lang="en-GB" sz="3200" dirty="0">
                <a:solidFill>
                  <a:srgbClr val="0070C0"/>
                </a:solidFill>
                <a:effectLst>
                  <a:outerShdw blurRad="38100" dist="38100" dir="2700000" algn="tl">
                    <a:srgbClr val="000000">
                      <a:alpha val="43137"/>
                    </a:srgbClr>
                  </a:outerShdw>
                </a:effectLst>
                <a:latin typeface="+mn-lt"/>
              </a:rPr>
              <a:t>GDPR</a:t>
            </a:r>
          </a:p>
          <a:p>
            <a:pPr marL="914400" lvl="1" indent="-457200" algn="just">
              <a:buFont typeface="Wingdings" panose="05000000000000000000" pitchFamily="2" charset="2"/>
              <a:buChar char="Ø"/>
            </a:pPr>
            <a:r>
              <a:rPr lang="en-GB" sz="3200" dirty="0">
                <a:solidFill>
                  <a:srgbClr val="0070C0"/>
                </a:solidFill>
                <a:effectLst>
                  <a:outerShdw blurRad="38100" dist="38100" dir="2700000" algn="tl">
                    <a:srgbClr val="000000">
                      <a:alpha val="43137"/>
                    </a:srgbClr>
                  </a:outerShdw>
                </a:effectLst>
                <a:latin typeface="+mn-lt"/>
              </a:rPr>
              <a:t>Current data protection rules and other legislation regulated by the ICO including electronic marketing and Freedom of Information</a:t>
            </a:r>
          </a:p>
        </p:txBody>
      </p:sp>
      <p:sp>
        <p:nvSpPr>
          <p:cNvPr id="6" name="Rectangle 2"/>
          <p:cNvSpPr txBox="1">
            <a:spLocks noChangeArrowheads="1"/>
          </p:cNvSpPr>
          <p:nvPr/>
        </p:nvSpPr>
        <p:spPr>
          <a:xfrm>
            <a:off x="0" y="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altLang="en-US" dirty="0">
                <a:solidFill>
                  <a:schemeClr val="accent1"/>
                </a:solidFill>
                <a:effectLst>
                  <a:outerShdw blurRad="38100" dist="38100" dir="2700000" algn="tl">
                    <a:srgbClr val="000000">
                      <a:alpha val="43137"/>
                    </a:srgbClr>
                  </a:outerShdw>
                </a:effectLst>
              </a:rPr>
              <a:t>Fewer than 250 employees?</a:t>
            </a:r>
          </a:p>
        </p:txBody>
      </p:sp>
    </p:spTree>
    <p:extLst>
      <p:ext uri="{BB962C8B-B14F-4D97-AF65-F5344CB8AC3E}">
        <p14:creationId xmlns:p14="http://schemas.microsoft.com/office/powerpoint/2010/main" val="251770770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8913" y="434975"/>
            <a:ext cx="8745086" cy="769441"/>
          </a:xfrm>
          <a:prstGeom prst="rect">
            <a:avLst/>
          </a:prstGeom>
          <a:noFill/>
        </p:spPr>
        <p:txBody>
          <a:bodyPr wrap="none">
            <a:spAutoFit/>
          </a:bodyPr>
          <a:lstStyle/>
          <a:p>
            <a:pPr eaLnBrk="0" hangingPunct="0">
              <a:defRPr/>
            </a:pPr>
            <a:r>
              <a:rPr lang="en-GB" sz="4400" dirty="0">
                <a:solidFill>
                  <a:schemeClr val="accent1"/>
                </a:solidFill>
                <a:effectLst>
                  <a:outerShdw blurRad="38100" dist="38100" dir="2700000" algn="tl">
                    <a:srgbClr val="000000">
                      <a:alpha val="43137"/>
                    </a:srgbClr>
                  </a:outerShdw>
                </a:effectLst>
                <a:latin typeface="+mj-lt"/>
                <a:cs typeface="+mn-cs"/>
              </a:rPr>
              <a:t>Data protection self assessment tools</a:t>
            </a:r>
          </a:p>
        </p:txBody>
      </p:sp>
      <p:sp>
        <p:nvSpPr>
          <p:cNvPr id="7" name="Rectangle 6"/>
          <p:cNvSpPr/>
          <p:nvPr/>
        </p:nvSpPr>
        <p:spPr>
          <a:xfrm>
            <a:off x="188913" y="2256641"/>
            <a:ext cx="8745085" cy="1077218"/>
          </a:xfrm>
          <a:prstGeom prst="rect">
            <a:avLst/>
          </a:prstGeom>
        </p:spPr>
        <p:txBody>
          <a:bodyPr wrap="square">
            <a:spAutoFit/>
          </a:bodyPr>
          <a:lstStyle/>
          <a:p>
            <a:r>
              <a:rPr lang="en-GB" sz="3200" dirty="0">
                <a:effectLst>
                  <a:outerShdw blurRad="38100" dist="38100" dir="2700000" algn="tl">
                    <a:srgbClr val="000000">
                      <a:alpha val="43137"/>
                    </a:srgbClr>
                  </a:outerShdw>
                </a:effectLst>
              </a:rPr>
              <a:t>https://ico.org.uk/for-organisations/resources-and-support/data-protection-self-assessment/</a:t>
            </a:r>
          </a:p>
        </p:txBody>
      </p:sp>
    </p:spTree>
    <p:extLst>
      <p:ext uri="{BB962C8B-B14F-4D97-AF65-F5344CB8AC3E}">
        <p14:creationId xmlns:p14="http://schemas.microsoft.com/office/powerpoint/2010/main" val="77893298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1813" y="1427163"/>
            <a:ext cx="8005762" cy="3416320"/>
          </a:xfrm>
          <a:prstGeom prst="rect">
            <a:avLst/>
          </a:prstGeom>
        </p:spPr>
        <p:txBody>
          <a:bodyPr>
            <a:spAutoFit/>
          </a:bodyPr>
          <a:lstStyle/>
          <a:p>
            <a:pPr marL="457200" indent="-457200" eaLnBrk="0" hangingPunct="0">
              <a:buFont typeface="Arial" panose="020B0604020202020204" pitchFamily="34" charset="0"/>
              <a:buChar char="•"/>
              <a:defRPr/>
            </a:pPr>
            <a:r>
              <a:rPr lang="en-GB" sz="3600" dirty="0">
                <a:solidFill>
                  <a:srgbClr val="000000"/>
                </a:solidFill>
                <a:effectLst>
                  <a:outerShdw blurRad="38100" dist="38100" dir="2700000" algn="tl">
                    <a:srgbClr val="000000">
                      <a:alpha val="43137"/>
                    </a:srgbClr>
                  </a:outerShdw>
                </a:effectLst>
                <a:latin typeface="+mn-lt"/>
                <a:cs typeface="+mn-cs"/>
              </a:rPr>
              <a:t>What must happen? </a:t>
            </a:r>
          </a:p>
          <a:p>
            <a:pPr marL="457200" indent="-457200" eaLnBrk="0" hangingPunct="0">
              <a:buFont typeface="Arial" panose="020B0604020202020204" pitchFamily="34" charset="0"/>
              <a:buChar char="•"/>
              <a:defRPr/>
            </a:pPr>
            <a:r>
              <a:rPr lang="en-GB" sz="3600" dirty="0">
                <a:solidFill>
                  <a:srgbClr val="000000"/>
                </a:solidFill>
                <a:effectLst>
                  <a:outerShdw blurRad="38100" dist="38100" dir="2700000" algn="tl">
                    <a:srgbClr val="000000">
                      <a:alpha val="43137"/>
                    </a:srgbClr>
                  </a:outerShdw>
                </a:effectLst>
                <a:latin typeface="+mn-lt"/>
                <a:cs typeface="+mn-cs"/>
              </a:rPr>
              <a:t>When must it happen by? </a:t>
            </a:r>
          </a:p>
          <a:p>
            <a:pPr marL="457200" indent="-457200" eaLnBrk="0" hangingPunct="0">
              <a:buFont typeface="Arial" panose="020B0604020202020204" pitchFamily="34" charset="0"/>
              <a:buChar char="•"/>
              <a:defRPr/>
            </a:pPr>
            <a:r>
              <a:rPr lang="en-GB" sz="3600" dirty="0">
                <a:solidFill>
                  <a:srgbClr val="000000"/>
                </a:solidFill>
                <a:effectLst>
                  <a:outerShdw blurRad="38100" dist="38100" dir="2700000" algn="tl">
                    <a:srgbClr val="000000">
                      <a:alpha val="43137"/>
                    </a:srgbClr>
                  </a:outerShdw>
                </a:effectLst>
                <a:latin typeface="+mn-lt"/>
                <a:cs typeface="+mn-cs"/>
              </a:rPr>
              <a:t>Names in frames </a:t>
            </a:r>
          </a:p>
          <a:p>
            <a:pPr marL="457200" indent="-457200" eaLnBrk="0" hangingPunct="0">
              <a:buFont typeface="Arial" panose="020B0604020202020204" pitchFamily="34" charset="0"/>
              <a:buChar char="•"/>
              <a:defRPr/>
            </a:pPr>
            <a:r>
              <a:rPr lang="en-GB" sz="3600" dirty="0">
                <a:solidFill>
                  <a:srgbClr val="000000"/>
                </a:solidFill>
                <a:effectLst>
                  <a:outerShdw blurRad="38100" dist="38100" dir="2700000" algn="tl">
                    <a:srgbClr val="000000">
                      <a:alpha val="43137"/>
                    </a:srgbClr>
                  </a:outerShdw>
                </a:effectLst>
                <a:latin typeface="+mn-lt"/>
                <a:cs typeface="+mn-cs"/>
              </a:rPr>
              <a:t>How will others be engaged (e.g. staff / customers)? </a:t>
            </a:r>
          </a:p>
          <a:p>
            <a:pPr marL="457200" indent="-457200" eaLnBrk="0" hangingPunct="0">
              <a:buFont typeface="Arial" panose="020B0604020202020204" pitchFamily="34" charset="0"/>
              <a:buChar char="•"/>
              <a:defRPr/>
            </a:pPr>
            <a:r>
              <a:rPr lang="en-GB" sz="3600" dirty="0">
                <a:solidFill>
                  <a:srgbClr val="000000"/>
                </a:solidFill>
                <a:effectLst>
                  <a:outerShdw blurRad="38100" dist="38100" dir="2700000" algn="tl">
                    <a:srgbClr val="000000">
                      <a:alpha val="43137"/>
                    </a:srgbClr>
                  </a:outerShdw>
                </a:effectLst>
                <a:latin typeface="+mn-lt"/>
                <a:cs typeface="+mn-cs"/>
              </a:rPr>
              <a:t>How is success defined and measured? </a:t>
            </a:r>
          </a:p>
        </p:txBody>
      </p:sp>
      <p:sp>
        <p:nvSpPr>
          <p:cNvPr id="6" name="TextBox 5"/>
          <p:cNvSpPr txBox="1"/>
          <p:nvPr/>
        </p:nvSpPr>
        <p:spPr>
          <a:xfrm>
            <a:off x="531813" y="434975"/>
            <a:ext cx="5763501" cy="769441"/>
          </a:xfrm>
          <a:prstGeom prst="rect">
            <a:avLst/>
          </a:prstGeom>
          <a:noFill/>
        </p:spPr>
        <p:txBody>
          <a:bodyPr wrap="none">
            <a:spAutoFit/>
          </a:bodyPr>
          <a:lstStyle/>
          <a:p>
            <a:pPr eaLnBrk="0" hangingPunct="0">
              <a:defRPr/>
            </a:pPr>
            <a:r>
              <a:rPr lang="en-GB" sz="4400" dirty="0">
                <a:solidFill>
                  <a:schemeClr val="accent1"/>
                </a:solidFill>
                <a:effectLst>
                  <a:outerShdw blurRad="38100" dist="38100" dir="2700000" algn="tl">
                    <a:srgbClr val="000000">
                      <a:alpha val="43137"/>
                    </a:srgbClr>
                  </a:outerShdw>
                </a:effectLst>
                <a:latin typeface="+mj-lt"/>
                <a:cs typeface="+mn-cs"/>
              </a:rPr>
              <a:t>Next steps &amp; action plan</a:t>
            </a:r>
          </a:p>
        </p:txBody>
      </p:sp>
    </p:spTree>
    <p:extLst>
      <p:ext uri="{BB962C8B-B14F-4D97-AF65-F5344CB8AC3E}">
        <p14:creationId xmlns:p14="http://schemas.microsoft.com/office/powerpoint/2010/main" val="90687091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Point Star 2"/>
          <p:cNvSpPr/>
          <p:nvPr/>
        </p:nvSpPr>
        <p:spPr>
          <a:xfrm>
            <a:off x="818707" y="393405"/>
            <a:ext cx="7262037" cy="5858539"/>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rgbClr val="FF0000"/>
                </a:solidFill>
                <a:effectLst>
                  <a:outerShdw blurRad="38100" dist="38100" dir="2700000" algn="tl">
                    <a:srgbClr val="000000">
                      <a:alpha val="43137"/>
                    </a:srgbClr>
                  </a:outerShdw>
                </a:effectLst>
              </a:rPr>
              <a:t>Knowledge Test</a:t>
            </a:r>
          </a:p>
          <a:p>
            <a:pPr algn="ctr"/>
            <a:endParaRPr lang="en-GB"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83395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style.rotation</p:attrName>
                                        </p:attrNameLst>
                                      </p:cBhvr>
                                      <p:tavLst>
                                        <p:tav tm="0">
                                          <p:val>
                                            <p:fltVal val="720"/>
                                          </p:val>
                                        </p:tav>
                                        <p:tav tm="100000">
                                          <p:val>
                                            <p:fltVal val="0"/>
                                          </p:val>
                                        </p:tav>
                                      </p:tavLst>
                                    </p:anim>
                                    <p:anim calcmode="lin" valueType="num">
                                      <p:cBhvr>
                                        <p:cTn id="9" dur="2000" fill="hold"/>
                                        <p:tgtEl>
                                          <p:spTgt spid="3"/>
                                        </p:tgtEl>
                                        <p:attrNameLst>
                                          <p:attrName>ppt_h</p:attrName>
                                        </p:attrNameLst>
                                      </p:cBhvr>
                                      <p:tavLst>
                                        <p:tav tm="0">
                                          <p:val>
                                            <p:fltVal val="0"/>
                                          </p:val>
                                        </p:tav>
                                        <p:tav tm="100000">
                                          <p:val>
                                            <p:strVal val="#ppt_h"/>
                                          </p:val>
                                        </p:tav>
                                      </p:tavLst>
                                    </p:anim>
                                    <p:anim calcmode="lin" valueType="num">
                                      <p:cBhvr>
                                        <p:cTn id="10" dur="2000" fill="hold"/>
                                        <p:tgtEl>
                                          <p:spTgt spid="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513585735"/>
              </p:ext>
            </p:extLst>
          </p:nvPr>
        </p:nvGraphicFramePr>
        <p:xfrm>
          <a:off x="552893" y="630223"/>
          <a:ext cx="7144171" cy="609600"/>
        </p:xfrm>
        <a:graphic>
          <a:graphicData uri="http://schemas.openxmlformats.org/drawingml/2006/table">
            <a:tbl>
              <a:tblPr firstRow="1" firstCol="1" bandRow="1">
                <a:tableStyleId>{5C22544A-7EE6-4342-B048-85BDC9FD1C3A}</a:tableStyleId>
              </a:tblPr>
              <a:tblGrid>
                <a:gridCol w="732466">
                  <a:extLst>
                    <a:ext uri="{9D8B030D-6E8A-4147-A177-3AD203B41FA5}">
                      <a16:colId xmlns:a16="http://schemas.microsoft.com/office/drawing/2014/main" val="20000"/>
                    </a:ext>
                  </a:extLst>
                </a:gridCol>
                <a:gridCol w="6411705">
                  <a:extLst>
                    <a:ext uri="{9D8B030D-6E8A-4147-A177-3AD203B41FA5}">
                      <a16:colId xmlns:a16="http://schemas.microsoft.com/office/drawing/2014/main" val="20001"/>
                    </a:ext>
                  </a:extLst>
                </a:gridCol>
              </a:tblGrid>
              <a:tr h="0">
                <a:tc>
                  <a:txBody>
                    <a:bodyPr/>
                    <a:lstStyle/>
                    <a:p>
                      <a:pPr algn="l">
                        <a:spcAft>
                          <a:spcPts val="0"/>
                        </a:spcAft>
                      </a:pPr>
                      <a:r>
                        <a:rPr lang="en-GB" sz="4000" b="0" u="none" strike="noStrike" dirty="0">
                          <a:solidFill>
                            <a:schemeClr val="tx2"/>
                          </a:solidFill>
                          <a:effectLst>
                            <a:outerShdw blurRad="38100" dist="38100" dir="2700000" algn="tl">
                              <a:srgbClr val="000000">
                                <a:alpha val="43137"/>
                              </a:srgbClr>
                            </a:outerShdw>
                          </a:effectLst>
                        </a:rPr>
                        <a:t>1.</a:t>
                      </a:r>
                      <a:endParaRPr lang="en-GB" sz="7200" b="0" u="sng" dirty="0">
                        <a:solidFill>
                          <a:schemeClr val="tx2"/>
                        </a:solidFill>
                        <a:effectLst>
                          <a:outerShdw blurRad="38100" dist="38100" dir="2700000" algn="tl">
                            <a:srgbClr val="000000">
                              <a:alpha val="43137"/>
                            </a:srgbClr>
                          </a:outerShdw>
                        </a:effectLst>
                        <a:latin typeface="Tahoma"/>
                        <a:ea typeface="Times New Roman"/>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spcAft>
                          <a:spcPts val="0"/>
                        </a:spcAft>
                      </a:pPr>
                      <a:r>
                        <a:rPr lang="en-GB" sz="4000" b="0" u="none" strike="noStrike" dirty="0">
                          <a:solidFill>
                            <a:schemeClr val="tx2"/>
                          </a:solidFill>
                          <a:effectLst>
                            <a:outerShdw blurRad="38100" dist="38100" dir="2700000" algn="tl">
                              <a:srgbClr val="000000">
                                <a:alpha val="43137"/>
                              </a:srgbClr>
                            </a:outerShdw>
                          </a:effectLst>
                        </a:rPr>
                        <a:t>The</a:t>
                      </a:r>
                      <a:r>
                        <a:rPr lang="en-GB" sz="4000" b="0" u="none" strike="noStrike" baseline="0" dirty="0">
                          <a:solidFill>
                            <a:schemeClr val="tx2"/>
                          </a:solidFill>
                          <a:effectLst>
                            <a:outerShdw blurRad="38100" dist="38100" dir="2700000" algn="tl">
                              <a:srgbClr val="000000">
                                <a:alpha val="43137"/>
                              </a:srgbClr>
                            </a:outerShdw>
                          </a:effectLst>
                        </a:rPr>
                        <a:t> initials</a:t>
                      </a:r>
                      <a:r>
                        <a:rPr lang="en-GB" sz="4000" b="0" u="none" strike="noStrike" dirty="0">
                          <a:solidFill>
                            <a:schemeClr val="tx2"/>
                          </a:solidFill>
                          <a:effectLst>
                            <a:outerShdw blurRad="38100" dist="38100" dir="2700000" algn="tl">
                              <a:srgbClr val="000000">
                                <a:alpha val="43137"/>
                              </a:srgbClr>
                            </a:outerShdw>
                          </a:effectLst>
                        </a:rPr>
                        <a:t> ‘GDPR’ stand for:</a:t>
                      </a:r>
                      <a:endParaRPr lang="en-GB" sz="7200" b="0" u="sng" dirty="0">
                        <a:solidFill>
                          <a:schemeClr val="tx2"/>
                        </a:solidFill>
                        <a:effectLst>
                          <a:outerShdw blurRad="38100" dist="38100" dir="2700000" algn="tl">
                            <a:srgbClr val="000000">
                              <a:alpha val="43137"/>
                            </a:srgbClr>
                          </a:outerShdw>
                        </a:effectLst>
                        <a:latin typeface="Tahoma"/>
                        <a:ea typeface="Times New Roman"/>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p:cNvSpPr txBox="1"/>
          <p:nvPr/>
        </p:nvSpPr>
        <p:spPr>
          <a:xfrm>
            <a:off x="499730" y="1903227"/>
            <a:ext cx="8112642" cy="2554545"/>
          </a:xfrm>
          <a:prstGeom prst="rect">
            <a:avLst/>
          </a:prstGeom>
          <a:noFill/>
        </p:spPr>
        <p:txBody>
          <a:bodyPr wrap="square" rtlCol="0">
            <a:spAutoFit/>
          </a:bodyPr>
          <a:lstStyle/>
          <a:p>
            <a:r>
              <a:rPr lang="en-GB" sz="3200" dirty="0">
                <a:solidFill>
                  <a:srgbClr val="000000"/>
                </a:solidFill>
                <a:effectLst>
                  <a:outerShdw blurRad="38100" dist="38100" dir="2700000" algn="tl">
                    <a:srgbClr val="000000">
                      <a:alpha val="43137"/>
                    </a:srgbClr>
                  </a:outerShdw>
                </a:effectLst>
                <a:latin typeface="+mn-lt"/>
              </a:rPr>
              <a:t>A. General Data Protection Regime</a:t>
            </a:r>
            <a:endParaRPr lang="en-GB" sz="6000" b="1" u="sng" dirty="0">
              <a:solidFill>
                <a:srgbClr val="000000"/>
              </a:solidFill>
              <a:effectLst>
                <a:outerShdw blurRad="38100" dist="38100" dir="2700000" algn="tl">
                  <a:srgbClr val="000000">
                    <a:alpha val="43137"/>
                  </a:srgbClr>
                </a:outerShdw>
              </a:effectLst>
              <a:latin typeface="+mn-lt"/>
              <a:ea typeface="Times New Roman"/>
            </a:endParaRPr>
          </a:p>
          <a:p>
            <a:r>
              <a:rPr lang="en-GB" sz="3200" dirty="0">
                <a:solidFill>
                  <a:srgbClr val="000000"/>
                </a:solidFill>
                <a:effectLst>
                  <a:outerShdw blurRad="38100" dist="38100" dir="2700000" algn="tl">
                    <a:srgbClr val="000000">
                      <a:alpha val="43137"/>
                    </a:srgbClr>
                  </a:outerShdw>
                </a:effectLst>
                <a:latin typeface="+mn-lt"/>
              </a:rPr>
              <a:t>B. General Data Protection Rules</a:t>
            </a:r>
          </a:p>
          <a:p>
            <a:r>
              <a:rPr lang="en-GB" sz="3200" dirty="0">
                <a:solidFill>
                  <a:srgbClr val="000000"/>
                </a:solidFill>
                <a:effectLst>
                  <a:outerShdw blurRad="38100" dist="38100" dir="2700000" algn="tl">
                    <a:srgbClr val="000000">
                      <a:alpha val="43137"/>
                    </a:srgbClr>
                  </a:outerShdw>
                </a:effectLst>
                <a:latin typeface="+mn-lt"/>
              </a:rPr>
              <a:t>C. General Data Protection Regulation</a:t>
            </a:r>
            <a:endParaRPr lang="en-GB" sz="6000" b="1" u="sng" dirty="0">
              <a:solidFill>
                <a:srgbClr val="000000"/>
              </a:solidFill>
              <a:effectLst>
                <a:outerShdw blurRad="38100" dist="38100" dir="2700000" algn="tl">
                  <a:srgbClr val="000000">
                    <a:alpha val="43137"/>
                  </a:srgbClr>
                </a:outerShdw>
              </a:effectLst>
              <a:latin typeface="+mn-lt"/>
              <a:ea typeface="Times New Roman"/>
            </a:endParaRPr>
          </a:p>
          <a:p>
            <a:r>
              <a:rPr lang="en-GB" sz="3200" dirty="0">
                <a:solidFill>
                  <a:srgbClr val="000000"/>
                </a:solidFill>
                <a:effectLst>
                  <a:outerShdw blurRad="38100" dist="38100" dir="2700000" algn="tl">
                    <a:srgbClr val="000000">
                      <a:alpha val="43137"/>
                    </a:srgbClr>
                  </a:outerShdw>
                </a:effectLst>
                <a:latin typeface="+mn-lt"/>
              </a:rPr>
              <a:t>D. General Data Protection Requirements</a:t>
            </a:r>
            <a:endParaRPr lang="en-GB" sz="6000" b="1" u="sng" dirty="0">
              <a:solidFill>
                <a:srgbClr val="000000"/>
              </a:solidFill>
              <a:effectLst>
                <a:outerShdw blurRad="38100" dist="38100" dir="2700000" algn="tl">
                  <a:srgbClr val="000000">
                    <a:alpha val="43137"/>
                  </a:srgbClr>
                </a:outerShdw>
              </a:effectLst>
              <a:latin typeface="+mn-lt"/>
              <a:ea typeface="Times New Roman"/>
            </a:endParaRPr>
          </a:p>
          <a:p>
            <a:endParaRPr lang="en-GB" sz="3200" dirty="0">
              <a:solidFill>
                <a:srgbClr val="000000"/>
              </a:solidFill>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945151532"/>
              </p:ext>
            </p:extLst>
          </p:nvPr>
        </p:nvGraphicFramePr>
        <p:xfrm>
          <a:off x="372139" y="324293"/>
          <a:ext cx="8335927" cy="609600"/>
        </p:xfrm>
        <a:graphic>
          <a:graphicData uri="http://schemas.openxmlformats.org/drawingml/2006/table">
            <a:tbl>
              <a:tblPr firstRow="1" firstCol="1" bandRow="1">
                <a:tableStyleId>{5C22544A-7EE6-4342-B048-85BDC9FD1C3A}</a:tableStyleId>
              </a:tblPr>
              <a:tblGrid>
                <a:gridCol w="854652">
                  <a:extLst>
                    <a:ext uri="{9D8B030D-6E8A-4147-A177-3AD203B41FA5}">
                      <a16:colId xmlns:a16="http://schemas.microsoft.com/office/drawing/2014/main" val="20000"/>
                    </a:ext>
                  </a:extLst>
                </a:gridCol>
                <a:gridCol w="7481275">
                  <a:extLst>
                    <a:ext uri="{9D8B030D-6E8A-4147-A177-3AD203B41FA5}">
                      <a16:colId xmlns:a16="http://schemas.microsoft.com/office/drawing/2014/main" val="20001"/>
                    </a:ext>
                  </a:extLst>
                </a:gridCol>
              </a:tblGrid>
              <a:tr h="0">
                <a:tc>
                  <a:txBody>
                    <a:bodyPr/>
                    <a:lstStyle/>
                    <a:p>
                      <a:pPr algn="l">
                        <a:spcAft>
                          <a:spcPts val="0"/>
                        </a:spcAft>
                      </a:pPr>
                      <a:r>
                        <a:rPr lang="en-GB" sz="4000" b="0" u="none" strike="noStrike" dirty="0">
                          <a:solidFill>
                            <a:schemeClr val="tx2"/>
                          </a:solidFill>
                          <a:effectLst>
                            <a:outerShdw blurRad="38100" dist="38100" dir="2700000" algn="tl">
                              <a:srgbClr val="000000">
                                <a:alpha val="43137"/>
                              </a:srgbClr>
                            </a:outerShdw>
                          </a:effectLst>
                        </a:rPr>
                        <a:t>2.</a:t>
                      </a:r>
                      <a:endParaRPr lang="en-GB" sz="7200" b="0" u="sng" dirty="0">
                        <a:solidFill>
                          <a:schemeClr val="tx2"/>
                        </a:solidFill>
                        <a:effectLst>
                          <a:outerShdw blurRad="38100" dist="38100" dir="2700000" algn="tl">
                            <a:srgbClr val="000000">
                              <a:alpha val="43137"/>
                            </a:srgbClr>
                          </a:outerShdw>
                        </a:effectLst>
                        <a:latin typeface="Tahoma"/>
                        <a:ea typeface="Times New Roman"/>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spcAft>
                          <a:spcPts val="0"/>
                        </a:spcAft>
                      </a:pPr>
                      <a:r>
                        <a:rPr lang="en-GB" sz="4000" b="0" u="none" strike="noStrike" dirty="0">
                          <a:solidFill>
                            <a:schemeClr val="tx2"/>
                          </a:solidFill>
                          <a:effectLst>
                            <a:outerShdw blurRad="38100" dist="38100" dir="2700000" algn="tl">
                              <a:srgbClr val="000000">
                                <a:alpha val="43137"/>
                              </a:srgbClr>
                            </a:outerShdw>
                          </a:effectLst>
                        </a:rPr>
                        <a:t>When does</a:t>
                      </a:r>
                      <a:r>
                        <a:rPr lang="en-GB" sz="4000" b="0" u="none" strike="noStrike" baseline="0" dirty="0">
                          <a:solidFill>
                            <a:schemeClr val="tx2"/>
                          </a:solidFill>
                          <a:effectLst>
                            <a:outerShdw blurRad="38100" dist="38100" dir="2700000" algn="tl">
                              <a:srgbClr val="000000">
                                <a:alpha val="43137"/>
                              </a:srgbClr>
                            </a:outerShdw>
                          </a:effectLst>
                        </a:rPr>
                        <a:t> </a:t>
                      </a:r>
                      <a:r>
                        <a:rPr lang="en-GB" sz="4000" b="0" u="none" strike="noStrike" dirty="0">
                          <a:solidFill>
                            <a:schemeClr val="tx2"/>
                          </a:solidFill>
                          <a:effectLst>
                            <a:outerShdw blurRad="38100" dist="38100" dir="2700000" algn="tl">
                              <a:srgbClr val="000000">
                                <a:alpha val="43137"/>
                              </a:srgbClr>
                            </a:outerShdw>
                          </a:effectLst>
                        </a:rPr>
                        <a:t>GDPR come into force?:</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p:cNvSpPr txBox="1"/>
          <p:nvPr/>
        </p:nvSpPr>
        <p:spPr>
          <a:xfrm>
            <a:off x="499730" y="2349499"/>
            <a:ext cx="8112642" cy="2554545"/>
          </a:xfrm>
          <a:prstGeom prst="rect">
            <a:avLst/>
          </a:prstGeom>
          <a:noFill/>
        </p:spPr>
        <p:txBody>
          <a:bodyPr wrap="square" rtlCol="0">
            <a:spAutoFit/>
          </a:bodyPr>
          <a:lstStyle/>
          <a:p>
            <a:r>
              <a:rPr lang="en-GB" sz="3200" dirty="0">
                <a:solidFill>
                  <a:srgbClr val="000000"/>
                </a:solidFill>
                <a:effectLst>
                  <a:outerShdw blurRad="38100" dist="38100" dir="2700000" algn="tl">
                    <a:srgbClr val="000000">
                      <a:alpha val="43137"/>
                    </a:srgbClr>
                  </a:outerShdw>
                </a:effectLst>
                <a:latin typeface="+mn-lt"/>
              </a:rPr>
              <a:t>A. 23 February 2018</a:t>
            </a:r>
          </a:p>
          <a:p>
            <a:r>
              <a:rPr lang="en-GB" sz="3200" dirty="0">
                <a:solidFill>
                  <a:srgbClr val="000000"/>
                </a:solidFill>
                <a:effectLst>
                  <a:outerShdw blurRad="38100" dist="38100" dir="2700000" algn="tl">
                    <a:srgbClr val="000000">
                      <a:alpha val="43137"/>
                    </a:srgbClr>
                  </a:outerShdw>
                </a:effectLst>
                <a:latin typeface="+mn-lt"/>
              </a:rPr>
              <a:t>B. 1 April 2018</a:t>
            </a:r>
          </a:p>
          <a:p>
            <a:r>
              <a:rPr lang="en-GB" sz="3200" dirty="0">
                <a:solidFill>
                  <a:srgbClr val="000000"/>
                </a:solidFill>
                <a:effectLst>
                  <a:outerShdw blurRad="38100" dist="38100" dir="2700000" algn="tl">
                    <a:srgbClr val="000000">
                      <a:alpha val="43137"/>
                    </a:srgbClr>
                  </a:outerShdw>
                </a:effectLst>
                <a:latin typeface="+mn-lt"/>
              </a:rPr>
              <a:t>C. 25 May 2018</a:t>
            </a:r>
          </a:p>
          <a:p>
            <a:r>
              <a:rPr lang="en-GB" sz="3200" dirty="0">
                <a:solidFill>
                  <a:srgbClr val="000000"/>
                </a:solidFill>
                <a:effectLst>
                  <a:outerShdw blurRad="38100" dist="38100" dir="2700000" algn="tl">
                    <a:srgbClr val="000000">
                      <a:alpha val="43137"/>
                    </a:srgbClr>
                  </a:outerShdw>
                </a:effectLst>
                <a:latin typeface="+mn-lt"/>
              </a:rPr>
              <a:t>D. 25 December 2018</a:t>
            </a:r>
            <a:endParaRPr lang="en-GB" sz="6000" b="1" u="sng" dirty="0">
              <a:solidFill>
                <a:srgbClr val="000000"/>
              </a:solidFill>
              <a:effectLst>
                <a:outerShdw blurRad="38100" dist="38100" dir="2700000" algn="tl">
                  <a:srgbClr val="000000">
                    <a:alpha val="43137"/>
                  </a:srgbClr>
                </a:outerShdw>
              </a:effectLst>
              <a:latin typeface="+mn-lt"/>
              <a:ea typeface="Times New Roman"/>
            </a:endParaRPr>
          </a:p>
          <a:p>
            <a:endParaRPr lang="en-GB" sz="3200" dirty="0">
              <a:solidFill>
                <a:srgbClr val="00000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1483395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942879154"/>
              </p:ext>
            </p:extLst>
          </p:nvPr>
        </p:nvGraphicFramePr>
        <p:xfrm>
          <a:off x="95692" y="648587"/>
          <a:ext cx="9137207" cy="1219200"/>
        </p:xfrm>
        <a:graphic>
          <a:graphicData uri="http://schemas.openxmlformats.org/drawingml/2006/table">
            <a:tbl>
              <a:tblPr firstRow="1" firstCol="1" bandRow="1">
                <a:tableStyleId>{5C22544A-7EE6-4342-B048-85BDC9FD1C3A}</a:tableStyleId>
              </a:tblPr>
              <a:tblGrid>
                <a:gridCol w="936804">
                  <a:extLst>
                    <a:ext uri="{9D8B030D-6E8A-4147-A177-3AD203B41FA5}">
                      <a16:colId xmlns:a16="http://schemas.microsoft.com/office/drawing/2014/main" val="20000"/>
                    </a:ext>
                  </a:extLst>
                </a:gridCol>
                <a:gridCol w="8200403">
                  <a:extLst>
                    <a:ext uri="{9D8B030D-6E8A-4147-A177-3AD203B41FA5}">
                      <a16:colId xmlns:a16="http://schemas.microsoft.com/office/drawing/2014/main" val="20001"/>
                    </a:ext>
                  </a:extLst>
                </a:gridCol>
              </a:tblGrid>
              <a:tr h="808074">
                <a:tc>
                  <a:txBody>
                    <a:bodyPr/>
                    <a:lstStyle/>
                    <a:p>
                      <a:pPr algn="l">
                        <a:spcAft>
                          <a:spcPts val="0"/>
                        </a:spcAft>
                      </a:pPr>
                      <a:r>
                        <a:rPr lang="en-GB" sz="4000" b="0" u="none" strike="noStrike" dirty="0">
                          <a:solidFill>
                            <a:schemeClr val="tx2"/>
                          </a:solidFill>
                          <a:effectLst>
                            <a:outerShdw blurRad="38100" dist="38100" dir="2700000" algn="tl">
                              <a:srgbClr val="000000">
                                <a:alpha val="43137"/>
                              </a:srgbClr>
                            </a:outerShdw>
                          </a:effectLst>
                        </a:rPr>
                        <a:t>3.</a:t>
                      </a:r>
                      <a:endParaRPr lang="en-GB" sz="7200" b="0" u="sng" dirty="0">
                        <a:solidFill>
                          <a:schemeClr val="tx2"/>
                        </a:solidFill>
                        <a:effectLst>
                          <a:outerShdw blurRad="38100" dist="38100" dir="2700000" algn="tl">
                            <a:srgbClr val="000000">
                              <a:alpha val="43137"/>
                            </a:srgbClr>
                          </a:outerShdw>
                        </a:effectLst>
                        <a:latin typeface="Tahoma"/>
                        <a:ea typeface="Times New Roman"/>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spcAft>
                          <a:spcPts val="0"/>
                        </a:spcAft>
                      </a:pPr>
                      <a:r>
                        <a:rPr lang="en-GB" sz="4000" b="0" u="none" strike="noStrike" dirty="0">
                          <a:solidFill>
                            <a:schemeClr val="tx2"/>
                          </a:solidFill>
                          <a:effectLst>
                            <a:outerShdw blurRad="38100" dist="38100" dir="2700000" algn="tl">
                              <a:srgbClr val="000000">
                                <a:alpha val="43137"/>
                              </a:srgbClr>
                            </a:outerShdw>
                          </a:effectLst>
                        </a:rPr>
                        <a:t>What penalty can GDPR non-compliance result in?:</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p:cNvSpPr txBox="1"/>
          <p:nvPr/>
        </p:nvSpPr>
        <p:spPr>
          <a:xfrm>
            <a:off x="499730" y="2252034"/>
            <a:ext cx="8644270" cy="3539430"/>
          </a:xfrm>
          <a:prstGeom prst="rect">
            <a:avLst/>
          </a:prstGeom>
          <a:noFill/>
        </p:spPr>
        <p:txBody>
          <a:bodyPr wrap="square" rtlCol="0">
            <a:spAutoFit/>
          </a:bodyPr>
          <a:lstStyle/>
          <a:p>
            <a:pPr marL="514350" indent="-514350">
              <a:buAutoNum type="alphaUcPeriod"/>
            </a:pPr>
            <a:r>
              <a:rPr lang="en-GB" sz="3200" dirty="0">
                <a:solidFill>
                  <a:srgbClr val="000000"/>
                </a:solidFill>
                <a:effectLst>
                  <a:outerShdw blurRad="38100" dist="38100" dir="2700000" algn="tl">
                    <a:srgbClr val="000000">
                      <a:alpha val="43137"/>
                    </a:srgbClr>
                  </a:outerShdw>
                </a:effectLst>
                <a:latin typeface="+mn-lt"/>
              </a:rPr>
              <a:t>Fine up to £500,000 or 4% of annual turnover</a:t>
            </a:r>
          </a:p>
          <a:p>
            <a:pPr marL="514350" indent="-514350">
              <a:buAutoNum type="alphaUcPeriod"/>
            </a:pPr>
            <a:r>
              <a:rPr lang="en-GB" sz="3200" dirty="0">
                <a:solidFill>
                  <a:srgbClr val="000000"/>
                </a:solidFill>
                <a:effectLst>
                  <a:outerShdw blurRad="38100" dist="38100" dir="2700000" algn="tl">
                    <a:srgbClr val="000000">
                      <a:alpha val="43137"/>
                    </a:srgbClr>
                  </a:outerShdw>
                </a:effectLst>
                <a:latin typeface="+mn-lt"/>
              </a:rPr>
              <a:t>Fine up to £10 million or 4% of annual turnover</a:t>
            </a:r>
          </a:p>
          <a:p>
            <a:pPr marL="514350" indent="-514350">
              <a:buAutoNum type="alphaUcPeriod"/>
            </a:pPr>
            <a:r>
              <a:rPr lang="en-GB" sz="3200" dirty="0">
                <a:solidFill>
                  <a:srgbClr val="000000"/>
                </a:solidFill>
                <a:effectLst>
                  <a:outerShdw blurRad="38100" dist="38100" dir="2700000" algn="tl">
                    <a:srgbClr val="000000">
                      <a:alpha val="43137"/>
                    </a:srgbClr>
                  </a:outerShdw>
                </a:effectLst>
                <a:latin typeface="+mn-lt"/>
              </a:rPr>
              <a:t>Fine up to £17 million or 4% of annual turnover</a:t>
            </a:r>
          </a:p>
          <a:p>
            <a:pPr marL="514350" indent="-514350">
              <a:buAutoNum type="alphaUcPeriod" startAt="4"/>
            </a:pPr>
            <a:r>
              <a:rPr lang="en-GB" sz="3200" dirty="0">
                <a:solidFill>
                  <a:srgbClr val="000000"/>
                </a:solidFill>
                <a:effectLst>
                  <a:outerShdw blurRad="38100" dist="38100" dir="2700000" algn="tl">
                    <a:srgbClr val="000000">
                      <a:alpha val="43137"/>
                    </a:srgbClr>
                  </a:outerShdw>
                </a:effectLst>
                <a:latin typeface="+mn-lt"/>
              </a:rPr>
              <a:t>Fine up to €500,000 or 4% of annual turnover</a:t>
            </a:r>
          </a:p>
          <a:p>
            <a:pPr marL="514350" indent="-514350">
              <a:buAutoNum type="alphaUcPeriod" startAt="4"/>
            </a:pPr>
            <a:endParaRPr lang="en-GB" sz="3200" dirty="0">
              <a:solidFill>
                <a:srgbClr val="000000"/>
              </a:solidFill>
              <a:effectLst>
                <a:outerShdw blurRad="38100" dist="38100" dir="2700000" algn="tl">
                  <a:srgbClr val="000000">
                    <a:alpha val="43137"/>
                  </a:srgbClr>
                </a:outerShdw>
              </a:effectLst>
              <a:latin typeface="+mn-lt"/>
            </a:endParaRPr>
          </a:p>
          <a:p>
            <a:endParaRPr lang="en-GB" sz="3200" dirty="0">
              <a:solidFill>
                <a:srgbClr val="000000"/>
              </a:solidFill>
              <a:effectLst>
                <a:outerShdw blurRad="38100" dist="38100" dir="2700000" algn="tl">
                  <a:srgbClr val="000000">
                    <a:alpha val="43137"/>
                  </a:srgbClr>
                </a:outerShdw>
              </a:effectLst>
              <a:latin typeface="+mn-lt"/>
            </a:endParaRPr>
          </a:p>
          <a:p>
            <a:endParaRPr lang="en-GB" sz="3200" dirty="0">
              <a:solidFill>
                <a:srgbClr val="00000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88819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380245973"/>
              </p:ext>
            </p:extLst>
          </p:nvPr>
        </p:nvGraphicFramePr>
        <p:xfrm>
          <a:off x="372139" y="324293"/>
          <a:ext cx="8335927" cy="1219200"/>
        </p:xfrm>
        <a:graphic>
          <a:graphicData uri="http://schemas.openxmlformats.org/drawingml/2006/table">
            <a:tbl>
              <a:tblPr firstRow="1" firstCol="1" bandRow="1">
                <a:tableStyleId>{5C22544A-7EE6-4342-B048-85BDC9FD1C3A}</a:tableStyleId>
              </a:tblPr>
              <a:tblGrid>
                <a:gridCol w="854652">
                  <a:extLst>
                    <a:ext uri="{9D8B030D-6E8A-4147-A177-3AD203B41FA5}">
                      <a16:colId xmlns:a16="http://schemas.microsoft.com/office/drawing/2014/main" val="20000"/>
                    </a:ext>
                  </a:extLst>
                </a:gridCol>
                <a:gridCol w="7481275">
                  <a:extLst>
                    <a:ext uri="{9D8B030D-6E8A-4147-A177-3AD203B41FA5}">
                      <a16:colId xmlns:a16="http://schemas.microsoft.com/office/drawing/2014/main" val="20001"/>
                    </a:ext>
                  </a:extLst>
                </a:gridCol>
              </a:tblGrid>
              <a:tr h="0">
                <a:tc>
                  <a:txBody>
                    <a:bodyPr/>
                    <a:lstStyle/>
                    <a:p>
                      <a:pPr algn="l">
                        <a:spcAft>
                          <a:spcPts val="0"/>
                        </a:spcAft>
                      </a:pPr>
                      <a:r>
                        <a:rPr lang="en-GB" sz="4000" b="0" u="none" strike="noStrike" dirty="0">
                          <a:solidFill>
                            <a:schemeClr val="tx2"/>
                          </a:solidFill>
                          <a:effectLst>
                            <a:outerShdw blurRad="38100" dist="38100" dir="2700000" algn="tl">
                              <a:srgbClr val="000000">
                                <a:alpha val="43137"/>
                              </a:srgbClr>
                            </a:outerShdw>
                          </a:effectLst>
                        </a:rPr>
                        <a:t>4.</a:t>
                      </a:r>
                      <a:endParaRPr lang="en-GB" sz="7200" b="0" u="sng" dirty="0">
                        <a:solidFill>
                          <a:schemeClr val="tx2"/>
                        </a:solidFill>
                        <a:effectLst>
                          <a:outerShdw blurRad="38100" dist="38100" dir="2700000" algn="tl">
                            <a:srgbClr val="000000">
                              <a:alpha val="43137"/>
                            </a:srgbClr>
                          </a:outerShdw>
                        </a:effectLst>
                        <a:latin typeface="Tahoma"/>
                        <a:ea typeface="Times New Roman"/>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spcAft>
                          <a:spcPts val="0"/>
                        </a:spcAft>
                      </a:pPr>
                      <a:r>
                        <a:rPr lang="en-GB" sz="4000" b="0" u="none" strike="noStrike" dirty="0">
                          <a:solidFill>
                            <a:schemeClr val="tx2"/>
                          </a:solidFill>
                          <a:effectLst>
                            <a:outerShdw blurRad="38100" dist="38100" dir="2700000" algn="tl">
                              <a:srgbClr val="000000">
                                <a:alpha val="43137"/>
                              </a:srgbClr>
                            </a:outerShdw>
                          </a:effectLst>
                        </a:rPr>
                        <a:t>How many GDPR</a:t>
                      </a:r>
                      <a:r>
                        <a:rPr lang="en-GB" sz="4000" b="0" u="none" strike="noStrike" baseline="0" dirty="0">
                          <a:solidFill>
                            <a:schemeClr val="tx2"/>
                          </a:solidFill>
                          <a:effectLst>
                            <a:outerShdw blurRad="38100" dist="38100" dir="2700000" algn="tl">
                              <a:srgbClr val="000000">
                                <a:alpha val="43137"/>
                              </a:srgbClr>
                            </a:outerShdw>
                          </a:effectLst>
                        </a:rPr>
                        <a:t> Principles are there</a:t>
                      </a:r>
                      <a:r>
                        <a:rPr lang="en-GB" sz="4000" b="0" u="none" strike="noStrike" dirty="0">
                          <a:solidFill>
                            <a:schemeClr val="tx2"/>
                          </a:solidFill>
                          <a:effectLst>
                            <a:outerShdw blurRad="38100" dist="38100" dir="2700000" algn="tl">
                              <a:srgbClr val="000000">
                                <a:alpha val="43137"/>
                              </a:srgbClr>
                            </a:outerShdw>
                          </a:effectLst>
                        </a:rPr>
                        <a:t>?:</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p:cNvSpPr txBox="1"/>
          <p:nvPr/>
        </p:nvSpPr>
        <p:spPr>
          <a:xfrm>
            <a:off x="499730" y="1976951"/>
            <a:ext cx="8112642" cy="2554545"/>
          </a:xfrm>
          <a:prstGeom prst="rect">
            <a:avLst/>
          </a:prstGeom>
          <a:noFill/>
        </p:spPr>
        <p:txBody>
          <a:bodyPr wrap="square" rtlCol="0">
            <a:spAutoFit/>
          </a:bodyPr>
          <a:lstStyle/>
          <a:p>
            <a:pPr marL="514350" indent="-514350">
              <a:buAutoNum type="alphaUcPeriod"/>
            </a:pPr>
            <a:r>
              <a:rPr lang="en-GB" sz="3200" dirty="0">
                <a:solidFill>
                  <a:srgbClr val="000000"/>
                </a:solidFill>
                <a:effectLst>
                  <a:outerShdw blurRad="38100" dist="38100" dir="2700000" algn="tl">
                    <a:srgbClr val="000000">
                      <a:alpha val="43137"/>
                    </a:srgbClr>
                  </a:outerShdw>
                </a:effectLst>
                <a:latin typeface="+mn-lt"/>
              </a:rPr>
              <a:t>6</a:t>
            </a:r>
          </a:p>
          <a:p>
            <a:pPr marL="514350" indent="-514350">
              <a:buAutoNum type="alphaUcPeriod"/>
            </a:pPr>
            <a:r>
              <a:rPr lang="en-GB" sz="3200" dirty="0">
                <a:solidFill>
                  <a:srgbClr val="000000"/>
                </a:solidFill>
                <a:effectLst>
                  <a:outerShdw blurRad="38100" dist="38100" dir="2700000" algn="tl">
                    <a:srgbClr val="000000">
                      <a:alpha val="43137"/>
                    </a:srgbClr>
                  </a:outerShdw>
                </a:effectLst>
                <a:latin typeface="+mn-lt"/>
              </a:rPr>
              <a:t>8</a:t>
            </a:r>
          </a:p>
          <a:p>
            <a:pPr marL="514350" indent="-514350">
              <a:buAutoNum type="alphaUcPeriod"/>
            </a:pPr>
            <a:r>
              <a:rPr lang="en-GB" sz="3200" dirty="0">
                <a:solidFill>
                  <a:srgbClr val="000000"/>
                </a:solidFill>
                <a:effectLst>
                  <a:outerShdw blurRad="38100" dist="38100" dir="2700000" algn="tl">
                    <a:srgbClr val="000000">
                      <a:alpha val="43137"/>
                    </a:srgbClr>
                  </a:outerShdw>
                </a:effectLst>
                <a:latin typeface="+mn-lt"/>
              </a:rPr>
              <a:t>11</a:t>
            </a:r>
          </a:p>
          <a:p>
            <a:pPr marL="514350" indent="-514350">
              <a:buAutoNum type="alphaUcPeriod"/>
            </a:pPr>
            <a:r>
              <a:rPr lang="en-GB" sz="3200" dirty="0">
                <a:solidFill>
                  <a:srgbClr val="000000"/>
                </a:solidFill>
                <a:effectLst>
                  <a:outerShdw blurRad="38100" dist="38100" dir="2700000" algn="tl">
                    <a:srgbClr val="000000">
                      <a:alpha val="43137"/>
                    </a:srgbClr>
                  </a:outerShdw>
                </a:effectLst>
                <a:latin typeface="+mn-lt"/>
              </a:rPr>
              <a:t>12</a:t>
            </a:r>
          </a:p>
          <a:p>
            <a:endParaRPr lang="en-GB" sz="3200" dirty="0">
              <a:solidFill>
                <a:srgbClr val="00000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496492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637355800"/>
              </p:ext>
            </p:extLst>
          </p:nvPr>
        </p:nvGraphicFramePr>
        <p:xfrm>
          <a:off x="372139" y="324293"/>
          <a:ext cx="8335927" cy="1219200"/>
        </p:xfrm>
        <a:graphic>
          <a:graphicData uri="http://schemas.openxmlformats.org/drawingml/2006/table">
            <a:tbl>
              <a:tblPr firstRow="1" firstCol="1" bandRow="1">
                <a:tableStyleId>{5C22544A-7EE6-4342-B048-85BDC9FD1C3A}</a:tableStyleId>
              </a:tblPr>
              <a:tblGrid>
                <a:gridCol w="854652">
                  <a:extLst>
                    <a:ext uri="{9D8B030D-6E8A-4147-A177-3AD203B41FA5}">
                      <a16:colId xmlns:a16="http://schemas.microsoft.com/office/drawing/2014/main" val="20000"/>
                    </a:ext>
                  </a:extLst>
                </a:gridCol>
                <a:gridCol w="7481275">
                  <a:extLst>
                    <a:ext uri="{9D8B030D-6E8A-4147-A177-3AD203B41FA5}">
                      <a16:colId xmlns:a16="http://schemas.microsoft.com/office/drawing/2014/main" val="20001"/>
                    </a:ext>
                  </a:extLst>
                </a:gridCol>
              </a:tblGrid>
              <a:tr h="0">
                <a:tc>
                  <a:txBody>
                    <a:bodyPr/>
                    <a:lstStyle/>
                    <a:p>
                      <a:pPr algn="l">
                        <a:spcAft>
                          <a:spcPts val="0"/>
                        </a:spcAft>
                      </a:pPr>
                      <a:r>
                        <a:rPr lang="en-GB" sz="4000" b="0" u="none" strike="noStrike" dirty="0">
                          <a:solidFill>
                            <a:schemeClr val="tx2"/>
                          </a:solidFill>
                          <a:effectLst>
                            <a:outerShdw blurRad="38100" dist="38100" dir="2700000" algn="tl">
                              <a:srgbClr val="000000">
                                <a:alpha val="43137"/>
                              </a:srgbClr>
                            </a:outerShdw>
                          </a:effectLst>
                        </a:rPr>
                        <a:t>5.</a:t>
                      </a:r>
                      <a:endParaRPr lang="en-GB" sz="7200" b="0" u="sng" dirty="0">
                        <a:solidFill>
                          <a:schemeClr val="tx2"/>
                        </a:solidFill>
                        <a:effectLst>
                          <a:outerShdw blurRad="38100" dist="38100" dir="2700000" algn="tl">
                            <a:srgbClr val="000000">
                              <a:alpha val="43137"/>
                            </a:srgbClr>
                          </a:outerShdw>
                        </a:effectLst>
                        <a:latin typeface="Tahoma"/>
                        <a:ea typeface="Times New Roman"/>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spcAft>
                          <a:spcPts val="0"/>
                        </a:spcAft>
                      </a:pPr>
                      <a:r>
                        <a:rPr lang="en-GB" sz="4000" b="0" u="none" strike="noStrike" dirty="0">
                          <a:solidFill>
                            <a:schemeClr val="tx2"/>
                          </a:solidFill>
                          <a:effectLst>
                            <a:outerShdw blurRad="38100" dist="38100" dir="2700000" algn="tl">
                              <a:srgbClr val="000000">
                                <a:alpha val="43137"/>
                              </a:srgbClr>
                            </a:outerShdw>
                          </a:effectLst>
                        </a:rPr>
                        <a:t>Which</a:t>
                      </a:r>
                      <a:r>
                        <a:rPr lang="en-GB" sz="4000" b="0" u="none" strike="noStrike" baseline="0" dirty="0">
                          <a:solidFill>
                            <a:schemeClr val="tx2"/>
                          </a:solidFill>
                          <a:effectLst>
                            <a:outerShdw blurRad="38100" dist="38100" dir="2700000" algn="tl">
                              <a:srgbClr val="000000">
                                <a:alpha val="43137"/>
                              </a:srgbClr>
                            </a:outerShdw>
                          </a:effectLst>
                        </a:rPr>
                        <a:t> of the following is a legal basis for processing data</a:t>
                      </a:r>
                      <a:r>
                        <a:rPr lang="en-GB" sz="4000" b="0" u="none" strike="noStrike" dirty="0">
                          <a:solidFill>
                            <a:schemeClr val="tx2"/>
                          </a:solidFill>
                          <a:effectLst>
                            <a:outerShdw blurRad="38100" dist="38100" dir="2700000" algn="tl">
                              <a:srgbClr val="000000">
                                <a:alpha val="43137"/>
                              </a:srgbClr>
                            </a:outerShdw>
                          </a:effectLst>
                        </a:rPr>
                        <a:t>?:</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p:cNvSpPr txBox="1"/>
          <p:nvPr/>
        </p:nvSpPr>
        <p:spPr>
          <a:xfrm>
            <a:off x="499730" y="2151726"/>
            <a:ext cx="8537944" cy="3477875"/>
          </a:xfrm>
          <a:prstGeom prst="rect">
            <a:avLst/>
          </a:prstGeom>
          <a:noFill/>
        </p:spPr>
        <p:txBody>
          <a:bodyPr wrap="square" rtlCol="0">
            <a:spAutoFit/>
          </a:bodyPr>
          <a:lstStyle/>
          <a:p>
            <a:r>
              <a:rPr lang="en-GB" sz="3200" dirty="0">
                <a:solidFill>
                  <a:srgbClr val="000000"/>
                </a:solidFill>
                <a:effectLst>
                  <a:outerShdw blurRad="38100" dist="38100" dir="2700000" algn="tl">
                    <a:srgbClr val="000000">
                      <a:alpha val="43137"/>
                    </a:srgbClr>
                  </a:outerShdw>
                </a:effectLst>
                <a:latin typeface="+mn-lt"/>
              </a:rPr>
              <a:t>A. Consent</a:t>
            </a:r>
          </a:p>
          <a:p>
            <a:r>
              <a:rPr lang="en-GB" sz="3200" dirty="0">
                <a:solidFill>
                  <a:srgbClr val="000000"/>
                </a:solidFill>
                <a:effectLst>
                  <a:outerShdw blurRad="38100" dist="38100" dir="2700000" algn="tl">
                    <a:srgbClr val="000000">
                      <a:alpha val="43137"/>
                    </a:srgbClr>
                  </a:outerShdw>
                </a:effectLst>
                <a:latin typeface="+mn-lt"/>
              </a:rPr>
              <a:t>B. Compliance with a legal obligation</a:t>
            </a:r>
          </a:p>
          <a:p>
            <a:r>
              <a:rPr lang="en-GB" sz="3200" dirty="0">
                <a:solidFill>
                  <a:srgbClr val="000000"/>
                </a:solidFill>
                <a:effectLst>
                  <a:outerShdw blurRad="38100" dist="38100" dir="2700000" algn="tl">
                    <a:srgbClr val="000000">
                      <a:alpha val="43137"/>
                    </a:srgbClr>
                  </a:outerShdw>
                </a:effectLst>
                <a:latin typeface="+mn-lt"/>
              </a:rPr>
              <a:t>C. Performance of a contract with the individual </a:t>
            </a:r>
          </a:p>
          <a:p>
            <a:r>
              <a:rPr lang="en-GB" sz="3200" dirty="0">
                <a:solidFill>
                  <a:srgbClr val="000000"/>
                </a:solidFill>
                <a:effectLst>
                  <a:outerShdw blurRad="38100" dist="38100" dir="2700000" algn="tl">
                    <a:srgbClr val="000000">
                      <a:alpha val="43137"/>
                    </a:srgbClr>
                  </a:outerShdw>
                </a:effectLst>
                <a:latin typeface="+mn-lt"/>
              </a:rPr>
              <a:t>D. All of the above</a:t>
            </a:r>
          </a:p>
          <a:p>
            <a:endParaRPr lang="en-GB" sz="6000" b="1" u="sng" dirty="0">
              <a:solidFill>
                <a:srgbClr val="000000"/>
              </a:solidFill>
              <a:effectLst>
                <a:outerShdw blurRad="38100" dist="38100" dir="2700000" algn="tl">
                  <a:srgbClr val="000000">
                    <a:alpha val="43137"/>
                  </a:srgbClr>
                </a:outerShdw>
              </a:effectLst>
              <a:latin typeface="+mn-lt"/>
              <a:ea typeface="Times New Roman"/>
            </a:endParaRPr>
          </a:p>
          <a:p>
            <a:endParaRPr lang="en-GB" sz="3200" dirty="0">
              <a:solidFill>
                <a:srgbClr val="00000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88819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0" y="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altLang="en-US" dirty="0">
                <a:solidFill>
                  <a:schemeClr val="accent1"/>
                </a:solidFill>
                <a:effectLst>
                  <a:outerShdw blurRad="38100" dist="38100" dir="2700000" algn="tl">
                    <a:srgbClr val="000000">
                      <a:alpha val="43137"/>
                    </a:srgbClr>
                  </a:outerShdw>
                </a:effectLst>
              </a:rPr>
              <a:t>DPA v. GDPR </a:t>
            </a:r>
          </a:p>
        </p:txBody>
      </p:sp>
      <p:graphicFrame>
        <p:nvGraphicFramePr>
          <p:cNvPr id="4" name="Table 3"/>
          <p:cNvGraphicFramePr>
            <a:graphicFrameLocks noGrp="1"/>
          </p:cNvGraphicFramePr>
          <p:nvPr>
            <p:extLst>
              <p:ext uri="{D42A27DB-BD31-4B8C-83A1-F6EECF244321}">
                <p14:modId xmlns:p14="http://schemas.microsoft.com/office/powerpoint/2010/main" val="4144802244"/>
              </p:ext>
            </p:extLst>
          </p:nvPr>
        </p:nvGraphicFramePr>
        <p:xfrm>
          <a:off x="165100" y="939800"/>
          <a:ext cx="8813800" cy="4389120"/>
        </p:xfrm>
        <a:graphic>
          <a:graphicData uri="http://schemas.openxmlformats.org/drawingml/2006/table">
            <a:tbl>
              <a:tblPr firstRow="1" bandRow="1">
                <a:tableStyleId>{5C22544A-7EE6-4342-B048-85BDC9FD1C3A}</a:tableStyleId>
              </a:tblPr>
              <a:tblGrid>
                <a:gridCol w="4406900">
                  <a:extLst>
                    <a:ext uri="{9D8B030D-6E8A-4147-A177-3AD203B41FA5}">
                      <a16:colId xmlns:a16="http://schemas.microsoft.com/office/drawing/2014/main" val="20000"/>
                    </a:ext>
                  </a:extLst>
                </a:gridCol>
                <a:gridCol w="4406900">
                  <a:extLst>
                    <a:ext uri="{9D8B030D-6E8A-4147-A177-3AD203B41FA5}">
                      <a16:colId xmlns:a16="http://schemas.microsoft.com/office/drawing/2014/main" val="20001"/>
                    </a:ext>
                  </a:extLst>
                </a:gridCol>
              </a:tblGrid>
              <a:tr h="370840">
                <a:tc>
                  <a:txBody>
                    <a:bodyPr/>
                    <a:lstStyle/>
                    <a:p>
                      <a:pPr algn="ctr"/>
                      <a:r>
                        <a:rPr lang="en-GB" sz="2400" dirty="0"/>
                        <a:t>DPA</a:t>
                      </a:r>
                    </a:p>
                  </a:txBody>
                  <a:tcPr/>
                </a:tc>
                <a:tc>
                  <a:txBody>
                    <a:bodyPr/>
                    <a:lstStyle/>
                    <a:p>
                      <a:pPr algn="ctr"/>
                      <a:r>
                        <a:rPr lang="en-GB" sz="2400" dirty="0"/>
                        <a:t>GDPR</a:t>
                      </a:r>
                    </a:p>
                  </a:txBody>
                  <a:tcPr>
                    <a:solidFill>
                      <a:schemeClr val="accent2"/>
                    </a:solidFill>
                  </a:tcPr>
                </a:tc>
                <a:extLst>
                  <a:ext uri="{0D108BD9-81ED-4DB2-BD59-A6C34878D82A}">
                    <a16:rowId xmlns:a16="http://schemas.microsoft.com/office/drawing/2014/main" val="10000"/>
                  </a:ext>
                </a:extLst>
              </a:tr>
              <a:tr h="370840">
                <a:tc>
                  <a:txBody>
                    <a:bodyPr/>
                    <a:lstStyle/>
                    <a:p>
                      <a:pPr marL="342900" indent="-342900">
                        <a:buFont typeface="Arial" panose="020B0604020202020204" pitchFamily="34" charset="0"/>
                        <a:buChar char="•"/>
                      </a:pPr>
                      <a:r>
                        <a:rPr lang="en-GB" sz="2400" b="1" dirty="0"/>
                        <a:t>No obligation to report data breaches (but encouraged to do so)</a:t>
                      </a:r>
                    </a:p>
                  </a:txBody>
                  <a:tcPr>
                    <a:solidFill>
                      <a:schemeClr val="accent1">
                        <a:lumMod val="20000"/>
                        <a:lumOff val="80000"/>
                      </a:schemeClr>
                    </a:solidFill>
                  </a:tcPr>
                </a:tc>
                <a:tc>
                  <a:txBody>
                    <a:bodyPr/>
                    <a:lstStyle/>
                    <a:p>
                      <a:pPr marL="342900" indent="-342900">
                        <a:buFont typeface="Arial" panose="020B0604020202020204" pitchFamily="34" charset="0"/>
                        <a:buChar char="•"/>
                      </a:pPr>
                      <a:r>
                        <a:rPr lang="en-GB" sz="2400" b="1" dirty="0"/>
                        <a:t>Certain</a:t>
                      </a:r>
                      <a:r>
                        <a:rPr lang="en-GB" sz="2400" b="1" baseline="0" dirty="0"/>
                        <a:t> d</a:t>
                      </a:r>
                      <a:r>
                        <a:rPr lang="en-GB" sz="2400" b="1" dirty="0"/>
                        <a:t>ata breaches must be reported to the SA within 72 hours of the incident</a:t>
                      </a:r>
                    </a:p>
                  </a:txBody>
                  <a:tcPr>
                    <a:solidFill>
                      <a:schemeClr val="accent2">
                        <a:lumMod val="20000"/>
                        <a:lumOff val="80000"/>
                      </a:schemeClr>
                    </a:solidFill>
                  </a:tcPr>
                </a:tc>
                <a:extLst>
                  <a:ext uri="{0D108BD9-81ED-4DB2-BD59-A6C34878D82A}">
                    <a16:rowId xmlns:a16="http://schemas.microsoft.com/office/drawing/2014/main" val="10001"/>
                  </a:ext>
                </a:extLst>
              </a:tr>
              <a:tr h="370840">
                <a:tc>
                  <a:txBody>
                    <a:bodyPr/>
                    <a:lstStyle/>
                    <a:p>
                      <a:pPr marL="342900" indent="-342900">
                        <a:buFont typeface="Arial" panose="020B0604020202020204" pitchFamily="34" charset="0"/>
                        <a:buChar char="•"/>
                      </a:pPr>
                      <a:r>
                        <a:rPr lang="en-GB" sz="2400" b="1" dirty="0"/>
                        <a:t>No requirement for an organisation to remove all data they hold on an individual</a:t>
                      </a:r>
                    </a:p>
                  </a:txBody>
                  <a:tcPr>
                    <a:solidFill>
                      <a:schemeClr val="accent1">
                        <a:lumMod val="20000"/>
                        <a:lumOff val="80000"/>
                      </a:schemeClr>
                    </a:solidFill>
                  </a:tcPr>
                </a:tc>
                <a:tc>
                  <a:txBody>
                    <a:bodyPr/>
                    <a:lstStyle/>
                    <a:p>
                      <a:pPr marL="342900" indent="-342900">
                        <a:buFont typeface="Arial" panose="020B0604020202020204" pitchFamily="34" charset="0"/>
                        <a:buChar char="•"/>
                      </a:pPr>
                      <a:r>
                        <a:rPr lang="en-GB" sz="2400" b="1" dirty="0"/>
                        <a:t>Individual has ‘Right to erasure’ – data being permanently deleted</a:t>
                      </a:r>
                    </a:p>
                  </a:txBody>
                  <a:tcPr>
                    <a:solidFill>
                      <a:schemeClr val="accent2">
                        <a:lumMod val="20000"/>
                        <a:lumOff val="80000"/>
                      </a:schemeClr>
                    </a:solidFill>
                  </a:tcPr>
                </a:tc>
                <a:extLst>
                  <a:ext uri="{0D108BD9-81ED-4DB2-BD59-A6C34878D82A}">
                    <a16:rowId xmlns:a16="http://schemas.microsoft.com/office/drawing/2014/main" val="10002"/>
                  </a:ext>
                </a:extLst>
              </a:tr>
              <a:tr h="370840">
                <a:tc>
                  <a:txBody>
                    <a:bodyPr/>
                    <a:lstStyle/>
                    <a:p>
                      <a:pPr marL="342900" indent="-342900">
                        <a:buFont typeface="Arial" panose="020B0604020202020204" pitchFamily="34" charset="0"/>
                        <a:buChar char="•"/>
                      </a:pPr>
                      <a:r>
                        <a:rPr lang="en-GB" sz="2400" b="1" dirty="0"/>
                        <a:t>Data collection does not necessarily require an opt-in</a:t>
                      </a:r>
                    </a:p>
                  </a:txBody>
                  <a:tcPr>
                    <a:solidFill>
                      <a:schemeClr val="accent1">
                        <a:lumMod val="20000"/>
                        <a:lumOff val="80000"/>
                      </a:schemeClr>
                    </a:solidFill>
                  </a:tcPr>
                </a:tc>
                <a:tc>
                  <a:txBody>
                    <a:bodyPr/>
                    <a:lstStyle/>
                    <a:p>
                      <a:pPr marL="342900" indent="-342900">
                        <a:buFont typeface="Arial" panose="020B0604020202020204" pitchFamily="34" charset="0"/>
                        <a:buChar char="•"/>
                      </a:pPr>
                      <a:r>
                        <a:rPr lang="en-GB" sz="2400" b="1" baseline="0" dirty="0"/>
                        <a:t>I</a:t>
                      </a:r>
                      <a:r>
                        <a:rPr lang="en-GB" sz="2400" b="1" dirty="0"/>
                        <a:t>ndividuals must actively opt-in and there must be clear privacy notices</a:t>
                      </a:r>
                    </a:p>
                  </a:txBody>
                  <a:tcPr>
                    <a:solidFill>
                      <a:schemeClr val="accent2">
                        <a:lumMod val="20000"/>
                        <a:lumOff val="80000"/>
                      </a:schemeClr>
                    </a:solidFill>
                  </a:tcPr>
                </a:tc>
                <a:extLst>
                  <a:ext uri="{0D108BD9-81ED-4DB2-BD59-A6C34878D82A}">
                    <a16:rowId xmlns:a16="http://schemas.microsoft.com/office/drawing/2014/main" val="10003"/>
                  </a:ext>
                </a:extLst>
              </a:tr>
            </a:tbl>
          </a:graphicData>
        </a:graphic>
      </p:graphicFrame>
      <p:sp>
        <p:nvSpPr>
          <p:cNvPr id="5" name="Rectangle 4"/>
          <p:cNvSpPr/>
          <p:nvPr/>
        </p:nvSpPr>
        <p:spPr>
          <a:xfrm>
            <a:off x="4572000" y="1422400"/>
            <a:ext cx="4394200" cy="1155700"/>
          </a:xfrm>
          <a:prstGeom prst="rect">
            <a:avLst/>
          </a:pr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4572000" y="2578100"/>
            <a:ext cx="4394200" cy="1549400"/>
          </a:xfrm>
          <a:prstGeom prst="rect">
            <a:avLst/>
          </a:pr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4572000" y="4127500"/>
            <a:ext cx="4394200" cy="1168400"/>
          </a:xfrm>
          <a:prstGeom prst="rect">
            <a:avLst/>
          </a:pr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50524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43887382"/>
              </p:ext>
            </p:extLst>
          </p:nvPr>
        </p:nvGraphicFramePr>
        <p:xfrm>
          <a:off x="372139" y="324293"/>
          <a:ext cx="8335927" cy="1219200"/>
        </p:xfrm>
        <a:graphic>
          <a:graphicData uri="http://schemas.openxmlformats.org/drawingml/2006/table">
            <a:tbl>
              <a:tblPr firstRow="1" firstCol="1" bandRow="1">
                <a:tableStyleId>{5C22544A-7EE6-4342-B048-85BDC9FD1C3A}</a:tableStyleId>
              </a:tblPr>
              <a:tblGrid>
                <a:gridCol w="854652">
                  <a:extLst>
                    <a:ext uri="{9D8B030D-6E8A-4147-A177-3AD203B41FA5}">
                      <a16:colId xmlns:a16="http://schemas.microsoft.com/office/drawing/2014/main" val="20000"/>
                    </a:ext>
                  </a:extLst>
                </a:gridCol>
                <a:gridCol w="7481275">
                  <a:extLst>
                    <a:ext uri="{9D8B030D-6E8A-4147-A177-3AD203B41FA5}">
                      <a16:colId xmlns:a16="http://schemas.microsoft.com/office/drawing/2014/main" val="20001"/>
                    </a:ext>
                  </a:extLst>
                </a:gridCol>
              </a:tblGrid>
              <a:tr h="0">
                <a:tc>
                  <a:txBody>
                    <a:bodyPr/>
                    <a:lstStyle/>
                    <a:p>
                      <a:pPr algn="l">
                        <a:spcAft>
                          <a:spcPts val="0"/>
                        </a:spcAft>
                      </a:pPr>
                      <a:r>
                        <a:rPr lang="en-GB" sz="4000" b="0" u="none" strike="noStrike" dirty="0">
                          <a:solidFill>
                            <a:schemeClr val="tx2"/>
                          </a:solidFill>
                          <a:effectLst>
                            <a:outerShdw blurRad="38100" dist="38100" dir="2700000" algn="tl">
                              <a:srgbClr val="000000">
                                <a:alpha val="43137"/>
                              </a:srgbClr>
                            </a:outerShdw>
                          </a:effectLst>
                        </a:rPr>
                        <a:t>6.</a:t>
                      </a:r>
                      <a:endParaRPr lang="en-GB" sz="7200" b="0" u="sng" dirty="0">
                        <a:solidFill>
                          <a:schemeClr val="tx2"/>
                        </a:solidFill>
                        <a:effectLst>
                          <a:outerShdw blurRad="38100" dist="38100" dir="2700000" algn="tl">
                            <a:srgbClr val="000000">
                              <a:alpha val="43137"/>
                            </a:srgbClr>
                          </a:outerShdw>
                        </a:effectLst>
                        <a:latin typeface="Tahoma"/>
                        <a:ea typeface="Times New Roman"/>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spcAft>
                          <a:spcPts val="0"/>
                        </a:spcAft>
                      </a:pPr>
                      <a:r>
                        <a:rPr lang="en-GB" sz="4000" b="0" u="none" strike="noStrike" dirty="0">
                          <a:solidFill>
                            <a:schemeClr val="tx2"/>
                          </a:solidFill>
                          <a:effectLst>
                            <a:outerShdw blurRad="38100" dist="38100" dir="2700000" algn="tl">
                              <a:srgbClr val="000000">
                                <a:alpha val="43137"/>
                              </a:srgbClr>
                            </a:outerShdw>
                          </a:effectLst>
                        </a:rPr>
                        <a:t>What is the official</a:t>
                      </a:r>
                      <a:r>
                        <a:rPr lang="en-GB" sz="4000" b="0" u="none" strike="noStrike" baseline="0" dirty="0">
                          <a:solidFill>
                            <a:schemeClr val="tx2"/>
                          </a:solidFill>
                          <a:effectLst>
                            <a:outerShdw blurRad="38100" dist="38100" dir="2700000" algn="tl">
                              <a:srgbClr val="000000">
                                <a:alpha val="43137"/>
                              </a:srgbClr>
                            </a:outerShdw>
                          </a:effectLst>
                        </a:rPr>
                        <a:t> title of the</a:t>
                      </a:r>
                      <a:r>
                        <a:rPr lang="en-GB" sz="4000" b="0" u="none" strike="noStrike" dirty="0">
                          <a:solidFill>
                            <a:schemeClr val="tx2"/>
                          </a:solidFill>
                          <a:effectLst>
                            <a:outerShdw blurRad="38100" dist="38100" dir="2700000" algn="tl">
                              <a:srgbClr val="000000">
                                <a:alpha val="43137"/>
                              </a:srgbClr>
                            </a:outerShdw>
                          </a:effectLst>
                        </a:rPr>
                        <a:t> ‘Right to be forgotten’?</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p:cNvSpPr txBox="1"/>
          <p:nvPr/>
        </p:nvSpPr>
        <p:spPr>
          <a:xfrm>
            <a:off x="499730" y="2052083"/>
            <a:ext cx="8112642" cy="2554545"/>
          </a:xfrm>
          <a:prstGeom prst="rect">
            <a:avLst/>
          </a:prstGeom>
          <a:noFill/>
        </p:spPr>
        <p:txBody>
          <a:bodyPr wrap="square" rtlCol="0">
            <a:spAutoFit/>
          </a:bodyPr>
          <a:lstStyle/>
          <a:p>
            <a:pPr marL="514350" indent="-514350">
              <a:buAutoNum type="alphaUcPeriod"/>
            </a:pPr>
            <a:r>
              <a:rPr lang="en-GB" sz="3200" dirty="0">
                <a:solidFill>
                  <a:srgbClr val="000000"/>
                </a:solidFill>
                <a:effectLst>
                  <a:outerShdw blurRad="38100" dist="38100" dir="2700000" algn="tl">
                    <a:srgbClr val="000000">
                      <a:alpha val="43137"/>
                    </a:srgbClr>
                  </a:outerShdw>
                </a:effectLst>
                <a:latin typeface="+mn-lt"/>
              </a:rPr>
              <a:t>Right to eradication</a:t>
            </a:r>
          </a:p>
          <a:p>
            <a:r>
              <a:rPr lang="en-GB" sz="3200" dirty="0">
                <a:solidFill>
                  <a:srgbClr val="000000"/>
                </a:solidFill>
                <a:effectLst>
                  <a:outerShdw blurRad="38100" dist="38100" dir="2700000" algn="tl">
                    <a:srgbClr val="000000">
                      <a:alpha val="43137"/>
                    </a:srgbClr>
                  </a:outerShdw>
                </a:effectLst>
                <a:latin typeface="+mn-lt"/>
              </a:rPr>
              <a:t>B.  Right to erasure</a:t>
            </a:r>
          </a:p>
          <a:p>
            <a:r>
              <a:rPr lang="en-GB" sz="3200" dirty="0">
                <a:solidFill>
                  <a:srgbClr val="000000"/>
                </a:solidFill>
                <a:effectLst>
                  <a:outerShdw blurRad="38100" dist="38100" dir="2700000" algn="tl">
                    <a:srgbClr val="000000">
                      <a:alpha val="43137"/>
                    </a:srgbClr>
                  </a:outerShdw>
                </a:effectLst>
                <a:latin typeface="+mn-lt"/>
              </a:rPr>
              <a:t>C.  Right to extermination</a:t>
            </a:r>
          </a:p>
          <a:p>
            <a:r>
              <a:rPr lang="en-GB" sz="3200" dirty="0">
                <a:solidFill>
                  <a:srgbClr val="000000"/>
                </a:solidFill>
                <a:effectLst>
                  <a:outerShdw blurRad="38100" dist="38100" dir="2700000" algn="tl">
                    <a:srgbClr val="000000">
                      <a:alpha val="43137"/>
                    </a:srgbClr>
                  </a:outerShdw>
                </a:effectLst>
                <a:latin typeface="+mn-lt"/>
              </a:rPr>
              <a:t>D.  Right to extinction</a:t>
            </a:r>
            <a:endParaRPr lang="en-GB" sz="3200" dirty="0">
              <a:solidFill>
                <a:srgbClr val="000000"/>
              </a:solidFill>
              <a:effectLst>
                <a:outerShdw blurRad="38100" dist="38100" dir="2700000" algn="tl">
                  <a:srgbClr val="000000">
                    <a:alpha val="43137"/>
                  </a:srgbClr>
                </a:outerShdw>
              </a:effectLst>
            </a:endParaRPr>
          </a:p>
          <a:p>
            <a:endParaRPr lang="en-GB" sz="3200" dirty="0">
              <a:solidFill>
                <a:srgbClr val="00000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647911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350482642"/>
              </p:ext>
            </p:extLst>
          </p:nvPr>
        </p:nvGraphicFramePr>
        <p:xfrm>
          <a:off x="372139" y="324293"/>
          <a:ext cx="8335927" cy="2438400"/>
        </p:xfrm>
        <a:graphic>
          <a:graphicData uri="http://schemas.openxmlformats.org/drawingml/2006/table">
            <a:tbl>
              <a:tblPr firstRow="1" firstCol="1" bandRow="1">
                <a:tableStyleId>{5C22544A-7EE6-4342-B048-85BDC9FD1C3A}</a:tableStyleId>
              </a:tblPr>
              <a:tblGrid>
                <a:gridCol w="854652">
                  <a:extLst>
                    <a:ext uri="{9D8B030D-6E8A-4147-A177-3AD203B41FA5}">
                      <a16:colId xmlns:a16="http://schemas.microsoft.com/office/drawing/2014/main" val="20000"/>
                    </a:ext>
                  </a:extLst>
                </a:gridCol>
                <a:gridCol w="7481275">
                  <a:extLst>
                    <a:ext uri="{9D8B030D-6E8A-4147-A177-3AD203B41FA5}">
                      <a16:colId xmlns:a16="http://schemas.microsoft.com/office/drawing/2014/main" val="20001"/>
                    </a:ext>
                  </a:extLst>
                </a:gridCol>
              </a:tblGrid>
              <a:tr h="0">
                <a:tc>
                  <a:txBody>
                    <a:bodyPr/>
                    <a:lstStyle/>
                    <a:p>
                      <a:pPr algn="l">
                        <a:spcAft>
                          <a:spcPts val="0"/>
                        </a:spcAft>
                      </a:pPr>
                      <a:r>
                        <a:rPr lang="en-GB" sz="4000" b="0" u="none" strike="noStrike" dirty="0">
                          <a:solidFill>
                            <a:schemeClr val="tx2"/>
                          </a:solidFill>
                          <a:effectLst>
                            <a:outerShdw blurRad="38100" dist="38100" dir="2700000" algn="tl">
                              <a:srgbClr val="000000">
                                <a:alpha val="43137"/>
                              </a:srgbClr>
                            </a:outerShdw>
                          </a:effectLst>
                        </a:rPr>
                        <a:t>7.</a:t>
                      </a:r>
                      <a:endParaRPr lang="en-GB" sz="7200" b="0" u="sng" dirty="0">
                        <a:solidFill>
                          <a:schemeClr val="tx2"/>
                        </a:solidFill>
                        <a:effectLst>
                          <a:outerShdw blurRad="38100" dist="38100" dir="2700000" algn="tl">
                            <a:srgbClr val="000000">
                              <a:alpha val="43137"/>
                            </a:srgbClr>
                          </a:outerShdw>
                        </a:effectLst>
                        <a:latin typeface="Tahoma"/>
                        <a:ea typeface="Times New Roman"/>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spcAft>
                          <a:spcPts val="0"/>
                        </a:spcAft>
                      </a:pPr>
                      <a:r>
                        <a:rPr lang="en-GB" sz="4000" b="0" u="none" strike="noStrike" dirty="0">
                          <a:solidFill>
                            <a:schemeClr val="tx2"/>
                          </a:solidFill>
                          <a:effectLst>
                            <a:outerShdw blurRad="38100" dist="38100" dir="2700000" algn="tl">
                              <a:srgbClr val="000000">
                                <a:alpha val="43137"/>
                              </a:srgbClr>
                            </a:outerShdw>
                          </a:effectLst>
                        </a:rPr>
                        <a:t>What right entitles an individual to obtain and reuse their personal data for their own purposes across different services?:</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p:cNvSpPr txBox="1"/>
          <p:nvPr/>
        </p:nvSpPr>
        <p:spPr>
          <a:xfrm>
            <a:off x="499730" y="2832099"/>
            <a:ext cx="8364870" cy="2062103"/>
          </a:xfrm>
          <a:prstGeom prst="rect">
            <a:avLst/>
          </a:prstGeom>
          <a:noFill/>
        </p:spPr>
        <p:txBody>
          <a:bodyPr wrap="square" rtlCol="0">
            <a:spAutoFit/>
          </a:bodyPr>
          <a:lstStyle/>
          <a:p>
            <a:pPr marL="514350" indent="-514350">
              <a:buAutoNum type="alphaUcPeriod"/>
            </a:pPr>
            <a:r>
              <a:rPr lang="en-GB" sz="3200" dirty="0">
                <a:solidFill>
                  <a:srgbClr val="000000"/>
                </a:solidFill>
                <a:effectLst>
                  <a:outerShdw blurRad="38100" dist="38100" dir="2700000" algn="tl">
                    <a:srgbClr val="000000">
                      <a:alpha val="43137"/>
                    </a:srgbClr>
                  </a:outerShdw>
                </a:effectLst>
                <a:latin typeface="+mn-lt"/>
              </a:rPr>
              <a:t>Right of data portability</a:t>
            </a:r>
          </a:p>
          <a:p>
            <a:pPr marL="514350" indent="-514350">
              <a:buAutoNum type="alphaUcPeriod"/>
            </a:pPr>
            <a:r>
              <a:rPr lang="en-GB" sz="3200" dirty="0">
                <a:solidFill>
                  <a:srgbClr val="000000"/>
                </a:solidFill>
                <a:effectLst>
                  <a:outerShdw blurRad="38100" dist="38100" dir="2700000" algn="tl">
                    <a:srgbClr val="000000">
                      <a:alpha val="43137"/>
                    </a:srgbClr>
                  </a:outerShdw>
                </a:effectLst>
                <a:latin typeface="+mn-lt"/>
              </a:rPr>
              <a:t>Right of access</a:t>
            </a:r>
          </a:p>
          <a:p>
            <a:pPr marL="514350" indent="-514350">
              <a:buFontTx/>
              <a:buAutoNum type="alphaUcPeriod"/>
            </a:pPr>
            <a:r>
              <a:rPr lang="en-GB" sz="3200" dirty="0">
                <a:solidFill>
                  <a:srgbClr val="000000"/>
                </a:solidFill>
                <a:effectLst>
                  <a:outerShdw blurRad="38100" dist="38100" dir="2700000" algn="tl">
                    <a:srgbClr val="000000">
                      <a:alpha val="43137"/>
                    </a:srgbClr>
                  </a:outerShdw>
                </a:effectLst>
                <a:latin typeface="+mn-lt"/>
              </a:rPr>
              <a:t>Right to rectification</a:t>
            </a:r>
          </a:p>
          <a:p>
            <a:pPr marL="514350" indent="-514350">
              <a:buFontTx/>
              <a:buAutoNum type="alphaUcPeriod"/>
            </a:pPr>
            <a:r>
              <a:rPr lang="en-GB" sz="3200" dirty="0">
                <a:solidFill>
                  <a:srgbClr val="000000"/>
                </a:solidFill>
                <a:effectLst>
                  <a:outerShdw blurRad="38100" dist="38100" dir="2700000" algn="tl">
                    <a:srgbClr val="000000">
                      <a:alpha val="43137"/>
                    </a:srgbClr>
                  </a:outerShdw>
                </a:effectLst>
                <a:latin typeface="+mn-lt"/>
              </a:rPr>
              <a:t>Right to be informed</a:t>
            </a:r>
          </a:p>
        </p:txBody>
      </p:sp>
    </p:spTree>
    <p:extLst>
      <p:ext uri="{BB962C8B-B14F-4D97-AF65-F5344CB8AC3E}">
        <p14:creationId xmlns:p14="http://schemas.microsoft.com/office/powerpoint/2010/main" val="3647911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201164377"/>
              </p:ext>
            </p:extLst>
          </p:nvPr>
        </p:nvGraphicFramePr>
        <p:xfrm>
          <a:off x="95693" y="324293"/>
          <a:ext cx="8931350" cy="1219200"/>
        </p:xfrm>
        <a:graphic>
          <a:graphicData uri="http://schemas.openxmlformats.org/drawingml/2006/table">
            <a:tbl>
              <a:tblPr firstRow="1" firstCol="1" bandRow="1">
                <a:tableStyleId>{5C22544A-7EE6-4342-B048-85BDC9FD1C3A}</a:tableStyleId>
              </a:tblPr>
              <a:tblGrid>
                <a:gridCol w="915698">
                  <a:extLst>
                    <a:ext uri="{9D8B030D-6E8A-4147-A177-3AD203B41FA5}">
                      <a16:colId xmlns:a16="http://schemas.microsoft.com/office/drawing/2014/main" val="20000"/>
                    </a:ext>
                  </a:extLst>
                </a:gridCol>
                <a:gridCol w="8015652">
                  <a:extLst>
                    <a:ext uri="{9D8B030D-6E8A-4147-A177-3AD203B41FA5}">
                      <a16:colId xmlns:a16="http://schemas.microsoft.com/office/drawing/2014/main" val="20001"/>
                    </a:ext>
                  </a:extLst>
                </a:gridCol>
              </a:tblGrid>
              <a:tr h="0">
                <a:tc>
                  <a:txBody>
                    <a:bodyPr/>
                    <a:lstStyle/>
                    <a:p>
                      <a:pPr algn="l">
                        <a:spcAft>
                          <a:spcPts val="0"/>
                        </a:spcAft>
                      </a:pPr>
                      <a:r>
                        <a:rPr lang="en-GB" sz="4000" b="0" u="none" strike="noStrike" dirty="0">
                          <a:solidFill>
                            <a:schemeClr val="tx2"/>
                          </a:solidFill>
                          <a:effectLst>
                            <a:outerShdw blurRad="38100" dist="38100" dir="2700000" algn="tl">
                              <a:srgbClr val="000000">
                                <a:alpha val="43137"/>
                              </a:srgbClr>
                            </a:outerShdw>
                          </a:effectLst>
                        </a:rPr>
                        <a:t>8.</a:t>
                      </a:r>
                      <a:endParaRPr lang="en-GB" sz="7200" b="0" u="sng" dirty="0">
                        <a:solidFill>
                          <a:schemeClr val="tx2"/>
                        </a:solidFill>
                        <a:effectLst>
                          <a:outerShdw blurRad="38100" dist="38100" dir="2700000" algn="tl">
                            <a:srgbClr val="000000">
                              <a:alpha val="43137"/>
                            </a:srgbClr>
                          </a:outerShdw>
                        </a:effectLst>
                        <a:latin typeface="Tahoma"/>
                        <a:ea typeface="Times New Roman"/>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spcAft>
                          <a:spcPts val="0"/>
                        </a:spcAft>
                      </a:pPr>
                      <a:r>
                        <a:rPr lang="en-GB" sz="4000" b="0" u="none" strike="noStrike" dirty="0">
                          <a:solidFill>
                            <a:schemeClr val="tx2"/>
                          </a:solidFill>
                          <a:effectLst>
                            <a:outerShdw blurRad="38100" dist="38100" dir="2700000" algn="tl">
                              <a:srgbClr val="000000">
                                <a:alpha val="43137"/>
                              </a:srgbClr>
                            </a:outerShdw>
                          </a:effectLst>
                        </a:rPr>
                        <a:t>Individuals have the right not to be subject to a decision when …?:</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p:cNvSpPr txBox="1"/>
          <p:nvPr/>
        </p:nvSpPr>
        <p:spPr>
          <a:xfrm>
            <a:off x="410830" y="2158999"/>
            <a:ext cx="8542670" cy="3046988"/>
          </a:xfrm>
          <a:prstGeom prst="rect">
            <a:avLst/>
          </a:prstGeom>
          <a:noFill/>
        </p:spPr>
        <p:txBody>
          <a:bodyPr wrap="square" rtlCol="0">
            <a:spAutoFit/>
          </a:bodyPr>
          <a:lstStyle/>
          <a:p>
            <a:pPr marL="514350" indent="-514350">
              <a:buAutoNum type="alphaUcPeriod"/>
            </a:pPr>
            <a:r>
              <a:rPr lang="en-GB" sz="3200" dirty="0">
                <a:solidFill>
                  <a:srgbClr val="000000"/>
                </a:solidFill>
                <a:effectLst>
                  <a:outerShdw blurRad="38100" dist="38100" dir="2700000" algn="tl">
                    <a:srgbClr val="000000">
                      <a:alpha val="43137"/>
                    </a:srgbClr>
                  </a:outerShdw>
                </a:effectLst>
                <a:latin typeface="+mn-lt"/>
              </a:rPr>
              <a:t>It is necessary for entering into or performance of a contract between the organisation and the individual</a:t>
            </a:r>
          </a:p>
          <a:p>
            <a:pPr marL="514350" indent="-514350">
              <a:buAutoNum type="alphaUcPeriod"/>
            </a:pPr>
            <a:r>
              <a:rPr lang="en-GB" sz="3200" dirty="0">
                <a:solidFill>
                  <a:srgbClr val="000000"/>
                </a:solidFill>
                <a:effectLst>
                  <a:outerShdw blurRad="38100" dist="38100" dir="2700000" algn="tl">
                    <a:srgbClr val="000000">
                      <a:alpha val="43137"/>
                    </a:srgbClr>
                  </a:outerShdw>
                </a:effectLst>
                <a:latin typeface="+mn-lt"/>
              </a:rPr>
              <a:t>It is authorised by law</a:t>
            </a:r>
          </a:p>
          <a:p>
            <a:pPr marL="514350" indent="-514350">
              <a:buAutoNum type="alphaUcPeriod"/>
            </a:pPr>
            <a:r>
              <a:rPr lang="en-GB" sz="3200" dirty="0">
                <a:solidFill>
                  <a:srgbClr val="000000"/>
                </a:solidFill>
                <a:effectLst>
                  <a:outerShdw blurRad="38100" dist="38100" dir="2700000" algn="tl">
                    <a:srgbClr val="000000">
                      <a:alpha val="43137"/>
                    </a:srgbClr>
                  </a:outerShdw>
                </a:effectLst>
                <a:latin typeface="+mn-lt"/>
              </a:rPr>
              <a:t>It is based on explicit consent</a:t>
            </a:r>
          </a:p>
          <a:p>
            <a:r>
              <a:rPr lang="en-GB" sz="3200" dirty="0">
                <a:solidFill>
                  <a:srgbClr val="000000"/>
                </a:solidFill>
                <a:effectLst>
                  <a:outerShdw blurRad="38100" dist="38100" dir="2700000" algn="tl">
                    <a:srgbClr val="000000">
                      <a:alpha val="43137"/>
                    </a:srgbClr>
                  </a:outerShdw>
                </a:effectLst>
                <a:latin typeface="+mn-lt"/>
              </a:rPr>
              <a:t>D. It is based on automated processing</a:t>
            </a:r>
          </a:p>
        </p:txBody>
      </p:sp>
    </p:spTree>
    <p:extLst>
      <p:ext uri="{BB962C8B-B14F-4D97-AF65-F5344CB8AC3E}">
        <p14:creationId xmlns:p14="http://schemas.microsoft.com/office/powerpoint/2010/main" val="3647911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16083643"/>
              </p:ext>
            </p:extLst>
          </p:nvPr>
        </p:nvGraphicFramePr>
        <p:xfrm>
          <a:off x="372139" y="324293"/>
          <a:ext cx="8335927" cy="609600"/>
        </p:xfrm>
        <a:graphic>
          <a:graphicData uri="http://schemas.openxmlformats.org/drawingml/2006/table">
            <a:tbl>
              <a:tblPr firstRow="1" firstCol="1" bandRow="1">
                <a:tableStyleId>{5C22544A-7EE6-4342-B048-85BDC9FD1C3A}</a:tableStyleId>
              </a:tblPr>
              <a:tblGrid>
                <a:gridCol w="854652">
                  <a:extLst>
                    <a:ext uri="{9D8B030D-6E8A-4147-A177-3AD203B41FA5}">
                      <a16:colId xmlns:a16="http://schemas.microsoft.com/office/drawing/2014/main" val="20000"/>
                    </a:ext>
                  </a:extLst>
                </a:gridCol>
                <a:gridCol w="7481275">
                  <a:extLst>
                    <a:ext uri="{9D8B030D-6E8A-4147-A177-3AD203B41FA5}">
                      <a16:colId xmlns:a16="http://schemas.microsoft.com/office/drawing/2014/main" val="20001"/>
                    </a:ext>
                  </a:extLst>
                </a:gridCol>
              </a:tblGrid>
              <a:tr h="0">
                <a:tc>
                  <a:txBody>
                    <a:bodyPr/>
                    <a:lstStyle/>
                    <a:p>
                      <a:pPr algn="l">
                        <a:spcAft>
                          <a:spcPts val="0"/>
                        </a:spcAft>
                      </a:pPr>
                      <a:r>
                        <a:rPr lang="en-GB" sz="4000" b="0" u="none" strike="noStrike" dirty="0">
                          <a:solidFill>
                            <a:schemeClr val="tx2"/>
                          </a:solidFill>
                          <a:effectLst>
                            <a:outerShdw blurRad="38100" dist="38100" dir="2700000" algn="tl">
                              <a:srgbClr val="000000">
                                <a:alpha val="43137"/>
                              </a:srgbClr>
                            </a:outerShdw>
                          </a:effectLst>
                        </a:rPr>
                        <a:t>9.</a:t>
                      </a:r>
                      <a:endParaRPr lang="en-GB" sz="7200" b="0" u="sng" dirty="0">
                        <a:solidFill>
                          <a:schemeClr val="tx2"/>
                        </a:solidFill>
                        <a:effectLst>
                          <a:outerShdw blurRad="38100" dist="38100" dir="2700000" algn="tl">
                            <a:srgbClr val="000000">
                              <a:alpha val="43137"/>
                            </a:srgbClr>
                          </a:outerShdw>
                        </a:effectLst>
                        <a:latin typeface="Tahoma"/>
                        <a:ea typeface="Times New Roman"/>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spcAft>
                          <a:spcPts val="0"/>
                        </a:spcAft>
                      </a:pPr>
                      <a:r>
                        <a:rPr lang="en-GB" sz="4000" b="0" u="none" strike="noStrike" dirty="0">
                          <a:solidFill>
                            <a:schemeClr val="tx2"/>
                          </a:solidFill>
                          <a:effectLst>
                            <a:outerShdw blurRad="38100" dist="38100" dir="2700000" algn="tl">
                              <a:srgbClr val="000000">
                                <a:alpha val="43137"/>
                              </a:srgbClr>
                            </a:outerShdw>
                          </a:effectLst>
                        </a:rPr>
                        <a:t>What does DPIA stand</a:t>
                      </a:r>
                      <a:r>
                        <a:rPr lang="en-GB" sz="4000" b="0" u="none" strike="noStrike" baseline="0" dirty="0">
                          <a:solidFill>
                            <a:schemeClr val="tx2"/>
                          </a:solidFill>
                          <a:effectLst>
                            <a:outerShdw blurRad="38100" dist="38100" dir="2700000" algn="tl">
                              <a:srgbClr val="000000">
                                <a:alpha val="43137"/>
                              </a:srgbClr>
                            </a:outerShdw>
                          </a:effectLst>
                        </a:rPr>
                        <a:t> for?:</a:t>
                      </a:r>
                      <a:endParaRPr lang="en-GB" sz="4000" b="0" u="none" strike="noStrike" dirty="0">
                        <a:solidFill>
                          <a:schemeClr val="tx2"/>
                        </a:solidFill>
                        <a:effectLst>
                          <a:outerShdw blurRad="38100" dist="38100" dir="2700000" algn="tl">
                            <a:srgbClr val="000000">
                              <a:alpha val="43137"/>
                            </a:srgbClr>
                          </a:outerShdw>
                        </a:effectLst>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p:cNvSpPr txBox="1"/>
          <p:nvPr/>
        </p:nvSpPr>
        <p:spPr>
          <a:xfrm>
            <a:off x="499730" y="1637413"/>
            <a:ext cx="8112642" cy="2062103"/>
          </a:xfrm>
          <a:prstGeom prst="rect">
            <a:avLst/>
          </a:prstGeom>
          <a:noFill/>
        </p:spPr>
        <p:txBody>
          <a:bodyPr wrap="square" rtlCol="0">
            <a:spAutoFit/>
          </a:bodyPr>
          <a:lstStyle/>
          <a:p>
            <a:pPr marL="514350" indent="-514350">
              <a:buAutoNum type="alphaUcPeriod"/>
            </a:pPr>
            <a:r>
              <a:rPr lang="en-GB" sz="3200" dirty="0">
                <a:solidFill>
                  <a:srgbClr val="000000"/>
                </a:solidFill>
                <a:effectLst>
                  <a:outerShdw blurRad="38100" dist="38100" dir="2700000" algn="tl">
                    <a:srgbClr val="000000">
                      <a:alpha val="43137"/>
                    </a:srgbClr>
                  </a:outerShdw>
                </a:effectLst>
                <a:latin typeface="+mn-lt"/>
              </a:rPr>
              <a:t>Data Protection Implementation Assessment</a:t>
            </a:r>
          </a:p>
          <a:p>
            <a:pPr marL="514350" indent="-514350">
              <a:buAutoNum type="alphaUcPeriod"/>
            </a:pPr>
            <a:r>
              <a:rPr lang="en-GB" sz="3200" dirty="0">
                <a:solidFill>
                  <a:srgbClr val="000000"/>
                </a:solidFill>
                <a:effectLst>
                  <a:outerShdw blurRad="38100" dist="38100" dir="2700000" algn="tl">
                    <a:srgbClr val="000000">
                      <a:alpha val="43137"/>
                    </a:srgbClr>
                  </a:outerShdw>
                </a:effectLst>
                <a:latin typeface="+mn-lt"/>
              </a:rPr>
              <a:t>Data Protection Impact Assessment</a:t>
            </a:r>
          </a:p>
          <a:p>
            <a:pPr marL="514350" indent="-514350">
              <a:buAutoNum type="alphaUcPeriod"/>
            </a:pPr>
            <a:r>
              <a:rPr lang="en-GB" sz="3200" dirty="0">
                <a:solidFill>
                  <a:srgbClr val="000000"/>
                </a:solidFill>
                <a:effectLst>
                  <a:outerShdw blurRad="38100" dist="38100" dir="2700000" algn="tl">
                    <a:srgbClr val="000000">
                      <a:alpha val="43137"/>
                    </a:srgbClr>
                  </a:outerShdw>
                </a:effectLst>
                <a:latin typeface="+mn-lt"/>
              </a:rPr>
              <a:t>Data Protection Implications Assessment</a:t>
            </a:r>
          </a:p>
          <a:p>
            <a:pPr marL="514350" indent="-514350">
              <a:buAutoNum type="alphaUcPeriod"/>
            </a:pPr>
            <a:r>
              <a:rPr lang="en-GB" sz="3200" dirty="0">
                <a:solidFill>
                  <a:srgbClr val="000000"/>
                </a:solidFill>
                <a:effectLst>
                  <a:outerShdw blurRad="38100" dist="38100" dir="2700000" algn="tl">
                    <a:srgbClr val="000000">
                      <a:alpha val="43137"/>
                    </a:srgbClr>
                  </a:outerShdw>
                </a:effectLst>
                <a:latin typeface="+mn-lt"/>
              </a:rPr>
              <a:t>Data Protection Imperfection Assessment</a:t>
            </a:r>
          </a:p>
        </p:txBody>
      </p:sp>
    </p:spTree>
    <p:extLst>
      <p:ext uri="{BB962C8B-B14F-4D97-AF65-F5344CB8AC3E}">
        <p14:creationId xmlns:p14="http://schemas.microsoft.com/office/powerpoint/2010/main" val="1194579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312981693"/>
              </p:ext>
            </p:extLst>
          </p:nvPr>
        </p:nvGraphicFramePr>
        <p:xfrm>
          <a:off x="372139" y="324293"/>
          <a:ext cx="8335927" cy="1828800"/>
        </p:xfrm>
        <a:graphic>
          <a:graphicData uri="http://schemas.openxmlformats.org/drawingml/2006/table">
            <a:tbl>
              <a:tblPr firstRow="1" firstCol="1" bandRow="1">
                <a:tableStyleId>{5C22544A-7EE6-4342-B048-85BDC9FD1C3A}</a:tableStyleId>
              </a:tblPr>
              <a:tblGrid>
                <a:gridCol w="854652">
                  <a:extLst>
                    <a:ext uri="{9D8B030D-6E8A-4147-A177-3AD203B41FA5}">
                      <a16:colId xmlns:a16="http://schemas.microsoft.com/office/drawing/2014/main" val="20000"/>
                    </a:ext>
                  </a:extLst>
                </a:gridCol>
                <a:gridCol w="7481275">
                  <a:extLst>
                    <a:ext uri="{9D8B030D-6E8A-4147-A177-3AD203B41FA5}">
                      <a16:colId xmlns:a16="http://schemas.microsoft.com/office/drawing/2014/main" val="20001"/>
                    </a:ext>
                  </a:extLst>
                </a:gridCol>
              </a:tblGrid>
              <a:tr h="0">
                <a:tc>
                  <a:txBody>
                    <a:bodyPr/>
                    <a:lstStyle/>
                    <a:p>
                      <a:pPr algn="l">
                        <a:spcAft>
                          <a:spcPts val="0"/>
                        </a:spcAft>
                      </a:pPr>
                      <a:r>
                        <a:rPr lang="en-GB" sz="4000" b="0" u="none" strike="noStrike" dirty="0">
                          <a:solidFill>
                            <a:schemeClr val="tx2"/>
                          </a:solidFill>
                          <a:effectLst>
                            <a:outerShdw blurRad="38100" dist="38100" dir="2700000" algn="tl">
                              <a:srgbClr val="000000">
                                <a:alpha val="43137"/>
                              </a:srgbClr>
                            </a:outerShdw>
                          </a:effectLst>
                        </a:rPr>
                        <a:t>10.</a:t>
                      </a:r>
                      <a:endParaRPr lang="en-GB" sz="7200" b="0" u="sng" dirty="0">
                        <a:solidFill>
                          <a:schemeClr val="tx2"/>
                        </a:solidFill>
                        <a:effectLst>
                          <a:outerShdw blurRad="38100" dist="38100" dir="2700000" algn="tl">
                            <a:srgbClr val="000000">
                              <a:alpha val="43137"/>
                            </a:srgbClr>
                          </a:outerShdw>
                        </a:effectLst>
                        <a:latin typeface="Tahoma"/>
                        <a:ea typeface="Times New Roman"/>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spcAft>
                          <a:spcPts val="0"/>
                        </a:spcAft>
                      </a:pPr>
                      <a:r>
                        <a:rPr lang="en-GB" sz="4000" b="0" u="none" strike="noStrike" dirty="0">
                          <a:solidFill>
                            <a:schemeClr val="tx2"/>
                          </a:solidFill>
                          <a:effectLst>
                            <a:outerShdw blurRad="38100" dist="38100" dir="2700000" algn="tl">
                              <a:srgbClr val="000000">
                                <a:alpha val="43137"/>
                              </a:srgbClr>
                            </a:outerShdw>
                          </a:effectLst>
                        </a:rPr>
                        <a:t>Under GDPR within</a:t>
                      </a:r>
                      <a:r>
                        <a:rPr lang="en-GB" sz="4000" b="0" u="none" strike="noStrike" baseline="0" dirty="0">
                          <a:solidFill>
                            <a:schemeClr val="tx2"/>
                          </a:solidFill>
                          <a:effectLst>
                            <a:outerShdw blurRad="38100" dist="38100" dir="2700000" algn="tl">
                              <a:srgbClr val="000000">
                                <a:alpha val="43137"/>
                              </a:srgbClr>
                            </a:outerShdw>
                          </a:effectLst>
                        </a:rPr>
                        <a:t> how many hours does a notifiable breach have to be reported to ICO?</a:t>
                      </a:r>
                      <a:r>
                        <a:rPr lang="en-GB" sz="4000" b="0" u="none" strike="noStrike" dirty="0">
                          <a:solidFill>
                            <a:schemeClr val="tx2"/>
                          </a:solidFill>
                          <a:effectLst>
                            <a:outerShdw blurRad="38100" dist="38100" dir="2700000" algn="tl">
                              <a:srgbClr val="000000">
                                <a:alpha val="43137"/>
                              </a:srgbClr>
                            </a:outerShdw>
                          </a:effectLst>
                        </a:rPr>
                        <a:t>:</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p:cNvSpPr txBox="1"/>
          <p:nvPr/>
        </p:nvSpPr>
        <p:spPr>
          <a:xfrm>
            <a:off x="499730" y="2630671"/>
            <a:ext cx="8112642" cy="2554545"/>
          </a:xfrm>
          <a:prstGeom prst="rect">
            <a:avLst/>
          </a:prstGeom>
          <a:noFill/>
        </p:spPr>
        <p:txBody>
          <a:bodyPr wrap="square" rtlCol="0">
            <a:spAutoFit/>
          </a:bodyPr>
          <a:lstStyle/>
          <a:p>
            <a:pPr marL="514350" indent="-514350">
              <a:buAutoNum type="alphaUcPeriod"/>
            </a:pPr>
            <a:r>
              <a:rPr lang="en-GB" sz="3200" dirty="0">
                <a:solidFill>
                  <a:srgbClr val="000000"/>
                </a:solidFill>
                <a:effectLst>
                  <a:outerShdw blurRad="38100" dist="38100" dir="2700000" algn="tl">
                    <a:srgbClr val="000000">
                      <a:alpha val="43137"/>
                    </a:srgbClr>
                  </a:outerShdw>
                </a:effectLst>
                <a:latin typeface="+mn-lt"/>
              </a:rPr>
              <a:t>24</a:t>
            </a:r>
          </a:p>
          <a:p>
            <a:pPr marL="514350" indent="-514350">
              <a:buAutoNum type="alphaUcPeriod"/>
            </a:pPr>
            <a:r>
              <a:rPr lang="en-GB" sz="3200" dirty="0">
                <a:solidFill>
                  <a:srgbClr val="000000"/>
                </a:solidFill>
                <a:effectLst>
                  <a:outerShdw blurRad="38100" dist="38100" dir="2700000" algn="tl">
                    <a:srgbClr val="000000">
                      <a:alpha val="43137"/>
                    </a:srgbClr>
                  </a:outerShdw>
                </a:effectLst>
                <a:latin typeface="+mn-lt"/>
              </a:rPr>
              <a:t>48</a:t>
            </a:r>
          </a:p>
          <a:p>
            <a:pPr marL="514350" indent="-514350">
              <a:buAutoNum type="alphaUcPeriod"/>
            </a:pPr>
            <a:r>
              <a:rPr lang="en-GB" sz="3200" dirty="0">
                <a:solidFill>
                  <a:srgbClr val="000000"/>
                </a:solidFill>
                <a:effectLst>
                  <a:outerShdw blurRad="38100" dist="38100" dir="2700000" algn="tl">
                    <a:srgbClr val="000000">
                      <a:alpha val="43137"/>
                    </a:srgbClr>
                  </a:outerShdw>
                </a:effectLst>
                <a:latin typeface="+mn-lt"/>
              </a:rPr>
              <a:t>72</a:t>
            </a:r>
          </a:p>
          <a:p>
            <a:pPr marL="514350" indent="-514350">
              <a:buAutoNum type="alphaUcPeriod"/>
            </a:pPr>
            <a:r>
              <a:rPr lang="en-GB" sz="3200" dirty="0">
                <a:solidFill>
                  <a:srgbClr val="000000"/>
                </a:solidFill>
                <a:effectLst>
                  <a:outerShdw blurRad="38100" dist="38100" dir="2700000" algn="tl">
                    <a:srgbClr val="000000">
                      <a:alpha val="43137"/>
                    </a:srgbClr>
                  </a:outerShdw>
                </a:effectLst>
                <a:latin typeface="+mn-lt"/>
              </a:rPr>
              <a:t>96</a:t>
            </a:r>
          </a:p>
          <a:p>
            <a:endParaRPr lang="en-GB" sz="3200" dirty="0">
              <a:solidFill>
                <a:srgbClr val="00000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647911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Point Star 2"/>
          <p:cNvSpPr/>
          <p:nvPr/>
        </p:nvSpPr>
        <p:spPr>
          <a:xfrm>
            <a:off x="818707" y="393405"/>
            <a:ext cx="7262037" cy="5858539"/>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rgbClr val="FF0000"/>
                </a:solidFill>
                <a:effectLst>
                  <a:outerShdw blurRad="38100" dist="38100" dir="2700000" algn="tl">
                    <a:srgbClr val="000000">
                      <a:alpha val="43137"/>
                    </a:srgbClr>
                  </a:outerShdw>
                </a:effectLst>
              </a:rPr>
              <a:t>Answers</a:t>
            </a:r>
          </a:p>
          <a:p>
            <a:pPr algn="ctr"/>
            <a:endParaRPr lang="en-GB"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3138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style.rotation</p:attrName>
                                        </p:attrNameLst>
                                      </p:cBhvr>
                                      <p:tavLst>
                                        <p:tav tm="0">
                                          <p:val>
                                            <p:fltVal val="720"/>
                                          </p:val>
                                        </p:tav>
                                        <p:tav tm="100000">
                                          <p:val>
                                            <p:fltVal val="0"/>
                                          </p:val>
                                        </p:tav>
                                      </p:tavLst>
                                    </p:anim>
                                    <p:anim calcmode="lin" valueType="num">
                                      <p:cBhvr>
                                        <p:cTn id="9" dur="2000" fill="hold"/>
                                        <p:tgtEl>
                                          <p:spTgt spid="3"/>
                                        </p:tgtEl>
                                        <p:attrNameLst>
                                          <p:attrName>ppt_h</p:attrName>
                                        </p:attrNameLst>
                                      </p:cBhvr>
                                      <p:tavLst>
                                        <p:tav tm="0">
                                          <p:val>
                                            <p:fltVal val="0"/>
                                          </p:val>
                                        </p:tav>
                                        <p:tav tm="100000">
                                          <p:val>
                                            <p:strVal val="#ppt_h"/>
                                          </p:val>
                                        </p:tav>
                                      </p:tavLst>
                                    </p:anim>
                                    <p:anim calcmode="lin" valueType="num">
                                      <p:cBhvr>
                                        <p:cTn id="10" dur="2000" fill="hold"/>
                                        <p:tgtEl>
                                          <p:spTgt spid="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25523951"/>
              </p:ext>
            </p:extLst>
          </p:nvPr>
        </p:nvGraphicFramePr>
        <p:xfrm>
          <a:off x="552893" y="630223"/>
          <a:ext cx="7144171" cy="609600"/>
        </p:xfrm>
        <a:graphic>
          <a:graphicData uri="http://schemas.openxmlformats.org/drawingml/2006/table">
            <a:tbl>
              <a:tblPr firstRow="1" firstCol="1" bandRow="1">
                <a:tableStyleId>{5C22544A-7EE6-4342-B048-85BDC9FD1C3A}</a:tableStyleId>
              </a:tblPr>
              <a:tblGrid>
                <a:gridCol w="732466">
                  <a:extLst>
                    <a:ext uri="{9D8B030D-6E8A-4147-A177-3AD203B41FA5}">
                      <a16:colId xmlns:a16="http://schemas.microsoft.com/office/drawing/2014/main" val="20000"/>
                    </a:ext>
                  </a:extLst>
                </a:gridCol>
                <a:gridCol w="6411705">
                  <a:extLst>
                    <a:ext uri="{9D8B030D-6E8A-4147-A177-3AD203B41FA5}">
                      <a16:colId xmlns:a16="http://schemas.microsoft.com/office/drawing/2014/main" val="20001"/>
                    </a:ext>
                  </a:extLst>
                </a:gridCol>
              </a:tblGrid>
              <a:tr h="0">
                <a:tc>
                  <a:txBody>
                    <a:bodyPr/>
                    <a:lstStyle/>
                    <a:p>
                      <a:pPr algn="l">
                        <a:spcAft>
                          <a:spcPts val="0"/>
                        </a:spcAft>
                      </a:pPr>
                      <a:r>
                        <a:rPr lang="en-GB" sz="4000" b="0" u="none" strike="noStrike" dirty="0">
                          <a:solidFill>
                            <a:schemeClr val="tx2"/>
                          </a:solidFill>
                          <a:effectLst>
                            <a:outerShdw blurRad="38100" dist="38100" dir="2700000" algn="tl">
                              <a:srgbClr val="000000">
                                <a:alpha val="43137"/>
                              </a:srgbClr>
                            </a:outerShdw>
                          </a:effectLst>
                        </a:rPr>
                        <a:t>1.</a:t>
                      </a:r>
                      <a:endParaRPr lang="en-GB" sz="7200" b="0" u="sng" dirty="0">
                        <a:solidFill>
                          <a:schemeClr val="tx2"/>
                        </a:solidFill>
                        <a:effectLst>
                          <a:outerShdw blurRad="38100" dist="38100" dir="2700000" algn="tl">
                            <a:srgbClr val="000000">
                              <a:alpha val="43137"/>
                            </a:srgbClr>
                          </a:outerShdw>
                        </a:effectLst>
                        <a:latin typeface="Tahoma"/>
                        <a:ea typeface="Times New Roman"/>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spcAft>
                          <a:spcPts val="0"/>
                        </a:spcAft>
                      </a:pPr>
                      <a:r>
                        <a:rPr lang="en-GB" sz="4000" b="0" u="none" strike="noStrike" dirty="0">
                          <a:solidFill>
                            <a:schemeClr val="tx2"/>
                          </a:solidFill>
                          <a:effectLst>
                            <a:outerShdw blurRad="38100" dist="38100" dir="2700000" algn="tl">
                              <a:srgbClr val="000000">
                                <a:alpha val="43137"/>
                              </a:srgbClr>
                            </a:outerShdw>
                          </a:effectLst>
                        </a:rPr>
                        <a:t>The</a:t>
                      </a:r>
                      <a:r>
                        <a:rPr lang="en-GB" sz="4000" b="0" u="none" strike="noStrike" baseline="0" dirty="0">
                          <a:solidFill>
                            <a:schemeClr val="tx2"/>
                          </a:solidFill>
                          <a:effectLst>
                            <a:outerShdw blurRad="38100" dist="38100" dir="2700000" algn="tl">
                              <a:srgbClr val="000000">
                                <a:alpha val="43137"/>
                              </a:srgbClr>
                            </a:outerShdw>
                          </a:effectLst>
                        </a:rPr>
                        <a:t> initials</a:t>
                      </a:r>
                      <a:r>
                        <a:rPr lang="en-GB" sz="4000" b="0" u="none" strike="noStrike" dirty="0">
                          <a:solidFill>
                            <a:schemeClr val="tx2"/>
                          </a:solidFill>
                          <a:effectLst>
                            <a:outerShdw blurRad="38100" dist="38100" dir="2700000" algn="tl">
                              <a:srgbClr val="000000">
                                <a:alpha val="43137"/>
                              </a:srgbClr>
                            </a:outerShdw>
                          </a:effectLst>
                        </a:rPr>
                        <a:t> ‘GDPR’ stand for:</a:t>
                      </a:r>
                      <a:endParaRPr lang="en-GB" sz="7200" b="0" u="sng" dirty="0">
                        <a:solidFill>
                          <a:schemeClr val="tx2"/>
                        </a:solidFill>
                        <a:effectLst>
                          <a:outerShdw blurRad="38100" dist="38100" dir="2700000" algn="tl">
                            <a:srgbClr val="000000">
                              <a:alpha val="43137"/>
                            </a:srgbClr>
                          </a:outerShdw>
                        </a:effectLst>
                        <a:latin typeface="Tahoma"/>
                        <a:ea typeface="Times New Roman"/>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p:cNvSpPr txBox="1"/>
          <p:nvPr/>
        </p:nvSpPr>
        <p:spPr>
          <a:xfrm>
            <a:off x="499730" y="1903227"/>
            <a:ext cx="8112642" cy="2554545"/>
          </a:xfrm>
          <a:prstGeom prst="rect">
            <a:avLst/>
          </a:prstGeom>
          <a:noFill/>
        </p:spPr>
        <p:txBody>
          <a:bodyPr wrap="square" rtlCol="0">
            <a:spAutoFit/>
          </a:bodyPr>
          <a:lstStyle/>
          <a:p>
            <a:r>
              <a:rPr lang="en-GB" sz="3200" dirty="0">
                <a:solidFill>
                  <a:srgbClr val="000000"/>
                </a:solidFill>
                <a:latin typeface="+mn-lt"/>
              </a:rPr>
              <a:t>A. General Data Protection Regime</a:t>
            </a:r>
          </a:p>
          <a:p>
            <a:r>
              <a:rPr lang="en-GB" sz="3200" dirty="0">
                <a:solidFill>
                  <a:srgbClr val="000000"/>
                </a:solidFill>
                <a:latin typeface="+mn-lt"/>
              </a:rPr>
              <a:t>B. General Data Protection Rules</a:t>
            </a:r>
          </a:p>
          <a:p>
            <a:r>
              <a:rPr lang="en-GB" sz="3200" b="1" dirty="0">
                <a:solidFill>
                  <a:srgbClr val="000000"/>
                </a:solidFill>
                <a:effectLst>
                  <a:outerShdw blurRad="38100" dist="38100" dir="2700000" algn="tl">
                    <a:srgbClr val="000000">
                      <a:alpha val="43137"/>
                    </a:srgbClr>
                  </a:outerShdw>
                </a:effectLst>
                <a:latin typeface="+mn-lt"/>
              </a:rPr>
              <a:t>C. General Data Protection Regulation</a:t>
            </a:r>
          </a:p>
          <a:p>
            <a:r>
              <a:rPr lang="en-GB" sz="3200" dirty="0">
                <a:solidFill>
                  <a:srgbClr val="000000"/>
                </a:solidFill>
                <a:latin typeface="+mn-lt"/>
              </a:rPr>
              <a:t>D. General Data Protection Requirements</a:t>
            </a:r>
          </a:p>
          <a:p>
            <a:endParaRPr lang="en-GB" sz="3200" dirty="0">
              <a:solidFill>
                <a:srgbClr val="00000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99878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557578828"/>
              </p:ext>
            </p:extLst>
          </p:nvPr>
        </p:nvGraphicFramePr>
        <p:xfrm>
          <a:off x="372139" y="324293"/>
          <a:ext cx="8335927" cy="609600"/>
        </p:xfrm>
        <a:graphic>
          <a:graphicData uri="http://schemas.openxmlformats.org/drawingml/2006/table">
            <a:tbl>
              <a:tblPr firstRow="1" firstCol="1" bandRow="1">
                <a:tableStyleId>{5C22544A-7EE6-4342-B048-85BDC9FD1C3A}</a:tableStyleId>
              </a:tblPr>
              <a:tblGrid>
                <a:gridCol w="854652">
                  <a:extLst>
                    <a:ext uri="{9D8B030D-6E8A-4147-A177-3AD203B41FA5}">
                      <a16:colId xmlns:a16="http://schemas.microsoft.com/office/drawing/2014/main" val="20000"/>
                    </a:ext>
                  </a:extLst>
                </a:gridCol>
                <a:gridCol w="7481275">
                  <a:extLst>
                    <a:ext uri="{9D8B030D-6E8A-4147-A177-3AD203B41FA5}">
                      <a16:colId xmlns:a16="http://schemas.microsoft.com/office/drawing/2014/main" val="20001"/>
                    </a:ext>
                  </a:extLst>
                </a:gridCol>
              </a:tblGrid>
              <a:tr h="0">
                <a:tc>
                  <a:txBody>
                    <a:bodyPr/>
                    <a:lstStyle/>
                    <a:p>
                      <a:pPr algn="l">
                        <a:spcAft>
                          <a:spcPts val="0"/>
                        </a:spcAft>
                      </a:pPr>
                      <a:r>
                        <a:rPr lang="en-GB" sz="4000" b="0" u="none" strike="noStrike" dirty="0">
                          <a:solidFill>
                            <a:schemeClr val="tx2"/>
                          </a:solidFill>
                          <a:effectLst>
                            <a:outerShdw blurRad="38100" dist="38100" dir="2700000" algn="tl">
                              <a:srgbClr val="000000">
                                <a:alpha val="43137"/>
                              </a:srgbClr>
                            </a:outerShdw>
                          </a:effectLst>
                        </a:rPr>
                        <a:t>2.</a:t>
                      </a:r>
                      <a:endParaRPr lang="en-GB" sz="7200" b="0" u="sng" dirty="0">
                        <a:solidFill>
                          <a:schemeClr val="tx2"/>
                        </a:solidFill>
                        <a:effectLst>
                          <a:outerShdw blurRad="38100" dist="38100" dir="2700000" algn="tl">
                            <a:srgbClr val="000000">
                              <a:alpha val="43137"/>
                            </a:srgbClr>
                          </a:outerShdw>
                        </a:effectLst>
                        <a:latin typeface="Tahoma"/>
                        <a:ea typeface="Times New Roman"/>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spcAft>
                          <a:spcPts val="0"/>
                        </a:spcAft>
                      </a:pPr>
                      <a:r>
                        <a:rPr lang="en-GB" sz="4000" b="0" u="none" strike="noStrike" dirty="0">
                          <a:solidFill>
                            <a:schemeClr val="tx2"/>
                          </a:solidFill>
                          <a:effectLst>
                            <a:outerShdw blurRad="38100" dist="38100" dir="2700000" algn="tl">
                              <a:srgbClr val="000000">
                                <a:alpha val="43137"/>
                              </a:srgbClr>
                            </a:outerShdw>
                          </a:effectLst>
                        </a:rPr>
                        <a:t>When does GDPR come into force?:</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p:cNvSpPr txBox="1"/>
          <p:nvPr/>
        </p:nvSpPr>
        <p:spPr>
          <a:xfrm>
            <a:off x="499730" y="1892299"/>
            <a:ext cx="8112642" cy="2554545"/>
          </a:xfrm>
          <a:prstGeom prst="rect">
            <a:avLst/>
          </a:prstGeom>
          <a:noFill/>
        </p:spPr>
        <p:txBody>
          <a:bodyPr wrap="square" rtlCol="0">
            <a:spAutoFit/>
          </a:bodyPr>
          <a:lstStyle/>
          <a:p>
            <a:r>
              <a:rPr lang="en-GB" sz="3200" dirty="0">
                <a:latin typeface="+mn-lt"/>
              </a:rPr>
              <a:t>A. 23 February2018</a:t>
            </a:r>
          </a:p>
          <a:p>
            <a:r>
              <a:rPr lang="en-GB" sz="3200" dirty="0">
                <a:latin typeface="+mn-lt"/>
              </a:rPr>
              <a:t>B. 1 April 2018</a:t>
            </a:r>
          </a:p>
          <a:p>
            <a:r>
              <a:rPr lang="en-GB" sz="3200" b="1" dirty="0">
                <a:effectLst>
                  <a:outerShdw blurRad="38100" dist="38100" dir="2700000" algn="tl">
                    <a:srgbClr val="000000">
                      <a:alpha val="43137"/>
                    </a:srgbClr>
                  </a:outerShdw>
                </a:effectLst>
                <a:latin typeface="+mn-lt"/>
              </a:rPr>
              <a:t>C. 25 May 2018</a:t>
            </a:r>
          </a:p>
          <a:p>
            <a:r>
              <a:rPr lang="en-GB" sz="3200" dirty="0">
                <a:latin typeface="+mn-lt"/>
              </a:rPr>
              <a:t>D. 25 December 2018</a:t>
            </a:r>
          </a:p>
          <a:p>
            <a:endParaRPr lang="en-GB" sz="3200" dirty="0">
              <a:solidFill>
                <a:srgbClr val="00000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1510233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966248428"/>
              </p:ext>
            </p:extLst>
          </p:nvPr>
        </p:nvGraphicFramePr>
        <p:xfrm>
          <a:off x="95692" y="648587"/>
          <a:ext cx="9137207" cy="1219200"/>
        </p:xfrm>
        <a:graphic>
          <a:graphicData uri="http://schemas.openxmlformats.org/drawingml/2006/table">
            <a:tbl>
              <a:tblPr firstRow="1" firstCol="1" bandRow="1">
                <a:tableStyleId>{5C22544A-7EE6-4342-B048-85BDC9FD1C3A}</a:tableStyleId>
              </a:tblPr>
              <a:tblGrid>
                <a:gridCol w="936804">
                  <a:extLst>
                    <a:ext uri="{9D8B030D-6E8A-4147-A177-3AD203B41FA5}">
                      <a16:colId xmlns:a16="http://schemas.microsoft.com/office/drawing/2014/main" val="20000"/>
                    </a:ext>
                  </a:extLst>
                </a:gridCol>
                <a:gridCol w="8200403">
                  <a:extLst>
                    <a:ext uri="{9D8B030D-6E8A-4147-A177-3AD203B41FA5}">
                      <a16:colId xmlns:a16="http://schemas.microsoft.com/office/drawing/2014/main" val="20001"/>
                    </a:ext>
                  </a:extLst>
                </a:gridCol>
              </a:tblGrid>
              <a:tr h="808074">
                <a:tc>
                  <a:txBody>
                    <a:bodyPr/>
                    <a:lstStyle/>
                    <a:p>
                      <a:pPr algn="l">
                        <a:spcAft>
                          <a:spcPts val="0"/>
                        </a:spcAft>
                      </a:pPr>
                      <a:r>
                        <a:rPr lang="en-GB" sz="4000" b="0" u="none" strike="noStrike" dirty="0">
                          <a:solidFill>
                            <a:schemeClr val="tx2"/>
                          </a:solidFill>
                          <a:effectLst>
                            <a:outerShdw blurRad="38100" dist="38100" dir="2700000" algn="tl">
                              <a:srgbClr val="000000">
                                <a:alpha val="43137"/>
                              </a:srgbClr>
                            </a:outerShdw>
                          </a:effectLst>
                        </a:rPr>
                        <a:t>3.</a:t>
                      </a:r>
                      <a:endParaRPr lang="en-GB" sz="7200" b="0" u="sng" dirty="0">
                        <a:solidFill>
                          <a:schemeClr val="tx2"/>
                        </a:solidFill>
                        <a:effectLst>
                          <a:outerShdw blurRad="38100" dist="38100" dir="2700000" algn="tl">
                            <a:srgbClr val="000000">
                              <a:alpha val="43137"/>
                            </a:srgbClr>
                          </a:outerShdw>
                        </a:effectLst>
                        <a:latin typeface="Tahoma"/>
                        <a:ea typeface="Times New Roman"/>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spcAft>
                          <a:spcPts val="0"/>
                        </a:spcAft>
                      </a:pPr>
                      <a:r>
                        <a:rPr lang="en-GB" sz="4000" b="0" u="none" strike="noStrike" dirty="0">
                          <a:solidFill>
                            <a:schemeClr val="tx2"/>
                          </a:solidFill>
                          <a:effectLst>
                            <a:outerShdw blurRad="38100" dist="38100" dir="2700000" algn="tl">
                              <a:srgbClr val="000000">
                                <a:alpha val="43137"/>
                              </a:srgbClr>
                            </a:outerShdw>
                          </a:effectLst>
                        </a:rPr>
                        <a:t>What penalty can GDPR non-compliance result in?:</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p:cNvSpPr txBox="1"/>
          <p:nvPr/>
        </p:nvSpPr>
        <p:spPr>
          <a:xfrm>
            <a:off x="203200" y="2252034"/>
            <a:ext cx="8940800" cy="3539430"/>
          </a:xfrm>
          <a:prstGeom prst="rect">
            <a:avLst/>
          </a:prstGeom>
          <a:noFill/>
        </p:spPr>
        <p:txBody>
          <a:bodyPr wrap="square" rtlCol="0">
            <a:spAutoFit/>
          </a:bodyPr>
          <a:lstStyle/>
          <a:p>
            <a:pPr marL="514350" indent="-514350">
              <a:buAutoNum type="alphaUcPeriod"/>
            </a:pPr>
            <a:r>
              <a:rPr lang="en-GB" sz="3200" dirty="0">
                <a:solidFill>
                  <a:srgbClr val="000000"/>
                </a:solidFill>
                <a:latin typeface="+mn-lt"/>
              </a:rPr>
              <a:t>Fine up to £500,000 or 4% of annual turnover</a:t>
            </a:r>
          </a:p>
          <a:p>
            <a:pPr marL="514350" indent="-514350">
              <a:buAutoNum type="alphaUcPeriod"/>
            </a:pPr>
            <a:r>
              <a:rPr lang="en-GB" sz="3200" dirty="0">
                <a:solidFill>
                  <a:srgbClr val="000000"/>
                </a:solidFill>
                <a:latin typeface="+mn-lt"/>
              </a:rPr>
              <a:t>Fine up to £10 million or 4% of annual turnover</a:t>
            </a:r>
          </a:p>
          <a:p>
            <a:pPr marL="514350" indent="-514350">
              <a:buAutoNum type="alphaUcPeriod"/>
            </a:pPr>
            <a:r>
              <a:rPr lang="en-GB" sz="3200" b="1" dirty="0">
                <a:solidFill>
                  <a:srgbClr val="000000"/>
                </a:solidFill>
                <a:effectLst>
                  <a:outerShdw blurRad="38100" dist="38100" dir="2700000" algn="tl">
                    <a:srgbClr val="000000">
                      <a:alpha val="43137"/>
                    </a:srgbClr>
                  </a:outerShdw>
                </a:effectLst>
                <a:latin typeface="+mn-lt"/>
              </a:rPr>
              <a:t>Fine up to £17 million or 4% of annual turnover</a:t>
            </a:r>
          </a:p>
          <a:p>
            <a:pPr marL="514350" indent="-514350">
              <a:buAutoNum type="alphaUcPeriod" startAt="4"/>
            </a:pPr>
            <a:r>
              <a:rPr lang="en-GB" sz="3200" dirty="0">
                <a:solidFill>
                  <a:srgbClr val="000000"/>
                </a:solidFill>
                <a:latin typeface="+mn-lt"/>
              </a:rPr>
              <a:t>Fine up to €500,000 or 4% of annual turnover</a:t>
            </a:r>
          </a:p>
          <a:p>
            <a:pPr marL="514350" indent="-514350">
              <a:buAutoNum type="alphaUcPeriod" startAt="4"/>
            </a:pPr>
            <a:endParaRPr lang="en-GB" sz="3200" dirty="0">
              <a:solidFill>
                <a:srgbClr val="000000"/>
              </a:solidFill>
              <a:effectLst>
                <a:outerShdw blurRad="38100" dist="38100" dir="2700000" algn="tl">
                  <a:srgbClr val="000000">
                    <a:alpha val="43137"/>
                  </a:srgbClr>
                </a:outerShdw>
              </a:effectLst>
              <a:latin typeface="+mn-lt"/>
            </a:endParaRPr>
          </a:p>
          <a:p>
            <a:endParaRPr lang="en-GB" sz="3200" dirty="0">
              <a:solidFill>
                <a:srgbClr val="000000"/>
              </a:solidFill>
              <a:effectLst>
                <a:outerShdw blurRad="38100" dist="38100" dir="2700000" algn="tl">
                  <a:srgbClr val="000000">
                    <a:alpha val="43137"/>
                  </a:srgbClr>
                </a:outerShdw>
              </a:effectLst>
              <a:latin typeface="+mn-lt"/>
            </a:endParaRPr>
          </a:p>
          <a:p>
            <a:endParaRPr lang="en-GB" sz="3200" dirty="0">
              <a:solidFill>
                <a:srgbClr val="00000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728620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952229502"/>
              </p:ext>
            </p:extLst>
          </p:nvPr>
        </p:nvGraphicFramePr>
        <p:xfrm>
          <a:off x="372139" y="324293"/>
          <a:ext cx="8335927" cy="1219200"/>
        </p:xfrm>
        <a:graphic>
          <a:graphicData uri="http://schemas.openxmlformats.org/drawingml/2006/table">
            <a:tbl>
              <a:tblPr firstRow="1" firstCol="1" bandRow="1">
                <a:tableStyleId>{5C22544A-7EE6-4342-B048-85BDC9FD1C3A}</a:tableStyleId>
              </a:tblPr>
              <a:tblGrid>
                <a:gridCol w="854652">
                  <a:extLst>
                    <a:ext uri="{9D8B030D-6E8A-4147-A177-3AD203B41FA5}">
                      <a16:colId xmlns:a16="http://schemas.microsoft.com/office/drawing/2014/main" val="20000"/>
                    </a:ext>
                  </a:extLst>
                </a:gridCol>
                <a:gridCol w="7481275">
                  <a:extLst>
                    <a:ext uri="{9D8B030D-6E8A-4147-A177-3AD203B41FA5}">
                      <a16:colId xmlns:a16="http://schemas.microsoft.com/office/drawing/2014/main" val="20001"/>
                    </a:ext>
                  </a:extLst>
                </a:gridCol>
              </a:tblGrid>
              <a:tr h="0">
                <a:tc>
                  <a:txBody>
                    <a:bodyPr/>
                    <a:lstStyle/>
                    <a:p>
                      <a:pPr algn="l">
                        <a:spcAft>
                          <a:spcPts val="0"/>
                        </a:spcAft>
                      </a:pPr>
                      <a:r>
                        <a:rPr lang="en-GB" sz="4000" b="0" u="none" strike="noStrike" dirty="0">
                          <a:solidFill>
                            <a:schemeClr val="tx2"/>
                          </a:solidFill>
                          <a:effectLst>
                            <a:outerShdw blurRad="38100" dist="38100" dir="2700000" algn="tl">
                              <a:srgbClr val="000000">
                                <a:alpha val="43137"/>
                              </a:srgbClr>
                            </a:outerShdw>
                          </a:effectLst>
                        </a:rPr>
                        <a:t>4.</a:t>
                      </a:r>
                      <a:endParaRPr lang="en-GB" sz="7200" b="0" u="sng" dirty="0">
                        <a:solidFill>
                          <a:schemeClr val="tx2"/>
                        </a:solidFill>
                        <a:effectLst>
                          <a:outerShdw blurRad="38100" dist="38100" dir="2700000" algn="tl">
                            <a:srgbClr val="000000">
                              <a:alpha val="43137"/>
                            </a:srgbClr>
                          </a:outerShdw>
                        </a:effectLst>
                        <a:latin typeface="Tahoma"/>
                        <a:ea typeface="Times New Roman"/>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spcAft>
                          <a:spcPts val="0"/>
                        </a:spcAft>
                      </a:pPr>
                      <a:r>
                        <a:rPr lang="en-GB" sz="4000" b="0" u="none" strike="noStrike" dirty="0">
                          <a:solidFill>
                            <a:schemeClr val="tx2"/>
                          </a:solidFill>
                          <a:effectLst>
                            <a:outerShdw blurRad="38100" dist="38100" dir="2700000" algn="tl">
                              <a:srgbClr val="000000">
                                <a:alpha val="43137"/>
                              </a:srgbClr>
                            </a:outerShdw>
                          </a:effectLst>
                        </a:rPr>
                        <a:t>How many GDPR Principles are there?:</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p:cNvSpPr txBox="1"/>
          <p:nvPr/>
        </p:nvSpPr>
        <p:spPr>
          <a:xfrm>
            <a:off x="499730" y="1976951"/>
            <a:ext cx="8112642" cy="2554545"/>
          </a:xfrm>
          <a:prstGeom prst="rect">
            <a:avLst/>
          </a:prstGeom>
          <a:noFill/>
        </p:spPr>
        <p:txBody>
          <a:bodyPr wrap="square" rtlCol="0">
            <a:spAutoFit/>
          </a:bodyPr>
          <a:lstStyle/>
          <a:p>
            <a:pPr marL="514350" indent="-514350">
              <a:buAutoNum type="alphaUcPeriod"/>
            </a:pPr>
            <a:r>
              <a:rPr lang="en-GB" sz="3200" b="1" dirty="0">
                <a:effectLst>
                  <a:outerShdw blurRad="38100" dist="38100" dir="2700000" algn="tl">
                    <a:srgbClr val="000000">
                      <a:alpha val="43137"/>
                    </a:srgbClr>
                  </a:outerShdw>
                </a:effectLst>
                <a:latin typeface="+mn-lt"/>
              </a:rPr>
              <a:t>6</a:t>
            </a:r>
          </a:p>
          <a:p>
            <a:pPr marL="514350" indent="-514350">
              <a:buAutoNum type="alphaUcPeriod"/>
            </a:pPr>
            <a:r>
              <a:rPr lang="en-GB" sz="3200" dirty="0">
                <a:latin typeface="+mn-lt"/>
              </a:rPr>
              <a:t>8</a:t>
            </a:r>
          </a:p>
          <a:p>
            <a:pPr marL="514350" indent="-514350">
              <a:buAutoNum type="alphaUcPeriod"/>
            </a:pPr>
            <a:r>
              <a:rPr lang="en-GB" sz="3200" dirty="0">
                <a:latin typeface="+mn-lt"/>
              </a:rPr>
              <a:t>11</a:t>
            </a:r>
          </a:p>
          <a:p>
            <a:pPr marL="514350" indent="-514350">
              <a:buAutoNum type="alphaUcPeriod"/>
            </a:pPr>
            <a:r>
              <a:rPr lang="en-GB" sz="3200" dirty="0">
                <a:latin typeface="+mn-lt"/>
              </a:rPr>
              <a:t>12</a:t>
            </a:r>
          </a:p>
          <a:p>
            <a:endParaRPr lang="en-GB" sz="3200" dirty="0">
              <a:solidFill>
                <a:srgbClr val="00000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23221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0" y="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altLang="en-US" dirty="0">
                <a:solidFill>
                  <a:schemeClr val="accent1"/>
                </a:solidFill>
                <a:effectLst>
                  <a:outerShdw blurRad="38100" dist="38100" dir="2700000" algn="tl">
                    <a:srgbClr val="000000">
                      <a:alpha val="43137"/>
                    </a:srgbClr>
                  </a:outerShdw>
                </a:effectLst>
              </a:rPr>
              <a:t>DPA v. GDPR </a:t>
            </a:r>
          </a:p>
        </p:txBody>
      </p:sp>
      <p:graphicFrame>
        <p:nvGraphicFramePr>
          <p:cNvPr id="4" name="Table 3"/>
          <p:cNvGraphicFramePr>
            <a:graphicFrameLocks noGrp="1"/>
          </p:cNvGraphicFramePr>
          <p:nvPr>
            <p:extLst>
              <p:ext uri="{D42A27DB-BD31-4B8C-83A1-F6EECF244321}">
                <p14:modId xmlns:p14="http://schemas.microsoft.com/office/powerpoint/2010/main" val="1974648478"/>
              </p:ext>
            </p:extLst>
          </p:nvPr>
        </p:nvGraphicFramePr>
        <p:xfrm>
          <a:off x="165100" y="1270000"/>
          <a:ext cx="8813800" cy="4206240"/>
        </p:xfrm>
        <a:graphic>
          <a:graphicData uri="http://schemas.openxmlformats.org/drawingml/2006/table">
            <a:tbl>
              <a:tblPr firstRow="1" bandRow="1">
                <a:tableStyleId>{5C22544A-7EE6-4342-B048-85BDC9FD1C3A}</a:tableStyleId>
              </a:tblPr>
              <a:tblGrid>
                <a:gridCol w="4406900">
                  <a:extLst>
                    <a:ext uri="{9D8B030D-6E8A-4147-A177-3AD203B41FA5}">
                      <a16:colId xmlns:a16="http://schemas.microsoft.com/office/drawing/2014/main" val="20000"/>
                    </a:ext>
                  </a:extLst>
                </a:gridCol>
                <a:gridCol w="4406900">
                  <a:extLst>
                    <a:ext uri="{9D8B030D-6E8A-4147-A177-3AD203B41FA5}">
                      <a16:colId xmlns:a16="http://schemas.microsoft.com/office/drawing/2014/main" val="20001"/>
                    </a:ext>
                  </a:extLst>
                </a:gridCol>
              </a:tblGrid>
              <a:tr h="370840">
                <a:tc>
                  <a:txBody>
                    <a:bodyPr/>
                    <a:lstStyle/>
                    <a:p>
                      <a:pPr algn="ctr"/>
                      <a:r>
                        <a:rPr lang="en-GB" sz="2400" dirty="0"/>
                        <a:t>DPA</a:t>
                      </a:r>
                    </a:p>
                  </a:txBody>
                  <a:tcPr/>
                </a:tc>
                <a:tc>
                  <a:txBody>
                    <a:bodyPr/>
                    <a:lstStyle/>
                    <a:p>
                      <a:pPr algn="ctr"/>
                      <a:r>
                        <a:rPr lang="en-GB" sz="2400" dirty="0"/>
                        <a:t>GDPR</a:t>
                      </a:r>
                    </a:p>
                  </a:txBody>
                  <a:tcPr>
                    <a:solidFill>
                      <a:schemeClr val="accent2"/>
                    </a:solidFill>
                  </a:tcPr>
                </a:tc>
                <a:extLst>
                  <a:ext uri="{0D108BD9-81ED-4DB2-BD59-A6C34878D82A}">
                    <a16:rowId xmlns:a16="http://schemas.microsoft.com/office/drawing/2014/main" val="10000"/>
                  </a:ext>
                </a:extLst>
              </a:tr>
              <a:tr h="370840">
                <a:tc>
                  <a:txBody>
                    <a:bodyPr/>
                    <a:lstStyle/>
                    <a:p>
                      <a:pPr marL="342900" indent="-342900">
                        <a:buFont typeface="Arial" panose="020B0604020202020204" pitchFamily="34" charset="0"/>
                        <a:buChar char="•"/>
                      </a:pPr>
                      <a:r>
                        <a:rPr lang="en-GB" sz="2400" b="1" dirty="0"/>
                        <a:t>Data</a:t>
                      </a:r>
                      <a:r>
                        <a:rPr lang="en-GB" sz="2400" b="1" baseline="0" dirty="0"/>
                        <a:t> portability encouraged but not a right</a:t>
                      </a:r>
                      <a:endParaRPr lang="en-GB" sz="2400" b="1" dirty="0"/>
                    </a:p>
                  </a:txBody>
                  <a:tcPr>
                    <a:solidFill>
                      <a:schemeClr val="accent1">
                        <a:lumMod val="20000"/>
                        <a:lumOff val="80000"/>
                      </a:schemeClr>
                    </a:solidFill>
                  </a:tcPr>
                </a:tc>
                <a:tc>
                  <a:txBody>
                    <a:bodyPr/>
                    <a:lstStyle/>
                    <a:p>
                      <a:pPr marL="342900" indent="-342900">
                        <a:buFont typeface="Arial" panose="020B0604020202020204" pitchFamily="34" charset="0"/>
                        <a:buChar char="•"/>
                      </a:pPr>
                      <a:r>
                        <a:rPr lang="en-GB" sz="2400" b="1" dirty="0"/>
                        <a:t>Right to data portability allowing individuals to obtain and reuse their personal data for their own purposes across different services - moving, copying or transferring personal data easily from one IT environment to another in a safe and secure way, without hindrance to usability</a:t>
                      </a:r>
                    </a:p>
                  </a:txBody>
                  <a:tcP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
        <p:nvSpPr>
          <p:cNvPr id="5" name="Rectangle 4"/>
          <p:cNvSpPr/>
          <p:nvPr/>
        </p:nvSpPr>
        <p:spPr>
          <a:xfrm>
            <a:off x="4572000" y="1701800"/>
            <a:ext cx="4394200" cy="3759200"/>
          </a:xfrm>
          <a:prstGeom prst="rect">
            <a:avLst/>
          </a:pr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0524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431638065"/>
              </p:ext>
            </p:extLst>
          </p:nvPr>
        </p:nvGraphicFramePr>
        <p:xfrm>
          <a:off x="372139" y="324293"/>
          <a:ext cx="8335927" cy="1219200"/>
        </p:xfrm>
        <a:graphic>
          <a:graphicData uri="http://schemas.openxmlformats.org/drawingml/2006/table">
            <a:tbl>
              <a:tblPr firstRow="1" firstCol="1" bandRow="1">
                <a:tableStyleId>{5C22544A-7EE6-4342-B048-85BDC9FD1C3A}</a:tableStyleId>
              </a:tblPr>
              <a:tblGrid>
                <a:gridCol w="854652">
                  <a:extLst>
                    <a:ext uri="{9D8B030D-6E8A-4147-A177-3AD203B41FA5}">
                      <a16:colId xmlns:a16="http://schemas.microsoft.com/office/drawing/2014/main" val="20000"/>
                    </a:ext>
                  </a:extLst>
                </a:gridCol>
                <a:gridCol w="7481275">
                  <a:extLst>
                    <a:ext uri="{9D8B030D-6E8A-4147-A177-3AD203B41FA5}">
                      <a16:colId xmlns:a16="http://schemas.microsoft.com/office/drawing/2014/main" val="20001"/>
                    </a:ext>
                  </a:extLst>
                </a:gridCol>
              </a:tblGrid>
              <a:tr h="0">
                <a:tc>
                  <a:txBody>
                    <a:bodyPr/>
                    <a:lstStyle/>
                    <a:p>
                      <a:pPr algn="l">
                        <a:spcAft>
                          <a:spcPts val="0"/>
                        </a:spcAft>
                      </a:pPr>
                      <a:r>
                        <a:rPr lang="en-GB" sz="4000" b="0" u="none" strike="noStrike" dirty="0">
                          <a:solidFill>
                            <a:schemeClr val="tx2"/>
                          </a:solidFill>
                          <a:effectLst>
                            <a:outerShdw blurRad="38100" dist="38100" dir="2700000" algn="tl">
                              <a:srgbClr val="000000">
                                <a:alpha val="43137"/>
                              </a:srgbClr>
                            </a:outerShdw>
                          </a:effectLst>
                        </a:rPr>
                        <a:t>5.</a:t>
                      </a:r>
                      <a:endParaRPr lang="en-GB" sz="7200" b="0" u="sng" dirty="0">
                        <a:solidFill>
                          <a:schemeClr val="tx2"/>
                        </a:solidFill>
                        <a:effectLst>
                          <a:outerShdw blurRad="38100" dist="38100" dir="2700000" algn="tl">
                            <a:srgbClr val="000000">
                              <a:alpha val="43137"/>
                            </a:srgbClr>
                          </a:outerShdw>
                        </a:effectLst>
                        <a:latin typeface="Tahoma"/>
                        <a:ea typeface="Times New Roman"/>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spcAft>
                          <a:spcPts val="0"/>
                        </a:spcAft>
                      </a:pPr>
                      <a:r>
                        <a:rPr lang="en-GB" sz="4000" b="0" u="none" strike="noStrike" dirty="0">
                          <a:solidFill>
                            <a:schemeClr val="tx2"/>
                          </a:solidFill>
                          <a:effectLst>
                            <a:outerShdw blurRad="38100" dist="38100" dir="2700000" algn="tl">
                              <a:srgbClr val="000000">
                                <a:alpha val="43137"/>
                              </a:srgbClr>
                            </a:outerShdw>
                          </a:effectLst>
                        </a:rPr>
                        <a:t>Which of the following is a legal basis for processing data?:</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p:cNvSpPr txBox="1"/>
          <p:nvPr/>
        </p:nvSpPr>
        <p:spPr>
          <a:xfrm>
            <a:off x="499730" y="2151726"/>
            <a:ext cx="8537944" cy="3477875"/>
          </a:xfrm>
          <a:prstGeom prst="rect">
            <a:avLst/>
          </a:prstGeom>
          <a:noFill/>
        </p:spPr>
        <p:txBody>
          <a:bodyPr wrap="square" rtlCol="0">
            <a:spAutoFit/>
          </a:bodyPr>
          <a:lstStyle/>
          <a:p>
            <a:r>
              <a:rPr lang="en-GB" sz="3200" dirty="0">
                <a:latin typeface="+mn-lt"/>
              </a:rPr>
              <a:t>A. Consent</a:t>
            </a:r>
          </a:p>
          <a:p>
            <a:r>
              <a:rPr lang="en-GB" sz="3200" dirty="0">
                <a:latin typeface="+mn-lt"/>
              </a:rPr>
              <a:t>B. Compliance with a legal obligation</a:t>
            </a:r>
          </a:p>
          <a:p>
            <a:r>
              <a:rPr lang="en-GB" sz="3200" dirty="0">
                <a:latin typeface="+mn-lt"/>
              </a:rPr>
              <a:t>C. Performance of a contract with the individual </a:t>
            </a:r>
          </a:p>
          <a:p>
            <a:r>
              <a:rPr lang="en-GB" sz="3200" b="1" dirty="0">
                <a:effectLst>
                  <a:outerShdw blurRad="38100" dist="38100" dir="2700000" algn="tl">
                    <a:srgbClr val="000000">
                      <a:alpha val="43137"/>
                    </a:srgbClr>
                  </a:outerShdw>
                </a:effectLst>
                <a:latin typeface="+mn-lt"/>
              </a:rPr>
              <a:t>D. All of the above</a:t>
            </a:r>
          </a:p>
          <a:p>
            <a:endParaRPr lang="en-GB" sz="6000" b="1" u="sng" dirty="0">
              <a:solidFill>
                <a:srgbClr val="000000"/>
              </a:solidFill>
              <a:effectLst>
                <a:outerShdw blurRad="38100" dist="38100" dir="2700000" algn="tl">
                  <a:srgbClr val="000000">
                    <a:alpha val="43137"/>
                  </a:srgbClr>
                </a:outerShdw>
              </a:effectLst>
              <a:latin typeface="+mn-lt"/>
              <a:ea typeface="Times New Roman"/>
            </a:endParaRPr>
          </a:p>
          <a:p>
            <a:endParaRPr lang="en-GB" sz="3200" dirty="0">
              <a:solidFill>
                <a:srgbClr val="00000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09455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872465442"/>
              </p:ext>
            </p:extLst>
          </p:nvPr>
        </p:nvGraphicFramePr>
        <p:xfrm>
          <a:off x="388087" y="336993"/>
          <a:ext cx="8335927" cy="1219200"/>
        </p:xfrm>
        <a:graphic>
          <a:graphicData uri="http://schemas.openxmlformats.org/drawingml/2006/table">
            <a:tbl>
              <a:tblPr firstRow="1" firstCol="1" bandRow="1">
                <a:tableStyleId>{5C22544A-7EE6-4342-B048-85BDC9FD1C3A}</a:tableStyleId>
              </a:tblPr>
              <a:tblGrid>
                <a:gridCol w="854652">
                  <a:extLst>
                    <a:ext uri="{9D8B030D-6E8A-4147-A177-3AD203B41FA5}">
                      <a16:colId xmlns:a16="http://schemas.microsoft.com/office/drawing/2014/main" val="20000"/>
                    </a:ext>
                  </a:extLst>
                </a:gridCol>
                <a:gridCol w="7481275">
                  <a:extLst>
                    <a:ext uri="{9D8B030D-6E8A-4147-A177-3AD203B41FA5}">
                      <a16:colId xmlns:a16="http://schemas.microsoft.com/office/drawing/2014/main" val="20001"/>
                    </a:ext>
                  </a:extLst>
                </a:gridCol>
              </a:tblGrid>
              <a:tr h="0">
                <a:tc>
                  <a:txBody>
                    <a:bodyPr/>
                    <a:lstStyle/>
                    <a:p>
                      <a:pPr algn="l">
                        <a:spcAft>
                          <a:spcPts val="0"/>
                        </a:spcAft>
                      </a:pPr>
                      <a:r>
                        <a:rPr lang="en-GB" sz="4000" b="0" u="none" strike="noStrike" dirty="0">
                          <a:solidFill>
                            <a:schemeClr val="tx2"/>
                          </a:solidFill>
                          <a:effectLst>
                            <a:outerShdw blurRad="38100" dist="38100" dir="2700000" algn="tl">
                              <a:srgbClr val="000000">
                                <a:alpha val="43137"/>
                              </a:srgbClr>
                            </a:outerShdw>
                          </a:effectLst>
                        </a:rPr>
                        <a:t>6.</a:t>
                      </a:r>
                      <a:endParaRPr lang="en-GB" sz="7200" b="0" u="sng" dirty="0">
                        <a:solidFill>
                          <a:schemeClr val="tx2"/>
                        </a:solidFill>
                        <a:effectLst>
                          <a:outerShdw blurRad="38100" dist="38100" dir="2700000" algn="tl">
                            <a:srgbClr val="000000">
                              <a:alpha val="43137"/>
                            </a:srgbClr>
                          </a:outerShdw>
                        </a:effectLst>
                        <a:latin typeface="Tahoma"/>
                        <a:ea typeface="Times New Roman"/>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spcAft>
                          <a:spcPts val="0"/>
                        </a:spcAft>
                      </a:pPr>
                      <a:r>
                        <a:rPr lang="en-GB" sz="4000" b="0" u="none" strike="noStrike" dirty="0">
                          <a:solidFill>
                            <a:schemeClr val="tx2"/>
                          </a:solidFill>
                          <a:effectLst>
                            <a:outerShdw blurRad="38100" dist="38100" dir="2700000" algn="tl">
                              <a:srgbClr val="000000">
                                <a:alpha val="43137"/>
                              </a:srgbClr>
                            </a:outerShdw>
                          </a:effectLst>
                        </a:rPr>
                        <a:t>What is the official title of the ‘Right to be forgotten’?</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p:cNvSpPr txBox="1"/>
          <p:nvPr/>
        </p:nvSpPr>
        <p:spPr>
          <a:xfrm>
            <a:off x="499730" y="2052083"/>
            <a:ext cx="8112642" cy="2554545"/>
          </a:xfrm>
          <a:prstGeom prst="rect">
            <a:avLst/>
          </a:prstGeom>
          <a:noFill/>
        </p:spPr>
        <p:txBody>
          <a:bodyPr wrap="square" rtlCol="0">
            <a:spAutoFit/>
          </a:bodyPr>
          <a:lstStyle/>
          <a:p>
            <a:pPr marL="514350" indent="-514350">
              <a:buAutoNum type="alphaUcPeriod"/>
            </a:pPr>
            <a:r>
              <a:rPr lang="en-GB" sz="3200" dirty="0">
                <a:solidFill>
                  <a:srgbClr val="000000"/>
                </a:solidFill>
                <a:latin typeface="+mn-lt"/>
              </a:rPr>
              <a:t>Right to eradication</a:t>
            </a:r>
          </a:p>
          <a:p>
            <a:pPr marL="514350" indent="-514350">
              <a:buAutoNum type="alphaUcPeriod"/>
            </a:pPr>
            <a:r>
              <a:rPr lang="en-GB" sz="3200" b="1" dirty="0">
                <a:solidFill>
                  <a:srgbClr val="000000"/>
                </a:solidFill>
                <a:effectLst>
                  <a:outerShdw blurRad="38100" dist="38100" dir="2700000" algn="tl">
                    <a:srgbClr val="000000">
                      <a:alpha val="43137"/>
                    </a:srgbClr>
                  </a:outerShdw>
                </a:effectLst>
                <a:latin typeface="+mn-lt"/>
              </a:rPr>
              <a:t>Right to erasure</a:t>
            </a:r>
          </a:p>
          <a:p>
            <a:pPr marL="514350" indent="-514350">
              <a:buAutoNum type="alphaUcPeriod"/>
            </a:pPr>
            <a:r>
              <a:rPr lang="en-GB" sz="3200" dirty="0">
                <a:solidFill>
                  <a:srgbClr val="000000"/>
                </a:solidFill>
                <a:latin typeface="+mn-lt"/>
              </a:rPr>
              <a:t>Right to extermination</a:t>
            </a:r>
          </a:p>
          <a:p>
            <a:pPr marL="514350" indent="-514350">
              <a:buAutoNum type="alphaUcPeriod"/>
            </a:pPr>
            <a:r>
              <a:rPr lang="en-GB" sz="3200" dirty="0">
                <a:solidFill>
                  <a:srgbClr val="000000"/>
                </a:solidFill>
                <a:latin typeface="+mn-lt"/>
              </a:rPr>
              <a:t>Right to extinction</a:t>
            </a:r>
          </a:p>
          <a:p>
            <a:endParaRPr lang="en-GB" sz="3200" dirty="0">
              <a:solidFill>
                <a:srgbClr val="00000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190674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588423820"/>
              </p:ext>
            </p:extLst>
          </p:nvPr>
        </p:nvGraphicFramePr>
        <p:xfrm>
          <a:off x="372139" y="324293"/>
          <a:ext cx="8335927" cy="2438400"/>
        </p:xfrm>
        <a:graphic>
          <a:graphicData uri="http://schemas.openxmlformats.org/drawingml/2006/table">
            <a:tbl>
              <a:tblPr firstRow="1" firstCol="1" bandRow="1">
                <a:tableStyleId>{5C22544A-7EE6-4342-B048-85BDC9FD1C3A}</a:tableStyleId>
              </a:tblPr>
              <a:tblGrid>
                <a:gridCol w="854652">
                  <a:extLst>
                    <a:ext uri="{9D8B030D-6E8A-4147-A177-3AD203B41FA5}">
                      <a16:colId xmlns:a16="http://schemas.microsoft.com/office/drawing/2014/main" val="20000"/>
                    </a:ext>
                  </a:extLst>
                </a:gridCol>
                <a:gridCol w="7481275">
                  <a:extLst>
                    <a:ext uri="{9D8B030D-6E8A-4147-A177-3AD203B41FA5}">
                      <a16:colId xmlns:a16="http://schemas.microsoft.com/office/drawing/2014/main" val="20001"/>
                    </a:ext>
                  </a:extLst>
                </a:gridCol>
              </a:tblGrid>
              <a:tr h="0">
                <a:tc>
                  <a:txBody>
                    <a:bodyPr/>
                    <a:lstStyle/>
                    <a:p>
                      <a:pPr algn="l">
                        <a:spcAft>
                          <a:spcPts val="0"/>
                        </a:spcAft>
                      </a:pPr>
                      <a:r>
                        <a:rPr lang="en-GB" sz="4000" b="0" u="none" strike="noStrike" dirty="0">
                          <a:solidFill>
                            <a:schemeClr val="tx2"/>
                          </a:solidFill>
                          <a:effectLst>
                            <a:outerShdw blurRad="38100" dist="38100" dir="2700000" algn="tl">
                              <a:srgbClr val="000000">
                                <a:alpha val="43137"/>
                              </a:srgbClr>
                            </a:outerShdw>
                          </a:effectLst>
                        </a:rPr>
                        <a:t>7.</a:t>
                      </a:r>
                      <a:endParaRPr lang="en-GB" sz="7200" b="0" u="sng" dirty="0">
                        <a:solidFill>
                          <a:schemeClr val="tx2"/>
                        </a:solidFill>
                        <a:effectLst>
                          <a:outerShdw blurRad="38100" dist="38100" dir="2700000" algn="tl">
                            <a:srgbClr val="000000">
                              <a:alpha val="43137"/>
                            </a:srgbClr>
                          </a:outerShdw>
                        </a:effectLst>
                        <a:latin typeface="Tahoma"/>
                        <a:ea typeface="Times New Roman"/>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spcAft>
                          <a:spcPts val="0"/>
                        </a:spcAft>
                      </a:pPr>
                      <a:r>
                        <a:rPr lang="en-GB" sz="4000" b="0" u="none" strike="noStrike" dirty="0">
                          <a:solidFill>
                            <a:schemeClr val="tx2"/>
                          </a:solidFill>
                          <a:effectLst>
                            <a:outerShdw blurRad="38100" dist="38100" dir="2700000" algn="tl">
                              <a:srgbClr val="000000">
                                <a:alpha val="43137"/>
                              </a:srgbClr>
                            </a:outerShdw>
                          </a:effectLst>
                        </a:rPr>
                        <a:t>What right entitles an individual to obtain and reuse their personal data for their own purposes across different services?:</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p:cNvSpPr txBox="1"/>
          <p:nvPr/>
        </p:nvSpPr>
        <p:spPr>
          <a:xfrm>
            <a:off x="499730" y="2959099"/>
            <a:ext cx="8364870" cy="2062103"/>
          </a:xfrm>
          <a:prstGeom prst="rect">
            <a:avLst/>
          </a:prstGeom>
          <a:noFill/>
        </p:spPr>
        <p:txBody>
          <a:bodyPr wrap="square" rtlCol="0">
            <a:spAutoFit/>
          </a:bodyPr>
          <a:lstStyle/>
          <a:p>
            <a:pPr marL="514350" indent="-514350">
              <a:buAutoNum type="alphaUcPeriod"/>
            </a:pPr>
            <a:r>
              <a:rPr lang="en-GB" sz="3200" b="1" dirty="0">
                <a:effectLst>
                  <a:outerShdw blurRad="38100" dist="38100" dir="2700000" algn="tl">
                    <a:srgbClr val="000000">
                      <a:alpha val="43137"/>
                    </a:srgbClr>
                  </a:outerShdw>
                </a:effectLst>
                <a:latin typeface="+mn-lt"/>
              </a:rPr>
              <a:t>Right of data portability</a:t>
            </a:r>
          </a:p>
          <a:p>
            <a:pPr marL="514350" indent="-514350">
              <a:buAutoNum type="alphaUcPeriod"/>
            </a:pPr>
            <a:r>
              <a:rPr lang="en-GB" sz="3200" dirty="0">
                <a:latin typeface="+mn-lt"/>
              </a:rPr>
              <a:t>Right </a:t>
            </a:r>
            <a:r>
              <a:rPr lang="en-GB" sz="3200">
                <a:latin typeface="+mn-lt"/>
              </a:rPr>
              <a:t>of access</a:t>
            </a:r>
            <a:endParaRPr lang="en-GB" sz="3200" dirty="0">
              <a:latin typeface="+mn-lt"/>
            </a:endParaRPr>
          </a:p>
          <a:p>
            <a:pPr marL="514350" indent="-514350">
              <a:buAutoNum type="alphaUcPeriod"/>
            </a:pPr>
            <a:r>
              <a:rPr lang="en-GB" sz="3200" dirty="0">
                <a:latin typeface="+mn-lt"/>
              </a:rPr>
              <a:t>Right to rectification</a:t>
            </a:r>
          </a:p>
          <a:p>
            <a:pPr marL="514350" indent="-514350">
              <a:buAutoNum type="alphaUcPeriod"/>
            </a:pPr>
            <a:r>
              <a:rPr lang="en-GB" sz="3200" dirty="0">
                <a:latin typeface="+mn-lt"/>
              </a:rPr>
              <a:t>Right to be informed</a:t>
            </a:r>
          </a:p>
        </p:txBody>
      </p:sp>
    </p:spTree>
    <p:extLst>
      <p:ext uri="{BB962C8B-B14F-4D97-AF65-F5344CB8AC3E}">
        <p14:creationId xmlns:p14="http://schemas.microsoft.com/office/powerpoint/2010/main" val="108119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714329764"/>
              </p:ext>
            </p:extLst>
          </p:nvPr>
        </p:nvGraphicFramePr>
        <p:xfrm>
          <a:off x="95693" y="324293"/>
          <a:ext cx="8931350" cy="1219200"/>
        </p:xfrm>
        <a:graphic>
          <a:graphicData uri="http://schemas.openxmlformats.org/drawingml/2006/table">
            <a:tbl>
              <a:tblPr firstRow="1" firstCol="1" bandRow="1">
                <a:tableStyleId>{5C22544A-7EE6-4342-B048-85BDC9FD1C3A}</a:tableStyleId>
              </a:tblPr>
              <a:tblGrid>
                <a:gridCol w="915698">
                  <a:extLst>
                    <a:ext uri="{9D8B030D-6E8A-4147-A177-3AD203B41FA5}">
                      <a16:colId xmlns:a16="http://schemas.microsoft.com/office/drawing/2014/main" val="20000"/>
                    </a:ext>
                  </a:extLst>
                </a:gridCol>
                <a:gridCol w="8015652">
                  <a:extLst>
                    <a:ext uri="{9D8B030D-6E8A-4147-A177-3AD203B41FA5}">
                      <a16:colId xmlns:a16="http://schemas.microsoft.com/office/drawing/2014/main" val="20001"/>
                    </a:ext>
                  </a:extLst>
                </a:gridCol>
              </a:tblGrid>
              <a:tr h="0">
                <a:tc>
                  <a:txBody>
                    <a:bodyPr/>
                    <a:lstStyle/>
                    <a:p>
                      <a:pPr algn="l">
                        <a:spcAft>
                          <a:spcPts val="0"/>
                        </a:spcAft>
                      </a:pPr>
                      <a:r>
                        <a:rPr lang="en-GB" sz="4000" b="0" u="none" strike="noStrike" dirty="0">
                          <a:solidFill>
                            <a:schemeClr val="tx2"/>
                          </a:solidFill>
                          <a:effectLst>
                            <a:outerShdw blurRad="38100" dist="38100" dir="2700000" algn="tl">
                              <a:srgbClr val="000000">
                                <a:alpha val="43137"/>
                              </a:srgbClr>
                            </a:outerShdw>
                          </a:effectLst>
                        </a:rPr>
                        <a:t>8.</a:t>
                      </a:r>
                      <a:endParaRPr lang="en-GB" sz="7200" b="0" u="sng" dirty="0">
                        <a:solidFill>
                          <a:schemeClr val="tx2"/>
                        </a:solidFill>
                        <a:effectLst>
                          <a:outerShdw blurRad="38100" dist="38100" dir="2700000" algn="tl">
                            <a:srgbClr val="000000">
                              <a:alpha val="43137"/>
                            </a:srgbClr>
                          </a:outerShdw>
                        </a:effectLst>
                        <a:latin typeface="Tahoma"/>
                        <a:ea typeface="Times New Roman"/>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spcAft>
                          <a:spcPts val="0"/>
                        </a:spcAft>
                      </a:pPr>
                      <a:r>
                        <a:rPr lang="en-GB" sz="4000" b="0" u="none" strike="noStrike" dirty="0">
                          <a:solidFill>
                            <a:schemeClr val="tx2"/>
                          </a:solidFill>
                          <a:effectLst>
                            <a:outerShdw blurRad="38100" dist="38100" dir="2700000" algn="tl">
                              <a:srgbClr val="000000">
                                <a:alpha val="43137"/>
                              </a:srgbClr>
                            </a:outerShdw>
                          </a:effectLst>
                        </a:rPr>
                        <a:t>Individuals have the right not to be subject to a decision when …?:</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p:cNvSpPr txBox="1"/>
          <p:nvPr/>
        </p:nvSpPr>
        <p:spPr>
          <a:xfrm>
            <a:off x="254000" y="2298699"/>
            <a:ext cx="8623300" cy="3539430"/>
          </a:xfrm>
          <a:prstGeom prst="rect">
            <a:avLst/>
          </a:prstGeom>
          <a:noFill/>
        </p:spPr>
        <p:txBody>
          <a:bodyPr wrap="square" rtlCol="0">
            <a:spAutoFit/>
          </a:bodyPr>
          <a:lstStyle/>
          <a:p>
            <a:r>
              <a:rPr lang="en-GB" sz="3200" dirty="0">
                <a:latin typeface="+mn-lt"/>
              </a:rPr>
              <a:t>A. It is necessary for entering into or performance of a contract between the organisation and the individual</a:t>
            </a:r>
          </a:p>
          <a:p>
            <a:r>
              <a:rPr lang="en-GB" sz="3200" dirty="0">
                <a:latin typeface="+mn-lt"/>
              </a:rPr>
              <a:t>B. It is authorised by law</a:t>
            </a:r>
          </a:p>
          <a:p>
            <a:r>
              <a:rPr lang="en-GB" sz="3200" dirty="0">
                <a:latin typeface="+mn-lt"/>
              </a:rPr>
              <a:t>C. It is based on explicit consent</a:t>
            </a:r>
          </a:p>
          <a:p>
            <a:r>
              <a:rPr lang="en-GB" sz="3200" b="1" dirty="0">
                <a:effectLst>
                  <a:outerShdw blurRad="38100" dist="38100" dir="2700000" algn="tl">
                    <a:srgbClr val="000000">
                      <a:alpha val="43137"/>
                    </a:srgbClr>
                  </a:outerShdw>
                </a:effectLst>
                <a:latin typeface="+mn-lt"/>
              </a:rPr>
              <a:t>D. It is based on automated processing</a:t>
            </a:r>
          </a:p>
          <a:p>
            <a:endParaRPr lang="en-GB" sz="3200" dirty="0">
              <a:solidFill>
                <a:srgbClr val="00000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23981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310483595"/>
              </p:ext>
            </p:extLst>
          </p:nvPr>
        </p:nvGraphicFramePr>
        <p:xfrm>
          <a:off x="372139" y="324293"/>
          <a:ext cx="8335927" cy="609600"/>
        </p:xfrm>
        <a:graphic>
          <a:graphicData uri="http://schemas.openxmlformats.org/drawingml/2006/table">
            <a:tbl>
              <a:tblPr firstRow="1" firstCol="1" bandRow="1">
                <a:tableStyleId>{5C22544A-7EE6-4342-B048-85BDC9FD1C3A}</a:tableStyleId>
              </a:tblPr>
              <a:tblGrid>
                <a:gridCol w="854652">
                  <a:extLst>
                    <a:ext uri="{9D8B030D-6E8A-4147-A177-3AD203B41FA5}">
                      <a16:colId xmlns:a16="http://schemas.microsoft.com/office/drawing/2014/main" val="20000"/>
                    </a:ext>
                  </a:extLst>
                </a:gridCol>
                <a:gridCol w="7481275">
                  <a:extLst>
                    <a:ext uri="{9D8B030D-6E8A-4147-A177-3AD203B41FA5}">
                      <a16:colId xmlns:a16="http://schemas.microsoft.com/office/drawing/2014/main" val="20001"/>
                    </a:ext>
                  </a:extLst>
                </a:gridCol>
              </a:tblGrid>
              <a:tr h="0">
                <a:tc>
                  <a:txBody>
                    <a:bodyPr/>
                    <a:lstStyle/>
                    <a:p>
                      <a:pPr algn="l">
                        <a:spcAft>
                          <a:spcPts val="0"/>
                        </a:spcAft>
                      </a:pPr>
                      <a:r>
                        <a:rPr lang="en-GB" sz="4000" b="0" u="none" strike="noStrike" dirty="0">
                          <a:solidFill>
                            <a:schemeClr val="tx2"/>
                          </a:solidFill>
                          <a:effectLst>
                            <a:outerShdw blurRad="38100" dist="38100" dir="2700000" algn="tl">
                              <a:srgbClr val="000000">
                                <a:alpha val="43137"/>
                              </a:srgbClr>
                            </a:outerShdw>
                          </a:effectLst>
                        </a:rPr>
                        <a:t>9.</a:t>
                      </a:r>
                      <a:endParaRPr lang="en-GB" sz="7200" b="0" u="sng" dirty="0">
                        <a:solidFill>
                          <a:schemeClr val="tx2"/>
                        </a:solidFill>
                        <a:effectLst>
                          <a:outerShdw blurRad="38100" dist="38100" dir="2700000" algn="tl">
                            <a:srgbClr val="000000">
                              <a:alpha val="43137"/>
                            </a:srgbClr>
                          </a:outerShdw>
                        </a:effectLst>
                        <a:latin typeface="Tahoma"/>
                        <a:ea typeface="Times New Roman"/>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spcAft>
                          <a:spcPts val="0"/>
                        </a:spcAft>
                      </a:pPr>
                      <a:r>
                        <a:rPr lang="en-GB" sz="4000" b="0" u="none" strike="noStrike" dirty="0">
                          <a:solidFill>
                            <a:schemeClr val="tx2"/>
                          </a:solidFill>
                          <a:effectLst>
                            <a:outerShdw blurRad="38100" dist="38100" dir="2700000" algn="tl">
                              <a:srgbClr val="000000">
                                <a:alpha val="43137"/>
                              </a:srgbClr>
                            </a:outerShdw>
                          </a:effectLst>
                        </a:rPr>
                        <a:t>What does DPIA stand for?:</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p:cNvSpPr txBox="1"/>
          <p:nvPr/>
        </p:nvSpPr>
        <p:spPr>
          <a:xfrm>
            <a:off x="499730" y="1637413"/>
            <a:ext cx="8112642" cy="2062103"/>
          </a:xfrm>
          <a:prstGeom prst="rect">
            <a:avLst/>
          </a:prstGeom>
          <a:noFill/>
        </p:spPr>
        <p:txBody>
          <a:bodyPr wrap="square" rtlCol="0">
            <a:spAutoFit/>
          </a:bodyPr>
          <a:lstStyle/>
          <a:p>
            <a:pPr marL="514350" indent="-514350">
              <a:buAutoNum type="alphaUcPeriod"/>
            </a:pPr>
            <a:r>
              <a:rPr lang="en-GB" sz="3200" dirty="0">
                <a:latin typeface="+mn-lt"/>
              </a:rPr>
              <a:t>Data Protection Implementation Assessment</a:t>
            </a:r>
          </a:p>
          <a:p>
            <a:pPr marL="514350" indent="-514350">
              <a:buAutoNum type="alphaUcPeriod"/>
            </a:pPr>
            <a:r>
              <a:rPr lang="en-GB" sz="3200" b="1" dirty="0">
                <a:effectLst>
                  <a:outerShdw blurRad="38100" dist="38100" dir="2700000" algn="tl">
                    <a:srgbClr val="000000">
                      <a:alpha val="43137"/>
                    </a:srgbClr>
                  </a:outerShdw>
                </a:effectLst>
                <a:latin typeface="+mn-lt"/>
              </a:rPr>
              <a:t>Data Protection Impact Assessment</a:t>
            </a:r>
          </a:p>
          <a:p>
            <a:pPr marL="514350" indent="-514350">
              <a:buAutoNum type="alphaUcPeriod"/>
            </a:pPr>
            <a:r>
              <a:rPr lang="en-GB" sz="3200" dirty="0">
                <a:latin typeface="+mn-lt"/>
              </a:rPr>
              <a:t>Data Protection Implications Assessment</a:t>
            </a:r>
          </a:p>
          <a:p>
            <a:pPr marL="514350" indent="-514350">
              <a:buAutoNum type="alphaUcPeriod"/>
            </a:pPr>
            <a:r>
              <a:rPr lang="en-GB" sz="3200" dirty="0">
                <a:latin typeface="+mn-lt"/>
              </a:rPr>
              <a:t>Data Protection Imperfection Assessment</a:t>
            </a:r>
          </a:p>
        </p:txBody>
      </p:sp>
    </p:spTree>
    <p:extLst>
      <p:ext uri="{BB962C8B-B14F-4D97-AF65-F5344CB8AC3E}">
        <p14:creationId xmlns:p14="http://schemas.microsoft.com/office/powerpoint/2010/main" val="1832390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436631254"/>
              </p:ext>
            </p:extLst>
          </p:nvPr>
        </p:nvGraphicFramePr>
        <p:xfrm>
          <a:off x="372139" y="324293"/>
          <a:ext cx="8335927" cy="1828800"/>
        </p:xfrm>
        <a:graphic>
          <a:graphicData uri="http://schemas.openxmlformats.org/drawingml/2006/table">
            <a:tbl>
              <a:tblPr firstRow="1" firstCol="1" bandRow="1">
                <a:tableStyleId>{5C22544A-7EE6-4342-B048-85BDC9FD1C3A}</a:tableStyleId>
              </a:tblPr>
              <a:tblGrid>
                <a:gridCol w="854652">
                  <a:extLst>
                    <a:ext uri="{9D8B030D-6E8A-4147-A177-3AD203B41FA5}">
                      <a16:colId xmlns:a16="http://schemas.microsoft.com/office/drawing/2014/main" val="20000"/>
                    </a:ext>
                  </a:extLst>
                </a:gridCol>
                <a:gridCol w="7481275">
                  <a:extLst>
                    <a:ext uri="{9D8B030D-6E8A-4147-A177-3AD203B41FA5}">
                      <a16:colId xmlns:a16="http://schemas.microsoft.com/office/drawing/2014/main" val="20001"/>
                    </a:ext>
                  </a:extLst>
                </a:gridCol>
              </a:tblGrid>
              <a:tr h="0">
                <a:tc>
                  <a:txBody>
                    <a:bodyPr/>
                    <a:lstStyle/>
                    <a:p>
                      <a:pPr algn="l">
                        <a:spcAft>
                          <a:spcPts val="0"/>
                        </a:spcAft>
                      </a:pPr>
                      <a:r>
                        <a:rPr lang="en-GB" sz="4000" b="0" u="none" strike="noStrike" dirty="0">
                          <a:solidFill>
                            <a:schemeClr val="tx2"/>
                          </a:solidFill>
                          <a:effectLst>
                            <a:outerShdw blurRad="38100" dist="38100" dir="2700000" algn="tl">
                              <a:srgbClr val="000000">
                                <a:alpha val="43137"/>
                              </a:srgbClr>
                            </a:outerShdw>
                          </a:effectLst>
                        </a:rPr>
                        <a:t>10.</a:t>
                      </a:r>
                      <a:endParaRPr lang="en-GB" sz="7200" b="0" u="sng" dirty="0">
                        <a:solidFill>
                          <a:schemeClr val="tx2"/>
                        </a:solidFill>
                        <a:effectLst>
                          <a:outerShdw blurRad="38100" dist="38100" dir="2700000" algn="tl">
                            <a:srgbClr val="000000">
                              <a:alpha val="43137"/>
                            </a:srgbClr>
                          </a:outerShdw>
                        </a:effectLst>
                        <a:latin typeface="Tahoma"/>
                        <a:ea typeface="Times New Roman"/>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spcAft>
                          <a:spcPts val="0"/>
                        </a:spcAft>
                      </a:pPr>
                      <a:r>
                        <a:rPr lang="en-GB" sz="4000" b="0" u="none" strike="noStrike" dirty="0">
                          <a:solidFill>
                            <a:schemeClr val="tx2"/>
                          </a:solidFill>
                          <a:effectLst>
                            <a:outerShdw blurRad="38100" dist="38100" dir="2700000" algn="tl">
                              <a:srgbClr val="000000">
                                <a:alpha val="43137"/>
                              </a:srgbClr>
                            </a:outerShdw>
                          </a:effectLst>
                        </a:rPr>
                        <a:t>Under GDPR within</a:t>
                      </a:r>
                      <a:r>
                        <a:rPr lang="en-GB" sz="4000" b="0" u="none" strike="noStrike" baseline="0" dirty="0">
                          <a:solidFill>
                            <a:schemeClr val="tx2"/>
                          </a:solidFill>
                          <a:effectLst>
                            <a:outerShdw blurRad="38100" dist="38100" dir="2700000" algn="tl">
                              <a:srgbClr val="000000">
                                <a:alpha val="43137"/>
                              </a:srgbClr>
                            </a:outerShdw>
                          </a:effectLst>
                        </a:rPr>
                        <a:t> how many hours does a notifiable breach have to be reported to ICO?</a:t>
                      </a:r>
                      <a:r>
                        <a:rPr lang="en-GB" sz="4000" b="0" u="none" strike="noStrike" dirty="0">
                          <a:solidFill>
                            <a:schemeClr val="tx2"/>
                          </a:solidFill>
                          <a:effectLst>
                            <a:outerShdw blurRad="38100" dist="38100" dir="2700000" algn="tl">
                              <a:srgbClr val="000000">
                                <a:alpha val="43137"/>
                              </a:srgbClr>
                            </a:outerShdw>
                          </a:effectLst>
                        </a:rPr>
                        <a:t>:</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p:cNvSpPr txBox="1"/>
          <p:nvPr/>
        </p:nvSpPr>
        <p:spPr>
          <a:xfrm>
            <a:off x="499730" y="2630671"/>
            <a:ext cx="8112642" cy="2554545"/>
          </a:xfrm>
          <a:prstGeom prst="rect">
            <a:avLst/>
          </a:prstGeom>
          <a:noFill/>
        </p:spPr>
        <p:txBody>
          <a:bodyPr wrap="square" rtlCol="0">
            <a:spAutoFit/>
          </a:bodyPr>
          <a:lstStyle/>
          <a:p>
            <a:pPr marL="514350" indent="-514350">
              <a:buAutoNum type="alphaUcPeriod"/>
            </a:pPr>
            <a:r>
              <a:rPr lang="en-GB" sz="3200" dirty="0">
                <a:solidFill>
                  <a:srgbClr val="000000"/>
                </a:solidFill>
                <a:latin typeface="+mn-lt"/>
              </a:rPr>
              <a:t>24</a:t>
            </a:r>
          </a:p>
          <a:p>
            <a:pPr marL="514350" indent="-514350">
              <a:buAutoNum type="alphaUcPeriod"/>
            </a:pPr>
            <a:r>
              <a:rPr lang="en-GB" sz="3200" dirty="0">
                <a:solidFill>
                  <a:srgbClr val="000000"/>
                </a:solidFill>
                <a:latin typeface="+mn-lt"/>
              </a:rPr>
              <a:t>48</a:t>
            </a:r>
          </a:p>
          <a:p>
            <a:pPr marL="514350" indent="-514350">
              <a:buAutoNum type="alphaUcPeriod"/>
            </a:pPr>
            <a:r>
              <a:rPr lang="en-GB" sz="3200" b="1" dirty="0">
                <a:solidFill>
                  <a:srgbClr val="000000"/>
                </a:solidFill>
                <a:effectLst>
                  <a:outerShdw blurRad="38100" dist="38100" dir="2700000" algn="tl">
                    <a:srgbClr val="000000">
                      <a:alpha val="43137"/>
                    </a:srgbClr>
                  </a:outerShdw>
                </a:effectLst>
                <a:latin typeface="+mn-lt"/>
              </a:rPr>
              <a:t>72</a:t>
            </a:r>
          </a:p>
          <a:p>
            <a:pPr marL="514350" indent="-514350">
              <a:buAutoNum type="alphaUcPeriod"/>
            </a:pPr>
            <a:r>
              <a:rPr lang="en-GB" sz="3200" dirty="0">
                <a:solidFill>
                  <a:srgbClr val="000000"/>
                </a:solidFill>
                <a:latin typeface="+mn-lt"/>
              </a:rPr>
              <a:t>96</a:t>
            </a:r>
          </a:p>
          <a:p>
            <a:endParaRPr lang="en-GB" sz="3200" dirty="0">
              <a:solidFill>
                <a:srgbClr val="00000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87904321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Point Star 2"/>
          <p:cNvSpPr/>
          <p:nvPr/>
        </p:nvSpPr>
        <p:spPr>
          <a:xfrm>
            <a:off x="818707" y="393405"/>
            <a:ext cx="7262037" cy="5858539"/>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rgbClr val="FF0000"/>
                </a:solidFill>
                <a:effectLst>
                  <a:outerShdw blurRad="38100" dist="38100" dir="2700000" algn="tl">
                    <a:srgbClr val="000000">
                      <a:alpha val="43137"/>
                    </a:srgbClr>
                  </a:outerShdw>
                </a:effectLst>
              </a:rPr>
              <a:t>Thank you!</a:t>
            </a:r>
          </a:p>
          <a:p>
            <a:pPr algn="ctr"/>
            <a:endParaRPr lang="en-GB"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79070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style.rotation</p:attrName>
                                        </p:attrNameLst>
                                      </p:cBhvr>
                                      <p:tavLst>
                                        <p:tav tm="0">
                                          <p:val>
                                            <p:fltVal val="720"/>
                                          </p:val>
                                        </p:tav>
                                        <p:tav tm="100000">
                                          <p:val>
                                            <p:fltVal val="0"/>
                                          </p:val>
                                        </p:tav>
                                      </p:tavLst>
                                    </p:anim>
                                    <p:anim calcmode="lin" valueType="num">
                                      <p:cBhvr>
                                        <p:cTn id="9" dur="2000" fill="hold"/>
                                        <p:tgtEl>
                                          <p:spTgt spid="3"/>
                                        </p:tgtEl>
                                        <p:attrNameLst>
                                          <p:attrName>ppt_h</p:attrName>
                                        </p:attrNameLst>
                                      </p:cBhvr>
                                      <p:tavLst>
                                        <p:tav tm="0">
                                          <p:val>
                                            <p:fltVal val="0"/>
                                          </p:val>
                                        </p:tav>
                                        <p:tav tm="100000">
                                          <p:val>
                                            <p:strVal val="#ppt_h"/>
                                          </p:val>
                                        </p:tav>
                                      </p:tavLst>
                                    </p:anim>
                                    <p:anim calcmode="lin" valueType="num">
                                      <p:cBhvr>
                                        <p:cTn id="10" dur="2000" fill="hold"/>
                                        <p:tgtEl>
                                          <p:spTgt spid="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7832" y="467832"/>
            <a:ext cx="5986131" cy="5262979"/>
          </a:xfrm>
          <a:prstGeom prst="rect">
            <a:avLst/>
          </a:prstGeom>
          <a:noFill/>
        </p:spPr>
        <p:txBody>
          <a:bodyPr wrap="square" rtlCol="0">
            <a:spAutoFit/>
          </a:bodyPr>
          <a:lstStyle/>
          <a:p>
            <a:r>
              <a:rPr lang="en-GB" dirty="0">
                <a:latin typeface="+mn-lt"/>
              </a:rPr>
              <a:t>Richard Galley</a:t>
            </a:r>
          </a:p>
          <a:p>
            <a:r>
              <a:rPr lang="en-GB" dirty="0">
                <a:latin typeface="+mn-lt"/>
              </a:rPr>
              <a:t>Senior Associate</a:t>
            </a:r>
          </a:p>
          <a:p>
            <a:r>
              <a:rPr lang="en-GB" dirty="0">
                <a:latin typeface="+mn-lt"/>
              </a:rPr>
              <a:t>Searchlight Insurance Training</a:t>
            </a:r>
          </a:p>
          <a:p>
            <a:r>
              <a:rPr lang="en-GB" dirty="0" err="1">
                <a:latin typeface="+mn-lt"/>
              </a:rPr>
              <a:t>Riverbridge</a:t>
            </a:r>
            <a:r>
              <a:rPr lang="en-GB" dirty="0">
                <a:latin typeface="+mn-lt"/>
              </a:rPr>
              <a:t> House</a:t>
            </a:r>
          </a:p>
          <a:p>
            <a:r>
              <a:rPr lang="en-GB" dirty="0">
                <a:latin typeface="+mn-lt"/>
              </a:rPr>
              <a:t>Guildford Road</a:t>
            </a:r>
          </a:p>
          <a:p>
            <a:r>
              <a:rPr lang="en-GB" dirty="0">
                <a:latin typeface="+mn-lt"/>
              </a:rPr>
              <a:t>Leatherhead</a:t>
            </a:r>
          </a:p>
          <a:p>
            <a:r>
              <a:rPr lang="en-GB" dirty="0">
                <a:latin typeface="+mn-lt"/>
              </a:rPr>
              <a:t>Surrey</a:t>
            </a:r>
          </a:p>
          <a:p>
            <a:r>
              <a:rPr lang="en-GB" dirty="0">
                <a:latin typeface="+mn-lt"/>
              </a:rPr>
              <a:t>KT22 9AD</a:t>
            </a:r>
          </a:p>
          <a:p>
            <a:endParaRPr lang="en-GB" dirty="0">
              <a:latin typeface="+mn-lt"/>
            </a:endParaRPr>
          </a:p>
          <a:p>
            <a:r>
              <a:rPr lang="en-GB" dirty="0">
                <a:latin typeface="+mn-lt"/>
              </a:rPr>
              <a:t>Telephone   01372 361177</a:t>
            </a:r>
          </a:p>
          <a:p>
            <a:r>
              <a:rPr lang="en-GB" dirty="0">
                <a:latin typeface="+mn-lt"/>
              </a:rPr>
              <a:t>Mobile         07712 789187</a:t>
            </a:r>
          </a:p>
          <a:p>
            <a:r>
              <a:rPr lang="en-GB" dirty="0">
                <a:latin typeface="+mn-lt"/>
              </a:rPr>
              <a:t>Mail            richard@richardgalley.co.uk</a:t>
            </a:r>
          </a:p>
          <a:p>
            <a:endParaRPr lang="en-GB" dirty="0">
              <a:latin typeface="+mn-lt"/>
            </a:endParaRPr>
          </a:p>
          <a:p>
            <a:r>
              <a:rPr lang="en-GB" dirty="0">
                <a:latin typeface="+mn-lt"/>
              </a:rPr>
              <a:t>www.searchlightsolutions.co.uk</a:t>
            </a:r>
          </a:p>
        </p:txBody>
      </p:sp>
    </p:spTree>
    <p:extLst>
      <p:ext uri="{BB962C8B-B14F-4D97-AF65-F5344CB8AC3E}">
        <p14:creationId xmlns:p14="http://schemas.microsoft.com/office/powerpoint/2010/main" val="3166901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Point Star 2"/>
          <p:cNvSpPr/>
          <p:nvPr/>
        </p:nvSpPr>
        <p:spPr>
          <a:xfrm>
            <a:off x="1514430" y="500225"/>
            <a:ext cx="6513954" cy="5307221"/>
          </a:xfrm>
          <a:prstGeom prst="star5">
            <a:avLst/>
          </a:prstGeom>
          <a:solidFill>
            <a:srgbClr val="FFFF00"/>
          </a:solidFill>
          <a:ln w="76200">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rgbClr val="FF0000"/>
                </a:solidFill>
                <a:effectLst>
                  <a:outerShdw blurRad="38100" dist="38100" dir="2700000" algn="tl">
                    <a:srgbClr val="000000">
                      <a:alpha val="43137"/>
                    </a:srgbClr>
                  </a:outerShdw>
                </a:effectLst>
              </a:rPr>
              <a:t>GDPR </a:t>
            </a:r>
            <a:br>
              <a:rPr lang="en-GB" sz="4400" b="1" dirty="0">
                <a:solidFill>
                  <a:srgbClr val="FF0000"/>
                </a:solidFill>
                <a:effectLst>
                  <a:outerShdw blurRad="38100" dist="38100" dir="2700000" algn="tl">
                    <a:srgbClr val="000000">
                      <a:alpha val="43137"/>
                    </a:srgbClr>
                  </a:outerShdw>
                </a:effectLst>
              </a:rPr>
            </a:br>
            <a:r>
              <a:rPr lang="en-GB" sz="4400" b="1" dirty="0">
                <a:solidFill>
                  <a:srgbClr val="FF0000"/>
                </a:solidFill>
                <a:effectLst>
                  <a:outerShdw blurRad="38100" dist="38100" dir="2700000" algn="tl">
                    <a:srgbClr val="000000">
                      <a:alpha val="43137"/>
                    </a:srgbClr>
                  </a:outerShdw>
                </a:effectLst>
              </a:rPr>
              <a:t>Scope</a:t>
            </a:r>
          </a:p>
          <a:p>
            <a:pPr algn="ctr"/>
            <a:endParaRPr lang="en-GB"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3508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http://gluu.asia/wp-content/uploads/2014/05/Personal-Data-Protection-Act-Singapo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208590">
            <a:off x="5427083" y="4115226"/>
            <a:ext cx="3409809" cy="2557357"/>
          </a:xfrm>
          <a:prstGeom prst="rect">
            <a:avLst/>
          </a:prstGeom>
          <a:noFill/>
          <a:effectLst>
            <a:reflection endPos="0" dir="5400000" sy="-100000" algn="bl" rotWithShape="0"/>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536700"/>
            <a:ext cx="9144000" cy="3231654"/>
          </a:xfrm>
          <a:prstGeom prst="rect">
            <a:avLst/>
          </a:prstGeom>
          <a:noFill/>
        </p:spPr>
        <p:txBody>
          <a:bodyPr wrap="square" rtlCol="0">
            <a:spAutoFit/>
          </a:bodyPr>
          <a:lstStyle/>
          <a:p>
            <a:pPr marL="457200" indent="-457200">
              <a:buFont typeface="Arial" panose="020B0604020202020204" pitchFamily="34" charset="0"/>
              <a:buChar char="•"/>
            </a:pPr>
            <a:r>
              <a:rPr lang="en-GB" sz="3200" dirty="0">
                <a:solidFill>
                  <a:srgbClr val="000000"/>
                </a:solidFill>
                <a:effectLst>
                  <a:outerShdw blurRad="38100" dist="38100" dir="2700000" algn="tl">
                    <a:srgbClr val="000000">
                      <a:alpha val="43137"/>
                    </a:srgbClr>
                  </a:outerShdw>
                </a:effectLst>
                <a:latin typeface="+mn-lt"/>
              </a:rPr>
              <a:t>personal data</a:t>
            </a:r>
          </a:p>
          <a:p>
            <a:endParaRPr lang="en-GB" sz="3200" dirty="0">
              <a:solidFill>
                <a:srgbClr val="000000"/>
              </a:solidFill>
              <a:effectLst>
                <a:outerShdw blurRad="38100" dist="38100" dir="2700000" algn="tl">
                  <a:srgbClr val="000000">
                    <a:alpha val="43137"/>
                  </a:srgbClr>
                </a:outerShdw>
              </a:effectLst>
              <a:latin typeface="+mn-lt"/>
            </a:endParaRPr>
          </a:p>
          <a:p>
            <a:pPr marL="914400" lvl="1" indent="-457200">
              <a:buFont typeface="Wingdings" panose="05000000000000000000" pitchFamily="2" charset="2"/>
              <a:buChar char="Ø"/>
            </a:pPr>
            <a:r>
              <a:rPr lang="en-GB" sz="3200" dirty="0">
                <a:solidFill>
                  <a:srgbClr val="0070C0"/>
                </a:solidFill>
                <a:effectLst>
                  <a:outerShdw blurRad="38100" dist="38100" dir="2700000" algn="tl">
                    <a:srgbClr val="000000">
                      <a:alpha val="43137"/>
                    </a:srgbClr>
                  </a:outerShdw>
                </a:effectLst>
                <a:latin typeface="+mn-lt"/>
              </a:rPr>
              <a:t>GDPR definition more detailed – makes clear that information such as an online identifier – e.g. IP addresses – can be personal data</a:t>
            </a:r>
          </a:p>
          <a:p>
            <a:pPr lvl="1"/>
            <a:endParaRPr lang="en-GB" sz="1200" dirty="0">
              <a:effectLst>
                <a:outerShdw blurRad="38100" dist="38100" dir="2700000" algn="tl">
                  <a:srgbClr val="000000">
                    <a:alpha val="43137"/>
                  </a:srgbClr>
                </a:outerShdw>
              </a:effectLst>
              <a:latin typeface="+mn-lt"/>
            </a:endParaRPr>
          </a:p>
          <a:p>
            <a:pPr marL="457200" indent="-457200">
              <a:buFont typeface="Arial" panose="020B0604020202020204" pitchFamily="34" charset="0"/>
              <a:buChar char="•"/>
            </a:pPr>
            <a:endParaRPr lang="en-GB" sz="3200" dirty="0">
              <a:effectLst>
                <a:outerShdw blurRad="38100" dist="38100" dir="2700000" algn="tl">
                  <a:srgbClr val="000000">
                    <a:alpha val="43137"/>
                  </a:srgbClr>
                </a:outerShdw>
              </a:effectLst>
              <a:latin typeface="+mn-lt"/>
            </a:endParaRPr>
          </a:p>
        </p:txBody>
      </p:sp>
      <p:sp>
        <p:nvSpPr>
          <p:cNvPr id="8" name="Rectangle 2"/>
          <p:cNvSpPr txBox="1">
            <a:spLocks noChangeArrowheads="1"/>
          </p:cNvSpPr>
          <p:nvPr/>
        </p:nvSpPr>
        <p:spPr>
          <a:xfrm>
            <a:off x="0" y="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altLang="en-US" dirty="0">
                <a:solidFill>
                  <a:schemeClr val="accent1"/>
                </a:solidFill>
                <a:effectLst>
                  <a:outerShdw blurRad="38100" dist="38100" dir="2700000" algn="tl">
                    <a:srgbClr val="000000">
                      <a:alpha val="43137"/>
                    </a:srgbClr>
                  </a:outerShdw>
                </a:effectLst>
              </a:rPr>
              <a:t>GDPR scope</a:t>
            </a:r>
          </a:p>
        </p:txBody>
      </p:sp>
    </p:spTree>
    <p:extLst>
      <p:ext uri="{BB962C8B-B14F-4D97-AF65-F5344CB8AC3E}">
        <p14:creationId xmlns:p14="http://schemas.microsoft.com/office/powerpoint/2010/main" val="38766810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0" y="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altLang="en-US" dirty="0">
                <a:solidFill>
                  <a:schemeClr val="accent1"/>
                </a:solidFill>
                <a:effectLst>
                  <a:outerShdw blurRad="38100" dist="38100" dir="2700000" algn="tl">
                    <a:srgbClr val="000000">
                      <a:alpha val="43137"/>
                    </a:srgbClr>
                  </a:outerShdw>
                </a:effectLst>
              </a:rPr>
              <a:t>GDPR scope</a:t>
            </a:r>
          </a:p>
        </p:txBody>
      </p:sp>
      <p:sp>
        <p:nvSpPr>
          <p:cNvPr id="4" name="TextBox 3"/>
          <p:cNvSpPr txBox="1"/>
          <p:nvPr/>
        </p:nvSpPr>
        <p:spPr>
          <a:xfrm>
            <a:off x="-3921" y="1160748"/>
            <a:ext cx="9046321" cy="4462760"/>
          </a:xfrm>
          <a:prstGeom prst="rect">
            <a:avLst/>
          </a:prstGeom>
          <a:noFill/>
        </p:spPr>
        <p:txBody>
          <a:bodyPr wrap="square" rtlCol="0">
            <a:spAutoFit/>
          </a:bodyPr>
          <a:lstStyle/>
          <a:p>
            <a:r>
              <a:rPr lang="en-GB" sz="3200" dirty="0">
                <a:solidFill>
                  <a:srgbClr val="0070C0"/>
                </a:solidFill>
                <a:effectLst>
                  <a:outerShdw blurRad="38100" dist="38100" dir="2700000" algn="tl">
                    <a:srgbClr val="000000">
                      <a:alpha val="43137"/>
                    </a:srgbClr>
                  </a:outerShdw>
                </a:effectLst>
                <a:latin typeface="+mn-lt"/>
              </a:rPr>
              <a:t>Personal data</a:t>
            </a:r>
          </a:p>
          <a:p>
            <a:pPr marL="457200" indent="-457200">
              <a:buFont typeface="Arial" panose="020B0604020202020204" pitchFamily="34" charset="0"/>
              <a:buChar char="•"/>
            </a:pPr>
            <a:r>
              <a:rPr lang="en-GB" sz="2800" dirty="0">
                <a:solidFill>
                  <a:srgbClr val="000000"/>
                </a:solidFill>
                <a:effectLst>
                  <a:outerShdw blurRad="38100" dist="38100" dir="2700000" algn="tl">
                    <a:srgbClr val="000000">
                      <a:alpha val="43137"/>
                    </a:srgbClr>
                  </a:outerShdw>
                </a:effectLst>
                <a:latin typeface="+mn-lt"/>
              </a:rPr>
              <a:t>any information relating to an identified or identifiable natural person ("data subject"); an identifiable person is one who can be identified, directly or indirectly, in particular by reference to an identifier such as a name, an identification number, location data, online identifier or to one or more factors specific to the physical, physiological, genetic, mental, economic, cultural or social identity of that person.</a:t>
            </a:r>
            <a:endParaRPr lang="en-GB" sz="2800" dirty="0">
              <a:effectLst>
                <a:outerShdw blurRad="38100" dist="38100" dir="2700000" algn="tl">
                  <a:srgbClr val="000000">
                    <a:alpha val="43137"/>
                  </a:srgbClr>
                </a:outerShdw>
              </a:effectLst>
              <a:latin typeface="+mn-lt"/>
            </a:endParaRPr>
          </a:p>
          <a:p>
            <a:endParaRPr lang="en-GB" sz="2800" dirty="0">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8766810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http://gluu.asia/wp-content/uploads/2014/05/Personal-Data-Protection-Act-Singapo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208590">
            <a:off x="5427083" y="4115226"/>
            <a:ext cx="3409809" cy="2557357"/>
          </a:xfrm>
          <a:prstGeom prst="rect">
            <a:avLst/>
          </a:prstGeom>
          <a:noFill/>
          <a:effectLst>
            <a:reflection endPos="0" dir="5400000" sy="-100000" algn="bl" rotWithShape="0"/>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028700"/>
            <a:ext cx="9144000" cy="4401205"/>
          </a:xfrm>
          <a:prstGeom prst="rect">
            <a:avLst/>
          </a:prstGeom>
          <a:noFill/>
        </p:spPr>
        <p:txBody>
          <a:bodyPr wrap="square" rtlCol="0">
            <a:spAutoFit/>
          </a:bodyPr>
          <a:lstStyle/>
          <a:p>
            <a:pPr marL="457200" indent="-457200">
              <a:buFont typeface="Arial" panose="020B0604020202020204" pitchFamily="34" charset="0"/>
              <a:buChar char="•"/>
            </a:pPr>
            <a:r>
              <a:rPr lang="en-GB" sz="3200" dirty="0">
                <a:solidFill>
                  <a:srgbClr val="000000"/>
                </a:solidFill>
                <a:effectLst>
                  <a:outerShdw blurRad="38100" dist="38100" dir="2700000" algn="tl">
                    <a:srgbClr val="000000">
                      <a:alpha val="43137"/>
                    </a:srgbClr>
                  </a:outerShdw>
                </a:effectLst>
                <a:latin typeface="+mn-lt"/>
              </a:rPr>
              <a:t>personal data</a:t>
            </a:r>
          </a:p>
          <a:p>
            <a:pPr marL="914400" lvl="1" indent="-457200">
              <a:buFont typeface="Wingdings" panose="05000000000000000000" pitchFamily="2" charset="2"/>
              <a:buChar char="Ø"/>
            </a:pPr>
            <a:r>
              <a:rPr lang="en-GB" sz="3200" dirty="0">
                <a:solidFill>
                  <a:srgbClr val="0070C0"/>
                </a:solidFill>
                <a:effectLst>
                  <a:outerShdw blurRad="38100" dist="38100" dir="2700000" algn="tl">
                    <a:srgbClr val="000000">
                      <a:alpha val="43137"/>
                    </a:srgbClr>
                  </a:outerShdw>
                </a:effectLst>
                <a:latin typeface="+mn-lt"/>
              </a:rPr>
              <a:t>GDPR definition more detailed – makes clear that information such as an online identifier – e.g. IP addresses – can be personal data</a:t>
            </a:r>
          </a:p>
          <a:p>
            <a:pPr lvl="1"/>
            <a:endParaRPr lang="en-GB" sz="1200" dirty="0">
              <a:effectLst>
                <a:outerShdw blurRad="38100" dist="38100" dir="2700000" algn="tl">
                  <a:srgbClr val="000000">
                    <a:alpha val="43137"/>
                  </a:srgbClr>
                </a:outerShdw>
              </a:effectLst>
              <a:latin typeface="+mn-lt"/>
            </a:endParaRPr>
          </a:p>
          <a:p>
            <a:pPr marL="457200" indent="-457200">
              <a:buFont typeface="Arial" panose="020B0604020202020204" pitchFamily="34" charset="0"/>
              <a:buChar char="•"/>
            </a:pPr>
            <a:r>
              <a:rPr lang="en-GB" sz="3200" dirty="0">
                <a:solidFill>
                  <a:srgbClr val="000000"/>
                </a:solidFill>
                <a:effectLst>
                  <a:outerShdw blurRad="38100" dist="38100" dir="2700000" algn="tl">
                    <a:srgbClr val="000000">
                      <a:alpha val="43137"/>
                    </a:srgbClr>
                  </a:outerShdw>
                </a:effectLst>
                <a:latin typeface="+mn-lt"/>
              </a:rPr>
              <a:t>sensitive personal data</a:t>
            </a:r>
          </a:p>
          <a:p>
            <a:pPr marL="914400" lvl="1" indent="-457200">
              <a:buFont typeface="Wingdings" panose="05000000000000000000" pitchFamily="2" charset="2"/>
              <a:buChar char="Ø"/>
            </a:pPr>
            <a:r>
              <a:rPr lang="en-GB" sz="3200" dirty="0">
                <a:solidFill>
                  <a:srgbClr val="0070C0"/>
                </a:solidFill>
                <a:effectLst>
                  <a:outerShdw blurRad="38100" dist="38100" dir="2700000" algn="tl">
                    <a:srgbClr val="000000">
                      <a:alpha val="43137"/>
                    </a:srgbClr>
                  </a:outerShdw>
                </a:effectLst>
                <a:latin typeface="+mn-lt"/>
              </a:rPr>
              <a:t>GDPR definition broadly same as DPA but includes ‘genetic and biometric’ data</a:t>
            </a:r>
          </a:p>
          <a:p>
            <a:pPr marL="457200" indent="-457200">
              <a:buFont typeface="Wingdings" panose="05000000000000000000" pitchFamily="2" charset="2"/>
              <a:buChar char="Ø"/>
            </a:pPr>
            <a:endParaRPr lang="en-GB" sz="1200" dirty="0">
              <a:effectLst>
                <a:outerShdw blurRad="38100" dist="38100" dir="2700000" algn="tl">
                  <a:srgbClr val="000000">
                    <a:alpha val="43137"/>
                  </a:srgbClr>
                </a:outerShdw>
              </a:effectLst>
              <a:latin typeface="+mn-lt"/>
            </a:endParaRPr>
          </a:p>
          <a:p>
            <a:endParaRPr lang="en-GB" sz="3200" dirty="0">
              <a:effectLst>
                <a:outerShdw blurRad="38100" dist="38100" dir="2700000" algn="tl">
                  <a:srgbClr val="000000">
                    <a:alpha val="43137"/>
                  </a:srgbClr>
                </a:outerShdw>
              </a:effectLst>
              <a:latin typeface="+mn-lt"/>
            </a:endParaRPr>
          </a:p>
        </p:txBody>
      </p:sp>
      <p:sp>
        <p:nvSpPr>
          <p:cNvPr id="8" name="Rectangle 2"/>
          <p:cNvSpPr txBox="1">
            <a:spLocks noChangeArrowheads="1"/>
          </p:cNvSpPr>
          <p:nvPr/>
        </p:nvSpPr>
        <p:spPr>
          <a:xfrm>
            <a:off x="0" y="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altLang="en-US" dirty="0">
                <a:solidFill>
                  <a:schemeClr val="accent1"/>
                </a:solidFill>
                <a:effectLst>
                  <a:outerShdw blurRad="38100" dist="38100" dir="2700000" algn="tl">
                    <a:srgbClr val="000000">
                      <a:alpha val="43137"/>
                    </a:srgbClr>
                  </a:outerShdw>
                </a:effectLst>
              </a:rPr>
              <a:t>GDPR scope</a:t>
            </a:r>
          </a:p>
        </p:txBody>
      </p:sp>
    </p:spTree>
    <p:extLst>
      <p:ext uri="{BB962C8B-B14F-4D97-AF65-F5344CB8AC3E}">
        <p14:creationId xmlns:p14="http://schemas.microsoft.com/office/powerpoint/2010/main" val="2690927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en-GB" altLang="en-US" dirty="0">
                <a:solidFill>
                  <a:schemeClr val="accent1"/>
                </a:solidFill>
                <a:effectLst>
                  <a:outerShdw blurRad="38100" dist="38100" dir="2700000" algn="tl">
                    <a:srgbClr val="000000">
                      <a:alpha val="43137"/>
                    </a:srgbClr>
                  </a:outerShdw>
                </a:effectLst>
              </a:rPr>
              <a:t>Today’s session</a:t>
            </a:r>
          </a:p>
        </p:txBody>
      </p:sp>
      <p:sp>
        <p:nvSpPr>
          <p:cNvPr id="14339" name="Freeform 4"/>
          <p:cNvSpPr>
            <a:spLocks/>
          </p:cNvSpPr>
          <p:nvPr/>
        </p:nvSpPr>
        <p:spPr bwMode="auto">
          <a:xfrm>
            <a:off x="430213" y="1374775"/>
            <a:ext cx="7670800" cy="3105150"/>
          </a:xfrm>
          <a:custGeom>
            <a:avLst/>
            <a:gdLst>
              <a:gd name="T0" fmla="*/ 2147483647 w 4081"/>
              <a:gd name="T1" fmla="*/ 2147483647 h 1956"/>
              <a:gd name="T2" fmla="*/ 2147483647 w 4081"/>
              <a:gd name="T3" fmla="*/ 2147483647 h 1956"/>
              <a:gd name="T4" fmla="*/ 0 w 4081"/>
              <a:gd name="T5" fmla="*/ 0 h 1956"/>
              <a:gd name="T6" fmla="*/ 2147483647 w 4081"/>
              <a:gd name="T7" fmla="*/ 2147483647 h 1956"/>
              <a:gd name="T8" fmla="*/ 2147483647 w 4081"/>
              <a:gd name="T9" fmla="*/ 2147483647 h 1956"/>
              <a:gd name="T10" fmla="*/ 2147483647 w 4081"/>
              <a:gd name="T11" fmla="*/ 2147483647 h 1956"/>
              <a:gd name="T12" fmla="*/ 0 60000 65536"/>
              <a:gd name="T13" fmla="*/ 0 60000 65536"/>
              <a:gd name="T14" fmla="*/ 0 60000 65536"/>
              <a:gd name="T15" fmla="*/ 0 60000 65536"/>
              <a:gd name="T16" fmla="*/ 0 60000 65536"/>
              <a:gd name="T17" fmla="*/ 0 60000 65536"/>
              <a:gd name="T18" fmla="*/ 0 w 4081"/>
              <a:gd name="T19" fmla="*/ 0 h 1956"/>
              <a:gd name="T20" fmla="*/ 4081 w 4081"/>
              <a:gd name="T21" fmla="*/ 1956 h 1956"/>
            </a:gdLst>
            <a:ahLst/>
            <a:cxnLst>
              <a:cxn ang="T12">
                <a:pos x="T0" y="T1"/>
              </a:cxn>
              <a:cxn ang="T13">
                <a:pos x="T2" y="T3"/>
              </a:cxn>
              <a:cxn ang="T14">
                <a:pos x="T4" y="T5"/>
              </a:cxn>
              <a:cxn ang="T15">
                <a:pos x="T6" y="T7"/>
              </a:cxn>
              <a:cxn ang="T16">
                <a:pos x="T8" y="T9"/>
              </a:cxn>
              <a:cxn ang="T17">
                <a:pos x="T10" y="T11"/>
              </a:cxn>
            </a:cxnLst>
            <a:rect l="T18" t="T19" r="T20" b="T21"/>
            <a:pathLst>
              <a:path w="4081" h="1956">
                <a:moveTo>
                  <a:pt x="4081" y="192"/>
                </a:moveTo>
                <a:lnTo>
                  <a:pt x="192" y="192"/>
                </a:lnTo>
                <a:lnTo>
                  <a:pt x="0" y="0"/>
                </a:lnTo>
                <a:lnTo>
                  <a:pt x="1" y="1956"/>
                </a:lnTo>
                <a:lnTo>
                  <a:pt x="4069" y="1956"/>
                </a:lnTo>
                <a:lnTo>
                  <a:pt x="4081" y="19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sp>
        <p:nvSpPr>
          <p:cNvPr id="2" name="Rectangle 1"/>
          <p:cNvSpPr/>
          <p:nvPr/>
        </p:nvSpPr>
        <p:spPr>
          <a:xfrm>
            <a:off x="430212" y="1593850"/>
            <a:ext cx="8243887" cy="3416320"/>
          </a:xfrm>
          <a:prstGeom prst="rect">
            <a:avLst/>
          </a:prstGeom>
          <a:ln>
            <a:solidFill>
              <a:srgbClr val="000000"/>
            </a:solidFill>
          </a:ln>
        </p:spPr>
        <p:txBody>
          <a:bodyPr wrap="square">
            <a:spAutoFit/>
          </a:bodyPr>
          <a:lstStyle/>
          <a:p>
            <a:pPr algn="just"/>
            <a:r>
              <a:rPr lang="en-GB" sz="3600" dirty="0">
                <a:solidFill>
                  <a:srgbClr val="000000"/>
                </a:solidFill>
                <a:effectLst>
                  <a:outerShdw blurRad="38100" dist="38100" dir="2700000" algn="tl">
                    <a:srgbClr val="000000">
                      <a:alpha val="43137"/>
                    </a:srgbClr>
                  </a:outerShdw>
                </a:effectLst>
                <a:latin typeface="+mn-lt"/>
              </a:rPr>
              <a:t>The purpose of this session is to help you understand the key elements of the EU General Data Protection Regulation (GDPR) and how you will need to prepare for implementation of the UK’s new Data Protection Act.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0" y="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altLang="en-US" dirty="0">
                <a:solidFill>
                  <a:schemeClr val="accent1"/>
                </a:solidFill>
                <a:effectLst>
                  <a:outerShdw blurRad="38100" dist="38100" dir="2700000" algn="tl">
                    <a:srgbClr val="000000">
                      <a:alpha val="43137"/>
                    </a:srgbClr>
                  </a:outerShdw>
                </a:effectLst>
              </a:rPr>
              <a:t>GDPR scope</a:t>
            </a:r>
          </a:p>
        </p:txBody>
      </p:sp>
      <p:sp>
        <p:nvSpPr>
          <p:cNvPr id="4" name="TextBox 3"/>
          <p:cNvSpPr txBox="1"/>
          <p:nvPr/>
        </p:nvSpPr>
        <p:spPr>
          <a:xfrm>
            <a:off x="0" y="894048"/>
            <a:ext cx="8851900" cy="4524315"/>
          </a:xfrm>
          <a:prstGeom prst="rect">
            <a:avLst/>
          </a:prstGeom>
          <a:noFill/>
        </p:spPr>
        <p:txBody>
          <a:bodyPr wrap="square" rtlCol="0">
            <a:spAutoFit/>
          </a:bodyPr>
          <a:lstStyle/>
          <a:p>
            <a:pPr algn="just"/>
            <a:r>
              <a:rPr lang="en-GB" sz="3200" dirty="0">
                <a:solidFill>
                  <a:srgbClr val="0070C0"/>
                </a:solidFill>
                <a:effectLst>
                  <a:outerShdw blurRad="38100" dist="38100" dir="2700000" algn="tl">
                    <a:srgbClr val="000000">
                      <a:alpha val="43137"/>
                    </a:srgbClr>
                  </a:outerShdw>
                </a:effectLst>
                <a:latin typeface="+mn-lt"/>
              </a:rPr>
              <a:t>Sensitive Personal Data </a:t>
            </a:r>
          </a:p>
          <a:p>
            <a:pPr marL="457200" indent="-457200" algn="just">
              <a:buFont typeface="Arial" panose="020B0604020202020204" pitchFamily="34" charset="0"/>
              <a:buChar char="•"/>
            </a:pPr>
            <a:r>
              <a:rPr lang="en-GB" sz="3200" dirty="0">
                <a:effectLst>
                  <a:outerShdw blurRad="38100" dist="38100" dir="2700000" algn="tl">
                    <a:srgbClr val="000000">
                      <a:alpha val="43137"/>
                    </a:srgbClr>
                  </a:outerShdw>
                </a:effectLst>
                <a:latin typeface="+mn-lt"/>
              </a:rPr>
              <a:t>are personal data, revealing racial or ethnic origin, political opinions, religious or philosophical beliefs, trade-union membership; data concerning health or sex life and sexual orientation; </a:t>
            </a:r>
            <a:r>
              <a:rPr lang="en-GB" sz="3200" u="sng" dirty="0">
                <a:effectLst>
                  <a:outerShdw blurRad="38100" dist="38100" dir="2700000" algn="tl">
                    <a:srgbClr val="000000">
                      <a:alpha val="43137"/>
                    </a:srgbClr>
                  </a:outerShdw>
                </a:effectLst>
                <a:latin typeface="+mn-lt"/>
              </a:rPr>
              <a:t>genetic data or biometric data</a:t>
            </a:r>
            <a:r>
              <a:rPr lang="en-GB" sz="3200" dirty="0">
                <a:effectLst>
                  <a:outerShdw blurRad="38100" dist="38100" dir="2700000" algn="tl">
                    <a:srgbClr val="000000">
                      <a:alpha val="43137"/>
                    </a:srgbClr>
                  </a:outerShdw>
                </a:effectLst>
                <a:latin typeface="+mn-lt"/>
              </a:rPr>
              <a:t>. Data relating to criminal offences and convictions are addressed separately (as criminal law lies outside the EU's legislative competence)</a:t>
            </a:r>
            <a:endParaRPr lang="en-GB" sz="2800" dirty="0">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12109804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028700"/>
            <a:ext cx="9144000" cy="5509200"/>
          </a:xfrm>
          <a:prstGeom prst="rect">
            <a:avLst/>
          </a:prstGeom>
          <a:noFill/>
        </p:spPr>
        <p:txBody>
          <a:bodyPr wrap="square" rtlCol="0">
            <a:spAutoFit/>
          </a:bodyPr>
          <a:lstStyle/>
          <a:p>
            <a:pPr marL="457200" indent="-457200">
              <a:buFont typeface="Arial" panose="020B0604020202020204" pitchFamily="34" charset="0"/>
              <a:buChar char="•"/>
            </a:pPr>
            <a:r>
              <a:rPr lang="en-GB" sz="3200" dirty="0">
                <a:solidFill>
                  <a:srgbClr val="000000"/>
                </a:solidFill>
                <a:effectLst>
                  <a:outerShdw blurRad="38100" dist="38100" dir="2700000" algn="tl">
                    <a:srgbClr val="000000">
                      <a:alpha val="43137"/>
                    </a:srgbClr>
                  </a:outerShdw>
                </a:effectLst>
                <a:latin typeface="+mn-lt"/>
              </a:rPr>
              <a:t>personal data</a:t>
            </a:r>
          </a:p>
          <a:p>
            <a:pPr marL="914400" lvl="1" indent="-457200">
              <a:buFont typeface="Wingdings" panose="05000000000000000000" pitchFamily="2" charset="2"/>
              <a:buChar char="Ø"/>
            </a:pPr>
            <a:r>
              <a:rPr lang="en-GB" sz="3200" dirty="0">
                <a:solidFill>
                  <a:srgbClr val="0070C0"/>
                </a:solidFill>
                <a:effectLst>
                  <a:outerShdw blurRad="38100" dist="38100" dir="2700000" algn="tl">
                    <a:srgbClr val="000000">
                      <a:alpha val="43137"/>
                    </a:srgbClr>
                  </a:outerShdw>
                </a:effectLst>
                <a:latin typeface="+mn-lt"/>
              </a:rPr>
              <a:t>GDPR definition more detailed – makes clear that information such as an online identifier – e.g. IP addresses – can be personal data</a:t>
            </a:r>
          </a:p>
          <a:p>
            <a:pPr lvl="1"/>
            <a:endParaRPr lang="en-GB" sz="1200" dirty="0">
              <a:effectLst>
                <a:outerShdw blurRad="38100" dist="38100" dir="2700000" algn="tl">
                  <a:srgbClr val="000000">
                    <a:alpha val="43137"/>
                  </a:srgbClr>
                </a:outerShdw>
              </a:effectLst>
              <a:latin typeface="+mn-lt"/>
            </a:endParaRPr>
          </a:p>
          <a:p>
            <a:pPr marL="457200" indent="-457200">
              <a:buFont typeface="Arial" panose="020B0604020202020204" pitchFamily="34" charset="0"/>
              <a:buChar char="•"/>
            </a:pPr>
            <a:r>
              <a:rPr lang="en-GB" sz="3200" dirty="0">
                <a:solidFill>
                  <a:srgbClr val="000000"/>
                </a:solidFill>
                <a:effectLst>
                  <a:outerShdw blurRad="38100" dist="38100" dir="2700000" algn="tl">
                    <a:srgbClr val="000000">
                      <a:alpha val="43137"/>
                    </a:srgbClr>
                  </a:outerShdw>
                </a:effectLst>
                <a:latin typeface="+mn-lt"/>
              </a:rPr>
              <a:t>sensitive personal data</a:t>
            </a:r>
          </a:p>
          <a:p>
            <a:pPr marL="914400" lvl="1" indent="-457200">
              <a:buFont typeface="Wingdings" panose="05000000000000000000" pitchFamily="2" charset="2"/>
              <a:buChar char="Ø"/>
            </a:pPr>
            <a:r>
              <a:rPr lang="en-GB" sz="3200" dirty="0">
                <a:solidFill>
                  <a:srgbClr val="0070C0"/>
                </a:solidFill>
                <a:effectLst>
                  <a:outerShdw blurRad="38100" dist="38100" dir="2700000" algn="tl">
                    <a:srgbClr val="000000">
                      <a:alpha val="43137"/>
                    </a:srgbClr>
                  </a:outerShdw>
                </a:effectLst>
                <a:latin typeface="+mn-lt"/>
              </a:rPr>
              <a:t>GDPR definition broadly same as DPA but includes ‘genetic and biometric’ data</a:t>
            </a:r>
          </a:p>
          <a:p>
            <a:pPr marL="457200" indent="-457200">
              <a:buFont typeface="Wingdings" panose="05000000000000000000" pitchFamily="2" charset="2"/>
              <a:buChar char="Ø"/>
            </a:pPr>
            <a:endParaRPr lang="en-GB" sz="1200" dirty="0">
              <a:effectLst>
                <a:outerShdw blurRad="38100" dist="38100" dir="2700000" algn="tl">
                  <a:srgbClr val="000000">
                    <a:alpha val="43137"/>
                  </a:srgbClr>
                </a:outerShdw>
              </a:effectLst>
              <a:latin typeface="+mn-lt"/>
            </a:endParaRPr>
          </a:p>
          <a:p>
            <a:pPr marL="457200" indent="-457200">
              <a:buFont typeface="Arial" panose="020B0604020202020204" pitchFamily="34" charset="0"/>
              <a:buChar char="•"/>
            </a:pPr>
            <a:r>
              <a:rPr lang="en-GB" sz="3200" dirty="0">
                <a:effectLst>
                  <a:outerShdw blurRad="38100" dist="38100" dir="2700000" algn="tl">
                    <a:srgbClr val="000000">
                      <a:alpha val="43137"/>
                    </a:srgbClr>
                  </a:outerShdw>
                </a:effectLst>
                <a:latin typeface="+mn-lt"/>
              </a:rPr>
              <a:t>automated personal data and manual filing systems</a:t>
            </a:r>
          </a:p>
          <a:p>
            <a:pPr marL="457200" indent="-457200">
              <a:buFont typeface="Arial" panose="020B0604020202020204" pitchFamily="34" charset="0"/>
              <a:buChar char="•"/>
            </a:pPr>
            <a:endParaRPr lang="en-GB" sz="3200" dirty="0">
              <a:effectLst>
                <a:outerShdw blurRad="38100" dist="38100" dir="2700000" algn="tl">
                  <a:srgbClr val="000000">
                    <a:alpha val="43137"/>
                  </a:srgbClr>
                </a:outerShdw>
              </a:effectLst>
              <a:latin typeface="+mn-lt"/>
            </a:endParaRPr>
          </a:p>
        </p:txBody>
      </p:sp>
      <p:sp>
        <p:nvSpPr>
          <p:cNvPr id="8" name="Rectangle 2"/>
          <p:cNvSpPr txBox="1">
            <a:spLocks noChangeArrowheads="1"/>
          </p:cNvSpPr>
          <p:nvPr/>
        </p:nvSpPr>
        <p:spPr>
          <a:xfrm>
            <a:off x="0" y="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altLang="en-US" dirty="0">
                <a:solidFill>
                  <a:schemeClr val="accent1"/>
                </a:solidFill>
                <a:effectLst>
                  <a:outerShdw blurRad="38100" dist="38100" dir="2700000" algn="tl">
                    <a:srgbClr val="000000">
                      <a:alpha val="43137"/>
                    </a:srgbClr>
                  </a:outerShdw>
                </a:effectLst>
              </a:rPr>
              <a:t>GDPR scope</a:t>
            </a:r>
          </a:p>
        </p:txBody>
      </p:sp>
    </p:spTree>
    <p:extLst>
      <p:ext uri="{BB962C8B-B14F-4D97-AF65-F5344CB8AC3E}">
        <p14:creationId xmlns:p14="http://schemas.microsoft.com/office/powerpoint/2010/main" val="30726405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Point Star 2"/>
          <p:cNvSpPr/>
          <p:nvPr/>
        </p:nvSpPr>
        <p:spPr>
          <a:xfrm>
            <a:off x="1514430" y="500225"/>
            <a:ext cx="6513954" cy="5307221"/>
          </a:xfrm>
          <a:prstGeom prst="star5">
            <a:avLst/>
          </a:prstGeom>
          <a:solidFill>
            <a:srgbClr val="FFFF00"/>
          </a:solidFill>
          <a:ln w="76200">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FF0000"/>
                </a:solidFill>
                <a:effectLst>
                  <a:outerShdw blurRad="38100" dist="38100" dir="2700000" algn="tl">
                    <a:srgbClr val="000000">
                      <a:alpha val="43137"/>
                    </a:srgbClr>
                  </a:outerShdw>
                </a:effectLst>
              </a:rPr>
              <a:t>GDPR’s</a:t>
            </a:r>
          </a:p>
          <a:p>
            <a:pPr algn="ctr"/>
            <a:r>
              <a:rPr lang="en-GB" sz="3200" b="1" dirty="0">
                <a:solidFill>
                  <a:srgbClr val="FF0000"/>
                </a:solidFill>
                <a:effectLst>
                  <a:outerShdw blurRad="38100" dist="38100" dir="2700000" algn="tl">
                    <a:srgbClr val="000000">
                      <a:alpha val="43137"/>
                    </a:srgbClr>
                  </a:outerShdw>
                </a:effectLst>
              </a:rPr>
              <a:t>6 Principles</a:t>
            </a:r>
          </a:p>
          <a:p>
            <a:pPr algn="ctr"/>
            <a:endParaRPr lang="en-GB"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26323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882" name="Group 1"/>
          <p:cNvGrpSpPr>
            <a:grpSpLocks/>
          </p:cNvGrpSpPr>
          <p:nvPr/>
        </p:nvGrpSpPr>
        <p:grpSpPr bwMode="auto">
          <a:xfrm>
            <a:off x="106363" y="1625182"/>
            <a:ext cx="8899525" cy="1569660"/>
            <a:chOff x="244548" y="2389877"/>
            <a:chExt cx="8899451" cy="1567939"/>
          </a:xfrm>
        </p:grpSpPr>
        <p:sp>
          <p:nvSpPr>
            <p:cNvPr id="27" name="Oval 26"/>
            <p:cNvSpPr/>
            <p:nvPr/>
          </p:nvSpPr>
          <p:spPr>
            <a:xfrm>
              <a:off x="244548" y="2466782"/>
              <a:ext cx="1477925" cy="1414130"/>
            </a:xfrm>
            <a:prstGeom prst="ellipse">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eaLnBrk="0" hangingPunct="0">
                <a:defRPr/>
              </a:pPr>
              <a:r>
                <a:rPr lang="en-GB" sz="7200" dirty="0">
                  <a:solidFill>
                    <a:schemeClr val="bg1"/>
                  </a:solidFill>
                  <a:effectLst>
                    <a:innerShdw blurRad="63500" dist="50800" dir="13500000">
                      <a:prstClr val="black">
                        <a:alpha val="50000"/>
                      </a:prstClr>
                    </a:innerShdw>
                  </a:effectLst>
                </a:rPr>
                <a:t>1</a:t>
              </a:r>
            </a:p>
          </p:txBody>
        </p:sp>
        <p:sp>
          <p:nvSpPr>
            <p:cNvPr id="30" name="TextBox 29"/>
            <p:cNvSpPr txBox="1"/>
            <p:nvPr/>
          </p:nvSpPr>
          <p:spPr>
            <a:xfrm>
              <a:off x="1833622" y="2389877"/>
              <a:ext cx="7310377" cy="1567939"/>
            </a:xfrm>
            <a:prstGeom prst="rect">
              <a:avLst/>
            </a:prstGeom>
            <a:noFill/>
          </p:spPr>
          <p:txBody>
            <a:bodyPr>
              <a:spAutoFit/>
            </a:bodyPr>
            <a:lstStyle/>
            <a:p>
              <a:pPr eaLnBrk="0" hangingPunct="0">
                <a:defRPr/>
              </a:pPr>
              <a:r>
                <a:rPr lang="en-GB" sz="3200" b="1" i="1" dirty="0">
                  <a:solidFill>
                    <a:srgbClr val="000000"/>
                  </a:solidFill>
                  <a:latin typeface="+mn-lt"/>
                  <a:cs typeface="+mn-cs"/>
                </a:rPr>
                <a:t>Personal data shall be processed lawfully, fairly and in a transparent manner in relation to individuals</a:t>
              </a:r>
            </a:p>
          </p:txBody>
        </p:sp>
      </p:grpSp>
      <p:sp>
        <p:nvSpPr>
          <p:cNvPr id="7" name="Rectangle 2"/>
          <p:cNvSpPr>
            <a:spLocks noGrp="1" noChangeArrowheads="1"/>
          </p:cNvSpPr>
          <p:nvPr>
            <p:ph type="title"/>
          </p:nvPr>
        </p:nvSpPr>
        <p:spPr>
          <a:xfrm>
            <a:off x="0" y="274638"/>
            <a:ext cx="9144000" cy="1143000"/>
          </a:xfrm>
        </p:spPr>
        <p:txBody>
          <a:bodyPr/>
          <a:lstStyle/>
          <a:p>
            <a:pPr eaLnBrk="1" hangingPunct="1">
              <a:defRPr/>
            </a:pPr>
            <a:r>
              <a:rPr lang="en-GB" altLang="en-US" dirty="0">
                <a:solidFill>
                  <a:schemeClr val="accent1"/>
                </a:solidFill>
                <a:effectLst>
                  <a:outerShdw blurRad="38100" dist="38100" dir="2700000" algn="tl">
                    <a:srgbClr val="000000">
                      <a:alpha val="43137"/>
                    </a:srgbClr>
                  </a:outerShdw>
                </a:effectLst>
              </a:rPr>
              <a:t>GDPR – The 6 Principles</a:t>
            </a:r>
          </a:p>
        </p:txBody>
      </p:sp>
      <p:grpSp>
        <p:nvGrpSpPr>
          <p:cNvPr id="122880" name="Group 122879"/>
          <p:cNvGrpSpPr/>
          <p:nvPr/>
        </p:nvGrpSpPr>
        <p:grpSpPr>
          <a:xfrm>
            <a:off x="959631" y="2902670"/>
            <a:ext cx="6821073" cy="3058728"/>
            <a:chOff x="959631" y="2902670"/>
            <a:chExt cx="6821073" cy="3058728"/>
          </a:xfrm>
        </p:grpSpPr>
        <p:sp>
          <p:nvSpPr>
            <p:cNvPr id="3" name="TextBox 2"/>
            <p:cNvSpPr txBox="1"/>
            <p:nvPr/>
          </p:nvSpPr>
          <p:spPr>
            <a:xfrm>
              <a:off x="959631" y="3283742"/>
              <a:ext cx="6121400" cy="2677656"/>
            </a:xfrm>
            <a:prstGeom prst="rect">
              <a:avLst/>
            </a:prstGeom>
            <a:noFill/>
            <a:ln w="57150">
              <a:solidFill>
                <a:srgbClr val="FF0000"/>
              </a:solidFill>
            </a:ln>
          </p:spPr>
          <p:txBody>
            <a:bodyPr wrap="square" rtlCol="0">
              <a:spAutoFit/>
            </a:bodyPr>
            <a:lstStyle/>
            <a:p>
              <a:r>
                <a:rPr lang="en-GB" sz="2800" b="1" dirty="0">
                  <a:latin typeface="+mn-lt"/>
                </a:rPr>
                <a:t>Lawful: </a:t>
              </a:r>
              <a:r>
                <a:rPr lang="en-GB" sz="2800" dirty="0">
                  <a:latin typeface="+mn-lt"/>
                </a:rPr>
                <a:t>Processing must meet the tests described in GDPR </a:t>
              </a:r>
            </a:p>
            <a:p>
              <a:r>
                <a:rPr lang="en-GB" sz="2800" b="1" dirty="0">
                  <a:latin typeface="+mn-lt"/>
                </a:rPr>
                <a:t>Fair: </a:t>
              </a:r>
              <a:r>
                <a:rPr lang="en-GB" sz="2800" dirty="0">
                  <a:latin typeface="+mn-lt"/>
                </a:rPr>
                <a:t>What is processed must match up with how it has been described</a:t>
              </a:r>
            </a:p>
            <a:p>
              <a:r>
                <a:rPr lang="en-GB" sz="2800" b="1" dirty="0">
                  <a:latin typeface="+mn-lt"/>
                </a:rPr>
                <a:t>Transparent</a:t>
              </a:r>
              <a:r>
                <a:rPr lang="en-GB" sz="2800" dirty="0">
                  <a:latin typeface="+mn-lt"/>
                </a:rPr>
                <a:t>: Tell the subject what data processing will be done</a:t>
              </a:r>
            </a:p>
          </p:txBody>
        </p:sp>
        <p:sp>
          <p:nvSpPr>
            <p:cNvPr id="8" name="Freeform 7"/>
            <p:cNvSpPr/>
            <p:nvPr/>
          </p:nvSpPr>
          <p:spPr>
            <a:xfrm>
              <a:off x="5541352" y="2902670"/>
              <a:ext cx="2239352" cy="1555030"/>
            </a:xfrm>
            <a:custGeom>
              <a:avLst/>
              <a:gdLst>
                <a:gd name="connsiteX0" fmla="*/ 0 w 2074252"/>
                <a:gd name="connsiteY0" fmla="*/ 18330 h 1555030"/>
                <a:gd name="connsiteX1" fmla="*/ 914400 w 2074252"/>
                <a:gd name="connsiteY1" fmla="*/ 18330 h 1555030"/>
                <a:gd name="connsiteX2" fmla="*/ 1663700 w 2074252"/>
                <a:gd name="connsiteY2" fmla="*/ 208830 h 1555030"/>
                <a:gd name="connsiteX3" fmla="*/ 2019300 w 2074252"/>
                <a:gd name="connsiteY3" fmla="*/ 602530 h 1555030"/>
                <a:gd name="connsiteX4" fmla="*/ 2044700 w 2074252"/>
                <a:gd name="connsiteY4" fmla="*/ 1034330 h 1555030"/>
                <a:gd name="connsiteX5" fmla="*/ 1739900 w 2074252"/>
                <a:gd name="connsiteY5" fmla="*/ 1377230 h 1555030"/>
                <a:gd name="connsiteX6" fmla="*/ 1473200 w 2074252"/>
                <a:gd name="connsiteY6" fmla="*/ 1555030 h 1555030"/>
                <a:gd name="connsiteX7" fmla="*/ 1473200 w 2074252"/>
                <a:gd name="connsiteY7" fmla="*/ 1555030 h 1555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4252" h="1555030">
                  <a:moveTo>
                    <a:pt x="0" y="18330"/>
                  </a:moveTo>
                  <a:cubicBezTo>
                    <a:pt x="318558" y="2455"/>
                    <a:pt x="637117" y="-13420"/>
                    <a:pt x="914400" y="18330"/>
                  </a:cubicBezTo>
                  <a:cubicBezTo>
                    <a:pt x="1191683" y="50080"/>
                    <a:pt x="1479550" y="111463"/>
                    <a:pt x="1663700" y="208830"/>
                  </a:cubicBezTo>
                  <a:cubicBezTo>
                    <a:pt x="1847850" y="306197"/>
                    <a:pt x="1955800" y="464947"/>
                    <a:pt x="2019300" y="602530"/>
                  </a:cubicBezTo>
                  <a:cubicBezTo>
                    <a:pt x="2082800" y="740113"/>
                    <a:pt x="2091267" y="905213"/>
                    <a:pt x="2044700" y="1034330"/>
                  </a:cubicBezTo>
                  <a:cubicBezTo>
                    <a:pt x="1998133" y="1163447"/>
                    <a:pt x="1835150" y="1290447"/>
                    <a:pt x="1739900" y="1377230"/>
                  </a:cubicBezTo>
                  <a:cubicBezTo>
                    <a:pt x="1644650" y="1464013"/>
                    <a:pt x="1473200" y="1555030"/>
                    <a:pt x="1473200" y="1555030"/>
                  </a:cubicBezTo>
                  <a:lnTo>
                    <a:pt x="1473200" y="1555030"/>
                  </a:lnTo>
                </a:path>
              </a:pathLst>
            </a:custGeom>
            <a:noFill/>
            <a:ln w="5715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29049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8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882" name="Group 1"/>
          <p:cNvGrpSpPr>
            <a:grpSpLocks/>
          </p:cNvGrpSpPr>
          <p:nvPr/>
        </p:nvGrpSpPr>
        <p:grpSpPr bwMode="auto">
          <a:xfrm>
            <a:off x="258749" y="1174961"/>
            <a:ext cx="8370876" cy="582898"/>
            <a:chOff x="773193" y="2298583"/>
            <a:chExt cx="8370806" cy="582259"/>
          </a:xfrm>
        </p:grpSpPr>
        <p:sp>
          <p:nvSpPr>
            <p:cNvPr id="27" name="Oval 26"/>
            <p:cNvSpPr/>
            <p:nvPr/>
          </p:nvSpPr>
          <p:spPr>
            <a:xfrm>
              <a:off x="773193" y="2298583"/>
              <a:ext cx="523895" cy="582259"/>
            </a:xfrm>
            <a:prstGeom prst="ellipse">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eaLnBrk="0" hangingPunct="0">
                <a:defRPr/>
              </a:pPr>
              <a:r>
                <a:rPr lang="en-GB" sz="3200" dirty="0">
                  <a:solidFill>
                    <a:schemeClr val="bg1"/>
                  </a:solidFill>
                  <a:effectLst>
                    <a:innerShdw blurRad="63500" dist="50800" dir="13500000">
                      <a:prstClr val="black">
                        <a:alpha val="50000"/>
                      </a:prstClr>
                    </a:innerShdw>
                  </a:effectLst>
                </a:rPr>
                <a:t>1</a:t>
              </a:r>
            </a:p>
          </p:txBody>
        </p:sp>
        <p:sp>
          <p:nvSpPr>
            <p:cNvPr id="30" name="TextBox 29"/>
            <p:cNvSpPr txBox="1"/>
            <p:nvPr/>
          </p:nvSpPr>
          <p:spPr>
            <a:xfrm>
              <a:off x="1833622" y="2389877"/>
              <a:ext cx="7310377" cy="399671"/>
            </a:xfrm>
            <a:prstGeom prst="rect">
              <a:avLst/>
            </a:prstGeom>
            <a:noFill/>
          </p:spPr>
          <p:txBody>
            <a:bodyPr>
              <a:spAutoFit/>
            </a:bodyPr>
            <a:lstStyle/>
            <a:p>
              <a:pPr eaLnBrk="0" hangingPunct="0">
                <a:defRPr/>
              </a:pPr>
              <a:r>
                <a:rPr lang="en-GB" sz="2000" i="1" dirty="0">
                  <a:solidFill>
                    <a:srgbClr val="000000"/>
                  </a:solidFill>
                  <a:latin typeface="+mn-lt"/>
                  <a:cs typeface="+mn-cs"/>
                </a:rPr>
                <a:t>Personal data shall be processed lawfully …</a:t>
              </a:r>
            </a:p>
          </p:txBody>
        </p:sp>
      </p:grpSp>
      <p:sp>
        <p:nvSpPr>
          <p:cNvPr id="7" name="Rectangle 2"/>
          <p:cNvSpPr>
            <a:spLocks noGrp="1" noChangeArrowheads="1"/>
          </p:cNvSpPr>
          <p:nvPr>
            <p:ph type="title"/>
          </p:nvPr>
        </p:nvSpPr>
        <p:spPr>
          <a:xfrm>
            <a:off x="0" y="274638"/>
            <a:ext cx="9144000" cy="1143000"/>
          </a:xfrm>
        </p:spPr>
        <p:txBody>
          <a:bodyPr/>
          <a:lstStyle/>
          <a:p>
            <a:pPr eaLnBrk="1" hangingPunct="1">
              <a:defRPr/>
            </a:pPr>
            <a:r>
              <a:rPr lang="en-GB" altLang="en-US" dirty="0">
                <a:solidFill>
                  <a:schemeClr val="accent1"/>
                </a:solidFill>
                <a:effectLst>
                  <a:outerShdw blurRad="38100" dist="38100" dir="2700000" algn="tl">
                    <a:srgbClr val="000000">
                      <a:alpha val="43137"/>
                    </a:srgbClr>
                  </a:outerShdw>
                </a:effectLst>
              </a:rPr>
              <a:t>GDPR – The 6 Principles</a:t>
            </a:r>
          </a:p>
        </p:txBody>
      </p:sp>
      <p:sp>
        <p:nvSpPr>
          <p:cNvPr id="2" name="TextBox 1"/>
          <p:cNvSpPr txBox="1"/>
          <p:nvPr/>
        </p:nvSpPr>
        <p:spPr>
          <a:xfrm>
            <a:off x="0" y="1955800"/>
            <a:ext cx="9029699" cy="2800767"/>
          </a:xfrm>
          <a:prstGeom prst="rect">
            <a:avLst/>
          </a:prstGeom>
          <a:noFill/>
        </p:spPr>
        <p:txBody>
          <a:bodyPr wrap="square" rtlCol="0">
            <a:spAutoFit/>
          </a:bodyPr>
          <a:lstStyle/>
          <a:p>
            <a:pPr marL="457200" indent="-457200">
              <a:buFont typeface="Arial" panose="020B0604020202020204" pitchFamily="34" charset="0"/>
              <a:buChar char="•"/>
            </a:pPr>
            <a:r>
              <a:rPr lang="en-GB" sz="3200" dirty="0">
                <a:effectLst>
                  <a:outerShdw blurRad="38100" dist="38100" dir="2700000" algn="tl">
                    <a:srgbClr val="000000">
                      <a:alpha val="43137"/>
                    </a:srgbClr>
                  </a:outerShdw>
                </a:effectLst>
                <a:latin typeface="+mn-lt"/>
              </a:rPr>
              <a:t>Must identify a lawful basis before processing personal data (often referred to as the “conditions for processing” under DPA) </a:t>
            </a:r>
          </a:p>
          <a:p>
            <a:endParaRPr lang="en-GB" sz="1400" dirty="0">
              <a:effectLst>
                <a:outerShdw blurRad="38100" dist="38100" dir="2700000" algn="tl">
                  <a:srgbClr val="000000">
                    <a:alpha val="43137"/>
                  </a:srgbClr>
                </a:outerShdw>
              </a:effectLst>
              <a:latin typeface="+mn-lt"/>
            </a:endParaRPr>
          </a:p>
          <a:p>
            <a:pPr marL="457200" indent="-457200">
              <a:buFont typeface="Arial" panose="020B0604020202020204" pitchFamily="34" charset="0"/>
              <a:buChar char="•"/>
            </a:pPr>
            <a:r>
              <a:rPr lang="en-GB" sz="3200" u="sng" dirty="0">
                <a:solidFill>
                  <a:srgbClr val="FF0000"/>
                </a:solidFill>
                <a:effectLst>
                  <a:outerShdw blurRad="38100" dist="38100" dir="2700000" algn="tl">
                    <a:srgbClr val="000000">
                      <a:alpha val="43137"/>
                    </a:srgbClr>
                  </a:outerShdw>
                </a:effectLst>
                <a:latin typeface="+mn-lt"/>
              </a:rPr>
              <a:t>Document this</a:t>
            </a:r>
          </a:p>
          <a:p>
            <a:pPr marL="457200" indent="-457200">
              <a:buFont typeface="Arial" panose="020B0604020202020204" pitchFamily="34" charset="0"/>
              <a:buChar char="•"/>
            </a:pPr>
            <a:endParaRPr lang="en-GB" sz="3200" dirty="0">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057209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882" name="Group 1"/>
          <p:cNvGrpSpPr>
            <a:grpSpLocks/>
          </p:cNvGrpSpPr>
          <p:nvPr/>
        </p:nvGrpSpPr>
        <p:grpSpPr bwMode="auto">
          <a:xfrm>
            <a:off x="122238" y="1338295"/>
            <a:ext cx="8899525" cy="4524315"/>
            <a:chOff x="244548" y="1231321"/>
            <a:chExt cx="8899451" cy="4519355"/>
          </a:xfrm>
        </p:grpSpPr>
        <p:sp>
          <p:nvSpPr>
            <p:cNvPr id="27" name="Oval 26"/>
            <p:cNvSpPr/>
            <p:nvPr/>
          </p:nvSpPr>
          <p:spPr>
            <a:xfrm>
              <a:off x="244548" y="2466782"/>
              <a:ext cx="1477925" cy="1414130"/>
            </a:xfrm>
            <a:prstGeom prst="ellipse">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eaLnBrk="0" hangingPunct="0">
                <a:defRPr/>
              </a:pPr>
              <a:r>
                <a:rPr lang="en-GB" sz="7200" dirty="0">
                  <a:solidFill>
                    <a:schemeClr val="bg1"/>
                  </a:solidFill>
                  <a:effectLst>
                    <a:innerShdw blurRad="63500" dist="50800" dir="13500000">
                      <a:prstClr val="black">
                        <a:alpha val="50000"/>
                      </a:prstClr>
                    </a:innerShdw>
                  </a:effectLst>
                </a:rPr>
                <a:t>2</a:t>
              </a:r>
            </a:p>
          </p:txBody>
        </p:sp>
        <p:sp>
          <p:nvSpPr>
            <p:cNvPr id="30" name="TextBox 29"/>
            <p:cNvSpPr txBox="1"/>
            <p:nvPr/>
          </p:nvSpPr>
          <p:spPr>
            <a:xfrm>
              <a:off x="1833622" y="1231321"/>
              <a:ext cx="7310377" cy="4519355"/>
            </a:xfrm>
            <a:prstGeom prst="rect">
              <a:avLst/>
            </a:prstGeom>
            <a:noFill/>
          </p:spPr>
          <p:txBody>
            <a:bodyPr>
              <a:spAutoFit/>
            </a:bodyPr>
            <a:lstStyle/>
            <a:p>
              <a:pPr eaLnBrk="0" hangingPunct="0">
                <a:defRPr/>
              </a:pPr>
              <a:r>
                <a:rPr lang="en-GB" sz="3200" b="1" i="1" dirty="0">
                  <a:solidFill>
                    <a:srgbClr val="000000"/>
                  </a:solidFill>
                  <a:latin typeface="+mn-lt"/>
                  <a:cs typeface="+mn-cs"/>
                </a:rPr>
                <a:t>Personal data shall be collected for </a:t>
              </a:r>
              <a:r>
                <a:rPr lang="en-GB" sz="3200" b="1" i="1" dirty="0">
                  <a:solidFill>
                    <a:srgbClr val="FF0000"/>
                  </a:solidFill>
                  <a:latin typeface="+mn-lt"/>
                  <a:cs typeface="+mn-cs"/>
                </a:rPr>
                <a:t>specified, explicit and legitimate purposes and not further processed in a manner that is incompatible with those purposes</a:t>
              </a:r>
              <a:r>
                <a:rPr lang="en-GB" sz="3200" b="1" i="1" dirty="0">
                  <a:solidFill>
                    <a:srgbClr val="000000"/>
                  </a:solidFill>
                  <a:latin typeface="+mn-lt"/>
                  <a:cs typeface="+mn-cs"/>
                </a:rPr>
                <a:t>; further processing for archiving purposes in the public interest, scientific or historical research purposes or statistical purposes shall not be considered to be incompatible with the initial purposes </a:t>
              </a:r>
            </a:p>
          </p:txBody>
        </p:sp>
      </p:grpSp>
      <p:sp>
        <p:nvSpPr>
          <p:cNvPr id="7" name="Rectangle 2"/>
          <p:cNvSpPr>
            <a:spLocks noGrp="1" noChangeArrowheads="1"/>
          </p:cNvSpPr>
          <p:nvPr>
            <p:ph type="title"/>
          </p:nvPr>
        </p:nvSpPr>
        <p:spPr>
          <a:xfrm>
            <a:off x="0" y="274638"/>
            <a:ext cx="9144000" cy="1143000"/>
          </a:xfrm>
        </p:spPr>
        <p:txBody>
          <a:bodyPr/>
          <a:lstStyle/>
          <a:p>
            <a:pPr eaLnBrk="1" hangingPunct="1">
              <a:defRPr/>
            </a:pPr>
            <a:r>
              <a:rPr lang="en-GB" altLang="en-US" dirty="0">
                <a:solidFill>
                  <a:schemeClr val="accent1"/>
                </a:solidFill>
                <a:effectLst>
                  <a:outerShdw blurRad="38100" dist="38100" dir="2700000" algn="tl">
                    <a:srgbClr val="000000">
                      <a:alpha val="43137"/>
                    </a:srgbClr>
                  </a:outerShdw>
                </a:effectLst>
              </a:rPr>
              <a:t>GDPR – The 6 Principles</a:t>
            </a:r>
          </a:p>
        </p:txBody>
      </p:sp>
    </p:spTree>
    <p:extLst>
      <p:ext uri="{BB962C8B-B14F-4D97-AF65-F5344CB8AC3E}">
        <p14:creationId xmlns:p14="http://schemas.microsoft.com/office/powerpoint/2010/main" val="21481936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882" name="Group 1"/>
          <p:cNvGrpSpPr>
            <a:grpSpLocks/>
          </p:cNvGrpSpPr>
          <p:nvPr/>
        </p:nvGrpSpPr>
        <p:grpSpPr bwMode="auto">
          <a:xfrm>
            <a:off x="0" y="1484191"/>
            <a:ext cx="8899525" cy="2062103"/>
            <a:chOff x="244548" y="2143925"/>
            <a:chExt cx="8899451" cy="2059842"/>
          </a:xfrm>
        </p:grpSpPr>
        <p:sp>
          <p:nvSpPr>
            <p:cNvPr id="27" name="Oval 26"/>
            <p:cNvSpPr/>
            <p:nvPr/>
          </p:nvSpPr>
          <p:spPr>
            <a:xfrm>
              <a:off x="244548" y="2466782"/>
              <a:ext cx="1477925" cy="1414130"/>
            </a:xfrm>
            <a:prstGeom prst="ellipse">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eaLnBrk="0" hangingPunct="0">
                <a:defRPr/>
              </a:pPr>
              <a:r>
                <a:rPr lang="en-GB" sz="7200" dirty="0">
                  <a:solidFill>
                    <a:schemeClr val="bg1"/>
                  </a:solidFill>
                  <a:effectLst>
                    <a:innerShdw blurRad="63500" dist="50800" dir="13500000">
                      <a:prstClr val="black">
                        <a:alpha val="50000"/>
                      </a:prstClr>
                    </a:innerShdw>
                  </a:effectLst>
                </a:rPr>
                <a:t>3</a:t>
              </a:r>
            </a:p>
          </p:txBody>
        </p:sp>
        <p:sp>
          <p:nvSpPr>
            <p:cNvPr id="30" name="TextBox 29"/>
            <p:cNvSpPr txBox="1"/>
            <p:nvPr/>
          </p:nvSpPr>
          <p:spPr>
            <a:xfrm>
              <a:off x="1833622" y="2143925"/>
              <a:ext cx="7310377" cy="2059842"/>
            </a:xfrm>
            <a:prstGeom prst="rect">
              <a:avLst/>
            </a:prstGeom>
            <a:noFill/>
          </p:spPr>
          <p:txBody>
            <a:bodyPr>
              <a:spAutoFit/>
            </a:bodyPr>
            <a:lstStyle/>
            <a:p>
              <a:pPr eaLnBrk="0" hangingPunct="0">
                <a:defRPr/>
              </a:pPr>
              <a:r>
                <a:rPr lang="en-GB" sz="3200" b="1" i="1" dirty="0">
                  <a:solidFill>
                    <a:srgbClr val="000000"/>
                  </a:solidFill>
                  <a:latin typeface="+mn-lt"/>
                  <a:cs typeface="+mn-cs"/>
                </a:rPr>
                <a:t>Personal data shall be adequate, relevant and limited to what is necessary in relation to the purposes for which they are processed </a:t>
              </a:r>
            </a:p>
          </p:txBody>
        </p:sp>
      </p:grpSp>
      <p:sp>
        <p:nvSpPr>
          <p:cNvPr id="7" name="Rectangle 2"/>
          <p:cNvSpPr>
            <a:spLocks noGrp="1" noChangeArrowheads="1"/>
          </p:cNvSpPr>
          <p:nvPr>
            <p:ph type="title"/>
          </p:nvPr>
        </p:nvSpPr>
        <p:spPr>
          <a:xfrm>
            <a:off x="0" y="274638"/>
            <a:ext cx="9144000" cy="1143000"/>
          </a:xfrm>
        </p:spPr>
        <p:txBody>
          <a:bodyPr/>
          <a:lstStyle/>
          <a:p>
            <a:pPr eaLnBrk="1" hangingPunct="1">
              <a:defRPr/>
            </a:pPr>
            <a:r>
              <a:rPr lang="en-GB" altLang="en-US" dirty="0">
                <a:solidFill>
                  <a:schemeClr val="accent1"/>
                </a:solidFill>
                <a:effectLst>
                  <a:outerShdw blurRad="38100" dist="38100" dir="2700000" algn="tl">
                    <a:srgbClr val="000000">
                      <a:alpha val="43137"/>
                    </a:srgbClr>
                  </a:outerShdw>
                </a:effectLst>
              </a:rPr>
              <a:t>GDPR – The 6 Principles</a:t>
            </a:r>
          </a:p>
        </p:txBody>
      </p:sp>
      <p:grpSp>
        <p:nvGrpSpPr>
          <p:cNvPr id="8" name="Group 7"/>
          <p:cNvGrpSpPr/>
          <p:nvPr/>
        </p:nvGrpSpPr>
        <p:grpSpPr>
          <a:xfrm>
            <a:off x="2603500" y="3341748"/>
            <a:ext cx="6141120" cy="2452073"/>
            <a:chOff x="2603500" y="2698124"/>
            <a:chExt cx="6141120" cy="2452073"/>
          </a:xfrm>
        </p:grpSpPr>
        <p:sp>
          <p:nvSpPr>
            <p:cNvPr id="10" name="TextBox 9"/>
            <p:cNvSpPr txBox="1"/>
            <p:nvPr/>
          </p:nvSpPr>
          <p:spPr>
            <a:xfrm>
              <a:off x="2603500" y="3765202"/>
              <a:ext cx="4477530" cy="1384995"/>
            </a:xfrm>
            <a:prstGeom prst="rect">
              <a:avLst/>
            </a:prstGeom>
            <a:noFill/>
            <a:ln w="57150">
              <a:solidFill>
                <a:srgbClr val="FF0000"/>
              </a:solidFill>
            </a:ln>
          </p:spPr>
          <p:txBody>
            <a:bodyPr wrap="square" rtlCol="0">
              <a:spAutoFit/>
            </a:bodyPr>
            <a:lstStyle/>
            <a:p>
              <a:r>
                <a:rPr lang="en-GB" sz="2800" dirty="0">
                  <a:latin typeface="+mn-lt"/>
                </a:rPr>
                <a:t>No more than the minimum amount of data should be kept for specific processing </a:t>
              </a:r>
            </a:p>
          </p:txBody>
        </p:sp>
        <p:sp>
          <p:nvSpPr>
            <p:cNvPr id="11" name="Freeform 10"/>
            <p:cNvSpPr/>
            <p:nvPr/>
          </p:nvSpPr>
          <p:spPr>
            <a:xfrm rot="273956">
              <a:off x="4106614" y="2698124"/>
              <a:ext cx="4638006" cy="1555030"/>
            </a:xfrm>
            <a:custGeom>
              <a:avLst/>
              <a:gdLst>
                <a:gd name="connsiteX0" fmla="*/ 0 w 2074252"/>
                <a:gd name="connsiteY0" fmla="*/ 18330 h 1555030"/>
                <a:gd name="connsiteX1" fmla="*/ 914400 w 2074252"/>
                <a:gd name="connsiteY1" fmla="*/ 18330 h 1555030"/>
                <a:gd name="connsiteX2" fmla="*/ 1663700 w 2074252"/>
                <a:gd name="connsiteY2" fmla="*/ 208830 h 1555030"/>
                <a:gd name="connsiteX3" fmla="*/ 2019300 w 2074252"/>
                <a:gd name="connsiteY3" fmla="*/ 602530 h 1555030"/>
                <a:gd name="connsiteX4" fmla="*/ 2044700 w 2074252"/>
                <a:gd name="connsiteY4" fmla="*/ 1034330 h 1555030"/>
                <a:gd name="connsiteX5" fmla="*/ 1739900 w 2074252"/>
                <a:gd name="connsiteY5" fmla="*/ 1377230 h 1555030"/>
                <a:gd name="connsiteX6" fmla="*/ 1473200 w 2074252"/>
                <a:gd name="connsiteY6" fmla="*/ 1555030 h 1555030"/>
                <a:gd name="connsiteX7" fmla="*/ 1473200 w 2074252"/>
                <a:gd name="connsiteY7" fmla="*/ 1555030 h 1555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4252" h="1555030">
                  <a:moveTo>
                    <a:pt x="0" y="18330"/>
                  </a:moveTo>
                  <a:cubicBezTo>
                    <a:pt x="318558" y="2455"/>
                    <a:pt x="637117" y="-13420"/>
                    <a:pt x="914400" y="18330"/>
                  </a:cubicBezTo>
                  <a:cubicBezTo>
                    <a:pt x="1191683" y="50080"/>
                    <a:pt x="1479550" y="111463"/>
                    <a:pt x="1663700" y="208830"/>
                  </a:cubicBezTo>
                  <a:cubicBezTo>
                    <a:pt x="1847850" y="306197"/>
                    <a:pt x="1955800" y="464947"/>
                    <a:pt x="2019300" y="602530"/>
                  </a:cubicBezTo>
                  <a:cubicBezTo>
                    <a:pt x="2082800" y="740113"/>
                    <a:pt x="2091267" y="905213"/>
                    <a:pt x="2044700" y="1034330"/>
                  </a:cubicBezTo>
                  <a:cubicBezTo>
                    <a:pt x="1998133" y="1163447"/>
                    <a:pt x="1835150" y="1290447"/>
                    <a:pt x="1739900" y="1377230"/>
                  </a:cubicBezTo>
                  <a:cubicBezTo>
                    <a:pt x="1644650" y="1464013"/>
                    <a:pt x="1473200" y="1555030"/>
                    <a:pt x="1473200" y="1555030"/>
                  </a:cubicBezTo>
                  <a:lnTo>
                    <a:pt x="1473200" y="1555030"/>
                  </a:lnTo>
                </a:path>
              </a:pathLst>
            </a:custGeom>
            <a:noFill/>
            <a:ln w="5715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1481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882" name="Group 1"/>
          <p:cNvGrpSpPr>
            <a:grpSpLocks/>
          </p:cNvGrpSpPr>
          <p:nvPr/>
        </p:nvGrpSpPr>
        <p:grpSpPr bwMode="auto">
          <a:xfrm>
            <a:off x="122238" y="2132680"/>
            <a:ext cx="8899525" cy="2554545"/>
            <a:chOff x="244548" y="1897974"/>
            <a:chExt cx="8899451" cy="2551744"/>
          </a:xfrm>
        </p:grpSpPr>
        <p:sp>
          <p:nvSpPr>
            <p:cNvPr id="27" name="Oval 26"/>
            <p:cNvSpPr/>
            <p:nvPr/>
          </p:nvSpPr>
          <p:spPr>
            <a:xfrm>
              <a:off x="244548" y="2466782"/>
              <a:ext cx="1477925" cy="1414130"/>
            </a:xfrm>
            <a:prstGeom prst="ellipse">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eaLnBrk="0" hangingPunct="0">
                <a:defRPr/>
              </a:pPr>
              <a:r>
                <a:rPr lang="en-GB" sz="7200" dirty="0">
                  <a:solidFill>
                    <a:schemeClr val="bg1"/>
                  </a:solidFill>
                  <a:effectLst>
                    <a:innerShdw blurRad="63500" dist="50800" dir="13500000">
                      <a:prstClr val="black">
                        <a:alpha val="50000"/>
                      </a:prstClr>
                    </a:innerShdw>
                  </a:effectLst>
                </a:rPr>
                <a:t>4</a:t>
              </a:r>
            </a:p>
          </p:txBody>
        </p:sp>
        <p:sp>
          <p:nvSpPr>
            <p:cNvPr id="30" name="TextBox 29"/>
            <p:cNvSpPr txBox="1"/>
            <p:nvPr/>
          </p:nvSpPr>
          <p:spPr>
            <a:xfrm>
              <a:off x="1833622" y="1897974"/>
              <a:ext cx="7310377" cy="2551744"/>
            </a:xfrm>
            <a:prstGeom prst="rect">
              <a:avLst/>
            </a:prstGeom>
            <a:noFill/>
          </p:spPr>
          <p:txBody>
            <a:bodyPr>
              <a:spAutoFit/>
            </a:bodyPr>
            <a:lstStyle/>
            <a:p>
              <a:pPr eaLnBrk="0" hangingPunct="0">
                <a:defRPr/>
              </a:pPr>
              <a:r>
                <a:rPr lang="en-GB" sz="3200" b="1" i="1" dirty="0">
                  <a:solidFill>
                    <a:srgbClr val="000000"/>
                  </a:solidFill>
                  <a:latin typeface="+mn-lt"/>
                  <a:cs typeface="+mn-cs"/>
                </a:rPr>
                <a:t>Personal data shall be </a:t>
              </a:r>
              <a:r>
                <a:rPr lang="en-GB" sz="3200" b="1" i="1" dirty="0">
                  <a:solidFill>
                    <a:srgbClr val="FF0000"/>
                  </a:solidFill>
                  <a:latin typeface="+mn-lt"/>
                  <a:cs typeface="+mn-cs"/>
                </a:rPr>
                <a:t>accurate and, where necessary, kept up to date</a:t>
              </a:r>
              <a:r>
                <a:rPr lang="en-GB" sz="3200" b="1" i="1" dirty="0">
                  <a:solidFill>
                    <a:srgbClr val="000000"/>
                  </a:solidFill>
                  <a:latin typeface="+mn-lt"/>
                  <a:cs typeface="+mn-cs"/>
                </a:rPr>
                <a:t>; every reasonable step must be taken to ensure that personal data that are inaccurate are erased or rectified without delay</a:t>
              </a:r>
            </a:p>
          </p:txBody>
        </p:sp>
      </p:grpSp>
      <p:sp>
        <p:nvSpPr>
          <p:cNvPr id="7" name="Rectangle 2"/>
          <p:cNvSpPr>
            <a:spLocks noGrp="1" noChangeArrowheads="1"/>
          </p:cNvSpPr>
          <p:nvPr>
            <p:ph type="title"/>
          </p:nvPr>
        </p:nvSpPr>
        <p:spPr>
          <a:xfrm>
            <a:off x="0" y="274638"/>
            <a:ext cx="9144000" cy="1143000"/>
          </a:xfrm>
        </p:spPr>
        <p:txBody>
          <a:bodyPr/>
          <a:lstStyle/>
          <a:p>
            <a:pPr eaLnBrk="1" hangingPunct="1">
              <a:defRPr/>
            </a:pPr>
            <a:r>
              <a:rPr lang="en-GB" altLang="en-US" dirty="0">
                <a:solidFill>
                  <a:schemeClr val="accent1"/>
                </a:solidFill>
                <a:effectLst>
                  <a:outerShdw blurRad="38100" dist="38100" dir="2700000" algn="tl">
                    <a:srgbClr val="000000">
                      <a:alpha val="43137"/>
                    </a:srgbClr>
                  </a:outerShdw>
                </a:effectLst>
              </a:rPr>
              <a:t>GDPR – The 6 Principles</a:t>
            </a:r>
          </a:p>
        </p:txBody>
      </p:sp>
    </p:spTree>
    <p:extLst>
      <p:ext uri="{BB962C8B-B14F-4D97-AF65-F5344CB8AC3E}">
        <p14:creationId xmlns:p14="http://schemas.microsoft.com/office/powerpoint/2010/main" val="21481936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882" name="Group 1"/>
          <p:cNvGrpSpPr>
            <a:grpSpLocks/>
          </p:cNvGrpSpPr>
          <p:nvPr/>
        </p:nvGrpSpPr>
        <p:grpSpPr bwMode="auto">
          <a:xfrm>
            <a:off x="122238" y="963129"/>
            <a:ext cx="8899525" cy="4493538"/>
            <a:chOff x="244548" y="729706"/>
            <a:chExt cx="8899451" cy="4488612"/>
          </a:xfrm>
        </p:grpSpPr>
        <p:sp>
          <p:nvSpPr>
            <p:cNvPr id="27" name="Oval 26"/>
            <p:cNvSpPr/>
            <p:nvPr/>
          </p:nvSpPr>
          <p:spPr>
            <a:xfrm>
              <a:off x="244548" y="2466782"/>
              <a:ext cx="1477925" cy="1414130"/>
            </a:xfrm>
            <a:prstGeom prst="ellipse">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eaLnBrk="0" hangingPunct="0">
                <a:defRPr/>
              </a:pPr>
              <a:r>
                <a:rPr lang="en-GB" sz="7200" dirty="0">
                  <a:solidFill>
                    <a:schemeClr val="bg1"/>
                  </a:solidFill>
                  <a:effectLst>
                    <a:innerShdw blurRad="63500" dist="50800" dir="13500000">
                      <a:prstClr val="black">
                        <a:alpha val="50000"/>
                      </a:prstClr>
                    </a:innerShdw>
                  </a:effectLst>
                </a:rPr>
                <a:t>5</a:t>
              </a:r>
            </a:p>
          </p:txBody>
        </p:sp>
        <p:sp>
          <p:nvSpPr>
            <p:cNvPr id="30" name="TextBox 29"/>
            <p:cNvSpPr txBox="1"/>
            <p:nvPr/>
          </p:nvSpPr>
          <p:spPr>
            <a:xfrm>
              <a:off x="1833622" y="729706"/>
              <a:ext cx="7310377" cy="4488612"/>
            </a:xfrm>
            <a:prstGeom prst="rect">
              <a:avLst/>
            </a:prstGeom>
            <a:noFill/>
          </p:spPr>
          <p:txBody>
            <a:bodyPr>
              <a:spAutoFit/>
            </a:bodyPr>
            <a:lstStyle/>
            <a:p>
              <a:pPr eaLnBrk="0" hangingPunct="0">
                <a:defRPr/>
              </a:pPr>
              <a:r>
                <a:rPr lang="en-GB" sz="2600" b="1" i="1" dirty="0">
                  <a:solidFill>
                    <a:srgbClr val="000000"/>
                  </a:solidFill>
                  <a:latin typeface="+mn-lt"/>
                  <a:cs typeface="+mn-cs"/>
                </a:rPr>
                <a:t>Personal data shall be kept in a form which </a:t>
              </a:r>
              <a:r>
                <a:rPr lang="en-GB" sz="2600" b="1" i="1" dirty="0">
                  <a:solidFill>
                    <a:srgbClr val="FF0000"/>
                  </a:solidFill>
                  <a:latin typeface="+mn-lt"/>
                  <a:cs typeface="+mn-cs"/>
                </a:rPr>
                <a:t>permits identification of data subjects for no longer than is necessary for the purposes for which the personal data are processed</a:t>
              </a:r>
              <a:r>
                <a:rPr lang="en-GB" sz="2600" b="1" i="1" dirty="0">
                  <a:solidFill>
                    <a:srgbClr val="000000"/>
                  </a:solidFill>
                  <a:latin typeface="+mn-lt"/>
                  <a:cs typeface="+mn-cs"/>
                </a:rPr>
                <a:t>; personal data may be stored for longer periods insofar as they will be processed solely for archiving purposes in the public interest, scientific or historical research purposes or statistical purposes subject to implementation of the appropriate technical and organisational measures required by the GDPR in order to safeguard the rights and freedoms of individuals</a:t>
              </a:r>
            </a:p>
          </p:txBody>
        </p:sp>
      </p:grpSp>
      <p:sp>
        <p:nvSpPr>
          <p:cNvPr id="7" name="Rectangle 2"/>
          <p:cNvSpPr>
            <a:spLocks noGrp="1" noChangeArrowheads="1"/>
          </p:cNvSpPr>
          <p:nvPr>
            <p:ph type="title"/>
          </p:nvPr>
        </p:nvSpPr>
        <p:spPr>
          <a:xfrm>
            <a:off x="0" y="0"/>
            <a:ext cx="9144000" cy="1143000"/>
          </a:xfrm>
        </p:spPr>
        <p:txBody>
          <a:bodyPr/>
          <a:lstStyle/>
          <a:p>
            <a:pPr eaLnBrk="1" hangingPunct="1">
              <a:defRPr/>
            </a:pPr>
            <a:r>
              <a:rPr lang="en-GB" altLang="en-US" dirty="0">
                <a:solidFill>
                  <a:schemeClr val="accent1"/>
                </a:solidFill>
                <a:effectLst>
                  <a:outerShdw blurRad="38100" dist="38100" dir="2700000" algn="tl">
                    <a:srgbClr val="000000">
                      <a:alpha val="43137"/>
                    </a:srgbClr>
                  </a:outerShdw>
                </a:effectLst>
              </a:rPr>
              <a:t>GDPR – The 6 Principles</a:t>
            </a:r>
          </a:p>
        </p:txBody>
      </p:sp>
    </p:spTree>
    <p:extLst>
      <p:ext uri="{BB962C8B-B14F-4D97-AF65-F5344CB8AC3E}">
        <p14:creationId xmlns:p14="http://schemas.microsoft.com/office/powerpoint/2010/main" val="21481936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882" name="Group 1"/>
          <p:cNvGrpSpPr>
            <a:grpSpLocks/>
          </p:cNvGrpSpPr>
          <p:nvPr/>
        </p:nvGrpSpPr>
        <p:grpSpPr bwMode="auto">
          <a:xfrm>
            <a:off x="122238" y="1640238"/>
            <a:ext cx="8899525" cy="3539430"/>
            <a:chOff x="244548" y="1406072"/>
            <a:chExt cx="8899451" cy="3535550"/>
          </a:xfrm>
        </p:grpSpPr>
        <p:sp>
          <p:nvSpPr>
            <p:cNvPr id="27" name="Oval 26"/>
            <p:cNvSpPr/>
            <p:nvPr/>
          </p:nvSpPr>
          <p:spPr>
            <a:xfrm>
              <a:off x="244548" y="2466782"/>
              <a:ext cx="1477925" cy="1414130"/>
            </a:xfrm>
            <a:prstGeom prst="ellipse">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eaLnBrk="0" hangingPunct="0">
                <a:defRPr/>
              </a:pPr>
              <a:r>
                <a:rPr lang="en-GB" sz="7200" dirty="0">
                  <a:solidFill>
                    <a:schemeClr val="bg1"/>
                  </a:solidFill>
                  <a:effectLst>
                    <a:innerShdw blurRad="63500" dist="50800" dir="13500000">
                      <a:prstClr val="black">
                        <a:alpha val="50000"/>
                      </a:prstClr>
                    </a:innerShdw>
                  </a:effectLst>
                </a:rPr>
                <a:t>6</a:t>
              </a:r>
            </a:p>
          </p:txBody>
        </p:sp>
        <p:sp>
          <p:nvSpPr>
            <p:cNvPr id="30" name="TextBox 29"/>
            <p:cNvSpPr txBox="1"/>
            <p:nvPr/>
          </p:nvSpPr>
          <p:spPr>
            <a:xfrm>
              <a:off x="1833622" y="1406072"/>
              <a:ext cx="7310377" cy="3535550"/>
            </a:xfrm>
            <a:prstGeom prst="rect">
              <a:avLst/>
            </a:prstGeom>
            <a:noFill/>
          </p:spPr>
          <p:txBody>
            <a:bodyPr>
              <a:spAutoFit/>
            </a:bodyPr>
            <a:lstStyle/>
            <a:p>
              <a:pPr eaLnBrk="0" hangingPunct="0">
                <a:defRPr/>
              </a:pPr>
              <a:r>
                <a:rPr lang="en-GB" sz="3200" b="1" i="1" dirty="0">
                  <a:solidFill>
                    <a:srgbClr val="000000"/>
                  </a:solidFill>
                  <a:latin typeface="+mn-lt"/>
                  <a:cs typeface="+mn-cs"/>
                </a:rPr>
                <a:t>Personal data shall be processed in a manner that ensures </a:t>
              </a:r>
              <a:r>
                <a:rPr lang="en-GB" sz="3200" b="1" i="1" dirty="0">
                  <a:solidFill>
                    <a:srgbClr val="FF0000"/>
                  </a:solidFill>
                  <a:latin typeface="+mn-lt"/>
                  <a:cs typeface="+mn-cs"/>
                </a:rPr>
                <a:t>appropriate security </a:t>
              </a:r>
              <a:r>
                <a:rPr lang="en-GB" sz="3200" b="1" i="1" dirty="0">
                  <a:solidFill>
                    <a:srgbClr val="000000"/>
                  </a:solidFill>
                  <a:latin typeface="+mn-lt"/>
                  <a:cs typeface="+mn-cs"/>
                </a:rPr>
                <a:t>of them, including </a:t>
              </a:r>
              <a:r>
                <a:rPr lang="en-GB" sz="3200" b="1" i="1" dirty="0">
                  <a:solidFill>
                    <a:srgbClr val="FF0000"/>
                  </a:solidFill>
                  <a:latin typeface="+mn-lt"/>
                  <a:cs typeface="+mn-cs"/>
                </a:rPr>
                <a:t>protection against unauthorised or unlawful processing and against accidental loss, destruction or damage</a:t>
              </a:r>
              <a:r>
                <a:rPr lang="en-GB" sz="3200" b="1" i="1" dirty="0">
                  <a:solidFill>
                    <a:srgbClr val="000000"/>
                  </a:solidFill>
                  <a:latin typeface="+mn-lt"/>
                  <a:cs typeface="+mn-cs"/>
                </a:rPr>
                <a:t>, using appropriate technical or organisational measures</a:t>
              </a:r>
            </a:p>
          </p:txBody>
        </p:sp>
      </p:grpSp>
      <p:sp>
        <p:nvSpPr>
          <p:cNvPr id="9" name="Rectangle 2"/>
          <p:cNvSpPr>
            <a:spLocks noGrp="1" noChangeArrowheads="1"/>
          </p:cNvSpPr>
          <p:nvPr>
            <p:ph type="title"/>
          </p:nvPr>
        </p:nvSpPr>
        <p:spPr>
          <a:xfrm>
            <a:off x="0" y="274638"/>
            <a:ext cx="9144000" cy="1143000"/>
          </a:xfrm>
        </p:spPr>
        <p:txBody>
          <a:bodyPr/>
          <a:lstStyle/>
          <a:p>
            <a:pPr eaLnBrk="1" hangingPunct="1">
              <a:defRPr/>
            </a:pPr>
            <a:r>
              <a:rPr lang="en-GB" altLang="en-US" dirty="0">
                <a:solidFill>
                  <a:schemeClr val="accent1"/>
                </a:solidFill>
                <a:effectLst>
                  <a:outerShdw blurRad="38100" dist="38100" dir="2700000" algn="tl">
                    <a:srgbClr val="000000">
                      <a:alpha val="43137"/>
                    </a:srgbClr>
                  </a:outerShdw>
                </a:effectLst>
              </a:rPr>
              <a:t>GDPR – The 6 Principles</a:t>
            </a:r>
          </a:p>
        </p:txBody>
      </p:sp>
    </p:spTree>
    <p:extLst>
      <p:ext uri="{BB962C8B-B14F-4D97-AF65-F5344CB8AC3E}">
        <p14:creationId xmlns:p14="http://schemas.microsoft.com/office/powerpoint/2010/main" val="2711457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127000"/>
            <a:ext cx="8229600" cy="1143000"/>
          </a:xfrm>
        </p:spPr>
        <p:txBody>
          <a:bodyPr/>
          <a:lstStyle/>
          <a:p>
            <a:pPr eaLnBrk="1" hangingPunct="1">
              <a:defRPr/>
            </a:pPr>
            <a:r>
              <a:rPr lang="en-GB" altLang="en-US" dirty="0">
                <a:solidFill>
                  <a:schemeClr val="accent1"/>
                </a:solidFill>
                <a:effectLst>
                  <a:outerShdw blurRad="38100" dist="38100" dir="2700000" algn="tl">
                    <a:srgbClr val="000000">
                      <a:alpha val="43137"/>
                    </a:srgbClr>
                  </a:outerShdw>
                </a:effectLst>
              </a:rPr>
              <a:t>Agenda</a:t>
            </a:r>
          </a:p>
        </p:txBody>
      </p:sp>
      <p:sp>
        <p:nvSpPr>
          <p:cNvPr id="14339" name="Freeform 4"/>
          <p:cNvSpPr>
            <a:spLocks/>
          </p:cNvSpPr>
          <p:nvPr/>
        </p:nvSpPr>
        <p:spPr bwMode="auto">
          <a:xfrm>
            <a:off x="430213" y="1374775"/>
            <a:ext cx="7670800" cy="3105150"/>
          </a:xfrm>
          <a:custGeom>
            <a:avLst/>
            <a:gdLst>
              <a:gd name="T0" fmla="*/ 2147483647 w 4081"/>
              <a:gd name="T1" fmla="*/ 2147483647 h 1956"/>
              <a:gd name="T2" fmla="*/ 2147483647 w 4081"/>
              <a:gd name="T3" fmla="*/ 2147483647 h 1956"/>
              <a:gd name="T4" fmla="*/ 0 w 4081"/>
              <a:gd name="T5" fmla="*/ 0 h 1956"/>
              <a:gd name="T6" fmla="*/ 2147483647 w 4081"/>
              <a:gd name="T7" fmla="*/ 2147483647 h 1956"/>
              <a:gd name="T8" fmla="*/ 2147483647 w 4081"/>
              <a:gd name="T9" fmla="*/ 2147483647 h 1956"/>
              <a:gd name="T10" fmla="*/ 2147483647 w 4081"/>
              <a:gd name="T11" fmla="*/ 2147483647 h 1956"/>
              <a:gd name="T12" fmla="*/ 0 60000 65536"/>
              <a:gd name="T13" fmla="*/ 0 60000 65536"/>
              <a:gd name="T14" fmla="*/ 0 60000 65536"/>
              <a:gd name="T15" fmla="*/ 0 60000 65536"/>
              <a:gd name="T16" fmla="*/ 0 60000 65536"/>
              <a:gd name="T17" fmla="*/ 0 60000 65536"/>
              <a:gd name="T18" fmla="*/ 0 w 4081"/>
              <a:gd name="T19" fmla="*/ 0 h 1956"/>
              <a:gd name="T20" fmla="*/ 4081 w 4081"/>
              <a:gd name="T21" fmla="*/ 1956 h 1956"/>
            </a:gdLst>
            <a:ahLst/>
            <a:cxnLst>
              <a:cxn ang="T12">
                <a:pos x="T0" y="T1"/>
              </a:cxn>
              <a:cxn ang="T13">
                <a:pos x="T2" y="T3"/>
              </a:cxn>
              <a:cxn ang="T14">
                <a:pos x="T4" y="T5"/>
              </a:cxn>
              <a:cxn ang="T15">
                <a:pos x="T6" y="T7"/>
              </a:cxn>
              <a:cxn ang="T16">
                <a:pos x="T8" y="T9"/>
              </a:cxn>
              <a:cxn ang="T17">
                <a:pos x="T10" y="T11"/>
              </a:cxn>
            </a:cxnLst>
            <a:rect l="T18" t="T19" r="T20" b="T21"/>
            <a:pathLst>
              <a:path w="4081" h="1956">
                <a:moveTo>
                  <a:pt x="4081" y="192"/>
                </a:moveTo>
                <a:lnTo>
                  <a:pt x="192" y="192"/>
                </a:lnTo>
                <a:lnTo>
                  <a:pt x="0" y="0"/>
                </a:lnTo>
                <a:lnTo>
                  <a:pt x="1" y="1956"/>
                </a:lnTo>
                <a:lnTo>
                  <a:pt x="4069" y="1956"/>
                </a:lnTo>
                <a:lnTo>
                  <a:pt x="4081" y="19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sp>
        <p:nvSpPr>
          <p:cNvPr id="5" name="TextBox 4"/>
          <p:cNvSpPr txBox="1"/>
          <p:nvPr/>
        </p:nvSpPr>
        <p:spPr>
          <a:xfrm>
            <a:off x="0" y="1295400"/>
            <a:ext cx="9144000" cy="954107"/>
          </a:xfrm>
          <a:prstGeom prst="rect">
            <a:avLst/>
          </a:prstGeom>
          <a:noFill/>
        </p:spPr>
        <p:txBody>
          <a:bodyPr wrap="square" rtlCol="0">
            <a:spAutoFit/>
          </a:bodyPr>
          <a:lstStyle/>
          <a:p>
            <a:endParaRPr lang="en-GB" sz="2800" dirty="0"/>
          </a:p>
          <a:p>
            <a:endParaRPr lang="en-GB" sz="2800" dirty="0"/>
          </a:p>
        </p:txBody>
      </p:sp>
      <p:sp>
        <p:nvSpPr>
          <p:cNvPr id="3" name="TextBox 2"/>
          <p:cNvSpPr txBox="1"/>
          <p:nvPr/>
        </p:nvSpPr>
        <p:spPr>
          <a:xfrm>
            <a:off x="1321025" y="965200"/>
            <a:ext cx="6779988" cy="5016758"/>
          </a:xfrm>
          <a:prstGeom prst="rect">
            <a:avLst/>
          </a:prstGeom>
          <a:noFill/>
        </p:spPr>
        <p:txBody>
          <a:bodyPr wrap="square" rtlCol="0">
            <a:spAutoFit/>
          </a:bodyPr>
          <a:lstStyle/>
          <a:p>
            <a:pPr marL="457200" indent="-457200">
              <a:buFont typeface="Arial" panose="020B0604020202020204" pitchFamily="34" charset="0"/>
              <a:buChar char="•"/>
            </a:pPr>
            <a:r>
              <a:rPr lang="en-GB" sz="3200" dirty="0">
                <a:effectLst>
                  <a:outerShdw blurRad="38100" dist="38100" dir="2700000" algn="tl">
                    <a:srgbClr val="000000">
                      <a:alpha val="43137"/>
                    </a:srgbClr>
                  </a:outerShdw>
                </a:effectLst>
                <a:latin typeface="+mn-lt"/>
              </a:rPr>
              <a:t>Setting the scene</a:t>
            </a:r>
          </a:p>
          <a:p>
            <a:pPr marL="457200" indent="-457200">
              <a:buFont typeface="Arial" panose="020B0604020202020204" pitchFamily="34" charset="0"/>
              <a:buChar char="•"/>
            </a:pPr>
            <a:r>
              <a:rPr lang="en-GB" sz="3200" dirty="0">
                <a:effectLst>
                  <a:outerShdw blurRad="38100" dist="38100" dir="2700000" algn="tl">
                    <a:srgbClr val="000000">
                      <a:alpha val="43137"/>
                    </a:srgbClr>
                  </a:outerShdw>
                </a:effectLst>
                <a:latin typeface="+mn-lt"/>
              </a:rPr>
              <a:t>DPA versus GDPR</a:t>
            </a:r>
          </a:p>
          <a:p>
            <a:pPr marL="457200" indent="-457200">
              <a:buFont typeface="Arial" panose="020B0604020202020204" pitchFamily="34" charset="0"/>
              <a:buChar char="•"/>
            </a:pPr>
            <a:r>
              <a:rPr lang="en-GB" sz="3200" dirty="0">
                <a:effectLst>
                  <a:outerShdw blurRad="38100" dist="38100" dir="2700000" algn="tl">
                    <a:srgbClr val="000000">
                      <a:alpha val="43137"/>
                    </a:srgbClr>
                  </a:outerShdw>
                </a:effectLst>
                <a:latin typeface="+mn-lt"/>
              </a:rPr>
              <a:t>GDPR’s scope</a:t>
            </a:r>
          </a:p>
          <a:p>
            <a:pPr marL="457200" indent="-457200">
              <a:buFont typeface="Arial" panose="020B0604020202020204" pitchFamily="34" charset="0"/>
              <a:buChar char="•"/>
            </a:pPr>
            <a:r>
              <a:rPr lang="en-GB" sz="3200" dirty="0">
                <a:effectLst>
                  <a:outerShdw blurRad="38100" dist="38100" dir="2700000" algn="tl">
                    <a:srgbClr val="000000">
                      <a:alpha val="43137"/>
                    </a:srgbClr>
                  </a:outerShdw>
                </a:effectLst>
                <a:latin typeface="+mn-lt"/>
              </a:rPr>
              <a:t>The 6 Principles</a:t>
            </a:r>
          </a:p>
          <a:p>
            <a:pPr marL="457200" indent="-457200">
              <a:buFont typeface="Arial" panose="020B0604020202020204" pitchFamily="34" charset="0"/>
              <a:buChar char="•"/>
            </a:pPr>
            <a:r>
              <a:rPr lang="en-GB" sz="3200" dirty="0">
                <a:effectLst>
                  <a:outerShdw blurRad="38100" dist="38100" dir="2700000" algn="tl">
                    <a:srgbClr val="000000">
                      <a:alpha val="43137"/>
                    </a:srgbClr>
                  </a:outerShdw>
                </a:effectLst>
                <a:latin typeface="+mn-lt"/>
              </a:rPr>
              <a:t>Consent and other lawful bases</a:t>
            </a:r>
          </a:p>
          <a:p>
            <a:pPr marL="457200" indent="-457200">
              <a:buFont typeface="Arial" panose="020B0604020202020204" pitchFamily="34" charset="0"/>
              <a:buChar char="•"/>
            </a:pPr>
            <a:r>
              <a:rPr lang="en-GB" sz="3200" dirty="0">
                <a:effectLst>
                  <a:outerShdw blurRad="38100" dist="38100" dir="2700000" algn="tl">
                    <a:srgbClr val="000000">
                      <a:alpha val="43137"/>
                    </a:srgbClr>
                  </a:outerShdw>
                </a:effectLst>
                <a:latin typeface="+mn-lt"/>
              </a:rPr>
              <a:t>Individuals’ rights</a:t>
            </a:r>
          </a:p>
          <a:p>
            <a:pPr marL="457200" indent="-457200">
              <a:buFont typeface="Arial" panose="020B0604020202020204" pitchFamily="34" charset="0"/>
              <a:buChar char="•"/>
            </a:pPr>
            <a:r>
              <a:rPr lang="en-GB" sz="3200" dirty="0">
                <a:effectLst>
                  <a:outerShdw blurRad="38100" dist="38100" dir="2700000" algn="tl">
                    <a:srgbClr val="000000">
                      <a:alpha val="43137"/>
                    </a:srgbClr>
                  </a:outerShdw>
                </a:effectLst>
                <a:latin typeface="+mn-lt"/>
              </a:rPr>
              <a:t>Accountability &amp; governance</a:t>
            </a:r>
          </a:p>
          <a:p>
            <a:pPr marL="457200" indent="-457200">
              <a:buFont typeface="Arial" panose="020B0604020202020204" pitchFamily="34" charset="0"/>
              <a:buChar char="•"/>
            </a:pPr>
            <a:r>
              <a:rPr lang="en-GB" sz="3200" dirty="0">
                <a:effectLst>
                  <a:outerShdw blurRad="38100" dist="38100" dir="2700000" algn="tl">
                    <a:srgbClr val="000000">
                      <a:alpha val="43137"/>
                    </a:srgbClr>
                  </a:outerShdw>
                </a:effectLst>
                <a:latin typeface="+mn-lt"/>
              </a:rPr>
              <a:t>Breaches</a:t>
            </a:r>
          </a:p>
          <a:p>
            <a:pPr marL="457200" indent="-457200">
              <a:buFont typeface="Arial" panose="020B0604020202020204" pitchFamily="34" charset="0"/>
              <a:buChar char="•"/>
            </a:pPr>
            <a:r>
              <a:rPr lang="en-GB" sz="3200" dirty="0">
                <a:effectLst>
                  <a:outerShdw blurRad="38100" dist="38100" dir="2700000" algn="tl">
                    <a:srgbClr val="000000">
                      <a:alpha val="43137"/>
                    </a:srgbClr>
                  </a:outerShdw>
                </a:effectLst>
                <a:latin typeface="+mn-lt"/>
              </a:rPr>
              <a:t>The UK Data Protection Bill</a:t>
            </a:r>
          </a:p>
          <a:p>
            <a:pPr marL="457200" indent="-457200">
              <a:buFont typeface="Arial" panose="020B0604020202020204" pitchFamily="34" charset="0"/>
              <a:buChar char="•"/>
            </a:pPr>
            <a:r>
              <a:rPr lang="en-GB" sz="3200" dirty="0">
                <a:effectLst>
                  <a:outerShdw blurRad="38100" dist="38100" dir="2700000" algn="tl">
                    <a:srgbClr val="000000">
                      <a:alpha val="43137"/>
                    </a:srgbClr>
                  </a:outerShdw>
                </a:effectLst>
                <a:latin typeface="+mn-lt"/>
              </a:rPr>
              <a:t>‘Top Tips’ &amp; Action Planning</a:t>
            </a:r>
          </a:p>
        </p:txBody>
      </p:sp>
    </p:spTree>
    <p:extLst>
      <p:ext uri="{BB962C8B-B14F-4D97-AF65-F5344CB8AC3E}">
        <p14:creationId xmlns:p14="http://schemas.microsoft.com/office/powerpoint/2010/main" val="8696453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Point Star 2"/>
          <p:cNvSpPr/>
          <p:nvPr/>
        </p:nvSpPr>
        <p:spPr>
          <a:xfrm>
            <a:off x="1514430" y="500225"/>
            <a:ext cx="6513954" cy="5307221"/>
          </a:xfrm>
          <a:prstGeom prst="star5">
            <a:avLst/>
          </a:prstGeom>
          <a:solidFill>
            <a:srgbClr val="FFFF00"/>
          </a:solidFill>
          <a:ln w="76200">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rgbClr val="FF0000"/>
                </a:solidFill>
                <a:effectLst>
                  <a:outerShdw blurRad="38100" dist="38100" dir="2700000" algn="tl">
                    <a:srgbClr val="000000">
                      <a:alpha val="43137"/>
                    </a:srgbClr>
                  </a:outerShdw>
                </a:effectLst>
              </a:rPr>
              <a:t>GDPR</a:t>
            </a:r>
          </a:p>
          <a:p>
            <a:pPr algn="ctr"/>
            <a:r>
              <a:rPr lang="en-GB" sz="4400" b="1" dirty="0">
                <a:solidFill>
                  <a:srgbClr val="FF0000"/>
                </a:solidFill>
                <a:effectLst>
                  <a:outerShdw blurRad="38100" dist="38100" dir="2700000" algn="tl">
                    <a:srgbClr val="000000">
                      <a:alpha val="43137"/>
                    </a:srgbClr>
                  </a:outerShdw>
                </a:effectLst>
              </a:rPr>
              <a:t>&amp;</a:t>
            </a:r>
          </a:p>
          <a:p>
            <a:pPr algn="ctr"/>
            <a:r>
              <a:rPr lang="en-GB" sz="4400" b="1" dirty="0">
                <a:solidFill>
                  <a:srgbClr val="FF0000"/>
                </a:solidFill>
                <a:effectLst>
                  <a:outerShdw blurRad="38100" dist="38100" dir="2700000" algn="tl">
                    <a:srgbClr val="000000">
                      <a:alpha val="43137"/>
                    </a:srgbClr>
                  </a:outerShdw>
                </a:effectLst>
              </a:rPr>
              <a:t>Consent</a:t>
            </a:r>
          </a:p>
          <a:p>
            <a:pPr algn="ctr"/>
            <a:endParaRPr lang="en-GB"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3508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0" y="-8890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altLang="en-US" dirty="0">
                <a:solidFill>
                  <a:schemeClr val="accent1"/>
                </a:solidFill>
                <a:effectLst>
                  <a:outerShdw blurRad="38100" dist="38100" dir="2700000" algn="tl">
                    <a:srgbClr val="000000">
                      <a:alpha val="43137"/>
                    </a:srgbClr>
                  </a:outerShdw>
                </a:effectLst>
              </a:rPr>
              <a:t>GDPR &amp; consent</a:t>
            </a:r>
          </a:p>
        </p:txBody>
      </p:sp>
      <p:graphicFrame>
        <p:nvGraphicFramePr>
          <p:cNvPr id="2" name="Table 1"/>
          <p:cNvGraphicFramePr>
            <a:graphicFrameLocks noGrp="1"/>
          </p:cNvGraphicFramePr>
          <p:nvPr>
            <p:extLst>
              <p:ext uri="{D42A27DB-BD31-4B8C-83A1-F6EECF244321}">
                <p14:modId xmlns:p14="http://schemas.microsoft.com/office/powerpoint/2010/main" val="3217768533"/>
              </p:ext>
            </p:extLst>
          </p:nvPr>
        </p:nvGraphicFramePr>
        <p:xfrm>
          <a:off x="0" y="1496943"/>
          <a:ext cx="9144000" cy="4450080"/>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370840">
                <a:tc>
                  <a:txBody>
                    <a:bodyPr/>
                    <a:lstStyle/>
                    <a:p>
                      <a:pPr algn="ctr"/>
                      <a:r>
                        <a:rPr lang="en-GB" sz="2800" dirty="0"/>
                        <a:t>DPA</a:t>
                      </a:r>
                    </a:p>
                  </a:txBody>
                  <a:tcPr/>
                </a:tc>
                <a:tc>
                  <a:txBody>
                    <a:bodyPr/>
                    <a:lstStyle/>
                    <a:p>
                      <a:pPr algn="ctr"/>
                      <a:r>
                        <a:rPr lang="en-GB" sz="2800" dirty="0"/>
                        <a:t>GDPR</a:t>
                      </a:r>
                    </a:p>
                  </a:txBody>
                  <a:tcPr>
                    <a:solidFill>
                      <a:schemeClr val="accent2"/>
                    </a:solidFill>
                  </a:tcPr>
                </a:tc>
                <a:extLst>
                  <a:ext uri="{0D108BD9-81ED-4DB2-BD59-A6C34878D82A}">
                    <a16:rowId xmlns:a16="http://schemas.microsoft.com/office/drawing/2014/main" val="10000"/>
                  </a:ext>
                </a:extLst>
              </a:tr>
              <a:tr h="370840">
                <a:tc>
                  <a:txBody>
                    <a:bodyPr/>
                    <a:lstStyle/>
                    <a:p>
                      <a:pPr algn="l"/>
                      <a:r>
                        <a:rPr lang="en-GB" sz="2800" b="0" dirty="0">
                          <a:effectLst/>
                        </a:rPr>
                        <a:t>“any freely given specific and informed indication of his wishes by which the data subject signifies his agreement to personal data relating to him being processed”</a:t>
                      </a:r>
                    </a:p>
                  </a:txBody>
                  <a:tcPr/>
                </a:tc>
                <a:tc>
                  <a:txBody>
                    <a:bodyPr/>
                    <a:lstStyle/>
                    <a:p>
                      <a:pPr algn="l"/>
                      <a:r>
                        <a:rPr lang="en-GB" sz="2800" b="1" dirty="0"/>
                        <a:t>“</a:t>
                      </a:r>
                      <a:r>
                        <a:rPr lang="en-GB" sz="2800" b="0" dirty="0"/>
                        <a:t>any freely given, specific, informed and </a:t>
                      </a:r>
                      <a:r>
                        <a:rPr lang="en-GB" sz="2800" b="1" dirty="0"/>
                        <a:t>unambiguous </a:t>
                      </a:r>
                      <a:r>
                        <a:rPr lang="en-GB" sz="2800" b="0" dirty="0"/>
                        <a:t>indication of the data subject's wishes by which he or she,</a:t>
                      </a:r>
                      <a:r>
                        <a:rPr lang="en-GB" sz="2800" b="1" dirty="0"/>
                        <a:t> by a statement or by a clear affirmative action, </a:t>
                      </a:r>
                      <a:r>
                        <a:rPr lang="en-GB" sz="2800" b="0" dirty="0"/>
                        <a:t>signifies agreement to the processing of personal data relating to him or her”</a:t>
                      </a:r>
                    </a:p>
                  </a:txBody>
                  <a:tcP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
        <p:nvSpPr>
          <p:cNvPr id="7" name="TextBox 6"/>
          <p:cNvSpPr txBox="1"/>
          <p:nvPr/>
        </p:nvSpPr>
        <p:spPr>
          <a:xfrm>
            <a:off x="0" y="789057"/>
            <a:ext cx="4287136" cy="707886"/>
          </a:xfrm>
          <a:prstGeom prst="rect">
            <a:avLst/>
          </a:prstGeom>
          <a:noFill/>
        </p:spPr>
        <p:txBody>
          <a:bodyPr wrap="none" rtlCol="0">
            <a:spAutoFit/>
          </a:bodyPr>
          <a:lstStyle/>
          <a:p>
            <a:pPr marL="0" lvl="1"/>
            <a:r>
              <a:rPr lang="en-GB" sz="4000" dirty="0">
                <a:solidFill>
                  <a:srgbClr val="FF0000"/>
                </a:solidFill>
                <a:effectLst>
                  <a:outerShdw blurRad="38100" dist="38100" dir="2700000" algn="tl">
                    <a:srgbClr val="000000">
                      <a:alpha val="43137"/>
                    </a:srgbClr>
                  </a:outerShdw>
                </a:effectLst>
                <a:latin typeface="+mn-lt"/>
              </a:rPr>
              <a:t>Consent - definition</a:t>
            </a:r>
            <a:endParaRPr lang="en-GB" sz="3600" dirty="0">
              <a:solidFill>
                <a:srgbClr val="FF0000"/>
              </a:solidFill>
              <a:latin typeface="+mn-lt"/>
            </a:endParaRPr>
          </a:p>
        </p:txBody>
      </p:sp>
      <p:sp>
        <p:nvSpPr>
          <p:cNvPr id="5" name="Rectangle 4"/>
          <p:cNvSpPr/>
          <p:nvPr/>
        </p:nvSpPr>
        <p:spPr>
          <a:xfrm>
            <a:off x="4572000" y="2006600"/>
            <a:ext cx="4572000" cy="4000500"/>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78345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522343"/>
            <a:ext cx="9144000" cy="4524315"/>
          </a:xfrm>
          <a:prstGeom prst="rect">
            <a:avLst/>
          </a:prstGeom>
          <a:noFill/>
        </p:spPr>
        <p:txBody>
          <a:bodyPr wrap="square" rtlCol="0">
            <a:spAutoFit/>
          </a:bodyPr>
          <a:lstStyle/>
          <a:p>
            <a:pPr marL="457200" indent="-457200">
              <a:buFont typeface="Arial" panose="020B0604020202020204" pitchFamily="34" charset="0"/>
              <a:buChar char="•"/>
            </a:pPr>
            <a:r>
              <a:rPr lang="en-GB" sz="3200" dirty="0">
                <a:solidFill>
                  <a:srgbClr val="000000"/>
                </a:solidFill>
                <a:effectLst>
                  <a:outerShdw blurRad="38100" dist="38100" dir="2700000" algn="tl">
                    <a:srgbClr val="000000">
                      <a:alpha val="43137"/>
                    </a:srgbClr>
                  </a:outerShdw>
                </a:effectLst>
                <a:latin typeface="+mn-lt"/>
              </a:rPr>
              <a:t>has to be “freely given, specific, informed and an unambiguous indication of the individual’s wishes”</a:t>
            </a:r>
          </a:p>
          <a:p>
            <a:pPr marL="457200" indent="-457200">
              <a:buFont typeface="Arial" panose="020B0604020202020204" pitchFamily="34" charset="0"/>
              <a:buChar char="•"/>
            </a:pPr>
            <a:r>
              <a:rPr lang="en-GB" sz="3200" dirty="0">
                <a:solidFill>
                  <a:srgbClr val="000000"/>
                </a:solidFill>
                <a:effectLst>
                  <a:outerShdw blurRad="38100" dist="38100" dir="2700000" algn="tl">
                    <a:srgbClr val="000000">
                      <a:alpha val="43137"/>
                    </a:srgbClr>
                  </a:outerShdw>
                </a:effectLst>
                <a:latin typeface="+mn-lt"/>
              </a:rPr>
              <a:t>requires some form of clear affirmative action – silence, or inactivity does not constitute consent &amp; pre-ticked boxes banned</a:t>
            </a:r>
          </a:p>
          <a:p>
            <a:pPr marL="457200" indent="-457200">
              <a:buFont typeface="Arial" panose="020B0604020202020204" pitchFamily="34" charset="0"/>
              <a:buChar char="•"/>
            </a:pPr>
            <a:r>
              <a:rPr lang="en-GB" sz="3200" dirty="0">
                <a:solidFill>
                  <a:srgbClr val="000000"/>
                </a:solidFill>
                <a:effectLst>
                  <a:outerShdw blurRad="38100" dist="38100" dir="2700000" algn="tl">
                    <a:srgbClr val="000000">
                      <a:alpha val="43137"/>
                    </a:srgbClr>
                  </a:outerShdw>
                </a:effectLst>
                <a:latin typeface="+mn-lt"/>
              </a:rPr>
              <a:t>consent must be verifiable – some form of record must be kept of how and when consent was given</a:t>
            </a:r>
          </a:p>
          <a:p>
            <a:pPr marL="457200" indent="-457200">
              <a:buFont typeface="Arial" panose="020B0604020202020204" pitchFamily="34" charset="0"/>
              <a:buChar char="•"/>
            </a:pPr>
            <a:r>
              <a:rPr lang="en-GB" sz="3200" dirty="0">
                <a:solidFill>
                  <a:srgbClr val="000000"/>
                </a:solidFill>
                <a:effectLst>
                  <a:outerShdw blurRad="38100" dist="38100" dir="2700000" algn="tl">
                    <a:srgbClr val="000000">
                      <a:alpha val="43137"/>
                    </a:srgbClr>
                  </a:outerShdw>
                </a:effectLst>
                <a:latin typeface="+mn-lt"/>
              </a:rPr>
              <a:t>may be withdrawn, easily, by individuals at any time</a:t>
            </a:r>
            <a:endParaRPr lang="en-GB" sz="3200" dirty="0">
              <a:effectLst>
                <a:outerShdw blurRad="38100" dist="38100" dir="2700000" algn="tl">
                  <a:srgbClr val="000000">
                    <a:alpha val="43137"/>
                  </a:srgbClr>
                </a:outerShdw>
              </a:effectLst>
              <a:latin typeface="+mn-lt"/>
            </a:endParaRPr>
          </a:p>
        </p:txBody>
      </p:sp>
      <p:sp>
        <p:nvSpPr>
          <p:cNvPr id="8" name="Rectangle 2"/>
          <p:cNvSpPr txBox="1">
            <a:spLocks noChangeArrowheads="1"/>
          </p:cNvSpPr>
          <p:nvPr/>
        </p:nvSpPr>
        <p:spPr>
          <a:xfrm>
            <a:off x="0" y="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altLang="en-US" dirty="0">
                <a:solidFill>
                  <a:schemeClr val="accent1"/>
                </a:solidFill>
                <a:effectLst>
                  <a:outerShdw blurRad="38100" dist="38100" dir="2700000" algn="tl">
                    <a:srgbClr val="000000">
                      <a:alpha val="43137"/>
                    </a:srgbClr>
                  </a:outerShdw>
                </a:effectLst>
              </a:rPr>
              <a:t>GDPR &amp; consent</a:t>
            </a:r>
          </a:p>
        </p:txBody>
      </p:sp>
      <p:sp>
        <p:nvSpPr>
          <p:cNvPr id="4" name="TextBox 3"/>
          <p:cNvSpPr txBox="1"/>
          <p:nvPr/>
        </p:nvSpPr>
        <p:spPr>
          <a:xfrm>
            <a:off x="0" y="801757"/>
            <a:ext cx="1890326" cy="707886"/>
          </a:xfrm>
          <a:prstGeom prst="rect">
            <a:avLst/>
          </a:prstGeom>
          <a:noFill/>
        </p:spPr>
        <p:txBody>
          <a:bodyPr wrap="none" rtlCol="0">
            <a:spAutoFit/>
          </a:bodyPr>
          <a:lstStyle/>
          <a:p>
            <a:pPr marL="0" lvl="1"/>
            <a:r>
              <a:rPr lang="en-GB" sz="4000" dirty="0">
                <a:solidFill>
                  <a:srgbClr val="FF0000"/>
                </a:solidFill>
                <a:effectLst>
                  <a:outerShdw blurRad="38100" dist="38100" dir="2700000" algn="tl">
                    <a:srgbClr val="000000">
                      <a:alpha val="43137"/>
                    </a:srgbClr>
                  </a:outerShdw>
                </a:effectLst>
                <a:latin typeface="+mn-lt"/>
              </a:rPr>
              <a:t>Consent</a:t>
            </a:r>
            <a:endParaRPr lang="en-GB" sz="3600" dirty="0">
              <a:solidFill>
                <a:srgbClr val="FF0000"/>
              </a:solidFill>
              <a:latin typeface="+mn-lt"/>
            </a:endParaRPr>
          </a:p>
        </p:txBody>
      </p:sp>
    </p:spTree>
    <p:extLst>
      <p:ext uri="{BB962C8B-B14F-4D97-AF65-F5344CB8AC3E}">
        <p14:creationId xmlns:p14="http://schemas.microsoft.com/office/powerpoint/2010/main" val="573740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522343"/>
            <a:ext cx="9144000" cy="3046988"/>
          </a:xfrm>
          <a:prstGeom prst="rect">
            <a:avLst/>
          </a:prstGeom>
          <a:noFill/>
        </p:spPr>
        <p:txBody>
          <a:bodyPr wrap="square" rtlCol="0">
            <a:spAutoFit/>
          </a:bodyPr>
          <a:lstStyle/>
          <a:p>
            <a:pPr marL="457200" indent="-457200">
              <a:buFont typeface="Arial" panose="020B0604020202020204" pitchFamily="34" charset="0"/>
              <a:buChar char="•"/>
            </a:pPr>
            <a:r>
              <a:rPr lang="en-GB" sz="3200" dirty="0">
                <a:solidFill>
                  <a:srgbClr val="000000"/>
                </a:solidFill>
                <a:effectLst>
                  <a:outerShdw blurRad="38100" dist="38100" dir="2700000" algn="tl">
                    <a:srgbClr val="000000">
                      <a:alpha val="43137"/>
                    </a:srgbClr>
                  </a:outerShdw>
                </a:effectLst>
                <a:latin typeface="+mn-lt"/>
              </a:rPr>
              <a:t>If existing DPA consents don’t meet the GDPR standards or are poorly documented, need to seek fresh GDPR-compliant consent, identify a different lawful basis for your processing (and ensure continued processing is fair), or stop the processing</a:t>
            </a:r>
          </a:p>
          <a:p>
            <a:pPr marL="457200" indent="-457200">
              <a:buFont typeface="Arial" panose="020B0604020202020204" pitchFamily="34" charset="0"/>
              <a:buChar char="•"/>
            </a:pPr>
            <a:endParaRPr lang="en-GB" sz="3200" dirty="0">
              <a:effectLst>
                <a:outerShdw blurRad="38100" dist="38100" dir="2700000" algn="tl">
                  <a:srgbClr val="000000">
                    <a:alpha val="43137"/>
                  </a:srgbClr>
                </a:outerShdw>
              </a:effectLst>
              <a:latin typeface="+mn-lt"/>
            </a:endParaRPr>
          </a:p>
        </p:txBody>
      </p:sp>
      <p:sp>
        <p:nvSpPr>
          <p:cNvPr id="8" name="Rectangle 2"/>
          <p:cNvSpPr txBox="1">
            <a:spLocks noChangeArrowheads="1"/>
          </p:cNvSpPr>
          <p:nvPr/>
        </p:nvSpPr>
        <p:spPr>
          <a:xfrm>
            <a:off x="0" y="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altLang="en-US" dirty="0">
                <a:solidFill>
                  <a:schemeClr val="accent1"/>
                </a:solidFill>
                <a:effectLst>
                  <a:outerShdw blurRad="38100" dist="38100" dir="2700000" algn="tl">
                    <a:srgbClr val="000000">
                      <a:alpha val="43137"/>
                    </a:srgbClr>
                  </a:outerShdw>
                </a:effectLst>
              </a:rPr>
              <a:t>GDPR &amp; consent</a:t>
            </a:r>
          </a:p>
        </p:txBody>
      </p:sp>
    </p:spTree>
    <p:extLst>
      <p:ext uri="{BB962C8B-B14F-4D97-AF65-F5344CB8AC3E}">
        <p14:creationId xmlns:p14="http://schemas.microsoft.com/office/powerpoint/2010/main" val="29745698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001643"/>
            <a:ext cx="9144000" cy="5016758"/>
          </a:xfrm>
          <a:prstGeom prst="rect">
            <a:avLst/>
          </a:prstGeom>
          <a:noFill/>
        </p:spPr>
        <p:txBody>
          <a:bodyPr wrap="square" rtlCol="0">
            <a:spAutoFit/>
          </a:bodyPr>
          <a:lstStyle/>
          <a:p>
            <a:pPr marL="457200" indent="-457200">
              <a:buFont typeface="Arial" panose="020B0604020202020204" pitchFamily="34" charset="0"/>
              <a:buChar char="•"/>
            </a:pPr>
            <a:r>
              <a:rPr lang="en-GB" sz="3200" dirty="0">
                <a:solidFill>
                  <a:srgbClr val="000000"/>
                </a:solidFill>
                <a:effectLst>
                  <a:outerShdw blurRad="38100" dist="38100" dir="2700000" algn="tl">
                    <a:srgbClr val="000000">
                      <a:alpha val="43137"/>
                    </a:srgbClr>
                  </a:outerShdw>
                </a:effectLst>
                <a:latin typeface="+mn-lt"/>
              </a:rPr>
              <a:t>If consent is difficult - consider using an alternative basis</a:t>
            </a:r>
          </a:p>
          <a:p>
            <a:pPr marL="457200" indent="-457200">
              <a:buFont typeface="Arial" panose="020B0604020202020204" pitchFamily="34" charset="0"/>
              <a:buChar char="•"/>
            </a:pPr>
            <a:r>
              <a:rPr lang="en-GB" sz="3200" dirty="0">
                <a:solidFill>
                  <a:srgbClr val="000000"/>
                </a:solidFill>
                <a:effectLst>
                  <a:outerShdw blurRad="38100" dist="38100" dir="2700000" algn="tl">
                    <a:srgbClr val="000000">
                      <a:alpha val="43137"/>
                    </a:srgbClr>
                  </a:outerShdw>
                </a:effectLst>
                <a:latin typeface="+mn-lt"/>
              </a:rPr>
              <a:t>Consent appropriate if people offered real choice and control over use of their data - if not consent is inappropriate.</a:t>
            </a:r>
          </a:p>
          <a:p>
            <a:pPr marL="457200" indent="-457200">
              <a:buFont typeface="Arial" panose="020B0604020202020204" pitchFamily="34" charset="0"/>
              <a:buChar char="•"/>
            </a:pPr>
            <a:r>
              <a:rPr lang="en-GB" sz="3200" dirty="0">
                <a:solidFill>
                  <a:srgbClr val="000000"/>
                </a:solidFill>
                <a:effectLst>
                  <a:outerShdw blurRad="38100" dist="38100" dir="2700000" algn="tl">
                    <a:srgbClr val="000000">
                      <a:alpha val="43137"/>
                    </a:srgbClr>
                  </a:outerShdw>
                </a:effectLst>
                <a:latin typeface="+mn-lt"/>
              </a:rPr>
              <a:t>If processing personal data without consent will happen anyway, asking for consent is misleading and inherently unfair</a:t>
            </a:r>
          </a:p>
          <a:p>
            <a:pPr marL="457200" indent="-457200">
              <a:buFont typeface="Arial" panose="020B0604020202020204" pitchFamily="34" charset="0"/>
              <a:buChar char="•"/>
            </a:pPr>
            <a:r>
              <a:rPr lang="en-GB" sz="3200" dirty="0">
                <a:solidFill>
                  <a:srgbClr val="000000"/>
                </a:solidFill>
                <a:effectLst>
                  <a:outerShdw blurRad="38100" dist="38100" dir="2700000" algn="tl">
                    <a:srgbClr val="000000">
                      <a:alpha val="43137"/>
                    </a:srgbClr>
                  </a:outerShdw>
                </a:effectLst>
                <a:latin typeface="+mn-lt"/>
              </a:rPr>
              <a:t>If ‘consent’ a precondition of a service, consent is unlikely to be the most appropriate lawful basis</a:t>
            </a:r>
            <a:endParaRPr lang="en-GB" sz="3200" dirty="0">
              <a:effectLst>
                <a:outerShdw blurRad="38100" dist="38100" dir="2700000" algn="tl">
                  <a:srgbClr val="000000">
                    <a:alpha val="43137"/>
                  </a:srgbClr>
                </a:outerShdw>
              </a:effectLst>
              <a:latin typeface="+mn-lt"/>
            </a:endParaRPr>
          </a:p>
        </p:txBody>
      </p:sp>
      <p:sp>
        <p:nvSpPr>
          <p:cNvPr id="8" name="Rectangle 2"/>
          <p:cNvSpPr txBox="1">
            <a:spLocks noChangeArrowheads="1"/>
          </p:cNvSpPr>
          <p:nvPr/>
        </p:nvSpPr>
        <p:spPr>
          <a:xfrm>
            <a:off x="0" y="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altLang="en-US" dirty="0">
                <a:solidFill>
                  <a:schemeClr val="accent1"/>
                </a:solidFill>
                <a:effectLst>
                  <a:outerShdw blurRad="38100" dist="38100" dir="2700000" algn="tl">
                    <a:srgbClr val="000000">
                      <a:alpha val="43137"/>
                    </a:srgbClr>
                  </a:outerShdw>
                </a:effectLst>
              </a:rPr>
              <a:t>GDPR &amp; consent</a:t>
            </a:r>
          </a:p>
        </p:txBody>
      </p:sp>
    </p:spTree>
    <p:extLst>
      <p:ext uri="{BB962C8B-B14F-4D97-AF65-F5344CB8AC3E}">
        <p14:creationId xmlns:p14="http://schemas.microsoft.com/office/powerpoint/2010/main" val="34805551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905000"/>
            <a:ext cx="9144000" cy="3108543"/>
          </a:xfrm>
          <a:prstGeom prst="rect">
            <a:avLst/>
          </a:prstGeom>
          <a:noFill/>
        </p:spPr>
        <p:txBody>
          <a:bodyPr wrap="square" rtlCol="0">
            <a:spAutoFit/>
          </a:bodyPr>
          <a:lstStyle/>
          <a:p>
            <a:pPr algn="ctr"/>
            <a:r>
              <a:rPr lang="en-GB" sz="4000" dirty="0">
                <a:solidFill>
                  <a:srgbClr val="000000"/>
                </a:solidFill>
                <a:effectLst>
                  <a:outerShdw blurRad="38100" dist="38100" dir="2700000" algn="tl">
                    <a:srgbClr val="000000">
                      <a:alpha val="43137"/>
                    </a:srgbClr>
                  </a:outerShdw>
                </a:effectLst>
                <a:latin typeface="+mn-lt"/>
              </a:rPr>
              <a:t>Look out for ICO’s definitive guidance </a:t>
            </a:r>
          </a:p>
          <a:p>
            <a:pPr algn="ctr"/>
            <a:r>
              <a:rPr lang="en-GB" sz="4000" dirty="0">
                <a:solidFill>
                  <a:srgbClr val="FF0000"/>
                </a:solidFill>
                <a:effectLst>
                  <a:outerShdw blurRad="38100" dist="38100" dir="2700000" algn="tl">
                    <a:srgbClr val="000000">
                      <a:alpha val="43137"/>
                    </a:srgbClr>
                  </a:outerShdw>
                </a:effectLst>
                <a:latin typeface="+mn-lt"/>
              </a:rPr>
              <a:t>‘early in 2018’</a:t>
            </a:r>
          </a:p>
          <a:p>
            <a:pPr algn="ctr"/>
            <a:endParaRPr lang="en-GB" sz="4000" dirty="0">
              <a:solidFill>
                <a:srgbClr val="FF0000"/>
              </a:solidFill>
              <a:effectLst>
                <a:outerShdw blurRad="38100" dist="38100" dir="2700000" algn="tl">
                  <a:srgbClr val="000000">
                    <a:alpha val="43137"/>
                  </a:srgbClr>
                </a:outerShdw>
              </a:effectLst>
              <a:latin typeface="+mn-lt"/>
            </a:endParaRPr>
          </a:p>
          <a:p>
            <a:pPr algn="ctr"/>
            <a:endParaRPr lang="en-GB" sz="4000" dirty="0">
              <a:solidFill>
                <a:srgbClr val="FF0000"/>
              </a:solidFill>
              <a:effectLst>
                <a:outerShdw blurRad="38100" dist="38100" dir="2700000" algn="tl">
                  <a:srgbClr val="000000">
                    <a:alpha val="43137"/>
                  </a:srgbClr>
                </a:outerShdw>
              </a:effectLst>
              <a:latin typeface="+mn-lt"/>
            </a:endParaRPr>
          </a:p>
          <a:p>
            <a:pPr algn="ctr"/>
            <a:r>
              <a:rPr lang="en-GB" sz="3600" i="1" dirty="0">
                <a:solidFill>
                  <a:srgbClr val="000000"/>
                </a:solidFill>
                <a:effectLst>
                  <a:outerShdw blurRad="38100" dist="38100" dir="2700000" algn="tl">
                    <a:srgbClr val="000000">
                      <a:alpha val="43137"/>
                    </a:srgbClr>
                  </a:outerShdw>
                </a:effectLst>
                <a:latin typeface="+mn-lt"/>
              </a:rPr>
              <a:t>(Draft version now available from ICO website)</a:t>
            </a:r>
          </a:p>
        </p:txBody>
      </p:sp>
      <p:sp>
        <p:nvSpPr>
          <p:cNvPr id="8" name="Rectangle 2"/>
          <p:cNvSpPr txBox="1">
            <a:spLocks noChangeArrowheads="1"/>
          </p:cNvSpPr>
          <p:nvPr/>
        </p:nvSpPr>
        <p:spPr>
          <a:xfrm>
            <a:off x="0" y="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altLang="en-US" dirty="0">
                <a:solidFill>
                  <a:schemeClr val="accent1"/>
                </a:solidFill>
                <a:effectLst>
                  <a:outerShdw blurRad="38100" dist="38100" dir="2700000" algn="tl">
                    <a:srgbClr val="000000">
                      <a:alpha val="43137"/>
                    </a:srgbClr>
                  </a:outerShdw>
                </a:effectLst>
              </a:rPr>
              <a:t>GDPR &amp; consent</a:t>
            </a:r>
          </a:p>
        </p:txBody>
      </p:sp>
    </p:spTree>
    <p:extLst>
      <p:ext uri="{BB962C8B-B14F-4D97-AF65-F5344CB8AC3E}">
        <p14:creationId xmlns:p14="http://schemas.microsoft.com/office/powerpoint/2010/main" val="24904277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600200"/>
            <a:ext cx="9144000" cy="2246769"/>
          </a:xfrm>
          <a:prstGeom prst="rect">
            <a:avLst/>
          </a:prstGeom>
          <a:noFill/>
        </p:spPr>
        <p:txBody>
          <a:bodyPr wrap="square" rtlCol="0">
            <a:spAutoFit/>
          </a:bodyPr>
          <a:lstStyle/>
          <a:p>
            <a:pPr algn="ctr"/>
            <a:r>
              <a:rPr lang="en-GB" sz="3600" b="1" u="sng" dirty="0">
                <a:solidFill>
                  <a:srgbClr val="FF0000"/>
                </a:solidFill>
                <a:effectLst>
                  <a:outerShdw blurRad="38100" dist="38100" dir="2700000" algn="tl">
                    <a:srgbClr val="000000">
                      <a:alpha val="43137"/>
                    </a:srgbClr>
                  </a:outerShdw>
                </a:effectLst>
                <a:latin typeface="+mn-lt"/>
              </a:rPr>
              <a:t>IMPORTANT!</a:t>
            </a:r>
          </a:p>
          <a:p>
            <a:pPr algn="ctr"/>
            <a:endParaRPr lang="en-GB" sz="1600" dirty="0">
              <a:solidFill>
                <a:srgbClr val="000000"/>
              </a:solidFill>
              <a:effectLst>
                <a:outerShdw blurRad="38100" dist="38100" dir="2700000" algn="tl">
                  <a:srgbClr val="000000">
                    <a:alpha val="43137"/>
                  </a:srgbClr>
                </a:outerShdw>
              </a:effectLst>
              <a:latin typeface="+mn-lt"/>
            </a:endParaRPr>
          </a:p>
          <a:p>
            <a:pPr algn="ctr"/>
            <a:r>
              <a:rPr lang="en-GB" sz="3600" dirty="0">
                <a:solidFill>
                  <a:srgbClr val="000000"/>
                </a:solidFill>
                <a:effectLst>
                  <a:outerShdw blurRad="38100" dist="38100" dir="2700000" algn="tl">
                    <a:srgbClr val="000000">
                      <a:alpha val="43137"/>
                    </a:srgbClr>
                  </a:outerShdw>
                </a:effectLst>
                <a:latin typeface="+mn-lt"/>
              </a:rPr>
              <a:t>Organisations can rely on other lawful bases apart from consent!</a:t>
            </a:r>
          </a:p>
          <a:p>
            <a:pPr marL="457200" indent="-457200">
              <a:buFont typeface="Arial" panose="020B0604020202020204" pitchFamily="34" charset="0"/>
              <a:buChar char="•"/>
            </a:pPr>
            <a:endParaRPr lang="en-GB" sz="1600" dirty="0">
              <a:solidFill>
                <a:srgbClr val="000000"/>
              </a:solidFill>
              <a:effectLst>
                <a:outerShdw blurRad="38100" dist="38100" dir="2700000" algn="tl">
                  <a:srgbClr val="000000">
                    <a:alpha val="43137"/>
                  </a:srgbClr>
                </a:outerShdw>
              </a:effectLst>
              <a:latin typeface="+mn-lt"/>
            </a:endParaRPr>
          </a:p>
        </p:txBody>
      </p:sp>
      <p:sp>
        <p:nvSpPr>
          <p:cNvPr id="8" name="Rectangle 2"/>
          <p:cNvSpPr txBox="1">
            <a:spLocks noChangeArrowheads="1"/>
          </p:cNvSpPr>
          <p:nvPr/>
        </p:nvSpPr>
        <p:spPr>
          <a:xfrm>
            <a:off x="0" y="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altLang="en-US" dirty="0">
                <a:solidFill>
                  <a:schemeClr val="accent1"/>
                </a:solidFill>
                <a:effectLst>
                  <a:outerShdw blurRad="38100" dist="38100" dir="2700000" algn="tl">
                    <a:srgbClr val="000000">
                      <a:alpha val="43137"/>
                    </a:srgbClr>
                  </a:outerShdw>
                </a:effectLst>
              </a:rPr>
              <a:t>Consent – the alternatives</a:t>
            </a:r>
          </a:p>
        </p:txBody>
      </p:sp>
    </p:spTree>
    <p:extLst>
      <p:ext uri="{BB962C8B-B14F-4D97-AF65-F5344CB8AC3E}">
        <p14:creationId xmlns:p14="http://schemas.microsoft.com/office/powerpoint/2010/main" val="13933114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0" y="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altLang="en-US" dirty="0">
                <a:solidFill>
                  <a:schemeClr val="accent1"/>
                </a:solidFill>
                <a:effectLst>
                  <a:outerShdw blurRad="38100" dist="38100" dir="2700000" algn="tl">
                    <a:srgbClr val="000000">
                      <a:alpha val="43137"/>
                    </a:srgbClr>
                  </a:outerShdw>
                </a:effectLst>
              </a:rPr>
              <a:t>Consent – the alternatives</a:t>
            </a:r>
          </a:p>
        </p:txBody>
      </p:sp>
      <p:sp>
        <p:nvSpPr>
          <p:cNvPr id="4" name="TextBox 3"/>
          <p:cNvSpPr txBox="1"/>
          <p:nvPr/>
        </p:nvSpPr>
        <p:spPr>
          <a:xfrm>
            <a:off x="0" y="827782"/>
            <a:ext cx="9144000" cy="1077218"/>
          </a:xfrm>
          <a:prstGeom prst="rect">
            <a:avLst/>
          </a:prstGeom>
          <a:noFill/>
        </p:spPr>
        <p:txBody>
          <a:bodyPr wrap="square" rtlCol="0">
            <a:spAutoFit/>
          </a:bodyPr>
          <a:lstStyle/>
          <a:p>
            <a:pPr marL="0" lvl="1"/>
            <a:r>
              <a:rPr lang="en-GB" sz="3200" dirty="0">
                <a:solidFill>
                  <a:srgbClr val="FF0000"/>
                </a:solidFill>
                <a:effectLst>
                  <a:outerShdw blurRad="38100" dist="38100" dir="2700000" algn="tl">
                    <a:srgbClr val="000000">
                      <a:alpha val="43137"/>
                    </a:srgbClr>
                  </a:outerShdw>
                </a:effectLst>
                <a:latin typeface="+mn-lt"/>
              </a:rPr>
              <a:t>Personal data can be processed on the following legal bases (i.e. without consent):</a:t>
            </a:r>
          </a:p>
        </p:txBody>
      </p:sp>
      <p:sp>
        <p:nvSpPr>
          <p:cNvPr id="5" name="TextBox 4"/>
          <p:cNvSpPr txBox="1"/>
          <p:nvPr/>
        </p:nvSpPr>
        <p:spPr>
          <a:xfrm>
            <a:off x="0" y="1765300"/>
            <a:ext cx="9144000" cy="4278094"/>
          </a:xfrm>
          <a:prstGeom prst="rect">
            <a:avLst/>
          </a:prstGeom>
          <a:noFill/>
        </p:spPr>
        <p:txBody>
          <a:bodyPr wrap="square" rtlCol="0">
            <a:spAutoFit/>
          </a:bodyPr>
          <a:lstStyle/>
          <a:p>
            <a:pPr marL="457200" indent="-457200">
              <a:buFont typeface="Arial" panose="020B0604020202020204" pitchFamily="34" charset="0"/>
              <a:buChar char="•"/>
            </a:pPr>
            <a:r>
              <a:rPr lang="en-GB" sz="3200" dirty="0">
                <a:solidFill>
                  <a:srgbClr val="000000"/>
                </a:solidFill>
                <a:effectLst>
                  <a:outerShdw blurRad="38100" dist="38100" dir="2700000" algn="tl">
                    <a:srgbClr val="000000">
                      <a:alpha val="43137"/>
                    </a:srgbClr>
                  </a:outerShdw>
                </a:effectLst>
                <a:latin typeface="+mn-lt"/>
              </a:rPr>
              <a:t>Necessary for the performance of a contract with the individual</a:t>
            </a:r>
          </a:p>
          <a:p>
            <a:pPr marL="457200" indent="-457200">
              <a:buFont typeface="Arial" panose="020B0604020202020204" pitchFamily="34" charset="0"/>
              <a:buChar char="•"/>
            </a:pPr>
            <a:endParaRPr lang="en-GB" sz="1600" dirty="0">
              <a:solidFill>
                <a:srgbClr val="000000"/>
              </a:solidFill>
              <a:effectLst>
                <a:outerShdw blurRad="38100" dist="38100" dir="2700000" algn="tl">
                  <a:srgbClr val="000000">
                    <a:alpha val="43137"/>
                  </a:srgbClr>
                </a:outerShdw>
              </a:effectLst>
              <a:latin typeface="+mn-lt"/>
            </a:endParaRPr>
          </a:p>
          <a:p>
            <a:pPr marL="457200" indent="-457200">
              <a:buFont typeface="Arial" panose="020B0604020202020204" pitchFamily="34" charset="0"/>
              <a:buChar char="•"/>
            </a:pPr>
            <a:r>
              <a:rPr lang="en-GB" sz="3200" dirty="0">
                <a:effectLst>
                  <a:outerShdw blurRad="38100" dist="38100" dir="2700000" algn="tl">
                    <a:srgbClr val="000000">
                      <a:alpha val="43137"/>
                    </a:srgbClr>
                  </a:outerShdw>
                </a:effectLst>
                <a:latin typeface="+mn-lt"/>
              </a:rPr>
              <a:t>Necessary for compliance with a legal obligation</a:t>
            </a:r>
          </a:p>
          <a:p>
            <a:pPr marL="457200" indent="-457200">
              <a:buFont typeface="Arial" panose="020B0604020202020204" pitchFamily="34" charset="0"/>
              <a:buChar char="•"/>
            </a:pPr>
            <a:endParaRPr lang="en-GB" sz="1600" dirty="0">
              <a:effectLst>
                <a:outerShdw blurRad="38100" dist="38100" dir="2700000" algn="tl">
                  <a:srgbClr val="000000">
                    <a:alpha val="43137"/>
                  </a:srgbClr>
                </a:outerShdw>
              </a:effectLst>
              <a:latin typeface="+mn-lt"/>
            </a:endParaRPr>
          </a:p>
          <a:p>
            <a:pPr marL="457200" indent="-457200" algn="just">
              <a:buFont typeface="Arial" panose="020B0604020202020204" pitchFamily="34" charset="0"/>
              <a:buChar char="•"/>
            </a:pPr>
            <a:r>
              <a:rPr lang="en-GB" sz="3200" dirty="0">
                <a:effectLst>
                  <a:outerShdw blurRad="38100" dist="38100" dir="2700000" algn="tl">
                    <a:srgbClr val="000000">
                      <a:alpha val="43137"/>
                    </a:srgbClr>
                  </a:outerShdw>
                </a:effectLst>
                <a:latin typeface="+mn-lt"/>
              </a:rPr>
              <a:t>Necessary to protect the vital interests of a data subject or another person</a:t>
            </a:r>
          </a:p>
          <a:p>
            <a:pPr marL="457200" indent="-457200">
              <a:buFont typeface="Arial" panose="020B0604020202020204" pitchFamily="34" charset="0"/>
              <a:buChar char="•"/>
            </a:pPr>
            <a:endParaRPr lang="en-GB" sz="1600" dirty="0">
              <a:effectLst>
                <a:outerShdw blurRad="38100" dist="38100" dir="2700000" algn="tl">
                  <a:srgbClr val="000000">
                    <a:alpha val="43137"/>
                  </a:srgbClr>
                </a:outerShdw>
              </a:effectLst>
              <a:latin typeface="+mn-lt"/>
            </a:endParaRPr>
          </a:p>
          <a:p>
            <a:pPr marL="457200" indent="-457200">
              <a:buFont typeface="Arial" panose="020B0604020202020204" pitchFamily="34" charset="0"/>
              <a:buChar char="•"/>
            </a:pPr>
            <a:r>
              <a:rPr lang="en-GB" sz="3200" dirty="0">
                <a:effectLst>
                  <a:outerShdw blurRad="38100" dist="38100" dir="2700000" algn="tl">
                    <a:srgbClr val="000000">
                      <a:alpha val="43137"/>
                    </a:srgbClr>
                  </a:outerShdw>
                </a:effectLst>
                <a:latin typeface="+mn-lt"/>
              </a:rPr>
              <a:t>Necessary for performance of a task carried out in the public interest / exercise of official authority</a:t>
            </a:r>
          </a:p>
        </p:txBody>
      </p:sp>
    </p:spTree>
    <p:extLst>
      <p:ext uri="{BB962C8B-B14F-4D97-AF65-F5344CB8AC3E}">
        <p14:creationId xmlns:p14="http://schemas.microsoft.com/office/powerpoint/2010/main" val="3630367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0" y="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altLang="en-US" dirty="0">
                <a:solidFill>
                  <a:schemeClr val="accent1"/>
                </a:solidFill>
                <a:effectLst>
                  <a:outerShdw blurRad="38100" dist="38100" dir="2700000" algn="tl">
                    <a:srgbClr val="000000">
                      <a:alpha val="43137"/>
                    </a:srgbClr>
                  </a:outerShdw>
                </a:effectLst>
              </a:rPr>
              <a:t>Consent – the alternatives</a:t>
            </a:r>
          </a:p>
        </p:txBody>
      </p:sp>
      <p:sp>
        <p:nvSpPr>
          <p:cNvPr id="4" name="TextBox 3"/>
          <p:cNvSpPr txBox="1"/>
          <p:nvPr/>
        </p:nvSpPr>
        <p:spPr>
          <a:xfrm>
            <a:off x="0" y="1143000"/>
            <a:ext cx="9144000" cy="1077218"/>
          </a:xfrm>
          <a:prstGeom prst="rect">
            <a:avLst/>
          </a:prstGeom>
          <a:noFill/>
        </p:spPr>
        <p:txBody>
          <a:bodyPr wrap="square" rtlCol="0">
            <a:spAutoFit/>
          </a:bodyPr>
          <a:lstStyle/>
          <a:p>
            <a:pPr marL="0" lvl="1"/>
            <a:r>
              <a:rPr lang="en-GB" sz="3200" dirty="0">
                <a:solidFill>
                  <a:srgbClr val="FF0000"/>
                </a:solidFill>
                <a:effectLst>
                  <a:outerShdw blurRad="38100" dist="38100" dir="2700000" algn="tl">
                    <a:srgbClr val="000000">
                      <a:alpha val="43137"/>
                    </a:srgbClr>
                  </a:outerShdw>
                </a:effectLst>
                <a:latin typeface="+mn-lt"/>
              </a:rPr>
              <a:t>Personal data can be processed on the following legal bases, without consent:</a:t>
            </a:r>
            <a:endParaRPr lang="en-GB" sz="2800" dirty="0">
              <a:solidFill>
                <a:srgbClr val="FF0000"/>
              </a:solidFill>
              <a:latin typeface="+mn-lt"/>
            </a:endParaRPr>
          </a:p>
        </p:txBody>
      </p:sp>
      <p:sp>
        <p:nvSpPr>
          <p:cNvPr id="5" name="TextBox 4"/>
          <p:cNvSpPr txBox="1"/>
          <p:nvPr/>
        </p:nvSpPr>
        <p:spPr>
          <a:xfrm>
            <a:off x="0" y="2438400"/>
            <a:ext cx="8928100" cy="2554545"/>
          </a:xfrm>
          <a:prstGeom prst="rect">
            <a:avLst/>
          </a:prstGeom>
          <a:noFill/>
        </p:spPr>
        <p:txBody>
          <a:bodyPr wrap="square" rtlCol="0">
            <a:spAutoFit/>
          </a:bodyPr>
          <a:lstStyle/>
          <a:p>
            <a:pPr marL="457200" indent="-457200" algn="just">
              <a:buFont typeface="Arial" panose="020B0604020202020204" pitchFamily="34" charset="0"/>
              <a:buChar char="•"/>
            </a:pPr>
            <a:r>
              <a:rPr lang="en-GB" sz="3200" dirty="0">
                <a:effectLst>
                  <a:outerShdw blurRad="38100" dist="38100" dir="2700000" algn="tl">
                    <a:srgbClr val="000000">
                      <a:alpha val="43137"/>
                    </a:srgbClr>
                  </a:outerShdw>
                </a:effectLst>
                <a:latin typeface="+mn-lt"/>
              </a:rPr>
              <a:t>Necessary for the purposes of legitimate interests: if there’s a genuine and legitimate reason (</a:t>
            </a:r>
            <a:r>
              <a:rPr lang="en-GB" sz="3200" u="sng" dirty="0">
                <a:effectLst>
                  <a:outerShdw blurRad="38100" dist="38100" dir="2700000" algn="tl">
                    <a:srgbClr val="000000">
                      <a:alpha val="43137"/>
                    </a:srgbClr>
                  </a:outerShdw>
                </a:effectLst>
                <a:latin typeface="+mn-lt"/>
              </a:rPr>
              <a:t>including commercial benefit</a:t>
            </a:r>
            <a:r>
              <a:rPr lang="en-GB" sz="3200" dirty="0">
                <a:effectLst>
                  <a:outerShdw blurRad="38100" dist="38100" dir="2700000" algn="tl">
                    <a:srgbClr val="000000">
                      <a:alpha val="43137"/>
                    </a:srgbClr>
                  </a:outerShdw>
                </a:effectLst>
                <a:latin typeface="+mn-lt"/>
              </a:rPr>
              <a:t>), unless this is outweighed by harm to the individual’s rights and interests</a:t>
            </a:r>
          </a:p>
        </p:txBody>
      </p:sp>
    </p:spTree>
    <p:extLst>
      <p:ext uri="{BB962C8B-B14F-4D97-AF65-F5344CB8AC3E}">
        <p14:creationId xmlns:p14="http://schemas.microsoft.com/office/powerpoint/2010/main" val="29809954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0" y="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altLang="en-US" dirty="0">
                <a:solidFill>
                  <a:schemeClr val="accent1"/>
                </a:solidFill>
                <a:effectLst>
                  <a:outerShdw blurRad="38100" dist="38100" dir="2700000" algn="tl">
                    <a:srgbClr val="000000">
                      <a:alpha val="43137"/>
                    </a:srgbClr>
                  </a:outerShdw>
                </a:effectLst>
              </a:rPr>
              <a:t>Consent – ‘legitimate interests’</a:t>
            </a:r>
          </a:p>
        </p:txBody>
      </p:sp>
      <p:sp>
        <p:nvSpPr>
          <p:cNvPr id="5" name="TextBox 4"/>
          <p:cNvSpPr txBox="1"/>
          <p:nvPr/>
        </p:nvSpPr>
        <p:spPr>
          <a:xfrm>
            <a:off x="203200" y="1122402"/>
            <a:ext cx="8851900" cy="4770537"/>
          </a:xfrm>
          <a:prstGeom prst="rect">
            <a:avLst/>
          </a:prstGeom>
          <a:noFill/>
        </p:spPr>
        <p:txBody>
          <a:bodyPr wrap="square" rtlCol="0">
            <a:spAutoFit/>
          </a:bodyPr>
          <a:lstStyle/>
          <a:p>
            <a:r>
              <a:rPr lang="en-GB" sz="3200" dirty="0">
                <a:solidFill>
                  <a:srgbClr val="000000"/>
                </a:solidFill>
                <a:effectLst>
                  <a:outerShdw blurRad="38100" dist="38100" dir="2700000" algn="tl">
                    <a:srgbClr val="000000">
                      <a:alpha val="43137"/>
                    </a:srgbClr>
                  </a:outerShdw>
                </a:effectLst>
                <a:latin typeface="+mn-lt"/>
              </a:rPr>
              <a:t>“Private-sector organisations will often be able to consider the ‘legitimate interests’ basis if they find it hard to meet the standard for consent and no other specific basis applies. This recognises that you may have good reason to process someone’s personal data without their consent – but you must ensure there is no unwarranted impact on them, and that you are still fair, transparent and accountable.”</a:t>
            </a:r>
          </a:p>
          <a:p>
            <a:pPr algn="r"/>
            <a:r>
              <a:rPr lang="en-GB" i="1" dirty="0">
                <a:solidFill>
                  <a:srgbClr val="000000"/>
                </a:solidFill>
                <a:latin typeface="+mn-lt"/>
              </a:rPr>
              <a:t>ICO</a:t>
            </a:r>
          </a:p>
          <a:p>
            <a:pPr algn="r"/>
            <a:r>
              <a:rPr lang="en-GB" i="1" dirty="0">
                <a:solidFill>
                  <a:srgbClr val="000000"/>
                </a:solidFill>
                <a:latin typeface="+mn-lt"/>
              </a:rPr>
              <a:t>Draft GDPR Consent Guidance</a:t>
            </a:r>
            <a:endParaRPr lang="en-GB" i="1" dirty="0">
              <a:latin typeface="+mn-lt"/>
            </a:endParaRPr>
          </a:p>
        </p:txBody>
      </p:sp>
    </p:spTree>
    <p:extLst>
      <p:ext uri="{BB962C8B-B14F-4D97-AF65-F5344CB8AC3E}">
        <p14:creationId xmlns:p14="http://schemas.microsoft.com/office/powerpoint/2010/main" val="2643710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295400"/>
            <a:ext cx="9144000" cy="4678204"/>
          </a:xfrm>
          <a:prstGeom prst="rect">
            <a:avLst/>
          </a:prstGeom>
          <a:noFill/>
        </p:spPr>
        <p:txBody>
          <a:bodyPr wrap="square" rtlCol="0">
            <a:spAutoFit/>
          </a:bodyPr>
          <a:lstStyle/>
          <a:p>
            <a:pPr marL="457200" indent="-457200">
              <a:buFont typeface="Arial" panose="020B0604020202020204" pitchFamily="34" charset="0"/>
              <a:buChar char="•"/>
            </a:pPr>
            <a:r>
              <a:rPr lang="en-GB" sz="3200" dirty="0">
                <a:solidFill>
                  <a:srgbClr val="000000"/>
                </a:solidFill>
                <a:effectLst>
                  <a:outerShdw blurRad="38100" dist="38100" dir="2700000" algn="tl">
                    <a:srgbClr val="000000">
                      <a:alpha val="43137"/>
                    </a:srgbClr>
                  </a:outerShdw>
                </a:effectLst>
                <a:latin typeface="+mn-lt"/>
              </a:rPr>
              <a:t>GDPR in force from </a:t>
            </a:r>
            <a:r>
              <a:rPr lang="en-GB" sz="3200" u="sng" dirty="0">
                <a:solidFill>
                  <a:srgbClr val="FF0000"/>
                </a:solidFill>
                <a:effectLst>
                  <a:outerShdw blurRad="38100" dist="38100" dir="2700000" algn="tl">
                    <a:srgbClr val="000000">
                      <a:alpha val="43137"/>
                    </a:srgbClr>
                  </a:outerShdw>
                </a:effectLst>
                <a:latin typeface="+mn-lt"/>
              </a:rPr>
              <a:t>25 May 2018</a:t>
            </a:r>
          </a:p>
          <a:p>
            <a:pPr marL="457200" indent="-457200">
              <a:buFont typeface="Arial" panose="020B0604020202020204" pitchFamily="34" charset="0"/>
              <a:buChar char="•"/>
            </a:pPr>
            <a:endParaRPr lang="en-GB" sz="1800" dirty="0">
              <a:solidFill>
                <a:srgbClr val="000000"/>
              </a:solidFill>
              <a:effectLst>
                <a:outerShdw blurRad="38100" dist="38100" dir="2700000" algn="tl">
                  <a:srgbClr val="000000">
                    <a:alpha val="43137"/>
                  </a:srgbClr>
                </a:outerShdw>
              </a:effectLst>
              <a:latin typeface="+mn-lt"/>
            </a:endParaRPr>
          </a:p>
          <a:p>
            <a:pPr marL="457200" indent="-457200">
              <a:buFont typeface="Arial" panose="020B0604020202020204" pitchFamily="34" charset="0"/>
              <a:buChar char="•"/>
            </a:pPr>
            <a:r>
              <a:rPr lang="en-GB" sz="3200" dirty="0">
                <a:solidFill>
                  <a:srgbClr val="000000"/>
                </a:solidFill>
                <a:effectLst>
                  <a:outerShdw blurRad="38100" dist="38100" dir="2700000" algn="tl">
                    <a:srgbClr val="000000">
                      <a:alpha val="43137"/>
                    </a:srgbClr>
                  </a:outerShdw>
                </a:effectLst>
                <a:latin typeface="+mn-lt"/>
              </a:rPr>
              <a:t>Makes existing DP Directive (&amp; UK Data Protection Act) redundant</a:t>
            </a:r>
          </a:p>
          <a:p>
            <a:pPr marL="457200" indent="-457200">
              <a:buFont typeface="Arial" panose="020B0604020202020204" pitchFamily="34" charset="0"/>
              <a:buChar char="•"/>
            </a:pPr>
            <a:endParaRPr lang="en-GB" sz="1600" dirty="0">
              <a:solidFill>
                <a:srgbClr val="000000"/>
              </a:solidFill>
              <a:effectLst>
                <a:outerShdw blurRad="38100" dist="38100" dir="2700000" algn="tl">
                  <a:srgbClr val="000000">
                    <a:alpha val="43137"/>
                  </a:srgbClr>
                </a:outerShdw>
              </a:effectLst>
              <a:latin typeface="+mn-lt"/>
            </a:endParaRPr>
          </a:p>
          <a:p>
            <a:pPr marL="457200" indent="-457200">
              <a:buClr>
                <a:schemeClr val="tx1"/>
              </a:buClr>
              <a:buFont typeface="Arial" panose="020B0604020202020204" pitchFamily="34" charset="0"/>
              <a:buChar char="•"/>
            </a:pPr>
            <a:r>
              <a:rPr lang="en-GB" sz="3200" dirty="0">
                <a:solidFill>
                  <a:srgbClr val="FF0000"/>
                </a:solidFill>
                <a:effectLst>
                  <a:outerShdw blurRad="38100" dist="38100" dir="2700000" algn="tl">
                    <a:srgbClr val="000000">
                      <a:alpha val="43137"/>
                    </a:srgbClr>
                  </a:outerShdw>
                </a:effectLst>
                <a:latin typeface="+mn-lt"/>
              </a:rPr>
              <a:t>Brexit??!</a:t>
            </a:r>
          </a:p>
          <a:p>
            <a:endParaRPr lang="en-GB" sz="1600" dirty="0">
              <a:solidFill>
                <a:srgbClr val="000000"/>
              </a:solidFill>
              <a:effectLst>
                <a:outerShdw blurRad="38100" dist="38100" dir="2700000" algn="tl">
                  <a:srgbClr val="000000">
                    <a:alpha val="43137"/>
                  </a:srgbClr>
                </a:outerShdw>
              </a:effectLst>
              <a:latin typeface="+mn-lt"/>
            </a:endParaRPr>
          </a:p>
          <a:p>
            <a:pPr marL="457200" indent="-457200">
              <a:buFont typeface="Arial" panose="020B0604020202020204" pitchFamily="34" charset="0"/>
              <a:buChar char="•"/>
            </a:pPr>
            <a:r>
              <a:rPr lang="en-GB" sz="3200" dirty="0">
                <a:effectLst>
                  <a:outerShdw blurRad="38100" dist="38100" dir="2700000" algn="tl">
                    <a:srgbClr val="000000">
                      <a:alpha val="43137"/>
                    </a:srgbClr>
                  </a:outerShdw>
                </a:effectLst>
                <a:latin typeface="+mn-lt"/>
              </a:rPr>
              <a:t>UK’s decision to leave the EU will not affect GDPR’s implementation</a:t>
            </a:r>
          </a:p>
          <a:p>
            <a:endParaRPr lang="en-GB" sz="2800" dirty="0"/>
          </a:p>
          <a:p>
            <a:endParaRPr lang="en-GB" sz="2800" dirty="0"/>
          </a:p>
        </p:txBody>
      </p:sp>
      <p:sp>
        <p:nvSpPr>
          <p:cNvPr id="4" name="Rectangle 2"/>
          <p:cNvSpPr txBox="1">
            <a:spLocks noChangeArrowheads="1"/>
          </p:cNvSpPr>
          <p:nvPr/>
        </p:nvSpPr>
        <p:spPr>
          <a:xfrm>
            <a:off x="0" y="15240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altLang="en-US" dirty="0">
                <a:solidFill>
                  <a:schemeClr val="accent1"/>
                </a:solidFill>
                <a:effectLst>
                  <a:outerShdw blurRad="38100" dist="38100" dir="2700000" algn="tl">
                    <a:srgbClr val="000000">
                      <a:alpha val="43137"/>
                    </a:srgbClr>
                  </a:outerShdw>
                </a:effectLst>
              </a:rPr>
              <a:t>GDPR</a:t>
            </a:r>
          </a:p>
        </p:txBody>
      </p:sp>
    </p:spTree>
    <p:extLst>
      <p:ext uri="{BB962C8B-B14F-4D97-AF65-F5344CB8AC3E}">
        <p14:creationId xmlns:p14="http://schemas.microsoft.com/office/powerpoint/2010/main" val="840723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0" y="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altLang="en-US" dirty="0">
                <a:solidFill>
                  <a:schemeClr val="accent1"/>
                </a:solidFill>
                <a:effectLst>
                  <a:outerShdw blurRad="38100" dist="38100" dir="2700000" algn="tl">
                    <a:srgbClr val="000000">
                      <a:alpha val="43137"/>
                    </a:srgbClr>
                  </a:outerShdw>
                </a:effectLst>
              </a:rPr>
              <a:t>Consent – ‘legitimate interests’</a:t>
            </a:r>
          </a:p>
        </p:txBody>
      </p:sp>
      <p:sp>
        <p:nvSpPr>
          <p:cNvPr id="5" name="TextBox 4"/>
          <p:cNvSpPr txBox="1"/>
          <p:nvPr/>
        </p:nvSpPr>
        <p:spPr>
          <a:xfrm>
            <a:off x="146050" y="1033502"/>
            <a:ext cx="8851900" cy="5047536"/>
          </a:xfrm>
          <a:prstGeom prst="rect">
            <a:avLst/>
          </a:prstGeom>
          <a:noFill/>
        </p:spPr>
        <p:txBody>
          <a:bodyPr wrap="square" rtlCol="0">
            <a:spAutoFit/>
          </a:bodyPr>
          <a:lstStyle/>
          <a:p>
            <a:r>
              <a:rPr lang="en-GB" sz="3200" dirty="0">
                <a:solidFill>
                  <a:srgbClr val="FF0000"/>
                </a:solidFill>
                <a:effectLst>
                  <a:outerShdw blurRad="38100" dist="38100" dir="2700000" algn="tl">
                    <a:srgbClr val="000000">
                      <a:alpha val="43137"/>
                    </a:srgbClr>
                  </a:outerShdw>
                </a:effectLst>
                <a:latin typeface="+mn-lt"/>
              </a:rPr>
              <a:t>‘Legitimate interests’ </a:t>
            </a:r>
            <a:r>
              <a:rPr lang="en-GB" sz="3200" dirty="0">
                <a:solidFill>
                  <a:srgbClr val="000000"/>
                </a:solidFill>
                <a:effectLst>
                  <a:outerShdw blurRad="38100" dist="38100" dir="2700000" algn="tl">
                    <a:srgbClr val="000000">
                      <a:alpha val="43137"/>
                    </a:srgbClr>
                  </a:outerShdw>
                </a:effectLst>
                <a:latin typeface="+mn-lt"/>
              </a:rPr>
              <a:t>include:</a:t>
            </a:r>
          </a:p>
          <a:p>
            <a:endParaRPr lang="en-GB" sz="600" dirty="0">
              <a:solidFill>
                <a:srgbClr val="000000"/>
              </a:solidFill>
              <a:effectLst>
                <a:outerShdw blurRad="38100" dist="38100" dir="2700000" algn="tl">
                  <a:srgbClr val="000000">
                    <a:alpha val="43137"/>
                  </a:srgbClr>
                </a:outerShdw>
              </a:effectLst>
              <a:latin typeface="+mn-lt"/>
            </a:endParaRPr>
          </a:p>
          <a:p>
            <a:pPr marL="457200" indent="-457200">
              <a:buFont typeface="Arial" panose="020B0604020202020204" pitchFamily="34" charset="0"/>
              <a:buChar char="•"/>
            </a:pPr>
            <a:r>
              <a:rPr lang="en-GB" sz="3200" dirty="0">
                <a:solidFill>
                  <a:srgbClr val="000000"/>
                </a:solidFill>
                <a:effectLst>
                  <a:outerShdw blurRad="38100" dist="38100" dir="2700000" algn="tl">
                    <a:srgbClr val="000000">
                      <a:alpha val="43137"/>
                    </a:srgbClr>
                  </a:outerShdw>
                </a:effectLst>
                <a:latin typeface="+mn-lt"/>
              </a:rPr>
              <a:t>processing for direct marketing purposes or preventing fraud</a:t>
            </a:r>
          </a:p>
          <a:p>
            <a:endParaRPr lang="en-GB" sz="600" dirty="0">
              <a:solidFill>
                <a:srgbClr val="000000"/>
              </a:solidFill>
              <a:effectLst>
                <a:outerShdw blurRad="38100" dist="38100" dir="2700000" algn="tl">
                  <a:srgbClr val="000000">
                    <a:alpha val="43137"/>
                  </a:srgbClr>
                </a:outerShdw>
              </a:effectLst>
              <a:latin typeface="+mn-lt"/>
            </a:endParaRPr>
          </a:p>
          <a:p>
            <a:pPr marL="457200" indent="-457200">
              <a:buFont typeface="Arial" panose="020B0604020202020204" pitchFamily="34" charset="0"/>
              <a:buChar char="•"/>
            </a:pPr>
            <a:r>
              <a:rPr lang="en-GB" sz="3200" dirty="0">
                <a:solidFill>
                  <a:srgbClr val="000000"/>
                </a:solidFill>
                <a:effectLst>
                  <a:outerShdw blurRad="38100" dist="38100" dir="2700000" algn="tl">
                    <a:srgbClr val="000000">
                      <a:alpha val="43137"/>
                    </a:srgbClr>
                  </a:outerShdw>
                </a:effectLst>
                <a:latin typeface="+mn-lt"/>
              </a:rPr>
              <a:t>transmission of personal data within a group of undertakings for internal admin purposes</a:t>
            </a:r>
          </a:p>
          <a:p>
            <a:endParaRPr lang="en-GB" sz="600" dirty="0">
              <a:solidFill>
                <a:srgbClr val="000000"/>
              </a:solidFill>
              <a:effectLst>
                <a:outerShdw blurRad="38100" dist="38100" dir="2700000" algn="tl">
                  <a:srgbClr val="000000">
                    <a:alpha val="43137"/>
                  </a:srgbClr>
                </a:outerShdw>
              </a:effectLst>
              <a:latin typeface="+mn-lt"/>
            </a:endParaRPr>
          </a:p>
          <a:p>
            <a:pPr marL="457200" indent="-457200">
              <a:buFont typeface="Arial" panose="020B0604020202020204" pitchFamily="34" charset="0"/>
              <a:buChar char="•"/>
            </a:pPr>
            <a:r>
              <a:rPr lang="en-GB" sz="3200" dirty="0">
                <a:solidFill>
                  <a:srgbClr val="000000"/>
                </a:solidFill>
                <a:effectLst>
                  <a:outerShdw blurRad="38100" dist="38100" dir="2700000" algn="tl">
                    <a:srgbClr val="000000">
                      <a:alpha val="43137"/>
                    </a:srgbClr>
                  </a:outerShdw>
                </a:effectLst>
                <a:latin typeface="+mn-lt"/>
              </a:rPr>
              <a:t>processing for ensuring network and information security</a:t>
            </a:r>
          </a:p>
          <a:p>
            <a:pPr marL="457200" indent="-457200">
              <a:buFont typeface="Arial" panose="020B0604020202020204" pitchFamily="34" charset="0"/>
              <a:buChar char="•"/>
            </a:pPr>
            <a:endParaRPr lang="en-GB" sz="600" dirty="0">
              <a:solidFill>
                <a:srgbClr val="000000"/>
              </a:solidFill>
              <a:effectLst>
                <a:outerShdw blurRad="38100" dist="38100" dir="2700000" algn="tl">
                  <a:srgbClr val="000000">
                    <a:alpha val="43137"/>
                  </a:srgbClr>
                </a:outerShdw>
              </a:effectLst>
              <a:latin typeface="+mn-lt"/>
            </a:endParaRPr>
          </a:p>
          <a:p>
            <a:pPr marL="457200" indent="-457200">
              <a:buFont typeface="Arial" panose="020B0604020202020204" pitchFamily="34" charset="0"/>
              <a:buChar char="•"/>
            </a:pPr>
            <a:r>
              <a:rPr lang="en-GB" sz="3200" dirty="0">
                <a:solidFill>
                  <a:srgbClr val="000000"/>
                </a:solidFill>
                <a:effectLst>
                  <a:outerShdw blurRad="38100" dist="38100" dir="2700000" algn="tl">
                    <a:srgbClr val="000000">
                      <a:alpha val="43137"/>
                    </a:srgbClr>
                  </a:outerShdw>
                </a:effectLst>
                <a:latin typeface="+mn-lt"/>
              </a:rPr>
              <a:t>reporting possible criminal acts or threats to public security to a competent authority</a:t>
            </a:r>
            <a:endParaRPr lang="en-GB" i="1" dirty="0">
              <a:latin typeface="+mn-lt"/>
            </a:endParaRPr>
          </a:p>
        </p:txBody>
      </p:sp>
    </p:spTree>
    <p:extLst>
      <p:ext uri="{BB962C8B-B14F-4D97-AF65-F5344CB8AC3E}">
        <p14:creationId xmlns:p14="http://schemas.microsoft.com/office/powerpoint/2010/main" val="24127430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0" y="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altLang="en-US" dirty="0">
                <a:solidFill>
                  <a:schemeClr val="accent1"/>
                </a:solidFill>
                <a:effectLst>
                  <a:outerShdw blurRad="38100" dist="38100" dir="2700000" algn="tl">
                    <a:srgbClr val="000000">
                      <a:alpha val="43137"/>
                    </a:srgbClr>
                  </a:outerShdw>
                </a:effectLst>
              </a:rPr>
              <a:t>Marketing and GDPR</a:t>
            </a:r>
          </a:p>
        </p:txBody>
      </p:sp>
      <p:sp>
        <p:nvSpPr>
          <p:cNvPr id="5" name="TextBox 4"/>
          <p:cNvSpPr txBox="1"/>
          <p:nvPr/>
        </p:nvSpPr>
        <p:spPr>
          <a:xfrm>
            <a:off x="146050" y="856357"/>
            <a:ext cx="8997950" cy="5293757"/>
          </a:xfrm>
          <a:prstGeom prst="rect">
            <a:avLst/>
          </a:prstGeom>
          <a:noFill/>
        </p:spPr>
        <p:txBody>
          <a:bodyPr wrap="square" rtlCol="0">
            <a:spAutoFit/>
          </a:bodyPr>
          <a:lstStyle/>
          <a:p>
            <a:pPr marL="457200" indent="-457200">
              <a:buFont typeface="Arial" panose="020B0604020202020204" pitchFamily="34" charset="0"/>
              <a:buChar char="•"/>
            </a:pPr>
            <a:r>
              <a:rPr lang="en-GB" sz="3200" dirty="0">
                <a:solidFill>
                  <a:srgbClr val="000000"/>
                </a:solidFill>
                <a:effectLst>
                  <a:outerShdw blurRad="38100" dist="38100" dir="2700000" algn="tl">
                    <a:srgbClr val="000000">
                      <a:alpha val="43137"/>
                    </a:srgbClr>
                  </a:outerShdw>
                </a:effectLst>
                <a:latin typeface="+mn-lt"/>
              </a:rPr>
              <a:t>GDPR - Recital 47: direct marketing is a ‘legitimate use’ of personal information</a:t>
            </a:r>
          </a:p>
          <a:p>
            <a:endParaRPr lang="en-GB" sz="900" dirty="0">
              <a:solidFill>
                <a:srgbClr val="000000"/>
              </a:solidFill>
              <a:effectLst>
                <a:outerShdw blurRad="38100" dist="38100" dir="2700000" algn="tl">
                  <a:srgbClr val="000000">
                    <a:alpha val="43137"/>
                  </a:srgbClr>
                </a:outerShdw>
              </a:effectLst>
              <a:latin typeface="+mn-lt"/>
            </a:endParaRPr>
          </a:p>
          <a:p>
            <a:r>
              <a:rPr lang="en-GB" sz="3200" dirty="0">
                <a:solidFill>
                  <a:srgbClr val="FF0000"/>
                </a:solidFill>
                <a:effectLst>
                  <a:outerShdw blurRad="38100" dist="38100" dir="2700000" algn="tl">
                    <a:srgbClr val="000000">
                      <a:alpha val="43137"/>
                    </a:srgbClr>
                  </a:outerShdw>
                </a:effectLst>
                <a:latin typeface="+mn-lt"/>
              </a:rPr>
              <a:t>However!</a:t>
            </a:r>
          </a:p>
          <a:p>
            <a:endParaRPr lang="en-GB" sz="900" dirty="0">
              <a:solidFill>
                <a:srgbClr val="000000"/>
              </a:solidFill>
              <a:effectLst>
                <a:outerShdw blurRad="38100" dist="38100" dir="2700000" algn="tl">
                  <a:srgbClr val="000000">
                    <a:alpha val="43137"/>
                  </a:srgbClr>
                </a:outerShdw>
              </a:effectLst>
              <a:latin typeface="+mn-lt"/>
            </a:endParaRPr>
          </a:p>
          <a:p>
            <a:pPr marL="457200" indent="-457200">
              <a:buFont typeface="Arial" panose="020B0604020202020204" pitchFamily="34" charset="0"/>
              <a:buChar char="•"/>
            </a:pPr>
            <a:r>
              <a:rPr lang="en-GB" sz="3200" dirty="0">
                <a:solidFill>
                  <a:srgbClr val="000000"/>
                </a:solidFill>
                <a:effectLst>
                  <a:outerShdw blurRad="38100" dist="38100" dir="2700000" algn="tl">
                    <a:srgbClr val="000000">
                      <a:alpha val="43137"/>
                    </a:srgbClr>
                  </a:outerShdw>
                </a:effectLst>
                <a:latin typeface="+mn-lt"/>
              </a:rPr>
              <a:t>Other rules also apply e.g. Privacy and Electronic Communication Regulations 2003 (PECR). </a:t>
            </a:r>
          </a:p>
          <a:p>
            <a:pPr marL="457200" indent="-457200">
              <a:buFont typeface="Arial" panose="020B0604020202020204" pitchFamily="34" charset="0"/>
              <a:buChar char="•"/>
            </a:pPr>
            <a:r>
              <a:rPr lang="en-GB" sz="3200" dirty="0">
                <a:solidFill>
                  <a:srgbClr val="000000"/>
                </a:solidFill>
                <a:effectLst>
                  <a:outerShdw blurRad="38100" dist="38100" dir="2700000" algn="tl">
                    <a:srgbClr val="000000">
                      <a:alpha val="43137"/>
                    </a:srgbClr>
                  </a:outerShdw>
                </a:effectLst>
                <a:latin typeface="+mn-lt"/>
              </a:rPr>
              <a:t>PECR restricts marketing by phone, text, email or other electronic means. </a:t>
            </a:r>
          </a:p>
          <a:p>
            <a:pPr marL="457200" indent="-457200">
              <a:buFont typeface="Arial" panose="020B0604020202020204" pitchFamily="34" charset="0"/>
              <a:buChar char="•"/>
            </a:pPr>
            <a:r>
              <a:rPr lang="en-GB" sz="3200" dirty="0">
                <a:solidFill>
                  <a:srgbClr val="000000"/>
                </a:solidFill>
                <a:effectLst>
                  <a:outerShdw blurRad="38100" dist="38100" dir="2700000" algn="tl">
                    <a:srgbClr val="000000">
                      <a:alpha val="43137"/>
                    </a:srgbClr>
                  </a:outerShdw>
                </a:effectLst>
                <a:latin typeface="+mn-lt"/>
              </a:rPr>
              <a:t>When sending electronic marketing messages need to comply with data protection rules and PECR</a:t>
            </a:r>
            <a:endParaRPr lang="en-GB" i="1" dirty="0">
              <a:solidFill>
                <a:srgbClr val="000000"/>
              </a:solidFill>
              <a:latin typeface="+mn-lt"/>
            </a:endParaRPr>
          </a:p>
        </p:txBody>
      </p:sp>
    </p:spTree>
    <p:extLst>
      <p:ext uri="{BB962C8B-B14F-4D97-AF65-F5344CB8AC3E}">
        <p14:creationId xmlns:p14="http://schemas.microsoft.com/office/powerpoint/2010/main" val="6236359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0" y="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altLang="en-US" dirty="0">
                <a:solidFill>
                  <a:schemeClr val="accent1"/>
                </a:solidFill>
                <a:effectLst>
                  <a:outerShdw blurRad="38100" dist="38100" dir="2700000" algn="tl">
                    <a:srgbClr val="000000">
                      <a:alpha val="43137"/>
                    </a:srgbClr>
                  </a:outerShdw>
                </a:effectLst>
              </a:rPr>
              <a:t>Marketing and GDPR</a:t>
            </a:r>
          </a:p>
        </p:txBody>
      </p:sp>
      <p:sp>
        <p:nvSpPr>
          <p:cNvPr id="5" name="TextBox 4"/>
          <p:cNvSpPr txBox="1"/>
          <p:nvPr/>
        </p:nvSpPr>
        <p:spPr>
          <a:xfrm>
            <a:off x="193675" y="856357"/>
            <a:ext cx="8756650" cy="4462760"/>
          </a:xfrm>
          <a:prstGeom prst="rect">
            <a:avLst/>
          </a:prstGeom>
          <a:noFill/>
        </p:spPr>
        <p:txBody>
          <a:bodyPr wrap="square" rtlCol="0">
            <a:spAutoFit/>
          </a:bodyPr>
          <a:lstStyle/>
          <a:p>
            <a:pPr algn="just"/>
            <a:endParaRPr lang="en-GB" sz="3200" dirty="0">
              <a:solidFill>
                <a:srgbClr val="000000"/>
              </a:solidFill>
              <a:effectLst>
                <a:outerShdw blurRad="38100" dist="38100" dir="2700000" algn="tl">
                  <a:srgbClr val="000000">
                    <a:alpha val="43137"/>
                  </a:srgbClr>
                </a:outerShdw>
              </a:effectLst>
              <a:latin typeface="+mn-lt"/>
            </a:endParaRPr>
          </a:p>
          <a:p>
            <a:pPr algn="just"/>
            <a:r>
              <a:rPr lang="en-GB" sz="3600" dirty="0">
                <a:solidFill>
                  <a:srgbClr val="000000"/>
                </a:solidFill>
                <a:effectLst>
                  <a:outerShdw blurRad="38100" dist="38100" dir="2700000" algn="tl">
                    <a:srgbClr val="000000">
                      <a:alpha val="43137"/>
                    </a:srgbClr>
                  </a:outerShdw>
                </a:effectLst>
                <a:latin typeface="+mn-lt"/>
              </a:rPr>
              <a:t>“We recommend that your marketing campaigns are always permission-based and you explain clearly what a person's details will be used for. Provide a simple way for them to opt out of marketing messages and have a system in place for dealing with complaints.”</a:t>
            </a:r>
          </a:p>
          <a:p>
            <a:pPr algn="r"/>
            <a:r>
              <a:rPr lang="en-GB" sz="2800" i="1" dirty="0">
                <a:solidFill>
                  <a:srgbClr val="000000"/>
                </a:solidFill>
                <a:latin typeface="+mn-lt"/>
              </a:rPr>
              <a:t>ICO – July 2017</a:t>
            </a:r>
            <a:endParaRPr lang="en-GB" sz="2000" i="1" dirty="0">
              <a:solidFill>
                <a:srgbClr val="000000"/>
              </a:solidFill>
              <a:latin typeface="+mn-lt"/>
            </a:endParaRPr>
          </a:p>
        </p:txBody>
      </p:sp>
    </p:spTree>
    <p:extLst>
      <p:ext uri="{BB962C8B-B14F-4D97-AF65-F5344CB8AC3E}">
        <p14:creationId xmlns:p14="http://schemas.microsoft.com/office/powerpoint/2010/main" val="27662495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inking"/>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4893" y="1506403"/>
            <a:ext cx="4950391" cy="4196524"/>
          </a:xfrm>
          <a:prstGeom prst="rect">
            <a:avLst/>
          </a:prstGeom>
          <a:noFill/>
          <a:extLst>
            <a:ext uri="{909E8E84-426E-40DD-AFC4-6F175D3DCCD1}">
              <a14:hiddenFill xmlns:a14="http://schemas.microsoft.com/office/drawing/2010/main">
                <a:solidFill>
                  <a:srgbClr val="FFFFFF"/>
                </a:solidFill>
              </a14:hiddenFill>
            </a:ext>
          </a:extLst>
        </p:spPr>
      </p:pic>
      <p:sp>
        <p:nvSpPr>
          <p:cNvPr id="15363" name="Content Placeholder 1"/>
          <p:cNvSpPr>
            <a:spLocks noGrp="1"/>
          </p:cNvSpPr>
          <p:nvPr>
            <p:ph idx="1"/>
          </p:nvPr>
        </p:nvSpPr>
        <p:spPr>
          <a:xfrm>
            <a:off x="2462913" y="2275927"/>
            <a:ext cx="6528687" cy="2657475"/>
          </a:xfrm>
        </p:spPr>
        <p:txBody>
          <a:bodyPr>
            <a:noAutofit/>
          </a:bodyPr>
          <a:lstStyle/>
          <a:p>
            <a:pPr marL="0" indent="0" eaLnBrk="1" hangingPunct="1">
              <a:buFontTx/>
              <a:buNone/>
              <a:defRPr/>
            </a:pPr>
            <a:endParaRPr lang="en-GB" altLang="en-US" sz="5400" dirty="0">
              <a:solidFill>
                <a:srgbClr val="FF0000"/>
              </a:solidFill>
            </a:endParaRPr>
          </a:p>
          <a:p>
            <a:pPr marL="0" indent="0" eaLnBrk="1" hangingPunct="1">
              <a:buFontTx/>
              <a:buNone/>
              <a:defRPr/>
            </a:pPr>
            <a:r>
              <a:rPr lang="en-GB" altLang="en-US" sz="5400" dirty="0">
                <a:solidFill>
                  <a:srgbClr val="FF0000"/>
                </a:solidFill>
              </a:rPr>
              <a:t>      </a:t>
            </a:r>
            <a:r>
              <a:rPr lang="en-GB" altLang="en-US" sz="6600" dirty="0">
                <a:solidFill>
                  <a:srgbClr val="FF0000"/>
                </a:solidFill>
                <a:effectLst>
                  <a:outerShdw blurRad="38100" dist="38100" dir="2700000" algn="tl">
                    <a:srgbClr val="000000">
                      <a:alpha val="43137"/>
                    </a:srgbClr>
                  </a:outerShdw>
                </a:effectLst>
              </a:rPr>
              <a:t>Issues for you?</a:t>
            </a:r>
          </a:p>
          <a:p>
            <a:pPr marL="0" indent="0" eaLnBrk="1" hangingPunct="1">
              <a:buFontTx/>
              <a:buNone/>
              <a:defRPr/>
            </a:pPr>
            <a:endParaRPr lang="en-GB" altLang="en-US" sz="5400" dirty="0">
              <a:solidFill>
                <a:srgbClr val="FF0000"/>
              </a:solidFill>
              <a:effectLst>
                <a:outerShdw blurRad="38100" dist="38100" dir="2700000" algn="tl">
                  <a:srgbClr val="000000">
                    <a:alpha val="43137"/>
                  </a:srgbClr>
                </a:outerShdw>
              </a:effectLst>
            </a:endParaRPr>
          </a:p>
          <a:p>
            <a:pPr marL="0" indent="0" algn="ctr" eaLnBrk="1" hangingPunct="1">
              <a:buFontTx/>
              <a:buNone/>
              <a:defRPr/>
            </a:pPr>
            <a:endParaRPr lang="en-GB" altLang="en-US" sz="5400" dirty="0">
              <a:solidFill>
                <a:srgbClr val="FF0000"/>
              </a:solidFill>
            </a:endParaRPr>
          </a:p>
        </p:txBody>
      </p:sp>
      <p:sp>
        <p:nvSpPr>
          <p:cNvPr id="7" name="Title 1"/>
          <p:cNvSpPr txBox="1">
            <a:spLocks/>
          </p:cNvSpPr>
          <p:nvPr/>
        </p:nvSpPr>
        <p:spPr bwMode="auto">
          <a:xfrm>
            <a:off x="-1" y="377732"/>
            <a:ext cx="9144000" cy="582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800" b="1">
                <a:solidFill>
                  <a:schemeClr val="tx1"/>
                </a:solidFill>
                <a:latin typeface="+mj-lt"/>
                <a:ea typeface="+mj-ea"/>
                <a:cs typeface="+mj-cs"/>
              </a:defRPr>
            </a:lvl1pPr>
            <a:lvl2pPr algn="l" rtl="0" eaLnBrk="0" fontAlgn="base" hangingPunct="0">
              <a:spcBef>
                <a:spcPct val="0"/>
              </a:spcBef>
              <a:spcAft>
                <a:spcPct val="0"/>
              </a:spcAft>
              <a:defRPr sz="3200" b="1">
                <a:solidFill>
                  <a:schemeClr val="bg1"/>
                </a:solidFill>
                <a:latin typeface="Arial" charset="0"/>
              </a:defRPr>
            </a:lvl2pPr>
            <a:lvl3pPr algn="l" rtl="0" eaLnBrk="0" fontAlgn="base" hangingPunct="0">
              <a:spcBef>
                <a:spcPct val="0"/>
              </a:spcBef>
              <a:spcAft>
                <a:spcPct val="0"/>
              </a:spcAft>
              <a:defRPr sz="3200" b="1">
                <a:solidFill>
                  <a:schemeClr val="bg1"/>
                </a:solidFill>
                <a:latin typeface="Arial" charset="0"/>
              </a:defRPr>
            </a:lvl3pPr>
            <a:lvl4pPr algn="l" rtl="0" eaLnBrk="0" fontAlgn="base" hangingPunct="0">
              <a:spcBef>
                <a:spcPct val="0"/>
              </a:spcBef>
              <a:spcAft>
                <a:spcPct val="0"/>
              </a:spcAft>
              <a:defRPr sz="3200" b="1">
                <a:solidFill>
                  <a:schemeClr val="bg1"/>
                </a:solidFill>
                <a:latin typeface="Arial" charset="0"/>
              </a:defRPr>
            </a:lvl4pPr>
            <a:lvl5pPr algn="l" rtl="0" eaLnBrk="0" fontAlgn="base" hangingPunct="0">
              <a:spcBef>
                <a:spcPct val="0"/>
              </a:spcBef>
              <a:spcAft>
                <a:spcPct val="0"/>
              </a:spcAft>
              <a:defRPr sz="3200" b="1">
                <a:solidFill>
                  <a:schemeClr val="bg1"/>
                </a:solidFill>
                <a:latin typeface="Arial" charset="0"/>
              </a:defRPr>
            </a:lvl5pPr>
            <a:lvl6pPr marL="457200" algn="l" rtl="0" fontAlgn="base">
              <a:spcBef>
                <a:spcPct val="0"/>
              </a:spcBef>
              <a:spcAft>
                <a:spcPct val="0"/>
              </a:spcAft>
              <a:defRPr sz="3200" b="1">
                <a:solidFill>
                  <a:schemeClr val="bg1"/>
                </a:solidFill>
                <a:latin typeface="Arial" charset="0"/>
              </a:defRPr>
            </a:lvl6pPr>
            <a:lvl7pPr marL="914400" algn="l" rtl="0" fontAlgn="base">
              <a:spcBef>
                <a:spcPct val="0"/>
              </a:spcBef>
              <a:spcAft>
                <a:spcPct val="0"/>
              </a:spcAft>
              <a:defRPr sz="3200" b="1">
                <a:solidFill>
                  <a:schemeClr val="bg1"/>
                </a:solidFill>
                <a:latin typeface="Arial" charset="0"/>
              </a:defRPr>
            </a:lvl7pPr>
            <a:lvl8pPr marL="1371600" algn="l" rtl="0" fontAlgn="base">
              <a:spcBef>
                <a:spcPct val="0"/>
              </a:spcBef>
              <a:spcAft>
                <a:spcPct val="0"/>
              </a:spcAft>
              <a:defRPr sz="3200" b="1">
                <a:solidFill>
                  <a:schemeClr val="bg1"/>
                </a:solidFill>
                <a:latin typeface="Arial" charset="0"/>
              </a:defRPr>
            </a:lvl8pPr>
            <a:lvl9pPr marL="1828800" algn="l" rtl="0" fontAlgn="base">
              <a:spcBef>
                <a:spcPct val="0"/>
              </a:spcBef>
              <a:spcAft>
                <a:spcPct val="0"/>
              </a:spcAft>
              <a:defRPr sz="3200" b="1">
                <a:solidFill>
                  <a:schemeClr val="bg1"/>
                </a:solidFill>
                <a:latin typeface="Arial" charset="0"/>
              </a:defRPr>
            </a:lvl9pPr>
          </a:lstStyle>
          <a:p>
            <a:r>
              <a:rPr lang="en-GB" sz="4400" b="0" kern="0" dirty="0">
                <a:solidFill>
                  <a:srgbClr val="0070C0"/>
                </a:solidFill>
                <a:effectLst>
                  <a:outerShdw blurRad="38100" dist="38100" dir="2700000" algn="tl">
                    <a:srgbClr val="000000">
                      <a:alpha val="43137"/>
                    </a:srgbClr>
                  </a:outerShdw>
                </a:effectLst>
              </a:rPr>
              <a:t>GDPR &amp; legal bases</a:t>
            </a:r>
          </a:p>
        </p:txBody>
      </p:sp>
    </p:spTree>
    <p:extLst>
      <p:ext uri="{BB962C8B-B14F-4D97-AF65-F5344CB8AC3E}">
        <p14:creationId xmlns:p14="http://schemas.microsoft.com/office/powerpoint/2010/main" val="37876257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Point Star 2"/>
          <p:cNvSpPr/>
          <p:nvPr/>
        </p:nvSpPr>
        <p:spPr>
          <a:xfrm>
            <a:off x="1514430" y="500225"/>
            <a:ext cx="6513954" cy="5307221"/>
          </a:xfrm>
          <a:prstGeom prst="star5">
            <a:avLst/>
          </a:prstGeom>
          <a:solidFill>
            <a:srgbClr val="FFFF00"/>
          </a:solidFill>
          <a:ln w="76200">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rgbClr val="FF0000"/>
                </a:solidFill>
                <a:effectLst>
                  <a:outerShdw blurRad="38100" dist="38100" dir="2700000" algn="tl">
                    <a:srgbClr val="000000">
                      <a:alpha val="43137"/>
                    </a:srgbClr>
                  </a:outerShdw>
                </a:effectLst>
              </a:rPr>
              <a:t>Children</a:t>
            </a:r>
          </a:p>
          <a:p>
            <a:pPr algn="ctr"/>
            <a:endParaRPr lang="en-GB"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0304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0" y="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altLang="en-US" dirty="0">
                <a:solidFill>
                  <a:schemeClr val="accent1"/>
                </a:solidFill>
                <a:effectLst>
                  <a:outerShdw blurRad="38100" dist="38100" dir="2700000" algn="tl">
                    <a:srgbClr val="000000">
                      <a:alpha val="43137"/>
                    </a:srgbClr>
                  </a:outerShdw>
                </a:effectLst>
              </a:rPr>
              <a:t>GDPR &amp; children</a:t>
            </a:r>
          </a:p>
        </p:txBody>
      </p:sp>
      <p:sp>
        <p:nvSpPr>
          <p:cNvPr id="2" name="TextBox 1"/>
          <p:cNvSpPr txBox="1"/>
          <p:nvPr/>
        </p:nvSpPr>
        <p:spPr>
          <a:xfrm>
            <a:off x="0" y="939800"/>
            <a:ext cx="3142720" cy="707886"/>
          </a:xfrm>
          <a:prstGeom prst="rect">
            <a:avLst/>
          </a:prstGeom>
          <a:noFill/>
        </p:spPr>
        <p:txBody>
          <a:bodyPr wrap="none" rtlCol="0">
            <a:spAutoFit/>
          </a:bodyPr>
          <a:lstStyle/>
          <a:p>
            <a:pPr marL="0" lvl="1"/>
            <a:r>
              <a:rPr lang="en-GB" sz="4000" dirty="0">
                <a:solidFill>
                  <a:srgbClr val="FF0000"/>
                </a:solidFill>
                <a:effectLst>
                  <a:outerShdw blurRad="38100" dist="38100" dir="2700000" algn="tl">
                    <a:srgbClr val="000000">
                      <a:alpha val="43137"/>
                    </a:srgbClr>
                  </a:outerShdw>
                </a:effectLst>
                <a:latin typeface="+mn-lt"/>
              </a:rPr>
              <a:t>Privacy Notice</a:t>
            </a:r>
            <a:endParaRPr lang="en-GB" sz="3600" dirty="0">
              <a:solidFill>
                <a:srgbClr val="FF0000"/>
              </a:solidFill>
              <a:latin typeface="+mn-lt"/>
            </a:endParaRPr>
          </a:p>
        </p:txBody>
      </p:sp>
      <p:sp>
        <p:nvSpPr>
          <p:cNvPr id="3" name="TextBox 2"/>
          <p:cNvSpPr txBox="1"/>
          <p:nvPr/>
        </p:nvSpPr>
        <p:spPr>
          <a:xfrm>
            <a:off x="0" y="1498600"/>
            <a:ext cx="9144000" cy="4278094"/>
          </a:xfrm>
          <a:prstGeom prst="rect">
            <a:avLst/>
          </a:prstGeom>
          <a:noFill/>
        </p:spPr>
        <p:txBody>
          <a:bodyPr wrap="square" rtlCol="0">
            <a:spAutoFit/>
          </a:bodyPr>
          <a:lstStyle/>
          <a:p>
            <a:pPr marL="342900" indent="-342900">
              <a:buFont typeface="Arial" panose="020B0604020202020204" pitchFamily="34" charset="0"/>
              <a:buChar char="•"/>
            </a:pPr>
            <a:r>
              <a:rPr lang="en-GB" sz="3200" dirty="0">
                <a:effectLst>
                  <a:outerShdw blurRad="38100" dist="38100" dir="2700000" algn="tl">
                    <a:srgbClr val="000000">
                      <a:alpha val="43137"/>
                    </a:srgbClr>
                  </a:outerShdw>
                </a:effectLst>
                <a:latin typeface="+mn-lt"/>
              </a:rPr>
              <a:t>Where services offered directly to a child - privacy notice must be written in a clear, plain way that a child will understand</a:t>
            </a:r>
          </a:p>
          <a:p>
            <a:pPr marL="342900" indent="-342900">
              <a:buFont typeface="Arial" panose="020B0604020202020204" pitchFamily="34" charset="0"/>
              <a:buChar char="•"/>
            </a:pPr>
            <a:endParaRPr lang="en-GB" sz="1600" dirty="0">
              <a:effectLst>
                <a:outerShdw blurRad="38100" dist="38100" dir="2700000" algn="tl">
                  <a:srgbClr val="000000">
                    <a:alpha val="43137"/>
                  </a:srgbClr>
                </a:outerShdw>
              </a:effectLst>
              <a:latin typeface="+mn-lt"/>
            </a:endParaRPr>
          </a:p>
          <a:p>
            <a:pPr marL="342900" indent="-342900">
              <a:buFont typeface="Arial" panose="020B0604020202020204" pitchFamily="34" charset="0"/>
              <a:buChar char="•"/>
            </a:pPr>
            <a:r>
              <a:rPr lang="en-GB" sz="3200" dirty="0">
                <a:effectLst>
                  <a:outerShdw blurRad="38100" dist="38100" dir="2700000" algn="tl">
                    <a:srgbClr val="000000">
                      <a:alpha val="43137"/>
                    </a:srgbClr>
                  </a:outerShdw>
                </a:effectLst>
                <a:latin typeface="+mn-lt"/>
              </a:rPr>
              <a:t>Includes most internet services provided at user’s request, normally for remuneration – GDPR emphasises protection is particularly significant child’s personal data is used for the purposes of marketing and creating online profiles</a:t>
            </a:r>
          </a:p>
        </p:txBody>
      </p:sp>
    </p:spTree>
    <p:extLst>
      <p:ext uri="{BB962C8B-B14F-4D97-AF65-F5344CB8AC3E}">
        <p14:creationId xmlns:p14="http://schemas.microsoft.com/office/powerpoint/2010/main" val="34627926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0" y="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altLang="en-US" dirty="0">
                <a:solidFill>
                  <a:schemeClr val="accent1"/>
                </a:solidFill>
                <a:effectLst>
                  <a:outerShdw blurRad="38100" dist="38100" dir="2700000" algn="tl">
                    <a:srgbClr val="000000">
                      <a:alpha val="43137"/>
                    </a:srgbClr>
                  </a:outerShdw>
                </a:effectLst>
              </a:rPr>
              <a:t>GDPR &amp; children</a:t>
            </a:r>
          </a:p>
        </p:txBody>
      </p:sp>
      <p:sp>
        <p:nvSpPr>
          <p:cNvPr id="2" name="TextBox 1"/>
          <p:cNvSpPr txBox="1"/>
          <p:nvPr/>
        </p:nvSpPr>
        <p:spPr>
          <a:xfrm>
            <a:off x="0" y="789057"/>
            <a:ext cx="1890326" cy="707886"/>
          </a:xfrm>
          <a:prstGeom prst="rect">
            <a:avLst/>
          </a:prstGeom>
          <a:noFill/>
        </p:spPr>
        <p:txBody>
          <a:bodyPr wrap="none" rtlCol="0">
            <a:spAutoFit/>
          </a:bodyPr>
          <a:lstStyle/>
          <a:p>
            <a:pPr marL="0" lvl="1"/>
            <a:r>
              <a:rPr lang="en-GB" sz="4000" dirty="0">
                <a:solidFill>
                  <a:srgbClr val="FF0000"/>
                </a:solidFill>
                <a:effectLst>
                  <a:outerShdw blurRad="38100" dist="38100" dir="2700000" algn="tl">
                    <a:srgbClr val="000000">
                      <a:alpha val="43137"/>
                    </a:srgbClr>
                  </a:outerShdw>
                </a:effectLst>
                <a:latin typeface="+mn-lt"/>
              </a:rPr>
              <a:t>Consent</a:t>
            </a:r>
            <a:endParaRPr lang="en-GB" sz="3600" dirty="0">
              <a:solidFill>
                <a:srgbClr val="FF0000"/>
              </a:solidFill>
              <a:latin typeface="+mn-lt"/>
            </a:endParaRPr>
          </a:p>
        </p:txBody>
      </p:sp>
      <p:sp>
        <p:nvSpPr>
          <p:cNvPr id="3" name="TextBox 2"/>
          <p:cNvSpPr txBox="1"/>
          <p:nvPr/>
        </p:nvSpPr>
        <p:spPr>
          <a:xfrm>
            <a:off x="0" y="1496943"/>
            <a:ext cx="9144000" cy="3785652"/>
          </a:xfrm>
          <a:prstGeom prst="rect">
            <a:avLst/>
          </a:prstGeom>
          <a:noFill/>
        </p:spPr>
        <p:txBody>
          <a:bodyPr wrap="square" rtlCol="0">
            <a:spAutoFit/>
          </a:bodyPr>
          <a:lstStyle/>
          <a:p>
            <a:pPr marL="342900" indent="-342900">
              <a:buFont typeface="Arial" panose="020B0604020202020204" pitchFamily="34" charset="0"/>
              <a:buChar char="•"/>
            </a:pPr>
            <a:r>
              <a:rPr lang="en-GB" sz="3200" dirty="0">
                <a:effectLst>
                  <a:outerShdw blurRad="38100" dist="38100" dir="2700000" algn="tl">
                    <a:srgbClr val="000000">
                      <a:alpha val="43137"/>
                    </a:srgbClr>
                  </a:outerShdw>
                </a:effectLst>
                <a:latin typeface="+mn-lt"/>
              </a:rPr>
              <a:t>Those offering online services to children may need to obtain consent from parent / guardian to process child’s data</a:t>
            </a:r>
          </a:p>
          <a:p>
            <a:pPr marL="342900" indent="-342900">
              <a:buFont typeface="Arial" panose="020B0604020202020204" pitchFamily="34" charset="0"/>
              <a:buChar char="•"/>
            </a:pPr>
            <a:endParaRPr lang="en-GB" sz="1600" dirty="0">
              <a:effectLst>
                <a:outerShdw blurRad="38100" dist="38100" dir="2700000" algn="tl">
                  <a:srgbClr val="000000">
                    <a:alpha val="43137"/>
                  </a:srgbClr>
                </a:outerShdw>
              </a:effectLst>
              <a:latin typeface="+mn-lt"/>
            </a:endParaRPr>
          </a:p>
          <a:p>
            <a:pPr marL="342900" indent="-342900">
              <a:buFont typeface="Arial" panose="020B0604020202020204" pitchFamily="34" charset="0"/>
              <a:buChar char="•"/>
            </a:pPr>
            <a:r>
              <a:rPr lang="en-GB" sz="3200" dirty="0">
                <a:effectLst>
                  <a:outerShdw blurRad="38100" dist="38100" dir="2700000" algn="tl">
                    <a:srgbClr val="000000">
                      <a:alpha val="43137"/>
                    </a:srgbClr>
                  </a:outerShdw>
                </a:effectLst>
                <a:latin typeface="+mn-lt"/>
              </a:rPr>
              <a:t>If consent is basis for processing child’s personal data, a child under the age of 16 can’t give consent themselves – consent required from a person holding ‘parental responsibility’</a:t>
            </a:r>
          </a:p>
        </p:txBody>
      </p:sp>
    </p:spTree>
    <p:extLst>
      <p:ext uri="{BB962C8B-B14F-4D97-AF65-F5344CB8AC3E}">
        <p14:creationId xmlns:p14="http://schemas.microsoft.com/office/powerpoint/2010/main" val="25260171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Point Star 2"/>
          <p:cNvSpPr/>
          <p:nvPr/>
        </p:nvSpPr>
        <p:spPr>
          <a:xfrm>
            <a:off x="1514430" y="500225"/>
            <a:ext cx="6513954" cy="5307221"/>
          </a:xfrm>
          <a:prstGeom prst="star5">
            <a:avLst/>
          </a:prstGeom>
          <a:solidFill>
            <a:srgbClr val="FFFF00"/>
          </a:solidFill>
          <a:ln w="76200">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rgbClr val="FF0000"/>
                </a:solidFill>
                <a:effectLst>
                  <a:outerShdw blurRad="38100" dist="38100" dir="2700000" algn="tl">
                    <a:srgbClr val="000000">
                      <a:alpha val="43137"/>
                    </a:srgbClr>
                  </a:outerShdw>
                </a:effectLst>
              </a:rPr>
              <a:t>Individual</a:t>
            </a:r>
          </a:p>
          <a:p>
            <a:pPr algn="ctr"/>
            <a:r>
              <a:rPr lang="en-GB" sz="4400" b="1" dirty="0">
                <a:solidFill>
                  <a:srgbClr val="FF0000"/>
                </a:solidFill>
                <a:effectLst>
                  <a:outerShdw blurRad="38100" dist="38100" dir="2700000" algn="tl">
                    <a:srgbClr val="000000">
                      <a:alpha val="43137"/>
                    </a:srgbClr>
                  </a:outerShdw>
                </a:effectLst>
              </a:rPr>
              <a:t>Rights</a:t>
            </a:r>
          </a:p>
          <a:p>
            <a:pPr algn="ctr"/>
            <a:endParaRPr lang="en-GB"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3508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2184400"/>
            <a:ext cx="9144000" cy="3539430"/>
          </a:xfrm>
          <a:prstGeom prst="rect">
            <a:avLst/>
          </a:prstGeom>
          <a:noFill/>
        </p:spPr>
        <p:txBody>
          <a:bodyPr wrap="square" rtlCol="0">
            <a:spAutoFit/>
          </a:bodyPr>
          <a:lstStyle/>
          <a:p>
            <a:pPr marL="971550" lvl="1" indent="-514350">
              <a:buFont typeface="+mj-lt"/>
              <a:buAutoNum type="arabicPeriod"/>
            </a:pPr>
            <a:r>
              <a:rPr lang="en-GB" sz="3200" dirty="0">
                <a:effectLst>
                  <a:outerShdw blurRad="38100" dist="38100" dir="2700000" algn="tl">
                    <a:srgbClr val="000000">
                      <a:alpha val="43137"/>
                    </a:srgbClr>
                  </a:outerShdw>
                </a:effectLst>
                <a:latin typeface="+mn-lt"/>
              </a:rPr>
              <a:t>The right to be informed</a:t>
            </a:r>
          </a:p>
          <a:p>
            <a:pPr marL="971550" lvl="1" indent="-514350">
              <a:buFont typeface="+mj-lt"/>
              <a:buAutoNum type="arabicPeriod"/>
            </a:pPr>
            <a:r>
              <a:rPr lang="en-GB" sz="3200" dirty="0">
                <a:effectLst>
                  <a:outerShdw blurRad="38100" dist="38100" dir="2700000" algn="tl">
                    <a:srgbClr val="000000">
                      <a:alpha val="43137"/>
                    </a:srgbClr>
                  </a:outerShdw>
                </a:effectLst>
                <a:latin typeface="+mn-lt"/>
              </a:rPr>
              <a:t>The right of access</a:t>
            </a:r>
          </a:p>
          <a:p>
            <a:pPr marL="971550" lvl="1" indent="-514350">
              <a:buFont typeface="+mj-lt"/>
              <a:buAutoNum type="arabicPeriod"/>
            </a:pPr>
            <a:r>
              <a:rPr lang="en-GB" sz="3200" dirty="0">
                <a:effectLst>
                  <a:outerShdw blurRad="38100" dist="38100" dir="2700000" algn="tl">
                    <a:srgbClr val="000000">
                      <a:alpha val="43137"/>
                    </a:srgbClr>
                  </a:outerShdw>
                </a:effectLst>
                <a:latin typeface="+mn-lt"/>
              </a:rPr>
              <a:t>The right to rectification</a:t>
            </a:r>
          </a:p>
          <a:p>
            <a:pPr marL="971550" lvl="1" indent="-514350">
              <a:buFont typeface="+mj-lt"/>
              <a:buAutoNum type="arabicPeriod"/>
            </a:pPr>
            <a:r>
              <a:rPr lang="en-GB" sz="3200" dirty="0">
                <a:effectLst>
                  <a:outerShdw blurRad="38100" dist="38100" dir="2700000" algn="tl">
                    <a:srgbClr val="000000">
                      <a:alpha val="43137"/>
                    </a:srgbClr>
                  </a:outerShdw>
                </a:effectLst>
                <a:latin typeface="+mn-lt"/>
              </a:rPr>
              <a:t>The right to erasure</a:t>
            </a:r>
          </a:p>
          <a:p>
            <a:pPr marL="971550" lvl="1" indent="-514350">
              <a:buFont typeface="+mj-lt"/>
              <a:buAutoNum type="arabicPeriod"/>
            </a:pPr>
            <a:r>
              <a:rPr lang="en-GB" sz="3200" dirty="0">
                <a:effectLst>
                  <a:outerShdw blurRad="38100" dist="38100" dir="2700000" algn="tl">
                    <a:srgbClr val="000000">
                      <a:alpha val="43137"/>
                    </a:srgbClr>
                  </a:outerShdw>
                </a:effectLst>
                <a:latin typeface="+mn-lt"/>
              </a:rPr>
              <a:t>The right to restrict processing</a:t>
            </a:r>
          </a:p>
          <a:p>
            <a:pPr marL="971550" lvl="1" indent="-514350">
              <a:buFont typeface="+mj-lt"/>
              <a:buAutoNum type="arabicPeriod"/>
            </a:pPr>
            <a:r>
              <a:rPr lang="en-GB" sz="3200" dirty="0">
                <a:effectLst>
                  <a:outerShdw blurRad="38100" dist="38100" dir="2700000" algn="tl">
                    <a:srgbClr val="000000">
                      <a:alpha val="43137"/>
                    </a:srgbClr>
                  </a:outerShdw>
                </a:effectLst>
                <a:latin typeface="+mn-lt"/>
              </a:rPr>
              <a:t>The right to data portability</a:t>
            </a:r>
          </a:p>
          <a:p>
            <a:pPr marL="971550" lvl="1" indent="-514350">
              <a:buFont typeface="+mj-lt"/>
              <a:buAutoNum type="arabicPeriod"/>
            </a:pPr>
            <a:r>
              <a:rPr lang="en-GB" sz="3200" dirty="0">
                <a:effectLst>
                  <a:outerShdw blurRad="38100" dist="38100" dir="2700000" algn="tl">
                    <a:srgbClr val="000000">
                      <a:alpha val="43137"/>
                    </a:srgbClr>
                  </a:outerShdw>
                </a:effectLst>
                <a:latin typeface="+mn-lt"/>
              </a:rPr>
              <a:t>The right to object</a:t>
            </a:r>
          </a:p>
        </p:txBody>
      </p:sp>
      <p:sp>
        <p:nvSpPr>
          <p:cNvPr id="8" name="Rectangle 2"/>
          <p:cNvSpPr txBox="1">
            <a:spLocks noChangeArrowheads="1"/>
          </p:cNvSpPr>
          <p:nvPr/>
        </p:nvSpPr>
        <p:spPr>
          <a:xfrm>
            <a:off x="0" y="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altLang="en-US" dirty="0">
                <a:solidFill>
                  <a:schemeClr val="accent1"/>
                </a:solidFill>
                <a:effectLst>
                  <a:outerShdw blurRad="38100" dist="38100" dir="2700000" algn="tl">
                    <a:srgbClr val="000000">
                      <a:alpha val="43137"/>
                    </a:srgbClr>
                  </a:outerShdw>
                </a:effectLst>
              </a:rPr>
              <a:t>GDPR &amp; individual’s rights</a:t>
            </a:r>
          </a:p>
        </p:txBody>
      </p:sp>
      <p:sp>
        <p:nvSpPr>
          <p:cNvPr id="2" name="TextBox 1"/>
          <p:cNvSpPr txBox="1"/>
          <p:nvPr/>
        </p:nvSpPr>
        <p:spPr>
          <a:xfrm>
            <a:off x="0" y="1346200"/>
            <a:ext cx="9029700" cy="1077218"/>
          </a:xfrm>
          <a:prstGeom prst="rect">
            <a:avLst/>
          </a:prstGeom>
          <a:noFill/>
        </p:spPr>
        <p:txBody>
          <a:bodyPr wrap="square" rtlCol="0">
            <a:spAutoFit/>
          </a:bodyPr>
          <a:lstStyle/>
          <a:p>
            <a:r>
              <a:rPr lang="en-GB" sz="3200" dirty="0">
                <a:solidFill>
                  <a:srgbClr val="FF0000"/>
                </a:solidFill>
                <a:effectLst>
                  <a:outerShdw blurRad="38100" dist="38100" dir="2700000" algn="tl">
                    <a:srgbClr val="000000">
                      <a:alpha val="43137"/>
                    </a:srgbClr>
                  </a:outerShdw>
                </a:effectLst>
                <a:latin typeface="+mn-lt"/>
              </a:rPr>
              <a:t>GDPR provides the following rights for individuals</a:t>
            </a:r>
          </a:p>
          <a:p>
            <a:endParaRPr lang="en-GB" sz="3200" dirty="0">
              <a:solidFill>
                <a:srgbClr val="FF0000"/>
              </a:solidFill>
              <a:latin typeface="+mn-lt"/>
            </a:endParaRPr>
          </a:p>
        </p:txBody>
      </p:sp>
    </p:spTree>
    <p:extLst>
      <p:ext uri="{BB962C8B-B14F-4D97-AF65-F5344CB8AC3E}">
        <p14:creationId xmlns:p14="http://schemas.microsoft.com/office/powerpoint/2010/main" val="12851192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0" y="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altLang="en-US" dirty="0">
                <a:solidFill>
                  <a:schemeClr val="accent1"/>
                </a:solidFill>
                <a:effectLst>
                  <a:outerShdw blurRad="38100" dist="38100" dir="2700000" algn="tl">
                    <a:srgbClr val="000000">
                      <a:alpha val="43137"/>
                    </a:srgbClr>
                  </a:outerShdw>
                </a:effectLst>
              </a:rPr>
              <a:t>GDPR &amp; individual’s rights</a:t>
            </a:r>
          </a:p>
        </p:txBody>
      </p:sp>
      <p:sp>
        <p:nvSpPr>
          <p:cNvPr id="2" name="TextBox 1"/>
          <p:cNvSpPr txBox="1"/>
          <p:nvPr/>
        </p:nvSpPr>
        <p:spPr>
          <a:xfrm>
            <a:off x="662917" y="2404883"/>
            <a:ext cx="7818166" cy="1846659"/>
          </a:xfrm>
          <a:prstGeom prst="rect">
            <a:avLst/>
          </a:prstGeom>
          <a:noFill/>
        </p:spPr>
        <p:txBody>
          <a:bodyPr wrap="none" rtlCol="0">
            <a:spAutoFit/>
          </a:bodyPr>
          <a:lstStyle/>
          <a:p>
            <a:pPr marL="0" lvl="1"/>
            <a:r>
              <a:rPr lang="en-GB" sz="6000" dirty="0">
                <a:solidFill>
                  <a:srgbClr val="FF0000"/>
                </a:solidFill>
                <a:effectLst>
                  <a:outerShdw blurRad="38100" dist="38100" dir="2700000" algn="tl">
                    <a:srgbClr val="000000">
                      <a:alpha val="43137"/>
                    </a:srgbClr>
                  </a:outerShdw>
                </a:effectLst>
                <a:latin typeface="+mn-lt"/>
              </a:rPr>
              <a:t>The right to be informed</a:t>
            </a:r>
          </a:p>
          <a:p>
            <a:endParaRPr lang="en-GB" sz="5400" dirty="0">
              <a:solidFill>
                <a:srgbClr val="FF0000"/>
              </a:solidFill>
              <a:latin typeface="+mn-lt"/>
            </a:endParaRPr>
          </a:p>
        </p:txBody>
      </p:sp>
    </p:spTree>
    <p:extLst>
      <p:ext uri="{BB962C8B-B14F-4D97-AF65-F5344CB8AC3E}">
        <p14:creationId xmlns:p14="http://schemas.microsoft.com/office/powerpoint/2010/main" val="3049804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171839" y="1480892"/>
            <a:ext cx="4654660" cy="4031873"/>
          </a:xfrm>
          <a:prstGeom prst="rect">
            <a:avLst/>
          </a:prstGeom>
          <a:noFill/>
        </p:spPr>
        <p:txBody>
          <a:bodyPr wrap="square" rtlCol="0">
            <a:spAutoFit/>
          </a:bodyPr>
          <a:lstStyle/>
          <a:p>
            <a:r>
              <a:rPr lang="en-GB" sz="2800" dirty="0">
                <a:effectLst>
                  <a:outerShdw blurRad="38100" dist="38100" dir="2700000" algn="tl">
                    <a:srgbClr val="000000">
                      <a:alpha val="43137"/>
                    </a:srgbClr>
                  </a:outerShdw>
                </a:effectLst>
                <a:latin typeface="+mn-lt"/>
              </a:rPr>
              <a:t>“ … one way or another, GDPR is going to be an important part of the global data protection landscape over the years ahead, with great relevance to UK organisations, the public and their data.”</a:t>
            </a:r>
          </a:p>
          <a:p>
            <a:pPr algn="r"/>
            <a:r>
              <a:rPr lang="en-GB" sz="1800" i="1" dirty="0">
                <a:latin typeface="+mn-lt"/>
              </a:rPr>
              <a:t>Rob Luke</a:t>
            </a:r>
          </a:p>
          <a:p>
            <a:pPr algn="r"/>
            <a:r>
              <a:rPr lang="en-GB" sz="1800" i="1" dirty="0">
                <a:latin typeface="+mn-lt"/>
              </a:rPr>
              <a:t>Deputy Commissioner, ICO</a:t>
            </a:r>
          </a:p>
          <a:p>
            <a:pPr algn="r"/>
            <a:r>
              <a:rPr lang="en-GB" sz="1800" i="1" dirty="0">
                <a:latin typeface="+mn-lt"/>
              </a:rPr>
              <a:t>May 2017</a:t>
            </a:r>
          </a:p>
        </p:txBody>
      </p:sp>
      <p:pic>
        <p:nvPicPr>
          <p:cNvPr id="1026" name="Picture 2" descr="Image result for rob luke i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740458">
            <a:off x="271495" y="2117081"/>
            <a:ext cx="3731476" cy="250250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Rectangle 2"/>
          <p:cNvSpPr txBox="1">
            <a:spLocks noChangeArrowheads="1"/>
          </p:cNvSpPr>
          <p:nvPr/>
        </p:nvSpPr>
        <p:spPr>
          <a:xfrm>
            <a:off x="0" y="15240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altLang="en-US" dirty="0">
                <a:solidFill>
                  <a:schemeClr val="accent1"/>
                </a:solidFill>
                <a:effectLst>
                  <a:outerShdw blurRad="38100" dist="38100" dir="2700000" algn="tl">
                    <a:srgbClr val="000000">
                      <a:alpha val="43137"/>
                    </a:srgbClr>
                  </a:outerShdw>
                </a:effectLst>
              </a:rPr>
              <a:t>GDPR</a:t>
            </a:r>
          </a:p>
        </p:txBody>
      </p:sp>
    </p:spTree>
    <p:extLst>
      <p:ext uri="{BB962C8B-B14F-4D97-AF65-F5344CB8AC3E}">
        <p14:creationId xmlns:p14="http://schemas.microsoft.com/office/powerpoint/2010/main" val="14876159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2146995"/>
            <a:ext cx="9144000" cy="2062103"/>
          </a:xfrm>
          <a:prstGeom prst="rect">
            <a:avLst/>
          </a:prstGeom>
          <a:noFill/>
        </p:spPr>
        <p:txBody>
          <a:bodyPr wrap="square" rtlCol="0">
            <a:spAutoFit/>
          </a:bodyPr>
          <a:lstStyle/>
          <a:p>
            <a:pPr marL="457200" indent="-457200">
              <a:buFont typeface="Arial" panose="020B0604020202020204" pitchFamily="34" charset="0"/>
              <a:buChar char="•"/>
            </a:pPr>
            <a:r>
              <a:rPr lang="en-GB" sz="3200" dirty="0">
                <a:solidFill>
                  <a:srgbClr val="000000"/>
                </a:solidFill>
                <a:effectLst>
                  <a:outerShdw blurRad="38100" dist="38100" dir="2700000" algn="tl">
                    <a:srgbClr val="000000">
                      <a:alpha val="43137"/>
                    </a:srgbClr>
                  </a:outerShdw>
                </a:effectLst>
                <a:latin typeface="+mn-lt"/>
              </a:rPr>
              <a:t>Requires transparency over how personal data is used and obliges data controllers to provide “fair processing information”, typically through a </a:t>
            </a:r>
            <a:r>
              <a:rPr lang="en-GB" sz="3200" u="sng" dirty="0">
                <a:solidFill>
                  <a:srgbClr val="000000"/>
                </a:solidFill>
                <a:effectLst>
                  <a:outerShdw blurRad="38100" dist="38100" dir="2700000" algn="tl">
                    <a:srgbClr val="000000">
                      <a:alpha val="43137"/>
                    </a:srgbClr>
                  </a:outerShdw>
                </a:effectLst>
                <a:latin typeface="+mn-lt"/>
              </a:rPr>
              <a:t>privacy notice</a:t>
            </a:r>
          </a:p>
        </p:txBody>
      </p:sp>
      <p:sp>
        <p:nvSpPr>
          <p:cNvPr id="8" name="Rectangle 2"/>
          <p:cNvSpPr txBox="1">
            <a:spLocks noChangeArrowheads="1"/>
          </p:cNvSpPr>
          <p:nvPr/>
        </p:nvSpPr>
        <p:spPr>
          <a:xfrm>
            <a:off x="0" y="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altLang="en-US" dirty="0">
                <a:solidFill>
                  <a:schemeClr val="accent1"/>
                </a:solidFill>
                <a:effectLst>
                  <a:outerShdw blurRad="38100" dist="38100" dir="2700000" algn="tl">
                    <a:srgbClr val="000000">
                      <a:alpha val="43137"/>
                    </a:srgbClr>
                  </a:outerShdw>
                </a:effectLst>
              </a:rPr>
              <a:t>GDPR &amp; individual’s rights</a:t>
            </a:r>
          </a:p>
        </p:txBody>
      </p:sp>
      <p:sp>
        <p:nvSpPr>
          <p:cNvPr id="2" name="TextBox 1"/>
          <p:cNvSpPr txBox="1"/>
          <p:nvPr/>
        </p:nvSpPr>
        <p:spPr>
          <a:xfrm>
            <a:off x="0" y="1143000"/>
            <a:ext cx="5271508" cy="1261884"/>
          </a:xfrm>
          <a:prstGeom prst="rect">
            <a:avLst/>
          </a:prstGeom>
          <a:noFill/>
        </p:spPr>
        <p:txBody>
          <a:bodyPr wrap="none" rtlCol="0">
            <a:spAutoFit/>
          </a:bodyPr>
          <a:lstStyle/>
          <a:p>
            <a:pPr marL="0" lvl="1"/>
            <a:r>
              <a:rPr lang="en-GB" sz="4000" dirty="0">
                <a:solidFill>
                  <a:srgbClr val="FF0000"/>
                </a:solidFill>
                <a:effectLst>
                  <a:outerShdw blurRad="38100" dist="38100" dir="2700000" algn="tl">
                    <a:srgbClr val="000000">
                      <a:alpha val="43137"/>
                    </a:srgbClr>
                  </a:outerShdw>
                </a:effectLst>
                <a:latin typeface="+mn-lt"/>
              </a:rPr>
              <a:t>The right to be informed</a:t>
            </a:r>
          </a:p>
          <a:p>
            <a:endParaRPr lang="en-GB" sz="3600" dirty="0">
              <a:solidFill>
                <a:srgbClr val="FF0000"/>
              </a:solidFill>
              <a:latin typeface="+mn-lt"/>
            </a:endParaRPr>
          </a:p>
        </p:txBody>
      </p:sp>
    </p:spTree>
    <p:extLst>
      <p:ext uri="{BB962C8B-B14F-4D97-AF65-F5344CB8AC3E}">
        <p14:creationId xmlns:p14="http://schemas.microsoft.com/office/powerpoint/2010/main" val="14296564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791395"/>
            <a:ext cx="9144000" cy="3908762"/>
          </a:xfrm>
          <a:prstGeom prst="rect">
            <a:avLst/>
          </a:prstGeom>
          <a:noFill/>
        </p:spPr>
        <p:txBody>
          <a:bodyPr wrap="square" rtlCol="0">
            <a:spAutoFit/>
          </a:bodyPr>
          <a:lstStyle/>
          <a:p>
            <a:pPr marL="457200" indent="-457200">
              <a:buFont typeface="Arial" panose="020B0604020202020204" pitchFamily="34" charset="0"/>
              <a:buChar char="•"/>
            </a:pPr>
            <a:r>
              <a:rPr lang="en-GB" sz="3200" dirty="0">
                <a:solidFill>
                  <a:srgbClr val="000000"/>
                </a:solidFill>
                <a:effectLst>
                  <a:outerShdw blurRad="38100" dist="38100" dir="2700000" algn="tl">
                    <a:srgbClr val="000000">
                      <a:alpha val="43137"/>
                    </a:srgbClr>
                  </a:outerShdw>
                </a:effectLst>
                <a:latin typeface="+mn-lt"/>
              </a:rPr>
              <a:t>Doesn’t have to be a single statement</a:t>
            </a:r>
          </a:p>
          <a:p>
            <a:endParaRPr lang="en-GB" sz="800" dirty="0">
              <a:solidFill>
                <a:srgbClr val="000000"/>
              </a:solidFill>
              <a:effectLst>
                <a:outerShdw blurRad="38100" dist="38100" dir="2700000" algn="tl">
                  <a:srgbClr val="000000">
                    <a:alpha val="43137"/>
                  </a:srgbClr>
                </a:outerShdw>
              </a:effectLst>
              <a:latin typeface="+mn-lt"/>
            </a:endParaRPr>
          </a:p>
          <a:p>
            <a:pPr marL="457200" indent="-457200">
              <a:buFont typeface="Arial" panose="020B0604020202020204" pitchFamily="34" charset="0"/>
              <a:buChar char="•"/>
            </a:pPr>
            <a:r>
              <a:rPr lang="en-GB" sz="3200" dirty="0">
                <a:solidFill>
                  <a:srgbClr val="000000"/>
                </a:solidFill>
                <a:effectLst>
                  <a:outerShdw blurRad="38100" dist="38100" dir="2700000" algn="tl">
                    <a:srgbClr val="000000">
                      <a:alpha val="43137"/>
                    </a:srgbClr>
                  </a:outerShdw>
                </a:effectLst>
                <a:latin typeface="+mn-lt"/>
              </a:rPr>
              <a:t>ICO recommends a ‘blended approach’ – information can be provided in different, most appropriate places / media</a:t>
            </a:r>
          </a:p>
          <a:p>
            <a:pPr marL="457200" indent="-457200">
              <a:buFont typeface="Arial" panose="020B0604020202020204" pitchFamily="34" charset="0"/>
              <a:buChar char="•"/>
            </a:pPr>
            <a:endParaRPr lang="en-GB" sz="800" dirty="0">
              <a:solidFill>
                <a:srgbClr val="000000"/>
              </a:solidFill>
              <a:effectLst>
                <a:outerShdw blurRad="38100" dist="38100" dir="2700000" algn="tl">
                  <a:srgbClr val="000000">
                    <a:alpha val="43137"/>
                  </a:srgbClr>
                </a:outerShdw>
              </a:effectLst>
              <a:latin typeface="+mn-lt"/>
            </a:endParaRPr>
          </a:p>
          <a:p>
            <a:pPr marL="457200" indent="-457200">
              <a:buFont typeface="Arial" panose="020B0604020202020204" pitchFamily="34" charset="0"/>
              <a:buChar char="•"/>
            </a:pPr>
            <a:r>
              <a:rPr lang="en-GB" sz="3200" dirty="0">
                <a:solidFill>
                  <a:srgbClr val="000000"/>
                </a:solidFill>
                <a:effectLst>
                  <a:outerShdw blurRad="38100" dist="38100" dir="2700000" algn="tl">
                    <a:srgbClr val="000000">
                      <a:alpha val="43137"/>
                    </a:srgbClr>
                  </a:outerShdw>
                </a:effectLst>
                <a:latin typeface="+mn-lt"/>
              </a:rPr>
              <a:t>People unwilling to read lengthy statements but …</a:t>
            </a:r>
          </a:p>
          <a:p>
            <a:pPr marL="457200" indent="-457200">
              <a:buFont typeface="Arial" panose="020B0604020202020204" pitchFamily="34" charset="0"/>
              <a:buChar char="•"/>
            </a:pPr>
            <a:endParaRPr lang="en-GB" sz="800" dirty="0">
              <a:solidFill>
                <a:srgbClr val="000000"/>
              </a:solidFill>
              <a:effectLst>
                <a:outerShdw blurRad="38100" dist="38100" dir="2700000" algn="tl">
                  <a:srgbClr val="000000">
                    <a:alpha val="43137"/>
                  </a:srgbClr>
                </a:outerShdw>
              </a:effectLst>
              <a:latin typeface="+mn-lt"/>
            </a:endParaRPr>
          </a:p>
          <a:p>
            <a:pPr marL="457200" indent="-457200">
              <a:buFont typeface="Arial" panose="020B0604020202020204" pitchFamily="34" charset="0"/>
              <a:buChar char="•"/>
            </a:pPr>
            <a:r>
              <a:rPr lang="en-GB" sz="3200" dirty="0">
                <a:solidFill>
                  <a:srgbClr val="000000"/>
                </a:solidFill>
                <a:effectLst>
                  <a:outerShdw blurRad="38100" dist="38100" dir="2700000" algn="tl">
                    <a:srgbClr val="000000">
                      <a:alpha val="43137"/>
                    </a:srgbClr>
                  </a:outerShdw>
                </a:effectLst>
                <a:latin typeface="+mn-lt"/>
              </a:rPr>
              <a:t>That doesn’t mean they’re not interested in what happens to their data</a:t>
            </a:r>
          </a:p>
        </p:txBody>
      </p:sp>
      <p:sp>
        <p:nvSpPr>
          <p:cNvPr id="8" name="Rectangle 2"/>
          <p:cNvSpPr txBox="1">
            <a:spLocks noChangeArrowheads="1"/>
          </p:cNvSpPr>
          <p:nvPr/>
        </p:nvSpPr>
        <p:spPr>
          <a:xfrm>
            <a:off x="0" y="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altLang="en-US" dirty="0">
                <a:solidFill>
                  <a:schemeClr val="accent1"/>
                </a:solidFill>
                <a:effectLst>
                  <a:outerShdw blurRad="38100" dist="38100" dir="2700000" algn="tl">
                    <a:srgbClr val="000000">
                      <a:alpha val="43137"/>
                    </a:srgbClr>
                  </a:outerShdw>
                </a:effectLst>
              </a:rPr>
              <a:t>GDPR &amp; individual’s rights</a:t>
            </a:r>
          </a:p>
        </p:txBody>
      </p:sp>
      <p:sp>
        <p:nvSpPr>
          <p:cNvPr id="2" name="TextBox 1"/>
          <p:cNvSpPr txBox="1"/>
          <p:nvPr/>
        </p:nvSpPr>
        <p:spPr>
          <a:xfrm>
            <a:off x="0" y="939800"/>
            <a:ext cx="3142720" cy="1261884"/>
          </a:xfrm>
          <a:prstGeom prst="rect">
            <a:avLst/>
          </a:prstGeom>
          <a:noFill/>
        </p:spPr>
        <p:txBody>
          <a:bodyPr wrap="none" rtlCol="0">
            <a:spAutoFit/>
          </a:bodyPr>
          <a:lstStyle/>
          <a:p>
            <a:pPr marL="0" lvl="1"/>
            <a:r>
              <a:rPr lang="en-GB" sz="4000" dirty="0">
                <a:solidFill>
                  <a:srgbClr val="FF0000"/>
                </a:solidFill>
                <a:effectLst>
                  <a:outerShdw blurRad="38100" dist="38100" dir="2700000" algn="tl">
                    <a:srgbClr val="000000">
                      <a:alpha val="43137"/>
                    </a:srgbClr>
                  </a:outerShdw>
                </a:effectLst>
                <a:latin typeface="+mn-lt"/>
              </a:rPr>
              <a:t>Privacy Notice</a:t>
            </a:r>
          </a:p>
          <a:p>
            <a:endParaRPr lang="en-GB" sz="3600" dirty="0">
              <a:solidFill>
                <a:srgbClr val="FF0000"/>
              </a:solidFill>
              <a:latin typeface="+mn-lt"/>
            </a:endParaRPr>
          </a:p>
        </p:txBody>
      </p:sp>
    </p:spTree>
    <p:extLst>
      <p:ext uri="{BB962C8B-B14F-4D97-AF65-F5344CB8AC3E}">
        <p14:creationId xmlns:p14="http://schemas.microsoft.com/office/powerpoint/2010/main" val="14292995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551654"/>
            <a:ext cx="9144000" cy="4801314"/>
          </a:xfrm>
          <a:prstGeom prst="rect">
            <a:avLst/>
          </a:prstGeom>
          <a:noFill/>
        </p:spPr>
        <p:txBody>
          <a:bodyPr wrap="square" rtlCol="0">
            <a:spAutoFit/>
          </a:bodyPr>
          <a:lstStyle/>
          <a:p>
            <a:pPr marL="457200" indent="-457200">
              <a:buFont typeface="Arial" panose="020B0604020202020204" pitchFamily="34" charset="0"/>
              <a:buChar char="•"/>
            </a:pPr>
            <a:r>
              <a:rPr lang="en-GB" sz="3200" dirty="0">
                <a:solidFill>
                  <a:srgbClr val="000000"/>
                </a:solidFill>
                <a:effectLst>
                  <a:outerShdw blurRad="38100" dist="38100" dir="2700000" algn="tl">
                    <a:srgbClr val="000000">
                      <a:alpha val="43137"/>
                    </a:srgbClr>
                  </a:outerShdw>
                </a:effectLst>
                <a:latin typeface="+mn-lt"/>
              </a:rPr>
              <a:t>GDPR sets out information that should be supplied and when individuals should be informed</a:t>
            </a:r>
          </a:p>
          <a:p>
            <a:pPr marL="457200" indent="-457200">
              <a:buFont typeface="Arial" panose="020B0604020202020204" pitchFamily="34" charset="0"/>
              <a:buChar char="•"/>
            </a:pPr>
            <a:endParaRPr lang="en-GB" sz="1600" dirty="0">
              <a:solidFill>
                <a:srgbClr val="000000"/>
              </a:solidFill>
              <a:effectLst>
                <a:outerShdw blurRad="38100" dist="38100" dir="2700000" algn="tl">
                  <a:srgbClr val="000000">
                    <a:alpha val="43137"/>
                  </a:srgbClr>
                </a:outerShdw>
              </a:effectLst>
              <a:latin typeface="+mn-lt"/>
            </a:endParaRPr>
          </a:p>
          <a:p>
            <a:pPr marL="457200" indent="-457200">
              <a:buFont typeface="Arial" panose="020B0604020202020204" pitchFamily="34" charset="0"/>
              <a:buChar char="•"/>
            </a:pPr>
            <a:r>
              <a:rPr lang="en-GB" sz="3200" dirty="0">
                <a:solidFill>
                  <a:srgbClr val="000000"/>
                </a:solidFill>
                <a:effectLst>
                  <a:outerShdw blurRad="38100" dist="38100" dir="2700000" algn="tl">
                    <a:srgbClr val="000000">
                      <a:alpha val="43137"/>
                    </a:srgbClr>
                  </a:outerShdw>
                </a:effectLst>
                <a:latin typeface="+mn-lt"/>
              </a:rPr>
              <a:t>Determined by whether or not personal data obtained directly from individuals</a:t>
            </a:r>
          </a:p>
          <a:p>
            <a:pPr marL="457200" indent="-457200">
              <a:buFont typeface="Arial" panose="020B0604020202020204" pitchFamily="34" charset="0"/>
              <a:buChar char="•"/>
            </a:pPr>
            <a:endParaRPr lang="en-GB" sz="1600" dirty="0">
              <a:solidFill>
                <a:srgbClr val="000000"/>
              </a:solidFill>
              <a:effectLst>
                <a:outerShdw blurRad="38100" dist="38100" dir="2700000" algn="tl">
                  <a:srgbClr val="000000">
                    <a:alpha val="43137"/>
                  </a:srgbClr>
                </a:outerShdw>
              </a:effectLst>
              <a:latin typeface="+mn-lt"/>
            </a:endParaRPr>
          </a:p>
          <a:p>
            <a:pPr marL="457200" indent="-457200">
              <a:buFont typeface="Arial" panose="020B0604020202020204" pitchFamily="34" charset="0"/>
              <a:buChar char="•"/>
            </a:pPr>
            <a:r>
              <a:rPr lang="en-GB" sz="3200" dirty="0">
                <a:solidFill>
                  <a:srgbClr val="000000"/>
                </a:solidFill>
                <a:effectLst>
                  <a:outerShdw blurRad="38100" dist="38100" dir="2700000" algn="tl">
                    <a:srgbClr val="000000">
                      <a:alpha val="43137"/>
                    </a:srgbClr>
                  </a:outerShdw>
                </a:effectLst>
                <a:latin typeface="+mn-lt"/>
              </a:rPr>
              <a:t>Much of the information is consistent with current obligations under the DPA, but …</a:t>
            </a:r>
          </a:p>
          <a:p>
            <a:pPr marL="457200" indent="-457200">
              <a:buFont typeface="Arial" panose="020B0604020202020204" pitchFamily="34" charset="0"/>
              <a:buChar char="•"/>
            </a:pPr>
            <a:endParaRPr lang="en-GB" sz="1400" dirty="0">
              <a:solidFill>
                <a:srgbClr val="000000"/>
              </a:solidFill>
              <a:effectLst>
                <a:outerShdw blurRad="38100" dist="38100" dir="2700000" algn="tl">
                  <a:srgbClr val="000000">
                    <a:alpha val="43137"/>
                  </a:srgbClr>
                </a:outerShdw>
              </a:effectLst>
              <a:latin typeface="+mn-lt"/>
            </a:endParaRPr>
          </a:p>
          <a:p>
            <a:pPr marL="457200" indent="-457200">
              <a:buFont typeface="Arial" panose="020B0604020202020204" pitchFamily="34" charset="0"/>
              <a:buChar char="•"/>
            </a:pPr>
            <a:r>
              <a:rPr lang="en-GB" sz="3200" dirty="0">
                <a:solidFill>
                  <a:srgbClr val="000000"/>
                </a:solidFill>
                <a:effectLst>
                  <a:outerShdw blurRad="38100" dist="38100" dir="2700000" algn="tl">
                    <a:srgbClr val="000000">
                      <a:alpha val="43137"/>
                    </a:srgbClr>
                  </a:outerShdw>
                </a:effectLst>
                <a:latin typeface="+mn-lt"/>
              </a:rPr>
              <a:t>Some further information explicitly required </a:t>
            </a:r>
          </a:p>
          <a:p>
            <a:pPr marL="457200" indent="-457200">
              <a:buFont typeface="Arial" panose="020B0604020202020204" pitchFamily="34" charset="0"/>
              <a:buChar char="•"/>
            </a:pPr>
            <a:endParaRPr lang="en-GB" sz="3200" dirty="0">
              <a:solidFill>
                <a:srgbClr val="000000"/>
              </a:solidFill>
              <a:effectLst>
                <a:outerShdw blurRad="38100" dist="38100" dir="2700000" algn="tl">
                  <a:srgbClr val="000000">
                    <a:alpha val="43137"/>
                  </a:srgbClr>
                </a:outerShdw>
              </a:effectLst>
              <a:latin typeface="+mn-lt"/>
            </a:endParaRPr>
          </a:p>
        </p:txBody>
      </p:sp>
      <p:sp>
        <p:nvSpPr>
          <p:cNvPr id="8" name="Rectangle 2"/>
          <p:cNvSpPr txBox="1">
            <a:spLocks noChangeArrowheads="1"/>
          </p:cNvSpPr>
          <p:nvPr/>
        </p:nvSpPr>
        <p:spPr>
          <a:xfrm>
            <a:off x="0" y="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altLang="en-US" dirty="0">
                <a:solidFill>
                  <a:schemeClr val="accent1"/>
                </a:solidFill>
                <a:effectLst>
                  <a:outerShdw blurRad="38100" dist="38100" dir="2700000" algn="tl">
                    <a:srgbClr val="000000">
                      <a:alpha val="43137"/>
                    </a:srgbClr>
                  </a:outerShdw>
                </a:effectLst>
              </a:rPr>
              <a:t>GDPR &amp; individual’s rights</a:t>
            </a:r>
          </a:p>
        </p:txBody>
      </p:sp>
      <p:sp>
        <p:nvSpPr>
          <p:cNvPr id="2" name="TextBox 1"/>
          <p:cNvSpPr txBox="1"/>
          <p:nvPr/>
        </p:nvSpPr>
        <p:spPr>
          <a:xfrm>
            <a:off x="0" y="885111"/>
            <a:ext cx="5271508" cy="707886"/>
          </a:xfrm>
          <a:prstGeom prst="rect">
            <a:avLst/>
          </a:prstGeom>
          <a:noFill/>
        </p:spPr>
        <p:txBody>
          <a:bodyPr wrap="none" rtlCol="0">
            <a:spAutoFit/>
          </a:bodyPr>
          <a:lstStyle/>
          <a:p>
            <a:pPr marL="0" lvl="1"/>
            <a:r>
              <a:rPr lang="en-GB" sz="4000" dirty="0">
                <a:solidFill>
                  <a:srgbClr val="FF0000"/>
                </a:solidFill>
                <a:effectLst>
                  <a:outerShdw blurRad="38100" dist="38100" dir="2700000" algn="tl">
                    <a:srgbClr val="000000">
                      <a:alpha val="43137"/>
                    </a:srgbClr>
                  </a:outerShdw>
                </a:effectLst>
                <a:latin typeface="+mn-lt"/>
              </a:rPr>
              <a:t>The right to be informed</a:t>
            </a:r>
          </a:p>
        </p:txBody>
      </p:sp>
    </p:spTree>
    <p:extLst>
      <p:ext uri="{BB962C8B-B14F-4D97-AF65-F5344CB8AC3E}">
        <p14:creationId xmlns:p14="http://schemas.microsoft.com/office/powerpoint/2010/main" val="6898851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0" y="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altLang="en-US" dirty="0">
                <a:solidFill>
                  <a:schemeClr val="accent1"/>
                </a:solidFill>
                <a:effectLst>
                  <a:outerShdw blurRad="38100" dist="38100" dir="2700000" algn="tl">
                    <a:srgbClr val="000000">
                      <a:alpha val="43137"/>
                    </a:srgbClr>
                  </a:outerShdw>
                </a:effectLst>
              </a:rPr>
              <a:t>GDPR &amp; individual’s rights</a:t>
            </a:r>
          </a:p>
        </p:txBody>
      </p:sp>
      <p:sp>
        <p:nvSpPr>
          <p:cNvPr id="4" name="TextBox 3"/>
          <p:cNvSpPr txBox="1"/>
          <p:nvPr/>
        </p:nvSpPr>
        <p:spPr>
          <a:xfrm>
            <a:off x="0" y="863600"/>
            <a:ext cx="8497263" cy="1200329"/>
          </a:xfrm>
          <a:prstGeom prst="rect">
            <a:avLst/>
          </a:prstGeom>
          <a:noFill/>
        </p:spPr>
        <p:txBody>
          <a:bodyPr wrap="none" rtlCol="0">
            <a:spAutoFit/>
          </a:bodyPr>
          <a:lstStyle/>
          <a:p>
            <a:pPr marL="0" lvl="1"/>
            <a:r>
              <a:rPr lang="en-GB" sz="4000" dirty="0">
                <a:solidFill>
                  <a:srgbClr val="FF0000"/>
                </a:solidFill>
                <a:effectLst>
                  <a:outerShdw blurRad="38100" dist="38100" dir="2700000" algn="tl">
                    <a:srgbClr val="000000">
                      <a:alpha val="43137"/>
                    </a:srgbClr>
                  </a:outerShdw>
                </a:effectLst>
                <a:latin typeface="+mn-lt"/>
              </a:rPr>
              <a:t>The right to be informed – new to GDPR</a:t>
            </a:r>
          </a:p>
          <a:p>
            <a:endParaRPr lang="en-GB" sz="3200" dirty="0">
              <a:solidFill>
                <a:srgbClr val="FF0000"/>
              </a:solidFill>
              <a:latin typeface="+mn-lt"/>
            </a:endParaRPr>
          </a:p>
        </p:txBody>
      </p:sp>
      <p:sp>
        <p:nvSpPr>
          <p:cNvPr id="7" name="TextBox 6"/>
          <p:cNvSpPr txBox="1"/>
          <p:nvPr/>
        </p:nvSpPr>
        <p:spPr>
          <a:xfrm>
            <a:off x="0" y="1477159"/>
            <a:ext cx="9144000" cy="4616648"/>
          </a:xfrm>
          <a:prstGeom prst="rect">
            <a:avLst/>
          </a:prstGeom>
          <a:noFill/>
        </p:spPr>
        <p:txBody>
          <a:bodyPr wrap="square" rtlCol="0">
            <a:spAutoFit/>
          </a:bodyPr>
          <a:lstStyle/>
          <a:p>
            <a:r>
              <a:rPr lang="en-GB" sz="2800" dirty="0">
                <a:solidFill>
                  <a:srgbClr val="000000"/>
                </a:solidFill>
                <a:effectLst>
                  <a:outerShdw blurRad="38100" dist="38100" dir="2700000" algn="tl">
                    <a:srgbClr val="000000">
                      <a:alpha val="43137"/>
                    </a:srgbClr>
                  </a:outerShdw>
                </a:effectLst>
                <a:latin typeface="+mn-lt"/>
              </a:rPr>
              <a:t>Individuals have the right to be informed about the:</a:t>
            </a:r>
          </a:p>
          <a:p>
            <a:endParaRPr lang="en-GB" sz="1000" dirty="0">
              <a:solidFill>
                <a:srgbClr val="000000"/>
              </a:solidFill>
              <a:effectLst>
                <a:outerShdw blurRad="38100" dist="38100" dir="2700000" algn="tl">
                  <a:srgbClr val="000000">
                    <a:alpha val="43137"/>
                  </a:srgbClr>
                </a:outerShdw>
              </a:effectLst>
              <a:latin typeface="+mn-lt"/>
            </a:endParaRPr>
          </a:p>
          <a:p>
            <a:pPr marL="457200" indent="-457200">
              <a:buFont typeface="Arial" panose="020B0604020202020204" pitchFamily="34" charset="0"/>
              <a:buChar char="•"/>
            </a:pPr>
            <a:r>
              <a:rPr lang="en-GB" sz="2800" dirty="0">
                <a:solidFill>
                  <a:srgbClr val="000000"/>
                </a:solidFill>
                <a:effectLst>
                  <a:outerShdw blurRad="38100" dist="38100" dir="2700000" algn="tl">
                    <a:srgbClr val="000000">
                      <a:alpha val="43137"/>
                    </a:srgbClr>
                  </a:outerShdw>
                </a:effectLst>
                <a:latin typeface="+mn-lt"/>
              </a:rPr>
              <a:t>period for which data will be stored (or the criteria used to determine that period)</a:t>
            </a:r>
          </a:p>
          <a:p>
            <a:pPr marL="457200" indent="-457200">
              <a:buFont typeface="Arial" panose="020B0604020202020204" pitchFamily="34" charset="0"/>
              <a:buChar char="•"/>
            </a:pPr>
            <a:r>
              <a:rPr lang="en-GB" sz="2800" dirty="0">
                <a:solidFill>
                  <a:srgbClr val="000000"/>
                </a:solidFill>
                <a:effectLst>
                  <a:outerShdw blurRad="38100" dist="38100" dir="2700000" algn="tl">
                    <a:srgbClr val="000000">
                      <a:alpha val="43137"/>
                    </a:srgbClr>
                  </a:outerShdw>
                </a:effectLst>
                <a:latin typeface="+mn-lt"/>
              </a:rPr>
              <a:t>existence of the rights to erasure, to rectification, to restriction of processing, to object to processing, to complaints to SA (ICO)</a:t>
            </a:r>
          </a:p>
          <a:p>
            <a:pPr marL="457200" indent="-457200">
              <a:buFont typeface="Arial" panose="020B0604020202020204" pitchFamily="34" charset="0"/>
              <a:buChar char="•"/>
            </a:pPr>
            <a:r>
              <a:rPr lang="en-GB" sz="2800" dirty="0">
                <a:solidFill>
                  <a:srgbClr val="000000"/>
                </a:solidFill>
                <a:effectLst>
                  <a:outerShdw blurRad="38100" dist="38100" dir="2700000" algn="tl">
                    <a:srgbClr val="000000">
                      <a:alpha val="43137"/>
                    </a:srgbClr>
                  </a:outerShdw>
                </a:effectLst>
                <a:latin typeface="+mn-lt"/>
              </a:rPr>
              <a:t>source of data where they were not collected from the data subject</a:t>
            </a:r>
          </a:p>
          <a:p>
            <a:pPr marL="457200" indent="-457200">
              <a:buFont typeface="Arial" panose="020B0604020202020204" pitchFamily="34" charset="0"/>
              <a:buChar char="•"/>
            </a:pPr>
            <a:r>
              <a:rPr lang="en-GB" sz="2800" dirty="0">
                <a:solidFill>
                  <a:srgbClr val="000000"/>
                </a:solidFill>
                <a:effectLst>
                  <a:outerShdw blurRad="38100" dist="38100" dir="2700000" algn="tl">
                    <a:srgbClr val="000000">
                      <a:alpha val="43137"/>
                    </a:srgbClr>
                  </a:outerShdw>
                </a:effectLst>
                <a:latin typeface="+mn-lt"/>
              </a:rPr>
              <a:t>existence of, and an explanation of the logic involved in, any automated processing</a:t>
            </a:r>
          </a:p>
        </p:txBody>
      </p:sp>
    </p:spTree>
    <p:extLst>
      <p:ext uri="{BB962C8B-B14F-4D97-AF65-F5344CB8AC3E}">
        <p14:creationId xmlns:p14="http://schemas.microsoft.com/office/powerpoint/2010/main" val="26873960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693853"/>
            <a:ext cx="9144000" cy="3262432"/>
          </a:xfrm>
          <a:prstGeom prst="rect">
            <a:avLst/>
          </a:prstGeom>
          <a:noFill/>
        </p:spPr>
        <p:txBody>
          <a:bodyPr wrap="square" rtlCol="0">
            <a:spAutoFit/>
          </a:bodyPr>
          <a:lstStyle/>
          <a:p>
            <a:pPr marL="457200" indent="-457200">
              <a:buFont typeface="Arial" panose="020B0604020202020204" pitchFamily="34" charset="0"/>
              <a:buChar char="•"/>
            </a:pPr>
            <a:endParaRPr lang="en-GB" sz="1400" dirty="0">
              <a:solidFill>
                <a:srgbClr val="000000"/>
              </a:solidFill>
              <a:effectLst>
                <a:outerShdw blurRad="38100" dist="38100" dir="2700000" algn="tl">
                  <a:srgbClr val="000000">
                    <a:alpha val="43137"/>
                  </a:srgbClr>
                </a:outerShdw>
              </a:effectLst>
              <a:latin typeface="+mn-lt"/>
            </a:endParaRPr>
          </a:p>
          <a:p>
            <a:pPr marL="457200" indent="-457200">
              <a:buFont typeface="Arial" panose="020B0604020202020204" pitchFamily="34" charset="0"/>
              <a:buChar char="•"/>
            </a:pPr>
            <a:r>
              <a:rPr lang="en-GB" sz="3200" dirty="0">
                <a:solidFill>
                  <a:srgbClr val="000000"/>
                </a:solidFill>
                <a:effectLst>
                  <a:outerShdw blurRad="38100" dist="38100" dir="2700000" algn="tl">
                    <a:srgbClr val="000000">
                      <a:alpha val="43137"/>
                    </a:srgbClr>
                  </a:outerShdw>
                </a:effectLst>
                <a:latin typeface="+mn-lt"/>
              </a:rPr>
              <a:t>Information  supplied about processing of personal data must be:</a:t>
            </a:r>
          </a:p>
          <a:p>
            <a:pPr marL="914400" lvl="1" indent="-457200">
              <a:buSzPct val="80000"/>
              <a:buFont typeface="Wingdings" panose="05000000000000000000" pitchFamily="2" charset="2"/>
              <a:buChar char="Ø"/>
            </a:pPr>
            <a:r>
              <a:rPr lang="en-GB" sz="3200" dirty="0">
                <a:solidFill>
                  <a:srgbClr val="0070C0"/>
                </a:solidFill>
                <a:effectLst>
                  <a:outerShdw blurRad="38100" dist="38100" dir="2700000" algn="tl">
                    <a:srgbClr val="000000">
                      <a:alpha val="43137"/>
                    </a:srgbClr>
                  </a:outerShdw>
                </a:effectLst>
                <a:latin typeface="+mn-lt"/>
              </a:rPr>
              <a:t>concise, transparent, intelligible and easily accessible</a:t>
            </a:r>
          </a:p>
          <a:p>
            <a:pPr marL="914400" lvl="1" indent="-457200">
              <a:buSzPct val="80000"/>
              <a:buFont typeface="Wingdings" panose="05000000000000000000" pitchFamily="2" charset="2"/>
              <a:buChar char="Ø"/>
            </a:pPr>
            <a:r>
              <a:rPr lang="en-GB" sz="3200" dirty="0">
                <a:solidFill>
                  <a:srgbClr val="0070C0"/>
                </a:solidFill>
                <a:effectLst>
                  <a:outerShdw blurRad="38100" dist="38100" dir="2700000" algn="tl">
                    <a:srgbClr val="000000">
                      <a:alpha val="43137"/>
                    </a:srgbClr>
                  </a:outerShdw>
                </a:effectLst>
                <a:latin typeface="+mn-lt"/>
              </a:rPr>
              <a:t>written in clear and plain language; and</a:t>
            </a:r>
          </a:p>
          <a:p>
            <a:pPr marL="914400" lvl="1" indent="-457200">
              <a:buSzPct val="80000"/>
              <a:buFont typeface="Wingdings" panose="05000000000000000000" pitchFamily="2" charset="2"/>
              <a:buChar char="Ø"/>
            </a:pPr>
            <a:r>
              <a:rPr lang="en-GB" sz="3200" dirty="0">
                <a:solidFill>
                  <a:srgbClr val="0070C0"/>
                </a:solidFill>
                <a:effectLst>
                  <a:outerShdw blurRad="38100" dist="38100" dir="2700000" algn="tl">
                    <a:srgbClr val="000000">
                      <a:alpha val="43137"/>
                    </a:srgbClr>
                  </a:outerShdw>
                </a:effectLst>
                <a:latin typeface="+mn-lt"/>
              </a:rPr>
              <a:t>free of charge</a:t>
            </a:r>
          </a:p>
        </p:txBody>
      </p:sp>
      <p:sp>
        <p:nvSpPr>
          <p:cNvPr id="8" name="Rectangle 2"/>
          <p:cNvSpPr txBox="1">
            <a:spLocks noChangeArrowheads="1"/>
          </p:cNvSpPr>
          <p:nvPr/>
        </p:nvSpPr>
        <p:spPr>
          <a:xfrm>
            <a:off x="0" y="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altLang="en-US" dirty="0">
                <a:solidFill>
                  <a:schemeClr val="accent1"/>
                </a:solidFill>
                <a:effectLst>
                  <a:outerShdw blurRad="38100" dist="38100" dir="2700000" algn="tl">
                    <a:srgbClr val="000000">
                      <a:alpha val="43137"/>
                    </a:srgbClr>
                  </a:outerShdw>
                </a:effectLst>
              </a:rPr>
              <a:t>GDPR &amp; individual’s rights</a:t>
            </a:r>
          </a:p>
        </p:txBody>
      </p:sp>
      <p:sp>
        <p:nvSpPr>
          <p:cNvPr id="2" name="TextBox 1"/>
          <p:cNvSpPr txBox="1"/>
          <p:nvPr/>
        </p:nvSpPr>
        <p:spPr>
          <a:xfrm>
            <a:off x="0" y="1050906"/>
            <a:ext cx="5271508" cy="707886"/>
          </a:xfrm>
          <a:prstGeom prst="rect">
            <a:avLst/>
          </a:prstGeom>
          <a:noFill/>
        </p:spPr>
        <p:txBody>
          <a:bodyPr wrap="none" rtlCol="0">
            <a:spAutoFit/>
          </a:bodyPr>
          <a:lstStyle/>
          <a:p>
            <a:pPr marL="0" lvl="1"/>
            <a:r>
              <a:rPr lang="en-GB" sz="4000" dirty="0">
                <a:solidFill>
                  <a:srgbClr val="FF0000"/>
                </a:solidFill>
                <a:effectLst>
                  <a:outerShdw blurRad="38100" dist="38100" dir="2700000" algn="tl">
                    <a:srgbClr val="000000">
                      <a:alpha val="43137"/>
                    </a:srgbClr>
                  </a:outerShdw>
                </a:effectLst>
                <a:latin typeface="+mn-lt"/>
              </a:rPr>
              <a:t>The right to be informed</a:t>
            </a:r>
            <a:endParaRPr lang="en-GB" sz="2000" dirty="0">
              <a:solidFill>
                <a:srgbClr val="FF0000"/>
              </a:solidFill>
              <a:latin typeface="+mn-lt"/>
            </a:endParaRPr>
          </a:p>
        </p:txBody>
      </p:sp>
    </p:spTree>
    <p:extLst>
      <p:ext uri="{BB962C8B-B14F-4D97-AF65-F5344CB8AC3E}">
        <p14:creationId xmlns:p14="http://schemas.microsoft.com/office/powerpoint/2010/main" val="7480732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496943"/>
            <a:ext cx="9144000" cy="4585871"/>
          </a:xfrm>
          <a:prstGeom prst="rect">
            <a:avLst/>
          </a:prstGeom>
          <a:noFill/>
        </p:spPr>
        <p:txBody>
          <a:bodyPr wrap="square" rtlCol="0">
            <a:spAutoFit/>
          </a:bodyPr>
          <a:lstStyle/>
          <a:p>
            <a:pPr marL="457200" indent="-457200">
              <a:buFont typeface="Arial" panose="020B0604020202020204" pitchFamily="34" charset="0"/>
              <a:buChar char="•"/>
            </a:pPr>
            <a:endParaRPr lang="en-GB" sz="1200" dirty="0">
              <a:solidFill>
                <a:srgbClr val="000000"/>
              </a:solidFill>
              <a:effectLst>
                <a:outerShdw blurRad="38100" dist="38100" dir="2700000" algn="tl">
                  <a:srgbClr val="000000">
                    <a:alpha val="43137"/>
                  </a:srgbClr>
                </a:outerShdw>
              </a:effectLst>
              <a:latin typeface="+mn-lt"/>
            </a:endParaRPr>
          </a:p>
          <a:p>
            <a:pPr algn="just"/>
            <a:r>
              <a:rPr lang="en-GB" sz="3600" dirty="0">
                <a:solidFill>
                  <a:srgbClr val="000000"/>
                </a:solidFill>
                <a:effectLst>
                  <a:outerShdw blurRad="38100" dist="38100" dir="2700000" algn="tl">
                    <a:srgbClr val="000000">
                      <a:alpha val="43137"/>
                    </a:srgbClr>
                  </a:outerShdw>
                </a:effectLst>
                <a:latin typeface="+mn-lt"/>
              </a:rPr>
              <a:t>“Following the advice in this code about the use of language, about adopting innovative technical means for delivering privacy information such as layered and just in time notices, and about user testing will help you to comply with the new provisions of the GDPR, as well as the current requirements of the DPA.”</a:t>
            </a:r>
          </a:p>
          <a:p>
            <a:pPr algn="r"/>
            <a:r>
              <a:rPr lang="en-GB" sz="2800" i="1" dirty="0">
                <a:solidFill>
                  <a:srgbClr val="000000"/>
                </a:solidFill>
                <a:latin typeface="+mn-lt"/>
              </a:rPr>
              <a:t>ICO</a:t>
            </a:r>
          </a:p>
        </p:txBody>
      </p:sp>
      <p:sp>
        <p:nvSpPr>
          <p:cNvPr id="8" name="Rectangle 2"/>
          <p:cNvSpPr txBox="1">
            <a:spLocks noChangeArrowheads="1"/>
          </p:cNvSpPr>
          <p:nvPr/>
        </p:nvSpPr>
        <p:spPr>
          <a:xfrm>
            <a:off x="0" y="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altLang="en-US" dirty="0">
                <a:solidFill>
                  <a:schemeClr val="accent1"/>
                </a:solidFill>
                <a:effectLst>
                  <a:outerShdw blurRad="38100" dist="38100" dir="2700000" algn="tl">
                    <a:srgbClr val="000000">
                      <a:alpha val="43137"/>
                    </a:srgbClr>
                  </a:outerShdw>
                </a:effectLst>
              </a:rPr>
              <a:t>GDPR &amp; individual’s rights</a:t>
            </a:r>
          </a:p>
        </p:txBody>
      </p:sp>
      <p:sp>
        <p:nvSpPr>
          <p:cNvPr id="2" name="TextBox 1"/>
          <p:cNvSpPr txBox="1"/>
          <p:nvPr/>
        </p:nvSpPr>
        <p:spPr>
          <a:xfrm>
            <a:off x="0" y="789057"/>
            <a:ext cx="8084201" cy="707886"/>
          </a:xfrm>
          <a:prstGeom prst="rect">
            <a:avLst/>
          </a:prstGeom>
          <a:noFill/>
        </p:spPr>
        <p:txBody>
          <a:bodyPr wrap="none" rtlCol="0">
            <a:spAutoFit/>
          </a:bodyPr>
          <a:lstStyle/>
          <a:p>
            <a:pPr marL="0" lvl="1"/>
            <a:r>
              <a:rPr lang="en-GB" sz="4000" dirty="0">
                <a:solidFill>
                  <a:srgbClr val="FF0000"/>
                </a:solidFill>
                <a:effectLst>
                  <a:outerShdw blurRad="38100" dist="38100" dir="2700000" algn="tl">
                    <a:srgbClr val="000000">
                      <a:alpha val="43137"/>
                    </a:srgbClr>
                  </a:outerShdw>
                </a:effectLst>
                <a:latin typeface="+mn-lt"/>
              </a:rPr>
              <a:t>ICO Code of Practice - Privacy Notices </a:t>
            </a:r>
          </a:p>
        </p:txBody>
      </p:sp>
    </p:spTree>
    <p:extLst>
      <p:ext uri="{BB962C8B-B14F-4D97-AF65-F5344CB8AC3E}">
        <p14:creationId xmlns:p14="http://schemas.microsoft.com/office/powerpoint/2010/main" val="9916750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865243"/>
            <a:ext cx="9144000" cy="3754874"/>
          </a:xfrm>
          <a:prstGeom prst="rect">
            <a:avLst/>
          </a:prstGeom>
          <a:noFill/>
        </p:spPr>
        <p:txBody>
          <a:bodyPr wrap="square" rtlCol="0">
            <a:spAutoFit/>
          </a:bodyPr>
          <a:lstStyle/>
          <a:p>
            <a:pPr marL="457200" indent="-457200">
              <a:buFont typeface="Arial" panose="020B0604020202020204" pitchFamily="34" charset="0"/>
              <a:buChar char="•"/>
            </a:pPr>
            <a:endParaRPr lang="en-GB" sz="1400" dirty="0">
              <a:solidFill>
                <a:srgbClr val="000000"/>
              </a:solidFill>
              <a:effectLst>
                <a:outerShdw blurRad="38100" dist="38100" dir="2700000" algn="tl">
                  <a:srgbClr val="000000">
                    <a:alpha val="43137"/>
                  </a:srgbClr>
                </a:outerShdw>
              </a:effectLst>
              <a:latin typeface="+mn-lt"/>
            </a:endParaRPr>
          </a:p>
          <a:p>
            <a:pPr marL="457200" indent="-457200">
              <a:buFont typeface="Arial" panose="020B0604020202020204" pitchFamily="34" charset="0"/>
              <a:buChar char="•"/>
            </a:pPr>
            <a:r>
              <a:rPr lang="en-GB" sz="3200" dirty="0">
                <a:solidFill>
                  <a:srgbClr val="000000"/>
                </a:solidFill>
                <a:effectLst>
                  <a:outerShdw blurRad="38100" dist="38100" dir="2700000" algn="tl">
                    <a:srgbClr val="000000">
                      <a:alpha val="43137"/>
                    </a:srgbClr>
                  </a:outerShdw>
                </a:effectLst>
                <a:latin typeface="+mn-lt"/>
              </a:rPr>
              <a:t>Issues covered include:</a:t>
            </a:r>
          </a:p>
          <a:p>
            <a:pPr marL="457200" indent="-457200">
              <a:buFont typeface="Arial" panose="020B0604020202020204" pitchFamily="34" charset="0"/>
              <a:buChar char="•"/>
            </a:pPr>
            <a:r>
              <a:rPr lang="en-GB" sz="3200" dirty="0">
                <a:solidFill>
                  <a:srgbClr val="000000"/>
                </a:solidFill>
                <a:effectLst>
                  <a:outerShdw blurRad="38100" dist="38100" dir="2700000" algn="tl">
                    <a:srgbClr val="000000">
                      <a:alpha val="43137"/>
                    </a:srgbClr>
                  </a:outerShdw>
                </a:effectLst>
                <a:latin typeface="+mn-lt"/>
              </a:rPr>
              <a:t>Where you should deliver privacy information</a:t>
            </a:r>
          </a:p>
          <a:p>
            <a:pPr marL="457200" indent="-457200">
              <a:buFont typeface="Arial" panose="020B0604020202020204" pitchFamily="34" charset="0"/>
              <a:buChar char="•"/>
            </a:pPr>
            <a:r>
              <a:rPr lang="en-GB" sz="3200" dirty="0">
                <a:solidFill>
                  <a:srgbClr val="000000"/>
                </a:solidFill>
                <a:effectLst>
                  <a:outerShdw blurRad="38100" dist="38100" dir="2700000" algn="tl">
                    <a:srgbClr val="000000">
                      <a:alpha val="43137"/>
                    </a:srgbClr>
                  </a:outerShdw>
                </a:effectLst>
                <a:latin typeface="+mn-lt"/>
              </a:rPr>
              <a:t>When you should actively communicate privacy information</a:t>
            </a:r>
          </a:p>
          <a:p>
            <a:pPr marL="457200" indent="-457200">
              <a:buFont typeface="Arial" panose="020B0604020202020204" pitchFamily="34" charset="0"/>
              <a:buChar char="•"/>
            </a:pPr>
            <a:r>
              <a:rPr lang="en-GB" sz="3200" dirty="0">
                <a:solidFill>
                  <a:srgbClr val="000000"/>
                </a:solidFill>
                <a:effectLst>
                  <a:outerShdw blurRad="38100" dist="38100" dir="2700000" algn="tl">
                    <a:srgbClr val="000000">
                      <a:alpha val="43137"/>
                    </a:srgbClr>
                  </a:outerShdw>
                </a:effectLst>
                <a:latin typeface="+mn-lt"/>
              </a:rPr>
              <a:t>How you should write a privacy notice</a:t>
            </a:r>
          </a:p>
          <a:p>
            <a:pPr marL="457200" indent="-457200">
              <a:buFont typeface="Arial" panose="020B0604020202020204" pitchFamily="34" charset="0"/>
              <a:buChar char="•"/>
            </a:pPr>
            <a:r>
              <a:rPr lang="en-GB" sz="3200" dirty="0">
                <a:solidFill>
                  <a:srgbClr val="000000"/>
                </a:solidFill>
                <a:effectLst>
                  <a:outerShdw blurRad="38100" dist="38100" dir="2700000" algn="tl">
                    <a:srgbClr val="000000">
                      <a:alpha val="43137"/>
                    </a:srgbClr>
                  </a:outerShdw>
                </a:effectLst>
                <a:latin typeface="+mn-lt"/>
              </a:rPr>
              <a:t>Test, roll out and review </a:t>
            </a:r>
          </a:p>
          <a:p>
            <a:pPr lvl="1"/>
            <a:endParaRPr lang="en-GB" sz="3200" dirty="0">
              <a:solidFill>
                <a:srgbClr val="000000"/>
              </a:solidFill>
              <a:effectLst>
                <a:outerShdw blurRad="38100" dist="38100" dir="2700000" algn="tl">
                  <a:srgbClr val="000000">
                    <a:alpha val="43137"/>
                  </a:srgbClr>
                </a:outerShdw>
              </a:effectLst>
              <a:latin typeface="+mn-lt"/>
            </a:endParaRPr>
          </a:p>
        </p:txBody>
      </p:sp>
      <p:sp>
        <p:nvSpPr>
          <p:cNvPr id="8" name="Rectangle 2"/>
          <p:cNvSpPr txBox="1">
            <a:spLocks noChangeArrowheads="1"/>
          </p:cNvSpPr>
          <p:nvPr/>
        </p:nvSpPr>
        <p:spPr>
          <a:xfrm>
            <a:off x="0" y="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altLang="en-US" dirty="0">
                <a:solidFill>
                  <a:schemeClr val="accent1"/>
                </a:solidFill>
                <a:effectLst>
                  <a:outerShdw blurRad="38100" dist="38100" dir="2700000" algn="tl">
                    <a:srgbClr val="000000">
                      <a:alpha val="43137"/>
                    </a:srgbClr>
                  </a:outerShdw>
                </a:effectLst>
              </a:rPr>
              <a:t>GDPR &amp; individual’s rights</a:t>
            </a:r>
          </a:p>
        </p:txBody>
      </p:sp>
      <p:sp>
        <p:nvSpPr>
          <p:cNvPr id="2" name="TextBox 1"/>
          <p:cNvSpPr txBox="1"/>
          <p:nvPr/>
        </p:nvSpPr>
        <p:spPr>
          <a:xfrm>
            <a:off x="0" y="1119257"/>
            <a:ext cx="8084201" cy="707886"/>
          </a:xfrm>
          <a:prstGeom prst="rect">
            <a:avLst/>
          </a:prstGeom>
          <a:noFill/>
        </p:spPr>
        <p:txBody>
          <a:bodyPr wrap="none" rtlCol="0">
            <a:spAutoFit/>
          </a:bodyPr>
          <a:lstStyle/>
          <a:p>
            <a:pPr marL="0" lvl="1"/>
            <a:r>
              <a:rPr lang="en-GB" sz="4000" dirty="0">
                <a:solidFill>
                  <a:srgbClr val="FF0000"/>
                </a:solidFill>
                <a:effectLst>
                  <a:outerShdw blurRad="38100" dist="38100" dir="2700000" algn="tl">
                    <a:srgbClr val="000000">
                      <a:alpha val="43137"/>
                    </a:srgbClr>
                  </a:outerShdw>
                </a:effectLst>
                <a:latin typeface="+mn-lt"/>
              </a:rPr>
              <a:t>ICO Code of Practice - Privacy Notices </a:t>
            </a:r>
          </a:p>
        </p:txBody>
      </p:sp>
    </p:spTree>
    <p:extLst>
      <p:ext uri="{BB962C8B-B14F-4D97-AF65-F5344CB8AC3E}">
        <p14:creationId xmlns:p14="http://schemas.microsoft.com/office/powerpoint/2010/main" val="14414120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inking"/>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4893" y="1506403"/>
            <a:ext cx="4950391" cy="4196524"/>
          </a:xfrm>
          <a:prstGeom prst="rect">
            <a:avLst/>
          </a:prstGeom>
          <a:noFill/>
          <a:extLst>
            <a:ext uri="{909E8E84-426E-40DD-AFC4-6F175D3DCCD1}">
              <a14:hiddenFill xmlns:a14="http://schemas.microsoft.com/office/drawing/2010/main">
                <a:solidFill>
                  <a:srgbClr val="FFFFFF"/>
                </a:solidFill>
              </a14:hiddenFill>
            </a:ext>
          </a:extLst>
        </p:spPr>
      </p:pic>
      <p:sp>
        <p:nvSpPr>
          <p:cNvPr id="15363" name="Content Placeholder 1"/>
          <p:cNvSpPr>
            <a:spLocks noGrp="1"/>
          </p:cNvSpPr>
          <p:nvPr>
            <p:ph idx="1"/>
          </p:nvPr>
        </p:nvSpPr>
        <p:spPr>
          <a:xfrm>
            <a:off x="2462913" y="2275927"/>
            <a:ext cx="6528687" cy="2657475"/>
          </a:xfrm>
        </p:spPr>
        <p:txBody>
          <a:bodyPr>
            <a:noAutofit/>
          </a:bodyPr>
          <a:lstStyle/>
          <a:p>
            <a:pPr marL="0" indent="0" eaLnBrk="1" hangingPunct="1">
              <a:buFontTx/>
              <a:buNone/>
              <a:defRPr/>
            </a:pPr>
            <a:endParaRPr lang="en-GB" altLang="en-US" sz="5400" dirty="0">
              <a:solidFill>
                <a:srgbClr val="FF0000"/>
              </a:solidFill>
            </a:endParaRPr>
          </a:p>
          <a:p>
            <a:pPr marL="0" indent="0" eaLnBrk="1" hangingPunct="1">
              <a:buFontTx/>
              <a:buNone/>
              <a:defRPr/>
            </a:pPr>
            <a:r>
              <a:rPr lang="en-GB" altLang="en-US" sz="5400" dirty="0">
                <a:solidFill>
                  <a:srgbClr val="FF0000"/>
                </a:solidFill>
              </a:rPr>
              <a:t>      </a:t>
            </a:r>
            <a:r>
              <a:rPr lang="en-GB" altLang="en-US" sz="6600" dirty="0">
                <a:solidFill>
                  <a:srgbClr val="FF0000"/>
                </a:solidFill>
                <a:effectLst>
                  <a:outerShdw blurRad="38100" dist="38100" dir="2700000" algn="tl">
                    <a:srgbClr val="000000">
                      <a:alpha val="43137"/>
                    </a:srgbClr>
                  </a:outerShdw>
                </a:effectLst>
              </a:rPr>
              <a:t>Issues for you?</a:t>
            </a:r>
          </a:p>
          <a:p>
            <a:pPr marL="0" indent="0" eaLnBrk="1" hangingPunct="1">
              <a:buFontTx/>
              <a:buNone/>
              <a:defRPr/>
            </a:pPr>
            <a:endParaRPr lang="en-GB" altLang="en-US" sz="5400" dirty="0">
              <a:solidFill>
                <a:srgbClr val="FF0000"/>
              </a:solidFill>
              <a:effectLst>
                <a:outerShdw blurRad="38100" dist="38100" dir="2700000" algn="tl">
                  <a:srgbClr val="000000">
                    <a:alpha val="43137"/>
                  </a:srgbClr>
                </a:outerShdw>
              </a:effectLst>
            </a:endParaRPr>
          </a:p>
          <a:p>
            <a:pPr marL="0" indent="0" algn="ctr" eaLnBrk="1" hangingPunct="1">
              <a:buFontTx/>
              <a:buNone/>
              <a:defRPr/>
            </a:pPr>
            <a:endParaRPr lang="en-GB" altLang="en-US" sz="5400" dirty="0">
              <a:solidFill>
                <a:srgbClr val="FF0000"/>
              </a:solidFill>
            </a:endParaRPr>
          </a:p>
        </p:txBody>
      </p:sp>
      <p:sp>
        <p:nvSpPr>
          <p:cNvPr id="7" name="Title 1"/>
          <p:cNvSpPr txBox="1">
            <a:spLocks/>
          </p:cNvSpPr>
          <p:nvPr/>
        </p:nvSpPr>
        <p:spPr bwMode="auto">
          <a:xfrm>
            <a:off x="-1" y="377732"/>
            <a:ext cx="9144000" cy="582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800" b="1">
                <a:solidFill>
                  <a:schemeClr val="tx1"/>
                </a:solidFill>
                <a:latin typeface="+mj-lt"/>
                <a:ea typeface="+mj-ea"/>
                <a:cs typeface="+mj-cs"/>
              </a:defRPr>
            </a:lvl1pPr>
            <a:lvl2pPr algn="l" rtl="0" eaLnBrk="0" fontAlgn="base" hangingPunct="0">
              <a:spcBef>
                <a:spcPct val="0"/>
              </a:spcBef>
              <a:spcAft>
                <a:spcPct val="0"/>
              </a:spcAft>
              <a:defRPr sz="3200" b="1">
                <a:solidFill>
                  <a:schemeClr val="bg1"/>
                </a:solidFill>
                <a:latin typeface="Arial" charset="0"/>
              </a:defRPr>
            </a:lvl2pPr>
            <a:lvl3pPr algn="l" rtl="0" eaLnBrk="0" fontAlgn="base" hangingPunct="0">
              <a:spcBef>
                <a:spcPct val="0"/>
              </a:spcBef>
              <a:spcAft>
                <a:spcPct val="0"/>
              </a:spcAft>
              <a:defRPr sz="3200" b="1">
                <a:solidFill>
                  <a:schemeClr val="bg1"/>
                </a:solidFill>
                <a:latin typeface="Arial" charset="0"/>
              </a:defRPr>
            </a:lvl3pPr>
            <a:lvl4pPr algn="l" rtl="0" eaLnBrk="0" fontAlgn="base" hangingPunct="0">
              <a:spcBef>
                <a:spcPct val="0"/>
              </a:spcBef>
              <a:spcAft>
                <a:spcPct val="0"/>
              </a:spcAft>
              <a:defRPr sz="3200" b="1">
                <a:solidFill>
                  <a:schemeClr val="bg1"/>
                </a:solidFill>
                <a:latin typeface="Arial" charset="0"/>
              </a:defRPr>
            </a:lvl4pPr>
            <a:lvl5pPr algn="l" rtl="0" eaLnBrk="0" fontAlgn="base" hangingPunct="0">
              <a:spcBef>
                <a:spcPct val="0"/>
              </a:spcBef>
              <a:spcAft>
                <a:spcPct val="0"/>
              </a:spcAft>
              <a:defRPr sz="3200" b="1">
                <a:solidFill>
                  <a:schemeClr val="bg1"/>
                </a:solidFill>
                <a:latin typeface="Arial" charset="0"/>
              </a:defRPr>
            </a:lvl5pPr>
            <a:lvl6pPr marL="457200" algn="l" rtl="0" fontAlgn="base">
              <a:spcBef>
                <a:spcPct val="0"/>
              </a:spcBef>
              <a:spcAft>
                <a:spcPct val="0"/>
              </a:spcAft>
              <a:defRPr sz="3200" b="1">
                <a:solidFill>
                  <a:schemeClr val="bg1"/>
                </a:solidFill>
                <a:latin typeface="Arial" charset="0"/>
              </a:defRPr>
            </a:lvl6pPr>
            <a:lvl7pPr marL="914400" algn="l" rtl="0" fontAlgn="base">
              <a:spcBef>
                <a:spcPct val="0"/>
              </a:spcBef>
              <a:spcAft>
                <a:spcPct val="0"/>
              </a:spcAft>
              <a:defRPr sz="3200" b="1">
                <a:solidFill>
                  <a:schemeClr val="bg1"/>
                </a:solidFill>
                <a:latin typeface="Arial" charset="0"/>
              </a:defRPr>
            </a:lvl7pPr>
            <a:lvl8pPr marL="1371600" algn="l" rtl="0" fontAlgn="base">
              <a:spcBef>
                <a:spcPct val="0"/>
              </a:spcBef>
              <a:spcAft>
                <a:spcPct val="0"/>
              </a:spcAft>
              <a:defRPr sz="3200" b="1">
                <a:solidFill>
                  <a:schemeClr val="bg1"/>
                </a:solidFill>
                <a:latin typeface="Arial" charset="0"/>
              </a:defRPr>
            </a:lvl8pPr>
            <a:lvl9pPr marL="1828800" algn="l" rtl="0" fontAlgn="base">
              <a:spcBef>
                <a:spcPct val="0"/>
              </a:spcBef>
              <a:spcAft>
                <a:spcPct val="0"/>
              </a:spcAft>
              <a:defRPr sz="3200" b="1">
                <a:solidFill>
                  <a:schemeClr val="bg1"/>
                </a:solidFill>
                <a:latin typeface="Arial" charset="0"/>
              </a:defRPr>
            </a:lvl9pPr>
          </a:lstStyle>
          <a:p>
            <a:r>
              <a:rPr lang="en-GB" sz="4400" b="0" kern="0" dirty="0">
                <a:solidFill>
                  <a:srgbClr val="0070C0"/>
                </a:solidFill>
                <a:effectLst>
                  <a:outerShdw blurRad="38100" dist="38100" dir="2700000" algn="tl">
                    <a:srgbClr val="000000">
                      <a:alpha val="43137"/>
                    </a:srgbClr>
                  </a:outerShdw>
                </a:effectLst>
              </a:rPr>
              <a:t>Privacy Notices</a:t>
            </a:r>
          </a:p>
        </p:txBody>
      </p:sp>
    </p:spTree>
    <p:extLst>
      <p:ext uri="{BB962C8B-B14F-4D97-AF65-F5344CB8AC3E}">
        <p14:creationId xmlns:p14="http://schemas.microsoft.com/office/powerpoint/2010/main" val="41394896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0" y="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altLang="en-US" dirty="0">
                <a:solidFill>
                  <a:schemeClr val="accent1"/>
                </a:solidFill>
                <a:effectLst>
                  <a:outerShdw blurRad="38100" dist="38100" dir="2700000" algn="tl">
                    <a:srgbClr val="000000">
                      <a:alpha val="43137"/>
                    </a:srgbClr>
                  </a:outerShdw>
                </a:effectLst>
              </a:rPr>
              <a:t>GDPR &amp; individual’s rights</a:t>
            </a:r>
          </a:p>
        </p:txBody>
      </p:sp>
      <p:sp>
        <p:nvSpPr>
          <p:cNvPr id="2" name="TextBox 1"/>
          <p:cNvSpPr txBox="1"/>
          <p:nvPr/>
        </p:nvSpPr>
        <p:spPr>
          <a:xfrm>
            <a:off x="1583393" y="2404882"/>
            <a:ext cx="5977214" cy="1846659"/>
          </a:xfrm>
          <a:prstGeom prst="rect">
            <a:avLst/>
          </a:prstGeom>
          <a:noFill/>
        </p:spPr>
        <p:txBody>
          <a:bodyPr wrap="none" rtlCol="0">
            <a:spAutoFit/>
          </a:bodyPr>
          <a:lstStyle/>
          <a:p>
            <a:pPr marL="0" lvl="1"/>
            <a:r>
              <a:rPr lang="en-GB" sz="6000" dirty="0">
                <a:solidFill>
                  <a:srgbClr val="FF0000"/>
                </a:solidFill>
                <a:effectLst>
                  <a:outerShdw blurRad="38100" dist="38100" dir="2700000" algn="tl">
                    <a:srgbClr val="000000">
                      <a:alpha val="43137"/>
                    </a:srgbClr>
                  </a:outerShdw>
                </a:effectLst>
                <a:latin typeface="+mn-lt"/>
              </a:rPr>
              <a:t>The right of access</a:t>
            </a:r>
          </a:p>
          <a:p>
            <a:endParaRPr lang="en-GB" sz="5400" dirty="0">
              <a:solidFill>
                <a:srgbClr val="FF0000"/>
              </a:solidFill>
              <a:latin typeface="+mn-lt"/>
            </a:endParaRPr>
          </a:p>
        </p:txBody>
      </p:sp>
    </p:spTree>
    <p:extLst>
      <p:ext uri="{BB962C8B-B14F-4D97-AF65-F5344CB8AC3E}">
        <p14:creationId xmlns:p14="http://schemas.microsoft.com/office/powerpoint/2010/main" val="36812341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0" y="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altLang="en-US" dirty="0">
                <a:solidFill>
                  <a:schemeClr val="accent1"/>
                </a:solidFill>
                <a:effectLst>
                  <a:outerShdw blurRad="38100" dist="38100" dir="2700000" algn="tl">
                    <a:srgbClr val="000000">
                      <a:alpha val="43137"/>
                    </a:srgbClr>
                  </a:outerShdw>
                </a:effectLst>
                <a:latin typeface="+mn-lt"/>
              </a:rPr>
              <a:t>GDPR &amp; individual’s rights</a:t>
            </a:r>
          </a:p>
        </p:txBody>
      </p:sp>
      <p:sp>
        <p:nvSpPr>
          <p:cNvPr id="4" name="TextBox 3"/>
          <p:cNvSpPr txBox="1"/>
          <p:nvPr/>
        </p:nvSpPr>
        <p:spPr>
          <a:xfrm>
            <a:off x="0" y="1397000"/>
            <a:ext cx="4041556" cy="1261884"/>
          </a:xfrm>
          <a:prstGeom prst="rect">
            <a:avLst/>
          </a:prstGeom>
          <a:noFill/>
        </p:spPr>
        <p:txBody>
          <a:bodyPr wrap="none" rtlCol="0">
            <a:spAutoFit/>
          </a:bodyPr>
          <a:lstStyle/>
          <a:p>
            <a:pPr marL="0" lvl="1"/>
            <a:r>
              <a:rPr lang="en-GB" sz="4000" dirty="0">
                <a:solidFill>
                  <a:srgbClr val="FF0000"/>
                </a:solidFill>
                <a:effectLst>
                  <a:outerShdw blurRad="38100" dist="38100" dir="2700000" algn="tl">
                    <a:srgbClr val="000000">
                      <a:alpha val="43137"/>
                    </a:srgbClr>
                  </a:outerShdw>
                </a:effectLst>
                <a:latin typeface="+mn-lt"/>
              </a:rPr>
              <a:t>The right of access</a:t>
            </a:r>
          </a:p>
          <a:p>
            <a:endParaRPr lang="en-GB" sz="3600" dirty="0">
              <a:solidFill>
                <a:srgbClr val="FF0000"/>
              </a:solidFill>
              <a:latin typeface="+mn-lt"/>
            </a:endParaRPr>
          </a:p>
        </p:txBody>
      </p:sp>
      <p:sp>
        <p:nvSpPr>
          <p:cNvPr id="7" name="TextBox 6"/>
          <p:cNvSpPr txBox="1"/>
          <p:nvPr/>
        </p:nvSpPr>
        <p:spPr>
          <a:xfrm>
            <a:off x="0" y="2272120"/>
            <a:ext cx="9144000" cy="2062103"/>
          </a:xfrm>
          <a:prstGeom prst="rect">
            <a:avLst/>
          </a:prstGeom>
          <a:noFill/>
        </p:spPr>
        <p:txBody>
          <a:bodyPr wrap="square" rtlCol="0">
            <a:spAutoFit/>
          </a:bodyPr>
          <a:lstStyle/>
          <a:p>
            <a:pPr marL="457200" indent="-457200">
              <a:buFont typeface="Arial" panose="020B0604020202020204" pitchFamily="34" charset="0"/>
              <a:buChar char="•"/>
            </a:pPr>
            <a:r>
              <a:rPr lang="en-GB" sz="3200" dirty="0">
                <a:solidFill>
                  <a:srgbClr val="000000"/>
                </a:solidFill>
                <a:effectLst>
                  <a:outerShdw blurRad="38100" dist="38100" dir="2700000" algn="tl">
                    <a:srgbClr val="000000">
                      <a:alpha val="43137"/>
                    </a:srgbClr>
                  </a:outerShdw>
                </a:effectLst>
                <a:latin typeface="+mn-lt"/>
              </a:rPr>
              <a:t>Reason for being – allows individuals access to personal data so that they are aware of and can confirm the lawfulness and / or accuracy of data processing</a:t>
            </a:r>
          </a:p>
        </p:txBody>
      </p:sp>
    </p:spTree>
    <p:extLst>
      <p:ext uri="{BB962C8B-B14F-4D97-AF65-F5344CB8AC3E}">
        <p14:creationId xmlns:p14="http://schemas.microsoft.com/office/powerpoint/2010/main" val="1429656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0" y="15240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altLang="en-US" dirty="0">
                <a:solidFill>
                  <a:schemeClr val="accent1"/>
                </a:solidFill>
                <a:effectLst>
                  <a:outerShdw blurRad="38100" dist="38100" dir="2700000" algn="tl">
                    <a:srgbClr val="000000">
                      <a:alpha val="43137"/>
                    </a:srgbClr>
                  </a:outerShdw>
                </a:effectLst>
              </a:rPr>
              <a:t>GDPR = Data Protection Bill 2017</a:t>
            </a:r>
          </a:p>
        </p:txBody>
      </p:sp>
      <p:sp>
        <p:nvSpPr>
          <p:cNvPr id="5" name="TextBox 4"/>
          <p:cNvSpPr txBox="1"/>
          <p:nvPr/>
        </p:nvSpPr>
        <p:spPr>
          <a:xfrm>
            <a:off x="4572000" y="1753819"/>
            <a:ext cx="4483100" cy="3477875"/>
          </a:xfrm>
          <a:prstGeom prst="rect">
            <a:avLst/>
          </a:prstGeom>
          <a:noFill/>
        </p:spPr>
        <p:txBody>
          <a:bodyPr wrap="square" rtlCol="0">
            <a:spAutoFit/>
          </a:bodyPr>
          <a:lstStyle/>
          <a:p>
            <a:r>
              <a:rPr lang="en-GB" sz="3200" dirty="0">
                <a:effectLst>
                  <a:outerShdw blurRad="38100" dist="38100" dir="2700000" algn="tl">
                    <a:srgbClr val="000000">
                      <a:alpha val="43137"/>
                    </a:srgbClr>
                  </a:outerShdw>
                </a:effectLst>
                <a:latin typeface="+mn-lt"/>
              </a:rPr>
              <a:t>“A new law will ensure that the United Kingdom retains its world-class regime protecting personal data”</a:t>
            </a:r>
          </a:p>
          <a:p>
            <a:pPr algn="r"/>
            <a:endParaRPr lang="en-GB" sz="2000" i="1" dirty="0">
              <a:latin typeface="+mn-lt"/>
            </a:endParaRPr>
          </a:p>
          <a:p>
            <a:pPr algn="r"/>
            <a:r>
              <a:rPr lang="en-GB" sz="2000" i="1" dirty="0">
                <a:latin typeface="+mn-lt"/>
              </a:rPr>
              <a:t>The Queen’s Speech</a:t>
            </a:r>
          </a:p>
          <a:p>
            <a:pPr algn="r"/>
            <a:r>
              <a:rPr lang="en-GB" sz="2000" i="1" dirty="0">
                <a:latin typeface="+mn-lt"/>
              </a:rPr>
              <a:t>21 June 2017</a:t>
            </a:r>
          </a:p>
        </p:txBody>
      </p:sp>
      <p:pic>
        <p:nvPicPr>
          <p:cNvPr id="2056" name="Picture 8" descr="Image result for queen's speech 20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018842">
            <a:off x="155574" y="1765300"/>
            <a:ext cx="4211490" cy="315861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5947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0" y="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altLang="en-US" dirty="0">
                <a:solidFill>
                  <a:schemeClr val="accent1"/>
                </a:solidFill>
                <a:effectLst>
                  <a:outerShdw blurRad="38100" dist="38100" dir="2700000" algn="tl">
                    <a:srgbClr val="000000">
                      <a:alpha val="43137"/>
                    </a:srgbClr>
                  </a:outerShdw>
                </a:effectLst>
              </a:rPr>
              <a:t>GDPR &amp; individual’s rights</a:t>
            </a:r>
          </a:p>
        </p:txBody>
      </p:sp>
      <p:sp>
        <p:nvSpPr>
          <p:cNvPr id="4" name="TextBox 3"/>
          <p:cNvSpPr txBox="1"/>
          <p:nvPr/>
        </p:nvSpPr>
        <p:spPr>
          <a:xfrm>
            <a:off x="0" y="1143000"/>
            <a:ext cx="4041556" cy="1200329"/>
          </a:xfrm>
          <a:prstGeom prst="rect">
            <a:avLst/>
          </a:prstGeom>
          <a:noFill/>
        </p:spPr>
        <p:txBody>
          <a:bodyPr wrap="none" rtlCol="0">
            <a:spAutoFit/>
          </a:bodyPr>
          <a:lstStyle/>
          <a:p>
            <a:pPr marL="0" lvl="1"/>
            <a:r>
              <a:rPr lang="en-GB" sz="4000" dirty="0">
                <a:solidFill>
                  <a:srgbClr val="FF0000"/>
                </a:solidFill>
                <a:effectLst>
                  <a:outerShdw blurRad="38100" dist="38100" dir="2700000" algn="tl">
                    <a:srgbClr val="000000">
                      <a:alpha val="43137"/>
                    </a:srgbClr>
                  </a:outerShdw>
                </a:effectLst>
                <a:latin typeface="+mn-lt"/>
              </a:rPr>
              <a:t>The right of access</a:t>
            </a:r>
          </a:p>
          <a:p>
            <a:endParaRPr lang="en-GB" sz="3200" dirty="0">
              <a:solidFill>
                <a:srgbClr val="FF0000"/>
              </a:solidFill>
              <a:latin typeface="+mn-lt"/>
            </a:endParaRPr>
          </a:p>
        </p:txBody>
      </p:sp>
      <p:sp>
        <p:nvSpPr>
          <p:cNvPr id="7" name="TextBox 6"/>
          <p:cNvSpPr txBox="1"/>
          <p:nvPr/>
        </p:nvSpPr>
        <p:spPr>
          <a:xfrm>
            <a:off x="0" y="1880295"/>
            <a:ext cx="9144000" cy="4031873"/>
          </a:xfrm>
          <a:prstGeom prst="rect">
            <a:avLst/>
          </a:prstGeom>
          <a:noFill/>
        </p:spPr>
        <p:txBody>
          <a:bodyPr wrap="square" rtlCol="0">
            <a:spAutoFit/>
          </a:bodyPr>
          <a:lstStyle/>
          <a:p>
            <a:r>
              <a:rPr lang="en-GB" sz="3200" dirty="0">
                <a:solidFill>
                  <a:srgbClr val="000000"/>
                </a:solidFill>
                <a:effectLst>
                  <a:outerShdw blurRad="38100" dist="38100" dir="2700000" algn="tl">
                    <a:srgbClr val="000000">
                      <a:alpha val="43137"/>
                    </a:srgbClr>
                  </a:outerShdw>
                </a:effectLst>
                <a:latin typeface="+mn-lt"/>
              </a:rPr>
              <a:t>Individuals have the right to obtain:</a:t>
            </a:r>
          </a:p>
          <a:p>
            <a:endParaRPr lang="en-GB" sz="1600" dirty="0">
              <a:solidFill>
                <a:srgbClr val="000000"/>
              </a:solidFill>
              <a:effectLst>
                <a:outerShdw blurRad="38100" dist="38100" dir="2700000" algn="tl">
                  <a:srgbClr val="000000">
                    <a:alpha val="43137"/>
                  </a:srgbClr>
                </a:outerShdw>
              </a:effectLst>
              <a:latin typeface="+mn-lt"/>
            </a:endParaRPr>
          </a:p>
          <a:p>
            <a:pPr marL="457200" indent="-457200">
              <a:buFont typeface="Arial" panose="020B0604020202020204" pitchFamily="34" charset="0"/>
              <a:buChar char="•"/>
            </a:pPr>
            <a:r>
              <a:rPr lang="en-GB" sz="3200" dirty="0">
                <a:solidFill>
                  <a:srgbClr val="000000"/>
                </a:solidFill>
                <a:effectLst>
                  <a:outerShdw blurRad="38100" dist="38100" dir="2700000" algn="tl">
                    <a:srgbClr val="000000">
                      <a:alpha val="43137"/>
                    </a:srgbClr>
                  </a:outerShdw>
                </a:effectLst>
                <a:latin typeface="+mn-lt"/>
              </a:rPr>
              <a:t>confirmation that their data is being processed;</a:t>
            </a:r>
          </a:p>
          <a:p>
            <a:pPr marL="457200" indent="-457200">
              <a:buFont typeface="Arial" panose="020B0604020202020204" pitchFamily="34" charset="0"/>
              <a:buChar char="•"/>
            </a:pPr>
            <a:r>
              <a:rPr lang="en-GB" sz="3200" dirty="0">
                <a:solidFill>
                  <a:srgbClr val="000000"/>
                </a:solidFill>
                <a:effectLst>
                  <a:outerShdw blurRad="38100" dist="38100" dir="2700000" algn="tl">
                    <a:srgbClr val="000000">
                      <a:alpha val="43137"/>
                    </a:srgbClr>
                  </a:outerShdw>
                </a:effectLst>
                <a:latin typeface="+mn-lt"/>
              </a:rPr>
              <a:t>access to their personal data; and</a:t>
            </a:r>
          </a:p>
          <a:p>
            <a:pPr marL="457200" indent="-457200">
              <a:buFont typeface="Arial" panose="020B0604020202020204" pitchFamily="34" charset="0"/>
              <a:buChar char="•"/>
            </a:pPr>
            <a:r>
              <a:rPr lang="en-GB" sz="3200" dirty="0">
                <a:solidFill>
                  <a:srgbClr val="000000"/>
                </a:solidFill>
                <a:effectLst>
                  <a:outerShdw blurRad="38100" dist="38100" dir="2700000" algn="tl">
                    <a:srgbClr val="000000">
                      <a:alpha val="43137"/>
                    </a:srgbClr>
                  </a:outerShdw>
                </a:effectLst>
                <a:latin typeface="+mn-lt"/>
              </a:rPr>
              <a:t>other supplementary information (i.e. info in the privacy notice)</a:t>
            </a:r>
          </a:p>
          <a:p>
            <a:endParaRPr lang="en-GB" sz="1600" dirty="0">
              <a:solidFill>
                <a:srgbClr val="000000"/>
              </a:solidFill>
              <a:effectLst>
                <a:outerShdw blurRad="38100" dist="38100" dir="2700000" algn="tl">
                  <a:srgbClr val="000000">
                    <a:alpha val="43137"/>
                  </a:srgbClr>
                </a:outerShdw>
              </a:effectLst>
              <a:latin typeface="+mn-lt"/>
            </a:endParaRPr>
          </a:p>
          <a:p>
            <a:r>
              <a:rPr lang="en-GB" sz="3200" dirty="0">
                <a:solidFill>
                  <a:srgbClr val="0070C0"/>
                </a:solidFill>
                <a:effectLst>
                  <a:outerShdw blurRad="38100" dist="38100" dir="2700000" algn="tl">
                    <a:srgbClr val="000000">
                      <a:alpha val="43137"/>
                    </a:srgbClr>
                  </a:outerShdw>
                </a:effectLst>
                <a:latin typeface="+mn-lt"/>
              </a:rPr>
              <a:t>Similar to existing subject access rights under the DPA.</a:t>
            </a:r>
          </a:p>
        </p:txBody>
      </p:sp>
    </p:spTree>
    <p:extLst>
      <p:ext uri="{BB962C8B-B14F-4D97-AF65-F5344CB8AC3E}">
        <p14:creationId xmlns:p14="http://schemas.microsoft.com/office/powerpoint/2010/main" val="10979126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0" y="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altLang="en-US" dirty="0">
                <a:solidFill>
                  <a:schemeClr val="accent1"/>
                </a:solidFill>
                <a:effectLst>
                  <a:outerShdw blurRad="38100" dist="38100" dir="2700000" algn="tl">
                    <a:srgbClr val="000000">
                      <a:alpha val="43137"/>
                    </a:srgbClr>
                  </a:outerShdw>
                </a:effectLst>
              </a:rPr>
              <a:t>GDPR &amp; individual’s rights</a:t>
            </a:r>
          </a:p>
        </p:txBody>
      </p:sp>
      <p:sp>
        <p:nvSpPr>
          <p:cNvPr id="4" name="TextBox 3"/>
          <p:cNvSpPr txBox="1"/>
          <p:nvPr/>
        </p:nvSpPr>
        <p:spPr>
          <a:xfrm>
            <a:off x="0" y="939800"/>
            <a:ext cx="4041556" cy="1261884"/>
          </a:xfrm>
          <a:prstGeom prst="rect">
            <a:avLst/>
          </a:prstGeom>
          <a:noFill/>
        </p:spPr>
        <p:txBody>
          <a:bodyPr wrap="none" rtlCol="0">
            <a:spAutoFit/>
          </a:bodyPr>
          <a:lstStyle/>
          <a:p>
            <a:pPr marL="0" lvl="1"/>
            <a:r>
              <a:rPr lang="en-GB" sz="4000" dirty="0">
                <a:solidFill>
                  <a:srgbClr val="FF0000"/>
                </a:solidFill>
                <a:effectLst>
                  <a:outerShdw blurRad="38100" dist="38100" dir="2700000" algn="tl">
                    <a:srgbClr val="000000">
                      <a:alpha val="43137"/>
                    </a:srgbClr>
                  </a:outerShdw>
                </a:effectLst>
                <a:latin typeface="+mn-lt"/>
              </a:rPr>
              <a:t>The right of access</a:t>
            </a:r>
          </a:p>
          <a:p>
            <a:endParaRPr lang="en-GB" sz="3600" dirty="0">
              <a:solidFill>
                <a:srgbClr val="FF0000"/>
              </a:solidFill>
              <a:latin typeface="+mn-lt"/>
            </a:endParaRPr>
          </a:p>
        </p:txBody>
      </p:sp>
      <p:sp>
        <p:nvSpPr>
          <p:cNvPr id="7" name="TextBox 6"/>
          <p:cNvSpPr txBox="1"/>
          <p:nvPr/>
        </p:nvSpPr>
        <p:spPr>
          <a:xfrm>
            <a:off x="0" y="1570742"/>
            <a:ext cx="9144000" cy="4431983"/>
          </a:xfrm>
          <a:prstGeom prst="rect">
            <a:avLst/>
          </a:prstGeom>
          <a:noFill/>
        </p:spPr>
        <p:txBody>
          <a:bodyPr wrap="square" rtlCol="0">
            <a:spAutoFit/>
          </a:bodyPr>
          <a:lstStyle/>
          <a:p>
            <a:pPr marL="457200" indent="-457200">
              <a:buFont typeface="Arial" panose="020B0604020202020204" pitchFamily="34" charset="0"/>
              <a:buChar char="•"/>
            </a:pPr>
            <a:r>
              <a:rPr lang="en-GB" sz="3200" dirty="0">
                <a:solidFill>
                  <a:srgbClr val="000000"/>
                </a:solidFill>
                <a:effectLst>
                  <a:outerShdw blurRad="38100" dist="38100" dir="2700000" algn="tl">
                    <a:srgbClr val="000000">
                      <a:alpha val="43137"/>
                    </a:srgbClr>
                  </a:outerShdw>
                </a:effectLst>
                <a:latin typeface="+mn-lt"/>
              </a:rPr>
              <a:t>Information must be provided free of charge</a:t>
            </a:r>
            <a:endParaRPr lang="en-GB" sz="3200" dirty="0">
              <a:solidFill>
                <a:srgbClr val="FF0000"/>
              </a:solidFill>
              <a:effectLst>
                <a:outerShdw blurRad="38100" dist="38100" dir="2700000" algn="tl">
                  <a:srgbClr val="000000">
                    <a:alpha val="43137"/>
                  </a:srgbClr>
                </a:outerShdw>
              </a:effectLst>
              <a:latin typeface="+mn-lt"/>
            </a:endParaRPr>
          </a:p>
          <a:p>
            <a:pPr marL="285750" indent="-285750">
              <a:buFont typeface="Arial" panose="020B0604020202020204" pitchFamily="34" charset="0"/>
              <a:buChar char="•"/>
            </a:pPr>
            <a:endParaRPr lang="en-GB" sz="600" dirty="0">
              <a:solidFill>
                <a:srgbClr val="000000"/>
              </a:solidFill>
              <a:effectLst>
                <a:outerShdw blurRad="38100" dist="38100" dir="2700000" algn="tl">
                  <a:srgbClr val="000000">
                    <a:alpha val="43137"/>
                  </a:srgbClr>
                </a:outerShdw>
              </a:effectLst>
              <a:latin typeface="+mn-lt"/>
            </a:endParaRPr>
          </a:p>
          <a:p>
            <a:pPr marL="457200" indent="-457200">
              <a:buFont typeface="Arial" panose="020B0604020202020204" pitchFamily="34" charset="0"/>
              <a:buChar char="•"/>
            </a:pPr>
            <a:r>
              <a:rPr lang="en-GB" sz="3200" dirty="0">
                <a:solidFill>
                  <a:srgbClr val="000000"/>
                </a:solidFill>
                <a:effectLst>
                  <a:outerShdw blurRad="38100" dist="38100" dir="2700000" algn="tl">
                    <a:srgbClr val="000000">
                      <a:alpha val="43137"/>
                    </a:srgbClr>
                  </a:outerShdw>
                </a:effectLst>
                <a:latin typeface="+mn-lt"/>
              </a:rPr>
              <a:t>‘Reasonable fee’ may be charged when a request is unfounded / excessive, or when asked to replicate information</a:t>
            </a:r>
          </a:p>
          <a:p>
            <a:pPr marL="285750" indent="-285750">
              <a:buFont typeface="Arial" panose="020B0604020202020204" pitchFamily="34" charset="0"/>
              <a:buChar char="•"/>
            </a:pPr>
            <a:endParaRPr lang="en-GB" sz="1000" dirty="0">
              <a:solidFill>
                <a:srgbClr val="000000"/>
              </a:solidFill>
              <a:effectLst>
                <a:outerShdw blurRad="38100" dist="38100" dir="2700000" algn="tl">
                  <a:srgbClr val="000000">
                    <a:alpha val="43137"/>
                  </a:srgbClr>
                </a:outerShdw>
              </a:effectLst>
              <a:latin typeface="+mn-lt"/>
            </a:endParaRPr>
          </a:p>
          <a:p>
            <a:pPr marL="457200" indent="-457200">
              <a:buFont typeface="Arial" panose="020B0604020202020204" pitchFamily="34" charset="0"/>
              <a:buChar char="•"/>
            </a:pPr>
            <a:r>
              <a:rPr lang="en-GB" sz="3200" dirty="0">
                <a:solidFill>
                  <a:srgbClr val="000000"/>
                </a:solidFill>
                <a:effectLst>
                  <a:outerShdw blurRad="38100" dist="38100" dir="2700000" algn="tl">
                    <a:srgbClr val="000000">
                      <a:alpha val="43137"/>
                    </a:srgbClr>
                  </a:outerShdw>
                </a:effectLst>
                <a:latin typeface="+mn-lt"/>
              </a:rPr>
              <a:t>‘Reasonable fee’ – must be based on the administrative cost of providing the information</a:t>
            </a:r>
          </a:p>
          <a:p>
            <a:endParaRPr lang="en-GB" sz="1000" dirty="0">
              <a:solidFill>
                <a:srgbClr val="000000"/>
              </a:solidFill>
              <a:effectLst>
                <a:outerShdw blurRad="38100" dist="38100" dir="2700000" algn="tl">
                  <a:srgbClr val="000000">
                    <a:alpha val="43137"/>
                  </a:srgbClr>
                </a:outerShdw>
              </a:effectLst>
              <a:latin typeface="+mn-lt"/>
            </a:endParaRPr>
          </a:p>
          <a:p>
            <a:pPr marL="457200" indent="-457200">
              <a:buFont typeface="Arial" panose="020B0604020202020204" pitchFamily="34" charset="0"/>
              <a:buChar char="•"/>
            </a:pPr>
            <a:r>
              <a:rPr lang="en-GB" sz="3200" dirty="0">
                <a:solidFill>
                  <a:srgbClr val="000000"/>
                </a:solidFill>
                <a:effectLst>
                  <a:outerShdw blurRad="38100" dist="38100" dir="2700000" algn="tl">
                    <a:srgbClr val="000000">
                      <a:alpha val="43137"/>
                    </a:srgbClr>
                  </a:outerShdw>
                </a:effectLst>
                <a:latin typeface="+mn-lt"/>
              </a:rPr>
              <a:t>You may refuse if request ‘ manifestly unfounded or excessive’ – give explanation</a:t>
            </a:r>
          </a:p>
        </p:txBody>
      </p:sp>
    </p:spTree>
    <p:extLst>
      <p:ext uri="{BB962C8B-B14F-4D97-AF65-F5344CB8AC3E}">
        <p14:creationId xmlns:p14="http://schemas.microsoft.com/office/powerpoint/2010/main" val="29463361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0" y="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altLang="en-US" dirty="0">
                <a:solidFill>
                  <a:schemeClr val="accent1"/>
                </a:solidFill>
                <a:effectLst>
                  <a:outerShdw blurRad="38100" dist="38100" dir="2700000" algn="tl">
                    <a:srgbClr val="000000">
                      <a:alpha val="43137"/>
                    </a:srgbClr>
                  </a:outerShdw>
                </a:effectLst>
              </a:rPr>
              <a:t>GDPR &amp; individual’s rights</a:t>
            </a:r>
          </a:p>
        </p:txBody>
      </p:sp>
      <p:sp>
        <p:nvSpPr>
          <p:cNvPr id="4" name="TextBox 3"/>
          <p:cNvSpPr txBox="1"/>
          <p:nvPr/>
        </p:nvSpPr>
        <p:spPr>
          <a:xfrm>
            <a:off x="0" y="939800"/>
            <a:ext cx="4041556" cy="1261884"/>
          </a:xfrm>
          <a:prstGeom prst="rect">
            <a:avLst/>
          </a:prstGeom>
          <a:noFill/>
        </p:spPr>
        <p:txBody>
          <a:bodyPr wrap="none" rtlCol="0">
            <a:spAutoFit/>
          </a:bodyPr>
          <a:lstStyle/>
          <a:p>
            <a:pPr marL="0" lvl="1"/>
            <a:r>
              <a:rPr lang="en-GB" sz="4000" dirty="0">
                <a:solidFill>
                  <a:srgbClr val="FF0000"/>
                </a:solidFill>
                <a:effectLst>
                  <a:outerShdw blurRad="38100" dist="38100" dir="2700000" algn="tl">
                    <a:srgbClr val="000000">
                      <a:alpha val="43137"/>
                    </a:srgbClr>
                  </a:outerShdw>
                </a:effectLst>
                <a:latin typeface="+mn-lt"/>
              </a:rPr>
              <a:t>The right of access</a:t>
            </a:r>
          </a:p>
          <a:p>
            <a:endParaRPr lang="en-GB" sz="3600" dirty="0">
              <a:solidFill>
                <a:srgbClr val="FF0000"/>
              </a:solidFill>
              <a:latin typeface="+mn-lt"/>
            </a:endParaRPr>
          </a:p>
        </p:txBody>
      </p:sp>
      <p:sp>
        <p:nvSpPr>
          <p:cNvPr id="7" name="TextBox 6"/>
          <p:cNvSpPr txBox="1"/>
          <p:nvPr/>
        </p:nvSpPr>
        <p:spPr>
          <a:xfrm>
            <a:off x="0" y="1737786"/>
            <a:ext cx="9144000" cy="3354765"/>
          </a:xfrm>
          <a:prstGeom prst="rect">
            <a:avLst/>
          </a:prstGeom>
          <a:noFill/>
        </p:spPr>
        <p:txBody>
          <a:bodyPr wrap="square" rtlCol="0">
            <a:spAutoFit/>
          </a:bodyPr>
          <a:lstStyle/>
          <a:p>
            <a:pPr marL="457200" indent="-457200">
              <a:buFont typeface="Arial" panose="020B0604020202020204" pitchFamily="34" charset="0"/>
              <a:buChar char="•"/>
            </a:pPr>
            <a:r>
              <a:rPr lang="en-GB" sz="3200" dirty="0">
                <a:solidFill>
                  <a:srgbClr val="000000"/>
                </a:solidFill>
                <a:effectLst>
                  <a:outerShdw blurRad="38100" dist="38100" dir="2700000" algn="tl">
                    <a:srgbClr val="000000">
                      <a:alpha val="43137"/>
                    </a:srgbClr>
                  </a:outerShdw>
                </a:effectLst>
                <a:latin typeface="+mn-lt"/>
              </a:rPr>
              <a:t>Information must be provided without delay and at the latest within one month of request</a:t>
            </a:r>
          </a:p>
          <a:p>
            <a:pPr marL="457200" indent="-457200">
              <a:buFont typeface="Arial" panose="020B0604020202020204" pitchFamily="34" charset="0"/>
              <a:buChar char="•"/>
            </a:pPr>
            <a:endParaRPr lang="en-GB" sz="1600" dirty="0">
              <a:solidFill>
                <a:srgbClr val="000000"/>
              </a:solidFill>
              <a:effectLst>
                <a:outerShdw blurRad="38100" dist="38100" dir="2700000" algn="tl">
                  <a:srgbClr val="000000">
                    <a:alpha val="43137"/>
                  </a:srgbClr>
                </a:outerShdw>
              </a:effectLst>
              <a:latin typeface="+mn-lt"/>
            </a:endParaRPr>
          </a:p>
          <a:p>
            <a:pPr marL="457200" indent="-457200">
              <a:buFont typeface="Arial" panose="020B0604020202020204" pitchFamily="34" charset="0"/>
              <a:buChar char="•"/>
            </a:pPr>
            <a:r>
              <a:rPr lang="en-GB" sz="3200" dirty="0">
                <a:solidFill>
                  <a:srgbClr val="000000"/>
                </a:solidFill>
                <a:effectLst>
                  <a:outerShdw blurRad="38100" dist="38100" dir="2700000" algn="tl">
                    <a:srgbClr val="000000">
                      <a:alpha val="43137"/>
                    </a:srgbClr>
                  </a:outerShdw>
                </a:effectLst>
                <a:latin typeface="+mn-lt"/>
              </a:rPr>
              <a:t>Two month extensions where requests are complex or numerous – individual must be told why  extension is necessary within one month of the request being received</a:t>
            </a:r>
          </a:p>
        </p:txBody>
      </p:sp>
    </p:spTree>
    <p:extLst>
      <p:ext uri="{BB962C8B-B14F-4D97-AF65-F5344CB8AC3E}">
        <p14:creationId xmlns:p14="http://schemas.microsoft.com/office/powerpoint/2010/main" val="15302932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0" y="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altLang="en-US" dirty="0">
                <a:solidFill>
                  <a:schemeClr val="accent1"/>
                </a:solidFill>
                <a:effectLst>
                  <a:outerShdw blurRad="38100" dist="38100" dir="2700000" algn="tl">
                    <a:srgbClr val="000000">
                      <a:alpha val="43137"/>
                    </a:srgbClr>
                  </a:outerShdw>
                </a:effectLst>
              </a:rPr>
              <a:t>GDPR &amp; individual’s rights</a:t>
            </a:r>
          </a:p>
        </p:txBody>
      </p:sp>
      <p:sp>
        <p:nvSpPr>
          <p:cNvPr id="4" name="TextBox 3"/>
          <p:cNvSpPr txBox="1"/>
          <p:nvPr/>
        </p:nvSpPr>
        <p:spPr>
          <a:xfrm>
            <a:off x="0" y="939800"/>
            <a:ext cx="4041556" cy="1261884"/>
          </a:xfrm>
          <a:prstGeom prst="rect">
            <a:avLst/>
          </a:prstGeom>
          <a:noFill/>
        </p:spPr>
        <p:txBody>
          <a:bodyPr wrap="none" rtlCol="0">
            <a:spAutoFit/>
          </a:bodyPr>
          <a:lstStyle/>
          <a:p>
            <a:pPr marL="0" lvl="1"/>
            <a:r>
              <a:rPr lang="en-GB" sz="4000" dirty="0">
                <a:solidFill>
                  <a:srgbClr val="FF0000"/>
                </a:solidFill>
                <a:effectLst>
                  <a:outerShdw blurRad="38100" dist="38100" dir="2700000" algn="tl">
                    <a:srgbClr val="000000">
                      <a:alpha val="43137"/>
                    </a:srgbClr>
                  </a:outerShdw>
                </a:effectLst>
                <a:latin typeface="+mn-lt"/>
              </a:rPr>
              <a:t>The right of access</a:t>
            </a:r>
          </a:p>
          <a:p>
            <a:endParaRPr lang="en-GB" sz="3600" dirty="0">
              <a:solidFill>
                <a:srgbClr val="FF0000"/>
              </a:solidFill>
              <a:latin typeface="+mn-lt"/>
            </a:endParaRPr>
          </a:p>
        </p:txBody>
      </p:sp>
      <p:sp>
        <p:nvSpPr>
          <p:cNvPr id="7" name="TextBox 6"/>
          <p:cNvSpPr txBox="1"/>
          <p:nvPr/>
        </p:nvSpPr>
        <p:spPr>
          <a:xfrm>
            <a:off x="0" y="1737786"/>
            <a:ext cx="9144000" cy="4185761"/>
          </a:xfrm>
          <a:prstGeom prst="rect">
            <a:avLst/>
          </a:prstGeom>
          <a:noFill/>
        </p:spPr>
        <p:txBody>
          <a:bodyPr wrap="square" rtlCol="0">
            <a:spAutoFit/>
          </a:bodyPr>
          <a:lstStyle/>
          <a:p>
            <a:pPr marL="457200" indent="-457200">
              <a:buFont typeface="Arial" panose="020B0604020202020204" pitchFamily="34" charset="0"/>
              <a:buChar char="•"/>
            </a:pPr>
            <a:r>
              <a:rPr lang="en-GB" sz="3200" dirty="0">
                <a:solidFill>
                  <a:srgbClr val="000000"/>
                </a:solidFill>
                <a:effectLst>
                  <a:outerShdw blurRad="38100" dist="38100" dir="2700000" algn="tl">
                    <a:srgbClr val="000000">
                      <a:alpha val="43137"/>
                    </a:srgbClr>
                  </a:outerShdw>
                </a:effectLst>
                <a:latin typeface="+mn-lt"/>
              </a:rPr>
              <a:t>If request made electronically – information should be provided in a commonly used electronic format</a:t>
            </a:r>
          </a:p>
          <a:p>
            <a:endParaRPr lang="en-GB" sz="1000" dirty="0">
              <a:solidFill>
                <a:srgbClr val="000000"/>
              </a:solidFill>
              <a:effectLst>
                <a:outerShdw blurRad="38100" dist="38100" dir="2700000" algn="tl">
                  <a:srgbClr val="000000">
                    <a:alpha val="43137"/>
                  </a:srgbClr>
                </a:outerShdw>
              </a:effectLst>
              <a:latin typeface="+mn-lt"/>
            </a:endParaRPr>
          </a:p>
          <a:p>
            <a:pPr marL="457200" indent="-457200">
              <a:buClr>
                <a:srgbClr val="000000"/>
              </a:buClr>
              <a:buFont typeface="Arial" panose="020B0604020202020204" pitchFamily="34" charset="0"/>
              <a:buChar char="•"/>
            </a:pPr>
            <a:r>
              <a:rPr lang="en-GB" sz="3200" dirty="0">
                <a:solidFill>
                  <a:srgbClr val="FF0000"/>
                </a:solidFill>
                <a:effectLst>
                  <a:outerShdw blurRad="38100" dist="38100" dir="2700000" algn="tl">
                    <a:srgbClr val="000000">
                      <a:alpha val="43137"/>
                    </a:srgbClr>
                  </a:outerShdw>
                </a:effectLst>
                <a:latin typeface="+mn-lt"/>
              </a:rPr>
              <a:t>GDPR’s best practice recommendation </a:t>
            </a:r>
            <a:r>
              <a:rPr lang="en-GB" sz="3200" dirty="0">
                <a:solidFill>
                  <a:srgbClr val="000000"/>
                </a:solidFill>
                <a:effectLst>
                  <a:outerShdw blurRad="38100" dist="38100" dir="2700000" algn="tl">
                    <a:srgbClr val="000000">
                      <a:alpha val="43137"/>
                    </a:srgbClr>
                  </a:outerShdw>
                </a:effectLst>
                <a:latin typeface="+mn-lt"/>
              </a:rPr>
              <a:t>– where possible provide remote access to a secure self-service system which provides the individual with direct access to their information</a:t>
            </a:r>
          </a:p>
          <a:p>
            <a:pPr marL="457200" indent="-457200">
              <a:buFont typeface="Arial" panose="020B0604020202020204" pitchFamily="34" charset="0"/>
              <a:buChar char="•"/>
            </a:pPr>
            <a:endParaRPr lang="en-GB" sz="3200" dirty="0">
              <a:solidFill>
                <a:srgbClr val="000000"/>
              </a:solidFill>
              <a:effectLst>
                <a:outerShdw blurRad="38100" dist="38100" dir="2700000" algn="tl">
                  <a:srgbClr val="000000">
                    <a:alpha val="43137"/>
                  </a:srgbClr>
                </a:outerShdw>
              </a:effectLst>
              <a:latin typeface="+mn-lt"/>
            </a:endParaRPr>
          </a:p>
          <a:p>
            <a:endParaRPr lang="en-GB" sz="3200" dirty="0">
              <a:solidFill>
                <a:srgbClr val="00000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17848619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inking"/>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4893" y="1506403"/>
            <a:ext cx="4950391" cy="4196524"/>
          </a:xfrm>
          <a:prstGeom prst="rect">
            <a:avLst/>
          </a:prstGeom>
          <a:noFill/>
          <a:extLst>
            <a:ext uri="{909E8E84-426E-40DD-AFC4-6F175D3DCCD1}">
              <a14:hiddenFill xmlns:a14="http://schemas.microsoft.com/office/drawing/2010/main">
                <a:solidFill>
                  <a:srgbClr val="FFFFFF"/>
                </a:solidFill>
              </a14:hiddenFill>
            </a:ext>
          </a:extLst>
        </p:spPr>
      </p:pic>
      <p:sp>
        <p:nvSpPr>
          <p:cNvPr id="15363" name="Content Placeholder 1"/>
          <p:cNvSpPr>
            <a:spLocks noGrp="1"/>
          </p:cNvSpPr>
          <p:nvPr>
            <p:ph idx="1"/>
          </p:nvPr>
        </p:nvSpPr>
        <p:spPr>
          <a:xfrm>
            <a:off x="2462913" y="2275927"/>
            <a:ext cx="6528687" cy="2657475"/>
          </a:xfrm>
        </p:spPr>
        <p:txBody>
          <a:bodyPr>
            <a:noAutofit/>
          </a:bodyPr>
          <a:lstStyle/>
          <a:p>
            <a:pPr marL="0" indent="0" eaLnBrk="1" hangingPunct="1">
              <a:buFontTx/>
              <a:buNone/>
              <a:defRPr/>
            </a:pPr>
            <a:endParaRPr lang="en-GB" altLang="en-US" sz="5400" dirty="0">
              <a:solidFill>
                <a:srgbClr val="FF0000"/>
              </a:solidFill>
            </a:endParaRPr>
          </a:p>
          <a:p>
            <a:pPr marL="0" indent="0" eaLnBrk="1" hangingPunct="1">
              <a:buFontTx/>
              <a:buNone/>
              <a:defRPr/>
            </a:pPr>
            <a:r>
              <a:rPr lang="en-GB" altLang="en-US" sz="5400" dirty="0">
                <a:solidFill>
                  <a:srgbClr val="FF0000"/>
                </a:solidFill>
              </a:rPr>
              <a:t>      </a:t>
            </a:r>
            <a:r>
              <a:rPr lang="en-GB" altLang="en-US" sz="6600" dirty="0">
                <a:solidFill>
                  <a:srgbClr val="FF0000"/>
                </a:solidFill>
                <a:effectLst>
                  <a:outerShdw blurRad="38100" dist="38100" dir="2700000" algn="tl">
                    <a:srgbClr val="000000">
                      <a:alpha val="43137"/>
                    </a:srgbClr>
                  </a:outerShdw>
                </a:effectLst>
              </a:rPr>
              <a:t>Issues for you?</a:t>
            </a:r>
          </a:p>
          <a:p>
            <a:pPr marL="0" indent="0" eaLnBrk="1" hangingPunct="1">
              <a:buFontTx/>
              <a:buNone/>
              <a:defRPr/>
            </a:pPr>
            <a:endParaRPr lang="en-GB" altLang="en-US" sz="5400" dirty="0">
              <a:solidFill>
                <a:srgbClr val="FF0000"/>
              </a:solidFill>
              <a:effectLst>
                <a:outerShdw blurRad="38100" dist="38100" dir="2700000" algn="tl">
                  <a:srgbClr val="000000">
                    <a:alpha val="43137"/>
                  </a:srgbClr>
                </a:outerShdw>
              </a:effectLst>
            </a:endParaRPr>
          </a:p>
          <a:p>
            <a:pPr marL="0" indent="0" algn="ctr" eaLnBrk="1" hangingPunct="1">
              <a:buFontTx/>
              <a:buNone/>
              <a:defRPr/>
            </a:pPr>
            <a:endParaRPr lang="en-GB" altLang="en-US" sz="5400" dirty="0">
              <a:solidFill>
                <a:srgbClr val="FF0000"/>
              </a:solidFill>
            </a:endParaRPr>
          </a:p>
        </p:txBody>
      </p:sp>
      <p:sp>
        <p:nvSpPr>
          <p:cNvPr id="7" name="Title 1"/>
          <p:cNvSpPr txBox="1">
            <a:spLocks/>
          </p:cNvSpPr>
          <p:nvPr/>
        </p:nvSpPr>
        <p:spPr bwMode="auto">
          <a:xfrm>
            <a:off x="-1" y="377732"/>
            <a:ext cx="9144000" cy="582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800" b="1">
                <a:solidFill>
                  <a:schemeClr val="tx1"/>
                </a:solidFill>
                <a:latin typeface="+mj-lt"/>
                <a:ea typeface="+mj-ea"/>
                <a:cs typeface="+mj-cs"/>
              </a:defRPr>
            </a:lvl1pPr>
            <a:lvl2pPr algn="l" rtl="0" eaLnBrk="0" fontAlgn="base" hangingPunct="0">
              <a:spcBef>
                <a:spcPct val="0"/>
              </a:spcBef>
              <a:spcAft>
                <a:spcPct val="0"/>
              </a:spcAft>
              <a:defRPr sz="3200" b="1">
                <a:solidFill>
                  <a:schemeClr val="bg1"/>
                </a:solidFill>
                <a:latin typeface="Arial" charset="0"/>
              </a:defRPr>
            </a:lvl2pPr>
            <a:lvl3pPr algn="l" rtl="0" eaLnBrk="0" fontAlgn="base" hangingPunct="0">
              <a:spcBef>
                <a:spcPct val="0"/>
              </a:spcBef>
              <a:spcAft>
                <a:spcPct val="0"/>
              </a:spcAft>
              <a:defRPr sz="3200" b="1">
                <a:solidFill>
                  <a:schemeClr val="bg1"/>
                </a:solidFill>
                <a:latin typeface="Arial" charset="0"/>
              </a:defRPr>
            </a:lvl3pPr>
            <a:lvl4pPr algn="l" rtl="0" eaLnBrk="0" fontAlgn="base" hangingPunct="0">
              <a:spcBef>
                <a:spcPct val="0"/>
              </a:spcBef>
              <a:spcAft>
                <a:spcPct val="0"/>
              </a:spcAft>
              <a:defRPr sz="3200" b="1">
                <a:solidFill>
                  <a:schemeClr val="bg1"/>
                </a:solidFill>
                <a:latin typeface="Arial" charset="0"/>
              </a:defRPr>
            </a:lvl4pPr>
            <a:lvl5pPr algn="l" rtl="0" eaLnBrk="0" fontAlgn="base" hangingPunct="0">
              <a:spcBef>
                <a:spcPct val="0"/>
              </a:spcBef>
              <a:spcAft>
                <a:spcPct val="0"/>
              </a:spcAft>
              <a:defRPr sz="3200" b="1">
                <a:solidFill>
                  <a:schemeClr val="bg1"/>
                </a:solidFill>
                <a:latin typeface="Arial" charset="0"/>
              </a:defRPr>
            </a:lvl5pPr>
            <a:lvl6pPr marL="457200" algn="l" rtl="0" fontAlgn="base">
              <a:spcBef>
                <a:spcPct val="0"/>
              </a:spcBef>
              <a:spcAft>
                <a:spcPct val="0"/>
              </a:spcAft>
              <a:defRPr sz="3200" b="1">
                <a:solidFill>
                  <a:schemeClr val="bg1"/>
                </a:solidFill>
                <a:latin typeface="Arial" charset="0"/>
              </a:defRPr>
            </a:lvl6pPr>
            <a:lvl7pPr marL="914400" algn="l" rtl="0" fontAlgn="base">
              <a:spcBef>
                <a:spcPct val="0"/>
              </a:spcBef>
              <a:spcAft>
                <a:spcPct val="0"/>
              </a:spcAft>
              <a:defRPr sz="3200" b="1">
                <a:solidFill>
                  <a:schemeClr val="bg1"/>
                </a:solidFill>
                <a:latin typeface="Arial" charset="0"/>
              </a:defRPr>
            </a:lvl7pPr>
            <a:lvl8pPr marL="1371600" algn="l" rtl="0" fontAlgn="base">
              <a:spcBef>
                <a:spcPct val="0"/>
              </a:spcBef>
              <a:spcAft>
                <a:spcPct val="0"/>
              </a:spcAft>
              <a:defRPr sz="3200" b="1">
                <a:solidFill>
                  <a:schemeClr val="bg1"/>
                </a:solidFill>
                <a:latin typeface="Arial" charset="0"/>
              </a:defRPr>
            </a:lvl8pPr>
            <a:lvl9pPr marL="1828800" algn="l" rtl="0" fontAlgn="base">
              <a:spcBef>
                <a:spcPct val="0"/>
              </a:spcBef>
              <a:spcAft>
                <a:spcPct val="0"/>
              </a:spcAft>
              <a:defRPr sz="3200" b="1">
                <a:solidFill>
                  <a:schemeClr val="bg1"/>
                </a:solidFill>
                <a:latin typeface="Arial" charset="0"/>
              </a:defRPr>
            </a:lvl9pPr>
          </a:lstStyle>
          <a:p>
            <a:r>
              <a:rPr lang="en-GB" sz="4400" b="0" kern="0" dirty="0">
                <a:solidFill>
                  <a:srgbClr val="0070C0"/>
                </a:solidFill>
                <a:effectLst>
                  <a:outerShdw blurRad="38100" dist="38100" dir="2700000" algn="tl">
                    <a:srgbClr val="000000">
                      <a:alpha val="43137"/>
                    </a:srgbClr>
                  </a:outerShdw>
                </a:effectLst>
              </a:rPr>
              <a:t>Right of access</a:t>
            </a:r>
          </a:p>
        </p:txBody>
      </p:sp>
    </p:spTree>
    <p:extLst>
      <p:ext uri="{BB962C8B-B14F-4D97-AF65-F5344CB8AC3E}">
        <p14:creationId xmlns:p14="http://schemas.microsoft.com/office/powerpoint/2010/main" val="42493748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0" y="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altLang="en-US" dirty="0">
                <a:solidFill>
                  <a:schemeClr val="accent1"/>
                </a:solidFill>
                <a:effectLst>
                  <a:outerShdw blurRad="38100" dist="38100" dir="2700000" algn="tl">
                    <a:srgbClr val="000000">
                      <a:alpha val="43137"/>
                    </a:srgbClr>
                  </a:outerShdw>
                </a:effectLst>
              </a:rPr>
              <a:t>GDPR &amp; individual’s rights</a:t>
            </a:r>
          </a:p>
        </p:txBody>
      </p:sp>
      <p:sp>
        <p:nvSpPr>
          <p:cNvPr id="2" name="TextBox 1"/>
          <p:cNvSpPr txBox="1"/>
          <p:nvPr/>
        </p:nvSpPr>
        <p:spPr>
          <a:xfrm>
            <a:off x="710109" y="2404882"/>
            <a:ext cx="7723781" cy="1846659"/>
          </a:xfrm>
          <a:prstGeom prst="rect">
            <a:avLst/>
          </a:prstGeom>
          <a:noFill/>
        </p:spPr>
        <p:txBody>
          <a:bodyPr wrap="none" rtlCol="0">
            <a:spAutoFit/>
          </a:bodyPr>
          <a:lstStyle/>
          <a:p>
            <a:pPr marL="0" lvl="1"/>
            <a:r>
              <a:rPr lang="en-GB" sz="6000" dirty="0">
                <a:solidFill>
                  <a:srgbClr val="FF0000"/>
                </a:solidFill>
                <a:effectLst>
                  <a:outerShdw blurRad="38100" dist="38100" dir="2700000" algn="tl">
                    <a:srgbClr val="000000">
                      <a:alpha val="43137"/>
                    </a:srgbClr>
                  </a:outerShdw>
                </a:effectLst>
                <a:latin typeface="+mn-lt"/>
              </a:rPr>
              <a:t>The right to rectification</a:t>
            </a:r>
          </a:p>
          <a:p>
            <a:endParaRPr lang="en-GB" sz="5400" dirty="0">
              <a:solidFill>
                <a:srgbClr val="FF0000"/>
              </a:solidFill>
              <a:latin typeface="+mn-lt"/>
            </a:endParaRPr>
          </a:p>
        </p:txBody>
      </p:sp>
    </p:spTree>
    <p:extLst>
      <p:ext uri="{BB962C8B-B14F-4D97-AF65-F5344CB8AC3E}">
        <p14:creationId xmlns:p14="http://schemas.microsoft.com/office/powerpoint/2010/main" val="10708454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2138353"/>
            <a:ext cx="9144000" cy="2308324"/>
          </a:xfrm>
          <a:prstGeom prst="rect">
            <a:avLst/>
          </a:prstGeom>
          <a:noFill/>
        </p:spPr>
        <p:txBody>
          <a:bodyPr wrap="square" rtlCol="0">
            <a:spAutoFit/>
          </a:bodyPr>
          <a:lstStyle/>
          <a:p>
            <a:pPr marL="457200" indent="-457200">
              <a:buFont typeface="Arial" panose="020B0604020202020204" pitchFamily="34" charset="0"/>
              <a:buChar char="•"/>
            </a:pPr>
            <a:r>
              <a:rPr lang="en-GB" sz="3200" dirty="0">
                <a:solidFill>
                  <a:srgbClr val="000000"/>
                </a:solidFill>
                <a:effectLst>
                  <a:outerShdw blurRad="38100" dist="38100" dir="2700000" algn="tl">
                    <a:srgbClr val="000000">
                      <a:alpha val="43137"/>
                    </a:srgbClr>
                  </a:outerShdw>
                </a:effectLst>
                <a:latin typeface="+mn-lt"/>
              </a:rPr>
              <a:t>Individuals entitled to have their data rectified where it is inaccurate or incomplete</a:t>
            </a:r>
          </a:p>
          <a:p>
            <a:pPr marL="457200" indent="-457200">
              <a:buFont typeface="Arial" panose="020B0604020202020204" pitchFamily="34" charset="0"/>
              <a:buChar char="•"/>
            </a:pPr>
            <a:endParaRPr lang="en-GB" sz="1600" dirty="0">
              <a:solidFill>
                <a:srgbClr val="000000"/>
              </a:solidFill>
              <a:effectLst>
                <a:outerShdw blurRad="38100" dist="38100" dir="2700000" algn="tl">
                  <a:srgbClr val="000000">
                    <a:alpha val="43137"/>
                  </a:srgbClr>
                </a:outerShdw>
              </a:effectLst>
              <a:latin typeface="+mn-lt"/>
            </a:endParaRPr>
          </a:p>
          <a:p>
            <a:pPr marL="457200" indent="-457200">
              <a:buFont typeface="Arial" panose="020B0604020202020204" pitchFamily="34" charset="0"/>
              <a:buChar char="•"/>
            </a:pPr>
            <a:r>
              <a:rPr lang="en-GB" sz="3200" dirty="0">
                <a:solidFill>
                  <a:srgbClr val="000000"/>
                </a:solidFill>
                <a:effectLst>
                  <a:outerShdw blurRad="38100" dist="38100" dir="2700000" algn="tl">
                    <a:srgbClr val="000000">
                      <a:alpha val="43137"/>
                    </a:srgbClr>
                  </a:outerShdw>
                </a:effectLst>
                <a:latin typeface="+mn-lt"/>
              </a:rPr>
              <a:t>Must respond within one month – can be extended by two months where the request is complex</a:t>
            </a:r>
          </a:p>
        </p:txBody>
      </p:sp>
      <p:sp>
        <p:nvSpPr>
          <p:cNvPr id="8" name="Rectangle 2"/>
          <p:cNvSpPr txBox="1">
            <a:spLocks noChangeArrowheads="1"/>
          </p:cNvSpPr>
          <p:nvPr/>
        </p:nvSpPr>
        <p:spPr>
          <a:xfrm>
            <a:off x="0" y="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altLang="en-US" dirty="0">
                <a:solidFill>
                  <a:schemeClr val="accent1"/>
                </a:solidFill>
                <a:effectLst>
                  <a:outerShdw blurRad="38100" dist="38100" dir="2700000" algn="tl">
                    <a:srgbClr val="000000">
                      <a:alpha val="43137"/>
                    </a:srgbClr>
                  </a:outerShdw>
                </a:effectLst>
              </a:rPr>
              <a:t>GDPR &amp; individual’s rights</a:t>
            </a:r>
          </a:p>
        </p:txBody>
      </p:sp>
      <p:sp>
        <p:nvSpPr>
          <p:cNvPr id="4" name="TextBox 3"/>
          <p:cNvSpPr txBox="1"/>
          <p:nvPr/>
        </p:nvSpPr>
        <p:spPr>
          <a:xfrm>
            <a:off x="0" y="1333500"/>
            <a:ext cx="5205464" cy="1261884"/>
          </a:xfrm>
          <a:prstGeom prst="rect">
            <a:avLst/>
          </a:prstGeom>
          <a:noFill/>
        </p:spPr>
        <p:txBody>
          <a:bodyPr wrap="none" rtlCol="0">
            <a:spAutoFit/>
          </a:bodyPr>
          <a:lstStyle/>
          <a:p>
            <a:pPr marL="0" lvl="1"/>
            <a:r>
              <a:rPr lang="en-GB" sz="4000" dirty="0">
                <a:solidFill>
                  <a:srgbClr val="FF0000"/>
                </a:solidFill>
                <a:effectLst>
                  <a:outerShdw blurRad="38100" dist="38100" dir="2700000" algn="tl">
                    <a:srgbClr val="000000">
                      <a:alpha val="43137"/>
                    </a:srgbClr>
                  </a:outerShdw>
                </a:effectLst>
                <a:latin typeface="+mn-lt"/>
              </a:rPr>
              <a:t>The right to rectification</a:t>
            </a:r>
          </a:p>
          <a:p>
            <a:endParaRPr lang="en-GB" sz="3600" dirty="0">
              <a:solidFill>
                <a:srgbClr val="FF0000"/>
              </a:solidFill>
              <a:latin typeface="+mn-lt"/>
            </a:endParaRPr>
          </a:p>
        </p:txBody>
      </p:sp>
    </p:spTree>
    <p:extLst>
      <p:ext uri="{BB962C8B-B14F-4D97-AF65-F5344CB8AC3E}">
        <p14:creationId xmlns:p14="http://schemas.microsoft.com/office/powerpoint/2010/main" val="142965647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0" y="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altLang="en-US" dirty="0">
                <a:solidFill>
                  <a:schemeClr val="accent1"/>
                </a:solidFill>
                <a:effectLst>
                  <a:outerShdw blurRad="38100" dist="38100" dir="2700000" algn="tl">
                    <a:srgbClr val="000000">
                      <a:alpha val="43137"/>
                    </a:srgbClr>
                  </a:outerShdw>
                </a:effectLst>
              </a:rPr>
              <a:t>GDPR &amp; individual’s rights</a:t>
            </a:r>
          </a:p>
        </p:txBody>
      </p:sp>
      <p:sp>
        <p:nvSpPr>
          <p:cNvPr id="2" name="TextBox 1"/>
          <p:cNvSpPr txBox="1"/>
          <p:nvPr/>
        </p:nvSpPr>
        <p:spPr>
          <a:xfrm>
            <a:off x="1402927" y="2404881"/>
            <a:ext cx="6338145" cy="1846659"/>
          </a:xfrm>
          <a:prstGeom prst="rect">
            <a:avLst/>
          </a:prstGeom>
          <a:noFill/>
        </p:spPr>
        <p:txBody>
          <a:bodyPr wrap="none" rtlCol="0">
            <a:spAutoFit/>
          </a:bodyPr>
          <a:lstStyle/>
          <a:p>
            <a:pPr marL="0" lvl="1"/>
            <a:r>
              <a:rPr lang="en-GB" sz="6000" dirty="0">
                <a:solidFill>
                  <a:srgbClr val="FF0000"/>
                </a:solidFill>
                <a:effectLst>
                  <a:outerShdw blurRad="38100" dist="38100" dir="2700000" algn="tl">
                    <a:srgbClr val="000000">
                      <a:alpha val="43137"/>
                    </a:srgbClr>
                  </a:outerShdw>
                </a:effectLst>
                <a:latin typeface="+mn-lt"/>
              </a:rPr>
              <a:t>The right to erasure</a:t>
            </a:r>
          </a:p>
          <a:p>
            <a:endParaRPr lang="en-GB" sz="5400" dirty="0">
              <a:solidFill>
                <a:srgbClr val="FF0000"/>
              </a:solidFill>
              <a:latin typeface="+mn-lt"/>
            </a:endParaRPr>
          </a:p>
        </p:txBody>
      </p:sp>
    </p:spTree>
    <p:extLst>
      <p:ext uri="{BB962C8B-B14F-4D97-AF65-F5344CB8AC3E}">
        <p14:creationId xmlns:p14="http://schemas.microsoft.com/office/powerpoint/2010/main" val="41697617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2370673"/>
            <a:ext cx="9144000" cy="1446550"/>
          </a:xfrm>
          <a:prstGeom prst="rect">
            <a:avLst/>
          </a:prstGeom>
          <a:noFill/>
        </p:spPr>
        <p:txBody>
          <a:bodyPr wrap="square" rtlCol="0">
            <a:spAutoFit/>
          </a:bodyPr>
          <a:lstStyle/>
          <a:p>
            <a:r>
              <a:rPr lang="en-GB" sz="4400" dirty="0">
                <a:solidFill>
                  <a:srgbClr val="FF0000"/>
                </a:solidFill>
                <a:effectLst>
                  <a:outerShdw blurRad="38100" dist="38100" dir="2700000" algn="tl">
                    <a:srgbClr val="000000">
                      <a:alpha val="43137"/>
                    </a:srgbClr>
                  </a:outerShdw>
                </a:effectLst>
                <a:latin typeface="+mn-lt"/>
              </a:rPr>
              <a:t>       …. </a:t>
            </a:r>
            <a:r>
              <a:rPr lang="en-GB" sz="4400" dirty="0" err="1">
                <a:solidFill>
                  <a:srgbClr val="FF0000"/>
                </a:solidFill>
                <a:effectLst>
                  <a:outerShdw blurRad="38100" dist="38100" dir="2700000" algn="tl">
                    <a:srgbClr val="000000">
                      <a:alpha val="43137"/>
                    </a:srgbClr>
                  </a:outerShdw>
                </a:effectLst>
                <a:latin typeface="+mn-lt"/>
              </a:rPr>
              <a:t>a.k.a</a:t>
            </a:r>
            <a:r>
              <a:rPr lang="en-GB" sz="4400" dirty="0">
                <a:solidFill>
                  <a:srgbClr val="FF0000"/>
                </a:solidFill>
                <a:effectLst>
                  <a:outerShdw blurRad="38100" dist="38100" dir="2700000" algn="tl">
                    <a:srgbClr val="000000">
                      <a:alpha val="43137"/>
                    </a:srgbClr>
                  </a:outerShdw>
                </a:effectLst>
                <a:latin typeface="+mn-lt"/>
              </a:rPr>
              <a:t> ‘the right to be forgotten’</a:t>
            </a:r>
          </a:p>
          <a:p>
            <a:endParaRPr lang="en-GB" sz="4400" dirty="0">
              <a:solidFill>
                <a:srgbClr val="FF0000"/>
              </a:solidFill>
              <a:effectLst>
                <a:outerShdw blurRad="38100" dist="38100" dir="2700000" algn="tl">
                  <a:srgbClr val="000000">
                    <a:alpha val="43137"/>
                  </a:srgbClr>
                </a:outerShdw>
              </a:effectLst>
              <a:latin typeface="+mn-lt"/>
            </a:endParaRPr>
          </a:p>
        </p:txBody>
      </p:sp>
      <p:sp>
        <p:nvSpPr>
          <p:cNvPr id="8" name="Rectangle 2"/>
          <p:cNvSpPr txBox="1">
            <a:spLocks noChangeArrowheads="1"/>
          </p:cNvSpPr>
          <p:nvPr/>
        </p:nvSpPr>
        <p:spPr>
          <a:xfrm>
            <a:off x="0" y="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altLang="en-US" dirty="0">
                <a:solidFill>
                  <a:schemeClr val="accent1"/>
                </a:solidFill>
                <a:effectLst>
                  <a:outerShdw blurRad="38100" dist="38100" dir="2700000" algn="tl">
                    <a:srgbClr val="000000">
                      <a:alpha val="43137"/>
                    </a:srgbClr>
                  </a:outerShdw>
                </a:effectLst>
              </a:rPr>
              <a:t>GDPR &amp; individual’s rights</a:t>
            </a:r>
          </a:p>
        </p:txBody>
      </p:sp>
    </p:spTree>
    <p:extLst>
      <p:ext uri="{BB962C8B-B14F-4D97-AF65-F5344CB8AC3E}">
        <p14:creationId xmlns:p14="http://schemas.microsoft.com/office/powerpoint/2010/main" val="1091403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9700" y="2141448"/>
            <a:ext cx="8801100" cy="2739211"/>
          </a:xfrm>
          <a:prstGeom prst="rect">
            <a:avLst/>
          </a:prstGeom>
          <a:noFill/>
        </p:spPr>
        <p:txBody>
          <a:bodyPr wrap="square" rtlCol="0">
            <a:spAutoFit/>
          </a:bodyPr>
          <a:lstStyle/>
          <a:p>
            <a:r>
              <a:rPr lang="en-GB" sz="3600" dirty="0">
                <a:solidFill>
                  <a:srgbClr val="000000"/>
                </a:solidFill>
                <a:effectLst>
                  <a:outerShdw blurRad="38100" dist="38100" dir="2700000" algn="tl">
                    <a:srgbClr val="000000">
                      <a:alpha val="43137"/>
                    </a:srgbClr>
                  </a:outerShdw>
                </a:effectLst>
                <a:latin typeface="+mn-lt"/>
              </a:rPr>
              <a:t>“Under the DPA, the right to erasure is limited to processing that causes unwarranted and substantial damage or distress. Under GDPR, this threshold is not present.”</a:t>
            </a:r>
          </a:p>
          <a:p>
            <a:pPr algn="r"/>
            <a:r>
              <a:rPr lang="en-GB" i="1" dirty="0">
                <a:solidFill>
                  <a:srgbClr val="000000"/>
                </a:solidFill>
                <a:latin typeface="+mn-lt"/>
              </a:rPr>
              <a:t>ICO</a:t>
            </a:r>
          </a:p>
        </p:txBody>
      </p:sp>
      <p:sp>
        <p:nvSpPr>
          <p:cNvPr id="8" name="Rectangle 2"/>
          <p:cNvSpPr txBox="1">
            <a:spLocks noChangeArrowheads="1"/>
          </p:cNvSpPr>
          <p:nvPr/>
        </p:nvSpPr>
        <p:spPr>
          <a:xfrm>
            <a:off x="0" y="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altLang="en-US" dirty="0">
                <a:solidFill>
                  <a:schemeClr val="accent1"/>
                </a:solidFill>
                <a:effectLst>
                  <a:outerShdw blurRad="38100" dist="38100" dir="2700000" algn="tl">
                    <a:srgbClr val="000000">
                      <a:alpha val="43137"/>
                    </a:srgbClr>
                  </a:outerShdw>
                </a:effectLst>
              </a:rPr>
              <a:t>GDPR &amp; individual’s rights</a:t>
            </a:r>
          </a:p>
        </p:txBody>
      </p:sp>
      <p:sp>
        <p:nvSpPr>
          <p:cNvPr id="5" name="TextBox 4"/>
          <p:cNvSpPr txBox="1"/>
          <p:nvPr/>
        </p:nvSpPr>
        <p:spPr>
          <a:xfrm>
            <a:off x="0" y="1273264"/>
            <a:ext cx="4283801" cy="1261884"/>
          </a:xfrm>
          <a:prstGeom prst="rect">
            <a:avLst/>
          </a:prstGeom>
          <a:noFill/>
        </p:spPr>
        <p:txBody>
          <a:bodyPr wrap="none" rtlCol="0">
            <a:spAutoFit/>
          </a:bodyPr>
          <a:lstStyle/>
          <a:p>
            <a:pPr marL="0" lvl="1"/>
            <a:r>
              <a:rPr lang="en-GB" sz="4000" dirty="0">
                <a:solidFill>
                  <a:srgbClr val="FF0000"/>
                </a:solidFill>
                <a:effectLst>
                  <a:outerShdw blurRad="38100" dist="38100" dir="2700000" algn="tl">
                    <a:srgbClr val="000000">
                      <a:alpha val="43137"/>
                    </a:srgbClr>
                  </a:outerShdw>
                </a:effectLst>
                <a:latin typeface="+mn-lt"/>
              </a:rPr>
              <a:t>The right to erasure</a:t>
            </a:r>
          </a:p>
          <a:p>
            <a:endParaRPr lang="en-GB" sz="3600" dirty="0">
              <a:solidFill>
                <a:srgbClr val="FF0000"/>
              </a:solidFill>
              <a:latin typeface="+mn-lt"/>
            </a:endParaRPr>
          </a:p>
        </p:txBody>
      </p:sp>
    </p:spTree>
    <p:extLst>
      <p:ext uri="{BB962C8B-B14F-4D97-AF65-F5344CB8AC3E}">
        <p14:creationId xmlns:p14="http://schemas.microsoft.com/office/powerpoint/2010/main" val="2725099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1775" y="836114"/>
            <a:ext cx="8680450" cy="5078313"/>
          </a:xfrm>
          <a:prstGeom prst="rect">
            <a:avLst/>
          </a:prstGeom>
        </p:spPr>
        <p:txBody>
          <a:bodyPr wrap="square">
            <a:spAutoFit/>
          </a:bodyPr>
          <a:lstStyle/>
          <a:p>
            <a:pPr algn="just"/>
            <a:r>
              <a:rPr lang="en-GB" sz="3600" dirty="0">
                <a:effectLst>
                  <a:outerShdw blurRad="38100" dist="38100" dir="2700000" algn="tl">
                    <a:srgbClr val="000000">
                      <a:alpha val="43137"/>
                    </a:srgbClr>
                  </a:outerShdw>
                </a:effectLst>
                <a:latin typeface="+mn-lt"/>
              </a:rPr>
              <a:t>“Any legislation introduced into Parliament is open to change so  once we have a clearer idea of its final form we will be able to make firmer plans and develop the structure and the content of the guidance. Our aim is to provide a suite of data protection guidance that is as comprehensive as possible by May 2018.”</a:t>
            </a:r>
          </a:p>
          <a:p>
            <a:pPr algn="r"/>
            <a:r>
              <a:rPr lang="en-GB" sz="2800" i="1" dirty="0">
                <a:latin typeface="+mn-lt"/>
              </a:rPr>
              <a:t>UK Information Commissioner</a:t>
            </a:r>
          </a:p>
        </p:txBody>
      </p:sp>
    </p:spTree>
    <p:extLst>
      <p:ext uri="{BB962C8B-B14F-4D97-AF65-F5344CB8AC3E}">
        <p14:creationId xmlns:p14="http://schemas.microsoft.com/office/powerpoint/2010/main" val="293110153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922284"/>
            <a:ext cx="9144000" cy="4278094"/>
          </a:xfrm>
          <a:prstGeom prst="rect">
            <a:avLst/>
          </a:prstGeom>
          <a:noFill/>
        </p:spPr>
        <p:txBody>
          <a:bodyPr wrap="square" rtlCol="0">
            <a:spAutoFit/>
          </a:bodyPr>
          <a:lstStyle/>
          <a:p>
            <a:pPr marL="571500" indent="-571500">
              <a:buFont typeface="Arial" panose="020B0604020202020204" pitchFamily="34" charset="0"/>
              <a:buChar char="•"/>
            </a:pPr>
            <a:r>
              <a:rPr lang="en-GB" sz="3200" dirty="0">
                <a:solidFill>
                  <a:srgbClr val="000000"/>
                </a:solidFill>
                <a:effectLst>
                  <a:outerShdw blurRad="38100" dist="38100" dir="2700000" algn="tl">
                    <a:srgbClr val="000000">
                      <a:alpha val="43137"/>
                    </a:srgbClr>
                  </a:outerShdw>
                </a:effectLst>
                <a:latin typeface="+mn-lt"/>
              </a:rPr>
              <a:t>enables individual to ask for personal data to be deleted / removed where no compelling reason for continued processing</a:t>
            </a:r>
          </a:p>
          <a:p>
            <a:endParaRPr lang="en-GB" sz="1600" dirty="0">
              <a:solidFill>
                <a:srgbClr val="000000"/>
              </a:solidFill>
              <a:effectLst>
                <a:outerShdw blurRad="38100" dist="38100" dir="2700000" algn="tl">
                  <a:srgbClr val="000000">
                    <a:alpha val="43137"/>
                  </a:srgbClr>
                </a:outerShdw>
              </a:effectLst>
              <a:latin typeface="+mn-lt"/>
            </a:endParaRPr>
          </a:p>
          <a:p>
            <a:pPr marL="571500" indent="-571500">
              <a:buFont typeface="Arial" panose="020B0604020202020204" pitchFamily="34" charset="0"/>
              <a:buChar char="•"/>
            </a:pPr>
            <a:r>
              <a:rPr lang="en-GB" sz="3200" dirty="0">
                <a:solidFill>
                  <a:srgbClr val="000000"/>
                </a:solidFill>
                <a:effectLst>
                  <a:outerShdw blurRad="38100" dist="38100" dir="2700000" algn="tl">
                    <a:srgbClr val="000000">
                      <a:alpha val="43137"/>
                    </a:srgbClr>
                  </a:outerShdw>
                </a:effectLst>
                <a:latin typeface="+mn-lt"/>
              </a:rPr>
              <a:t>Not absolute - can be refused e.g. where data is processed for purposes in the public interest, or in legal claims, or in exercising the right of freedom of expression and information</a:t>
            </a:r>
          </a:p>
          <a:p>
            <a:endParaRPr lang="en-GB" sz="3200" dirty="0">
              <a:solidFill>
                <a:srgbClr val="000000"/>
              </a:solidFill>
              <a:effectLst>
                <a:outerShdw blurRad="38100" dist="38100" dir="2700000" algn="tl">
                  <a:srgbClr val="000000">
                    <a:alpha val="43137"/>
                  </a:srgbClr>
                </a:outerShdw>
              </a:effectLst>
              <a:latin typeface="+mn-lt"/>
            </a:endParaRPr>
          </a:p>
        </p:txBody>
      </p:sp>
      <p:sp>
        <p:nvSpPr>
          <p:cNvPr id="8" name="Rectangle 2"/>
          <p:cNvSpPr txBox="1">
            <a:spLocks noChangeArrowheads="1"/>
          </p:cNvSpPr>
          <p:nvPr/>
        </p:nvSpPr>
        <p:spPr>
          <a:xfrm>
            <a:off x="0" y="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altLang="en-US" dirty="0">
                <a:solidFill>
                  <a:schemeClr val="accent1"/>
                </a:solidFill>
                <a:effectLst>
                  <a:outerShdw blurRad="38100" dist="38100" dir="2700000" algn="tl">
                    <a:srgbClr val="000000">
                      <a:alpha val="43137"/>
                    </a:srgbClr>
                  </a:outerShdw>
                </a:effectLst>
              </a:rPr>
              <a:t>GDPR &amp; individual’s rights</a:t>
            </a:r>
          </a:p>
        </p:txBody>
      </p:sp>
      <p:sp>
        <p:nvSpPr>
          <p:cNvPr id="4" name="TextBox 3"/>
          <p:cNvSpPr txBox="1"/>
          <p:nvPr/>
        </p:nvSpPr>
        <p:spPr>
          <a:xfrm>
            <a:off x="0" y="1143000"/>
            <a:ext cx="4283801" cy="1261884"/>
          </a:xfrm>
          <a:prstGeom prst="rect">
            <a:avLst/>
          </a:prstGeom>
          <a:noFill/>
        </p:spPr>
        <p:txBody>
          <a:bodyPr wrap="none" rtlCol="0">
            <a:spAutoFit/>
          </a:bodyPr>
          <a:lstStyle/>
          <a:p>
            <a:pPr marL="0" lvl="1"/>
            <a:r>
              <a:rPr lang="en-GB" sz="4000" dirty="0">
                <a:solidFill>
                  <a:srgbClr val="FF0000"/>
                </a:solidFill>
                <a:effectLst>
                  <a:outerShdw blurRad="38100" dist="38100" dir="2700000" algn="tl">
                    <a:srgbClr val="000000">
                      <a:alpha val="43137"/>
                    </a:srgbClr>
                  </a:outerShdw>
                </a:effectLst>
                <a:latin typeface="+mn-lt"/>
              </a:rPr>
              <a:t>The right to erasure</a:t>
            </a:r>
          </a:p>
          <a:p>
            <a:endParaRPr lang="en-GB" sz="3600" dirty="0">
              <a:solidFill>
                <a:srgbClr val="FF0000"/>
              </a:solidFill>
              <a:latin typeface="+mn-lt"/>
            </a:endParaRPr>
          </a:p>
        </p:txBody>
      </p:sp>
    </p:spTree>
    <p:extLst>
      <p:ext uri="{BB962C8B-B14F-4D97-AF65-F5344CB8AC3E}">
        <p14:creationId xmlns:p14="http://schemas.microsoft.com/office/powerpoint/2010/main" val="191086686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698486"/>
            <a:ext cx="9144000" cy="4031873"/>
          </a:xfrm>
          <a:prstGeom prst="rect">
            <a:avLst/>
          </a:prstGeom>
          <a:noFill/>
        </p:spPr>
        <p:txBody>
          <a:bodyPr wrap="square" rtlCol="0">
            <a:spAutoFit/>
          </a:bodyPr>
          <a:lstStyle/>
          <a:p>
            <a:pPr marL="457200" indent="-457200">
              <a:buFont typeface="Arial" panose="020B0604020202020204" pitchFamily="34" charset="0"/>
              <a:buChar char="•"/>
            </a:pPr>
            <a:r>
              <a:rPr lang="en-GB" sz="3200" dirty="0">
                <a:solidFill>
                  <a:srgbClr val="000000"/>
                </a:solidFill>
                <a:effectLst>
                  <a:outerShdw blurRad="38100" dist="38100" dir="2700000" algn="tl">
                    <a:srgbClr val="000000">
                      <a:alpha val="43137"/>
                    </a:srgbClr>
                  </a:outerShdw>
                </a:effectLst>
                <a:latin typeface="+mn-lt"/>
              </a:rPr>
              <a:t>Personal data no longer needed in relation to the purpose for which it was originally collected / processed</a:t>
            </a:r>
          </a:p>
          <a:p>
            <a:pPr marL="457200" indent="-457200">
              <a:buFont typeface="Arial" panose="020B0604020202020204" pitchFamily="34" charset="0"/>
              <a:buChar char="•"/>
            </a:pPr>
            <a:r>
              <a:rPr lang="en-GB" sz="3200" dirty="0">
                <a:solidFill>
                  <a:srgbClr val="000000"/>
                </a:solidFill>
                <a:effectLst>
                  <a:outerShdw blurRad="38100" dist="38100" dir="2700000" algn="tl">
                    <a:srgbClr val="000000">
                      <a:alpha val="43137"/>
                    </a:srgbClr>
                  </a:outerShdw>
                </a:effectLst>
                <a:latin typeface="+mn-lt"/>
              </a:rPr>
              <a:t>Individual withdraws consent</a:t>
            </a:r>
          </a:p>
          <a:p>
            <a:pPr marL="457200" indent="-457200">
              <a:buFont typeface="Arial" panose="020B0604020202020204" pitchFamily="34" charset="0"/>
              <a:buChar char="•"/>
            </a:pPr>
            <a:r>
              <a:rPr lang="en-GB" sz="3200" dirty="0">
                <a:solidFill>
                  <a:srgbClr val="000000"/>
                </a:solidFill>
                <a:effectLst>
                  <a:outerShdw blurRad="38100" dist="38100" dir="2700000" algn="tl">
                    <a:srgbClr val="000000">
                      <a:alpha val="43137"/>
                    </a:srgbClr>
                  </a:outerShdw>
                </a:effectLst>
                <a:latin typeface="+mn-lt"/>
              </a:rPr>
              <a:t>Individual objects to processing &amp; no overriding legitimate interest for it continuing</a:t>
            </a:r>
          </a:p>
          <a:p>
            <a:pPr marL="457200" indent="-457200">
              <a:buFont typeface="Arial" panose="020B0604020202020204" pitchFamily="34" charset="0"/>
              <a:buChar char="•"/>
            </a:pPr>
            <a:r>
              <a:rPr lang="en-GB" sz="3200" dirty="0">
                <a:solidFill>
                  <a:srgbClr val="000000"/>
                </a:solidFill>
                <a:effectLst>
                  <a:outerShdw blurRad="38100" dist="38100" dir="2700000" algn="tl">
                    <a:srgbClr val="000000">
                      <a:alpha val="43137"/>
                    </a:srgbClr>
                  </a:outerShdw>
                </a:effectLst>
                <a:latin typeface="+mn-lt"/>
              </a:rPr>
              <a:t>Personal data unlawfully processed </a:t>
            </a:r>
          </a:p>
          <a:p>
            <a:pPr marL="457200" indent="-457200">
              <a:buFont typeface="Arial" panose="020B0604020202020204" pitchFamily="34" charset="0"/>
              <a:buChar char="•"/>
            </a:pPr>
            <a:r>
              <a:rPr lang="en-GB" sz="3200" dirty="0">
                <a:solidFill>
                  <a:srgbClr val="000000"/>
                </a:solidFill>
                <a:effectLst>
                  <a:outerShdw blurRad="38100" dist="38100" dir="2700000" algn="tl">
                    <a:srgbClr val="000000">
                      <a:alpha val="43137"/>
                    </a:srgbClr>
                  </a:outerShdw>
                </a:effectLst>
                <a:latin typeface="+mn-lt"/>
              </a:rPr>
              <a:t>Erasure needed to comply with legal obligation</a:t>
            </a:r>
          </a:p>
        </p:txBody>
      </p:sp>
      <p:sp>
        <p:nvSpPr>
          <p:cNvPr id="8" name="Rectangle 2"/>
          <p:cNvSpPr txBox="1">
            <a:spLocks noChangeArrowheads="1"/>
          </p:cNvSpPr>
          <p:nvPr/>
        </p:nvSpPr>
        <p:spPr>
          <a:xfrm>
            <a:off x="0" y="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altLang="en-US" dirty="0">
                <a:solidFill>
                  <a:schemeClr val="accent1"/>
                </a:solidFill>
                <a:effectLst>
                  <a:outerShdw blurRad="38100" dist="38100" dir="2700000" algn="tl">
                    <a:srgbClr val="000000">
                      <a:alpha val="43137"/>
                    </a:srgbClr>
                  </a:outerShdw>
                </a:effectLst>
              </a:rPr>
              <a:t>GDPR &amp; individual’s rights</a:t>
            </a:r>
          </a:p>
        </p:txBody>
      </p:sp>
      <p:sp>
        <p:nvSpPr>
          <p:cNvPr id="4" name="TextBox 3"/>
          <p:cNvSpPr txBox="1"/>
          <p:nvPr/>
        </p:nvSpPr>
        <p:spPr>
          <a:xfrm>
            <a:off x="-69624" y="990600"/>
            <a:ext cx="9283247" cy="707886"/>
          </a:xfrm>
          <a:prstGeom prst="rect">
            <a:avLst/>
          </a:prstGeom>
          <a:noFill/>
        </p:spPr>
        <p:txBody>
          <a:bodyPr wrap="none" rtlCol="0">
            <a:spAutoFit/>
          </a:bodyPr>
          <a:lstStyle/>
          <a:p>
            <a:pPr marL="0" lvl="1"/>
            <a:r>
              <a:rPr lang="en-GB" sz="4000" dirty="0">
                <a:solidFill>
                  <a:srgbClr val="FF0000"/>
                </a:solidFill>
                <a:effectLst>
                  <a:outerShdw blurRad="38100" dist="38100" dir="2700000" algn="tl">
                    <a:srgbClr val="000000">
                      <a:alpha val="43137"/>
                    </a:srgbClr>
                  </a:outerShdw>
                </a:effectLst>
                <a:latin typeface="+mn-lt"/>
              </a:rPr>
              <a:t>The right to erasure - specific circumstances</a:t>
            </a:r>
            <a:endParaRPr lang="en-GB" sz="3600" dirty="0">
              <a:solidFill>
                <a:srgbClr val="FF0000"/>
              </a:solidFill>
              <a:latin typeface="+mn-lt"/>
            </a:endParaRPr>
          </a:p>
        </p:txBody>
      </p:sp>
    </p:spTree>
    <p:extLst>
      <p:ext uri="{BB962C8B-B14F-4D97-AF65-F5344CB8AC3E}">
        <p14:creationId xmlns:p14="http://schemas.microsoft.com/office/powerpoint/2010/main" val="275429750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inking"/>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4893" y="1506403"/>
            <a:ext cx="4950391" cy="4196524"/>
          </a:xfrm>
          <a:prstGeom prst="rect">
            <a:avLst/>
          </a:prstGeom>
          <a:noFill/>
          <a:extLst>
            <a:ext uri="{909E8E84-426E-40DD-AFC4-6F175D3DCCD1}">
              <a14:hiddenFill xmlns:a14="http://schemas.microsoft.com/office/drawing/2010/main">
                <a:solidFill>
                  <a:srgbClr val="FFFFFF"/>
                </a:solidFill>
              </a14:hiddenFill>
            </a:ext>
          </a:extLst>
        </p:spPr>
      </p:pic>
      <p:sp>
        <p:nvSpPr>
          <p:cNvPr id="15363" name="Content Placeholder 1"/>
          <p:cNvSpPr>
            <a:spLocks noGrp="1"/>
          </p:cNvSpPr>
          <p:nvPr>
            <p:ph idx="1"/>
          </p:nvPr>
        </p:nvSpPr>
        <p:spPr>
          <a:xfrm>
            <a:off x="2462913" y="2275927"/>
            <a:ext cx="6528687" cy="2657475"/>
          </a:xfrm>
        </p:spPr>
        <p:txBody>
          <a:bodyPr>
            <a:noAutofit/>
          </a:bodyPr>
          <a:lstStyle/>
          <a:p>
            <a:pPr marL="0" indent="0" eaLnBrk="1" hangingPunct="1">
              <a:buFontTx/>
              <a:buNone/>
              <a:defRPr/>
            </a:pPr>
            <a:endParaRPr lang="en-GB" altLang="en-US" sz="5400" dirty="0">
              <a:solidFill>
                <a:srgbClr val="FF0000"/>
              </a:solidFill>
            </a:endParaRPr>
          </a:p>
          <a:p>
            <a:pPr marL="0" indent="0" eaLnBrk="1" hangingPunct="1">
              <a:buFontTx/>
              <a:buNone/>
              <a:defRPr/>
            </a:pPr>
            <a:r>
              <a:rPr lang="en-GB" altLang="en-US" sz="5400" dirty="0">
                <a:solidFill>
                  <a:srgbClr val="FF0000"/>
                </a:solidFill>
              </a:rPr>
              <a:t>      </a:t>
            </a:r>
            <a:r>
              <a:rPr lang="en-GB" altLang="en-US" sz="6600" dirty="0">
                <a:solidFill>
                  <a:srgbClr val="FF0000"/>
                </a:solidFill>
                <a:effectLst>
                  <a:outerShdw blurRad="38100" dist="38100" dir="2700000" algn="tl">
                    <a:srgbClr val="000000">
                      <a:alpha val="43137"/>
                    </a:srgbClr>
                  </a:outerShdw>
                </a:effectLst>
              </a:rPr>
              <a:t>Issues for you?</a:t>
            </a:r>
          </a:p>
          <a:p>
            <a:pPr marL="0" indent="0" eaLnBrk="1" hangingPunct="1">
              <a:buFontTx/>
              <a:buNone/>
              <a:defRPr/>
            </a:pPr>
            <a:endParaRPr lang="en-GB" altLang="en-US" sz="5400" dirty="0">
              <a:solidFill>
                <a:srgbClr val="FF0000"/>
              </a:solidFill>
              <a:effectLst>
                <a:outerShdw blurRad="38100" dist="38100" dir="2700000" algn="tl">
                  <a:srgbClr val="000000">
                    <a:alpha val="43137"/>
                  </a:srgbClr>
                </a:outerShdw>
              </a:effectLst>
            </a:endParaRPr>
          </a:p>
          <a:p>
            <a:pPr marL="0" indent="0" algn="ctr" eaLnBrk="1" hangingPunct="1">
              <a:buFontTx/>
              <a:buNone/>
              <a:defRPr/>
            </a:pPr>
            <a:endParaRPr lang="en-GB" altLang="en-US" sz="5400" dirty="0">
              <a:solidFill>
                <a:srgbClr val="FF0000"/>
              </a:solidFill>
            </a:endParaRPr>
          </a:p>
        </p:txBody>
      </p:sp>
      <p:sp>
        <p:nvSpPr>
          <p:cNvPr id="7" name="Title 1"/>
          <p:cNvSpPr txBox="1">
            <a:spLocks/>
          </p:cNvSpPr>
          <p:nvPr/>
        </p:nvSpPr>
        <p:spPr bwMode="auto">
          <a:xfrm>
            <a:off x="-1" y="377732"/>
            <a:ext cx="9144000" cy="582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800" b="1">
                <a:solidFill>
                  <a:schemeClr val="tx1"/>
                </a:solidFill>
                <a:latin typeface="+mj-lt"/>
                <a:ea typeface="+mj-ea"/>
                <a:cs typeface="+mj-cs"/>
              </a:defRPr>
            </a:lvl1pPr>
            <a:lvl2pPr algn="l" rtl="0" eaLnBrk="0" fontAlgn="base" hangingPunct="0">
              <a:spcBef>
                <a:spcPct val="0"/>
              </a:spcBef>
              <a:spcAft>
                <a:spcPct val="0"/>
              </a:spcAft>
              <a:defRPr sz="3200" b="1">
                <a:solidFill>
                  <a:schemeClr val="bg1"/>
                </a:solidFill>
                <a:latin typeface="Arial" charset="0"/>
              </a:defRPr>
            </a:lvl2pPr>
            <a:lvl3pPr algn="l" rtl="0" eaLnBrk="0" fontAlgn="base" hangingPunct="0">
              <a:spcBef>
                <a:spcPct val="0"/>
              </a:spcBef>
              <a:spcAft>
                <a:spcPct val="0"/>
              </a:spcAft>
              <a:defRPr sz="3200" b="1">
                <a:solidFill>
                  <a:schemeClr val="bg1"/>
                </a:solidFill>
                <a:latin typeface="Arial" charset="0"/>
              </a:defRPr>
            </a:lvl3pPr>
            <a:lvl4pPr algn="l" rtl="0" eaLnBrk="0" fontAlgn="base" hangingPunct="0">
              <a:spcBef>
                <a:spcPct val="0"/>
              </a:spcBef>
              <a:spcAft>
                <a:spcPct val="0"/>
              </a:spcAft>
              <a:defRPr sz="3200" b="1">
                <a:solidFill>
                  <a:schemeClr val="bg1"/>
                </a:solidFill>
                <a:latin typeface="Arial" charset="0"/>
              </a:defRPr>
            </a:lvl4pPr>
            <a:lvl5pPr algn="l" rtl="0" eaLnBrk="0" fontAlgn="base" hangingPunct="0">
              <a:spcBef>
                <a:spcPct val="0"/>
              </a:spcBef>
              <a:spcAft>
                <a:spcPct val="0"/>
              </a:spcAft>
              <a:defRPr sz="3200" b="1">
                <a:solidFill>
                  <a:schemeClr val="bg1"/>
                </a:solidFill>
                <a:latin typeface="Arial" charset="0"/>
              </a:defRPr>
            </a:lvl5pPr>
            <a:lvl6pPr marL="457200" algn="l" rtl="0" fontAlgn="base">
              <a:spcBef>
                <a:spcPct val="0"/>
              </a:spcBef>
              <a:spcAft>
                <a:spcPct val="0"/>
              </a:spcAft>
              <a:defRPr sz="3200" b="1">
                <a:solidFill>
                  <a:schemeClr val="bg1"/>
                </a:solidFill>
                <a:latin typeface="Arial" charset="0"/>
              </a:defRPr>
            </a:lvl6pPr>
            <a:lvl7pPr marL="914400" algn="l" rtl="0" fontAlgn="base">
              <a:spcBef>
                <a:spcPct val="0"/>
              </a:spcBef>
              <a:spcAft>
                <a:spcPct val="0"/>
              </a:spcAft>
              <a:defRPr sz="3200" b="1">
                <a:solidFill>
                  <a:schemeClr val="bg1"/>
                </a:solidFill>
                <a:latin typeface="Arial" charset="0"/>
              </a:defRPr>
            </a:lvl7pPr>
            <a:lvl8pPr marL="1371600" algn="l" rtl="0" fontAlgn="base">
              <a:spcBef>
                <a:spcPct val="0"/>
              </a:spcBef>
              <a:spcAft>
                <a:spcPct val="0"/>
              </a:spcAft>
              <a:defRPr sz="3200" b="1">
                <a:solidFill>
                  <a:schemeClr val="bg1"/>
                </a:solidFill>
                <a:latin typeface="Arial" charset="0"/>
              </a:defRPr>
            </a:lvl8pPr>
            <a:lvl9pPr marL="1828800" algn="l" rtl="0" fontAlgn="base">
              <a:spcBef>
                <a:spcPct val="0"/>
              </a:spcBef>
              <a:spcAft>
                <a:spcPct val="0"/>
              </a:spcAft>
              <a:defRPr sz="3200" b="1">
                <a:solidFill>
                  <a:schemeClr val="bg1"/>
                </a:solidFill>
                <a:latin typeface="Arial" charset="0"/>
              </a:defRPr>
            </a:lvl9pPr>
          </a:lstStyle>
          <a:p>
            <a:r>
              <a:rPr lang="en-GB" sz="4400" b="0" kern="0" dirty="0">
                <a:solidFill>
                  <a:srgbClr val="0070C0"/>
                </a:solidFill>
                <a:effectLst>
                  <a:outerShdw blurRad="38100" dist="38100" dir="2700000" algn="tl">
                    <a:srgbClr val="000000">
                      <a:alpha val="43137"/>
                    </a:srgbClr>
                  </a:outerShdw>
                </a:effectLst>
              </a:rPr>
              <a:t>Right to erasure</a:t>
            </a:r>
          </a:p>
        </p:txBody>
      </p:sp>
    </p:spTree>
    <p:extLst>
      <p:ext uri="{BB962C8B-B14F-4D97-AF65-F5344CB8AC3E}">
        <p14:creationId xmlns:p14="http://schemas.microsoft.com/office/powerpoint/2010/main" val="35567088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0" y="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altLang="en-US" dirty="0">
                <a:solidFill>
                  <a:schemeClr val="accent1"/>
                </a:solidFill>
                <a:effectLst>
                  <a:outerShdw blurRad="38100" dist="38100" dir="2700000" algn="tl">
                    <a:srgbClr val="000000">
                      <a:alpha val="43137"/>
                    </a:srgbClr>
                  </a:outerShdw>
                </a:effectLst>
              </a:rPr>
              <a:t>GDPR &amp; individual’s rights</a:t>
            </a:r>
          </a:p>
        </p:txBody>
      </p:sp>
      <p:sp>
        <p:nvSpPr>
          <p:cNvPr id="2" name="TextBox 1"/>
          <p:cNvSpPr txBox="1"/>
          <p:nvPr/>
        </p:nvSpPr>
        <p:spPr>
          <a:xfrm>
            <a:off x="1600200" y="2117362"/>
            <a:ext cx="5943600" cy="1938992"/>
          </a:xfrm>
          <a:prstGeom prst="rect">
            <a:avLst/>
          </a:prstGeom>
          <a:noFill/>
        </p:spPr>
        <p:txBody>
          <a:bodyPr wrap="square" rtlCol="0">
            <a:spAutoFit/>
          </a:bodyPr>
          <a:lstStyle/>
          <a:p>
            <a:pPr marL="0" lvl="1" algn="ctr"/>
            <a:r>
              <a:rPr lang="en-GB" sz="6000" dirty="0">
                <a:solidFill>
                  <a:srgbClr val="FF0000"/>
                </a:solidFill>
                <a:effectLst>
                  <a:outerShdw blurRad="38100" dist="38100" dir="2700000" algn="tl">
                    <a:srgbClr val="000000">
                      <a:alpha val="43137"/>
                    </a:srgbClr>
                  </a:outerShdw>
                </a:effectLst>
                <a:latin typeface="+mn-lt"/>
              </a:rPr>
              <a:t>The right to restrict processing</a:t>
            </a:r>
            <a:endParaRPr lang="en-GB" sz="5400" dirty="0">
              <a:solidFill>
                <a:srgbClr val="FF0000"/>
              </a:solidFill>
              <a:latin typeface="+mn-lt"/>
            </a:endParaRPr>
          </a:p>
        </p:txBody>
      </p:sp>
    </p:spTree>
    <p:extLst>
      <p:ext uri="{BB962C8B-B14F-4D97-AF65-F5344CB8AC3E}">
        <p14:creationId xmlns:p14="http://schemas.microsoft.com/office/powerpoint/2010/main" val="321106955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2324100"/>
            <a:ext cx="9144000" cy="2062103"/>
          </a:xfrm>
          <a:prstGeom prst="rect">
            <a:avLst/>
          </a:prstGeom>
          <a:noFill/>
        </p:spPr>
        <p:txBody>
          <a:bodyPr wrap="square" rtlCol="0">
            <a:spAutoFit/>
          </a:bodyPr>
          <a:lstStyle/>
          <a:p>
            <a:pPr marL="457200" indent="-457200">
              <a:buFont typeface="Arial" panose="020B0604020202020204" pitchFamily="34" charset="0"/>
              <a:buChar char="•"/>
            </a:pPr>
            <a:r>
              <a:rPr lang="en-GB" sz="3200" dirty="0">
                <a:solidFill>
                  <a:srgbClr val="000000"/>
                </a:solidFill>
                <a:effectLst>
                  <a:outerShdw blurRad="38100" dist="38100" dir="2700000" algn="tl">
                    <a:srgbClr val="000000">
                      <a:alpha val="43137"/>
                    </a:srgbClr>
                  </a:outerShdw>
                </a:effectLst>
                <a:latin typeface="+mn-lt"/>
              </a:rPr>
              <a:t>Individuals can block / restrict processing e.g. where they contest the accuracy of the data </a:t>
            </a:r>
          </a:p>
          <a:p>
            <a:pPr marL="457200" indent="-457200">
              <a:buFont typeface="Arial" panose="020B0604020202020204" pitchFamily="34" charset="0"/>
              <a:buChar char="•"/>
            </a:pPr>
            <a:endParaRPr lang="en-GB" sz="3200" dirty="0">
              <a:solidFill>
                <a:srgbClr val="000000"/>
              </a:solidFill>
              <a:effectLst>
                <a:outerShdw blurRad="38100" dist="38100" dir="2700000" algn="tl">
                  <a:srgbClr val="000000">
                    <a:alpha val="43137"/>
                  </a:srgbClr>
                </a:outerShdw>
              </a:effectLst>
              <a:latin typeface="+mn-lt"/>
            </a:endParaRPr>
          </a:p>
          <a:p>
            <a:pPr marL="457200" indent="-457200">
              <a:buFont typeface="Arial" panose="020B0604020202020204" pitchFamily="34" charset="0"/>
              <a:buChar char="•"/>
            </a:pPr>
            <a:r>
              <a:rPr lang="en-GB" sz="3200" dirty="0">
                <a:solidFill>
                  <a:srgbClr val="000000"/>
                </a:solidFill>
                <a:effectLst>
                  <a:outerShdw blurRad="38100" dist="38100" dir="2700000" algn="tl">
                    <a:srgbClr val="000000">
                      <a:alpha val="43137"/>
                    </a:srgbClr>
                  </a:outerShdw>
                </a:effectLst>
                <a:latin typeface="+mn-lt"/>
              </a:rPr>
              <a:t>Similar to DPA</a:t>
            </a:r>
          </a:p>
        </p:txBody>
      </p:sp>
      <p:sp>
        <p:nvSpPr>
          <p:cNvPr id="8" name="Rectangle 2"/>
          <p:cNvSpPr txBox="1">
            <a:spLocks noChangeArrowheads="1"/>
          </p:cNvSpPr>
          <p:nvPr/>
        </p:nvSpPr>
        <p:spPr>
          <a:xfrm>
            <a:off x="0" y="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altLang="en-US" dirty="0">
                <a:solidFill>
                  <a:schemeClr val="accent1"/>
                </a:solidFill>
                <a:effectLst>
                  <a:outerShdw blurRad="38100" dist="38100" dir="2700000" algn="tl">
                    <a:srgbClr val="000000">
                      <a:alpha val="43137"/>
                    </a:srgbClr>
                  </a:outerShdw>
                </a:effectLst>
              </a:rPr>
              <a:t>GDPR &amp; individual’s rights</a:t>
            </a:r>
          </a:p>
        </p:txBody>
      </p:sp>
      <p:sp>
        <p:nvSpPr>
          <p:cNvPr id="4" name="TextBox 3"/>
          <p:cNvSpPr txBox="1"/>
          <p:nvPr/>
        </p:nvSpPr>
        <p:spPr>
          <a:xfrm>
            <a:off x="0" y="1143000"/>
            <a:ext cx="6522876" cy="707886"/>
          </a:xfrm>
          <a:prstGeom prst="rect">
            <a:avLst/>
          </a:prstGeom>
          <a:noFill/>
        </p:spPr>
        <p:txBody>
          <a:bodyPr wrap="none" rtlCol="0">
            <a:spAutoFit/>
          </a:bodyPr>
          <a:lstStyle/>
          <a:p>
            <a:pPr marL="0" lvl="1"/>
            <a:r>
              <a:rPr lang="en-GB" sz="4000" dirty="0">
                <a:solidFill>
                  <a:srgbClr val="FF0000"/>
                </a:solidFill>
                <a:effectLst>
                  <a:outerShdw blurRad="38100" dist="38100" dir="2700000" algn="tl">
                    <a:srgbClr val="000000">
                      <a:alpha val="43137"/>
                    </a:srgbClr>
                  </a:outerShdw>
                </a:effectLst>
                <a:latin typeface="+mn-lt"/>
              </a:rPr>
              <a:t>The right to restrict processing</a:t>
            </a:r>
            <a:endParaRPr lang="en-GB" sz="3600" dirty="0">
              <a:solidFill>
                <a:srgbClr val="FF0000"/>
              </a:solidFill>
              <a:latin typeface="+mn-lt"/>
            </a:endParaRPr>
          </a:p>
        </p:txBody>
      </p:sp>
    </p:spTree>
    <p:extLst>
      <p:ext uri="{BB962C8B-B14F-4D97-AF65-F5344CB8AC3E}">
        <p14:creationId xmlns:p14="http://schemas.microsoft.com/office/powerpoint/2010/main" val="142965647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522343"/>
            <a:ext cx="9144000" cy="4524315"/>
          </a:xfrm>
          <a:prstGeom prst="rect">
            <a:avLst/>
          </a:prstGeom>
          <a:noFill/>
        </p:spPr>
        <p:txBody>
          <a:bodyPr wrap="square" rtlCol="0">
            <a:spAutoFit/>
          </a:bodyPr>
          <a:lstStyle/>
          <a:p>
            <a:pPr marL="457200" indent="-457200">
              <a:buFont typeface="Arial" panose="020B0604020202020204" pitchFamily="34" charset="0"/>
              <a:buChar char="•"/>
            </a:pPr>
            <a:r>
              <a:rPr lang="en-GB" sz="3200" dirty="0">
                <a:solidFill>
                  <a:srgbClr val="000000"/>
                </a:solidFill>
                <a:effectLst>
                  <a:outerShdw blurRad="38100" dist="38100" dir="2700000" algn="tl">
                    <a:srgbClr val="000000">
                      <a:alpha val="43137"/>
                    </a:srgbClr>
                  </a:outerShdw>
                </a:effectLst>
                <a:latin typeface="+mn-lt"/>
              </a:rPr>
              <a:t>Individual contests  accuracy of data - restrict processing until accuracy has been verified</a:t>
            </a:r>
          </a:p>
          <a:p>
            <a:pPr marL="457200" indent="-457200">
              <a:buFont typeface="Arial" panose="020B0604020202020204" pitchFamily="34" charset="0"/>
              <a:buChar char="•"/>
            </a:pPr>
            <a:r>
              <a:rPr lang="en-GB" sz="3200" dirty="0">
                <a:solidFill>
                  <a:srgbClr val="000000"/>
                </a:solidFill>
                <a:effectLst>
                  <a:outerShdw blurRad="38100" dist="38100" dir="2700000" algn="tl">
                    <a:srgbClr val="000000">
                      <a:alpha val="43137"/>
                    </a:srgbClr>
                  </a:outerShdw>
                </a:effectLst>
                <a:latin typeface="+mn-lt"/>
              </a:rPr>
              <a:t>Individual objects to processing and consideration is being given to whether legitimate grounds override those of the individual</a:t>
            </a:r>
          </a:p>
          <a:p>
            <a:pPr marL="457200" indent="-457200">
              <a:buFont typeface="Arial" panose="020B0604020202020204" pitchFamily="34" charset="0"/>
              <a:buChar char="•"/>
            </a:pPr>
            <a:r>
              <a:rPr lang="en-GB" sz="3200" dirty="0">
                <a:solidFill>
                  <a:srgbClr val="000000"/>
                </a:solidFill>
                <a:effectLst>
                  <a:outerShdw blurRad="38100" dist="38100" dir="2700000" algn="tl">
                    <a:srgbClr val="000000">
                      <a:alpha val="43137"/>
                    </a:srgbClr>
                  </a:outerShdw>
                </a:effectLst>
                <a:latin typeface="+mn-lt"/>
              </a:rPr>
              <a:t>Processing is unlawful – the individual opposes erasure and requests restriction instead</a:t>
            </a:r>
          </a:p>
          <a:p>
            <a:pPr marL="457200" indent="-457200">
              <a:buFont typeface="Arial" panose="020B0604020202020204" pitchFamily="34" charset="0"/>
              <a:buChar char="•"/>
            </a:pPr>
            <a:r>
              <a:rPr lang="en-GB" sz="3200" dirty="0">
                <a:solidFill>
                  <a:srgbClr val="000000"/>
                </a:solidFill>
                <a:effectLst>
                  <a:outerShdw blurRad="38100" dist="38100" dir="2700000" algn="tl">
                    <a:srgbClr val="000000">
                      <a:alpha val="43137"/>
                    </a:srgbClr>
                  </a:outerShdw>
                </a:effectLst>
                <a:latin typeface="+mn-lt"/>
              </a:rPr>
              <a:t>Personal data no longer needed but individual requires it for a legal claim</a:t>
            </a:r>
          </a:p>
        </p:txBody>
      </p:sp>
      <p:sp>
        <p:nvSpPr>
          <p:cNvPr id="8" name="Rectangle 2"/>
          <p:cNvSpPr txBox="1">
            <a:spLocks noChangeArrowheads="1"/>
          </p:cNvSpPr>
          <p:nvPr/>
        </p:nvSpPr>
        <p:spPr>
          <a:xfrm>
            <a:off x="0" y="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altLang="en-US" dirty="0">
                <a:solidFill>
                  <a:schemeClr val="accent1"/>
                </a:solidFill>
                <a:effectLst>
                  <a:outerShdw blurRad="38100" dist="38100" dir="2700000" algn="tl">
                    <a:srgbClr val="000000">
                      <a:alpha val="43137"/>
                    </a:srgbClr>
                  </a:outerShdw>
                </a:effectLst>
              </a:rPr>
              <a:t>GDPR &amp; individual’s rights</a:t>
            </a:r>
          </a:p>
        </p:txBody>
      </p:sp>
      <p:sp>
        <p:nvSpPr>
          <p:cNvPr id="4" name="TextBox 3"/>
          <p:cNvSpPr txBox="1"/>
          <p:nvPr/>
        </p:nvSpPr>
        <p:spPr>
          <a:xfrm>
            <a:off x="0" y="814457"/>
            <a:ext cx="6522876" cy="707886"/>
          </a:xfrm>
          <a:prstGeom prst="rect">
            <a:avLst/>
          </a:prstGeom>
          <a:noFill/>
        </p:spPr>
        <p:txBody>
          <a:bodyPr wrap="none" rtlCol="0">
            <a:spAutoFit/>
          </a:bodyPr>
          <a:lstStyle/>
          <a:p>
            <a:pPr marL="0" lvl="1"/>
            <a:r>
              <a:rPr lang="en-GB" sz="4000" dirty="0">
                <a:solidFill>
                  <a:srgbClr val="FF0000"/>
                </a:solidFill>
                <a:effectLst>
                  <a:outerShdw blurRad="38100" dist="38100" dir="2700000" algn="tl">
                    <a:srgbClr val="000000">
                      <a:alpha val="43137"/>
                    </a:srgbClr>
                  </a:outerShdw>
                </a:effectLst>
                <a:latin typeface="+mn-lt"/>
              </a:rPr>
              <a:t>The right to restrict processing</a:t>
            </a:r>
            <a:endParaRPr lang="en-GB" sz="3600" dirty="0">
              <a:solidFill>
                <a:srgbClr val="FF0000"/>
              </a:solidFill>
              <a:latin typeface="+mn-lt"/>
            </a:endParaRPr>
          </a:p>
        </p:txBody>
      </p:sp>
    </p:spTree>
    <p:extLst>
      <p:ext uri="{BB962C8B-B14F-4D97-AF65-F5344CB8AC3E}">
        <p14:creationId xmlns:p14="http://schemas.microsoft.com/office/powerpoint/2010/main" val="129662807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0" y="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altLang="en-US" dirty="0">
                <a:solidFill>
                  <a:schemeClr val="accent1"/>
                </a:solidFill>
                <a:effectLst>
                  <a:outerShdw blurRad="38100" dist="38100" dir="2700000" algn="tl">
                    <a:srgbClr val="000000">
                      <a:alpha val="43137"/>
                    </a:srgbClr>
                  </a:outerShdw>
                </a:effectLst>
              </a:rPr>
              <a:t>GDPR &amp; individual’s rights</a:t>
            </a:r>
          </a:p>
        </p:txBody>
      </p:sp>
      <p:sp>
        <p:nvSpPr>
          <p:cNvPr id="2" name="TextBox 1"/>
          <p:cNvSpPr txBox="1"/>
          <p:nvPr/>
        </p:nvSpPr>
        <p:spPr>
          <a:xfrm>
            <a:off x="0" y="2409462"/>
            <a:ext cx="9144000" cy="1015663"/>
          </a:xfrm>
          <a:prstGeom prst="rect">
            <a:avLst/>
          </a:prstGeom>
          <a:noFill/>
        </p:spPr>
        <p:txBody>
          <a:bodyPr wrap="square" rtlCol="0">
            <a:spAutoFit/>
          </a:bodyPr>
          <a:lstStyle/>
          <a:p>
            <a:pPr marL="0" lvl="1" algn="ctr"/>
            <a:r>
              <a:rPr lang="en-GB" sz="6000" dirty="0">
                <a:solidFill>
                  <a:srgbClr val="FF0000"/>
                </a:solidFill>
                <a:effectLst>
                  <a:outerShdw blurRad="38100" dist="38100" dir="2700000" algn="tl">
                    <a:srgbClr val="000000">
                      <a:alpha val="43137"/>
                    </a:srgbClr>
                  </a:outerShdw>
                </a:effectLst>
                <a:latin typeface="+mn-lt"/>
              </a:rPr>
              <a:t>The right to data portability</a:t>
            </a:r>
            <a:endParaRPr lang="en-GB" sz="5400" dirty="0">
              <a:solidFill>
                <a:srgbClr val="FF0000"/>
              </a:solidFill>
              <a:latin typeface="+mn-lt"/>
            </a:endParaRPr>
          </a:p>
        </p:txBody>
      </p:sp>
    </p:spTree>
    <p:extLst>
      <p:ext uri="{BB962C8B-B14F-4D97-AF65-F5344CB8AC3E}">
        <p14:creationId xmlns:p14="http://schemas.microsoft.com/office/powerpoint/2010/main" val="98430636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968500"/>
            <a:ext cx="9144000" cy="3785652"/>
          </a:xfrm>
          <a:prstGeom prst="rect">
            <a:avLst/>
          </a:prstGeom>
          <a:noFill/>
        </p:spPr>
        <p:txBody>
          <a:bodyPr wrap="square" rtlCol="0">
            <a:spAutoFit/>
          </a:bodyPr>
          <a:lstStyle/>
          <a:p>
            <a:pPr marL="457200" indent="-457200">
              <a:buFont typeface="Arial" panose="020B0604020202020204" pitchFamily="34" charset="0"/>
              <a:buChar char="•"/>
            </a:pPr>
            <a:r>
              <a:rPr lang="en-GB" sz="3200" dirty="0">
                <a:solidFill>
                  <a:srgbClr val="000000"/>
                </a:solidFill>
                <a:effectLst>
                  <a:outerShdw blurRad="38100" dist="38100" dir="2700000" algn="tl">
                    <a:srgbClr val="000000">
                      <a:alpha val="43137"/>
                    </a:srgbClr>
                  </a:outerShdw>
                </a:effectLst>
                <a:latin typeface="+mn-lt"/>
              </a:rPr>
              <a:t>An individual is entitled to obtain and reuse their personal data for their own purposes across different services</a:t>
            </a:r>
          </a:p>
          <a:p>
            <a:pPr marL="285750" indent="-285750">
              <a:buFont typeface="Arial" panose="020B0604020202020204" pitchFamily="34" charset="0"/>
              <a:buChar char="•"/>
            </a:pPr>
            <a:endParaRPr lang="en-GB" sz="1600" dirty="0">
              <a:solidFill>
                <a:srgbClr val="000000"/>
              </a:solidFill>
              <a:effectLst>
                <a:outerShdw blurRad="38100" dist="38100" dir="2700000" algn="tl">
                  <a:srgbClr val="000000">
                    <a:alpha val="43137"/>
                  </a:srgbClr>
                </a:outerShdw>
              </a:effectLst>
              <a:latin typeface="+mn-lt"/>
            </a:endParaRPr>
          </a:p>
          <a:p>
            <a:pPr marL="457200" indent="-457200">
              <a:buFont typeface="Arial" panose="020B0604020202020204" pitchFamily="34" charset="0"/>
              <a:buChar char="•"/>
            </a:pPr>
            <a:r>
              <a:rPr lang="en-GB" sz="3200" dirty="0">
                <a:solidFill>
                  <a:srgbClr val="000000"/>
                </a:solidFill>
                <a:effectLst>
                  <a:outerShdw blurRad="38100" dist="38100" dir="2700000" algn="tl">
                    <a:srgbClr val="000000">
                      <a:alpha val="43137"/>
                    </a:srgbClr>
                  </a:outerShdw>
                </a:effectLst>
                <a:latin typeface="+mn-lt"/>
              </a:rPr>
              <a:t>Allows movement, copying or transferring personal data easily from one IT environment to another in a safe and secure way, without hindrance to usability</a:t>
            </a:r>
          </a:p>
        </p:txBody>
      </p:sp>
      <p:sp>
        <p:nvSpPr>
          <p:cNvPr id="8" name="Rectangle 2"/>
          <p:cNvSpPr txBox="1">
            <a:spLocks noChangeArrowheads="1"/>
          </p:cNvSpPr>
          <p:nvPr/>
        </p:nvSpPr>
        <p:spPr>
          <a:xfrm>
            <a:off x="0" y="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altLang="en-US" dirty="0">
                <a:solidFill>
                  <a:schemeClr val="accent1"/>
                </a:solidFill>
                <a:effectLst>
                  <a:outerShdw blurRad="38100" dist="38100" dir="2700000" algn="tl">
                    <a:srgbClr val="000000">
                      <a:alpha val="43137"/>
                    </a:srgbClr>
                  </a:outerShdw>
                </a:effectLst>
              </a:rPr>
              <a:t>GDPR &amp; individual’s rights</a:t>
            </a:r>
          </a:p>
        </p:txBody>
      </p:sp>
      <p:sp>
        <p:nvSpPr>
          <p:cNvPr id="4" name="TextBox 3"/>
          <p:cNvSpPr txBox="1"/>
          <p:nvPr/>
        </p:nvSpPr>
        <p:spPr>
          <a:xfrm>
            <a:off x="0" y="1143000"/>
            <a:ext cx="5907579" cy="707886"/>
          </a:xfrm>
          <a:prstGeom prst="rect">
            <a:avLst/>
          </a:prstGeom>
          <a:noFill/>
        </p:spPr>
        <p:txBody>
          <a:bodyPr wrap="none" rtlCol="0">
            <a:spAutoFit/>
          </a:bodyPr>
          <a:lstStyle/>
          <a:p>
            <a:pPr marL="0" lvl="1"/>
            <a:r>
              <a:rPr lang="en-GB" sz="4000" dirty="0">
                <a:solidFill>
                  <a:srgbClr val="FF0000"/>
                </a:solidFill>
                <a:effectLst>
                  <a:outerShdw blurRad="38100" dist="38100" dir="2700000" algn="tl">
                    <a:srgbClr val="000000">
                      <a:alpha val="43137"/>
                    </a:srgbClr>
                  </a:outerShdw>
                </a:effectLst>
                <a:latin typeface="+mn-lt"/>
              </a:rPr>
              <a:t>The right to data portability</a:t>
            </a:r>
            <a:endParaRPr lang="en-GB" sz="3600" dirty="0">
              <a:solidFill>
                <a:srgbClr val="FF0000"/>
              </a:solidFill>
              <a:latin typeface="+mn-lt"/>
            </a:endParaRPr>
          </a:p>
        </p:txBody>
      </p:sp>
    </p:spTree>
    <p:extLst>
      <p:ext uri="{BB962C8B-B14F-4D97-AF65-F5344CB8AC3E}">
        <p14:creationId xmlns:p14="http://schemas.microsoft.com/office/powerpoint/2010/main" val="38930415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850886"/>
            <a:ext cx="9144000" cy="3293209"/>
          </a:xfrm>
          <a:prstGeom prst="rect">
            <a:avLst/>
          </a:prstGeom>
          <a:noFill/>
        </p:spPr>
        <p:txBody>
          <a:bodyPr wrap="square" rtlCol="0">
            <a:spAutoFit/>
          </a:bodyPr>
          <a:lstStyle/>
          <a:p>
            <a:r>
              <a:rPr lang="en-GB" sz="3200" dirty="0">
                <a:solidFill>
                  <a:srgbClr val="000000"/>
                </a:solidFill>
                <a:effectLst>
                  <a:outerShdw blurRad="38100" dist="38100" dir="2700000" algn="tl">
                    <a:srgbClr val="000000">
                      <a:alpha val="43137"/>
                    </a:srgbClr>
                  </a:outerShdw>
                </a:effectLst>
                <a:latin typeface="+mn-lt"/>
              </a:rPr>
              <a:t>Only applies:</a:t>
            </a:r>
          </a:p>
          <a:p>
            <a:endParaRPr lang="en-GB" sz="1600" dirty="0">
              <a:solidFill>
                <a:srgbClr val="000000"/>
              </a:solidFill>
              <a:effectLst>
                <a:outerShdw blurRad="38100" dist="38100" dir="2700000" algn="tl">
                  <a:srgbClr val="000000">
                    <a:alpha val="43137"/>
                  </a:srgbClr>
                </a:outerShdw>
              </a:effectLst>
              <a:latin typeface="+mn-lt"/>
            </a:endParaRPr>
          </a:p>
          <a:p>
            <a:pPr marL="457200" indent="-457200">
              <a:buFont typeface="Arial" panose="020B0604020202020204" pitchFamily="34" charset="0"/>
              <a:buChar char="•"/>
            </a:pPr>
            <a:r>
              <a:rPr lang="en-GB" sz="3200" dirty="0">
                <a:solidFill>
                  <a:srgbClr val="000000"/>
                </a:solidFill>
                <a:effectLst>
                  <a:outerShdw blurRad="38100" dist="38100" dir="2700000" algn="tl">
                    <a:srgbClr val="000000">
                      <a:alpha val="43137"/>
                    </a:srgbClr>
                  </a:outerShdw>
                </a:effectLst>
                <a:latin typeface="+mn-lt"/>
              </a:rPr>
              <a:t>to personal data an individual has provided;</a:t>
            </a:r>
          </a:p>
          <a:p>
            <a:pPr marL="457200" indent="-457200">
              <a:buFont typeface="Arial" panose="020B0604020202020204" pitchFamily="34" charset="0"/>
              <a:buChar char="•"/>
            </a:pPr>
            <a:r>
              <a:rPr lang="en-GB" sz="3200" dirty="0">
                <a:solidFill>
                  <a:srgbClr val="000000"/>
                </a:solidFill>
                <a:effectLst>
                  <a:outerShdw blurRad="38100" dist="38100" dir="2700000" algn="tl">
                    <a:srgbClr val="000000">
                      <a:alpha val="43137"/>
                    </a:srgbClr>
                  </a:outerShdw>
                </a:effectLst>
                <a:latin typeface="+mn-lt"/>
              </a:rPr>
              <a:t>where the processing is based on the individual’s consent or for the performance of a contract; and</a:t>
            </a:r>
          </a:p>
          <a:p>
            <a:pPr marL="457200" indent="-457200">
              <a:buFont typeface="Arial" panose="020B0604020202020204" pitchFamily="34" charset="0"/>
              <a:buChar char="•"/>
            </a:pPr>
            <a:r>
              <a:rPr lang="en-GB" sz="3200" dirty="0">
                <a:solidFill>
                  <a:srgbClr val="000000"/>
                </a:solidFill>
                <a:effectLst>
                  <a:outerShdw blurRad="38100" dist="38100" dir="2700000" algn="tl">
                    <a:srgbClr val="000000">
                      <a:alpha val="43137"/>
                    </a:srgbClr>
                  </a:outerShdw>
                </a:effectLst>
                <a:latin typeface="+mn-lt"/>
              </a:rPr>
              <a:t>when processing is carried out by automated means</a:t>
            </a:r>
          </a:p>
        </p:txBody>
      </p:sp>
      <p:sp>
        <p:nvSpPr>
          <p:cNvPr id="8" name="Rectangle 2"/>
          <p:cNvSpPr txBox="1">
            <a:spLocks noChangeArrowheads="1"/>
          </p:cNvSpPr>
          <p:nvPr/>
        </p:nvSpPr>
        <p:spPr>
          <a:xfrm>
            <a:off x="0" y="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altLang="en-US" dirty="0">
                <a:solidFill>
                  <a:schemeClr val="accent1"/>
                </a:solidFill>
                <a:effectLst>
                  <a:outerShdw blurRad="38100" dist="38100" dir="2700000" algn="tl">
                    <a:srgbClr val="000000">
                      <a:alpha val="43137"/>
                    </a:srgbClr>
                  </a:outerShdw>
                </a:effectLst>
              </a:rPr>
              <a:t>GDPR &amp; individual’s rights</a:t>
            </a:r>
          </a:p>
        </p:txBody>
      </p:sp>
      <p:sp>
        <p:nvSpPr>
          <p:cNvPr id="4" name="TextBox 3"/>
          <p:cNvSpPr txBox="1"/>
          <p:nvPr/>
        </p:nvSpPr>
        <p:spPr>
          <a:xfrm>
            <a:off x="0" y="1143000"/>
            <a:ext cx="5907579" cy="707886"/>
          </a:xfrm>
          <a:prstGeom prst="rect">
            <a:avLst/>
          </a:prstGeom>
          <a:noFill/>
        </p:spPr>
        <p:txBody>
          <a:bodyPr wrap="none" rtlCol="0">
            <a:spAutoFit/>
          </a:bodyPr>
          <a:lstStyle/>
          <a:p>
            <a:pPr marL="0" lvl="1"/>
            <a:r>
              <a:rPr lang="en-GB" sz="4000" dirty="0">
                <a:solidFill>
                  <a:srgbClr val="FF0000"/>
                </a:solidFill>
                <a:effectLst>
                  <a:outerShdw blurRad="38100" dist="38100" dir="2700000" algn="tl">
                    <a:srgbClr val="000000">
                      <a:alpha val="43137"/>
                    </a:srgbClr>
                  </a:outerShdw>
                </a:effectLst>
                <a:latin typeface="+mn-lt"/>
              </a:rPr>
              <a:t>The right to data portability</a:t>
            </a:r>
            <a:endParaRPr lang="en-GB" sz="3600" dirty="0">
              <a:solidFill>
                <a:srgbClr val="FF0000"/>
              </a:solidFill>
              <a:latin typeface="+mn-lt"/>
            </a:endParaRPr>
          </a:p>
        </p:txBody>
      </p:sp>
    </p:spTree>
    <p:extLst>
      <p:ext uri="{BB962C8B-B14F-4D97-AF65-F5344CB8AC3E}">
        <p14:creationId xmlns:p14="http://schemas.microsoft.com/office/powerpoint/2010/main" val="142965647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482586"/>
            <a:ext cx="9144000" cy="4524315"/>
          </a:xfrm>
          <a:prstGeom prst="rect">
            <a:avLst/>
          </a:prstGeom>
          <a:noFill/>
        </p:spPr>
        <p:txBody>
          <a:bodyPr wrap="square" rtlCol="0">
            <a:spAutoFit/>
          </a:bodyPr>
          <a:lstStyle/>
          <a:p>
            <a:pPr marL="457200" indent="-457200">
              <a:buFont typeface="Arial" panose="020B0604020202020204" pitchFamily="34" charset="0"/>
              <a:buChar char="•"/>
            </a:pPr>
            <a:r>
              <a:rPr lang="en-GB" sz="3200" dirty="0">
                <a:solidFill>
                  <a:srgbClr val="000000"/>
                </a:solidFill>
                <a:effectLst>
                  <a:outerShdw blurRad="38100" dist="38100" dir="2700000" algn="tl">
                    <a:srgbClr val="000000">
                      <a:alpha val="43137"/>
                    </a:srgbClr>
                  </a:outerShdw>
                </a:effectLst>
                <a:latin typeface="+mn-lt"/>
              </a:rPr>
              <a:t>Data must be in a structured, commonly used and machine readable form (e.g. CSV files)</a:t>
            </a:r>
          </a:p>
          <a:p>
            <a:pPr marL="457200" indent="-457200">
              <a:buFont typeface="Arial" panose="020B0604020202020204" pitchFamily="34" charset="0"/>
              <a:buChar char="•"/>
            </a:pPr>
            <a:r>
              <a:rPr lang="en-GB" sz="3200" dirty="0">
                <a:solidFill>
                  <a:srgbClr val="000000"/>
                </a:solidFill>
                <a:effectLst>
                  <a:outerShdw blurRad="38100" dist="38100" dir="2700000" algn="tl">
                    <a:srgbClr val="000000">
                      <a:alpha val="43137"/>
                    </a:srgbClr>
                  </a:outerShdw>
                </a:effectLst>
                <a:latin typeface="+mn-lt"/>
              </a:rPr>
              <a:t>‘Machine readable’ – data structured so that software can extract specific elements of it</a:t>
            </a:r>
          </a:p>
          <a:p>
            <a:pPr marL="457200" indent="-457200">
              <a:buFont typeface="Arial" panose="020B0604020202020204" pitchFamily="34" charset="0"/>
              <a:buChar char="•"/>
            </a:pPr>
            <a:r>
              <a:rPr lang="en-GB" sz="3200" dirty="0">
                <a:solidFill>
                  <a:srgbClr val="000000"/>
                </a:solidFill>
                <a:effectLst>
                  <a:outerShdw blurRad="38100" dist="38100" dir="2700000" algn="tl">
                    <a:srgbClr val="000000">
                      <a:alpha val="43137"/>
                    </a:srgbClr>
                  </a:outerShdw>
                </a:effectLst>
                <a:latin typeface="+mn-lt"/>
              </a:rPr>
              <a:t>Information must be provided free of charge</a:t>
            </a:r>
          </a:p>
          <a:p>
            <a:pPr marL="457200" indent="-457200">
              <a:buFont typeface="Arial" panose="020B0604020202020204" pitchFamily="34" charset="0"/>
              <a:buChar char="•"/>
            </a:pPr>
            <a:r>
              <a:rPr lang="en-GB" sz="3200" dirty="0">
                <a:solidFill>
                  <a:srgbClr val="000000"/>
                </a:solidFill>
                <a:effectLst>
                  <a:outerShdw blurRad="38100" dist="38100" dir="2700000" algn="tl">
                    <a:srgbClr val="000000">
                      <a:alpha val="43137"/>
                    </a:srgbClr>
                  </a:outerShdw>
                </a:effectLst>
                <a:latin typeface="+mn-lt"/>
              </a:rPr>
              <a:t>May be required to transmit the data directly to another organisation – if technically feasible &amp; no need to adopt / maintain processing systems technically compatible with other organisations</a:t>
            </a:r>
          </a:p>
        </p:txBody>
      </p:sp>
      <p:sp>
        <p:nvSpPr>
          <p:cNvPr id="8" name="Rectangle 2"/>
          <p:cNvSpPr txBox="1">
            <a:spLocks noChangeArrowheads="1"/>
          </p:cNvSpPr>
          <p:nvPr/>
        </p:nvSpPr>
        <p:spPr>
          <a:xfrm>
            <a:off x="0" y="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altLang="en-US" dirty="0">
                <a:solidFill>
                  <a:schemeClr val="accent1"/>
                </a:solidFill>
                <a:effectLst>
                  <a:outerShdw blurRad="38100" dist="38100" dir="2700000" algn="tl">
                    <a:srgbClr val="000000">
                      <a:alpha val="43137"/>
                    </a:srgbClr>
                  </a:outerShdw>
                </a:effectLst>
              </a:rPr>
              <a:t>GDPR &amp; individual’s rights</a:t>
            </a:r>
          </a:p>
        </p:txBody>
      </p:sp>
      <p:sp>
        <p:nvSpPr>
          <p:cNvPr id="4" name="TextBox 3"/>
          <p:cNvSpPr txBox="1"/>
          <p:nvPr/>
        </p:nvSpPr>
        <p:spPr>
          <a:xfrm>
            <a:off x="0" y="952500"/>
            <a:ext cx="5907579" cy="707886"/>
          </a:xfrm>
          <a:prstGeom prst="rect">
            <a:avLst/>
          </a:prstGeom>
          <a:noFill/>
        </p:spPr>
        <p:txBody>
          <a:bodyPr wrap="none" rtlCol="0">
            <a:spAutoFit/>
          </a:bodyPr>
          <a:lstStyle/>
          <a:p>
            <a:pPr marL="0" lvl="1"/>
            <a:r>
              <a:rPr lang="en-GB" sz="4000" dirty="0">
                <a:solidFill>
                  <a:srgbClr val="FF0000"/>
                </a:solidFill>
                <a:effectLst>
                  <a:outerShdw blurRad="38100" dist="38100" dir="2700000" algn="tl">
                    <a:srgbClr val="000000">
                      <a:alpha val="43137"/>
                    </a:srgbClr>
                  </a:outerShdw>
                </a:effectLst>
                <a:latin typeface="+mn-lt"/>
              </a:rPr>
              <a:t>The right to data portability</a:t>
            </a:r>
            <a:endParaRPr lang="en-GB" sz="3600" dirty="0">
              <a:solidFill>
                <a:srgbClr val="FF0000"/>
              </a:solidFill>
              <a:latin typeface="+mn-lt"/>
            </a:endParaRPr>
          </a:p>
        </p:txBody>
      </p:sp>
    </p:spTree>
    <p:extLst>
      <p:ext uri="{BB962C8B-B14F-4D97-AF65-F5344CB8AC3E}">
        <p14:creationId xmlns:p14="http://schemas.microsoft.com/office/powerpoint/2010/main" val="3978690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windows 9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99645">
            <a:off x="3452866" y="22614"/>
            <a:ext cx="3740992" cy="233737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Image result for bill clinton and monica lewinsky on the white house law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45" y="4219200"/>
            <a:ext cx="3458988" cy="31910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Image result for titanic movi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703488">
            <a:off x="6270574" y="109459"/>
            <a:ext cx="2939882" cy="423213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Image result for world cup 199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78177">
            <a:off x="5610177" y="4220362"/>
            <a:ext cx="5106238" cy="287500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537101" y="2875002"/>
            <a:ext cx="2069797" cy="1107996"/>
          </a:xfrm>
          <a:prstGeom prst="rect">
            <a:avLst/>
          </a:prstGeom>
          <a:noFill/>
        </p:spPr>
        <p:txBody>
          <a:bodyPr wrap="none" rtlCol="0">
            <a:spAutoFit/>
          </a:bodyPr>
          <a:lstStyle/>
          <a:p>
            <a:r>
              <a:rPr lang="en-GB" sz="6600" b="1" u="sng" dirty="0">
                <a:solidFill>
                  <a:srgbClr val="FF0000"/>
                </a:solidFill>
              </a:rPr>
              <a:t>1998</a:t>
            </a:r>
          </a:p>
        </p:txBody>
      </p:sp>
      <p:pic>
        <p:nvPicPr>
          <p:cNvPr id="2052" name="Picture 4" descr="Image result for imac 199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149991">
            <a:off x="-117994" y="2067815"/>
            <a:ext cx="3541884" cy="245929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1998 website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0401" y="3982998"/>
            <a:ext cx="3324225" cy="37433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1998 website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3785602" cy="214365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1998 data protection ac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76324" y="1676624"/>
            <a:ext cx="6991350" cy="3724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4258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9"/>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5"/>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500"/>
                                  </p:stCondLst>
                                  <p:childTnLst>
                                    <p:set>
                                      <p:cBhvr>
                                        <p:cTn id="15" dur="1" fill="hold">
                                          <p:stCondLst>
                                            <p:cond delay="0"/>
                                          </p:stCondLst>
                                        </p:cTn>
                                        <p:tgtEl>
                                          <p:spTgt spid="2050"/>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nodeType="afterEffect">
                                  <p:stCondLst>
                                    <p:cond delay="500"/>
                                  </p:stCondLst>
                                  <p:childTnLst>
                                    <p:set>
                                      <p:cBhvr>
                                        <p:cTn id="18" dur="1" fill="hold">
                                          <p:stCondLst>
                                            <p:cond delay="0"/>
                                          </p:stCondLst>
                                        </p:cTn>
                                        <p:tgtEl>
                                          <p:spTgt spid="2054"/>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nodeType="afterEffect">
                                  <p:stCondLst>
                                    <p:cond delay="500"/>
                                  </p:stCondLst>
                                  <p:childTnLst>
                                    <p:set>
                                      <p:cBhvr>
                                        <p:cTn id="21" dur="1" fill="hold">
                                          <p:stCondLst>
                                            <p:cond delay="0"/>
                                          </p:stCondLst>
                                        </p:cTn>
                                        <p:tgtEl>
                                          <p:spTgt spid="2052"/>
                                        </p:tgtEl>
                                        <p:attrNameLst>
                                          <p:attrName>style.visibility</p:attrName>
                                        </p:attrNameLst>
                                      </p:cBhvr>
                                      <p:to>
                                        <p:strVal val="visible"/>
                                      </p:to>
                                    </p:set>
                                  </p:childTnLst>
                                </p:cTn>
                              </p:par>
                            </p:childTnLst>
                          </p:cTn>
                        </p:par>
                        <p:par>
                          <p:cTn id="22" fill="hold">
                            <p:stCondLst>
                              <p:cond delay="2500"/>
                            </p:stCondLst>
                            <p:childTnLst>
                              <p:par>
                                <p:cTn id="23" presetID="1" presetClass="entr" presetSubtype="0" fill="hold" nodeType="afterEffect">
                                  <p:stCondLst>
                                    <p:cond delay="500"/>
                                  </p:stCondLst>
                                  <p:childTnLst>
                                    <p:set>
                                      <p:cBhvr>
                                        <p:cTn id="24" dur="1" fill="hold">
                                          <p:stCondLst>
                                            <p:cond delay="0"/>
                                          </p:stCondLst>
                                        </p:cTn>
                                        <p:tgtEl>
                                          <p:spTgt spid="205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2058"/>
                                        </p:tgtEl>
                                        <p:attrNameLst>
                                          <p:attrName>style.visibility</p:attrName>
                                        </p:attrNameLst>
                                      </p:cBhvr>
                                      <p:to>
                                        <p:strVal val="visible"/>
                                      </p:to>
                                    </p:set>
                                    <p:anim calcmode="lin" valueType="num">
                                      <p:cBhvr>
                                        <p:cTn id="29" dur="500" fill="hold"/>
                                        <p:tgtEl>
                                          <p:spTgt spid="2058"/>
                                        </p:tgtEl>
                                        <p:attrNameLst>
                                          <p:attrName>ppt_w</p:attrName>
                                        </p:attrNameLst>
                                      </p:cBhvr>
                                      <p:tavLst>
                                        <p:tav tm="0">
                                          <p:val>
                                            <p:fltVal val="0"/>
                                          </p:val>
                                        </p:tav>
                                        <p:tav tm="100000">
                                          <p:val>
                                            <p:strVal val="#ppt_w"/>
                                          </p:val>
                                        </p:tav>
                                      </p:tavLst>
                                    </p:anim>
                                    <p:anim calcmode="lin" valueType="num">
                                      <p:cBhvr>
                                        <p:cTn id="30" dur="500" fill="hold"/>
                                        <p:tgtEl>
                                          <p:spTgt spid="2058"/>
                                        </p:tgtEl>
                                        <p:attrNameLst>
                                          <p:attrName>ppt_h</p:attrName>
                                        </p:attrNameLst>
                                      </p:cBhvr>
                                      <p:tavLst>
                                        <p:tav tm="0">
                                          <p:val>
                                            <p:fltVal val="0"/>
                                          </p:val>
                                        </p:tav>
                                        <p:tav tm="100000">
                                          <p:val>
                                            <p:strVal val="#ppt_h"/>
                                          </p:val>
                                        </p:tav>
                                      </p:tavLst>
                                    </p:anim>
                                    <p:animEffect transition="in" filter="fade">
                                      <p:cBhvr>
                                        <p:cTn id="31" dur="500"/>
                                        <p:tgtEl>
                                          <p:spTgt spid="2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660386"/>
            <a:ext cx="9144000" cy="4316566"/>
          </a:xfrm>
          <a:prstGeom prst="rect">
            <a:avLst/>
          </a:prstGeom>
          <a:noFill/>
        </p:spPr>
        <p:txBody>
          <a:bodyPr wrap="square" rtlCol="0">
            <a:spAutoFit/>
          </a:bodyPr>
          <a:lstStyle/>
          <a:p>
            <a:r>
              <a:rPr lang="en-GB" sz="3200" dirty="0">
                <a:solidFill>
                  <a:srgbClr val="000000"/>
                </a:solidFill>
                <a:effectLst>
                  <a:outerShdw blurRad="38100" dist="38100" dir="2700000" algn="tl">
                    <a:srgbClr val="000000">
                      <a:alpha val="43137"/>
                    </a:srgbClr>
                  </a:outerShdw>
                </a:effectLst>
                <a:latin typeface="+mn-lt"/>
              </a:rPr>
              <a:t>“</a:t>
            </a:r>
            <a:r>
              <a:rPr lang="en-GB" sz="3200" i="1" dirty="0">
                <a:solidFill>
                  <a:srgbClr val="000000"/>
                </a:solidFill>
                <a:effectLst>
                  <a:outerShdw blurRad="38100" dist="38100" dir="2700000" algn="tl">
                    <a:srgbClr val="000000">
                      <a:alpha val="43137"/>
                    </a:srgbClr>
                  </a:outerShdw>
                </a:effectLst>
                <a:latin typeface="+mn-lt"/>
              </a:rPr>
              <a:t>What tools are recommended to answer data portability requests?</a:t>
            </a:r>
          </a:p>
          <a:p>
            <a:endParaRPr lang="en-GB" sz="1050" dirty="0">
              <a:solidFill>
                <a:srgbClr val="000000"/>
              </a:solidFill>
              <a:effectLst>
                <a:outerShdw blurRad="38100" dist="38100" dir="2700000" algn="tl">
                  <a:srgbClr val="000000">
                    <a:alpha val="43137"/>
                  </a:srgbClr>
                </a:outerShdw>
              </a:effectLst>
              <a:latin typeface="+mn-lt"/>
            </a:endParaRPr>
          </a:p>
          <a:p>
            <a:pPr marL="514350" indent="-514350">
              <a:buAutoNum type="arabicParenR"/>
            </a:pPr>
            <a:r>
              <a:rPr lang="en-GB" sz="3200" dirty="0">
                <a:solidFill>
                  <a:srgbClr val="000000"/>
                </a:solidFill>
                <a:effectLst>
                  <a:outerShdw blurRad="38100" dist="38100" dir="2700000" algn="tl">
                    <a:srgbClr val="000000">
                      <a:alpha val="43137"/>
                    </a:srgbClr>
                  </a:outerShdw>
                </a:effectLst>
                <a:latin typeface="+mn-lt"/>
              </a:rPr>
              <a:t>data controllers should offer a direct download opportunity for the data subject and,</a:t>
            </a:r>
          </a:p>
          <a:p>
            <a:pPr marL="514350" indent="-514350">
              <a:buAutoNum type="arabicParenR"/>
            </a:pPr>
            <a:r>
              <a:rPr lang="en-GB" sz="3200" dirty="0">
                <a:solidFill>
                  <a:srgbClr val="000000"/>
                </a:solidFill>
                <a:effectLst>
                  <a:outerShdw blurRad="38100" dist="38100" dir="2700000" algn="tl">
                    <a:srgbClr val="000000">
                      <a:alpha val="43137"/>
                    </a:srgbClr>
                  </a:outerShdw>
                </a:effectLst>
                <a:latin typeface="+mn-lt"/>
              </a:rPr>
              <a:t>they should allow data subjects to directly transmit the data to another data controller e.g. via an Application Programming Interface”</a:t>
            </a:r>
          </a:p>
          <a:p>
            <a:pPr algn="r"/>
            <a:r>
              <a:rPr lang="en-GB" sz="2000" i="1" dirty="0">
                <a:solidFill>
                  <a:srgbClr val="000000"/>
                </a:solidFill>
                <a:latin typeface="+mn-lt"/>
              </a:rPr>
              <a:t>Article 29 Working Party</a:t>
            </a:r>
          </a:p>
          <a:p>
            <a:pPr algn="r"/>
            <a:r>
              <a:rPr lang="en-GB" sz="2000" i="1" dirty="0">
                <a:solidFill>
                  <a:srgbClr val="000000"/>
                </a:solidFill>
                <a:latin typeface="+mn-lt"/>
              </a:rPr>
              <a:t>FAQs</a:t>
            </a:r>
          </a:p>
        </p:txBody>
      </p:sp>
      <p:sp>
        <p:nvSpPr>
          <p:cNvPr id="8" name="Rectangle 2"/>
          <p:cNvSpPr txBox="1">
            <a:spLocks noChangeArrowheads="1"/>
          </p:cNvSpPr>
          <p:nvPr/>
        </p:nvSpPr>
        <p:spPr>
          <a:xfrm>
            <a:off x="0" y="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altLang="en-US" dirty="0">
                <a:solidFill>
                  <a:schemeClr val="accent1"/>
                </a:solidFill>
                <a:effectLst>
                  <a:outerShdw blurRad="38100" dist="38100" dir="2700000" algn="tl">
                    <a:srgbClr val="000000">
                      <a:alpha val="43137"/>
                    </a:srgbClr>
                  </a:outerShdw>
                </a:effectLst>
              </a:rPr>
              <a:t>GDPR &amp; individual’s rights</a:t>
            </a:r>
          </a:p>
        </p:txBody>
      </p:sp>
      <p:sp>
        <p:nvSpPr>
          <p:cNvPr id="4" name="TextBox 3"/>
          <p:cNvSpPr txBox="1"/>
          <p:nvPr/>
        </p:nvSpPr>
        <p:spPr>
          <a:xfrm>
            <a:off x="0" y="952500"/>
            <a:ext cx="5907579" cy="707886"/>
          </a:xfrm>
          <a:prstGeom prst="rect">
            <a:avLst/>
          </a:prstGeom>
          <a:noFill/>
        </p:spPr>
        <p:txBody>
          <a:bodyPr wrap="none" rtlCol="0">
            <a:spAutoFit/>
          </a:bodyPr>
          <a:lstStyle/>
          <a:p>
            <a:pPr marL="0" lvl="1"/>
            <a:r>
              <a:rPr lang="en-GB" sz="4000" dirty="0">
                <a:solidFill>
                  <a:srgbClr val="FF0000"/>
                </a:solidFill>
                <a:effectLst>
                  <a:outerShdw blurRad="38100" dist="38100" dir="2700000" algn="tl">
                    <a:srgbClr val="000000">
                      <a:alpha val="43137"/>
                    </a:srgbClr>
                  </a:outerShdw>
                </a:effectLst>
                <a:latin typeface="+mn-lt"/>
              </a:rPr>
              <a:t>The right to data portability</a:t>
            </a:r>
            <a:endParaRPr lang="en-GB" sz="3600" dirty="0">
              <a:solidFill>
                <a:srgbClr val="FF0000"/>
              </a:solidFill>
              <a:latin typeface="+mn-lt"/>
            </a:endParaRPr>
          </a:p>
        </p:txBody>
      </p:sp>
    </p:spTree>
    <p:extLst>
      <p:ext uri="{BB962C8B-B14F-4D97-AF65-F5344CB8AC3E}">
        <p14:creationId xmlns:p14="http://schemas.microsoft.com/office/powerpoint/2010/main" val="58997718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847572"/>
            <a:ext cx="9144000" cy="4154984"/>
          </a:xfrm>
          <a:prstGeom prst="rect">
            <a:avLst/>
          </a:prstGeom>
          <a:noFill/>
        </p:spPr>
        <p:txBody>
          <a:bodyPr wrap="square" rtlCol="0">
            <a:spAutoFit/>
          </a:bodyPr>
          <a:lstStyle/>
          <a:p>
            <a:r>
              <a:rPr lang="en-GB" sz="3200" dirty="0">
                <a:solidFill>
                  <a:srgbClr val="000000"/>
                </a:solidFill>
                <a:effectLst>
                  <a:outerShdw blurRad="38100" dist="38100" dir="2700000" algn="tl">
                    <a:srgbClr val="000000">
                      <a:alpha val="43137"/>
                    </a:srgbClr>
                  </a:outerShdw>
                </a:effectLst>
                <a:latin typeface="+mn-lt"/>
              </a:rPr>
              <a:t>“Data subjects may also make use of a personal data store, a trusted third party, to hold and store the personal data and grant permission to data controllers to access and process the personal data as required, so data can be transferred easily from one controller to another.”</a:t>
            </a:r>
          </a:p>
          <a:p>
            <a:pPr algn="r"/>
            <a:r>
              <a:rPr lang="en-GB" sz="2000" i="1" dirty="0">
                <a:solidFill>
                  <a:srgbClr val="000000"/>
                </a:solidFill>
                <a:latin typeface="+mn-lt"/>
              </a:rPr>
              <a:t>Article 29 Working Party</a:t>
            </a:r>
          </a:p>
          <a:p>
            <a:pPr algn="r"/>
            <a:r>
              <a:rPr lang="en-GB" sz="2000" i="1" dirty="0">
                <a:solidFill>
                  <a:srgbClr val="000000"/>
                </a:solidFill>
                <a:latin typeface="+mn-lt"/>
              </a:rPr>
              <a:t>FAQs</a:t>
            </a:r>
          </a:p>
          <a:p>
            <a:endParaRPr lang="en-GB" sz="3200" dirty="0">
              <a:solidFill>
                <a:srgbClr val="000000"/>
              </a:solidFill>
              <a:effectLst>
                <a:outerShdw blurRad="38100" dist="38100" dir="2700000" algn="tl">
                  <a:srgbClr val="000000">
                    <a:alpha val="43137"/>
                  </a:srgbClr>
                </a:outerShdw>
              </a:effectLst>
              <a:latin typeface="+mn-lt"/>
            </a:endParaRPr>
          </a:p>
        </p:txBody>
      </p:sp>
      <p:sp>
        <p:nvSpPr>
          <p:cNvPr id="8" name="Rectangle 2"/>
          <p:cNvSpPr txBox="1">
            <a:spLocks noChangeArrowheads="1"/>
          </p:cNvSpPr>
          <p:nvPr/>
        </p:nvSpPr>
        <p:spPr>
          <a:xfrm>
            <a:off x="0" y="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altLang="en-US" dirty="0">
                <a:solidFill>
                  <a:schemeClr val="accent1"/>
                </a:solidFill>
                <a:effectLst>
                  <a:outerShdw blurRad="38100" dist="38100" dir="2700000" algn="tl">
                    <a:srgbClr val="000000">
                      <a:alpha val="43137"/>
                    </a:srgbClr>
                  </a:outerShdw>
                </a:effectLst>
              </a:rPr>
              <a:t>GDPR &amp; individual’s rights</a:t>
            </a:r>
          </a:p>
        </p:txBody>
      </p:sp>
      <p:sp>
        <p:nvSpPr>
          <p:cNvPr id="4" name="TextBox 3"/>
          <p:cNvSpPr txBox="1"/>
          <p:nvPr/>
        </p:nvSpPr>
        <p:spPr>
          <a:xfrm>
            <a:off x="0" y="952500"/>
            <a:ext cx="5907579" cy="707886"/>
          </a:xfrm>
          <a:prstGeom prst="rect">
            <a:avLst/>
          </a:prstGeom>
          <a:noFill/>
        </p:spPr>
        <p:txBody>
          <a:bodyPr wrap="none" rtlCol="0">
            <a:spAutoFit/>
          </a:bodyPr>
          <a:lstStyle/>
          <a:p>
            <a:pPr marL="0" lvl="1"/>
            <a:r>
              <a:rPr lang="en-GB" sz="4000" dirty="0">
                <a:solidFill>
                  <a:srgbClr val="FF0000"/>
                </a:solidFill>
                <a:effectLst>
                  <a:outerShdw blurRad="38100" dist="38100" dir="2700000" algn="tl">
                    <a:srgbClr val="000000">
                      <a:alpha val="43137"/>
                    </a:srgbClr>
                  </a:outerShdw>
                </a:effectLst>
                <a:latin typeface="+mn-lt"/>
              </a:rPr>
              <a:t>The right to data portability</a:t>
            </a:r>
            <a:endParaRPr lang="en-GB" sz="3600" dirty="0">
              <a:solidFill>
                <a:srgbClr val="FF0000"/>
              </a:solidFill>
              <a:latin typeface="+mn-lt"/>
            </a:endParaRPr>
          </a:p>
        </p:txBody>
      </p:sp>
    </p:spTree>
    <p:extLst>
      <p:ext uri="{BB962C8B-B14F-4D97-AF65-F5344CB8AC3E}">
        <p14:creationId xmlns:p14="http://schemas.microsoft.com/office/powerpoint/2010/main" val="58997718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660386"/>
            <a:ext cx="9144000" cy="4316566"/>
          </a:xfrm>
          <a:prstGeom prst="rect">
            <a:avLst/>
          </a:prstGeom>
          <a:noFill/>
        </p:spPr>
        <p:txBody>
          <a:bodyPr wrap="square" rtlCol="0">
            <a:spAutoFit/>
          </a:bodyPr>
          <a:lstStyle/>
          <a:p>
            <a:r>
              <a:rPr lang="en-GB" sz="3200" dirty="0">
                <a:solidFill>
                  <a:srgbClr val="000000"/>
                </a:solidFill>
                <a:effectLst>
                  <a:outerShdw blurRad="38100" dist="38100" dir="2700000" algn="tl">
                    <a:srgbClr val="000000">
                      <a:alpha val="43137"/>
                    </a:srgbClr>
                  </a:outerShdw>
                </a:effectLst>
                <a:latin typeface="+mn-lt"/>
              </a:rPr>
              <a:t>“</a:t>
            </a:r>
            <a:r>
              <a:rPr lang="en-GB" sz="3200" i="1" dirty="0">
                <a:solidFill>
                  <a:srgbClr val="000000"/>
                </a:solidFill>
                <a:effectLst>
                  <a:outerShdw blurRad="38100" dist="38100" dir="2700000" algn="tl">
                    <a:srgbClr val="000000">
                      <a:alpha val="43137"/>
                    </a:srgbClr>
                  </a:outerShdw>
                </a:effectLst>
                <a:latin typeface="+mn-lt"/>
              </a:rPr>
              <a:t>To what extent  are data controllers responsible for the data transferred or received through the right to data portability?</a:t>
            </a:r>
          </a:p>
          <a:p>
            <a:endParaRPr lang="en-GB" sz="1050" dirty="0">
              <a:solidFill>
                <a:srgbClr val="000000"/>
              </a:solidFill>
              <a:effectLst>
                <a:outerShdw blurRad="38100" dist="38100" dir="2700000" algn="tl">
                  <a:srgbClr val="000000">
                    <a:alpha val="43137"/>
                  </a:srgbClr>
                </a:outerShdw>
              </a:effectLst>
              <a:latin typeface="+mn-lt"/>
            </a:endParaRPr>
          </a:p>
          <a:p>
            <a:r>
              <a:rPr lang="en-GB" sz="3200" dirty="0">
                <a:solidFill>
                  <a:srgbClr val="000000"/>
                </a:solidFill>
                <a:effectLst>
                  <a:outerShdw blurRad="38100" dist="38100" dir="2700000" algn="tl">
                    <a:srgbClr val="000000">
                      <a:alpha val="43137"/>
                    </a:srgbClr>
                  </a:outerShdw>
                </a:effectLst>
                <a:latin typeface="+mn-lt"/>
              </a:rPr>
              <a:t>Data controllers that answer data portability requests are not responsible for the processing handled by the data subject or by another company receiving personal data…”</a:t>
            </a:r>
          </a:p>
          <a:p>
            <a:pPr algn="r"/>
            <a:r>
              <a:rPr lang="en-GB" sz="2000" i="1" dirty="0">
                <a:solidFill>
                  <a:srgbClr val="000000"/>
                </a:solidFill>
                <a:latin typeface="+mn-lt"/>
              </a:rPr>
              <a:t>Article 29 Working Party</a:t>
            </a:r>
          </a:p>
          <a:p>
            <a:pPr algn="r"/>
            <a:r>
              <a:rPr lang="en-GB" sz="2000" i="1" dirty="0">
                <a:solidFill>
                  <a:srgbClr val="000000"/>
                </a:solidFill>
                <a:latin typeface="+mn-lt"/>
              </a:rPr>
              <a:t>FAQs</a:t>
            </a:r>
          </a:p>
        </p:txBody>
      </p:sp>
      <p:sp>
        <p:nvSpPr>
          <p:cNvPr id="8" name="Rectangle 2"/>
          <p:cNvSpPr txBox="1">
            <a:spLocks noChangeArrowheads="1"/>
          </p:cNvSpPr>
          <p:nvPr/>
        </p:nvSpPr>
        <p:spPr>
          <a:xfrm>
            <a:off x="0" y="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altLang="en-US" dirty="0">
                <a:solidFill>
                  <a:schemeClr val="accent1"/>
                </a:solidFill>
                <a:effectLst>
                  <a:outerShdw blurRad="38100" dist="38100" dir="2700000" algn="tl">
                    <a:srgbClr val="000000">
                      <a:alpha val="43137"/>
                    </a:srgbClr>
                  </a:outerShdw>
                </a:effectLst>
              </a:rPr>
              <a:t>GDPR &amp; individual’s rights</a:t>
            </a:r>
          </a:p>
        </p:txBody>
      </p:sp>
      <p:sp>
        <p:nvSpPr>
          <p:cNvPr id="4" name="TextBox 3"/>
          <p:cNvSpPr txBox="1"/>
          <p:nvPr/>
        </p:nvSpPr>
        <p:spPr>
          <a:xfrm>
            <a:off x="0" y="952500"/>
            <a:ext cx="5907579" cy="707886"/>
          </a:xfrm>
          <a:prstGeom prst="rect">
            <a:avLst/>
          </a:prstGeom>
          <a:noFill/>
        </p:spPr>
        <p:txBody>
          <a:bodyPr wrap="none" rtlCol="0">
            <a:spAutoFit/>
          </a:bodyPr>
          <a:lstStyle/>
          <a:p>
            <a:pPr marL="0" lvl="1"/>
            <a:r>
              <a:rPr lang="en-GB" sz="4000" dirty="0">
                <a:solidFill>
                  <a:srgbClr val="FF0000"/>
                </a:solidFill>
                <a:effectLst>
                  <a:outerShdw blurRad="38100" dist="38100" dir="2700000" algn="tl">
                    <a:srgbClr val="000000">
                      <a:alpha val="43137"/>
                    </a:srgbClr>
                  </a:outerShdw>
                </a:effectLst>
                <a:latin typeface="+mn-lt"/>
              </a:rPr>
              <a:t>The right to data portability</a:t>
            </a:r>
            <a:endParaRPr lang="en-GB" sz="3600" dirty="0">
              <a:solidFill>
                <a:srgbClr val="FF0000"/>
              </a:solidFill>
              <a:latin typeface="+mn-lt"/>
            </a:endParaRPr>
          </a:p>
        </p:txBody>
      </p:sp>
    </p:spTree>
    <p:extLst>
      <p:ext uri="{BB962C8B-B14F-4D97-AF65-F5344CB8AC3E}">
        <p14:creationId xmlns:p14="http://schemas.microsoft.com/office/powerpoint/2010/main" val="356794975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496943"/>
            <a:ext cx="9144000" cy="4832092"/>
          </a:xfrm>
          <a:prstGeom prst="rect">
            <a:avLst/>
          </a:prstGeom>
          <a:noFill/>
        </p:spPr>
        <p:txBody>
          <a:bodyPr wrap="square" rtlCol="0">
            <a:spAutoFit/>
          </a:bodyPr>
          <a:lstStyle/>
          <a:p>
            <a:r>
              <a:rPr lang="en-GB" sz="3200" dirty="0">
                <a:solidFill>
                  <a:srgbClr val="000000"/>
                </a:solidFill>
                <a:effectLst>
                  <a:outerShdw blurRad="38100" dist="38100" dir="2700000" algn="tl">
                    <a:srgbClr val="000000">
                      <a:alpha val="43137"/>
                    </a:srgbClr>
                  </a:outerShdw>
                </a:effectLst>
                <a:latin typeface="+mn-lt"/>
              </a:rPr>
              <a:t>“… At the same time, the receiving data controller is responsible for ensuring that the portable data provided are relevant and not excessive with regard to the new data processing, that they have clearly informed the data subject of the purpose of this new processing and, more generally, that they have respected the data protection principles applying to their processing in accordance with the GDPR provisions”                                                  </a:t>
            </a:r>
            <a:r>
              <a:rPr lang="en-GB" sz="2000" i="1" dirty="0">
                <a:solidFill>
                  <a:srgbClr val="000000"/>
                </a:solidFill>
                <a:latin typeface="+mn-lt"/>
              </a:rPr>
              <a:t>Article 29 Working Party</a:t>
            </a:r>
          </a:p>
          <a:p>
            <a:pPr algn="r"/>
            <a:r>
              <a:rPr lang="en-GB" sz="2000" i="1" dirty="0">
                <a:solidFill>
                  <a:srgbClr val="000000"/>
                </a:solidFill>
                <a:latin typeface="+mn-lt"/>
              </a:rPr>
              <a:t>FAQs</a:t>
            </a:r>
          </a:p>
        </p:txBody>
      </p:sp>
      <p:sp>
        <p:nvSpPr>
          <p:cNvPr id="8" name="Rectangle 2"/>
          <p:cNvSpPr txBox="1">
            <a:spLocks noChangeArrowheads="1"/>
          </p:cNvSpPr>
          <p:nvPr/>
        </p:nvSpPr>
        <p:spPr>
          <a:xfrm>
            <a:off x="0" y="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altLang="en-US" dirty="0">
                <a:solidFill>
                  <a:schemeClr val="accent1"/>
                </a:solidFill>
                <a:effectLst>
                  <a:outerShdw blurRad="38100" dist="38100" dir="2700000" algn="tl">
                    <a:srgbClr val="000000">
                      <a:alpha val="43137"/>
                    </a:srgbClr>
                  </a:outerShdw>
                </a:effectLst>
              </a:rPr>
              <a:t>GDPR &amp; individual’s rights</a:t>
            </a:r>
          </a:p>
        </p:txBody>
      </p:sp>
      <p:sp>
        <p:nvSpPr>
          <p:cNvPr id="4" name="TextBox 3"/>
          <p:cNvSpPr txBox="1"/>
          <p:nvPr/>
        </p:nvSpPr>
        <p:spPr>
          <a:xfrm>
            <a:off x="0" y="789057"/>
            <a:ext cx="5907579" cy="707886"/>
          </a:xfrm>
          <a:prstGeom prst="rect">
            <a:avLst/>
          </a:prstGeom>
          <a:noFill/>
        </p:spPr>
        <p:txBody>
          <a:bodyPr wrap="none" rtlCol="0">
            <a:spAutoFit/>
          </a:bodyPr>
          <a:lstStyle/>
          <a:p>
            <a:pPr marL="0" lvl="1"/>
            <a:r>
              <a:rPr lang="en-GB" sz="4000" dirty="0">
                <a:solidFill>
                  <a:srgbClr val="FF0000"/>
                </a:solidFill>
                <a:effectLst>
                  <a:outerShdw blurRad="38100" dist="38100" dir="2700000" algn="tl">
                    <a:srgbClr val="000000">
                      <a:alpha val="43137"/>
                    </a:srgbClr>
                  </a:outerShdw>
                </a:effectLst>
                <a:latin typeface="+mn-lt"/>
              </a:rPr>
              <a:t>The right to data portability</a:t>
            </a:r>
            <a:endParaRPr lang="en-GB" sz="3600" dirty="0">
              <a:solidFill>
                <a:srgbClr val="FF0000"/>
              </a:solidFill>
              <a:latin typeface="+mn-lt"/>
            </a:endParaRPr>
          </a:p>
        </p:txBody>
      </p:sp>
    </p:spTree>
    <p:extLst>
      <p:ext uri="{BB962C8B-B14F-4D97-AF65-F5344CB8AC3E}">
        <p14:creationId xmlns:p14="http://schemas.microsoft.com/office/powerpoint/2010/main" val="14444869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inking"/>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4893" y="1506403"/>
            <a:ext cx="4950391" cy="4196524"/>
          </a:xfrm>
          <a:prstGeom prst="rect">
            <a:avLst/>
          </a:prstGeom>
          <a:noFill/>
          <a:extLst>
            <a:ext uri="{909E8E84-426E-40DD-AFC4-6F175D3DCCD1}">
              <a14:hiddenFill xmlns:a14="http://schemas.microsoft.com/office/drawing/2010/main">
                <a:solidFill>
                  <a:srgbClr val="FFFFFF"/>
                </a:solidFill>
              </a14:hiddenFill>
            </a:ext>
          </a:extLst>
        </p:spPr>
      </p:pic>
      <p:sp>
        <p:nvSpPr>
          <p:cNvPr id="15363" name="Content Placeholder 1"/>
          <p:cNvSpPr>
            <a:spLocks noGrp="1"/>
          </p:cNvSpPr>
          <p:nvPr>
            <p:ph idx="1"/>
          </p:nvPr>
        </p:nvSpPr>
        <p:spPr>
          <a:xfrm>
            <a:off x="2462913" y="2275927"/>
            <a:ext cx="6528687" cy="2657475"/>
          </a:xfrm>
        </p:spPr>
        <p:txBody>
          <a:bodyPr>
            <a:noAutofit/>
          </a:bodyPr>
          <a:lstStyle/>
          <a:p>
            <a:pPr marL="0" indent="0" eaLnBrk="1" hangingPunct="1">
              <a:buFontTx/>
              <a:buNone/>
              <a:defRPr/>
            </a:pPr>
            <a:endParaRPr lang="en-GB" altLang="en-US" sz="5400" dirty="0">
              <a:solidFill>
                <a:srgbClr val="FF0000"/>
              </a:solidFill>
            </a:endParaRPr>
          </a:p>
          <a:p>
            <a:pPr marL="0" indent="0" eaLnBrk="1" hangingPunct="1">
              <a:buFontTx/>
              <a:buNone/>
              <a:defRPr/>
            </a:pPr>
            <a:r>
              <a:rPr lang="en-GB" altLang="en-US" sz="5400" dirty="0">
                <a:solidFill>
                  <a:srgbClr val="FF0000"/>
                </a:solidFill>
              </a:rPr>
              <a:t>      </a:t>
            </a:r>
            <a:r>
              <a:rPr lang="en-GB" altLang="en-US" sz="6600" dirty="0">
                <a:solidFill>
                  <a:srgbClr val="FF0000"/>
                </a:solidFill>
                <a:effectLst>
                  <a:outerShdw blurRad="38100" dist="38100" dir="2700000" algn="tl">
                    <a:srgbClr val="000000">
                      <a:alpha val="43137"/>
                    </a:srgbClr>
                  </a:outerShdw>
                </a:effectLst>
              </a:rPr>
              <a:t>Issues for you?</a:t>
            </a:r>
          </a:p>
          <a:p>
            <a:pPr marL="0" indent="0" eaLnBrk="1" hangingPunct="1">
              <a:buFontTx/>
              <a:buNone/>
              <a:defRPr/>
            </a:pPr>
            <a:endParaRPr lang="en-GB" altLang="en-US" sz="5400" dirty="0">
              <a:solidFill>
                <a:srgbClr val="FF0000"/>
              </a:solidFill>
              <a:effectLst>
                <a:outerShdw blurRad="38100" dist="38100" dir="2700000" algn="tl">
                  <a:srgbClr val="000000">
                    <a:alpha val="43137"/>
                  </a:srgbClr>
                </a:outerShdw>
              </a:effectLst>
            </a:endParaRPr>
          </a:p>
          <a:p>
            <a:pPr marL="0" indent="0" algn="ctr" eaLnBrk="1" hangingPunct="1">
              <a:buFontTx/>
              <a:buNone/>
              <a:defRPr/>
            </a:pPr>
            <a:endParaRPr lang="en-GB" altLang="en-US" sz="5400" dirty="0">
              <a:solidFill>
                <a:srgbClr val="FF0000"/>
              </a:solidFill>
            </a:endParaRPr>
          </a:p>
        </p:txBody>
      </p:sp>
      <p:sp>
        <p:nvSpPr>
          <p:cNvPr id="7" name="Title 1"/>
          <p:cNvSpPr txBox="1">
            <a:spLocks/>
          </p:cNvSpPr>
          <p:nvPr/>
        </p:nvSpPr>
        <p:spPr bwMode="auto">
          <a:xfrm>
            <a:off x="-1" y="377732"/>
            <a:ext cx="9144000" cy="582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800" b="1">
                <a:solidFill>
                  <a:schemeClr val="tx1"/>
                </a:solidFill>
                <a:latin typeface="+mj-lt"/>
                <a:ea typeface="+mj-ea"/>
                <a:cs typeface="+mj-cs"/>
              </a:defRPr>
            </a:lvl1pPr>
            <a:lvl2pPr algn="l" rtl="0" eaLnBrk="0" fontAlgn="base" hangingPunct="0">
              <a:spcBef>
                <a:spcPct val="0"/>
              </a:spcBef>
              <a:spcAft>
                <a:spcPct val="0"/>
              </a:spcAft>
              <a:defRPr sz="3200" b="1">
                <a:solidFill>
                  <a:schemeClr val="bg1"/>
                </a:solidFill>
                <a:latin typeface="Arial" charset="0"/>
              </a:defRPr>
            </a:lvl2pPr>
            <a:lvl3pPr algn="l" rtl="0" eaLnBrk="0" fontAlgn="base" hangingPunct="0">
              <a:spcBef>
                <a:spcPct val="0"/>
              </a:spcBef>
              <a:spcAft>
                <a:spcPct val="0"/>
              </a:spcAft>
              <a:defRPr sz="3200" b="1">
                <a:solidFill>
                  <a:schemeClr val="bg1"/>
                </a:solidFill>
                <a:latin typeface="Arial" charset="0"/>
              </a:defRPr>
            </a:lvl3pPr>
            <a:lvl4pPr algn="l" rtl="0" eaLnBrk="0" fontAlgn="base" hangingPunct="0">
              <a:spcBef>
                <a:spcPct val="0"/>
              </a:spcBef>
              <a:spcAft>
                <a:spcPct val="0"/>
              </a:spcAft>
              <a:defRPr sz="3200" b="1">
                <a:solidFill>
                  <a:schemeClr val="bg1"/>
                </a:solidFill>
                <a:latin typeface="Arial" charset="0"/>
              </a:defRPr>
            </a:lvl4pPr>
            <a:lvl5pPr algn="l" rtl="0" eaLnBrk="0" fontAlgn="base" hangingPunct="0">
              <a:spcBef>
                <a:spcPct val="0"/>
              </a:spcBef>
              <a:spcAft>
                <a:spcPct val="0"/>
              </a:spcAft>
              <a:defRPr sz="3200" b="1">
                <a:solidFill>
                  <a:schemeClr val="bg1"/>
                </a:solidFill>
                <a:latin typeface="Arial" charset="0"/>
              </a:defRPr>
            </a:lvl5pPr>
            <a:lvl6pPr marL="457200" algn="l" rtl="0" fontAlgn="base">
              <a:spcBef>
                <a:spcPct val="0"/>
              </a:spcBef>
              <a:spcAft>
                <a:spcPct val="0"/>
              </a:spcAft>
              <a:defRPr sz="3200" b="1">
                <a:solidFill>
                  <a:schemeClr val="bg1"/>
                </a:solidFill>
                <a:latin typeface="Arial" charset="0"/>
              </a:defRPr>
            </a:lvl6pPr>
            <a:lvl7pPr marL="914400" algn="l" rtl="0" fontAlgn="base">
              <a:spcBef>
                <a:spcPct val="0"/>
              </a:spcBef>
              <a:spcAft>
                <a:spcPct val="0"/>
              </a:spcAft>
              <a:defRPr sz="3200" b="1">
                <a:solidFill>
                  <a:schemeClr val="bg1"/>
                </a:solidFill>
                <a:latin typeface="Arial" charset="0"/>
              </a:defRPr>
            </a:lvl7pPr>
            <a:lvl8pPr marL="1371600" algn="l" rtl="0" fontAlgn="base">
              <a:spcBef>
                <a:spcPct val="0"/>
              </a:spcBef>
              <a:spcAft>
                <a:spcPct val="0"/>
              </a:spcAft>
              <a:defRPr sz="3200" b="1">
                <a:solidFill>
                  <a:schemeClr val="bg1"/>
                </a:solidFill>
                <a:latin typeface="Arial" charset="0"/>
              </a:defRPr>
            </a:lvl8pPr>
            <a:lvl9pPr marL="1828800" algn="l" rtl="0" fontAlgn="base">
              <a:spcBef>
                <a:spcPct val="0"/>
              </a:spcBef>
              <a:spcAft>
                <a:spcPct val="0"/>
              </a:spcAft>
              <a:defRPr sz="3200" b="1">
                <a:solidFill>
                  <a:schemeClr val="bg1"/>
                </a:solidFill>
                <a:latin typeface="Arial" charset="0"/>
              </a:defRPr>
            </a:lvl9pPr>
          </a:lstStyle>
          <a:p>
            <a:r>
              <a:rPr lang="en-GB" sz="4400" b="0" kern="0" dirty="0">
                <a:solidFill>
                  <a:srgbClr val="0070C0"/>
                </a:solidFill>
                <a:effectLst>
                  <a:outerShdw blurRad="38100" dist="38100" dir="2700000" algn="tl">
                    <a:srgbClr val="000000">
                      <a:alpha val="43137"/>
                    </a:srgbClr>
                  </a:outerShdw>
                </a:effectLst>
              </a:rPr>
              <a:t>Right to data portability</a:t>
            </a:r>
          </a:p>
        </p:txBody>
      </p:sp>
    </p:spTree>
    <p:extLst>
      <p:ext uri="{BB962C8B-B14F-4D97-AF65-F5344CB8AC3E}">
        <p14:creationId xmlns:p14="http://schemas.microsoft.com/office/powerpoint/2010/main" val="355670887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0" y="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altLang="en-US" dirty="0">
                <a:solidFill>
                  <a:schemeClr val="accent1"/>
                </a:solidFill>
                <a:effectLst>
                  <a:outerShdw blurRad="38100" dist="38100" dir="2700000" algn="tl">
                    <a:srgbClr val="000000">
                      <a:alpha val="43137"/>
                    </a:srgbClr>
                  </a:outerShdw>
                </a:effectLst>
              </a:rPr>
              <a:t>GDPR &amp; individual’s rights</a:t>
            </a:r>
          </a:p>
        </p:txBody>
      </p:sp>
      <p:sp>
        <p:nvSpPr>
          <p:cNvPr id="2" name="TextBox 1"/>
          <p:cNvSpPr txBox="1"/>
          <p:nvPr/>
        </p:nvSpPr>
        <p:spPr>
          <a:xfrm>
            <a:off x="0" y="2409462"/>
            <a:ext cx="9144000" cy="1015663"/>
          </a:xfrm>
          <a:prstGeom prst="rect">
            <a:avLst/>
          </a:prstGeom>
          <a:noFill/>
        </p:spPr>
        <p:txBody>
          <a:bodyPr wrap="square" rtlCol="0">
            <a:spAutoFit/>
          </a:bodyPr>
          <a:lstStyle/>
          <a:p>
            <a:pPr marL="0" lvl="1" algn="ctr"/>
            <a:r>
              <a:rPr lang="en-GB" sz="6000" dirty="0">
                <a:solidFill>
                  <a:srgbClr val="FF0000"/>
                </a:solidFill>
                <a:effectLst>
                  <a:outerShdw blurRad="38100" dist="38100" dir="2700000" algn="tl">
                    <a:srgbClr val="000000">
                      <a:alpha val="43137"/>
                    </a:srgbClr>
                  </a:outerShdw>
                </a:effectLst>
                <a:latin typeface="+mn-lt"/>
              </a:rPr>
              <a:t>The right to object</a:t>
            </a:r>
            <a:endParaRPr lang="en-GB" sz="5400" dirty="0">
              <a:solidFill>
                <a:srgbClr val="FF0000"/>
              </a:solidFill>
              <a:latin typeface="+mn-lt"/>
            </a:endParaRPr>
          </a:p>
        </p:txBody>
      </p:sp>
    </p:spTree>
    <p:extLst>
      <p:ext uri="{BB962C8B-B14F-4D97-AF65-F5344CB8AC3E}">
        <p14:creationId xmlns:p14="http://schemas.microsoft.com/office/powerpoint/2010/main" val="354108362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659642"/>
            <a:ext cx="9144000" cy="4524315"/>
          </a:xfrm>
          <a:prstGeom prst="rect">
            <a:avLst/>
          </a:prstGeom>
          <a:noFill/>
        </p:spPr>
        <p:txBody>
          <a:bodyPr wrap="square" rtlCol="0">
            <a:spAutoFit/>
          </a:bodyPr>
          <a:lstStyle/>
          <a:p>
            <a:pPr marL="457200" indent="-457200">
              <a:buFont typeface="Arial" panose="020B0604020202020204" pitchFamily="34" charset="0"/>
              <a:buChar char="•"/>
            </a:pPr>
            <a:r>
              <a:rPr lang="en-GB" sz="3200" dirty="0">
                <a:solidFill>
                  <a:srgbClr val="000000"/>
                </a:solidFill>
                <a:effectLst>
                  <a:outerShdw blurRad="38100" dist="38100" dir="2700000" algn="tl">
                    <a:srgbClr val="000000">
                      <a:alpha val="43137"/>
                    </a:srgbClr>
                  </a:outerShdw>
                </a:effectLst>
                <a:latin typeface="+mn-lt"/>
              </a:rPr>
              <a:t>Individuals can object to direct marketing (including profiling) and processing for statistical purposes. </a:t>
            </a:r>
          </a:p>
          <a:p>
            <a:pPr marL="457200" indent="-457200">
              <a:buFont typeface="Arial" panose="020B0604020202020204" pitchFamily="34" charset="0"/>
              <a:buChar char="•"/>
            </a:pPr>
            <a:r>
              <a:rPr lang="en-GB" sz="3200" dirty="0">
                <a:solidFill>
                  <a:srgbClr val="000000"/>
                </a:solidFill>
                <a:effectLst>
                  <a:outerShdw blurRad="38100" dist="38100" dir="2700000" algn="tl">
                    <a:srgbClr val="000000">
                      <a:alpha val="43137"/>
                    </a:srgbClr>
                  </a:outerShdw>
                </a:effectLst>
                <a:latin typeface="+mn-lt"/>
              </a:rPr>
              <a:t>Their right to object must be brought to their attention “at the first point of communication” e.g. via privacy notice</a:t>
            </a:r>
          </a:p>
          <a:p>
            <a:pPr marL="457200" indent="-457200">
              <a:buFont typeface="Arial" panose="020B0604020202020204" pitchFamily="34" charset="0"/>
              <a:buChar char="•"/>
            </a:pPr>
            <a:r>
              <a:rPr lang="en-GB" sz="3200" dirty="0">
                <a:solidFill>
                  <a:srgbClr val="000000"/>
                </a:solidFill>
                <a:effectLst>
                  <a:outerShdw blurRad="38100" dist="38100" dir="2700000" algn="tl">
                    <a:srgbClr val="000000">
                      <a:alpha val="43137"/>
                    </a:srgbClr>
                  </a:outerShdw>
                </a:effectLst>
                <a:latin typeface="+mn-lt"/>
              </a:rPr>
              <a:t>“explicitly brought to the attention of the data subject and shall be presented clearly and separately from any other information”</a:t>
            </a:r>
          </a:p>
        </p:txBody>
      </p:sp>
      <p:sp>
        <p:nvSpPr>
          <p:cNvPr id="8" name="Rectangle 2"/>
          <p:cNvSpPr txBox="1">
            <a:spLocks noChangeArrowheads="1"/>
          </p:cNvSpPr>
          <p:nvPr/>
        </p:nvSpPr>
        <p:spPr>
          <a:xfrm>
            <a:off x="0" y="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altLang="en-US" dirty="0">
                <a:solidFill>
                  <a:schemeClr val="accent1"/>
                </a:solidFill>
                <a:effectLst>
                  <a:outerShdw blurRad="38100" dist="38100" dir="2700000" algn="tl">
                    <a:srgbClr val="000000">
                      <a:alpha val="43137"/>
                    </a:srgbClr>
                  </a:outerShdw>
                </a:effectLst>
              </a:rPr>
              <a:t>GDPR &amp; individual’s rights</a:t>
            </a:r>
          </a:p>
        </p:txBody>
      </p:sp>
      <p:sp>
        <p:nvSpPr>
          <p:cNvPr id="4" name="TextBox 3"/>
          <p:cNvSpPr txBox="1"/>
          <p:nvPr/>
        </p:nvSpPr>
        <p:spPr>
          <a:xfrm>
            <a:off x="0" y="1028700"/>
            <a:ext cx="4023730" cy="1261884"/>
          </a:xfrm>
          <a:prstGeom prst="rect">
            <a:avLst/>
          </a:prstGeom>
          <a:noFill/>
        </p:spPr>
        <p:txBody>
          <a:bodyPr wrap="none" rtlCol="0">
            <a:spAutoFit/>
          </a:bodyPr>
          <a:lstStyle/>
          <a:p>
            <a:pPr marL="0" lvl="1"/>
            <a:r>
              <a:rPr lang="en-GB" sz="4000" dirty="0">
                <a:solidFill>
                  <a:srgbClr val="FF0000"/>
                </a:solidFill>
                <a:effectLst>
                  <a:outerShdw blurRad="38100" dist="38100" dir="2700000" algn="tl">
                    <a:srgbClr val="000000">
                      <a:alpha val="43137"/>
                    </a:srgbClr>
                  </a:outerShdw>
                </a:effectLst>
                <a:latin typeface="+mn-lt"/>
              </a:rPr>
              <a:t>The right to object</a:t>
            </a:r>
          </a:p>
          <a:p>
            <a:pPr marL="0" lvl="1"/>
            <a:endParaRPr lang="en-GB" sz="3600" dirty="0">
              <a:solidFill>
                <a:srgbClr val="FF0000"/>
              </a:solidFill>
              <a:latin typeface="+mn-lt"/>
            </a:endParaRPr>
          </a:p>
        </p:txBody>
      </p:sp>
    </p:spTree>
    <p:extLst>
      <p:ext uri="{BB962C8B-B14F-4D97-AF65-F5344CB8AC3E}">
        <p14:creationId xmlns:p14="http://schemas.microsoft.com/office/powerpoint/2010/main" val="210877820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773942"/>
            <a:ext cx="9144000" cy="2739211"/>
          </a:xfrm>
          <a:prstGeom prst="rect">
            <a:avLst/>
          </a:prstGeom>
          <a:noFill/>
        </p:spPr>
        <p:txBody>
          <a:bodyPr wrap="square" rtlCol="0">
            <a:spAutoFit/>
          </a:bodyPr>
          <a:lstStyle/>
          <a:p>
            <a:pPr marL="457200" indent="-457200">
              <a:buFont typeface="Arial" panose="020B0604020202020204" pitchFamily="34" charset="0"/>
              <a:buChar char="•"/>
            </a:pPr>
            <a:r>
              <a:rPr lang="en-GB" sz="3200" dirty="0">
                <a:solidFill>
                  <a:srgbClr val="000000"/>
                </a:solidFill>
                <a:effectLst>
                  <a:outerShdw blurRad="38100" dist="38100" dir="2700000" algn="tl">
                    <a:srgbClr val="000000">
                      <a:alpha val="43137"/>
                    </a:srgbClr>
                  </a:outerShdw>
                </a:effectLst>
                <a:latin typeface="+mn-lt"/>
              </a:rPr>
              <a:t>Objection must be on “grounds relating to his or her particular situation”</a:t>
            </a:r>
          </a:p>
          <a:p>
            <a:pPr marL="457200" indent="-457200">
              <a:buFont typeface="Arial" panose="020B0604020202020204" pitchFamily="34" charset="0"/>
              <a:buChar char="•"/>
            </a:pPr>
            <a:endParaRPr lang="en-GB" sz="1200" dirty="0">
              <a:solidFill>
                <a:srgbClr val="000000"/>
              </a:solidFill>
              <a:effectLst>
                <a:outerShdw blurRad="38100" dist="38100" dir="2700000" algn="tl">
                  <a:srgbClr val="000000">
                    <a:alpha val="43137"/>
                  </a:srgbClr>
                </a:outerShdw>
              </a:effectLst>
              <a:latin typeface="+mn-lt"/>
            </a:endParaRPr>
          </a:p>
          <a:p>
            <a:pPr marL="457200" indent="-457200">
              <a:buFont typeface="Arial" panose="020B0604020202020204" pitchFamily="34" charset="0"/>
              <a:buChar char="•"/>
            </a:pPr>
            <a:r>
              <a:rPr lang="en-GB" sz="3200" dirty="0">
                <a:solidFill>
                  <a:srgbClr val="000000"/>
                </a:solidFill>
                <a:effectLst>
                  <a:outerShdw blurRad="38100" dist="38100" dir="2700000" algn="tl">
                    <a:srgbClr val="000000">
                      <a:alpha val="43137"/>
                    </a:srgbClr>
                  </a:outerShdw>
                </a:effectLst>
                <a:latin typeface="+mn-lt"/>
              </a:rPr>
              <a:t>Processing  of data must stop unless compelling legitimate grounds for it, which override the interests, rights and freedoms of the individual</a:t>
            </a:r>
          </a:p>
        </p:txBody>
      </p:sp>
      <p:sp>
        <p:nvSpPr>
          <p:cNvPr id="8" name="Rectangle 2"/>
          <p:cNvSpPr txBox="1">
            <a:spLocks noChangeArrowheads="1"/>
          </p:cNvSpPr>
          <p:nvPr/>
        </p:nvSpPr>
        <p:spPr>
          <a:xfrm>
            <a:off x="0" y="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altLang="en-US" dirty="0">
                <a:solidFill>
                  <a:schemeClr val="accent1"/>
                </a:solidFill>
                <a:effectLst>
                  <a:outerShdw blurRad="38100" dist="38100" dir="2700000" algn="tl">
                    <a:srgbClr val="000000">
                      <a:alpha val="43137"/>
                    </a:srgbClr>
                  </a:outerShdw>
                </a:effectLst>
              </a:rPr>
              <a:t>GDPR &amp; individual’s rights</a:t>
            </a:r>
          </a:p>
        </p:txBody>
      </p:sp>
      <p:sp>
        <p:nvSpPr>
          <p:cNvPr id="4" name="TextBox 3"/>
          <p:cNvSpPr txBox="1"/>
          <p:nvPr/>
        </p:nvSpPr>
        <p:spPr>
          <a:xfrm>
            <a:off x="0" y="1028700"/>
            <a:ext cx="4023730" cy="1261884"/>
          </a:xfrm>
          <a:prstGeom prst="rect">
            <a:avLst/>
          </a:prstGeom>
          <a:noFill/>
        </p:spPr>
        <p:txBody>
          <a:bodyPr wrap="none" rtlCol="0">
            <a:spAutoFit/>
          </a:bodyPr>
          <a:lstStyle/>
          <a:p>
            <a:pPr marL="0" lvl="1"/>
            <a:r>
              <a:rPr lang="en-GB" sz="4000" dirty="0">
                <a:solidFill>
                  <a:srgbClr val="FF0000"/>
                </a:solidFill>
                <a:effectLst>
                  <a:outerShdw blurRad="38100" dist="38100" dir="2700000" algn="tl">
                    <a:srgbClr val="000000">
                      <a:alpha val="43137"/>
                    </a:srgbClr>
                  </a:outerShdw>
                </a:effectLst>
                <a:latin typeface="+mn-lt"/>
              </a:rPr>
              <a:t>The right to object</a:t>
            </a:r>
          </a:p>
          <a:p>
            <a:pPr marL="0" lvl="1"/>
            <a:endParaRPr lang="en-GB" sz="3600" dirty="0">
              <a:solidFill>
                <a:srgbClr val="FF0000"/>
              </a:solidFill>
              <a:latin typeface="+mn-lt"/>
            </a:endParaRPr>
          </a:p>
        </p:txBody>
      </p:sp>
    </p:spTree>
    <p:extLst>
      <p:ext uri="{BB962C8B-B14F-4D97-AF65-F5344CB8AC3E}">
        <p14:creationId xmlns:p14="http://schemas.microsoft.com/office/powerpoint/2010/main" val="142965647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773942"/>
            <a:ext cx="9144000" cy="3754874"/>
          </a:xfrm>
          <a:prstGeom prst="rect">
            <a:avLst/>
          </a:prstGeom>
          <a:noFill/>
        </p:spPr>
        <p:txBody>
          <a:bodyPr wrap="square" rtlCol="0">
            <a:spAutoFit/>
          </a:bodyPr>
          <a:lstStyle/>
          <a:p>
            <a:pPr marL="457200" indent="-457200">
              <a:buFont typeface="Arial" panose="020B0604020202020204" pitchFamily="34" charset="0"/>
              <a:buChar char="•"/>
            </a:pPr>
            <a:r>
              <a:rPr lang="en-GB" sz="3200" dirty="0">
                <a:solidFill>
                  <a:srgbClr val="000000"/>
                </a:solidFill>
                <a:effectLst>
                  <a:outerShdw blurRad="38100" dist="38100" dir="2700000" algn="tl">
                    <a:srgbClr val="000000">
                      <a:alpha val="43137"/>
                    </a:srgbClr>
                  </a:outerShdw>
                </a:effectLst>
                <a:latin typeface="+mn-lt"/>
              </a:rPr>
              <a:t>Processing personal data for direct marketing purposes must stop as soon as objection received - no exemptions or grounds to refuse</a:t>
            </a:r>
          </a:p>
          <a:p>
            <a:pPr marL="457200" indent="-457200">
              <a:buFont typeface="Arial" panose="020B0604020202020204" pitchFamily="34" charset="0"/>
              <a:buChar char="•"/>
            </a:pPr>
            <a:endParaRPr lang="en-GB" sz="1400" dirty="0">
              <a:solidFill>
                <a:srgbClr val="000000"/>
              </a:solidFill>
              <a:effectLst>
                <a:outerShdw blurRad="38100" dist="38100" dir="2700000" algn="tl">
                  <a:srgbClr val="000000">
                    <a:alpha val="43137"/>
                  </a:srgbClr>
                </a:outerShdw>
              </a:effectLst>
              <a:latin typeface="+mn-lt"/>
            </a:endParaRPr>
          </a:p>
          <a:p>
            <a:pPr marL="457200" indent="-457200">
              <a:buFont typeface="Arial" panose="020B0604020202020204" pitchFamily="34" charset="0"/>
              <a:buChar char="•"/>
            </a:pPr>
            <a:r>
              <a:rPr lang="en-GB" sz="3200" dirty="0">
                <a:solidFill>
                  <a:srgbClr val="000000"/>
                </a:solidFill>
                <a:effectLst>
                  <a:outerShdw blurRad="38100" dist="38100" dir="2700000" algn="tl">
                    <a:srgbClr val="000000">
                      <a:alpha val="43137"/>
                    </a:srgbClr>
                  </a:outerShdw>
                </a:effectLst>
                <a:latin typeface="+mn-lt"/>
              </a:rPr>
              <a:t>Objections to processing for direct marketing must be dealt with at any time and free of charge</a:t>
            </a:r>
          </a:p>
          <a:p>
            <a:pPr marL="457200" indent="-457200">
              <a:buFont typeface="Arial" panose="020B0604020202020204" pitchFamily="34" charset="0"/>
              <a:buChar char="•"/>
            </a:pPr>
            <a:endParaRPr lang="en-GB" sz="1600" dirty="0">
              <a:solidFill>
                <a:srgbClr val="000000"/>
              </a:solidFill>
              <a:effectLst>
                <a:outerShdw blurRad="38100" dist="38100" dir="2700000" algn="tl">
                  <a:srgbClr val="000000">
                    <a:alpha val="43137"/>
                  </a:srgbClr>
                </a:outerShdw>
              </a:effectLst>
              <a:latin typeface="+mn-lt"/>
            </a:endParaRPr>
          </a:p>
          <a:p>
            <a:pPr marL="457200" indent="-457200">
              <a:buFont typeface="Arial" panose="020B0604020202020204" pitchFamily="34" charset="0"/>
              <a:buChar char="•"/>
            </a:pPr>
            <a:r>
              <a:rPr lang="en-GB" sz="3200" dirty="0">
                <a:solidFill>
                  <a:srgbClr val="000000"/>
                </a:solidFill>
                <a:effectLst>
                  <a:outerShdw blurRad="38100" dist="38100" dir="2700000" algn="tl">
                    <a:srgbClr val="000000">
                      <a:alpha val="43137"/>
                    </a:srgbClr>
                  </a:outerShdw>
                </a:effectLst>
                <a:latin typeface="+mn-lt"/>
              </a:rPr>
              <a:t>Similar to existing DPA</a:t>
            </a:r>
          </a:p>
          <a:p>
            <a:pPr marL="457200" indent="-457200">
              <a:buFont typeface="Arial" panose="020B0604020202020204" pitchFamily="34" charset="0"/>
              <a:buChar char="•"/>
            </a:pPr>
            <a:endParaRPr lang="en-GB" sz="1200" dirty="0">
              <a:solidFill>
                <a:srgbClr val="000000"/>
              </a:solidFill>
              <a:effectLst>
                <a:outerShdw blurRad="38100" dist="38100" dir="2700000" algn="tl">
                  <a:srgbClr val="000000">
                    <a:alpha val="43137"/>
                  </a:srgbClr>
                </a:outerShdw>
              </a:effectLst>
              <a:latin typeface="+mn-lt"/>
            </a:endParaRPr>
          </a:p>
        </p:txBody>
      </p:sp>
      <p:sp>
        <p:nvSpPr>
          <p:cNvPr id="8" name="Rectangle 2"/>
          <p:cNvSpPr txBox="1">
            <a:spLocks noChangeArrowheads="1"/>
          </p:cNvSpPr>
          <p:nvPr/>
        </p:nvSpPr>
        <p:spPr>
          <a:xfrm>
            <a:off x="0" y="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altLang="en-US" dirty="0">
                <a:solidFill>
                  <a:schemeClr val="accent1"/>
                </a:solidFill>
                <a:effectLst>
                  <a:outerShdw blurRad="38100" dist="38100" dir="2700000" algn="tl">
                    <a:srgbClr val="000000">
                      <a:alpha val="43137"/>
                    </a:srgbClr>
                  </a:outerShdw>
                </a:effectLst>
              </a:rPr>
              <a:t>GDPR &amp; individual’s rights</a:t>
            </a:r>
          </a:p>
        </p:txBody>
      </p:sp>
      <p:sp>
        <p:nvSpPr>
          <p:cNvPr id="4" name="TextBox 3"/>
          <p:cNvSpPr txBox="1"/>
          <p:nvPr/>
        </p:nvSpPr>
        <p:spPr>
          <a:xfrm>
            <a:off x="0" y="1028700"/>
            <a:ext cx="4023730" cy="1261884"/>
          </a:xfrm>
          <a:prstGeom prst="rect">
            <a:avLst/>
          </a:prstGeom>
          <a:noFill/>
        </p:spPr>
        <p:txBody>
          <a:bodyPr wrap="none" rtlCol="0">
            <a:spAutoFit/>
          </a:bodyPr>
          <a:lstStyle/>
          <a:p>
            <a:pPr marL="0" lvl="1"/>
            <a:r>
              <a:rPr lang="en-GB" sz="4000" dirty="0">
                <a:solidFill>
                  <a:srgbClr val="FF0000"/>
                </a:solidFill>
                <a:effectLst>
                  <a:outerShdw blurRad="38100" dist="38100" dir="2700000" algn="tl">
                    <a:srgbClr val="000000">
                      <a:alpha val="43137"/>
                    </a:srgbClr>
                  </a:outerShdw>
                </a:effectLst>
                <a:latin typeface="+mn-lt"/>
              </a:rPr>
              <a:t>The right to object</a:t>
            </a:r>
          </a:p>
          <a:p>
            <a:pPr marL="0" lvl="1"/>
            <a:endParaRPr lang="en-GB" sz="3600" dirty="0">
              <a:solidFill>
                <a:srgbClr val="FF0000"/>
              </a:solidFill>
              <a:latin typeface="+mn-lt"/>
            </a:endParaRPr>
          </a:p>
        </p:txBody>
      </p:sp>
    </p:spTree>
    <p:extLst>
      <p:ext uri="{BB962C8B-B14F-4D97-AF65-F5344CB8AC3E}">
        <p14:creationId xmlns:p14="http://schemas.microsoft.com/office/powerpoint/2010/main" val="179003871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 y="2281773"/>
            <a:ext cx="9144000" cy="2800767"/>
          </a:xfrm>
          <a:prstGeom prst="rect">
            <a:avLst/>
          </a:prstGeom>
          <a:noFill/>
        </p:spPr>
        <p:txBody>
          <a:bodyPr wrap="square" rtlCol="0">
            <a:spAutoFit/>
          </a:bodyPr>
          <a:lstStyle/>
          <a:p>
            <a:r>
              <a:rPr lang="en-GB" sz="3200" dirty="0">
                <a:solidFill>
                  <a:srgbClr val="000000"/>
                </a:solidFill>
                <a:effectLst>
                  <a:outerShdw blurRad="38100" dist="38100" dir="2700000" algn="tl">
                    <a:srgbClr val="000000">
                      <a:alpha val="43137"/>
                    </a:srgbClr>
                  </a:outerShdw>
                </a:effectLst>
                <a:latin typeface="+mn-lt"/>
              </a:rPr>
              <a:t>Individuals have the right not to be subject to a decision when:</a:t>
            </a:r>
          </a:p>
          <a:p>
            <a:endParaRPr lang="en-GB" sz="1200" dirty="0">
              <a:solidFill>
                <a:srgbClr val="000000"/>
              </a:solidFill>
              <a:effectLst>
                <a:outerShdw blurRad="38100" dist="38100" dir="2700000" algn="tl">
                  <a:srgbClr val="000000">
                    <a:alpha val="43137"/>
                  </a:srgbClr>
                </a:outerShdw>
              </a:effectLst>
              <a:latin typeface="+mn-lt"/>
            </a:endParaRPr>
          </a:p>
          <a:p>
            <a:pPr marL="457200" indent="-457200">
              <a:buFont typeface="Arial" panose="020B0604020202020204" pitchFamily="34" charset="0"/>
              <a:buChar char="•"/>
            </a:pPr>
            <a:r>
              <a:rPr lang="en-GB" sz="3200" dirty="0">
                <a:solidFill>
                  <a:srgbClr val="000000"/>
                </a:solidFill>
                <a:effectLst>
                  <a:outerShdw blurRad="38100" dist="38100" dir="2700000" algn="tl">
                    <a:srgbClr val="000000">
                      <a:alpha val="43137"/>
                    </a:srgbClr>
                  </a:outerShdw>
                </a:effectLst>
                <a:latin typeface="+mn-lt"/>
              </a:rPr>
              <a:t>it is based on automated processing; and</a:t>
            </a:r>
          </a:p>
          <a:p>
            <a:pPr marL="457200" indent="-457200">
              <a:buFont typeface="Arial" panose="020B0604020202020204" pitchFamily="34" charset="0"/>
              <a:buChar char="•"/>
            </a:pPr>
            <a:r>
              <a:rPr lang="en-GB" sz="3200" dirty="0">
                <a:solidFill>
                  <a:srgbClr val="000000"/>
                </a:solidFill>
                <a:effectLst>
                  <a:outerShdw blurRad="38100" dist="38100" dir="2700000" algn="tl">
                    <a:srgbClr val="000000">
                      <a:alpha val="43137"/>
                    </a:srgbClr>
                  </a:outerShdw>
                </a:effectLst>
                <a:latin typeface="+mn-lt"/>
              </a:rPr>
              <a:t>it produces a legal effect or a similarly significant effect on the individual</a:t>
            </a:r>
          </a:p>
        </p:txBody>
      </p:sp>
      <p:sp>
        <p:nvSpPr>
          <p:cNvPr id="8" name="Rectangle 2"/>
          <p:cNvSpPr txBox="1">
            <a:spLocks noChangeArrowheads="1"/>
          </p:cNvSpPr>
          <p:nvPr/>
        </p:nvSpPr>
        <p:spPr>
          <a:xfrm>
            <a:off x="0" y="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altLang="en-US" dirty="0">
                <a:solidFill>
                  <a:schemeClr val="accent1"/>
                </a:solidFill>
                <a:effectLst>
                  <a:outerShdw blurRad="38100" dist="38100" dir="2700000" algn="tl">
                    <a:srgbClr val="000000">
                      <a:alpha val="43137"/>
                    </a:srgbClr>
                  </a:outerShdw>
                </a:effectLst>
              </a:rPr>
              <a:t>GDPR &amp; individual’s rights</a:t>
            </a:r>
          </a:p>
        </p:txBody>
      </p:sp>
      <p:sp>
        <p:nvSpPr>
          <p:cNvPr id="4" name="TextBox 3"/>
          <p:cNvSpPr txBox="1"/>
          <p:nvPr/>
        </p:nvSpPr>
        <p:spPr>
          <a:xfrm>
            <a:off x="0" y="1308100"/>
            <a:ext cx="9144000" cy="1138773"/>
          </a:xfrm>
          <a:prstGeom prst="rect">
            <a:avLst/>
          </a:prstGeom>
          <a:noFill/>
        </p:spPr>
        <p:txBody>
          <a:bodyPr wrap="square" rtlCol="0">
            <a:spAutoFit/>
          </a:bodyPr>
          <a:lstStyle/>
          <a:p>
            <a:pPr marL="0" lvl="1"/>
            <a:r>
              <a:rPr lang="en-GB" sz="3600" dirty="0">
                <a:solidFill>
                  <a:srgbClr val="FF0000"/>
                </a:solidFill>
                <a:effectLst>
                  <a:outerShdw blurRad="38100" dist="38100" dir="2700000" algn="tl">
                    <a:srgbClr val="000000">
                      <a:alpha val="43137"/>
                    </a:srgbClr>
                  </a:outerShdw>
                </a:effectLst>
              </a:rPr>
              <a:t>Automated decision making and profiling</a:t>
            </a:r>
          </a:p>
          <a:p>
            <a:pPr marL="0" lvl="1"/>
            <a:endParaRPr lang="en-GB" sz="3200" dirty="0">
              <a:solidFill>
                <a:srgbClr val="FF0000"/>
              </a:solidFill>
            </a:endParaRPr>
          </a:p>
        </p:txBody>
      </p:sp>
    </p:spTree>
    <p:extLst>
      <p:ext uri="{BB962C8B-B14F-4D97-AF65-F5344CB8AC3E}">
        <p14:creationId xmlns:p14="http://schemas.microsoft.com/office/powerpoint/2010/main" val="833717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52994" y="231338"/>
            <a:ext cx="3038011" cy="6247864"/>
          </a:xfrm>
          <a:prstGeom prst="rect">
            <a:avLst/>
          </a:prstGeom>
          <a:noFill/>
        </p:spPr>
        <p:txBody>
          <a:bodyPr wrap="none" rtlCol="0">
            <a:spAutoFit/>
          </a:bodyPr>
          <a:lstStyle/>
          <a:p>
            <a:r>
              <a:rPr lang="en-GB" sz="40000" dirty="0">
                <a:solidFill>
                  <a:schemeClr val="accent5">
                    <a:lumMod val="20000"/>
                    <a:lumOff val="80000"/>
                  </a:schemeClr>
                </a:solidFill>
              </a:rPr>
              <a:t>?</a:t>
            </a:r>
          </a:p>
        </p:txBody>
      </p:sp>
      <p:sp>
        <p:nvSpPr>
          <p:cNvPr id="6" name="TextBox 5"/>
          <p:cNvSpPr txBox="1"/>
          <p:nvPr/>
        </p:nvSpPr>
        <p:spPr>
          <a:xfrm>
            <a:off x="0" y="1524000"/>
            <a:ext cx="9055100" cy="3662541"/>
          </a:xfrm>
          <a:prstGeom prst="rect">
            <a:avLst/>
          </a:prstGeom>
          <a:noFill/>
        </p:spPr>
        <p:txBody>
          <a:bodyPr wrap="square" rtlCol="0">
            <a:spAutoFit/>
          </a:bodyPr>
          <a:lstStyle/>
          <a:p>
            <a:pPr marL="457200" indent="-457200">
              <a:buFont typeface="Arial" panose="020B0604020202020204" pitchFamily="34" charset="0"/>
              <a:buChar char="•"/>
            </a:pPr>
            <a:r>
              <a:rPr lang="en-GB" sz="3200" dirty="0">
                <a:effectLst>
                  <a:outerShdw blurRad="38100" dist="38100" dir="2700000" algn="tl">
                    <a:srgbClr val="000000">
                      <a:alpha val="43137"/>
                    </a:srgbClr>
                  </a:outerShdw>
                </a:effectLst>
                <a:latin typeface="+mn-lt"/>
              </a:rPr>
              <a:t>Unifies data regulations within the EU -  creates a single regulatory framework across EU for DP</a:t>
            </a:r>
          </a:p>
          <a:p>
            <a:pPr marL="457200" indent="-457200">
              <a:buFont typeface="Arial" panose="020B0604020202020204" pitchFamily="34" charset="0"/>
              <a:buChar char="•"/>
            </a:pPr>
            <a:endParaRPr lang="en-GB" sz="1600" dirty="0">
              <a:effectLst>
                <a:outerShdw blurRad="38100" dist="38100" dir="2700000" algn="tl">
                  <a:srgbClr val="000000">
                    <a:alpha val="43137"/>
                  </a:srgbClr>
                </a:outerShdw>
              </a:effectLst>
              <a:latin typeface="+mn-lt"/>
            </a:endParaRPr>
          </a:p>
          <a:p>
            <a:pPr marL="457200" indent="-457200">
              <a:buFont typeface="Arial" panose="020B0604020202020204" pitchFamily="34" charset="0"/>
              <a:buChar char="•"/>
            </a:pPr>
            <a:r>
              <a:rPr lang="en-GB" sz="3200" dirty="0">
                <a:effectLst>
                  <a:outerShdw blurRad="38100" dist="38100" dir="2700000" algn="tl">
                    <a:srgbClr val="000000">
                      <a:alpha val="43137"/>
                    </a:srgbClr>
                  </a:outerShdw>
                </a:effectLst>
                <a:latin typeface="+mn-lt"/>
              </a:rPr>
              <a:t>Gives you and me greater control over our personal information</a:t>
            </a:r>
          </a:p>
          <a:p>
            <a:pPr marL="457200" indent="-457200">
              <a:buFont typeface="Arial" panose="020B0604020202020204" pitchFamily="34" charset="0"/>
              <a:buChar char="•"/>
            </a:pPr>
            <a:endParaRPr lang="en-GB" sz="1600" dirty="0">
              <a:effectLst>
                <a:outerShdw blurRad="38100" dist="38100" dir="2700000" algn="tl">
                  <a:srgbClr val="000000">
                    <a:alpha val="43137"/>
                  </a:srgbClr>
                </a:outerShdw>
              </a:effectLst>
              <a:latin typeface="+mn-lt"/>
            </a:endParaRPr>
          </a:p>
          <a:p>
            <a:pPr marL="457200" indent="-457200">
              <a:buFont typeface="Arial" panose="020B0604020202020204" pitchFamily="34" charset="0"/>
              <a:buChar char="•"/>
            </a:pPr>
            <a:r>
              <a:rPr lang="en-GB" sz="3200" dirty="0">
                <a:effectLst>
                  <a:outerShdw blurRad="38100" dist="38100" dir="2700000" algn="tl">
                    <a:srgbClr val="000000">
                      <a:alpha val="43137"/>
                    </a:srgbClr>
                  </a:outerShdw>
                </a:effectLst>
                <a:latin typeface="+mn-lt"/>
              </a:rPr>
              <a:t>Protects the rights and interests of the individual – quantity and use of data</a:t>
            </a:r>
          </a:p>
        </p:txBody>
      </p:sp>
      <p:sp>
        <p:nvSpPr>
          <p:cNvPr id="4" name="Rectangle 2"/>
          <p:cNvSpPr txBox="1">
            <a:spLocks noChangeArrowheads="1"/>
          </p:cNvSpPr>
          <p:nvPr/>
        </p:nvSpPr>
        <p:spPr>
          <a:xfrm>
            <a:off x="0" y="15240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altLang="en-US" dirty="0">
                <a:solidFill>
                  <a:schemeClr val="accent1"/>
                </a:solidFill>
                <a:effectLst>
                  <a:outerShdw blurRad="38100" dist="38100" dir="2700000" algn="tl">
                    <a:srgbClr val="000000">
                      <a:alpha val="43137"/>
                    </a:srgbClr>
                  </a:outerShdw>
                </a:effectLst>
              </a:rPr>
              <a:t>GDPR – </a:t>
            </a:r>
            <a:r>
              <a:rPr lang="en-GB" altLang="en-US" dirty="0">
                <a:solidFill>
                  <a:srgbClr val="FF0000"/>
                </a:solidFill>
                <a:effectLst>
                  <a:outerShdw blurRad="38100" dist="38100" dir="2700000" algn="tl">
                    <a:srgbClr val="000000">
                      <a:alpha val="43137"/>
                    </a:srgbClr>
                  </a:outerShdw>
                </a:effectLst>
              </a:rPr>
              <a:t>Why?!</a:t>
            </a:r>
          </a:p>
        </p:txBody>
      </p:sp>
    </p:spTree>
    <p:extLst>
      <p:ext uri="{BB962C8B-B14F-4D97-AF65-F5344CB8AC3E}">
        <p14:creationId xmlns:p14="http://schemas.microsoft.com/office/powerpoint/2010/main" val="174737536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924059"/>
            <a:ext cx="9144000" cy="3785652"/>
          </a:xfrm>
          <a:prstGeom prst="rect">
            <a:avLst/>
          </a:prstGeom>
          <a:noFill/>
        </p:spPr>
        <p:txBody>
          <a:bodyPr wrap="square" rtlCol="0">
            <a:spAutoFit/>
          </a:bodyPr>
          <a:lstStyle/>
          <a:p>
            <a:r>
              <a:rPr lang="en-GB" sz="3200" dirty="0">
                <a:solidFill>
                  <a:srgbClr val="000000"/>
                </a:solidFill>
                <a:effectLst>
                  <a:outerShdw blurRad="38100" dist="38100" dir="2700000" algn="tl">
                    <a:srgbClr val="000000">
                      <a:alpha val="43137"/>
                    </a:srgbClr>
                  </a:outerShdw>
                </a:effectLst>
                <a:latin typeface="+mn-lt"/>
              </a:rPr>
              <a:t>The right does not apply if the decision:</a:t>
            </a:r>
          </a:p>
          <a:p>
            <a:pPr marL="285750" indent="-285750">
              <a:buFont typeface="Arial" panose="020B0604020202020204" pitchFamily="34" charset="0"/>
              <a:buChar char="•"/>
            </a:pPr>
            <a:endParaRPr lang="en-GB" sz="1200" dirty="0">
              <a:solidFill>
                <a:srgbClr val="000000"/>
              </a:solidFill>
              <a:effectLst>
                <a:outerShdw blurRad="38100" dist="38100" dir="2700000" algn="tl">
                  <a:srgbClr val="000000">
                    <a:alpha val="43137"/>
                  </a:srgbClr>
                </a:outerShdw>
              </a:effectLst>
              <a:latin typeface="+mn-lt"/>
            </a:endParaRPr>
          </a:p>
          <a:p>
            <a:pPr marL="457200" indent="-457200">
              <a:buFont typeface="Arial" panose="020B0604020202020204" pitchFamily="34" charset="0"/>
              <a:buChar char="•"/>
            </a:pPr>
            <a:r>
              <a:rPr lang="en-GB" sz="3200" dirty="0">
                <a:solidFill>
                  <a:srgbClr val="000000"/>
                </a:solidFill>
                <a:effectLst>
                  <a:outerShdw blurRad="38100" dist="38100" dir="2700000" algn="tl">
                    <a:srgbClr val="000000">
                      <a:alpha val="43137"/>
                    </a:srgbClr>
                  </a:outerShdw>
                </a:effectLst>
                <a:latin typeface="+mn-lt"/>
              </a:rPr>
              <a:t>is necessary for entering into or performance of a contract between the organisation and the individual;</a:t>
            </a:r>
          </a:p>
          <a:p>
            <a:pPr marL="457200" indent="-457200">
              <a:buFont typeface="Arial" panose="020B0604020202020204" pitchFamily="34" charset="0"/>
              <a:buChar char="•"/>
            </a:pPr>
            <a:r>
              <a:rPr lang="en-GB" sz="3200" dirty="0">
                <a:solidFill>
                  <a:srgbClr val="000000"/>
                </a:solidFill>
                <a:effectLst>
                  <a:outerShdw blurRad="38100" dist="38100" dir="2700000" algn="tl">
                    <a:srgbClr val="000000">
                      <a:alpha val="43137"/>
                    </a:srgbClr>
                  </a:outerShdw>
                </a:effectLst>
                <a:latin typeface="+mn-lt"/>
              </a:rPr>
              <a:t>is authorised by law (e.g. for the purposes of fraud or tax evasion prevention); or</a:t>
            </a:r>
          </a:p>
          <a:p>
            <a:pPr marL="457200" indent="-457200">
              <a:buFont typeface="Arial" panose="020B0604020202020204" pitchFamily="34" charset="0"/>
              <a:buChar char="•"/>
            </a:pPr>
            <a:r>
              <a:rPr lang="en-GB" sz="3200" dirty="0">
                <a:solidFill>
                  <a:srgbClr val="000000"/>
                </a:solidFill>
                <a:effectLst>
                  <a:outerShdw blurRad="38100" dist="38100" dir="2700000" algn="tl">
                    <a:srgbClr val="000000">
                      <a:alpha val="43137"/>
                    </a:srgbClr>
                  </a:outerShdw>
                </a:effectLst>
                <a:latin typeface="+mn-lt"/>
              </a:rPr>
              <a:t>based on explicit consent</a:t>
            </a:r>
          </a:p>
        </p:txBody>
      </p:sp>
      <p:sp>
        <p:nvSpPr>
          <p:cNvPr id="8" name="Rectangle 2"/>
          <p:cNvSpPr txBox="1">
            <a:spLocks noChangeArrowheads="1"/>
          </p:cNvSpPr>
          <p:nvPr/>
        </p:nvSpPr>
        <p:spPr>
          <a:xfrm>
            <a:off x="0" y="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altLang="en-US" dirty="0">
                <a:solidFill>
                  <a:schemeClr val="accent1"/>
                </a:solidFill>
                <a:effectLst>
                  <a:outerShdw blurRad="38100" dist="38100" dir="2700000" algn="tl">
                    <a:srgbClr val="000000">
                      <a:alpha val="43137"/>
                    </a:srgbClr>
                  </a:outerShdw>
                </a:effectLst>
              </a:rPr>
              <a:t>GDPR &amp; individual’s rights</a:t>
            </a:r>
          </a:p>
        </p:txBody>
      </p:sp>
      <p:sp>
        <p:nvSpPr>
          <p:cNvPr id="4" name="TextBox 3"/>
          <p:cNvSpPr txBox="1"/>
          <p:nvPr/>
        </p:nvSpPr>
        <p:spPr>
          <a:xfrm>
            <a:off x="0" y="1308100"/>
            <a:ext cx="9144000" cy="1138773"/>
          </a:xfrm>
          <a:prstGeom prst="rect">
            <a:avLst/>
          </a:prstGeom>
          <a:noFill/>
        </p:spPr>
        <p:txBody>
          <a:bodyPr wrap="square" rtlCol="0">
            <a:spAutoFit/>
          </a:bodyPr>
          <a:lstStyle/>
          <a:p>
            <a:pPr marL="0" lvl="1"/>
            <a:r>
              <a:rPr lang="en-GB" sz="3600" dirty="0">
                <a:solidFill>
                  <a:srgbClr val="FF0000"/>
                </a:solidFill>
                <a:effectLst>
                  <a:outerShdw blurRad="38100" dist="38100" dir="2700000" algn="tl">
                    <a:srgbClr val="000000">
                      <a:alpha val="43137"/>
                    </a:srgbClr>
                  </a:outerShdw>
                </a:effectLst>
              </a:rPr>
              <a:t>Automated decision making and profiling</a:t>
            </a:r>
          </a:p>
          <a:p>
            <a:pPr marL="0" lvl="1"/>
            <a:endParaRPr lang="en-GB" sz="3200" dirty="0">
              <a:solidFill>
                <a:srgbClr val="FF0000"/>
              </a:solidFill>
            </a:endParaRPr>
          </a:p>
        </p:txBody>
      </p:sp>
    </p:spTree>
    <p:extLst>
      <p:ext uri="{BB962C8B-B14F-4D97-AF65-F5344CB8AC3E}">
        <p14:creationId xmlns:p14="http://schemas.microsoft.com/office/powerpoint/2010/main" val="285358596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463376"/>
            <a:ext cx="9144000" cy="4847481"/>
          </a:xfrm>
          <a:prstGeom prst="rect">
            <a:avLst/>
          </a:prstGeom>
          <a:noFill/>
        </p:spPr>
        <p:txBody>
          <a:bodyPr wrap="square" rtlCol="0">
            <a:spAutoFit/>
          </a:bodyPr>
          <a:lstStyle/>
          <a:p>
            <a:r>
              <a:rPr lang="en-GB" sz="2800" dirty="0">
                <a:solidFill>
                  <a:srgbClr val="000000"/>
                </a:solidFill>
                <a:effectLst>
                  <a:outerShdw blurRad="38100" dist="38100" dir="2700000" algn="tl">
                    <a:srgbClr val="000000">
                      <a:alpha val="43137"/>
                    </a:srgbClr>
                  </a:outerShdw>
                </a:effectLst>
                <a:latin typeface="+mn-lt"/>
              </a:rPr>
              <a:t>Profiling – automated processing to evaluate certain personal aspects of an individual, in particular to analyse or predict their:</a:t>
            </a:r>
          </a:p>
          <a:p>
            <a:endParaRPr lang="en-GB" sz="100" dirty="0">
              <a:solidFill>
                <a:srgbClr val="000000"/>
              </a:solidFill>
              <a:effectLst>
                <a:outerShdw blurRad="38100" dist="38100" dir="2700000" algn="tl">
                  <a:srgbClr val="000000">
                    <a:alpha val="43137"/>
                  </a:srgbClr>
                </a:outerShdw>
              </a:effectLst>
              <a:latin typeface="+mn-lt"/>
            </a:endParaRPr>
          </a:p>
          <a:p>
            <a:pPr marL="457200" indent="-457200">
              <a:buFont typeface="Arial" panose="020B0604020202020204" pitchFamily="34" charset="0"/>
              <a:buChar char="•"/>
            </a:pPr>
            <a:r>
              <a:rPr lang="en-GB" sz="2800" dirty="0">
                <a:solidFill>
                  <a:srgbClr val="000000"/>
                </a:solidFill>
                <a:effectLst>
                  <a:outerShdw blurRad="38100" dist="38100" dir="2700000" algn="tl">
                    <a:srgbClr val="000000">
                      <a:alpha val="43137"/>
                    </a:srgbClr>
                  </a:outerShdw>
                </a:effectLst>
                <a:latin typeface="+mn-lt"/>
              </a:rPr>
              <a:t>    performance at work</a:t>
            </a:r>
          </a:p>
          <a:p>
            <a:pPr marL="457200" indent="-457200">
              <a:buFont typeface="Arial" panose="020B0604020202020204" pitchFamily="34" charset="0"/>
              <a:buChar char="•"/>
            </a:pPr>
            <a:r>
              <a:rPr lang="en-GB" sz="2800" dirty="0">
                <a:solidFill>
                  <a:srgbClr val="000000"/>
                </a:solidFill>
                <a:effectLst>
                  <a:outerShdw blurRad="38100" dist="38100" dir="2700000" algn="tl">
                    <a:srgbClr val="000000">
                      <a:alpha val="43137"/>
                    </a:srgbClr>
                  </a:outerShdw>
                </a:effectLst>
                <a:latin typeface="+mn-lt"/>
              </a:rPr>
              <a:t>    economic situation</a:t>
            </a:r>
          </a:p>
          <a:p>
            <a:pPr marL="457200" indent="-457200">
              <a:buFont typeface="Arial" panose="020B0604020202020204" pitchFamily="34" charset="0"/>
              <a:buChar char="•"/>
            </a:pPr>
            <a:r>
              <a:rPr lang="en-GB" sz="2800" dirty="0">
                <a:solidFill>
                  <a:srgbClr val="000000"/>
                </a:solidFill>
                <a:effectLst>
                  <a:outerShdw blurRad="38100" dist="38100" dir="2700000" algn="tl">
                    <a:srgbClr val="000000">
                      <a:alpha val="43137"/>
                    </a:srgbClr>
                  </a:outerShdw>
                </a:effectLst>
                <a:latin typeface="+mn-lt"/>
              </a:rPr>
              <a:t>    health</a:t>
            </a:r>
          </a:p>
          <a:p>
            <a:pPr marL="457200" indent="-457200">
              <a:buFont typeface="Arial" panose="020B0604020202020204" pitchFamily="34" charset="0"/>
              <a:buChar char="•"/>
            </a:pPr>
            <a:r>
              <a:rPr lang="en-GB" sz="2800" dirty="0">
                <a:solidFill>
                  <a:srgbClr val="000000"/>
                </a:solidFill>
                <a:effectLst>
                  <a:outerShdw blurRad="38100" dist="38100" dir="2700000" algn="tl">
                    <a:srgbClr val="000000">
                      <a:alpha val="43137"/>
                    </a:srgbClr>
                  </a:outerShdw>
                </a:effectLst>
                <a:latin typeface="+mn-lt"/>
              </a:rPr>
              <a:t>    personal preferences</a:t>
            </a:r>
          </a:p>
          <a:p>
            <a:pPr marL="457200" indent="-457200">
              <a:buFont typeface="Arial" panose="020B0604020202020204" pitchFamily="34" charset="0"/>
              <a:buChar char="•"/>
            </a:pPr>
            <a:r>
              <a:rPr lang="en-GB" sz="2800" dirty="0">
                <a:solidFill>
                  <a:srgbClr val="000000"/>
                </a:solidFill>
                <a:effectLst>
                  <a:outerShdw blurRad="38100" dist="38100" dir="2700000" algn="tl">
                    <a:srgbClr val="000000">
                      <a:alpha val="43137"/>
                    </a:srgbClr>
                  </a:outerShdw>
                </a:effectLst>
                <a:latin typeface="+mn-lt"/>
              </a:rPr>
              <a:t>    reliability</a:t>
            </a:r>
          </a:p>
          <a:p>
            <a:pPr marL="457200" indent="-457200">
              <a:buFont typeface="Arial" panose="020B0604020202020204" pitchFamily="34" charset="0"/>
              <a:buChar char="•"/>
            </a:pPr>
            <a:r>
              <a:rPr lang="en-GB" sz="2800" dirty="0">
                <a:solidFill>
                  <a:srgbClr val="000000"/>
                </a:solidFill>
                <a:effectLst>
                  <a:outerShdw blurRad="38100" dist="38100" dir="2700000" algn="tl">
                    <a:srgbClr val="000000">
                      <a:alpha val="43137"/>
                    </a:srgbClr>
                  </a:outerShdw>
                </a:effectLst>
                <a:latin typeface="+mn-lt"/>
              </a:rPr>
              <a:t>    behaviour</a:t>
            </a:r>
          </a:p>
          <a:p>
            <a:pPr marL="457200" indent="-457200">
              <a:buFont typeface="Arial" panose="020B0604020202020204" pitchFamily="34" charset="0"/>
              <a:buChar char="•"/>
            </a:pPr>
            <a:r>
              <a:rPr lang="en-GB" sz="2800" dirty="0">
                <a:solidFill>
                  <a:srgbClr val="000000"/>
                </a:solidFill>
                <a:effectLst>
                  <a:outerShdw blurRad="38100" dist="38100" dir="2700000" algn="tl">
                    <a:srgbClr val="000000">
                      <a:alpha val="43137"/>
                    </a:srgbClr>
                  </a:outerShdw>
                </a:effectLst>
                <a:latin typeface="+mn-lt"/>
              </a:rPr>
              <a:t>    location </a:t>
            </a:r>
          </a:p>
          <a:p>
            <a:pPr marL="457200" indent="-457200">
              <a:buFont typeface="Arial" panose="020B0604020202020204" pitchFamily="34" charset="0"/>
              <a:buChar char="•"/>
            </a:pPr>
            <a:r>
              <a:rPr lang="en-GB" sz="2800" dirty="0">
                <a:solidFill>
                  <a:srgbClr val="000000"/>
                </a:solidFill>
                <a:effectLst>
                  <a:outerShdw blurRad="38100" dist="38100" dir="2700000" algn="tl">
                    <a:srgbClr val="000000">
                      <a:alpha val="43137"/>
                    </a:srgbClr>
                  </a:outerShdw>
                </a:effectLst>
                <a:latin typeface="+mn-lt"/>
              </a:rPr>
              <a:t>    movements</a:t>
            </a:r>
          </a:p>
        </p:txBody>
      </p:sp>
      <p:sp>
        <p:nvSpPr>
          <p:cNvPr id="8" name="Rectangle 2"/>
          <p:cNvSpPr txBox="1">
            <a:spLocks noChangeArrowheads="1"/>
          </p:cNvSpPr>
          <p:nvPr/>
        </p:nvSpPr>
        <p:spPr>
          <a:xfrm>
            <a:off x="0" y="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altLang="en-US" dirty="0">
                <a:solidFill>
                  <a:schemeClr val="accent1"/>
                </a:solidFill>
                <a:effectLst>
                  <a:outerShdw blurRad="38100" dist="38100" dir="2700000" algn="tl">
                    <a:srgbClr val="000000">
                      <a:alpha val="43137"/>
                    </a:srgbClr>
                  </a:outerShdw>
                </a:effectLst>
              </a:rPr>
              <a:t>GDPR &amp; individual’s rights</a:t>
            </a:r>
          </a:p>
        </p:txBody>
      </p:sp>
      <p:sp>
        <p:nvSpPr>
          <p:cNvPr id="4" name="TextBox 3"/>
          <p:cNvSpPr txBox="1"/>
          <p:nvPr/>
        </p:nvSpPr>
        <p:spPr>
          <a:xfrm>
            <a:off x="0" y="785286"/>
            <a:ext cx="9144000" cy="646331"/>
          </a:xfrm>
          <a:prstGeom prst="rect">
            <a:avLst/>
          </a:prstGeom>
          <a:noFill/>
        </p:spPr>
        <p:txBody>
          <a:bodyPr wrap="square" rtlCol="0">
            <a:spAutoFit/>
          </a:bodyPr>
          <a:lstStyle/>
          <a:p>
            <a:pPr marL="0" lvl="1"/>
            <a:r>
              <a:rPr lang="en-GB" sz="3600" dirty="0">
                <a:solidFill>
                  <a:srgbClr val="FF0000"/>
                </a:solidFill>
                <a:effectLst>
                  <a:outerShdw blurRad="38100" dist="38100" dir="2700000" algn="tl">
                    <a:srgbClr val="000000">
                      <a:alpha val="43137"/>
                    </a:srgbClr>
                  </a:outerShdw>
                </a:effectLst>
              </a:rPr>
              <a:t>Automated decision making and profiling</a:t>
            </a:r>
            <a:endParaRPr lang="en-GB" sz="3200" dirty="0">
              <a:solidFill>
                <a:srgbClr val="FF0000"/>
              </a:solidFill>
            </a:endParaRPr>
          </a:p>
        </p:txBody>
      </p:sp>
    </p:spTree>
    <p:extLst>
      <p:ext uri="{BB962C8B-B14F-4D97-AF65-F5344CB8AC3E}">
        <p14:creationId xmlns:p14="http://schemas.microsoft.com/office/powerpoint/2010/main" val="421961035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631959"/>
            <a:ext cx="9144000" cy="4401205"/>
          </a:xfrm>
          <a:prstGeom prst="rect">
            <a:avLst/>
          </a:prstGeom>
          <a:noFill/>
        </p:spPr>
        <p:txBody>
          <a:bodyPr wrap="square" rtlCol="0">
            <a:spAutoFit/>
          </a:bodyPr>
          <a:lstStyle/>
          <a:p>
            <a:pPr marL="457200" indent="-457200">
              <a:buFont typeface="Arial" panose="020B0604020202020204" pitchFamily="34" charset="0"/>
              <a:buChar char="•"/>
            </a:pPr>
            <a:r>
              <a:rPr lang="en-GB" sz="2800" dirty="0">
                <a:solidFill>
                  <a:srgbClr val="000000"/>
                </a:solidFill>
                <a:effectLst>
                  <a:outerShdw blurRad="38100" dist="38100" dir="2700000" algn="tl">
                    <a:srgbClr val="000000">
                      <a:alpha val="43137"/>
                    </a:srgbClr>
                  </a:outerShdw>
                </a:effectLst>
                <a:latin typeface="+mn-lt"/>
              </a:rPr>
              <a:t>Ensure processing is fair and transparent – provide meaningful information about logic involved &amp; the significance and envisaged consequences</a:t>
            </a:r>
          </a:p>
          <a:p>
            <a:pPr marL="457200" indent="-457200">
              <a:buFont typeface="Arial" panose="020B0604020202020204" pitchFamily="34" charset="0"/>
              <a:buChar char="•"/>
            </a:pPr>
            <a:r>
              <a:rPr lang="en-GB" sz="2800" dirty="0">
                <a:solidFill>
                  <a:srgbClr val="000000"/>
                </a:solidFill>
                <a:effectLst>
                  <a:outerShdw blurRad="38100" dist="38100" dir="2700000" algn="tl">
                    <a:srgbClr val="000000">
                      <a:alpha val="43137"/>
                    </a:srgbClr>
                  </a:outerShdw>
                </a:effectLst>
                <a:latin typeface="+mn-lt"/>
              </a:rPr>
              <a:t>Use appropriate mathematical or statistical procedures for profiling</a:t>
            </a:r>
          </a:p>
          <a:p>
            <a:pPr marL="457200" indent="-457200">
              <a:buFont typeface="Arial" panose="020B0604020202020204" pitchFamily="34" charset="0"/>
              <a:buChar char="•"/>
            </a:pPr>
            <a:r>
              <a:rPr lang="en-GB" sz="2800" dirty="0">
                <a:solidFill>
                  <a:srgbClr val="000000"/>
                </a:solidFill>
                <a:effectLst>
                  <a:outerShdw blurRad="38100" dist="38100" dir="2700000" algn="tl">
                    <a:srgbClr val="000000">
                      <a:alpha val="43137"/>
                    </a:srgbClr>
                  </a:outerShdw>
                </a:effectLst>
                <a:latin typeface="+mn-lt"/>
              </a:rPr>
              <a:t>Appropriate technical and organisational measures to enable inaccuracies to be corrected and minimise risk of errors</a:t>
            </a:r>
          </a:p>
          <a:p>
            <a:pPr marL="457200" indent="-457200">
              <a:buFont typeface="Arial" panose="020B0604020202020204" pitchFamily="34" charset="0"/>
              <a:buChar char="•"/>
            </a:pPr>
            <a:r>
              <a:rPr lang="en-GB" sz="2800" dirty="0">
                <a:solidFill>
                  <a:srgbClr val="000000"/>
                </a:solidFill>
                <a:effectLst>
                  <a:outerShdw blurRad="38100" dist="38100" dir="2700000" algn="tl">
                    <a:srgbClr val="000000">
                      <a:alpha val="43137"/>
                    </a:srgbClr>
                  </a:outerShdw>
                </a:effectLst>
                <a:latin typeface="+mn-lt"/>
              </a:rPr>
              <a:t>Secure personal data – proportionate to the risk to the interests and rights of the individual</a:t>
            </a:r>
          </a:p>
        </p:txBody>
      </p:sp>
      <p:sp>
        <p:nvSpPr>
          <p:cNvPr id="8" name="Rectangle 2"/>
          <p:cNvSpPr txBox="1">
            <a:spLocks noChangeArrowheads="1"/>
          </p:cNvSpPr>
          <p:nvPr/>
        </p:nvSpPr>
        <p:spPr>
          <a:xfrm>
            <a:off x="0" y="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altLang="en-US" dirty="0">
                <a:solidFill>
                  <a:schemeClr val="accent1"/>
                </a:solidFill>
                <a:effectLst>
                  <a:outerShdw blurRad="38100" dist="38100" dir="2700000" algn="tl">
                    <a:srgbClr val="000000">
                      <a:alpha val="43137"/>
                    </a:srgbClr>
                  </a:outerShdw>
                </a:effectLst>
              </a:rPr>
              <a:t>GDPR &amp; individual’s rights</a:t>
            </a:r>
          </a:p>
        </p:txBody>
      </p:sp>
      <p:sp>
        <p:nvSpPr>
          <p:cNvPr id="4" name="TextBox 3"/>
          <p:cNvSpPr txBox="1"/>
          <p:nvPr/>
        </p:nvSpPr>
        <p:spPr>
          <a:xfrm>
            <a:off x="0" y="901699"/>
            <a:ext cx="9144000" cy="646331"/>
          </a:xfrm>
          <a:prstGeom prst="rect">
            <a:avLst/>
          </a:prstGeom>
          <a:noFill/>
        </p:spPr>
        <p:txBody>
          <a:bodyPr wrap="square" rtlCol="0">
            <a:spAutoFit/>
          </a:bodyPr>
          <a:lstStyle/>
          <a:p>
            <a:pPr marL="0" lvl="1"/>
            <a:r>
              <a:rPr lang="en-GB" sz="3600" dirty="0">
                <a:solidFill>
                  <a:srgbClr val="FF0000"/>
                </a:solidFill>
                <a:effectLst>
                  <a:outerShdw blurRad="38100" dist="38100" dir="2700000" algn="tl">
                    <a:srgbClr val="000000">
                      <a:alpha val="43137"/>
                    </a:srgbClr>
                  </a:outerShdw>
                </a:effectLst>
              </a:rPr>
              <a:t>Automated decision making and profiling</a:t>
            </a:r>
            <a:endParaRPr lang="en-GB" sz="3200" dirty="0">
              <a:solidFill>
                <a:srgbClr val="FF0000"/>
              </a:solidFill>
            </a:endParaRPr>
          </a:p>
        </p:txBody>
      </p:sp>
    </p:spTree>
    <p:extLst>
      <p:ext uri="{BB962C8B-B14F-4D97-AF65-F5344CB8AC3E}">
        <p14:creationId xmlns:p14="http://schemas.microsoft.com/office/powerpoint/2010/main" val="421961035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inking"/>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4893" y="1506403"/>
            <a:ext cx="4950391" cy="4196524"/>
          </a:xfrm>
          <a:prstGeom prst="rect">
            <a:avLst/>
          </a:prstGeom>
          <a:noFill/>
          <a:extLst>
            <a:ext uri="{909E8E84-426E-40DD-AFC4-6F175D3DCCD1}">
              <a14:hiddenFill xmlns:a14="http://schemas.microsoft.com/office/drawing/2010/main">
                <a:solidFill>
                  <a:srgbClr val="FFFFFF"/>
                </a:solidFill>
              </a14:hiddenFill>
            </a:ext>
          </a:extLst>
        </p:spPr>
      </p:pic>
      <p:sp>
        <p:nvSpPr>
          <p:cNvPr id="15363" name="Content Placeholder 1"/>
          <p:cNvSpPr>
            <a:spLocks noGrp="1"/>
          </p:cNvSpPr>
          <p:nvPr>
            <p:ph idx="1"/>
          </p:nvPr>
        </p:nvSpPr>
        <p:spPr>
          <a:xfrm>
            <a:off x="2462913" y="2275927"/>
            <a:ext cx="6528687" cy="2657475"/>
          </a:xfrm>
        </p:spPr>
        <p:txBody>
          <a:bodyPr>
            <a:noAutofit/>
          </a:bodyPr>
          <a:lstStyle/>
          <a:p>
            <a:pPr marL="0" indent="0" eaLnBrk="1" hangingPunct="1">
              <a:buFontTx/>
              <a:buNone/>
              <a:defRPr/>
            </a:pPr>
            <a:endParaRPr lang="en-GB" altLang="en-US" sz="5400" dirty="0">
              <a:solidFill>
                <a:srgbClr val="FF0000"/>
              </a:solidFill>
            </a:endParaRPr>
          </a:p>
          <a:p>
            <a:pPr marL="0" indent="0" eaLnBrk="1" hangingPunct="1">
              <a:buFontTx/>
              <a:buNone/>
              <a:defRPr/>
            </a:pPr>
            <a:r>
              <a:rPr lang="en-GB" altLang="en-US" sz="5400" dirty="0">
                <a:solidFill>
                  <a:srgbClr val="FF0000"/>
                </a:solidFill>
              </a:rPr>
              <a:t>      </a:t>
            </a:r>
            <a:r>
              <a:rPr lang="en-GB" altLang="en-US" sz="6600" dirty="0">
                <a:solidFill>
                  <a:srgbClr val="FF0000"/>
                </a:solidFill>
                <a:effectLst>
                  <a:outerShdw blurRad="38100" dist="38100" dir="2700000" algn="tl">
                    <a:srgbClr val="000000">
                      <a:alpha val="43137"/>
                    </a:srgbClr>
                  </a:outerShdw>
                </a:effectLst>
              </a:rPr>
              <a:t>Issues for you?</a:t>
            </a:r>
          </a:p>
          <a:p>
            <a:pPr marL="0" indent="0" eaLnBrk="1" hangingPunct="1">
              <a:buFontTx/>
              <a:buNone/>
              <a:defRPr/>
            </a:pPr>
            <a:endParaRPr lang="en-GB" altLang="en-US" sz="5400" dirty="0">
              <a:solidFill>
                <a:srgbClr val="FF0000"/>
              </a:solidFill>
              <a:effectLst>
                <a:outerShdw blurRad="38100" dist="38100" dir="2700000" algn="tl">
                  <a:srgbClr val="000000">
                    <a:alpha val="43137"/>
                  </a:srgbClr>
                </a:outerShdw>
              </a:effectLst>
            </a:endParaRPr>
          </a:p>
          <a:p>
            <a:pPr marL="0" indent="0" algn="ctr" eaLnBrk="1" hangingPunct="1">
              <a:buFontTx/>
              <a:buNone/>
              <a:defRPr/>
            </a:pPr>
            <a:endParaRPr lang="en-GB" altLang="en-US" sz="5400" dirty="0">
              <a:solidFill>
                <a:srgbClr val="FF0000"/>
              </a:solidFill>
            </a:endParaRPr>
          </a:p>
        </p:txBody>
      </p:sp>
      <p:sp>
        <p:nvSpPr>
          <p:cNvPr id="7" name="Title 1"/>
          <p:cNvSpPr txBox="1">
            <a:spLocks/>
          </p:cNvSpPr>
          <p:nvPr/>
        </p:nvSpPr>
        <p:spPr bwMode="auto">
          <a:xfrm>
            <a:off x="-1" y="377732"/>
            <a:ext cx="9144000" cy="582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800" b="1">
                <a:solidFill>
                  <a:schemeClr val="tx1"/>
                </a:solidFill>
                <a:latin typeface="+mj-lt"/>
                <a:ea typeface="+mj-ea"/>
                <a:cs typeface="+mj-cs"/>
              </a:defRPr>
            </a:lvl1pPr>
            <a:lvl2pPr algn="l" rtl="0" eaLnBrk="0" fontAlgn="base" hangingPunct="0">
              <a:spcBef>
                <a:spcPct val="0"/>
              </a:spcBef>
              <a:spcAft>
                <a:spcPct val="0"/>
              </a:spcAft>
              <a:defRPr sz="3200" b="1">
                <a:solidFill>
                  <a:schemeClr val="bg1"/>
                </a:solidFill>
                <a:latin typeface="Arial" charset="0"/>
              </a:defRPr>
            </a:lvl2pPr>
            <a:lvl3pPr algn="l" rtl="0" eaLnBrk="0" fontAlgn="base" hangingPunct="0">
              <a:spcBef>
                <a:spcPct val="0"/>
              </a:spcBef>
              <a:spcAft>
                <a:spcPct val="0"/>
              </a:spcAft>
              <a:defRPr sz="3200" b="1">
                <a:solidFill>
                  <a:schemeClr val="bg1"/>
                </a:solidFill>
                <a:latin typeface="Arial" charset="0"/>
              </a:defRPr>
            </a:lvl3pPr>
            <a:lvl4pPr algn="l" rtl="0" eaLnBrk="0" fontAlgn="base" hangingPunct="0">
              <a:spcBef>
                <a:spcPct val="0"/>
              </a:spcBef>
              <a:spcAft>
                <a:spcPct val="0"/>
              </a:spcAft>
              <a:defRPr sz="3200" b="1">
                <a:solidFill>
                  <a:schemeClr val="bg1"/>
                </a:solidFill>
                <a:latin typeface="Arial" charset="0"/>
              </a:defRPr>
            </a:lvl4pPr>
            <a:lvl5pPr algn="l" rtl="0" eaLnBrk="0" fontAlgn="base" hangingPunct="0">
              <a:spcBef>
                <a:spcPct val="0"/>
              </a:spcBef>
              <a:spcAft>
                <a:spcPct val="0"/>
              </a:spcAft>
              <a:defRPr sz="3200" b="1">
                <a:solidFill>
                  <a:schemeClr val="bg1"/>
                </a:solidFill>
                <a:latin typeface="Arial" charset="0"/>
              </a:defRPr>
            </a:lvl5pPr>
            <a:lvl6pPr marL="457200" algn="l" rtl="0" fontAlgn="base">
              <a:spcBef>
                <a:spcPct val="0"/>
              </a:spcBef>
              <a:spcAft>
                <a:spcPct val="0"/>
              </a:spcAft>
              <a:defRPr sz="3200" b="1">
                <a:solidFill>
                  <a:schemeClr val="bg1"/>
                </a:solidFill>
                <a:latin typeface="Arial" charset="0"/>
              </a:defRPr>
            </a:lvl6pPr>
            <a:lvl7pPr marL="914400" algn="l" rtl="0" fontAlgn="base">
              <a:spcBef>
                <a:spcPct val="0"/>
              </a:spcBef>
              <a:spcAft>
                <a:spcPct val="0"/>
              </a:spcAft>
              <a:defRPr sz="3200" b="1">
                <a:solidFill>
                  <a:schemeClr val="bg1"/>
                </a:solidFill>
                <a:latin typeface="Arial" charset="0"/>
              </a:defRPr>
            </a:lvl7pPr>
            <a:lvl8pPr marL="1371600" algn="l" rtl="0" fontAlgn="base">
              <a:spcBef>
                <a:spcPct val="0"/>
              </a:spcBef>
              <a:spcAft>
                <a:spcPct val="0"/>
              </a:spcAft>
              <a:defRPr sz="3200" b="1">
                <a:solidFill>
                  <a:schemeClr val="bg1"/>
                </a:solidFill>
                <a:latin typeface="Arial" charset="0"/>
              </a:defRPr>
            </a:lvl8pPr>
            <a:lvl9pPr marL="1828800" algn="l" rtl="0" fontAlgn="base">
              <a:spcBef>
                <a:spcPct val="0"/>
              </a:spcBef>
              <a:spcAft>
                <a:spcPct val="0"/>
              </a:spcAft>
              <a:defRPr sz="3200" b="1">
                <a:solidFill>
                  <a:schemeClr val="bg1"/>
                </a:solidFill>
                <a:latin typeface="Arial" charset="0"/>
              </a:defRPr>
            </a:lvl9pPr>
          </a:lstStyle>
          <a:p>
            <a:r>
              <a:rPr lang="en-GB" sz="4400" b="0" kern="0" dirty="0">
                <a:solidFill>
                  <a:srgbClr val="0070C0"/>
                </a:solidFill>
                <a:effectLst>
                  <a:outerShdw blurRad="38100" dist="38100" dir="2700000" algn="tl">
                    <a:srgbClr val="000000">
                      <a:alpha val="43137"/>
                    </a:srgbClr>
                  </a:outerShdw>
                </a:effectLst>
              </a:rPr>
              <a:t>Automated decision making &amp; profiling</a:t>
            </a:r>
          </a:p>
        </p:txBody>
      </p:sp>
    </p:spTree>
    <p:extLst>
      <p:ext uri="{BB962C8B-B14F-4D97-AF65-F5344CB8AC3E}">
        <p14:creationId xmlns:p14="http://schemas.microsoft.com/office/powerpoint/2010/main" val="355670887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Point Star 2"/>
          <p:cNvSpPr/>
          <p:nvPr/>
        </p:nvSpPr>
        <p:spPr>
          <a:xfrm>
            <a:off x="393700" y="215901"/>
            <a:ext cx="8597900" cy="5969000"/>
          </a:xfrm>
          <a:prstGeom prst="star5">
            <a:avLst/>
          </a:prstGeom>
          <a:solidFill>
            <a:srgbClr val="FFFF00"/>
          </a:solidFill>
          <a:ln w="76200">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rgbClr val="FF0000"/>
                </a:solidFill>
                <a:effectLst>
                  <a:outerShdw blurRad="38100" dist="38100" dir="2700000" algn="tl">
                    <a:srgbClr val="000000">
                      <a:alpha val="43137"/>
                    </a:srgbClr>
                  </a:outerShdw>
                </a:effectLst>
              </a:rPr>
              <a:t>Accountability</a:t>
            </a:r>
          </a:p>
          <a:p>
            <a:pPr algn="ctr"/>
            <a:endParaRPr lang="en-GB"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22949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2006600"/>
            <a:ext cx="9144000" cy="2554545"/>
          </a:xfrm>
          <a:prstGeom prst="rect">
            <a:avLst/>
          </a:prstGeom>
          <a:noFill/>
        </p:spPr>
        <p:txBody>
          <a:bodyPr wrap="square" rtlCol="0">
            <a:spAutoFit/>
          </a:bodyPr>
          <a:lstStyle/>
          <a:p>
            <a:pPr lvl="1"/>
            <a:r>
              <a:rPr lang="en-GB" sz="4000" dirty="0">
                <a:solidFill>
                  <a:srgbClr val="FF0000"/>
                </a:solidFill>
                <a:effectLst>
                  <a:outerShdw blurRad="38100" dist="38100" dir="2700000" algn="tl">
                    <a:srgbClr val="000000">
                      <a:alpha val="43137"/>
                    </a:srgbClr>
                  </a:outerShdw>
                </a:effectLst>
                <a:latin typeface="+mn-lt"/>
              </a:rPr>
              <a:t>Required to show how compliance with the principles is achieved – for example by documenting the decisions taken about a processing activity</a:t>
            </a:r>
          </a:p>
        </p:txBody>
      </p:sp>
      <p:sp>
        <p:nvSpPr>
          <p:cNvPr id="8" name="Rectangle 2"/>
          <p:cNvSpPr txBox="1">
            <a:spLocks noChangeArrowheads="1"/>
          </p:cNvSpPr>
          <p:nvPr/>
        </p:nvSpPr>
        <p:spPr>
          <a:xfrm>
            <a:off x="0" y="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altLang="en-US" dirty="0">
                <a:solidFill>
                  <a:schemeClr val="accent1"/>
                </a:solidFill>
                <a:effectLst>
                  <a:outerShdw blurRad="38100" dist="38100" dir="2700000" algn="tl">
                    <a:srgbClr val="000000">
                      <a:alpha val="43137"/>
                    </a:srgbClr>
                  </a:outerShdw>
                </a:effectLst>
              </a:rPr>
              <a:t>GDPR accountability principle</a:t>
            </a:r>
          </a:p>
        </p:txBody>
      </p:sp>
    </p:spTree>
    <p:extLst>
      <p:ext uri="{BB962C8B-B14F-4D97-AF65-F5344CB8AC3E}">
        <p14:creationId xmlns:p14="http://schemas.microsoft.com/office/powerpoint/2010/main" val="130613924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Holly Spr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8292149">
            <a:off x="7221144" y="5167749"/>
            <a:ext cx="2258212" cy="225821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olly Spr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500926">
            <a:off x="-479758" y="-412142"/>
            <a:ext cx="2258212" cy="225821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315954" y="5445224"/>
            <a:ext cx="266030" cy="482501"/>
          </a:xfrm>
          <a:prstGeom prst="rect">
            <a:avLst/>
          </a:prstGeom>
          <a:solidFill>
            <a:srgbClr val="46251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rapezoid 8"/>
          <p:cNvSpPr/>
          <p:nvPr/>
        </p:nvSpPr>
        <p:spPr>
          <a:xfrm rot="10800000">
            <a:off x="3872905" y="5672015"/>
            <a:ext cx="1152128" cy="812441"/>
          </a:xfrm>
          <a:prstGeom prst="trapezoid">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16200000" scaled="1"/>
            <a:tileRect/>
          </a:gradFill>
          <a:ln>
            <a:solidFill>
              <a:srgbClr val="C00000"/>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3"/>
          <p:cNvSpPr txBox="1">
            <a:spLocks noChangeArrowheads="1"/>
          </p:cNvSpPr>
          <p:nvPr/>
        </p:nvSpPr>
        <p:spPr bwMode="auto">
          <a:xfrm>
            <a:off x="428625" y="1366838"/>
            <a:ext cx="8386763" cy="456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000">
                <a:solidFill>
                  <a:schemeClr val="tx1"/>
                </a:solidFill>
                <a:latin typeface="+mn-lt"/>
                <a:ea typeface="+mn-ea"/>
                <a:cs typeface="+mn-cs"/>
              </a:defRPr>
            </a:lvl3pPr>
            <a:lvl4pPr marL="1600200" indent="-228600" algn="l" rtl="0" eaLnBrk="0" fontAlgn="base" hangingPunct="0">
              <a:spcBef>
                <a:spcPct val="20000"/>
              </a:spcBef>
              <a:spcAft>
                <a:spcPct val="0"/>
              </a:spcAft>
              <a:buChar char="–"/>
              <a:defRPr>
                <a:solidFill>
                  <a:schemeClr val="tx1"/>
                </a:solidFill>
                <a:latin typeface="+mn-lt"/>
                <a:ea typeface="+mn-ea"/>
                <a:cs typeface="+mn-cs"/>
              </a:defRPr>
            </a:lvl4pPr>
            <a:lvl5pPr marL="2057400" indent="-228600" algn="l" rtl="0" eaLnBrk="0" fontAlgn="base" hangingPunct="0">
              <a:spcBef>
                <a:spcPct val="20000"/>
              </a:spcBef>
              <a:spcAft>
                <a:spcPct val="0"/>
              </a:spcAft>
              <a:buChar char="»"/>
              <a:defRPr sz="1600">
                <a:solidFill>
                  <a:schemeClr val="tx1"/>
                </a:solidFill>
                <a:latin typeface="+mn-lt"/>
                <a:ea typeface="+mn-ea"/>
                <a:cs typeface="+mn-cs"/>
              </a:defRPr>
            </a:lvl5pPr>
            <a:lvl6pPr marL="2514600" indent="-228600" algn="l" rtl="0" fontAlgn="base">
              <a:spcBef>
                <a:spcPct val="20000"/>
              </a:spcBef>
              <a:spcAft>
                <a:spcPct val="0"/>
              </a:spcAft>
              <a:buChar char="»"/>
              <a:defRPr sz="1600">
                <a:solidFill>
                  <a:schemeClr val="tx1"/>
                </a:solidFill>
                <a:latin typeface="+mn-lt"/>
                <a:ea typeface="+mn-ea"/>
                <a:cs typeface="+mn-cs"/>
              </a:defRPr>
            </a:lvl6pPr>
            <a:lvl7pPr marL="2971800" indent="-228600" algn="l" rtl="0" fontAlgn="base">
              <a:spcBef>
                <a:spcPct val="20000"/>
              </a:spcBef>
              <a:spcAft>
                <a:spcPct val="0"/>
              </a:spcAft>
              <a:buChar char="»"/>
              <a:defRPr sz="1600">
                <a:solidFill>
                  <a:schemeClr val="tx1"/>
                </a:solidFill>
                <a:latin typeface="+mn-lt"/>
                <a:ea typeface="+mn-ea"/>
                <a:cs typeface="+mn-cs"/>
              </a:defRPr>
            </a:lvl7pPr>
            <a:lvl8pPr marL="3429000" indent="-228600" algn="l" rtl="0" fontAlgn="base">
              <a:spcBef>
                <a:spcPct val="20000"/>
              </a:spcBef>
              <a:spcAft>
                <a:spcPct val="0"/>
              </a:spcAft>
              <a:buChar char="»"/>
              <a:defRPr sz="1600">
                <a:solidFill>
                  <a:schemeClr val="tx1"/>
                </a:solidFill>
                <a:latin typeface="+mn-lt"/>
                <a:ea typeface="+mn-ea"/>
                <a:cs typeface="+mn-cs"/>
              </a:defRPr>
            </a:lvl8pPr>
            <a:lvl9pPr marL="3886200" indent="-228600" algn="l" rtl="0" fontAlgn="base">
              <a:spcBef>
                <a:spcPct val="20000"/>
              </a:spcBef>
              <a:spcAft>
                <a:spcPct val="0"/>
              </a:spcAft>
              <a:buChar char="»"/>
              <a:defRPr sz="1600">
                <a:solidFill>
                  <a:schemeClr val="tx1"/>
                </a:solidFill>
                <a:latin typeface="+mn-lt"/>
                <a:ea typeface="+mn-ea"/>
                <a:cs typeface="+mn-cs"/>
              </a:defRPr>
            </a:lvl9pPr>
          </a:lstStyle>
          <a:p>
            <a:pPr marL="0" indent="0">
              <a:buFontTx/>
              <a:buNone/>
              <a:defRPr/>
            </a:pPr>
            <a:endParaRPr lang="en-GB" sz="2400" b="1" kern="0" dirty="0"/>
          </a:p>
          <a:p>
            <a:pPr marL="0" indent="0">
              <a:buFontTx/>
              <a:buNone/>
              <a:defRPr/>
            </a:pPr>
            <a:endParaRPr lang="en-GB" sz="2400" b="1" kern="0" dirty="0"/>
          </a:p>
          <a:p>
            <a:pPr marL="0" indent="0">
              <a:buFontTx/>
              <a:buNone/>
              <a:defRPr/>
            </a:pPr>
            <a:endParaRPr lang="en-GB" sz="2400" b="1" kern="0" dirty="0"/>
          </a:p>
          <a:p>
            <a:pPr marL="0" indent="0">
              <a:buFontTx/>
              <a:buNone/>
              <a:defRPr/>
            </a:pPr>
            <a:endParaRPr lang="en-GB" sz="2400" b="1" kern="0" dirty="0"/>
          </a:p>
          <a:p>
            <a:pPr marL="0" indent="0">
              <a:buFontTx/>
              <a:buNone/>
              <a:defRPr/>
            </a:pPr>
            <a:endParaRPr lang="en-GB" sz="2400" b="1" kern="0" dirty="0"/>
          </a:p>
          <a:p>
            <a:pPr marL="0" indent="0">
              <a:buFontTx/>
              <a:buNone/>
              <a:defRPr/>
            </a:pPr>
            <a:endParaRPr lang="en-GB" sz="2400" b="1" kern="0" dirty="0"/>
          </a:p>
          <a:p>
            <a:pPr marL="0" indent="0">
              <a:buFontTx/>
              <a:buNone/>
              <a:defRPr/>
            </a:pPr>
            <a:endParaRPr lang="en-GB" sz="2400" b="1" kern="0" dirty="0"/>
          </a:p>
          <a:p>
            <a:pPr marL="0" indent="0">
              <a:buFontTx/>
              <a:buNone/>
              <a:defRPr/>
            </a:pPr>
            <a:endParaRPr lang="en-GB" sz="2400" b="1" kern="0" dirty="0"/>
          </a:p>
          <a:p>
            <a:pPr marL="0" indent="0">
              <a:buFontTx/>
              <a:buNone/>
              <a:defRPr/>
            </a:pPr>
            <a:endParaRPr lang="en-GB" sz="2400" b="1" kern="0" dirty="0"/>
          </a:p>
        </p:txBody>
      </p:sp>
      <p:sp>
        <p:nvSpPr>
          <p:cNvPr id="45059" name="Title 2"/>
          <p:cNvSpPr>
            <a:spLocks noGrp="1"/>
          </p:cNvSpPr>
          <p:nvPr>
            <p:ph type="title"/>
          </p:nvPr>
        </p:nvSpPr>
        <p:spPr/>
        <p:txBody>
          <a:bodyPr/>
          <a:lstStyle/>
          <a:p>
            <a:r>
              <a:rPr lang="en-GB" altLang="en-US" dirty="0">
                <a:solidFill>
                  <a:srgbClr val="333399"/>
                </a:solidFill>
                <a:effectLst>
                  <a:outerShdw blurRad="38100" dist="38100" dir="2700000" algn="tl">
                    <a:srgbClr val="000000">
                      <a:alpha val="43137"/>
                    </a:srgbClr>
                  </a:outerShdw>
                </a:effectLst>
              </a:rPr>
              <a:t>Accountability &amp; Culture</a:t>
            </a:r>
          </a:p>
        </p:txBody>
      </p:sp>
      <p:graphicFrame>
        <p:nvGraphicFramePr>
          <p:cNvPr id="2" name="Diagram 1"/>
          <p:cNvGraphicFramePr/>
          <p:nvPr>
            <p:extLst>
              <p:ext uri="{D42A27DB-BD31-4B8C-83A1-F6EECF244321}">
                <p14:modId xmlns:p14="http://schemas.microsoft.com/office/powerpoint/2010/main" val="1621465768"/>
              </p:ext>
            </p:extLst>
          </p:nvPr>
        </p:nvGraphicFramePr>
        <p:xfrm>
          <a:off x="1378797" y="1377487"/>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own Arrow 2"/>
          <p:cNvSpPr/>
          <p:nvPr/>
        </p:nvSpPr>
        <p:spPr bwMode="auto">
          <a:xfrm>
            <a:off x="801688" y="1366838"/>
            <a:ext cx="287337" cy="3995737"/>
          </a:xfrm>
          <a:prstGeom prst="downArrow">
            <a:avLst/>
          </a:prstGeom>
          <a:solidFill>
            <a:srgbClr val="FFC00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a:defRPr/>
            </a:pPr>
            <a:endParaRPr lang="en-GB">
              <a:latin typeface="Arial" pitchFamily="-105" charset="0"/>
              <a:ea typeface="ＭＳ Ｐゴシック" pitchFamily="-64" charset="-128"/>
            </a:endParaRPr>
          </a:p>
        </p:txBody>
      </p:sp>
      <p:sp>
        <p:nvSpPr>
          <p:cNvPr id="8" name="Down Arrow 7"/>
          <p:cNvSpPr/>
          <p:nvPr/>
        </p:nvSpPr>
        <p:spPr bwMode="auto">
          <a:xfrm rot="10800000">
            <a:off x="7743825" y="1366838"/>
            <a:ext cx="287338" cy="3995737"/>
          </a:xfrm>
          <a:prstGeom prst="downArrow">
            <a:avLst/>
          </a:prstGeom>
          <a:solidFill>
            <a:srgbClr val="FFC00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a:defRPr/>
            </a:pPr>
            <a:endParaRPr lang="en-GB">
              <a:latin typeface="Arial" pitchFamily="-105" charset="0"/>
              <a:ea typeface="ＭＳ Ｐゴシック" pitchFamily="-64" charset="-128"/>
            </a:endParaRPr>
          </a:p>
        </p:txBody>
      </p:sp>
      <p:sp>
        <p:nvSpPr>
          <p:cNvPr id="45063" name="TextBox 3"/>
          <p:cNvSpPr txBox="1">
            <a:spLocks noChangeArrowheads="1"/>
          </p:cNvSpPr>
          <p:nvPr/>
        </p:nvSpPr>
        <p:spPr bwMode="auto">
          <a:xfrm rot="5400000">
            <a:off x="7589838" y="2944813"/>
            <a:ext cx="1520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itchFamily="34" charset="0"/>
                <a:ea typeface="MS PGothic" pitchFamily="34" charset="-128"/>
              </a:defRPr>
            </a:lvl1pPr>
            <a:lvl2pPr marL="742950" indent="-285750">
              <a:spcBef>
                <a:spcPct val="20000"/>
              </a:spcBef>
              <a:buChar char="–"/>
              <a:defRPr sz="2400">
                <a:solidFill>
                  <a:schemeClr val="tx1"/>
                </a:solidFill>
                <a:latin typeface="Arial" pitchFamily="34" charset="0"/>
                <a:ea typeface="MS PGothic" pitchFamily="34" charset="-128"/>
              </a:defRPr>
            </a:lvl2pPr>
            <a:lvl3pPr marL="1143000" indent="-228600">
              <a:spcBef>
                <a:spcPct val="20000"/>
              </a:spcBef>
              <a:buChar char="•"/>
              <a:defRPr sz="2000">
                <a:solidFill>
                  <a:schemeClr val="tx1"/>
                </a:solidFill>
                <a:latin typeface="Arial" pitchFamily="34" charset="0"/>
                <a:ea typeface="MS PGothic" pitchFamily="34" charset="-128"/>
              </a:defRPr>
            </a:lvl3pPr>
            <a:lvl4pPr marL="1600200" indent="-228600">
              <a:spcBef>
                <a:spcPct val="20000"/>
              </a:spcBef>
              <a:buChar char="–"/>
              <a:defRPr>
                <a:solidFill>
                  <a:schemeClr val="tx1"/>
                </a:solidFill>
                <a:latin typeface="Arial" pitchFamily="34" charset="0"/>
                <a:ea typeface="MS PGothic" pitchFamily="34" charset="-128"/>
              </a:defRPr>
            </a:lvl4pPr>
            <a:lvl5pPr marL="2057400" indent="-228600">
              <a:spcBef>
                <a:spcPct val="20000"/>
              </a:spcBef>
              <a:buChar char="»"/>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9pPr>
          </a:lstStyle>
          <a:p>
            <a:pPr>
              <a:spcBef>
                <a:spcPct val="0"/>
              </a:spcBef>
              <a:buFontTx/>
              <a:buNone/>
            </a:pPr>
            <a:r>
              <a:rPr lang="en-GB" altLang="en-US" sz="2400" dirty="0">
                <a:solidFill>
                  <a:srgbClr val="000000"/>
                </a:solidFill>
                <a:effectLst>
                  <a:outerShdw blurRad="38100" dist="38100" dir="2700000" algn="tl">
                    <a:srgbClr val="000000">
                      <a:alpha val="43137"/>
                    </a:srgbClr>
                  </a:outerShdw>
                </a:effectLst>
              </a:rPr>
              <a:t>Reporting</a:t>
            </a:r>
          </a:p>
        </p:txBody>
      </p:sp>
      <p:sp>
        <p:nvSpPr>
          <p:cNvPr id="45064" name="TextBox 4"/>
          <p:cNvSpPr txBox="1">
            <a:spLocks noChangeArrowheads="1"/>
          </p:cNvSpPr>
          <p:nvPr/>
        </p:nvSpPr>
        <p:spPr bwMode="auto">
          <a:xfrm rot="-5400000">
            <a:off x="-562389" y="2944168"/>
            <a:ext cx="22661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itchFamily="34" charset="0"/>
                <a:ea typeface="MS PGothic" pitchFamily="34" charset="-128"/>
              </a:defRPr>
            </a:lvl1pPr>
            <a:lvl2pPr marL="742950" indent="-285750">
              <a:spcBef>
                <a:spcPct val="20000"/>
              </a:spcBef>
              <a:buChar char="–"/>
              <a:defRPr sz="2400">
                <a:solidFill>
                  <a:schemeClr val="tx1"/>
                </a:solidFill>
                <a:latin typeface="Arial" pitchFamily="34" charset="0"/>
                <a:ea typeface="MS PGothic" pitchFamily="34" charset="-128"/>
              </a:defRPr>
            </a:lvl2pPr>
            <a:lvl3pPr marL="1143000" indent="-228600">
              <a:spcBef>
                <a:spcPct val="20000"/>
              </a:spcBef>
              <a:buChar char="•"/>
              <a:defRPr sz="2000">
                <a:solidFill>
                  <a:schemeClr val="tx1"/>
                </a:solidFill>
                <a:latin typeface="Arial" pitchFamily="34" charset="0"/>
                <a:ea typeface="MS PGothic" pitchFamily="34" charset="-128"/>
              </a:defRPr>
            </a:lvl3pPr>
            <a:lvl4pPr marL="1600200" indent="-228600">
              <a:spcBef>
                <a:spcPct val="20000"/>
              </a:spcBef>
              <a:buChar char="–"/>
              <a:defRPr>
                <a:solidFill>
                  <a:schemeClr val="tx1"/>
                </a:solidFill>
                <a:latin typeface="Arial" pitchFamily="34" charset="0"/>
                <a:ea typeface="MS PGothic" pitchFamily="34" charset="-128"/>
              </a:defRPr>
            </a:lvl4pPr>
            <a:lvl5pPr marL="2057400" indent="-228600">
              <a:spcBef>
                <a:spcPct val="20000"/>
              </a:spcBef>
              <a:buChar char="»"/>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9pPr>
          </a:lstStyle>
          <a:p>
            <a:pPr>
              <a:spcBef>
                <a:spcPct val="0"/>
              </a:spcBef>
              <a:buFontTx/>
              <a:buNone/>
            </a:pPr>
            <a:r>
              <a:rPr lang="en-GB" altLang="en-US" sz="2400" dirty="0">
                <a:solidFill>
                  <a:srgbClr val="000000"/>
                </a:solidFill>
                <a:effectLst>
                  <a:outerShdw blurRad="38100" dist="38100" dir="2700000" algn="tl">
                    <a:srgbClr val="000000">
                      <a:alpha val="43137"/>
                    </a:srgbClr>
                  </a:outerShdw>
                </a:effectLst>
              </a:rPr>
              <a:t>DP Key Priority</a:t>
            </a:r>
          </a:p>
        </p:txBody>
      </p:sp>
      <p:sp>
        <p:nvSpPr>
          <p:cNvPr id="45065" name="Oval 6"/>
          <p:cNvSpPr>
            <a:spLocks noChangeArrowheads="1"/>
          </p:cNvSpPr>
          <p:nvPr/>
        </p:nvSpPr>
        <p:spPr bwMode="auto">
          <a:xfrm>
            <a:off x="1500188" y="1274763"/>
            <a:ext cx="5897562" cy="4498975"/>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800">
                <a:solidFill>
                  <a:schemeClr val="tx1"/>
                </a:solidFill>
                <a:latin typeface="Arial" pitchFamily="34" charset="0"/>
                <a:ea typeface="MS PGothic" pitchFamily="34" charset="-128"/>
              </a:defRPr>
            </a:lvl1pPr>
            <a:lvl2pPr marL="742950" indent="-285750">
              <a:spcBef>
                <a:spcPct val="20000"/>
              </a:spcBef>
              <a:buChar char="–"/>
              <a:defRPr sz="2400">
                <a:solidFill>
                  <a:schemeClr val="tx1"/>
                </a:solidFill>
                <a:latin typeface="Arial" pitchFamily="34" charset="0"/>
                <a:ea typeface="MS PGothic" pitchFamily="34" charset="-128"/>
              </a:defRPr>
            </a:lvl2pPr>
            <a:lvl3pPr marL="1143000" indent="-228600">
              <a:spcBef>
                <a:spcPct val="20000"/>
              </a:spcBef>
              <a:buChar char="•"/>
              <a:defRPr sz="2000">
                <a:solidFill>
                  <a:schemeClr val="tx1"/>
                </a:solidFill>
                <a:latin typeface="Arial" pitchFamily="34" charset="0"/>
                <a:ea typeface="MS PGothic" pitchFamily="34" charset="-128"/>
              </a:defRPr>
            </a:lvl3pPr>
            <a:lvl4pPr marL="1600200" indent="-228600">
              <a:spcBef>
                <a:spcPct val="20000"/>
              </a:spcBef>
              <a:buChar char="–"/>
              <a:defRPr>
                <a:solidFill>
                  <a:schemeClr val="tx1"/>
                </a:solidFill>
                <a:latin typeface="Arial" pitchFamily="34" charset="0"/>
                <a:ea typeface="MS PGothic" pitchFamily="34" charset="-128"/>
              </a:defRPr>
            </a:lvl4pPr>
            <a:lvl5pPr marL="2057400" indent="-228600">
              <a:spcBef>
                <a:spcPct val="20000"/>
              </a:spcBef>
              <a:buChar char="»"/>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9pPr>
          </a:lstStyle>
          <a:p>
            <a:pPr>
              <a:spcBef>
                <a:spcPct val="0"/>
              </a:spcBef>
              <a:buFontTx/>
              <a:buNone/>
            </a:pPr>
            <a:endParaRPr lang="en-GB" altLang="en-US" sz="2400"/>
          </a:p>
        </p:txBody>
      </p:sp>
      <p:sp>
        <p:nvSpPr>
          <p:cNvPr id="45066" name="TextBox 8"/>
          <p:cNvSpPr txBox="1">
            <a:spLocks noChangeArrowheads="1"/>
          </p:cNvSpPr>
          <p:nvPr/>
        </p:nvSpPr>
        <p:spPr bwMode="auto">
          <a:xfrm rot="-3179772">
            <a:off x="2178022" y="2517129"/>
            <a:ext cx="7312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itchFamily="34" charset="0"/>
                <a:ea typeface="MS PGothic" pitchFamily="34" charset="-128"/>
              </a:defRPr>
            </a:lvl1pPr>
            <a:lvl2pPr marL="742950" indent="-285750">
              <a:spcBef>
                <a:spcPct val="20000"/>
              </a:spcBef>
              <a:buChar char="–"/>
              <a:defRPr sz="2400">
                <a:solidFill>
                  <a:schemeClr val="tx1"/>
                </a:solidFill>
                <a:latin typeface="Arial" pitchFamily="34" charset="0"/>
                <a:ea typeface="MS PGothic" pitchFamily="34" charset="-128"/>
              </a:defRPr>
            </a:lvl2pPr>
            <a:lvl3pPr marL="1143000" indent="-228600">
              <a:spcBef>
                <a:spcPct val="20000"/>
              </a:spcBef>
              <a:buChar char="•"/>
              <a:defRPr sz="2000">
                <a:solidFill>
                  <a:schemeClr val="tx1"/>
                </a:solidFill>
                <a:latin typeface="Arial" pitchFamily="34" charset="0"/>
                <a:ea typeface="MS PGothic" pitchFamily="34" charset="-128"/>
              </a:defRPr>
            </a:lvl3pPr>
            <a:lvl4pPr marL="1600200" indent="-228600">
              <a:spcBef>
                <a:spcPct val="20000"/>
              </a:spcBef>
              <a:buChar char="–"/>
              <a:defRPr>
                <a:solidFill>
                  <a:schemeClr val="tx1"/>
                </a:solidFill>
                <a:latin typeface="Arial" pitchFamily="34" charset="0"/>
                <a:ea typeface="MS PGothic" pitchFamily="34" charset="-128"/>
              </a:defRPr>
            </a:lvl4pPr>
            <a:lvl5pPr marL="2057400" indent="-228600">
              <a:spcBef>
                <a:spcPct val="20000"/>
              </a:spcBef>
              <a:buChar char="»"/>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9pPr>
          </a:lstStyle>
          <a:p>
            <a:pPr>
              <a:spcBef>
                <a:spcPct val="0"/>
              </a:spcBef>
              <a:buFontTx/>
              <a:buNone/>
            </a:pPr>
            <a:r>
              <a:rPr lang="en-GB" altLang="en-US" sz="2400" dirty="0">
                <a:solidFill>
                  <a:srgbClr val="000000"/>
                </a:solidFill>
                <a:effectLst>
                  <a:outerShdw blurRad="38100" dist="38100" dir="2700000" algn="tl">
                    <a:srgbClr val="000000">
                      <a:alpha val="43137"/>
                    </a:srgbClr>
                  </a:outerShdw>
                </a:effectLst>
              </a:rPr>
              <a:t>ICO</a:t>
            </a:r>
          </a:p>
        </p:txBody>
      </p:sp>
      <p:sp>
        <p:nvSpPr>
          <p:cNvPr id="45067" name="TextBox 9"/>
          <p:cNvSpPr txBox="1">
            <a:spLocks noChangeArrowheads="1"/>
          </p:cNvSpPr>
          <p:nvPr/>
        </p:nvSpPr>
        <p:spPr bwMode="auto">
          <a:xfrm rot="3266179">
            <a:off x="5156990" y="2498874"/>
            <a:ext cx="21018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itchFamily="34" charset="0"/>
                <a:ea typeface="MS PGothic" pitchFamily="34" charset="-128"/>
              </a:defRPr>
            </a:lvl1pPr>
            <a:lvl2pPr marL="742950" indent="-285750">
              <a:spcBef>
                <a:spcPct val="20000"/>
              </a:spcBef>
              <a:buChar char="–"/>
              <a:defRPr sz="2400">
                <a:solidFill>
                  <a:schemeClr val="tx1"/>
                </a:solidFill>
                <a:latin typeface="Arial" pitchFamily="34" charset="0"/>
                <a:ea typeface="MS PGothic" pitchFamily="34" charset="-128"/>
              </a:defRPr>
            </a:lvl2pPr>
            <a:lvl3pPr marL="1143000" indent="-228600">
              <a:spcBef>
                <a:spcPct val="20000"/>
              </a:spcBef>
              <a:buChar char="•"/>
              <a:defRPr sz="2000">
                <a:solidFill>
                  <a:schemeClr val="tx1"/>
                </a:solidFill>
                <a:latin typeface="Arial" pitchFamily="34" charset="0"/>
                <a:ea typeface="MS PGothic" pitchFamily="34" charset="-128"/>
              </a:defRPr>
            </a:lvl3pPr>
            <a:lvl4pPr marL="1600200" indent="-228600">
              <a:spcBef>
                <a:spcPct val="20000"/>
              </a:spcBef>
              <a:buChar char="–"/>
              <a:defRPr>
                <a:solidFill>
                  <a:schemeClr val="tx1"/>
                </a:solidFill>
                <a:latin typeface="Arial" pitchFamily="34" charset="0"/>
                <a:ea typeface="MS PGothic" pitchFamily="34" charset="-128"/>
              </a:defRPr>
            </a:lvl4pPr>
            <a:lvl5pPr marL="2057400" indent="-228600">
              <a:spcBef>
                <a:spcPct val="20000"/>
              </a:spcBef>
              <a:buChar char="»"/>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9pPr>
          </a:lstStyle>
          <a:p>
            <a:pPr>
              <a:spcBef>
                <a:spcPct val="0"/>
              </a:spcBef>
              <a:buFontTx/>
              <a:buNone/>
            </a:pPr>
            <a:r>
              <a:rPr lang="en-GB" altLang="en-US" sz="2400" dirty="0">
                <a:solidFill>
                  <a:srgbClr val="000000"/>
                </a:solidFill>
                <a:effectLst>
                  <a:outerShdw blurRad="38100" dist="38100" dir="2700000" algn="tl">
                    <a:srgbClr val="000000">
                      <a:alpha val="43137"/>
                    </a:srgbClr>
                  </a:outerShdw>
                </a:effectLst>
              </a:rPr>
              <a:t>Data Subjects</a:t>
            </a:r>
          </a:p>
        </p:txBody>
      </p:sp>
      <p:sp>
        <p:nvSpPr>
          <p:cNvPr id="10" name="Oval 9"/>
          <p:cNvSpPr/>
          <p:nvPr/>
        </p:nvSpPr>
        <p:spPr>
          <a:xfrm>
            <a:off x="3929149" y="2711629"/>
            <a:ext cx="319087" cy="288032"/>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4262897" y="1688342"/>
            <a:ext cx="319087" cy="288032"/>
          </a:xfrm>
          <a:prstGeom prst="ellips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5124333" y="4898636"/>
            <a:ext cx="319087" cy="288032"/>
          </a:xfrm>
          <a:prstGeom prst="ellipse">
            <a:avLst/>
          </a:prstGeom>
          <a:solidFill>
            <a:srgbClr val="7030A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1979712" y="5464267"/>
            <a:ext cx="319087" cy="288032"/>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5602962" y="3457356"/>
            <a:ext cx="319087" cy="288032"/>
          </a:xfrm>
          <a:prstGeom prst="ellipse">
            <a:avLst/>
          </a:prstGeom>
          <a:blipFill>
            <a:blip r:embed="rId8"/>
            <a:tile tx="0" ty="0" sx="100000" sy="100000" flip="none"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2611536" y="3915649"/>
            <a:ext cx="319087" cy="288032"/>
          </a:xfrm>
          <a:prstGeom prst="ellipse">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6732240" y="5410089"/>
            <a:ext cx="319087" cy="288032"/>
          </a:xfrm>
          <a:prstGeom prst="ellipse">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5-Point Star 3"/>
          <p:cNvSpPr/>
          <p:nvPr/>
        </p:nvSpPr>
        <p:spPr>
          <a:xfrm>
            <a:off x="3794918" y="633588"/>
            <a:ext cx="1308100" cy="1054754"/>
          </a:xfrm>
          <a:prstGeom prst="star5">
            <a:avLst/>
          </a:prstGeom>
          <a:solidFill>
            <a:srgbClr val="FFFF00"/>
          </a:solidFill>
          <a:ln>
            <a:solidFill>
              <a:srgbClr val="FFC000"/>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785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45064"/>
                                        </p:tgtEl>
                                        <p:attrNameLst>
                                          <p:attrName>style.visibility</p:attrName>
                                        </p:attrNameLst>
                                      </p:cBhvr>
                                      <p:to>
                                        <p:strVal val="visible"/>
                                      </p:to>
                                    </p:set>
                                    <p:animEffect transition="in" filter="fade">
                                      <p:cBhvr>
                                        <p:cTn id="12" dur="500"/>
                                        <p:tgtEl>
                                          <p:spTgt spid="45064"/>
                                        </p:tgtEl>
                                      </p:cBhvr>
                                    </p:animEffect>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45063"/>
                                        </p:tgtEl>
                                        <p:attrNameLst>
                                          <p:attrName>style.visibility</p:attrName>
                                        </p:attrNameLst>
                                      </p:cBhvr>
                                      <p:to>
                                        <p:strVal val="visible"/>
                                      </p:to>
                                    </p:set>
                                    <p:animEffect transition="in" filter="fade">
                                      <p:cBhvr>
                                        <p:cTn id="21" dur="500"/>
                                        <p:tgtEl>
                                          <p:spTgt spid="45063"/>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45065"/>
                                        </p:tgtEl>
                                        <p:attrNameLst>
                                          <p:attrName>style.visibility</p:attrName>
                                        </p:attrNameLst>
                                      </p:cBhvr>
                                      <p:to>
                                        <p:strVal val="visible"/>
                                      </p:to>
                                    </p:set>
                                    <p:animEffect transition="in" filter="fade">
                                      <p:cBhvr>
                                        <p:cTn id="25" dur="500"/>
                                        <p:tgtEl>
                                          <p:spTgt spid="45065"/>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45066"/>
                                        </p:tgtEl>
                                        <p:attrNameLst>
                                          <p:attrName>style.visibility</p:attrName>
                                        </p:attrNameLst>
                                      </p:cBhvr>
                                      <p:to>
                                        <p:strVal val="visible"/>
                                      </p:to>
                                    </p:set>
                                    <p:animEffect transition="in" filter="fade">
                                      <p:cBhvr>
                                        <p:cTn id="29" dur="500"/>
                                        <p:tgtEl>
                                          <p:spTgt spid="4506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5067"/>
                                        </p:tgtEl>
                                        <p:attrNameLst>
                                          <p:attrName>style.visibility</p:attrName>
                                        </p:attrNameLst>
                                      </p:cBhvr>
                                      <p:to>
                                        <p:strVal val="visible"/>
                                      </p:to>
                                    </p:set>
                                    <p:animEffect transition="in" filter="fade">
                                      <p:cBhvr>
                                        <p:cTn id="32" dur="500"/>
                                        <p:tgtEl>
                                          <p:spTgt spid="45067"/>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2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childTnLst>
                          </p:cTn>
                        </p:par>
                        <p:par>
                          <p:cTn id="53" fill="hold">
                            <p:stCondLst>
                              <p:cond delay="0"/>
                            </p:stCondLst>
                            <p:childTnLst>
                              <p:par>
                                <p:cTn id="54" presetID="53" presetClass="entr" presetSubtype="16" fill="hold" grpId="0" nodeType="afterEffect">
                                  <p:stCondLst>
                                    <p:cond delay="0"/>
                                  </p:stCondLst>
                                  <p:childTnLst>
                                    <p:set>
                                      <p:cBhvr>
                                        <p:cTn id="55" dur="1" fill="hold">
                                          <p:stCondLst>
                                            <p:cond delay="0"/>
                                          </p:stCondLst>
                                        </p:cTn>
                                        <p:tgtEl>
                                          <p:spTgt spid="4"/>
                                        </p:tgtEl>
                                        <p:attrNameLst>
                                          <p:attrName>style.visibility</p:attrName>
                                        </p:attrNameLst>
                                      </p:cBhvr>
                                      <p:to>
                                        <p:strVal val="visible"/>
                                      </p:to>
                                    </p:set>
                                    <p:anim calcmode="lin" valueType="num">
                                      <p:cBhvr>
                                        <p:cTn id="56" dur="400" fill="hold"/>
                                        <p:tgtEl>
                                          <p:spTgt spid="4"/>
                                        </p:tgtEl>
                                        <p:attrNameLst>
                                          <p:attrName>ppt_w</p:attrName>
                                        </p:attrNameLst>
                                      </p:cBhvr>
                                      <p:tavLst>
                                        <p:tav tm="0">
                                          <p:val>
                                            <p:fltVal val="0"/>
                                          </p:val>
                                        </p:tav>
                                        <p:tav tm="100000">
                                          <p:val>
                                            <p:strVal val="#ppt_w"/>
                                          </p:val>
                                        </p:tav>
                                      </p:tavLst>
                                    </p:anim>
                                    <p:anim calcmode="lin" valueType="num">
                                      <p:cBhvr>
                                        <p:cTn id="57" dur="400" fill="hold"/>
                                        <p:tgtEl>
                                          <p:spTgt spid="4"/>
                                        </p:tgtEl>
                                        <p:attrNameLst>
                                          <p:attrName>ppt_h</p:attrName>
                                        </p:attrNameLst>
                                      </p:cBhvr>
                                      <p:tavLst>
                                        <p:tav tm="0">
                                          <p:val>
                                            <p:fltVal val="0"/>
                                          </p:val>
                                        </p:tav>
                                        <p:tav tm="100000">
                                          <p:val>
                                            <p:strVal val="#ppt_h"/>
                                          </p:val>
                                        </p:tav>
                                      </p:tavLst>
                                    </p:anim>
                                    <p:animEffect transition="in" filter="fade">
                                      <p:cBhvr>
                                        <p:cTn id="58"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45063" grpId="0"/>
      <p:bldP spid="45064" grpId="0"/>
      <p:bldP spid="45065" grpId="0" animBg="1"/>
      <p:bldP spid="45066" grpId="0"/>
      <p:bldP spid="45067" grpId="0"/>
      <p:bldP spid="10" grpId="0" animBg="1"/>
      <p:bldP spid="17" grpId="0" animBg="1"/>
      <p:bldP spid="18" grpId="0" animBg="1"/>
      <p:bldP spid="19" grpId="0" animBg="1"/>
      <p:bldP spid="20" grpId="0" animBg="1"/>
      <p:bldP spid="21" grpId="0" animBg="1"/>
      <p:bldP spid="23" grpId="0" animBg="1"/>
      <p:bldP spid="4" grpId="0" animBg="1"/>
    </p:bldLst>
  </p:timing>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 name="Group 3"/>
          <p:cNvGrpSpPr/>
          <p:nvPr/>
        </p:nvGrpSpPr>
        <p:grpSpPr>
          <a:xfrm>
            <a:off x="428625" y="1519312"/>
            <a:ext cx="8386763" cy="4652962"/>
            <a:chOff x="428625" y="1274764"/>
            <a:chExt cx="8386763" cy="4652962"/>
          </a:xfrm>
        </p:grpSpPr>
        <p:sp>
          <p:nvSpPr>
            <p:cNvPr id="6" name="Rectangle 3"/>
            <p:cNvSpPr txBox="1">
              <a:spLocks noChangeArrowheads="1"/>
            </p:cNvSpPr>
            <p:nvPr/>
          </p:nvSpPr>
          <p:spPr bwMode="auto">
            <a:xfrm>
              <a:off x="428625" y="1366839"/>
              <a:ext cx="8386763" cy="456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000">
                  <a:solidFill>
                    <a:schemeClr val="tx1"/>
                  </a:solidFill>
                  <a:latin typeface="+mn-lt"/>
                  <a:ea typeface="+mn-ea"/>
                  <a:cs typeface="+mn-cs"/>
                </a:defRPr>
              </a:lvl3pPr>
              <a:lvl4pPr marL="1600200" indent="-228600" algn="l" rtl="0" eaLnBrk="0" fontAlgn="base" hangingPunct="0">
                <a:spcBef>
                  <a:spcPct val="20000"/>
                </a:spcBef>
                <a:spcAft>
                  <a:spcPct val="0"/>
                </a:spcAft>
                <a:buChar char="–"/>
                <a:defRPr>
                  <a:solidFill>
                    <a:schemeClr val="tx1"/>
                  </a:solidFill>
                  <a:latin typeface="+mn-lt"/>
                  <a:ea typeface="+mn-ea"/>
                  <a:cs typeface="+mn-cs"/>
                </a:defRPr>
              </a:lvl4pPr>
              <a:lvl5pPr marL="2057400" indent="-228600" algn="l" rtl="0" eaLnBrk="0" fontAlgn="base" hangingPunct="0">
                <a:spcBef>
                  <a:spcPct val="20000"/>
                </a:spcBef>
                <a:spcAft>
                  <a:spcPct val="0"/>
                </a:spcAft>
                <a:buChar char="»"/>
                <a:defRPr sz="1600">
                  <a:solidFill>
                    <a:schemeClr val="tx1"/>
                  </a:solidFill>
                  <a:latin typeface="+mn-lt"/>
                  <a:ea typeface="+mn-ea"/>
                  <a:cs typeface="+mn-cs"/>
                </a:defRPr>
              </a:lvl5pPr>
              <a:lvl6pPr marL="2514600" indent="-228600" algn="l" rtl="0" fontAlgn="base">
                <a:spcBef>
                  <a:spcPct val="20000"/>
                </a:spcBef>
                <a:spcAft>
                  <a:spcPct val="0"/>
                </a:spcAft>
                <a:buChar char="»"/>
                <a:defRPr sz="1600">
                  <a:solidFill>
                    <a:schemeClr val="tx1"/>
                  </a:solidFill>
                  <a:latin typeface="+mn-lt"/>
                  <a:ea typeface="+mn-ea"/>
                  <a:cs typeface="+mn-cs"/>
                </a:defRPr>
              </a:lvl6pPr>
              <a:lvl7pPr marL="2971800" indent="-228600" algn="l" rtl="0" fontAlgn="base">
                <a:spcBef>
                  <a:spcPct val="20000"/>
                </a:spcBef>
                <a:spcAft>
                  <a:spcPct val="0"/>
                </a:spcAft>
                <a:buChar char="»"/>
                <a:defRPr sz="1600">
                  <a:solidFill>
                    <a:schemeClr val="tx1"/>
                  </a:solidFill>
                  <a:latin typeface="+mn-lt"/>
                  <a:ea typeface="+mn-ea"/>
                  <a:cs typeface="+mn-cs"/>
                </a:defRPr>
              </a:lvl7pPr>
              <a:lvl8pPr marL="3429000" indent="-228600" algn="l" rtl="0" fontAlgn="base">
                <a:spcBef>
                  <a:spcPct val="20000"/>
                </a:spcBef>
                <a:spcAft>
                  <a:spcPct val="0"/>
                </a:spcAft>
                <a:buChar char="»"/>
                <a:defRPr sz="1600">
                  <a:solidFill>
                    <a:schemeClr val="tx1"/>
                  </a:solidFill>
                  <a:latin typeface="+mn-lt"/>
                  <a:ea typeface="+mn-ea"/>
                  <a:cs typeface="+mn-cs"/>
                </a:defRPr>
              </a:lvl8pPr>
              <a:lvl9pPr marL="3886200" indent="-228600" algn="l" rtl="0" fontAlgn="base">
                <a:spcBef>
                  <a:spcPct val="20000"/>
                </a:spcBef>
                <a:spcAft>
                  <a:spcPct val="0"/>
                </a:spcAft>
                <a:buChar char="»"/>
                <a:defRPr sz="1600">
                  <a:solidFill>
                    <a:schemeClr val="tx1"/>
                  </a:solidFill>
                  <a:latin typeface="+mn-lt"/>
                  <a:ea typeface="+mn-ea"/>
                  <a:cs typeface="+mn-cs"/>
                </a:defRPr>
              </a:lvl9pPr>
            </a:lstStyle>
            <a:p>
              <a:pPr marL="0" indent="0">
                <a:buFontTx/>
                <a:buNone/>
                <a:defRPr/>
              </a:pPr>
              <a:endParaRPr lang="en-GB" sz="2400" b="1" kern="0" dirty="0"/>
            </a:p>
            <a:p>
              <a:pPr marL="0" indent="0">
                <a:buFontTx/>
                <a:buNone/>
                <a:defRPr/>
              </a:pPr>
              <a:endParaRPr lang="en-GB" sz="2400" b="1" kern="0" dirty="0"/>
            </a:p>
            <a:p>
              <a:pPr marL="0" indent="0">
                <a:buFontTx/>
                <a:buNone/>
                <a:defRPr/>
              </a:pPr>
              <a:endParaRPr lang="en-GB" sz="2400" b="1" kern="0" dirty="0"/>
            </a:p>
            <a:p>
              <a:pPr marL="0" indent="0">
                <a:buFontTx/>
                <a:buNone/>
                <a:defRPr/>
              </a:pPr>
              <a:endParaRPr lang="en-GB" sz="2400" b="1" kern="0" dirty="0"/>
            </a:p>
            <a:p>
              <a:pPr marL="0" indent="0">
                <a:buFontTx/>
                <a:buNone/>
                <a:defRPr/>
              </a:pPr>
              <a:endParaRPr lang="en-GB" sz="2400" b="1" kern="0" dirty="0"/>
            </a:p>
            <a:p>
              <a:pPr marL="0" indent="0">
                <a:buFontTx/>
                <a:buNone/>
                <a:defRPr/>
              </a:pPr>
              <a:endParaRPr lang="en-GB" sz="2400" b="1" kern="0" dirty="0"/>
            </a:p>
            <a:p>
              <a:pPr marL="0" indent="0">
                <a:buFontTx/>
                <a:buNone/>
                <a:defRPr/>
              </a:pPr>
              <a:endParaRPr lang="en-GB" sz="2400" b="1" kern="0" dirty="0"/>
            </a:p>
            <a:p>
              <a:pPr marL="0" indent="0">
                <a:buFontTx/>
                <a:buNone/>
                <a:defRPr/>
              </a:pPr>
              <a:endParaRPr lang="en-GB" sz="2400" b="1" kern="0" dirty="0"/>
            </a:p>
            <a:p>
              <a:pPr marL="0" indent="0">
                <a:buFontTx/>
                <a:buNone/>
                <a:defRPr/>
              </a:pPr>
              <a:endParaRPr lang="en-GB" sz="2400" b="1" kern="0" dirty="0"/>
            </a:p>
          </p:txBody>
        </p:sp>
        <p:graphicFrame>
          <p:nvGraphicFramePr>
            <p:cNvPr id="2" name="Diagram 1"/>
            <p:cNvGraphicFramePr/>
            <p:nvPr>
              <p:extLst>
                <p:ext uri="{D42A27DB-BD31-4B8C-83A1-F6EECF244321}">
                  <p14:modId xmlns:p14="http://schemas.microsoft.com/office/powerpoint/2010/main" val="148450456"/>
                </p:ext>
              </p:extLst>
            </p:nvPr>
          </p:nvGraphicFramePr>
          <p:xfrm>
            <a:off x="1378797" y="1377487"/>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own Arrow 2"/>
            <p:cNvSpPr/>
            <p:nvPr/>
          </p:nvSpPr>
          <p:spPr bwMode="auto">
            <a:xfrm>
              <a:off x="801689" y="1366839"/>
              <a:ext cx="287337" cy="3995737"/>
            </a:xfrm>
            <a:prstGeom prst="downArrow">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6200000" scaled="1"/>
              <a:tileRect/>
            </a:gra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0" hangingPunct="0">
                <a:defRPr/>
              </a:pPr>
              <a:endParaRPr lang="en-GB">
                <a:latin typeface="Arial" pitchFamily="-105" charset="0"/>
                <a:ea typeface="ＭＳ Ｐゴシック" pitchFamily="-64" charset="-128"/>
                <a:cs typeface="+mn-cs"/>
              </a:endParaRPr>
            </a:p>
          </p:txBody>
        </p:sp>
        <p:sp>
          <p:nvSpPr>
            <p:cNvPr id="8" name="Down Arrow 7"/>
            <p:cNvSpPr/>
            <p:nvPr/>
          </p:nvSpPr>
          <p:spPr bwMode="auto">
            <a:xfrm rot="10800000">
              <a:off x="7743825" y="1366839"/>
              <a:ext cx="287339" cy="3995737"/>
            </a:xfrm>
            <a:prstGeom prst="downArrow">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6200000" scaled="1"/>
              <a:tileRect/>
            </a:gra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0" hangingPunct="0">
                <a:defRPr/>
              </a:pPr>
              <a:endParaRPr lang="en-GB">
                <a:latin typeface="Arial" pitchFamily="-105" charset="0"/>
                <a:ea typeface="ＭＳ Ｐゴシック" pitchFamily="-64" charset="-128"/>
                <a:cs typeface="+mn-cs"/>
              </a:endParaRPr>
            </a:p>
          </p:txBody>
        </p:sp>
        <p:sp>
          <p:nvSpPr>
            <p:cNvPr id="45063" name="TextBox 3"/>
            <p:cNvSpPr txBox="1">
              <a:spLocks noChangeArrowheads="1"/>
            </p:cNvSpPr>
            <p:nvPr/>
          </p:nvSpPr>
          <p:spPr bwMode="auto">
            <a:xfrm rot="5400000">
              <a:off x="7589466" y="2944169"/>
              <a:ext cx="15215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itchFamily="34" charset="0"/>
                  <a:ea typeface="MS PGothic" pitchFamily="34" charset="-128"/>
                </a:defRPr>
              </a:lvl1pPr>
              <a:lvl2pPr marL="742950" indent="-285750">
                <a:spcBef>
                  <a:spcPct val="20000"/>
                </a:spcBef>
                <a:buChar char="–"/>
                <a:defRPr sz="2400">
                  <a:solidFill>
                    <a:schemeClr val="tx1"/>
                  </a:solidFill>
                  <a:latin typeface="Arial" pitchFamily="34" charset="0"/>
                  <a:ea typeface="MS PGothic" pitchFamily="34" charset="-128"/>
                </a:defRPr>
              </a:lvl2pPr>
              <a:lvl3pPr marL="1143000" indent="-228600">
                <a:spcBef>
                  <a:spcPct val="20000"/>
                </a:spcBef>
                <a:buChar char="•"/>
                <a:defRPr sz="2000">
                  <a:solidFill>
                    <a:schemeClr val="tx1"/>
                  </a:solidFill>
                  <a:latin typeface="Arial" pitchFamily="34" charset="0"/>
                  <a:ea typeface="MS PGothic" pitchFamily="34" charset="-128"/>
                </a:defRPr>
              </a:lvl3pPr>
              <a:lvl4pPr marL="1600200" indent="-228600">
                <a:spcBef>
                  <a:spcPct val="20000"/>
                </a:spcBef>
                <a:buChar char="–"/>
                <a:defRPr>
                  <a:solidFill>
                    <a:schemeClr val="tx1"/>
                  </a:solidFill>
                  <a:latin typeface="Arial" pitchFamily="34" charset="0"/>
                  <a:ea typeface="MS PGothic" pitchFamily="34" charset="-128"/>
                </a:defRPr>
              </a:lvl4pPr>
              <a:lvl5pPr marL="2057400" indent="-228600">
                <a:spcBef>
                  <a:spcPct val="20000"/>
                </a:spcBef>
                <a:buChar char="»"/>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9pPr>
            </a:lstStyle>
            <a:p>
              <a:pPr eaLnBrk="0" hangingPunct="0">
                <a:spcBef>
                  <a:spcPct val="0"/>
                </a:spcBef>
                <a:buFontTx/>
                <a:buNone/>
                <a:defRPr/>
              </a:pPr>
              <a:r>
                <a:rPr lang="en-GB" altLang="en-US" sz="2400" dirty="0">
                  <a:solidFill>
                    <a:srgbClr val="000000"/>
                  </a:solidFill>
                  <a:effectLst>
                    <a:outerShdw blurRad="38100" dist="38100" dir="2700000" algn="tl">
                      <a:srgbClr val="000000">
                        <a:alpha val="43137"/>
                      </a:srgbClr>
                    </a:outerShdw>
                  </a:effectLst>
                  <a:cs typeface="+mn-cs"/>
                </a:rPr>
                <a:t>Reporting</a:t>
              </a:r>
            </a:p>
          </p:txBody>
        </p:sp>
        <p:sp>
          <p:nvSpPr>
            <p:cNvPr id="45065" name="Oval 6"/>
            <p:cNvSpPr>
              <a:spLocks noChangeArrowheads="1"/>
            </p:cNvSpPr>
            <p:nvPr/>
          </p:nvSpPr>
          <p:spPr bwMode="auto">
            <a:xfrm>
              <a:off x="1500188" y="1274764"/>
              <a:ext cx="5897563" cy="4498975"/>
            </a:xfrm>
            <a:prstGeom prst="ellipse">
              <a:avLst/>
            </a:prstGeom>
            <a:noFill/>
            <a:ln w="762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800">
                  <a:solidFill>
                    <a:schemeClr val="tx1"/>
                  </a:solidFill>
                  <a:latin typeface="Arial" pitchFamily="34" charset="0"/>
                  <a:ea typeface="MS PGothic" pitchFamily="34" charset="-128"/>
                </a:defRPr>
              </a:lvl1pPr>
              <a:lvl2pPr marL="742950" indent="-285750">
                <a:spcBef>
                  <a:spcPct val="20000"/>
                </a:spcBef>
                <a:buChar char="–"/>
                <a:defRPr sz="2400">
                  <a:solidFill>
                    <a:schemeClr val="tx1"/>
                  </a:solidFill>
                  <a:latin typeface="Arial" pitchFamily="34" charset="0"/>
                  <a:ea typeface="MS PGothic" pitchFamily="34" charset="-128"/>
                </a:defRPr>
              </a:lvl2pPr>
              <a:lvl3pPr marL="1143000" indent="-228600">
                <a:spcBef>
                  <a:spcPct val="20000"/>
                </a:spcBef>
                <a:buChar char="•"/>
                <a:defRPr sz="2000">
                  <a:solidFill>
                    <a:schemeClr val="tx1"/>
                  </a:solidFill>
                  <a:latin typeface="Arial" pitchFamily="34" charset="0"/>
                  <a:ea typeface="MS PGothic" pitchFamily="34" charset="-128"/>
                </a:defRPr>
              </a:lvl3pPr>
              <a:lvl4pPr marL="1600200" indent="-228600">
                <a:spcBef>
                  <a:spcPct val="20000"/>
                </a:spcBef>
                <a:buChar char="–"/>
                <a:defRPr>
                  <a:solidFill>
                    <a:schemeClr val="tx1"/>
                  </a:solidFill>
                  <a:latin typeface="Arial" pitchFamily="34" charset="0"/>
                  <a:ea typeface="MS PGothic" pitchFamily="34" charset="-128"/>
                </a:defRPr>
              </a:lvl4pPr>
              <a:lvl5pPr marL="2057400" indent="-228600">
                <a:spcBef>
                  <a:spcPct val="20000"/>
                </a:spcBef>
                <a:buChar char="»"/>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9pPr>
            </a:lstStyle>
            <a:p>
              <a:pPr eaLnBrk="0" hangingPunct="0">
                <a:spcBef>
                  <a:spcPct val="0"/>
                </a:spcBef>
                <a:buFontTx/>
                <a:buNone/>
                <a:defRPr/>
              </a:pPr>
              <a:endParaRPr lang="en-GB" altLang="en-US" sz="2400">
                <a:cs typeface="+mn-cs"/>
              </a:endParaRPr>
            </a:p>
          </p:txBody>
        </p:sp>
        <p:sp>
          <p:nvSpPr>
            <p:cNvPr id="45066" name="TextBox 8"/>
            <p:cNvSpPr txBox="1">
              <a:spLocks noChangeArrowheads="1"/>
            </p:cNvSpPr>
            <p:nvPr/>
          </p:nvSpPr>
          <p:spPr bwMode="auto">
            <a:xfrm rot="18420228">
              <a:off x="2115617" y="2634606"/>
              <a:ext cx="7312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itchFamily="34" charset="0"/>
                  <a:ea typeface="MS PGothic" pitchFamily="34" charset="-128"/>
                </a:defRPr>
              </a:lvl1pPr>
              <a:lvl2pPr marL="742950" indent="-285750">
                <a:spcBef>
                  <a:spcPct val="20000"/>
                </a:spcBef>
                <a:buChar char="–"/>
                <a:defRPr sz="2400">
                  <a:solidFill>
                    <a:schemeClr val="tx1"/>
                  </a:solidFill>
                  <a:latin typeface="Arial" pitchFamily="34" charset="0"/>
                  <a:ea typeface="MS PGothic" pitchFamily="34" charset="-128"/>
                </a:defRPr>
              </a:lvl2pPr>
              <a:lvl3pPr marL="1143000" indent="-228600">
                <a:spcBef>
                  <a:spcPct val="20000"/>
                </a:spcBef>
                <a:buChar char="•"/>
                <a:defRPr sz="2000">
                  <a:solidFill>
                    <a:schemeClr val="tx1"/>
                  </a:solidFill>
                  <a:latin typeface="Arial" pitchFamily="34" charset="0"/>
                  <a:ea typeface="MS PGothic" pitchFamily="34" charset="-128"/>
                </a:defRPr>
              </a:lvl3pPr>
              <a:lvl4pPr marL="1600200" indent="-228600">
                <a:spcBef>
                  <a:spcPct val="20000"/>
                </a:spcBef>
                <a:buChar char="–"/>
                <a:defRPr>
                  <a:solidFill>
                    <a:schemeClr val="tx1"/>
                  </a:solidFill>
                  <a:latin typeface="Arial" pitchFamily="34" charset="0"/>
                  <a:ea typeface="MS PGothic" pitchFamily="34" charset="-128"/>
                </a:defRPr>
              </a:lvl4pPr>
              <a:lvl5pPr marL="2057400" indent="-228600">
                <a:spcBef>
                  <a:spcPct val="20000"/>
                </a:spcBef>
                <a:buChar char="»"/>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9pPr>
            </a:lstStyle>
            <a:p>
              <a:pPr eaLnBrk="0" hangingPunct="0">
                <a:spcBef>
                  <a:spcPct val="0"/>
                </a:spcBef>
                <a:buFontTx/>
                <a:buNone/>
                <a:defRPr/>
              </a:pPr>
              <a:r>
                <a:rPr lang="en-GB" altLang="en-US" sz="2400" dirty="0">
                  <a:solidFill>
                    <a:srgbClr val="000000"/>
                  </a:solidFill>
                  <a:effectLst>
                    <a:outerShdw blurRad="38100" dist="38100" dir="2700000" algn="tl">
                      <a:srgbClr val="000000">
                        <a:alpha val="43137"/>
                      </a:srgbClr>
                    </a:outerShdw>
                  </a:effectLst>
                  <a:cs typeface="+mn-cs"/>
                </a:rPr>
                <a:t>ICO</a:t>
              </a:r>
            </a:p>
          </p:txBody>
        </p:sp>
        <p:sp>
          <p:nvSpPr>
            <p:cNvPr id="45067" name="TextBox 9"/>
            <p:cNvSpPr txBox="1">
              <a:spLocks noChangeArrowheads="1"/>
            </p:cNvSpPr>
            <p:nvPr/>
          </p:nvSpPr>
          <p:spPr bwMode="auto">
            <a:xfrm rot="3266179">
              <a:off x="5156993" y="2498875"/>
              <a:ext cx="21018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itchFamily="34" charset="0"/>
                  <a:ea typeface="MS PGothic" pitchFamily="34" charset="-128"/>
                </a:defRPr>
              </a:lvl1pPr>
              <a:lvl2pPr marL="742950" indent="-285750">
                <a:spcBef>
                  <a:spcPct val="20000"/>
                </a:spcBef>
                <a:buChar char="–"/>
                <a:defRPr sz="2400">
                  <a:solidFill>
                    <a:schemeClr val="tx1"/>
                  </a:solidFill>
                  <a:latin typeface="Arial" pitchFamily="34" charset="0"/>
                  <a:ea typeface="MS PGothic" pitchFamily="34" charset="-128"/>
                </a:defRPr>
              </a:lvl2pPr>
              <a:lvl3pPr marL="1143000" indent="-228600">
                <a:spcBef>
                  <a:spcPct val="20000"/>
                </a:spcBef>
                <a:buChar char="•"/>
                <a:defRPr sz="2000">
                  <a:solidFill>
                    <a:schemeClr val="tx1"/>
                  </a:solidFill>
                  <a:latin typeface="Arial" pitchFamily="34" charset="0"/>
                  <a:ea typeface="MS PGothic" pitchFamily="34" charset="-128"/>
                </a:defRPr>
              </a:lvl3pPr>
              <a:lvl4pPr marL="1600200" indent="-228600">
                <a:spcBef>
                  <a:spcPct val="20000"/>
                </a:spcBef>
                <a:buChar char="–"/>
                <a:defRPr>
                  <a:solidFill>
                    <a:schemeClr val="tx1"/>
                  </a:solidFill>
                  <a:latin typeface="Arial" pitchFamily="34" charset="0"/>
                  <a:ea typeface="MS PGothic" pitchFamily="34" charset="-128"/>
                </a:defRPr>
              </a:lvl4pPr>
              <a:lvl5pPr marL="2057400" indent="-228600">
                <a:spcBef>
                  <a:spcPct val="20000"/>
                </a:spcBef>
                <a:buChar char="»"/>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9pPr>
            </a:lstStyle>
            <a:p>
              <a:pPr eaLnBrk="0" hangingPunct="0">
                <a:spcBef>
                  <a:spcPct val="0"/>
                </a:spcBef>
                <a:buFontTx/>
                <a:buNone/>
                <a:defRPr/>
              </a:pPr>
              <a:r>
                <a:rPr lang="en-GB" altLang="en-US" sz="2400" dirty="0">
                  <a:solidFill>
                    <a:srgbClr val="000000"/>
                  </a:solidFill>
                  <a:effectLst>
                    <a:outerShdw blurRad="38100" dist="38100" dir="2700000" algn="tl">
                      <a:srgbClr val="000000">
                        <a:alpha val="43137"/>
                      </a:srgbClr>
                    </a:outerShdw>
                  </a:effectLst>
                  <a:cs typeface="+mn-cs"/>
                </a:rPr>
                <a:t>Data Subjects</a:t>
              </a:r>
            </a:p>
          </p:txBody>
        </p:sp>
      </p:grpSp>
      <p:sp>
        <p:nvSpPr>
          <p:cNvPr id="14" name="Title 2"/>
          <p:cNvSpPr>
            <a:spLocks noGrp="1"/>
          </p:cNvSpPr>
          <p:nvPr>
            <p:ph type="title"/>
          </p:nvPr>
        </p:nvSpPr>
        <p:spPr>
          <a:xfrm>
            <a:off x="457200" y="274638"/>
            <a:ext cx="8229600" cy="1143000"/>
          </a:xfrm>
        </p:spPr>
        <p:txBody>
          <a:bodyPr/>
          <a:lstStyle/>
          <a:p>
            <a:r>
              <a:rPr lang="en-GB" altLang="en-US" dirty="0">
                <a:solidFill>
                  <a:srgbClr val="333399"/>
                </a:solidFill>
                <a:effectLst>
                  <a:outerShdw blurRad="38100" dist="38100" dir="2700000" algn="tl">
                    <a:srgbClr val="000000">
                      <a:alpha val="43137"/>
                    </a:srgbClr>
                  </a:outerShdw>
                </a:effectLst>
              </a:rPr>
              <a:t>Accountability &amp; Culture</a:t>
            </a:r>
          </a:p>
        </p:txBody>
      </p:sp>
      <p:sp>
        <p:nvSpPr>
          <p:cNvPr id="15" name="TextBox 4"/>
          <p:cNvSpPr txBox="1">
            <a:spLocks noChangeArrowheads="1"/>
          </p:cNvSpPr>
          <p:nvPr/>
        </p:nvSpPr>
        <p:spPr bwMode="auto">
          <a:xfrm rot="-5400000">
            <a:off x="-562389" y="2944168"/>
            <a:ext cx="22661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itchFamily="34" charset="0"/>
                <a:ea typeface="MS PGothic" pitchFamily="34" charset="-128"/>
              </a:defRPr>
            </a:lvl1pPr>
            <a:lvl2pPr marL="742950" indent="-285750">
              <a:spcBef>
                <a:spcPct val="20000"/>
              </a:spcBef>
              <a:buChar char="–"/>
              <a:defRPr sz="2400">
                <a:solidFill>
                  <a:schemeClr val="tx1"/>
                </a:solidFill>
                <a:latin typeface="Arial" pitchFamily="34" charset="0"/>
                <a:ea typeface="MS PGothic" pitchFamily="34" charset="-128"/>
              </a:defRPr>
            </a:lvl2pPr>
            <a:lvl3pPr marL="1143000" indent="-228600">
              <a:spcBef>
                <a:spcPct val="20000"/>
              </a:spcBef>
              <a:buChar char="•"/>
              <a:defRPr sz="2000">
                <a:solidFill>
                  <a:schemeClr val="tx1"/>
                </a:solidFill>
                <a:latin typeface="Arial" pitchFamily="34" charset="0"/>
                <a:ea typeface="MS PGothic" pitchFamily="34" charset="-128"/>
              </a:defRPr>
            </a:lvl3pPr>
            <a:lvl4pPr marL="1600200" indent="-228600">
              <a:spcBef>
                <a:spcPct val="20000"/>
              </a:spcBef>
              <a:buChar char="–"/>
              <a:defRPr>
                <a:solidFill>
                  <a:schemeClr val="tx1"/>
                </a:solidFill>
                <a:latin typeface="Arial" pitchFamily="34" charset="0"/>
                <a:ea typeface="MS PGothic" pitchFamily="34" charset="-128"/>
              </a:defRPr>
            </a:lvl4pPr>
            <a:lvl5pPr marL="2057400" indent="-228600">
              <a:spcBef>
                <a:spcPct val="20000"/>
              </a:spcBef>
              <a:buChar char="»"/>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Arial" pitchFamily="34" charset="0"/>
                <a:ea typeface="MS PGothic" pitchFamily="34" charset="-128"/>
              </a:defRPr>
            </a:lvl9pPr>
          </a:lstStyle>
          <a:p>
            <a:pPr>
              <a:spcBef>
                <a:spcPct val="0"/>
              </a:spcBef>
              <a:buFontTx/>
              <a:buNone/>
            </a:pPr>
            <a:r>
              <a:rPr lang="en-GB" altLang="en-US" sz="2400" dirty="0">
                <a:solidFill>
                  <a:srgbClr val="000000"/>
                </a:solidFill>
                <a:effectLst>
                  <a:outerShdw blurRad="38100" dist="38100" dir="2700000" algn="tl">
                    <a:srgbClr val="000000">
                      <a:alpha val="43137"/>
                    </a:srgbClr>
                  </a:outerShdw>
                </a:effectLst>
              </a:rPr>
              <a:t>DP Key Priority</a:t>
            </a:r>
          </a:p>
        </p:txBody>
      </p:sp>
    </p:spTree>
    <p:extLst>
      <p:ext uri="{BB962C8B-B14F-4D97-AF65-F5344CB8AC3E}">
        <p14:creationId xmlns:p14="http://schemas.microsoft.com/office/powerpoint/2010/main" val="268894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876300"/>
            <a:ext cx="9144000" cy="5693866"/>
          </a:xfrm>
          <a:prstGeom prst="rect">
            <a:avLst/>
          </a:prstGeom>
          <a:noFill/>
        </p:spPr>
        <p:txBody>
          <a:bodyPr wrap="square" rtlCol="0">
            <a:spAutoFit/>
          </a:bodyPr>
          <a:lstStyle/>
          <a:p>
            <a:r>
              <a:rPr lang="en-GB" sz="2800" dirty="0">
                <a:solidFill>
                  <a:srgbClr val="FF0000"/>
                </a:solidFill>
                <a:effectLst>
                  <a:outerShdw blurRad="38100" dist="38100" dir="2700000" algn="tl">
                    <a:srgbClr val="000000">
                      <a:alpha val="43137"/>
                    </a:srgbClr>
                  </a:outerShdw>
                </a:effectLst>
                <a:latin typeface="+mn-lt"/>
              </a:rPr>
              <a:t>Organisations must:</a:t>
            </a:r>
          </a:p>
          <a:p>
            <a:pPr marL="457200" indent="-457200">
              <a:buFont typeface="Arial" panose="020B0604020202020204" pitchFamily="34" charset="0"/>
              <a:buChar char="•"/>
            </a:pPr>
            <a:r>
              <a:rPr lang="en-GB" sz="2800" dirty="0">
                <a:solidFill>
                  <a:srgbClr val="000000"/>
                </a:solidFill>
                <a:effectLst>
                  <a:outerShdw blurRad="38100" dist="38100" dir="2700000" algn="tl">
                    <a:srgbClr val="000000">
                      <a:alpha val="43137"/>
                    </a:srgbClr>
                  </a:outerShdw>
                </a:effectLst>
                <a:latin typeface="+mn-lt"/>
              </a:rPr>
              <a:t>implement technical and organisational measures that ensure and demonstrate compliance (e.g. DP policies, staff training, internal audits of processing activities etc.)</a:t>
            </a:r>
          </a:p>
          <a:p>
            <a:pPr marL="457200" indent="-457200">
              <a:buFont typeface="Arial" panose="020B0604020202020204" pitchFamily="34" charset="0"/>
              <a:buChar char="•"/>
            </a:pPr>
            <a:r>
              <a:rPr lang="en-GB" sz="2800" dirty="0">
                <a:solidFill>
                  <a:srgbClr val="000000"/>
                </a:solidFill>
                <a:effectLst>
                  <a:outerShdw blurRad="38100" dist="38100" dir="2700000" algn="tl">
                    <a:srgbClr val="000000">
                      <a:alpha val="43137"/>
                    </a:srgbClr>
                  </a:outerShdw>
                </a:effectLst>
                <a:latin typeface="+mn-lt"/>
              </a:rPr>
              <a:t>maintain relevant documentation on processing activities</a:t>
            </a:r>
          </a:p>
          <a:p>
            <a:pPr marL="457200" indent="-457200">
              <a:buFont typeface="Arial" panose="020B0604020202020204" pitchFamily="34" charset="0"/>
              <a:buChar char="•"/>
            </a:pPr>
            <a:r>
              <a:rPr lang="en-GB" sz="2800" dirty="0">
                <a:solidFill>
                  <a:srgbClr val="000000"/>
                </a:solidFill>
                <a:effectLst>
                  <a:outerShdw blurRad="38100" dist="38100" dir="2700000" algn="tl">
                    <a:srgbClr val="000000">
                      <a:alpha val="43137"/>
                    </a:srgbClr>
                  </a:outerShdw>
                </a:effectLst>
                <a:latin typeface="+mn-lt"/>
              </a:rPr>
              <a:t>where appropriate, appoint a data protection officer</a:t>
            </a:r>
          </a:p>
          <a:p>
            <a:pPr marL="914400" lvl="1" indent="-457200">
              <a:buFont typeface="Wingdings" panose="05000000000000000000" pitchFamily="2" charset="2"/>
              <a:buChar char="Ø"/>
            </a:pPr>
            <a:r>
              <a:rPr lang="en-GB" sz="2800" dirty="0">
                <a:solidFill>
                  <a:srgbClr val="0070C0"/>
                </a:solidFill>
                <a:effectLst>
                  <a:outerShdw blurRad="38100" dist="38100" dir="2700000" algn="tl">
                    <a:srgbClr val="000000">
                      <a:alpha val="43137"/>
                    </a:srgbClr>
                  </a:outerShdw>
                </a:effectLst>
                <a:latin typeface="+mn-lt"/>
              </a:rPr>
              <a:t>public authority </a:t>
            </a:r>
          </a:p>
          <a:p>
            <a:pPr marL="914400" lvl="1" indent="-457200">
              <a:buFont typeface="Wingdings" panose="05000000000000000000" pitchFamily="2" charset="2"/>
              <a:buChar char="Ø"/>
            </a:pPr>
            <a:r>
              <a:rPr lang="en-GB" sz="2800" dirty="0">
                <a:solidFill>
                  <a:srgbClr val="0070C0"/>
                </a:solidFill>
                <a:effectLst>
                  <a:outerShdw blurRad="38100" dist="38100" dir="2700000" algn="tl">
                    <a:srgbClr val="000000">
                      <a:alpha val="43137"/>
                    </a:srgbClr>
                  </a:outerShdw>
                </a:effectLst>
                <a:latin typeface="+mn-lt"/>
              </a:rPr>
              <a:t>carrying out large scale systematic monitoring of individuals (for example, online behaviour tracking)</a:t>
            </a:r>
          </a:p>
          <a:p>
            <a:pPr marL="914400" lvl="1" indent="-457200">
              <a:buFont typeface="Wingdings" panose="05000000000000000000" pitchFamily="2" charset="2"/>
              <a:buChar char="Ø"/>
            </a:pPr>
            <a:r>
              <a:rPr lang="en-GB" sz="2800" dirty="0">
                <a:solidFill>
                  <a:srgbClr val="0070C0"/>
                </a:solidFill>
                <a:effectLst>
                  <a:outerShdw blurRad="38100" dist="38100" dir="2700000" algn="tl">
                    <a:srgbClr val="000000">
                      <a:alpha val="43137"/>
                    </a:srgbClr>
                  </a:outerShdw>
                </a:effectLst>
                <a:latin typeface="+mn-lt"/>
              </a:rPr>
              <a:t>carrying out large scale processing of special categories of data or data relating to criminal convictions and offences</a:t>
            </a:r>
          </a:p>
          <a:p>
            <a:endParaRPr lang="en-GB" sz="2800" dirty="0">
              <a:solidFill>
                <a:srgbClr val="000000"/>
              </a:solidFill>
              <a:effectLst>
                <a:outerShdw blurRad="38100" dist="38100" dir="2700000" algn="tl">
                  <a:srgbClr val="000000">
                    <a:alpha val="43137"/>
                  </a:srgbClr>
                </a:outerShdw>
              </a:effectLst>
              <a:latin typeface="+mn-lt"/>
            </a:endParaRPr>
          </a:p>
        </p:txBody>
      </p:sp>
      <p:sp>
        <p:nvSpPr>
          <p:cNvPr id="8" name="Rectangle 2"/>
          <p:cNvSpPr txBox="1">
            <a:spLocks noChangeArrowheads="1"/>
          </p:cNvSpPr>
          <p:nvPr/>
        </p:nvSpPr>
        <p:spPr>
          <a:xfrm>
            <a:off x="0" y="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altLang="en-US" dirty="0">
                <a:solidFill>
                  <a:schemeClr val="accent1"/>
                </a:solidFill>
                <a:effectLst>
                  <a:outerShdw blurRad="38100" dist="38100" dir="2700000" algn="tl">
                    <a:srgbClr val="000000">
                      <a:alpha val="43137"/>
                    </a:srgbClr>
                  </a:outerShdw>
                </a:effectLst>
              </a:rPr>
              <a:t>GDPR accountability principle</a:t>
            </a:r>
          </a:p>
        </p:txBody>
      </p:sp>
    </p:spTree>
    <p:extLst>
      <p:ext uri="{BB962C8B-B14F-4D97-AF65-F5344CB8AC3E}">
        <p14:creationId xmlns:p14="http://schemas.microsoft.com/office/powerpoint/2010/main" val="185681422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016000"/>
            <a:ext cx="9144000" cy="4401205"/>
          </a:xfrm>
          <a:prstGeom prst="rect">
            <a:avLst/>
          </a:prstGeom>
          <a:noFill/>
        </p:spPr>
        <p:txBody>
          <a:bodyPr wrap="square" rtlCol="0">
            <a:spAutoFit/>
          </a:bodyPr>
          <a:lstStyle/>
          <a:p>
            <a:r>
              <a:rPr lang="en-GB" sz="2800" dirty="0">
                <a:solidFill>
                  <a:srgbClr val="000000"/>
                </a:solidFill>
                <a:effectLst>
                  <a:outerShdw blurRad="38100" dist="38100" dir="2700000" algn="tl">
                    <a:srgbClr val="000000">
                      <a:alpha val="43137"/>
                    </a:srgbClr>
                  </a:outerShdw>
                </a:effectLst>
                <a:latin typeface="+mn-lt"/>
              </a:rPr>
              <a:t>You must:</a:t>
            </a:r>
          </a:p>
          <a:p>
            <a:pPr marL="457200" indent="-457200">
              <a:buFont typeface="Arial" panose="020B0604020202020204" pitchFamily="34" charset="0"/>
              <a:buChar char="•"/>
            </a:pPr>
            <a:r>
              <a:rPr lang="en-GB" sz="2800" dirty="0">
                <a:solidFill>
                  <a:srgbClr val="000000"/>
                </a:solidFill>
                <a:effectLst>
                  <a:outerShdw blurRad="38100" dist="38100" dir="2700000" algn="tl">
                    <a:srgbClr val="000000">
                      <a:alpha val="43137"/>
                    </a:srgbClr>
                  </a:outerShdw>
                </a:effectLst>
                <a:latin typeface="+mn-lt"/>
              </a:rPr>
              <a:t>implement measures that meet the principles of data protection including:</a:t>
            </a:r>
          </a:p>
          <a:p>
            <a:pPr marL="914400" lvl="1" indent="-457200">
              <a:buFont typeface="Wingdings" panose="05000000000000000000" pitchFamily="2" charset="2"/>
              <a:buChar char="Ø"/>
            </a:pPr>
            <a:r>
              <a:rPr lang="en-GB" sz="2800" dirty="0">
                <a:solidFill>
                  <a:srgbClr val="000000"/>
                </a:solidFill>
                <a:effectLst>
                  <a:outerShdw blurRad="38100" dist="38100" dir="2700000" algn="tl">
                    <a:srgbClr val="000000">
                      <a:alpha val="43137"/>
                    </a:srgbClr>
                  </a:outerShdw>
                </a:effectLst>
                <a:latin typeface="+mn-lt"/>
              </a:rPr>
              <a:t>data minimisation</a:t>
            </a:r>
          </a:p>
          <a:p>
            <a:pPr marL="914400" lvl="1" indent="-457200">
              <a:buFont typeface="Wingdings" panose="05000000000000000000" pitchFamily="2" charset="2"/>
              <a:buChar char="Ø"/>
            </a:pPr>
            <a:r>
              <a:rPr lang="en-GB" sz="2800" dirty="0" err="1">
                <a:solidFill>
                  <a:srgbClr val="000000"/>
                </a:solidFill>
                <a:effectLst>
                  <a:outerShdw blurRad="38100" dist="38100" dir="2700000" algn="tl">
                    <a:srgbClr val="000000">
                      <a:alpha val="43137"/>
                    </a:srgbClr>
                  </a:outerShdw>
                </a:effectLst>
                <a:latin typeface="+mn-lt"/>
              </a:rPr>
              <a:t>pseudonymisation</a:t>
            </a:r>
            <a:endParaRPr lang="en-GB" sz="2800" dirty="0">
              <a:solidFill>
                <a:srgbClr val="000000"/>
              </a:solidFill>
              <a:effectLst>
                <a:outerShdw blurRad="38100" dist="38100" dir="2700000" algn="tl">
                  <a:srgbClr val="000000">
                    <a:alpha val="43137"/>
                  </a:srgbClr>
                </a:outerShdw>
              </a:effectLst>
              <a:latin typeface="+mn-lt"/>
            </a:endParaRPr>
          </a:p>
          <a:p>
            <a:pPr marL="914400" lvl="1" indent="-457200">
              <a:buFont typeface="Wingdings" panose="05000000000000000000" pitchFamily="2" charset="2"/>
              <a:buChar char="Ø"/>
            </a:pPr>
            <a:r>
              <a:rPr lang="en-GB" sz="2800" dirty="0">
                <a:solidFill>
                  <a:srgbClr val="000000"/>
                </a:solidFill>
                <a:effectLst>
                  <a:outerShdw blurRad="38100" dist="38100" dir="2700000" algn="tl">
                    <a:srgbClr val="000000">
                      <a:alpha val="43137"/>
                    </a:srgbClr>
                  </a:outerShdw>
                </a:effectLst>
                <a:latin typeface="+mn-lt"/>
              </a:rPr>
              <a:t>transparency</a:t>
            </a:r>
          </a:p>
          <a:p>
            <a:pPr marL="914400" lvl="1" indent="-457200">
              <a:buFont typeface="Wingdings" panose="05000000000000000000" pitchFamily="2" charset="2"/>
              <a:buChar char="Ø"/>
            </a:pPr>
            <a:r>
              <a:rPr lang="en-GB" sz="2800" dirty="0">
                <a:solidFill>
                  <a:srgbClr val="000000"/>
                </a:solidFill>
                <a:effectLst>
                  <a:outerShdw blurRad="38100" dist="38100" dir="2700000" algn="tl">
                    <a:srgbClr val="000000">
                      <a:alpha val="43137"/>
                    </a:srgbClr>
                  </a:outerShdw>
                </a:effectLst>
                <a:latin typeface="+mn-lt"/>
              </a:rPr>
              <a:t>creating and improving security features on an ongoing basis</a:t>
            </a:r>
          </a:p>
          <a:p>
            <a:pPr marL="457200" indent="-457200">
              <a:buFont typeface="Arial" panose="020B0604020202020204" pitchFamily="34" charset="0"/>
              <a:buChar char="•"/>
            </a:pPr>
            <a:r>
              <a:rPr lang="en-GB" sz="2800" dirty="0">
                <a:solidFill>
                  <a:srgbClr val="000000"/>
                </a:solidFill>
                <a:effectLst>
                  <a:outerShdw blurRad="38100" dist="38100" dir="2700000" algn="tl">
                    <a:srgbClr val="000000">
                      <a:alpha val="43137"/>
                    </a:srgbClr>
                  </a:outerShdw>
                </a:effectLst>
                <a:latin typeface="+mn-lt"/>
              </a:rPr>
              <a:t>use data protection impact assessments where appropriate</a:t>
            </a:r>
          </a:p>
        </p:txBody>
      </p:sp>
      <p:sp>
        <p:nvSpPr>
          <p:cNvPr id="8" name="Rectangle 2"/>
          <p:cNvSpPr txBox="1">
            <a:spLocks noChangeArrowheads="1"/>
          </p:cNvSpPr>
          <p:nvPr/>
        </p:nvSpPr>
        <p:spPr>
          <a:xfrm>
            <a:off x="0" y="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altLang="en-US" dirty="0">
                <a:solidFill>
                  <a:schemeClr val="accent1"/>
                </a:solidFill>
                <a:effectLst>
                  <a:outerShdw blurRad="38100" dist="38100" dir="2700000" algn="tl">
                    <a:srgbClr val="000000">
                      <a:alpha val="43137"/>
                    </a:srgbClr>
                  </a:outerShdw>
                </a:effectLst>
              </a:rPr>
              <a:t>GDPR accountability principle</a:t>
            </a:r>
          </a:p>
        </p:txBody>
      </p:sp>
      <p:sp>
        <p:nvSpPr>
          <p:cNvPr id="2" name="TextBox 1"/>
          <p:cNvSpPr txBox="1"/>
          <p:nvPr/>
        </p:nvSpPr>
        <p:spPr>
          <a:xfrm>
            <a:off x="0" y="990600"/>
            <a:ext cx="9144000" cy="4739759"/>
          </a:xfrm>
          <a:prstGeom prst="rect">
            <a:avLst/>
          </a:prstGeom>
          <a:solidFill>
            <a:schemeClr val="bg1"/>
          </a:solidFill>
        </p:spPr>
        <p:txBody>
          <a:bodyPr wrap="square" rtlCol="0">
            <a:spAutoFit/>
          </a:bodyPr>
          <a:lstStyle/>
          <a:p>
            <a:r>
              <a:rPr lang="en-GB" sz="3600" b="1" dirty="0" err="1">
                <a:solidFill>
                  <a:srgbClr val="FF0000"/>
                </a:solidFill>
                <a:effectLst>
                  <a:outerShdw blurRad="38100" dist="38100" dir="2700000" algn="tl">
                    <a:srgbClr val="000000">
                      <a:alpha val="43137"/>
                    </a:srgbClr>
                  </a:outerShdw>
                </a:effectLst>
              </a:rPr>
              <a:t>pseudonymisation</a:t>
            </a:r>
            <a:r>
              <a:rPr lang="en-GB" sz="3600" b="1" dirty="0">
                <a:solidFill>
                  <a:schemeClr val="accent2"/>
                </a:solidFill>
                <a:effectLst>
                  <a:outerShdw blurRad="38100" dist="38100" dir="2700000" algn="tl">
                    <a:srgbClr val="000000">
                      <a:alpha val="43137"/>
                    </a:srgbClr>
                  </a:outerShdw>
                </a:effectLst>
              </a:rPr>
              <a:t> </a:t>
            </a:r>
            <a:r>
              <a:rPr lang="en-GB" sz="3200" dirty="0">
                <a:solidFill>
                  <a:schemeClr val="accent2"/>
                </a:solidFill>
                <a:effectLst>
                  <a:outerShdw blurRad="38100" dist="38100" dir="2700000" algn="tl">
                    <a:srgbClr val="000000">
                      <a:alpha val="43137"/>
                    </a:srgbClr>
                  </a:outerShdw>
                </a:effectLst>
              </a:rPr>
              <a:t> - </a:t>
            </a:r>
            <a:r>
              <a:rPr lang="en-GB" sz="3200" dirty="0">
                <a:effectLst>
                  <a:outerShdw blurRad="38100" dist="38100" dir="2700000" algn="tl">
                    <a:srgbClr val="000000">
                      <a:alpha val="43137"/>
                    </a:srgbClr>
                  </a:outerShdw>
                </a:effectLst>
                <a:latin typeface="+mn-lt"/>
              </a:rPr>
              <a:t>“the processing of personal data in such a way that the data can no longer be attributed to a specific data subject without the use of additional information … additional information must be kept separately and subject to technical and organisational measures to ensure non-attribution to an identified or identifiable person” … </a:t>
            </a:r>
          </a:p>
          <a:p>
            <a:endParaRPr lang="en-GB" sz="3200" dirty="0">
              <a:effectLst>
                <a:outerShdw blurRad="38100" dist="38100" dir="2700000" algn="tl">
                  <a:srgbClr val="000000">
                    <a:alpha val="43137"/>
                  </a:srgbClr>
                </a:outerShdw>
              </a:effectLst>
              <a:latin typeface="+mn-lt"/>
            </a:endParaRPr>
          </a:p>
          <a:p>
            <a:r>
              <a:rPr lang="en-GB" sz="3200" dirty="0">
                <a:effectLst>
                  <a:outerShdw blurRad="38100" dist="38100" dir="2700000" algn="tl">
                    <a:srgbClr val="000000">
                      <a:alpha val="43137"/>
                    </a:srgbClr>
                  </a:outerShdw>
                </a:effectLst>
                <a:latin typeface="+mn-lt"/>
              </a:rPr>
              <a:t>in short it’s a privacy-enhancing technique!</a:t>
            </a:r>
          </a:p>
          <a:p>
            <a:endParaRPr lang="en-GB" sz="1000" dirty="0">
              <a:solidFill>
                <a:schemeClr val="accent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13145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2"/>
                                        </p:tgtEl>
                                      </p:cBhvr>
                                    </p:animEffect>
                                    <p:set>
                                      <p:cBhvr>
                                        <p:cTn id="11"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21313</TotalTime>
  <Words>6362</Words>
  <Application>Microsoft Office PowerPoint</Application>
  <PresentationFormat>On-screen Show (4:3)</PresentationFormat>
  <Paragraphs>861</Paragraphs>
  <Slides>157</Slides>
  <Notes>3</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157</vt:i4>
      </vt:variant>
    </vt:vector>
  </HeadingPairs>
  <TitlesOfParts>
    <vt:vector size="165" baseType="lpstr">
      <vt:lpstr>ＭＳ Ｐゴシック</vt:lpstr>
      <vt:lpstr>ＭＳ Ｐゴシック</vt:lpstr>
      <vt:lpstr>Arial</vt:lpstr>
      <vt:lpstr>Calibri</vt:lpstr>
      <vt:lpstr>Tahoma</vt:lpstr>
      <vt:lpstr>Times New Roman</vt:lpstr>
      <vt:lpstr>Wingdings</vt:lpstr>
      <vt:lpstr>Office Theme</vt:lpstr>
      <vt:lpstr>PowerPoint Presentation</vt:lpstr>
      <vt:lpstr>Today’s session</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GDPR – The 6 Principles</vt:lpstr>
      <vt:lpstr>GDPR – The 6 Principles</vt:lpstr>
      <vt:lpstr>GDPR – The 6 Principles</vt:lpstr>
      <vt:lpstr>GDPR – The 6 Principles</vt:lpstr>
      <vt:lpstr>GDPR – The 6 Principles</vt:lpstr>
      <vt:lpstr>GDPR – The 6 Principles</vt:lpstr>
      <vt:lpstr>GDPR – The 6 Principles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Accountability &amp; Culture</vt:lpstr>
      <vt:lpstr>Accountability &amp; Culture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Paul Bailes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Galley</dc:creator>
  <cp:lastModifiedBy>paul tunnell</cp:lastModifiedBy>
  <cp:revision>623</cp:revision>
  <cp:lastPrinted>2015-02-17T17:22:42Z</cp:lastPrinted>
  <dcterms:created xsi:type="dcterms:W3CDTF">2011-09-06T14:49:01Z</dcterms:created>
  <dcterms:modified xsi:type="dcterms:W3CDTF">2017-12-20T12:35:59Z</dcterms:modified>
</cp:coreProperties>
</file>